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3" r:id="rId3"/>
    <p:sldId id="288" r:id="rId4"/>
    <p:sldId id="324" r:id="rId5"/>
    <p:sldId id="329" r:id="rId6"/>
    <p:sldId id="312" r:id="rId7"/>
    <p:sldId id="303" r:id="rId8"/>
    <p:sldId id="323" r:id="rId9"/>
    <p:sldId id="351" r:id="rId10"/>
    <p:sldId id="325" r:id="rId11"/>
    <p:sldId id="310" r:id="rId12"/>
    <p:sldId id="326" r:id="rId13"/>
    <p:sldId id="314" r:id="rId14"/>
    <p:sldId id="322" r:id="rId15"/>
    <p:sldId id="349" r:id="rId16"/>
    <p:sldId id="353" r:id="rId17"/>
    <p:sldId id="285" r:id="rId18"/>
    <p:sldId id="331" r:id="rId19"/>
    <p:sldId id="332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93"/>
    <a:srgbClr val="FFD25D"/>
    <a:srgbClr val="FFF0C9"/>
    <a:srgbClr val="F9E3CB"/>
    <a:srgbClr val="FFF1E8"/>
    <a:srgbClr val="FAF1E8"/>
    <a:srgbClr val="006600"/>
    <a:srgbClr val="0000FF"/>
    <a:srgbClr val="6600FF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2" autoAdjust="0"/>
    <p:restoredTop sz="90747" autoAdjust="0"/>
  </p:normalViewPr>
  <p:slideViewPr>
    <p:cSldViewPr>
      <p:cViewPr varScale="1">
        <p:scale>
          <a:sx n="96" d="100"/>
          <a:sy n="96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C08B2-BB3C-4615-8278-24FECA1B3E8A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BA534-1285-4628-B3B8-0ABB0B868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D54C8-1043-4761-A797-1471C4F861EF}" type="datetimeFigureOut">
              <a:rPr lang="en-US" smtClean="0"/>
              <a:pPr/>
              <a:t>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ACC0C-4430-4B4C-A00C-8E29EAF7B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Retrieval: hybrid (direct and indirect path)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CC0C-4430-4B4C-A00C-8E29EAF7BFC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1676400" cy="274320"/>
          </a:xfrm>
        </p:spPr>
        <p:txBody>
          <a:bodyPr/>
          <a:lstStyle/>
          <a:p>
            <a:fld id="{581CBBAB-97A8-4CBA-B5EE-F1AF32F0CD7E}" type="datetime1">
              <a:rPr lang="en-US" smtClean="0"/>
              <a:t>1/8/2014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476999"/>
            <a:ext cx="6014715" cy="274320"/>
          </a:xfrm>
        </p:spPr>
        <p:txBody>
          <a:bodyPr/>
          <a:lstStyle/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0FE-314B-4925-AFF7-EC4EF95D19CA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24EE-6B2D-4E0C-A874-489EB412CC13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5402-8283-486B-AE9B-750B458C8894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69BA-386A-48D1-8201-014856794DB0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85C1-FAD7-4984-AB0A-B4C9F381261A}" type="datetime1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62BA-7811-4809-877B-578719DAD455}" type="datetime1">
              <a:rPr lang="en-US" smtClean="0"/>
              <a:t>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EC0-350A-451A-90EE-0E3A8F3FFF0F}" type="datetime1">
              <a:rPr lang="en-US" smtClean="0"/>
              <a:t>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C412-09DC-4FF9-828D-632A5D69AC17}" type="datetime1">
              <a:rPr lang="en-US" smtClean="0"/>
              <a:t>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BC59-2F5E-4EE5-9435-F5F7C876D93C}" type="datetime1">
              <a:rPr lang="en-US" smtClean="0"/>
              <a:t>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FF9CCB5-3CC7-475C-915B-F4896A07594C}" type="datetime1">
              <a:rPr lang="en-US" smtClean="0"/>
              <a:t>1/8/2014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GOES-R AWG 2nd Validation Workshop, Jan 9 - 10,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1066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0D3B92-27A3-4DFF-AF46-330CCF605040}" type="datetime1">
              <a:rPr lang="en-US" smtClean="0"/>
              <a:t>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476999"/>
            <a:ext cx="6548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0C0D32-E799-4FF2-A3F4-27296CD78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20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Shortwave Radiation Budget (SRB) Algorithm and Products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8077200" cy="1499616"/>
          </a:xfrm>
        </p:spPr>
        <p:txBody>
          <a:bodyPr/>
          <a:lstStyle/>
          <a:p>
            <a:r>
              <a:rPr lang="en-US" dirty="0" smtClean="0"/>
              <a:t>GOES-R AWG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562600"/>
            <a:ext cx="678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Hye-Yun</a:t>
            </a:r>
            <a:r>
              <a:rPr lang="en-US" dirty="0" smtClean="0"/>
              <a:t> Kim (IMSG), </a:t>
            </a:r>
            <a:r>
              <a:rPr lang="en-US" dirty="0" err="1" smtClean="0"/>
              <a:t>Istvan</a:t>
            </a:r>
            <a:r>
              <a:rPr lang="en-US" dirty="0" smtClean="0"/>
              <a:t> Laszlo (NOAA) and </a:t>
            </a:r>
            <a:r>
              <a:rPr lang="en-US" dirty="0" err="1" smtClean="0"/>
              <a:t>Hongqing</a:t>
            </a:r>
            <a:r>
              <a:rPr lang="en-US" dirty="0" smtClean="0"/>
              <a:t> Liu (IMSG)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4572000" cy="1252728"/>
          </a:xfrm>
        </p:spPr>
        <p:txBody>
          <a:bodyPr>
            <a:normAutofit/>
          </a:bodyPr>
          <a:lstStyle/>
          <a:p>
            <a:r>
              <a:rPr lang="en-US" sz="3700" dirty="0" smtClean="0"/>
              <a:t>Validation (5) : Routine validation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648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 smtClean="0"/>
              <a:t>Comparison of reference and recent daily statistics.</a:t>
            </a:r>
            <a:r>
              <a:rPr lang="en-US" sz="2200" dirty="0" smtClean="0"/>
              <a:t> </a:t>
            </a:r>
          </a:p>
          <a:p>
            <a:endParaRPr lang="en-US" sz="1000" dirty="0" smtClean="0"/>
          </a:p>
          <a:p>
            <a:r>
              <a:rPr lang="en-US" sz="2500" dirty="0" smtClean="0"/>
              <a:t>Red, blue, green envelopes are reference stats.</a:t>
            </a:r>
          </a:p>
          <a:p>
            <a:pPr lvl="1"/>
            <a:r>
              <a:rPr lang="en-US" sz="2000" b="1" dirty="0" smtClean="0">
                <a:solidFill>
                  <a:srgbClr val="00CC00"/>
                </a:solidFill>
              </a:rPr>
              <a:t>mean ± 1*std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0000FF"/>
                </a:solidFill>
              </a:rPr>
              <a:t>mean ± 2*std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mean ± 3*std </a:t>
            </a:r>
          </a:p>
          <a:p>
            <a:endParaRPr lang="en-US" sz="1000" dirty="0" smtClean="0"/>
          </a:p>
          <a:p>
            <a:r>
              <a:rPr lang="en-US" sz="2500" dirty="0" smtClean="0"/>
              <a:t>Recent retrievals in Jan. 2013</a:t>
            </a:r>
          </a:p>
          <a:p>
            <a:pPr lvl="1"/>
            <a:r>
              <a:rPr lang="en-US" sz="1900" dirty="0" smtClean="0"/>
              <a:t>Downward SW radiation at surface (DSR, top) </a:t>
            </a:r>
          </a:p>
          <a:p>
            <a:pPr lvl="1"/>
            <a:r>
              <a:rPr lang="en-US" sz="1900" dirty="0" smtClean="0"/>
              <a:t>Reflected SW radiation at TOA (RSR, bottom)</a:t>
            </a:r>
          </a:p>
          <a:p>
            <a:endParaRPr lang="en-US" sz="1100" dirty="0" smtClean="0"/>
          </a:p>
          <a:p>
            <a:r>
              <a:rPr lang="en-US" sz="2500" dirty="0" smtClean="0"/>
              <a:t>Recent retrieval statistics mostly fall within ± 2*std range of reference statistics</a:t>
            </a:r>
            <a:r>
              <a:rPr lang="en-US" sz="2400" dirty="0" smtClean="0"/>
              <a:t>.</a:t>
            </a:r>
            <a:endParaRPr lang="en-US" sz="2200" dirty="0" smtClean="0"/>
          </a:p>
          <a:p>
            <a:endParaRPr lang="en-US" sz="2000" dirty="0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otum" pitchFamily="34" charset="-127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otum" pitchFamily="34" charset="-127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"/>
            <a:ext cx="4114800" cy="318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06422"/>
            <a:ext cx="4114800" cy="322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Validation (6) : Routine validation</a:t>
            </a:r>
            <a:endParaRPr lang="en-US" sz="3700" dirty="0"/>
          </a:p>
        </p:txBody>
      </p:sp>
      <p:pic>
        <p:nvPicPr>
          <p:cNvPr id="10" name="Picture 9" descr="D:\Home\hliu\Desktop\mozill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549502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1600200"/>
            <a:ext cx="3505200" cy="4876800"/>
          </a:xfrm>
        </p:spPr>
        <p:txBody>
          <a:bodyPr>
            <a:no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1600" b="1" dirty="0" smtClean="0"/>
              <a:t>Example of DSR daily validation</a:t>
            </a:r>
          </a:p>
          <a:p>
            <a:pPr lvl="1"/>
            <a:r>
              <a:rPr lang="en-US" sz="1600" b="1" dirty="0" smtClean="0">
                <a:solidFill>
                  <a:srgbClr val="0070C0"/>
                </a:solidFill>
              </a:rPr>
              <a:t>GOES-R validation tool is applied to operational GOES Surface and </a:t>
            </a:r>
            <a:r>
              <a:rPr lang="en-US" sz="1600" b="1" dirty="0" err="1" smtClean="0">
                <a:solidFill>
                  <a:srgbClr val="0070C0"/>
                </a:solidFill>
              </a:rPr>
              <a:t>Insolation</a:t>
            </a:r>
            <a:r>
              <a:rPr lang="en-US" sz="1600" b="1" dirty="0" smtClean="0">
                <a:solidFill>
                  <a:srgbClr val="0070C0"/>
                </a:solidFill>
              </a:rPr>
              <a:t> Product (GSIP)</a:t>
            </a:r>
          </a:p>
          <a:p>
            <a:pPr lvl="1"/>
            <a:r>
              <a:rPr lang="en-US" sz="1600" dirty="0" smtClean="0"/>
              <a:t>Ground DSR (black) : one minute average, highly variable during a day</a:t>
            </a:r>
          </a:p>
          <a:p>
            <a:pPr lvl="1"/>
            <a:r>
              <a:rPr lang="en-US" sz="1600" dirty="0" smtClean="0"/>
              <a:t>Satellite retrieval (red): instantaneous, 50-km spatial average</a:t>
            </a:r>
          </a:p>
          <a:p>
            <a:pPr lvl="1"/>
            <a:r>
              <a:rPr lang="en-US" sz="1600" dirty="0" smtClean="0"/>
              <a:t>Cloud fraction from satellite (green)</a:t>
            </a:r>
          </a:p>
          <a:p>
            <a:pPr lvl="1"/>
            <a:r>
              <a:rPr lang="en-US" sz="1600" dirty="0" smtClean="0"/>
              <a:t>DSR error (blue): difference between  instantaneous retrieval and ground where ground measurements were averaged over 30 minutes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Validation (7) : Deep-dive validation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9624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Deep-dive allows analysis based on scene type, retrieval path, surface type,  etc.</a:t>
            </a:r>
            <a:endParaRPr lang="en-US" sz="2200" dirty="0" smtClean="0"/>
          </a:p>
          <a:p>
            <a:pPr>
              <a:spcBef>
                <a:spcPts val="1200"/>
              </a:spcBef>
            </a:pPr>
            <a:r>
              <a:rPr lang="en-US" sz="2600" dirty="0" smtClean="0"/>
              <a:t>Example:</a:t>
            </a:r>
          </a:p>
          <a:p>
            <a:pPr lvl="1">
              <a:spcBef>
                <a:spcPts val="1200"/>
              </a:spcBef>
            </a:pPr>
            <a:r>
              <a:rPr lang="en-US" sz="2300" dirty="0" smtClean="0"/>
              <a:t>Clear sky </a:t>
            </a:r>
            <a:r>
              <a:rPr lang="en-US" sz="2300" b="1" dirty="0" smtClean="0"/>
              <a:t>RSR</a:t>
            </a:r>
            <a:r>
              <a:rPr lang="en-US" sz="2300" dirty="0" smtClean="0"/>
              <a:t> over ocean only</a:t>
            </a:r>
          </a:p>
          <a:p>
            <a:pPr lvl="1">
              <a:spcBef>
                <a:spcPts val="1200"/>
              </a:spcBef>
            </a:pPr>
            <a:r>
              <a:rPr lang="en-US" sz="2300" dirty="0" smtClean="0"/>
              <a:t>Difference image on March 31</a:t>
            </a:r>
            <a:r>
              <a:rPr lang="en-US" sz="2300" baseline="30000" dirty="0" smtClean="0"/>
              <a:t>,</a:t>
            </a:r>
            <a:r>
              <a:rPr lang="en-US" sz="2300" dirty="0" smtClean="0"/>
              <a:t> 2013</a:t>
            </a:r>
          </a:p>
          <a:p>
            <a:pPr lvl="1">
              <a:spcBef>
                <a:spcPts val="1200"/>
              </a:spcBef>
            </a:pPr>
            <a:r>
              <a:rPr lang="en-US" sz="2300" dirty="0" smtClean="0"/>
              <a:t>Systematic overestimation is observed</a:t>
            </a:r>
            <a:endParaRPr lang="en-US" sz="1300" dirty="0" smtClean="0"/>
          </a:p>
          <a:p>
            <a:endParaRPr lang="en-US" sz="2600" dirty="0" smtClean="0"/>
          </a:p>
        </p:txBody>
      </p:sp>
      <p:grpSp>
        <p:nvGrpSpPr>
          <p:cNvPr id="4" name="Group 13"/>
          <p:cNvGrpSpPr/>
          <p:nvPr/>
        </p:nvGrpSpPr>
        <p:grpSpPr>
          <a:xfrm>
            <a:off x="304800" y="1600200"/>
            <a:ext cx="8686800" cy="4572000"/>
            <a:chOff x="304800" y="1600200"/>
            <a:chExt cx="8686800" cy="4572000"/>
          </a:xfrm>
        </p:grpSpPr>
        <p:pic>
          <p:nvPicPr>
            <p:cNvPr id="5123" name="Picture 3" descr="C:\Users\hkim\Documents\hkim\Workspace\RESULT\ValTool\SRB.vatool\123113\abisrb_rsr.and.ssf_sza.le.70_clr_water.only_hybrid_terra_2013.03.3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1600200"/>
              <a:ext cx="4572000" cy="4572000"/>
            </a:xfrm>
            <a:prstGeom prst="rect">
              <a:avLst/>
            </a:prstGeom>
            <a:noFill/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304800" y="5181600"/>
              <a:ext cx="3962400" cy="990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vert="horz" lIns="54864" tIns="91440" rtlCol="0">
              <a:no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>
                  <a:tab pos="177800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Figure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 RSR retrieval – CERES observation, clear sky ocean,  solar zenith angle ≤ 70° on 3/31/2013 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00600" cy="1251062"/>
          </a:xfrm>
        </p:spPr>
        <p:txBody>
          <a:bodyPr>
            <a:noAutofit/>
          </a:bodyPr>
          <a:lstStyle/>
          <a:p>
            <a:r>
              <a:rPr lang="en-US" sz="3700" dirty="0" smtClean="0"/>
              <a:t>Validation (8) : Field campaign data - DSR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572000" cy="2133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Comparison of clear-sky ABI (indirect path) DSR with observed DSR at Cape Cod, MA</a:t>
            </a:r>
          </a:p>
          <a:p>
            <a:pPr lvl="1"/>
            <a:r>
              <a:rPr lang="en-US" sz="1600" dirty="0" smtClean="0"/>
              <a:t>Large DSR errors – conducted deep dive </a:t>
            </a:r>
            <a:r>
              <a:rPr lang="en-US" sz="1600" dirty="0" err="1" smtClean="0"/>
              <a:t>val</a:t>
            </a:r>
            <a:endParaRPr lang="en-US" sz="16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1600" dirty="0" smtClean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838200" y="3089910"/>
          <a:ext cx="3733800" cy="720090"/>
        </p:xfrm>
        <a:graphic>
          <a:graphicData uri="http://schemas.openxmlformats.org/drawingml/2006/table">
            <a:tbl>
              <a:tblPr/>
              <a:tblGrid>
                <a:gridCol w="1493520"/>
                <a:gridCol w="1078653"/>
                <a:gridCol w="1161627"/>
              </a:tblGrid>
              <a:tr h="190500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Corbel"/>
                          <a:ea typeface="Times New Roman"/>
                          <a:cs typeface="Arial"/>
                        </a:rPr>
                        <a:t>Indirect path</a:t>
                      </a:r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Malgun Gothic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Corbel"/>
                          <a:ea typeface="Times New Roman"/>
                          <a:cs typeface="Arial"/>
                        </a:rPr>
                        <a:t> accuracy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Malgun 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Corbel"/>
                          <a:ea typeface="Times New Roman"/>
                          <a:cs typeface="Arial"/>
                        </a:rPr>
                        <a:t> precision</a:t>
                      </a:r>
                      <a:r>
                        <a:rPr lang="en-US" sz="200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Malgun 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66FF"/>
                    </a:solidFill>
                  </a:tcPr>
                </a:tc>
              </a:tr>
              <a:tr h="303911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Corbel"/>
                          <a:ea typeface="Times New Roman"/>
                          <a:cs typeface="Arial"/>
                        </a:rPr>
                        <a:t>DSR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(Wm</a:t>
                      </a:r>
                      <a:r>
                        <a:rPr lang="en-US" sz="2000" kern="1200" baseline="30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-2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en-US" sz="1200" dirty="0">
                        <a:latin typeface="Times New Roman"/>
                        <a:ea typeface="Malgun Gothic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BC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Corbel"/>
                          <a:ea typeface="Times New Roman"/>
                          <a:cs typeface="Arial"/>
                        </a:rPr>
                        <a:t>-46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latin typeface="Times New Roman"/>
                        <a:ea typeface="Malgun 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BCFF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Corbel"/>
                          <a:ea typeface="Times New Roman"/>
                          <a:cs typeface="Arial"/>
                        </a:rPr>
                        <a:t>34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200" dirty="0">
                        <a:latin typeface="Times New Roman"/>
                        <a:ea typeface="Malgun Gothic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BCFF">
                        <a:alpha val="8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962400"/>
            <a:ext cx="4572000" cy="2514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Comparison of  retrieved AOD (intermediate, diagnostic product), and observed AOD shows large differences.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Reason (partial): based on ABI grid coordinates and IGBP the retrieval  assigns water as surface instead of vegetation</a:t>
            </a:r>
          </a:p>
          <a:p>
            <a:endParaRPr lang="en-US" sz="2000" dirty="0" smtClean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657600"/>
            <a:ext cx="3657600" cy="281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4648200" y="5562600"/>
            <a:ext cx="609600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"/>
            <a:ext cx="3657600" cy="30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4648200" y="3124200"/>
            <a:ext cx="685800" cy="13716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Validation (9): </a:t>
            </a:r>
            <a:br>
              <a:rPr lang="en-US" sz="3600" dirty="0" smtClean="0"/>
            </a:br>
            <a:r>
              <a:rPr lang="en-US" sz="3600" dirty="0" smtClean="0"/>
              <a:t>Clear sky RSR validation at Cape Cod</a:t>
            </a:r>
            <a:endParaRPr lang="en-US" sz="3600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724400" cy="2819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3-way RSR retrievals</a:t>
            </a:r>
          </a:p>
          <a:p>
            <a:pPr lvl="1"/>
            <a:r>
              <a:rPr lang="en-US" sz="2200" b="1" dirty="0" smtClean="0"/>
              <a:t>(a): </a:t>
            </a:r>
            <a:r>
              <a:rPr lang="en-US" sz="2200" dirty="0" smtClean="0"/>
              <a:t>NTB + ADM + LUT overwrite (</a:t>
            </a:r>
            <a:r>
              <a:rPr lang="en-US" sz="2200" dirty="0" smtClean="0">
                <a:solidFill>
                  <a:srgbClr val="FF0000"/>
                </a:solidFill>
              </a:rPr>
              <a:t>red</a:t>
            </a:r>
            <a:r>
              <a:rPr lang="en-US" sz="2200" dirty="0" smtClean="0"/>
              <a:t>)  [current indirect path]</a:t>
            </a:r>
          </a:p>
          <a:p>
            <a:pPr lvl="1"/>
            <a:r>
              <a:rPr lang="en-US" sz="2200" b="1" dirty="0" smtClean="0"/>
              <a:t>(b): </a:t>
            </a:r>
            <a:r>
              <a:rPr lang="en-US" sz="2200" dirty="0" smtClean="0"/>
              <a:t>NTB, no ADM, + LUT overwrite (</a:t>
            </a:r>
            <a:r>
              <a:rPr lang="en-US" sz="2200" dirty="0" smtClean="0">
                <a:solidFill>
                  <a:srgbClr val="0000FF"/>
                </a:solidFill>
              </a:rPr>
              <a:t>blue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b="1" dirty="0" smtClean="0"/>
              <a:t>(c): </a:t>
            </a:r>
            <a:r>
              <a:rPr lang="en-US" sz="2200" dirty="0" smtClean="0"/>
              <a:t>NTB, no ADM, no LUT overwrite (</a:t>
            </a:r>
            <a:r>
              <a:rPr lang="en-US" sz="2200" dirty="0" smtClean="0">
                <a:solidFill>
                  <a:srgbClr val="006600"/>
                </a:solidFill>
              </a:rPr>
              <a:t>green</a:t>
            </a:r>
            <a:r>
              <a:rPr lang="en-US" sz="2200" dirty="0" smtClean="0"/>
              <a:t>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9599" y="4571999"/>
          <a:ext cx="3810001" cy="1524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71600"/>
                <a:gridCol w="1168399"/>
                <a:gridCol w="1270002"/>
              </a:tblGrid>
              <a:tr h="428472"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2000" b="1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RSR</a:t>
                      </a:r>
                      <a:r>
                        <a:rPr kumimoji="0" lang="en-US" sz="2000" b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(Wm</a:t>
                      </a:r>
                      <a:r>
                        <a:rPr kumimoji="0" lang="en-US" sz="2000" b="1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en-US" sz="20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6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 smtClean="0">
                          <a:latin typeface="+mj-lt"/>
                        </a:rPr>
                        <a:t>accuracy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6400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u="none" strike="noStrike" dirty="0">
                          <a:latin typeface="+mj-lt"/>
                        </a:rPr>
                        <a:t>precision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64008" marB="0"/>
                </a:tc>
              </a:tr>
              <a:tr h="3651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(a)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</a:tr>
              <a:tr h="3651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(b)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</a:tr>
              <a:tr h="3651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(c)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7"/>
          <p:cNvSpPr>
            <a:spLocks noGrp="1"/>
          </p:cNvSpPr>
          <p:nvPr>
            <p:ph sz="half" idx="1"/>
          </p:nvPr>
        </p:nvSpPr>
        <p:spPr>
          <a:xfrm>
            <a:off x="4800600" y="5410200"/>
            <a:ext cx="4343400" cy="685800"/>
          </a:xfrm>
        </p:spPr>
        <p:txBody>
          <a:bodyPr tIns="45720">
            <a:normAutofit/>
          </a:bodyPr>
          <a:lstStyle/>
          <a:p>
            <a:pPr marL="283464" lvl="1" indent="-283464">
              <a:spcBef>
                <a:spcPts val="0"/>
              </a:spcBef>
            </a:pPr>
            <a:r>
              <a:rPr lang="en-US" sz="1800" dirty="0" smtClean="0"/>
              <a:t>Method (c) has the smallest bias and std </a:t>
            </a:r>
          </a:p>
          <a:p>
            <a:pPr marL="283464" lvl="1" indent="-283464">
              <a:spcBef>
                <a:spcPts val="0"/>
              </a:spcBef>
            </a:pPr>
            <a:r>
              <a:rPr lang="en-US" sz="1800" dirty="0" smtClean="0"/>
              <a:t>More testing is needed!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Potential Algorithm Enhancements (1)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952999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Use ABI AOD product (when available) in indirect path retrieval</a:t>
            </a:r>
          </a:p>
          <a:p>
            <a:pPr lvl="1"/>
            <a:r>
              <a:rPr lang="en-US" sz="1600" dirty="0" smtClean="0"/>
              <a:t>Currently using AOD retrieved internally from broadband </a:t>
            </a:r>
            <a:r>
              <a:rPr lang="en-US" sz="1600" dirty="0" err="1" smtClean="0"/>
              <a:t>albedo</a:t>
            </a:r>
            <a:endParaRPr lang="en-US" sz="1600" dirty="0" smtClean="0"/>
          </a:p>
          <a:p>
            <a:pPr lvl="1"/>
            <a:r>
              <a:rPr lang="en-US" sz="1600" dirty="0" smtClean="0"/>
              <a:t>Limited testing suggests reduction in bias and std </a:t>
            </a:r>
          </a:p>
          <a:p>
            <a:pPr lvl="1"/>
            <a:r>
              <a:rPr lang="en-US" sz="1600" i="1" dirty="0" smtClean="0"/>
              <a:t>Candidate for transition to ops</a:t>
            </a:r>
            <a:endParaRPr lang="en-US" sz="1800" i="1" dirty="0" smtClean="0"/>
          </a:p>
          <a:p>
            <a:pPr>
              <a:spcBef>
                <a:spcPts val="600"/>
              </a:spcBef>
            </a:pPr>
            <a:r>
              <a:rPr lang="en-US" sz="1800" b="1" dirty="0" smtClean="0"/>
              <a:t>Provide C and FD products (at least) at 5 km resolution</a:t>
            </a:r>
          </a:p>
          <a:p>
            <a:pPr lvl="1"/>
            <a:r>
              <a:rPr lang="en-US" sz="1600" dirty="0" smtClean="0"/>
              <a:t>Continuity of current capability - GOES Surface </a:t>
            </a:r>
            <a:r>
              <a:rPr lang="en-US" sz="1600" dirty="0" err="1" smtClean="0"/>
              <a:t>Insolation</a:t>
            </a:r>
            <a:r>
              <a:rPr lang="en-US" sz="1600" dirty="0" smtClean="0"/>
              <a:t> Product (GSIP) will be at 4 km resolution in updated version </a:t>
            </a:r>
          </a:p>
          <a:p>
            <a:pPr lvl="1"/>
            <a:r>
              <a:rPr lang="en-US" sz="1600" dirty="0" smtClean="0"/>
              <a:t>Tested </a:t>
            </a:r>
          </a:p>
          <a:p>
            <a:pPr lvl="1"/>
            <a:r>
              <a:rPr lang="en-US" sz="1600" i="1" dirty="0" smtClean="0"/>
              <a:t>Candidate for transition to ops</a:t>
            </a:r>
          </a:p>
          <a:p>
            <a:pPr>
              <a:spcBef>
                <a:spcPts val="600"/>
              </a:spcBef>
            </a:pPr>
            <a:r>
              <a:rPr lang="en-US" sz="1800" b="1" dirty="0" smtClean="0"/>
              <a:t>Add PAR to output</a:t>
            </a:r>
          </a:p>
          <a:p>
            <a:pPr lvl="1"/>
            <a:r>
              <a:rPr lang="en-US" sz="1600" dirty="0" smtClean="0"/>
              <a:t>Coral-health modeling needs PAR</a:t>
            </a:r>
          </a:p>
          <a:p>
            <a:pPr lvl="1"/>
            <a:r>
              <a:rPr lang="en-US" sz="1600" dirty="0" smtClean="0"/>
              <a:t>Already calculated internally</a:t>
            </a:r>
          </a:p>
          <a:p>
            <a:pPr lvl="1"/>
            <a:r>
              <a:rPr lang="en-US" sz="1600" i="1" dirty="0" smtClean="0"/>
              <a:t>Candidate for transition to ops</a:t>
            </a: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334000" y="5029200"/>
            <a:ext cx="35814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vert="horz" lIns="0" tIns="45720" rIns="0" rtlCol="0">
            <a:noAutofit/>
          </a:bodyPr>
          <a:lstStyle/>
          <a:p>
            <a:pPr marL="11906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indirect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path DSR retrieval error (red) and indirect path DSR retrieval error when MODIS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dirty="0" smtClean="0"/>
              <a:t>is used (blue).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600" dirty="0" smtClean="0"/>
              <a:t>Bias is decreased by 25 Wm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Potential Algorithm Enhancements (2)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648200" cy="495299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1800" b="1" dirty="0" smtClean="0"/>
              <a:t>Get RSR directly from NTB and ADM conversion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Do not overwrite with RSR calculated from LUT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Results from limited testing is on previous slide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More testing is needed!</a:t>
            </a:r>
          </a:p>
          <a:p>
            <a:pPr>
              <a:spcBef>
                <a:spcPts val="600"/>
              </a:spcBef>
            </a:pPr>
            <a:r>
              <a:rPr lang="en-US" sz="1800" b="1" dirty="0" smtClean="0"/>
              <a:t>Consider internal retrieval of narrowband surface </a:t>
            </a:r>
            <a:r>
              <a:rPr lang="en-US" sz="1800" b="1" dirty="0" err="1" smtClean="0"/>
              <a:t>albedo</a:t>
            </a:r>
            <a:r>
              <a:rPr lang="en-US" sz="1800" b="1" dirty="0" smtClean="0"/>
              <a:t> so direct path can be applied for DSR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T</a:t>
            </a:r>
            <a:r>
              <a:rPr lang="en-US" sz="1600" dirty="0" smtClean="0"/>
              <a:t>ests </a:t>
            </a:r>
            <a:r>
              <a:rPr lang="en-US" sz="1600" dirty="0" smtClean="0"/>
              <a:t>showed </a:t>
            </a:r>
            <a:r>
              <a:rPr lang="en-US" sz="1600" dirty="0" err="1" smtClean="0"/>
              <a:t>DSR</a:t>
            </a:r>
            <a:r>
              <a:rPr lang="en-US" sz="1600" dirty="0" smtClean="0"/>
              <a:t> is better from direct path (std is smaller)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Research &amp; development </a:t>
            </a:r>
            <a:r>
              <a:rPr lang="en-US" sz="1600" dirty="0" smtClean="0">
                <a:solidFill>
                  <a:prstClr val="black"/>
                </a:solidFill>
              </a:rPr>
              <a:t>are needed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sz="1800" b="1" dirty="0" smtClean="0">
                <a:solidFill>
                  <a:prstClr val="black"/>
                </a:solidFill>
              </a:rPr>
              <a:t>Consider mountain slope/shadowing effect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Further research and algorithm development </a:t>
            </a:r>
            <a:r>
              <a:rPr lang="en-US" sz="1600" dirty="0" smtClean="0">
                <a:solidFill>
                  <a:prstClr val="black"/>
                </a:solidFill>
              </a:rPr>
              <a:t>are required</a:t>
            </a: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20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48200" y="4724400"/>
          <a:ext cx="4290352" cy="16764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90600"/>
                <a:gridCol w="609600"/>
                <a:gridCol w="533400"/>
                <a:gridCol w="617762"/>
                <a:gridCol w="503670"/>
                <a:gridCol w="545640"/>
                <a:gridCol w="489680"/>
              </a:tblGrid>
              <a:tr h="1828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DSR Requirement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Direct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Indirect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8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range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bias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bias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bias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std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200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&lt;200 </a:t>
                      </a:r>
                      <a:endParaRPr lang="en-US" sz="1600" dirty="0"/>
                    </a:p>
                  </a:txBody>
                  <a:tcP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[200,500]</a:t>
                      </a:r>
                      <a:endParaRPr lang="en-US" sz="1600" dirty="0"/>
                    </a:p>
                  </a:txBody>
                  <a:tcPr>
                    <a:solidFill>
                      <a:srgbClr val="FFE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>
                    <a:solidFill>
                      <a:srgbClr val="FFE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</a:t>
                      </a:r>
                      <a:endParaRPr lang="en-US" sz="1600" dirty="0"/>
                    </a:p>
                  </a:txBody>
                  <a:tcPr>
                    <a:solidFill>
                      <a:srgbClr val="FFE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-12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rgbClr val="FFE19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rgbClr val="FFE19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rgbClr val="FFE19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rgbClr val="FFE193">
                        <a:alpha val="50196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&gt;500</a:t>
                      </a:r>
                      <a:endParaRPr lang="en-US" sz="1600" dirty="0"/>
                    </a:p>
                  </a:txBody>
                  <a:tcP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</a:t>
                      </a:r>
                      <a:endParaRPr lang="en-US" sz="1600" dirty="0"/>
                    </a:p>
                  </a:txBody>
                  <a:tcP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>
                    <a:solidFill>
                      <a:srgbClr val="FFD2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686108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572000" y="3886200"/>
            <a:ext cx="457200" cy="6096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Post-Launch Test/ Product Validation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b="1" dirty="0" smtClean="0"/>
              <a:t>Post-launch Test (checkout) period (L+~6months)</a:t>
            </a:r>
          </a:p>
          <a:p>
            <a:pPr lvl="1">
              <a:spcBef>
                <a:spcPts val="576"/>
              </a:spcBef>
            </a:pPr>
            <a:r>
              <a:rPr lang="en-US" sz="2500" dirty="0" smtClean="0"/>
              <a:t>Using data from last month of period:</a:t>
            </a:r>
          </a:p>
          <a:p>
            <a:pPr lvl="2">
              <a:spcBef>
                <a:spcPts val="576"/>
              </a:spcBef>
            </a:pPr>
            <a:r>
              <a:rPr lang="en-US" sz="2300" dirty="0" err="1" smtClean="0"/>
              <a:t>DSR</a:t>
            </a:r>
            <a:r>
              <a:rPr lang="en-US" sz="2300" dirty="0" smtClean="0"/>
              <a:t> is tested with ground-based measurements</a:t>
            </a:r>
          </a:p>
          <a:p>
            <a:pPr lvl="2">
              <a:spcBef>
                <a:spcPts val="576"/>
              </a:spcBef>
            </a:pPr>
            <a:r>
              <a:rPr lang="en-US" sz="2300" dirty="0" smtClean="0"/>
              <a:t>RSR testing is likely to be done </a:t>
            </a:r>
            <a:r>
              <a:rPr lang="en-US" sz="2300" dirty="0" smtClean="0"/>
              <a:t>only </a:t>
            </a:r>
            <a:r>
              <a:rPr lang="en-US" sz="2300" dirty="0" smtClean="0"/>
              <a:t>indirectly, </a:t>
            </a:r>
            <a:r>
              <a:rPr lang="en-US" sz="2300" dirty="0" smtClean="0"/>
              <a:t>via </a:t>
            </a:r>
            <a:r>
              <a:rPr lang="en-US" sz="2300" dirty="0" smtClean="0"/>
              <a:t>DSR; real-time CERES RSR is not expected to be available</a:t>
            </a:r>
          </a:p>
          <a:p>
            <a:pPr lvl="2">
              <a:spcBef>
                <a:spcPts val="576"/>
              </a:spcBef>
            </a:pPr>
            <a:r>
              <a:rPr lang="en-US" sz="2300" dirty="0" err="1" smtClean="0"/>
              <a:t>DSR</a:t>
            </a:r>
            <a:r>
              <a:rPr lang="en-US" sz="2300" dirty="0" smtClean="0"/>
              <a:t> is compared with GSIP data (assumed to overlap with GOES-R for a few months after launch) – checking consistency</a:t>
            </a:r>
          </a:p>
          <a:p>
            <a:pPr lvl="2"/>
            <a:endParaRPr lang="en-US" dirty="0" smtClean="0"/>
          </a:p>
          <a:p>
            <a:r>
              <a:rPr lang="en-US" sz="2900" b="1" dirty="0" smtClean="0"/>
              <a:t>Post-launch product validation (L+13 months)</a:t>
            </a:r>
          </a:p>
          <a:p>
            <a:pPr lvl="1">
              <a:spcBef>
                <a:spcPts val="576"/>
              </a:spcBef>
            </a:pPr>
            <a:r>
              <a:rPr lang="en-US" sz="2500" dirty="0" smtClean="0"/>
              <a:t>One month is needed to generate clear-composite for indirect path - Twelve months of comprehensive validation activities are needed to achieve statistically representative validation results </a:t>
            </a:r>
          </a:p>
          <a:p>
            <a:pPr lvl="1">
              <a:spcBef>
                <a:spcPts val="576"/>
              </a:spcBef>
            </a:pPr>
            <a:r>
              <a:rPr lang="en-US" sz="2500" dirty="0" smtClean="0"/>
              <a:t>Algorithm coefficient configuration  </a:t>
            </a:r>
          </a:p>
          <a:p>
            <a:pPr lvl="2">
              <a:spcBef>
                <a:spcPts val="576"/>
              </a:spcBef>
            </a:pPr>
            <a:r>
              <a:rPr lang="en-US" sz="2200" dirty="0" smtClean="0"/>
              <a:t>Update/regenerate ABI-specific coefficients (</a:t>
            </a:r>
            <a:r>
              <a:rPr lang="en-US" sz="2200" dirty="0" err="1" smtClean="0"/>
              <a:t>NTB</a:t>
            </a:r>
            <a:r>
              <a:rPr lang="en-US" sz="2200" dirty="0" smtClean="0"/>
              <a:t>) with ABI data</a:t>
            </a:r>
          </a:p>
          <a:p>
            <a:pPr lvl="1">
              <a:spcBef>
                <a:spcPts val="576"/>
              </a:spcBef>
            </a:pPr>
            <a:r>
              <a:rPr lang="en-US" sz="2500" dirty="0" smtClean="0"/>
              <a:t>RSR: evaluation with CERES data</a:t>
            </a:r>
          </a:p>
          <a:p>
            <a:pPr lvl="1">
              <a:spcBef>
                <a:spcPts val="576"/>
              </a:spcBef>
            </a:pPr>
            <a:r>
              <a:rPr lang="en-US" sz="2500" dirty="0" smtClean="0"/>
              <a:t>DSR: evaluation with existing ground network (SURFRAD) </a:t>
            </a:r>
          </a:p>
          <a:p>
            <a:pPr lvl="1">
              <a:spcBef>
                <a:spcPts val="576"/>
              </a:spcBef>
            </a:pPr>
            <a:r>
              <a:rPr lang="en-US" sz="2500" dirty="0" smtClean="0"/>
              <a:t>Re-derive “reference” statistics for routine monitoring/evaluation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Post-Launch Test/ Product Validation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900" b="1" dirty="0" smtClean="0"/>
              <a:t>Post-launch product validation (contd.)</a:t>
            </a:r>
          </a:p>
          <a:p>
            <a:pPr lvl="1">
              <a:spcBef>
                <a:spcPts val="600"/>
              </a:spcBef>
            </a:pPr>
            <a:r>
              <a:rPr lang="en-US" sz="2300" dirty="0" smtClean="0"/>
              <a:t>Tools developed during the pre-launch phase are used</a:t>
            </a:r>
          </a:p>
          <a:p>
            <a:pPr lvl="1">
              <a:spcBef>
                <a:spcPts val="600"/>
              </a:spcBef>
            </a:pPr>
            <a:r>
              <a:rPr lang="en-US" sz="2300" dirty="0" smtClean="0"/>
              <a:t>Generate DSR and RSR matchup data</a:t>
            </a:r>
          </a:p>
          <a:p>
            <a:pPr lvl="1">
              <a:spcBef>
                <a:spcPts val="600"/>
              </a:spcBef>
            </a:pPr>
            <a:r>
              <a:rPr lang="en-US" sz="2300" dirty="0" smtClean="0"/>
              <a:t>Collect/save input needed (ABI and ancillary) to re-process retrievals for deep-dive evaluation, and</a:t>
            </a:r>
          </a:p>
          <a:p>
            <a:pPr lvl="1">
              <a:spcBef>
                <a:spcPts val="600"/>
              </a:spcBef>
            </a:pPr>
            <a:r>
              <a:rPr lang="en-US" sz="2300" dirty="0" smtClean="0"/>
              <a:t>Collect/save intermediate data (retrieved optical depth and spectral surface </a:t>
            </a:r>
            <a:r>
              <a:rPr lang="en-US" sz="2300" dirty="0" err="1" smtClean="0"/>
              <a:t>albedo</a:t>
            </a:r>
            <a:r>
              <a:rPr lang="en-US" sz="2300" dirty="0" smtClean="0"/>
              <a:t>, direct and diffuse fluxes)</a:t>
            </a:r>
          </a:p>
          <a:p>
            <a:pPr lvl="2">
              <a:spcBef>
                <a:spcPts val="600"/>
              </a:spcBef>
            </a:pPr>
            <a:r>
              <a:rPr lang="en-US" sz="2100" dirty="0" smtClean="0"/>
              <a:t>needed to identify source of error. It also allows for continual improvement of the algorithm.</a:t>
            </a:r>
          </a:p>
          <a:p>
            <a:pPr lvl="2">
              <a:spcBef>
                <a:spcPts val="600"/>
              </a:spcBef>
            </a:pPr>
            <a:r>
              <a:rPr lang="en-US" sz="2100" b="1" dirty="0" smtClean="0"/>
              <a:t>Data storage need may present a challenge!</a:t>
            </a:r>
          </a:p>
          <a:p>
            <a:pPr lvl="1">
              <a:spcBef>
                <a:spcPts val="600"/>
              </a:spcBef>
            </a:pPr>
            <a:r>
              <a:rPr lang="en-US" sz="2300" dirty="0" smtClean="0"/>
              <a:t>Evaluation is stratified based on scene type, surface type, solar zenith angle, diurnal cycles and properties of cloud and aerosol.</a:t>
            </a:r>
          </a:p>
          <a:p>
            <a:pPr lvl="1">
              <a:spcBef>
                <a:spcPts val="600"/>
              </a:spcBef>
            </a:pPr>
            <a:r>
              <a:rPr lang="en-US" sz="2300" dirty="0" smtClean="0"/>
              <a:t>No specific field campaigns have been identified, but plan on using atmosphere and surface data from field campaigns that provide data publicly (e.g., ARM).</a:t>
            </a:r>
            <a:endParaRPr lang="en-US" sz="3000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Post-Launch Test/ Product Validation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Challenges</a:t>
            </a:r>
          </a:p>
          <a:p>
            <a:pPr lvl="1">
              <a:spcBef>
                <a:spcPts val="900"/>
              </a:spcBef>
            </a:pPr>
            <a:r>
              <a:rPr lang="en-US" sz="2400" dirty="0" smtClean="0"/>
              <a:t>Spatial and temporal averaging are needed, thus strict validation of instantaneous product is not possible.</a:t>
            </a:r>
          </a:p>
          <a:p>
            <a:pPr lvl="1">
              <a:spcBef>
                <a:spcPts val="900"/>
              </a:spcBef>
            </a:pPr>
            <a:r>
              <a:rPr lang="en-US" sz="2400" dirty="0" smtClean="0"/>
              <a:t>Lack of extensive, permanent good-quality surface observations over ocean. DSR validation will have to rely on limited costal and island stations.</a:t>
            </a:r>
          </a:p>
          <a:p>
            <a:pPr lvl="1">
              <a:spcBef>
                <a:spcPts val="900"/>
              </a:spcBef>
            </a:pPr>
            <a:r>
              <a:rPr lang="en-US" sz="2400" dirty="0" smtClean="0"/>
              <a:t>For DSR validation, continued funding support to the SURFRAD network is required to continue the current level of data availability and consultation.</a:t>
            </a:r>
          </a:p>
          <a:p>
            <a:pPr lvl="1">
              <a:spcBef>
                <a:spcPts val="900"/>
              </a:spcBef>
            </a:pPr>
            <a:r>
              <a:rPr lang="en-US" sz="2400" dirty="0" smtClean="0"/>
              <a:t>CERES data for validating RSR is available only with a substantial lag (days-months). All relevant satellite retrievals must be saved until the validation can be performed.</a:t>
            </a:r>
          </a:p>
          <a:p>
            <a:pPr lvl="1">
              <a:spcBef>
                <a:spcPts val="900"/>
              </a:spcBef>
            </a:pPr>
            <a:r>
              <a:rPr lang="en-US" sz="2400" dirty="0" smtClean="0"/>
              <a:t>Saving intermediate data for </a:t>
            </a:r>
            <a:r>
              <a:rPr lang="en-US" sz="2400" dirty="0" smtClean="0"/>
              <a:t>deep-dive validation </a:t>
            </a:r>
            <a:r>
              <a:rPr lang="en-US" sz="2400" dirty="0" smtClean="0"/>
              <a:t>increases storage requirement.</a:t>
            </a:r>
          </a:p>
          <a:p>
            <a:endParaRPr lang="en-US" sz="30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Algorithm, products and proxy data overview</a:t>
            </a:r>
          </a:p>
          <a:p>
            <a:endParaRPr lang="en-US" sz="1000" dirty="0" smtClean="0"/>
          </a:p>
          <a:p>
            <a:r>
              <a:rPr lang="en-US" dirty="0" smtClean="0"/>
              <a:t>Evaluation procedure</a:t>
            </a:r>
          </a:p>
          <a:p>
            <a:endParaRPr lang="en-US" sz="1000" dirty="0" smtClean="0"/>
          </a:p>
          <a:p>
            <a:r>
              <a:rPr lang="en-US" dirty="0" smtClean="0"/>
              <a:t>Recent validation results</a:t>
            </a:r>
          </a:p>
          <a:p>
            <a:endParaRPr lang="en-US" sz="1000" dirty="0" smtClean="0"/>
          </a:p>
          <a:p>
            <a:r>
              <a:rPr lang="en-US" dirty="0" smtClean="0"/>
              <a:t>Algorithm enhancements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Post-launch test/product validation and challenges</a:t>
            </a:r>
          </a:p>
          <a:p>
            <a:endParaRPr lang="en-US" sz="1000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Summary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sz="2700" dirty="0" smtClean="0"/>
              <a:t>Extended dataset for validation (~13 years)</a:t>
            </a:r>
          </a:p>
          <a:p>
            <a:pPr lvl="1"/>
            <a:r>
              <a:rPr lang="en-US" sz="2300" dirty="0" smtClean="0"/>
              <a:t>Proxy data </a:t>
            </a:r>
            <a:r>
              <a:rPr lang="en-US" sz="2300" dirty="0" smtClean="0"/>
              <a:t>are from </a:t>
            </a:r>
            <a:r>
              <a:rPr lang="en-US" sz="2300" dirty="0" smtClean="0"/>
              <a:t>MODIS </a:t>
            </a:r>
            <a:r>
              <a:rPr lang="en-US" sz="2300" dirty="0" smtClean="0"/>
              <a:t>and </a:t>
            </a:r>
            <a:r>
              <a:rPr lang="en-US" sz="2300" dirty="0" smtClean="0"/>
              <a:t>GOES</a:t>
            </a:r>
          </a:p>
          <a:p>
            <a:pPr lvl="1"/>
            <a:r>
              <a:rPr lang="en-US" sz="2300" dirty="0" smtClean="0"/>
              <a:t>Truth data </a:t>
            </a:r>
            <a:r>
              <a:rPr lang="en-US" sz="2300" dirty="0" smtClean="0"/>
              <a:t>are </a:t>
            </a:r>
            <a:r>
              <a:rPr lang="en-US" sz="2300" dirty="0" smtClean="0"/>
              <a:t>from ground measurement and CERES observation</a:t>
            </a:r>
          </a:p>
          <a:p>
            <a:endParaRPr lang="en-US" sz="2000" dirty="0" smtClean="0"/>
          </a:p>
          <a:p>
            <a:r>
              <a:rPr lang="en-US" sz="2700" dirty="0" smtClean="0"/>
              <a:t> Routine and deep-dive validation</a:t>
            </a:r>
          </a:p>
          <a:p>
            <a:pPr lvl="1"/>
            <a:r>
              <a:rPr lang="en-US" sz="2300" dirty="0" smtClean="0"/>
              <a:t>Established “Reference </a:t>
            </a:r>
            <a:r>
              <a:rPr lang="en-US" sz="2300" dirty="0" smtClean="0"/>
              <a:t>statistics“ for </a:t>
            </a:r>
            <a:r>
              <a:rPr lang="en-US" sz="2300" dirty="0" smtClean="0"/>
              <a:t>product monitoring</a:t>
            </a:r>
          </a:p>
          <a:p>
            <a:pPr lvl="1"/>
            <a:r>
              <a:rPr lang="en-US" sz="2300" dirty="0" smtClean="0"/>
              <a:t>Demonstrated deep-dive validation using data from field measurements (Cape Cod)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700" dirty="0" smtClean="0"/>
              <a:t>Post-launch validation will apply tools developed in the pre-launch phase</a:t>
            </a:r>
          </a:p>
          <a:p>
            <a:endParaRPr lang="en-US" sz="2700" dirty="0" smtClean="0"/>
          </a:p>
          <a:p>
            <a:r>
              <a:rPr lang="en-US" sz="2700" dirty="0" smtClean="0"/>
              <a:t>Three potential algorithm enhancements are straightforward to implement (candidates for transitions to ops), three enhancements require more testing or substantial development</a:t>
            </a:r>
          </a:p>
          <a:p>
            <a:endParaRPr lang="en-US" sz="2700" dirty="0" smtClean="0"/>
          </a:p>
          <a:p>
            <a:endParaRPr lang="en-US" dirty="0" smtClean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SRB algorithm and products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772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SRB algorithm is a RT-based, hybrid algorithm</a:t>
            </a:r>
          </a:p>
          <a:p>
            <a:pPr lvl="1"/>
            <a:r>
              <a:rPr lang="en-US" sz="2000" dirty="0" smtClean="0"/>
              <a:t>Direct path: used when all inputs required are available.</a:t>
            </a:r>
          </a:p>
          <a:p>
            <a:pPr lvl="1"/>
            <a:r>
              <a:rPr lang="en-US" sz="2000" dirty="0" smtClean="0"/>
              <a:t>Indirect path: used when not all inputs are available.</a:t>
            </a:r>
          </a:p>
          <a:p>
            <a:r>
              <a:rPr lang="en-US" sz="2400" dirty="0" smtClean="0"/>
              <a:t>Products</a:t>
            </a:r>
          </a:p>
          <a:p>
            <a:pPr lvl="1"/>
            <a:r>
              <a:rPr lang="en-US" sz="2000" b="1" dirty="0" smtClean="0"/>
              <a:t>D</a:t>
            </a:r>
            <a:r>
              <a:rPr lang="en-US" sz="2000" dirty="0" smtClean="0"/>
              <a:t>ownward </a:t>
            </a:r>
            <a:r>
              <a:rPr lang="en-US" sz="2000" b="1" dirty="0" smtClean="0"/>
              <a:t>S</a:t>
            </a:r>
            <a:r>
              <a:rPr lang="en-US" sz="2000" dirty="0" smtClean="0"/>
              <a:t>hortwave </a:t>
            </a:r>
            <a:r>
              <a:rPr lang="en-US" sz="2000" b="1" dirty="0" smtClean="0"/>
              <a:t>R</a:t>
            </a:r>
            <a:r>
              <a:rPr lang="en-US" sz="2000" dirty="0" smtClean="0"/>
              <a:t>adiation at surface (</a:t>
            </a:r>
            <a:r>
              <a:rPr lang="en-US" sz="2000" b="1" dirty="0" smtClean="0"/>
              <a:t>DSR</a:t>
            </a:r>
            <a:r>
              <a:rPr lang="en-US" sz="2000" dirty="0" smtClean="0"/>
              <a:t>) </a:t>
            </a:r>
          </a:p>
          <a:p>
            <a:pPr lvl="2"/>
            <a:r>
              <a:rPr lang="en-US" sz="1600" dirty="0" smtClean="0"/>
              <a:t>5 km (</a:t>
            </a:r>
            <a:r>
              <a:rPr lang="en-US" sz="1600" dirty="0" err="1" smtClean="0"/>
              <a:t>mesoscale</a:t>
            </a:r>
            <a:r>
              <a:rPr lang="en-US" sz="1600" dirty="0" smtClean="0"/>
              <a:t>), 25 km (CONUS), 50 km (Full Disk).</a:t>
            </a:r>
          </a:p>
          <a:p>
            <a:pPr lvl="1"/>
            <a:r>
              <a:rPr lang="en-US" sz="2000" b="1" dirty="0" smtClean="0"/>
              <a:t>R</a:t>
            </a:r>
            <a:r>
              <a:rPr lang="en-US" sz="2000" dirty="0" smtClean="0"/>
              <a:t>eflected </a:t>
            </a:r>
            <a:r>
              <a:rPr lang="en-US" sz="2000" b="1" dirty="0" smtClean="0"/>
              <a:t>S</a:t>
            </a:r>
            <a:r>
              <a:rPr lang="en-US" sz="2000" dirty="0" smtClean="0"/>
              <a:t>hortwave </a:t>
            </a:r>
            <a:r>
              <a:rPr lang="en-US" sz="2000" b="1" dirty="0" smtClean="0"/>
              <a:t>R</a:t>
            </a:r>
            <a:r>
              <a:rPr lang="en-US" sz="2000" dirty="0" smtClean="0"/>
              <a:t>adiation at Top-Of-Atmosphere (</a:t>
            </a:r>
            <a:r>
              <a:rPr lang="en-US" sz="2000" b="1" dirty="0" smtClean="0"/>
              <a:t>RSR</a:t>
            </a:r>
            <a:r>
              <a:rPr lang="en-US" sz="2000" dirty="0" smtClean="0"/>
              <a:t>) </a:t>
            </a:r>
          </a:p>
          <a:p>
            <a:pPr lvl="2"/>
            <a:r>
              <a:rPr lang="en-US" sz="1600" dirty="0" smtClean="0"/>
              <a:t>25 km (CONUS and Full Disk).</a:t>
            </a:r>
          </a:p>
          <a:p>
            <a:pPr lvl="1"/>
            <a:r>
              <a:rPr lang="en-US" sz="2000" dirty="0" smtClean="0"/>
              <a:t>Generated every hour</a:t>
            </a:r>
          </a:p>
          <a:p>
            <a:pPr lvl="1"/>
            <a:r>
              <a:rPr lang="en-US" sz="2000" dirty="0" smtClean="0"/>
              <a:t>Only daytime</a:t>
            </a:r>
          </a:p>
          <a:p>
            <a:pPr lvl="1"/>
            <a:r>
              <a:rPr lang="en-US" sz="2000" dirty="0" smtClean="0"/>
              <a:t>Regardless of sky condition (clear, cloudy)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" y="4267200"/>
            <a:ext cx="8229600" cy="2086955"/>
          </a:xfrm>
        </p:spPr>
        <p:txBody>
          <a:bodyPr>
            <a:noAutofit/>
          </a:bodyPr>
          <a:lstStyle/>
          <a:p>
            <a:pPr marL="631825" lvl="2" indent="-174625">
              <a:spcBef>
                <a:spcPts val="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CERES TOA flux </a:t>
            </a:r>
            <a:endParaRPr lang="en-US" cap="none" dirty="0" smtClean="0">
              <a:solidFill>
                <a:srgbClr val="0000FF"/>
              </a:solidFill>
            </a:endParaRPr>
          </a:p>
          <a:p>
            <a:pPr marL="338138" indent="-338138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cap="none" dirty="0" smtClean="0"/>
              <a:t>Proxy data generated</a:t>
            </a:r>
          </a:p>
          <a:p>
            <a:pPr marL="631825" lvl="1" indent="-174625">
              <a:buFont typeface="Wingdings" pitchFamily="2" charset="2"/>
              <a:buChar char="§"/>
            </a:pPr>
            <a:r>
              <a:rPr lang="en-US" sz="1600" cap="none" dirty="0" smtClean="0">
                <a:solidFill>
                  <a:srgbClr val="0000FF"/>
                </a:solidFill>
              </a:rPr>
              <a:t>“ABI-like” DSR and RSR </a:t>
            </a:r>
          </a:p>
          <a:p>
            <a:pPr marL="1089025" lvl="2" indent="-174625">
              <a:buFont typeface="Wingdings" pitchFamily="2" charset="2"/>
              <a:buChar char="§"/>
            </a:pPr>
            <a:r>
              <a:rPr lang="en-US" sz="1400" b="0" cap="none" dirty="0" err="1" smtClean="0"/>
              <a:t>DSR</a:t>
            </a:r>
            <a:r>
              <a:rPr lang="en-US" sz="1400" b="0" cap="none" dirty="0" smtClean="0"/>
              <a:t> and </a:t>
            </a:r>
            <a:r>
              <a:rPr lang="en-US" sz="1400" b="0" cap="none" dirty="0" err="1" smtClean="0"/>
              <a:t>RSR</a:t>
            </a:r>
            <a:r>
              <a:rPr lang="en-US" sz="1400" b="0" cap="none" dirty="0" smtClean="0"/>
              <a:t> for 8 sites for period 2000/2002-2013</a:t>
            </a:r>
          </a:p>
          <a:p>
            <a:pPr marL="1089025" lvl="2" indent="-174625">
              <a:buFont typeface="Wingdings" pitchFamily="2" charset="2"/>
              <a:buChar char="§"/>
            </a:pPr>
            <a:r>
              <a:rPr lang="en-US" sz="1400" b="0" cap="none" dirty="0" smtClean="0"/>
              <a:t>RSR over extended area on specific dates</a:t>
            </a:r>
          </a:p>
          <a:p>
            <a:pPr marL="631825" lvl="1" indent="-174625">
              <a:buFont typeface="Wingdings" pitchFamily="2" charset="2"/>
              <a:buChar char="§"/>
            </a:pPr>
            <a:r>
              <a:rPr lang="en-US" sz="1600" cap="none" dirty="0" smtClean="0">
                <a:solidFill>
                  <a:srgbClr val="0000FF"/>
                </a:solidFill>
              </a:rPr>
              <a:t>DSR in GOES Surface and </a:t>
            </a:r>
            <a:r>
              <a:rPr lang="en-US" sz="1600" cap="none" dirty="0" err="1" smtClean="0">
                <a:solidFill>
                  <a:srgbClr val="0000FF"/>
                </a:solidFill>
              </a:rPr>
              <a:t>Insolation</a:t>
            </a:r>
            <a:r>
              <a:rPr lang="en-US" sz="1600" cap="none" dirty="0" smtClean="0">
                <a:solidFill>
                  <a:srgbClr val="0000FF"/>
                </a:solidFill>
              </a:rPr>
              <a:t> Product (GSIP) (early version of ABI indirect path) </a:t>
            </a:r>
          </a:p>
          <a:p>
            <a:endParaRPr lang="en-US" b="0" cap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Proxy data</a:t>
            </a:r>
            <a:endParaRPr lang="en-US" sz="3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8229600" cy="968013"/>
          </a:xfrm>
        </p:spPr>
        <p:txBody>
          <a:bodyPr>
            <a:noAutofit/>
          </a:bodyPr>
          <a:lstStyle/>
          <a:p>
            <a:pPr marL="338138" indent="-338138">
              <a:buFont typeface="Wingdings" pitchFamily="2" charset="2"/>
              <a:buChar char="§"/>
            </a:pPr>
            <a:r>
              <a:rPr lang="en-US" sz="2000" cap="none" dirty="0" smtClean="0"/>
              <a:t>Proxy data used</a:t>
            </a:r>
          </a:p>
          <a:p>
            <a:pPr marL="631825" lvl="1" indent="-174625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FF"/>
                </a:solidFill>
              </a:rPr>
              <a:t>MODIS Terra/Aqua (added 3+ years of data since 1</a:t>
            </a:r>
            <a:r>
              <a:rPr lang="en-US" sz="1600" baseline="30000" dirty="0" smtClean="0">
                <a:solidFill>
                  <a:srgbClr val="0000FF"/>
                </a:solidFill>
              </a:rPr>
              <a:t>st</a:t>
            </a:r>
            <a:r>
              <a:rPr lang="en-US" sz="1600" dirty="0" smtClean="0">
                <a:solidFill>
                  <a:srgbClr val="0000FF"/>
                </a:solidFill>
              </a:rPr>
              <a:t> Validation Workshop); Period covered: 2000/2002-2013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191000" cy="1981200"/>
          </a:xfrm>
        </p:spPr>
        <p:txBody>
          <a:bodyPr>
            <a:noAutofit/>
          </a:bodyPr>
          <a:lstStyle/>
          <a:p>
            <a:pPr lvl="2">
              <a:spcBef>
                <a:spcPts val="0"/>
              </a:spcBef>
            </a:pPr>
            <a:r>
              <a:rPr lang="en-US" sz="1400" dirty="0" smtClean="0"/>
              <a:t>TOA reflectance (from MOD/MYD02), 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Geometry (from MOD/MYD03), 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Surface elevation (from MOD/MYD03), 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Aerosol optical depth (from MOD/MYD04), 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Cloud optical depth/size/height/phase (from MOD/MYD06), </a:t>
            </a:r>
            <a:endParaRPr lang="en-US" sz="1700" dirty="0" smtClean="0"/>
          </a:p>
          <a:p>
            <a:pPr lvl="1"/>
            <a:endParaRPr lang="en-US" sz="21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036888"/>
          </a:xfrm>
        </p:spPr>
        <p:txBody>
          <a:bodyPr>
            <a:noAutofit/>
          </a:bodyPr>
          <a:lstStyle/>
          <a:p>
            <a:pPr lvl="2">
              <a:spcBef>
                <a:spcPts val="0"/>
              </a:spcBef>
            </a:pPr>
            <a:r>
              <a:rPr lang="en-US" sz="1400" dirty="0" smtClean="0"/>
              <a:t>Ozone (from MOD/MYD07), 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Total </a:t>
            </a:r>
            <a:r>
              <a:rPr lang="en-US" sz="1400" dirty="0" err="1" smtClean="0"/>
              <a:t>precipitable</a:t>
            </a:r>
            <a:r>
              <a:rPr lang="en-US" sz="1400" dirty="0" smtClean="0"/>
              <a:t> water (from MOD/MYD07, NCEP Reanalysis), 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Snow mask (from MOD/MYD10), 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Surface </a:t>
            </a:r>
            <a:r>
              <a:rPr lang="en-US" sz="1400" dirty="0" err="1" smtClean="0"/>
              <a:t>albedo</a:t>
            </a:r>
            <a:r>
              <a:rPr lang="en-US" sz="1400" dirty="0" smtClean="0"/>
              <a:t> (from MCD43C3)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Validation (Reference) Data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 smtClean="0"/>
              <a:t>SURFRAD+COVE</a:t>
            </a:r>
            <a:r>
              <a:rPr lang="en-US" sz="2600" dirty="0" smtClean="0"/>
              <a:t> for DSR, CERES for RSR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Field measurements at Cape Cod, MA (for deep dive)</a:t>
            </a:r>
          </a:p>
          <a:p>
            <a:pPr lvl="1"/>
            <a:r>
              <a:rPr lang="en-US" sz="2000" dirty="0" smtClean="0"/>
              <a:t>Location: 42.03°N, 70.05°W, near the ocean</a:t>
            </a:r>
          </a:p>
          <a:p>
            <a:pPr lvl="1"/>
            <a:r>
              <a:rPr lang="en-US" sz="2000" dirty="0" smtClean="0"/>
              <a:t>Part of  the Two-Column Aerosol Project (TCAP) (ARM field campaign</a:t>
            </a:r>
            <a:r>
              <a:rPr lang="en-US" sz="2200" dirty="0" smtClean="0"/>
              <a:t>)</a:t>
            </a:r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Surface </a:t>
            </a:r>
            <a:r>
              <a:rPr lang="en-US" sz="2100" dirty="0" err="1" smtClean="0">
                <a:solidFill>
                  <a:srgbClr val="0000FF"/>
                </a:solidFill>
              </a:rPr>
              <a:t>albedo</a:t>
            </a:r>
            <a:r>
              <a:rPr lang="en-US" sz="2100" dirty="0" smtClean="0">
                <a:solidFill>
                  <a:srgbClr val="0000FF"/>
                </a:solidFill>
              </a:rPr>
              <a:t> and AOD measurements (partially </a:t>
            </a:r>
            <a:r>
              <a:rPr lang="en-US" sz="2100" b="1" dirty="0" smtClean="0">
                <a:solidFill>
                  <a:srgbClr val="0000FF"/>
                </a:solidFill>
              </a:rPr>
              <a:t>supported by GOES-R Proving Ground</a:t>
            </a:r>
            <a:r>
              <a:rPr lang="en-US" sz="2100" dirty="0" smtClean="0">
                <a:solidFill>
                  <a:srgbClr val="0000FF"/>
                </a:solidFill>
              </a:rPr>
              <a:t> to Joseph </a:t>
            </a:r>
            <a:r>
              <a:rPr lang="en-US" sz="2100" dirty="0" err="1" smtClean="0">
                <a:solidFill>
                  <a:srgbClr val="0000FF"/>
                </a:solidFill>
              </a:rPr>
              <a:t>Michalsky</a:t>
            </a:r>
            <a:r>
              <a:rPr lang="en-US" sz="2100" dirty="0" smtClean="0">
                <a:solidFill>
                  <a:srgbClr val="0000FF"/>
                </a:solidFill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</a:rPr>
              <a:t>Kathy Lantz </a:t>
            </a:r>
            <a:r>
              <a:rPr lang="en-US" sz="2100" dirty="0" smtClean="0">
                <a:solidFill>
                  <a:srgbClr val="0000FF"/>
                </a:solidFill>
              </a:rPr>
              <a:t>(NOAA/ESRL))</a:t>
            </a:r>
          </a:p>
          <a:p>
            <a:pPr lvl="2"/>
            <a:r>
              <a:rPr lang="en-US" sz="2100" dirty="0" smtClean="0"/>
              <a:t>Instruments: MFRSR and MFR (</a:t>
            </a:r>
            <a:r>
              <a:rPr lang="en-US" sz="2000" dirty="0" smtClean="0"/>
              <a:t>sampled every 20 seconds simultaneously)</a:t>
            </a:r>
          </a:p>
          <a:p>
            <a:pPr lvl="2"/>
            <a:r>
              <a:rPr lang="en-US" sz="2100" dirty="0" smtClean="0"/>
              <a:t>Deployment period: 28 June to 6 September, 2012 </a:t>
            </a:r>
          </a:p>
          <a:p>
            <a:pPr lvl="2"/>
            <a:r>
              <a:rPr lang="en-US" sz="2100" dirty="0" smtClean="0"/>
              <a:t>Wavelengths: 413, 496, 671, 869, 937, 1623 nm</a:t>
            </a:r>
          </a:p>
          <a:p>
            <a:pPr lvl="2"/>
            <a:r>
              <a:rPr lang="en-US" sz="2000" dirty="0" smtClean="0"/>
              <a:t>Estimated uncertainty: is 0.01 in AOD, 2% in </a:t>
            </a:r>
            <a:r>
              <a:rPr lang="en-US" sz="2000" dirty="0" err="1" smtClean="0"/>
              <a:t>albedo</a:t>
            </a:r>
            <a:r>
              <a:rPr lang="en-US" sz="2000" dirty="0" smtClean="0"/>
              <a:t> </a:t>
            </a:r>
            <a:endParaRPr lang="en-US" sz="2100" dirty="0" smtClean="0"/>
          </a:p>
          <a:p>
            <a:pPr lvl="1"/>
            <a:r>
              <a:rPr lang="en-US" sz="2100" dirty="0" smtClean="0">
                <a:solidFill>
                  <a:srgbClr val="0000FF"/>
                </a:solidFill>
              </a:rPr>
              <a:t>Surface radiation measurement</a:t>
            </a:r>
          </a:p>
          <a:p>
            <a:pPr lvl="2"/>
            <a:r>
              <a:rPr lang="en-US" sz="2100" dirty="0" smtClean="0"/>
              <a:t>Instruments: Sky Radiation (SKYRAD) collection of radiometers (1-minute sampling) for </a:t>
            </a:r>
            <a:r>
              <a:rPr lang="en-US" sz="2100" dirty="0" err="1" smtClean="0"/>
              <a:t>downwelling</a:t>
            </a:r>
            <a:r>
              <a:rPr lang="en-US" sz="2100" dirty="0" smtClean="0"/>
              <a:t> shortwave fluxes</a:t>
            </a:r>
            <a:endParaRPr lang="en-US" sz="1300" dirty="0" smtClean="0"/>
          </a:p>
          <a:p>
            <a:endParaRPr lang="en-US" sz="26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Validation (1) : Collocation 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943600" cy="2057400"/>
          </a:xfrm>
        </p:spPr>
        <p:txBody>
          <a:bodyPr>
            <a:normAutofit fontScale="92500"/>
          </a:bodyPr>
          <a:lstStyle/>
          <a:p>
            <a:r>
              <a:rPr lang="en-US" sz="2500" dirty="0" smtClean="0"/>
              <a:t>Collocation process for product evaluation</a:t>
            </a:r>
          </a:p>
          <a:p>
            <a:pPr lvl="1"/>
            <a:r>
              <a:rPr lang="en-US" sz="2100" dirty="0" smtClean="0"/>
              <a:t>DSR: over ground station (SURFRAD+COVE)</a:t>
            </a:r>
          </a:p>
          <a:p>
            <a:pPr lvl="2"/>
            <a:r>
              <a:rPr lang="en-US" sz="1900" dirty="0" smtClean="0"/>
              <a:t>Collocation of retrieval and ground measurement is performed at instantaneous time scale.</a:t>
            </a:r>
          </a:p>
          <a:p>
            <a:pPr lvl="2"/>
            <a:r>
              <a:rPr lang="en-US" sz="1900" dirty="0" smtClean="0"/>
              <a:t>Retrievals are averaged spatially, ground measurements are averaged temporally.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926080" cy="223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1000"/>
            <a:ext cx="827682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3124200"/>
            <a:ext cx="6553200" cy="114300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RSR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/>
              <a:buChar char="▪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Collocation of retrievals and independent satellite data.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1166" y="5726668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“Monthly” instantaneous, all stations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05600" y="4267200"/>
            <a:ext cx="1905000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5200" y="39624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Validation (2) : Routine validation</a:t>
            </a:r>
            <a:endParaRPr lang="en-US" sz="37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400" y="4114800"/>
            <a:ext cx="8839200" cy="2286000"/>
            <a:chOff x="152400" y="4114800"/>
            <a:chExt cx="8839200" cy="2286000"/>
          </a:xfrm>
        </p:grpSpPr>
        <p:pic>
          <p:nvPicPr>
            <p:cNvPr id="3075" name="Picture 3" descr="C:\Users\hkim\Documents\hkim\Workspace\RESULT\ValTool\SRB.vatool\123113\abisrb_dsr_timeseries_over_ground_jan.2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4114800"/>
              <a:ext cx="2286000" cy="2286000"/>
            </a:xfrm>
            <a:prstGeom prst="rect">
              <a:avLst/>
            </a:prstGeom>
            <a:noFill/>
          </p:spPr>
        </p:pic>
        <p:pic>
          <p:nvPicPr>
            <p:cNvPr id="3074" name="Picture 2" descr="C:\Users\hkim\Documents\hkim\Workspace\RESULT\ValTool\SRB.vatool\123113\abisrb_dsr_terra_2013.03.3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4114800"/>
              <a:ext cx="2286000" cy="2286000"/>
            </a:xfrm>
            <a:prstGeom prst="rect">
              <a:avLst/>
            </a:prstGeom>
            <a:noFill/>
          </p:spPr>
        </p:pic>
        <p:pic>
          <p:nvPicPr>
            <p:cNvPr id="3076" name="Picture 4" descr="C:\Users\hkim\Documents\hkim\Workspace\RESULT\ValTool\SRB.vatool\123113\abisrb_rsr.and.ssf_terra_2013.03.3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4114800"/>
              <a:ext cx="2286000" cy="2286000"/>
            </a:xfrm>
            <a:prstGeom prst="rect">
              <a:avLst/>
            </a:prstGeom>
            <a:noFill/>
          </p:spPr>
        </p:pic>
        <p:pic>
          <p:nvPicPr>
            <p:cNvPr id="3078" name="Picture 6" descr="C:\Users\hkim\Documents\hkim\Workspace\RESULT\ValTool\SRB.vatool\123113\abisrb_rsr_scat_over_ground_jan.201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19600" y="4114800"/>
              <a:ext cx="2286000" cy="2286000"/>
            </a:xfrm>
            <a:prstGeom prst="rect">
              <a:avLst/>
            </a:prstGeom>
            <a:noFill/>
          </p:spPr>
        </p:pic>
      </p:grp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Routine and automated monitoring of products.</a:t>
            </a:r>
          </a:p>
          <a:p>
            <a:r>
              <a:rPr lang="en-US" sz="2000" dirty="0" smtClean="0"/>
              <a:t>Presents instantaneous retrieval results (DSR and RSR), quality flags, and metadata on specific date.</a:t>
            </a:r>
          </a:p>
          <a:p>
            <a:r>
              <a:rPr lang="en-US" sz="2000" dirty="0" smtClean="0"/>
              <a:t>Validates retrievals for a period of time and generates scatter plots and time series plots.</a:t>
            </a:r>
          </a:p>
          <a:p>
            <a:r>
              <a:rPr lang="en-US" sz="2000" dirty="0" smtClean="0"/>
              <a:t>Validates RSR over extended area using CERES on specific date.</a:t>
            </a:r>
          </a:p>
          <a:p>
            <a:r>
              <a:rPr lang="en-US" sz="2000" dirty="0" smtClean="0"/>
              <a:t>Figures: DSR, DSR time series, RSR scatter, RSR and CERES difference. </a:t>
            </a:r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Validation (3) : Routine validation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sz="2500" b="1" dirty="0" smtClean="0"/>
              <a:t>Product monitoring </a:t>
            </a:r>
          </a:p>
          <a:p>
            <a:pPr lvl="1"/>
            <a:r>
              <a:rPr lang="en-US" sz="2100" dirty="0" smtClean="0"/>
              <a:t>Establish “reference” (expected) statistics from good (quality controlled) satellite-retrievals and ground/TOA reference data</a:t>
            </a:r>
            <a:endParaRPr lang="en-US" sz="1000" dirty="0" smtClean="0"/>
          </a:p>
          <a:p>
            <a:pPr lvl="1"/>
            <a:r>
              <a:rPr lang="en-US" sz="2100" dirty="0" smtClean="0"/>
              <a:t>Compare time series of recent retrieval statistics with reference stats </a:t>
            </a:r>
          </a:p>
          <a:p>
            <a:endParaRPr lang="en-US" sz="1000" dirty="0" smtClean="0"/>
          </a:p>
          <a:p>
            <a:r>
              <a:rPr lang="en-US" sz="2500" b="1" dirty="0" smtClean="0"/>
              <a:t>Reference statistics</a:t>
            </a:r>
          </a:p>
          <a:p>
            <a:pPr lvl="1"/>
            <a:r>
              <a:rPr lang="en-US" sz="2000" dirty="0" smtClean="0"/>
              <a:t>Reference data: 13 years (2000/2002 – 2012) of ABI proxy retrievals (from MODIS Terra/Aqua), SURFRAD+ ground DSR, CERES-based RSR</a:t>
            </a:r>
          </a:p>
          <a:p>
            <a:pPr lvl="1"/>
            <a:r>
              <a:rPr lang="en-US" sz="2000" dirty="0" smtClean="0"/>
              <a:t>Accuracy and precision are calculated from the reference data for daily and monthly temporal scales (and at each station in the future)</a:t>
            </a:r>
          </a:p>
          <a:p>
            <a:endParaRPr lang="en-US" sz="1000" dirty="0" smtClean="0"/>
          </a:p>
          <a:p>
            <a:r>
              <a:rPr lang="en-US" sz="2500" b="1" dirty="0" smtClean="0"/>
              <a:t>Recent retrieval statistics </a:t>
            </a:r>
          </a:p>
          <a:p>
            <a:pPr lvl="1"/>
            <a:r>
              <a:rPr lang="en-US" sz="2000" dirty="0" smtClean="0"/>
              <a:t>Recent retrievals: MODIS Terra/Aqua (Jan. to Apr. 2013)</a:t>
            </a:r>
          </a:p>
          <a:p>
            <a:pPr lvl="1"/>
            <a:r>
              <a:rPr lang="en-US" sz="2000" dirty="0" smtClean="0"/>
              <a:t>Accuracy and precision are calculated from recent retrievals on matching temporal and spatial scales</a:t>
            </a:r>
          </a:p>
          <a:p>
            <a:endParaRPr lang="en-US" sz="2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GOES-R AWG 2</a:t>
            </a:r>
            <a:r>
              <a:rPr lang="en-US" baseline="30000" smtClean="0"/>
              <a:t>nd</a:t>
            </a:r>
            <a:r>
              <a:rPr lang="en-US" smtClean="0"/>
              <a:t> Validation Workshop, Jan 9 - 10,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Validation (4) : Routine validation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609"/>
          </a:xfrm>
        </p:spPr>
        <p:txBody>
          <a:bodyPr>
            <a:normAutofit/>
          </a:bodyPr>
          <a:lstStyle/>
          <a:p>
            <a:endParaRPr lang="en-US" sz="2500" b="1" dirty="0" smtClean="0"/>
          </a:p>
          <a:p>
            <a:endParaRPr lang="en-US" sz="25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4724400"/>
          <a:ext cx="3657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19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DSR Range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Precision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&lt;200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41 (110)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80 (100)</a:t>
                      </a:r>
                    </a:p>
                  </a:txBody>
                  <a:tcPr marL="9525" marR="9525" marT="9525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≥200,≤500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 (65)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126 (130)</a:t>
                      </a:r>
                    </a:p>
                  </a:txBody>
                  <a:tcPr marL="9525" marR="9525" marT="9525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&gt;500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-33 (85)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95 (100)</a:t>
                      </a:r>
                    </a:p>
                  </a:txBody>
                  <a:tcPr marL="9525" marR="9525" marT="9525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29200" y="4724400"/>
          <a:ext cx="35813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RSR Range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Accuracy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Precision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&lt;200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 (110)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 (100)</a:t>
                      </a:r>
                    </a:p>
                  </a:txBody>
                  <a:tcPr marL="9525" marR="9525" marT="9525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≥200,≤500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 (65)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46 (130)</a:t>
                      </a:r>
                    </a:p>
                  </a:txBody>
                  <a:tcPr marL="9525" marR="9525" marT="9525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&gt;500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43 (85)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50 (100)</a:t>
                      </a:r>
                    </a:p>
                  </a:txBody>
                  <a:tcPr marL="9525" marR="9525" marT="9525" anchor="b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908318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76400"/>
            <a:ext cx="3880995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0D32-E799-4FF2-A3F4-27296CD78AF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GOES-R </a:t>
            </a:r>
            <a:r>
              <a:rPr lang="en-US" dirty="0" err="1" smtClean="0"/>
              <a:t>AWG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Validation Workshop, Jan 9 - 10, 2014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248400"/>
            <a:ext cx="3037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(Requirements are in parenthesis)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2139</Words>
  <Application>Microsoft Office PowerPoint</Application>
  <PresentationFormat>On-screen Show (4:3)</PresentationFormat>
  <Paragraphs>327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Shortwave Radiation Budget (SRB) Algorithm and Products  </vt:lpstr>
      <vt:lpstr>Outline</vt:lpstr>
      <vt:lpstr>SRB algorithm and products</vt:lpstr>
      <vt:lpstr>Proxy data</vt:lpstr>
      <vt:lpstr>Validation (Reference) Data</vt:lpstr>
      <vt:lpstr>Validation (1) : Collocation </vt:lpstr>
      <vt:lpstr>Validation (2) : Routine validation</vt:lpstr>
      <vt:lpstr>Validation (3) : Routine validation</vt:lpstr>
      <vt:lpstr>Validation (4) : Routine validation</vt:lpstr>
      <vt:lpstr>Validation (5) : Routine validation</vt:lpstr>
      <vt:lpstr>Validation (6) : Routine validation</vt:lpstr>
      <vt:lpstr>Validation (7) : Deep-dive validation</vt:lpstr>
      <vt:lpstr>Validation (8) : Field campaign data - DSR</vt:lpstr>
      <vt:lpstr>Validation (9):  Clear sky RSR validation at Cape Cod</vt:lpstr>
      <vt:lpstr>Potential Algorithm Enhancements (1)</vt:lpstr>
      <vt:lpstr>Potential Algorithm Enhancements (2)</vt:lpstr>
      <vt:lpstr>Post-Launch Test/ Product Validation</vt:lpstr>
      <vt:lpstr>Post-Launch Test/ Product Validation</vt:lpstr>
      <vt:lpstr>Post-Launch Test/ Product Validation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2014-01-07T19:33:55Z</dcterms:created>
  <dcterms:modified xsi:type="dcterms:W3CDTF">2014-01-08T17:23:49Z</dcterms:modified>
</cp:coreProperties>
</file>