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08" r:id="rId2"/>
    <p:sldId id="495" r:id="rId3"/>
    <p:sldId id="631" r:id="rId4"/>
    <p:sldId id="632" r:id="rId5"/>
    <p:sldId id="590" r:id="rId6"/>
    <p:sldId id="591" r:id="rId7"/>
    <p:sldId id="592" r:id="rId8"/>
    <p:sldId id="595" r:id="rId9"/>
    <p:sldId id="574" r:id="rId10"/>
    <p:sldId id="634" r:id="rId11"/>
    <p:sldId id="625" r:id="rId12"/>
    <p:sldId id="628" r:id="rId13"/>
    <p:sldId id="598" r:id="rId14"/>
    <p:sldId id="633" r:id="rId15"/>
    <p:sldId id="627" r:id="rId16"/>
    <p:sldId id="596" r:id="rId17"/>
    <p:sldId id="629" r:id="rId18"/>
    <p:sldId id="613" r:id="rId19"/>
    <p:sldId id="630" r:id="rId20"/>
    <p:sldId id="611" r:id="rId21"/>
    <p:sldId id="584" r:id="rId22"/>
    <p:sldId id="567" r:id="rId23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EAEA"/>
    <a:srgbClr val="1C1C1C"/>
    <a:srgbClr val="333333"/>
    <a:srgbClr val="FFFF66"/>
    <a:srgbClr val="00FF00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2102" autoAdjust="0"/>
  </p:normalViewPr>
  <p:slideViewPr>
    <p:cSldViewPr snapToGrid="0">
      <p:cViewPr varScale="1">
        <p:scale>
          <a:sx n="67" d="100"/>
          <a:sy n="67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38" y="-78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t" anchorCtr="0" compatLnSpc="1">
            <a:prstTxWarp prst="textNoShape">
              <a:avLst/>
            </a:prstTxWarp>
          </a:bodyPr>
          <a:lstStyle>
            <a:lvl1pPr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3825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t" anchorCtr="0" compatLnSpc="1">
            <a:prstTxWarp prst="textNoShape">
              <a:avLst/>
            </a:prstTxWarp>
          </a:bodyPr>
          <a:lstStyle>
            <a:lvl1pPr algn="r"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ABB745AA-E6B0-4DC2-9DA1-08FB9887D067}" type="datetimeFigureOut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b" anchorCtr="0" compatLnSpc="1">
            <a:prstTxWarp prst="textNoShape">
              <a:avLst/>
            </a:prstTxWarp>
          </a:bodyPr>
          <a:lstStyle>
            <a:lvl1pPr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3825" y="875665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b" anchorCtr="0" compatLnSpc="1">
            <a:prstTxWarp prst="textNoShape">
              <a:avLst/>
            </a:prstTxWarp>
          </a:bodyPr>
          <a:lstStyle>
            <a:lvl1pPr algn="r"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7164CC6C-5F3D-44A9-93BF-F2B2C98A4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t" anchorCtr="0" compatLnSpc="1">
            <a:prstTxWarp prst="textNoShape">
              <a:avLst/>
            </a:prstTxWarp>
          </a:bodyPr>
          <a:lstStyle>
            <a:lvl1pPr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t" anchorCtr="0" compatLnSpc="1">
            <a:prstTxWarp prst="textNoShape">
              <a:avLst/>
            </a:prstTxWarp>
          </a:bodyPr>
          <a:lstStyle>
            <a:lvl1pPr algn="r"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C0E1F85E-C091-4F91-8FC0-51F1EAF35EEE}" type="datetimeFigureOut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b" anchorCtr="0" compatLnSpc="1">
            <a:prstTxWarp prst="textNoShape">
              <a:avLst/>
            </a:prstTxWarp>
          </a:bodyPr>
          <a:lstStyle>
            <a:lvl1pPr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5665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9" rIns="91635" bIns="45819" numCol="1" anchor="b" anchorCtr="0" compatLnSpc="1">
            <a:prstTxWarp prst="textNoShape">
              <a:avLst/>
            </a:prstTxWarp>
          </a:bodyPr>
          <a:lstStyle>
            <a:lvl1pPr algn="r" defTabSz="917120">
              <a:spcBef>
                <a:spcPct val="0"/>
              </a:spcBef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760A2AAF-C842-4A53-A446-1E79CCFEC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presentation should </a:t>
            </a:r>
            <a:r>
              <a:rPr lang="en-US" u="sng" smtClean="0">
                <a:latin typeface="Arial" pitchFamily="34" charset="0"/>
              </a:rPr>
              <a:t>reflect </a:t>
            </a:r>
            <a:r>
              <a:rPr lang="en-US" smtClean="0">
                <a:latin typeface="Arial" pitchFamily="34" charset="0"/>
              </a:rPr>
              <a:t>your current plans (and schedule) for the development of product validation tools (routine &amp; deep-dive) for each of your products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7305F603-BA0D-40F6-AEED-678126C7D81F}" type="datetime1">
              <a:rPr lang="en-US" smtClean="0">
                <a:latin typeface="Arial" pitchFamily="34" charset="0"/>
              </a:rPr>
              <a:pPr defTabSz="915988"/>
              <a:t>5/6/2011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75269137-A070-4DCC-8F64-9D95217312B3}" type="slidenum">
              <a:rPr lang="en-US" smtClean="0">
                <a:latin typeface="Arial" pitchFamily="34" charset="0"/>
              </a:rPr>
              <a:pPr defTabSz="915988"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-  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F0448BF4-B77A-48A7-A3F5-4CA3788B71FA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15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First validato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64A09EE2-AA2C-4864-B25B-1840A8C7FD75}" type="datetime1">
              <a:rPr lang="en-US" smtClean="0">
                <a:latin typeface="Arial" pitchFamily="34" charset="0"/>
              </a:rPr>
              <a:pPr defTabSz="915988"/>
              <a:t>5/6/2011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A18D389-9A8B-435B-9303-9F42AE137BCF}" type="slidenum">
              <a:rPr lang="en-US" smtClean="0">
                <a:latin typeface="Arial" pitchFamily="34" charset="0"/>
              </a:rPr>
              <a:pPr defTabSz="915988"/>
              <a:t>16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D636A2B4-00F5-457C-B6C9-EDB936E8BBDE}" type="datetime1">
              <a:rPr lang="en-US" smtClean="0">
                <a:latin typeface="Arial" pitchFamily="34" charset="0"/>
              </a:rPr>
              <a:pPr defTabSz="915988"/>
              <a:t>5/6/2011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C59F89C-436F-41A6-97F0-AA53370D03CD}" type="slidenum">
              <a:rPr lang="en-US" smtClean="0">
                <a:latin typeface="Arial" pitchFamily="34" charset="0"/>
              </a:rPr>
              <a:pPr defTabSz="915988"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46C43AA8-331E-4638-9160-1B761F0B9D84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18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First validato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CDB334E5-0378-448C-A429-AC0AD342439C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19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First validato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E574D0F3-4386-4DAB-9D82-82F5E3524410}" type="datetime1">
              <a:rPr lang="en-US" smtClean="0">
                <a:latin typeface="Arial" pitchFamily="34" charset="0"/>
              </a:rPr>
              <a:pPr defTabSz="915988"/>
              <a:t>5/6/2011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A148EA6-D218-4EE9-AA92-F7597C205A69}" type="slidenum">
              <a:rPr lang="en-US" smtClean="0">
                <a:latin typeface="Arial" pitchFamily="34" charset="0"/>
              </a:rPr>
              <a:pPr defTabSz="915988"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Please provide your thoughts and ideas for enhancing the capabilities and utililty of the validation tools beyond what you already planned to do. For example: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1) Could your matchup databases support product reprocessing?  Will do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2) What new visualization technologies could be used to further enhance the capability/utility of a routine or “deep-dive” validation tool? 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3) What web interfaces to your validation tool outcomes could/should be developed (if not already developed)? TBD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>
                <a:latin typeface="Arial" pitchFamily="34" charset="0"/>
              </a:rPr>
              <a:t>4) Other ideas? Aerosol temporal resolution is 5min but cloud 15 mins, it is said internally 5 mins cloud products are available.</a:t>
            </a: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1C68CC3B-A852-4F41-8AD9-D298C6061694}" type="datetime1">
              <a:rPr lang="en-US" smtClean="0">
                <a:latin typeface="Arial" pitchFamily="34" charset="0"/>
              </a:rPr>
              <a:pPr defTabSz="915988"/>
              <a:t>5/6/2011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CDFD699-A2D5-4CE5-848B-53A09B308B53}" type="slidenum">
              <a:rPr lang="en-US" smtClean="0">
                <a:latin typeface="Arial" pitchFamily="34" charset="0"/>
              </a:rPr>
              <a:pPr defTabSz="915988"/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Plan on a 15-20 min presentation. Slide counts per topic  area are provided as guidance. Slide counts will vary depending upon number of products and tools.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76D3E05D-5AFD-4C46-92AA-EF022D4C5C46}" type="datetime1">
              <a:rPr lang="en-US" smtClean="0">
                <a:latin typeface="Arial" pitchFamily="34" charset="0"/>
              </a:rPr>
              <a:pPr defTabSz="915988"/>
              <a:t>5/6/2011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E8644F8-41D4-4D8C-A7C8-89A358061BFA}" type="slidenum">
              <a:rPr lang="en-US" smtClean="0">
                <a:latin typeface="Arial" pitchFamily="34" charset="0"/>
              </a:rPr>
              <a:pPr defTabSz="915988"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/>
              <a:t>Highlight/summarize validation strategy for each product.  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/>
              <a:t>Identify reference/”ground truth” datasets that are needed and where/how these are obtained</a:t>
            </a: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r>
              <a:rPr lang="en-US" smtClean="0"/>
              <a:t>Identify validation tools (routine &amp; deep-dive) that are needed and being developed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4502541A-AC25-4F64-8E99-4538D273DCBE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First validato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18BEB68E-7478-446C-83D4-94595F61F520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First validato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E8A8C003-F4C7-42C0-9235-99E2DB315172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First validato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endParaRPr lang="en-US" dirty="0" smtClean="0">
              <a:latin typeface="Arial" pitchFamily="34" charset="0"/>
            </a:endParaRPr>
          </a:p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lvl="1">
              <a:spcBef>
                <a:spcPct val="20000"/>
              </a:spcBef>
              <a:buClr>
                <a:schemeClr val="accent2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A2A8-59DA-4738-B618-43C0EF32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8496-55EC-40F0-BA1F-DA08CBA36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E420-32EB-496D-A397-F87EEA015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goesr_iosspdt_template1"/>
          <p:cNvPicPr>
            <a:picLocks noChangeAspect="1" noChangeArrowheads="1"/>
          </p:cNvPicPr>
          <p:nvPr userDrawn="1"/>
        </p:nvPicPr>
        <p:blipFill>
          <a:blip r:embed="rId5" cstate="print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6850" y="169863"/>
            <a:ext cx="579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0638" y="6221413"/>
            <a:ext cx="4024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3078" name="Picture 7" descr="NOAA 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17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GOES-R NOAA-NASA Approved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" y="412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250238" y="28575"/>
            <a:ext cx="9144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5" r="15254"/>
          <a:stretch>
            <a:fillRect/>
          </a:stretch>
        </p:blipFill>
        <p:spPr bwMode="auto">
          <a:xfrm>
            <a:off x="8210550" y="-57150"/>
            <a:ext cx="990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i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9F662F4-C189-43C3-B117-140791816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0350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11493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eronet.gsfc.nasa.gov/cgi-bin/combined_data_access_n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osweb.larc.nasa.gov/cgi-bin/searchTool.cgi?Dataset=CAL_LID_L2_05kmALay-Prov-V3-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c.sci.gsfc.nasa.gov/aerosols/services/mapss/mapssdoc.html#calio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95338" y="1387475"/>
            <a:ext cx="7772400" cy="1470025"/>
          </a:xfrm>
        </p:spPr>
        <p:txBody>
          <a:bodyPr/>
          <a:lstStyle/>
          <a:p>
            <a:r>
              <a:rPr lang="en-US" sz="3200" dirty="0" smtClean="0"/>
              <a:t>GOES-R AWG Product Validation Tool Development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92175" y="3013075"/>
            <a:ext cx="7339013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i="1" dirty="0" smtClean="0">
                <a:latin typeface="Arial Black" pitchFamily="34" charset="0"/>
              </a:rPr>
              <a:t>Aerosol Optical Depth/Suspended Matter and Aerosol Particle Size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Mi Zhou (IMSG)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Pubu</a:t>
            </a:r>
            <a:r>
              <a:rPr lang="en-US" sz="2000" dirty="0" smtClean="0"/>
              <a:t> </a:t>
            </a:r>
            <a:r>
              <a:rPr lang="en-US" sz="2000" dirty="0" err="1" smtClean="0"/>
              <a:t>Ciren</a:t>
            </a:r>
            <a:r>
              <a:rPr lang="en-US" sz="2000" dirty="0" smtClean="0"/>
              <a:t> (DELL)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Hongqing</a:t>
            </a:r>
            <a:r>
              <a:rPr lang="en-US" sz="2000" dirty="0" smtClean="0"/>
              <a:t> Liu (DELL)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Istvan Laszlo (STAR)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Shobha</a:t>
            </a:r>
            <a:r>
              <a:rPr lang="en-US" sz="2000" dirty="0" smtClean="0"/>
              <a:t> </a:t>
            </a:r>
            <a:r>
              <a:rPr lang="en-US" sz="2000" dirty="0" err="1" smtClean="0"/>
              <a:t>Kondragunta</a:t>
            </a:r>
            <a:r>
              <a:rPr lang="en-US" sz="2000" dirty="0" smtClean="0"/>
              <a:t> (STAR)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60325"/>
            <a:ext cx="7848600" cy="6858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/>
              <a:t> “Routine” Tools (2)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E84533-3ACA-4BC4-8500-97AA829C8E0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0" y="1214438"/>
            <a:ext cx="46148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Granule Display</a:t>
            </a:r>
          </a:p>
        </p:txBody>
      </p:sp>
      <p:pic>
        <p:nvPicPr>
          <p:cNvPr id="1031" name="Picture 7" descr="aod55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246" y="1180025"/>
            <a:ext cx="285750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300404" y="1159387"/>
          <a:ext cx="3679825" cy="2817813"/>
        </p:xfrm>
        <a:graphic>
          <a:graphicData uri="http://schemas.openxmlformats.org/presentationml/2006/ole">
            <p:oleObj spid="_x0000_s55298" name="Graph" r:id="rId5" imgW="3901320" imgH="2986920" progId="Origin50.Graph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0119" y="1509634"/>
            <a:ext cx="1360488" cy="941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Mean  0.371   </a:t>
            </a:r>
          </a:p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Std      0.368</a:t>
            </a:r>
          </a:p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Max     4.982</a:t>
            </a:r>
          </a:p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Min     -0.394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7213" y="1226062"/>
            <a:ext cx="12731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0" dirty="0">
                <a:solidFill>
                  <a:schemeClr val="bg2"/>
                </a:solidFill>
                <a:latin typeface="+mj-lt"/>
              </a:rPr>
              <a:t>AOD at 550nm</a:t>
            </a:r>
          </a:p>
        </p:txBody>
      </p:sp>
      <p:sp>
        <p:nvSpPr>
          <p:cNvPr id="1038" name="Text Box 18"/>
          <p:cNvSpPr txBox="1">
            <a:spLocks noChangeArrowheads="1"/>
          </p:cNvSpPr>
          <p:nvPr/>
        </p:nvSpPr>
        <p:spPr bwMode="auto">
          <a:xfrm>
            <a:off x="0" y="2036763"/>
            <a:ext cx="2168525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Terra granule 2006213_1645 from framework output </a:t>
            </a:r>
          </a:p>
        </p:txBody>
      </p:sp>
      <p:pic>
        <p:nvPicPr>
          <p:cNvPr id="16" name="Picture 10" descr="angstromexponent_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2246" y="3983037"/>
            <a:ext cx="28575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5300404" y="3972404"/>
          <a:ext cx="3673475" cy="2811462"/>
        </p:xfrm>
        <a:graphic>
          <a:graphicData uri="http://schemas.openxmlformats.org/presentationml/2006/ole">
            <p:oleObj spid="_x0000_s55300" name="Graph" r:id="rId7" imgW="3901320" imgH="2986920" progId="Origin50.Graph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46173" y="4027303"/>
            <a:ext cx="27320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0" dirty="0">
                <a:solidFill>
                  <a:schemeClr val="bg2"/>
                </a:solidFill>
                <a:latin typeface="+mj-lt"/>
              </a:rPr>
              <a:t>Angstrom Exponent at 470-860nm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7259" y="4384713"/>
            <a:ext cx="1360487" cy="941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Mean  1.636   </a:t>
            </a:r>
          </a:p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Std      0.542</a:t>
            </a:r>
          </a:p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Max     2.732</a:t>
            </a:r>
          </a:p>
          <a:p>
            <a:pPr>
              <a:defRPr/>
            </a:pPr>
            <a:r>
              <a:rPr lang="en-US" sz="1200" b="0" i="0" dirty="0">
                <a:solidFill>
                  <a:schemeClr val="bg2"/>
                </a:solidFill>
                <a:latin typeface="+mj-lt"/>
              </a:rPr>
              <a:t>Min     -0.194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60325"/>
            <a:ext cx="7848600" cy="6858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/>
              <a:t> “Routine” Tools (3)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257800"/>
          </a:xfrm>
        </p:spPr>
        <p:txBody>
          <a:bodyPr/>
          <a:lstStyle/>
          <a:p>
            <a:r>
              <a:rPr lang="en-US" smtClean="0"/>
              <a:t> </a:t>
            </a:r>
          </a:p>
          <a:p>
            <a:r>
              <a:rPr lang="en-US" smtClean="0"/>
              <a:t> 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EEDB58-78E2-449B-9F55-5948FF05081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058093" y="2833724"/>
            <a:ext cx="493705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Accuracy/Precision/# of matchups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                      Land                                        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&lt;0.04                       [0.04,0.8]                         &gt;0.8</a:t>
            </a:r>
          </a:p>
          <a:p>
            <a:r>
              <a:rPr lang="en-US" sz="1400" dirty="0">
                <a:solidFill>
                  <a:schemeClr val="bg1"/>
                </a:solidFill>
              </a:rPr>
              <a:t> -0.06 / 0.05 /3633    0.04 / 0.12 /15800    0 .17 / 0.34 /567     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0.06 /  0.13              0.04 /  0.25                0.12/  0.35 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8438" name="Picture 7" descr="tm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79" y="2439327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8"/>
          <p:cNvSpPr txBox="1">
            <a:spLocks noChangeArrowheads="1"/>
          </p:cNvSpPr>
          <p:nvPr/>
        </p:nvSpPr>
        <p:spPr bwMode="auto">
          <a:xfrm>
            <a:off x="192088" y="1320800"/>
            <a:ext cx="8760526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</a:rPr>
              <a:t>Example of frequency scatter-plot and the calculated statistics in comparison with requirements (in red) using co-located AERONET-MODIS data set for year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“Routine” Tools (4) – GUI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722313"/>
            <a:ext cx="8813800" cy="6135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275" y="2349500"/>
            <a:ext cx="871538" cy="49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425" y="2370138"/>
            <a:ext cx="868363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8775" y="2373313"/>
            <a:ext cx="7604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60325"/>
            <a:ext cx="7848600" cy="6858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/>
              <a:t> “Routine” Tools (5)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AE3DE-3D9A-4ED2-9DA7-7620A930E5A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4" name="Text Box 18"/>
          <p:cNvSpPr txBox="1">
            <a:spLocks noChangeArrowheads="1"/>
          </p:cNvSpPr>
          <p:nvPr/>
        </p:nvSpPr>
        <p:spPr bwMode="auto">
          <a:xfrm>
            <a:off x="423863" y="1660525"/>
            <a:ext cx="3817937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Time series of retrieval error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1658938" y="2519363"/>
            <a:ext cx="1489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</a:rPr>
              <a:t>East US</a:t>
            </a:r>
          </a:p>
        </p:txBody>
      </p:sp>
      <p:pic>
        <p:nvPicPr>
          <p:cNvPr id="20486" name="Picture 13" descr="GSFC.png"/>
          <p:cNvPicPr>
            <a:picLocks noChangeAspect="1"/>
          </p:cNvPicPr>
          <p:nvPr/>
        </p:nvPicPr>
        <p:blipFill>
          <a:blip r:embed="rId3" cstate="print"/>
          <a:srcRect t="24001"/>
          <a:stretch>
            <a:fillRect/>
          </a:stretch>
        </p:blipFill>
        <p:spPr bwMode="auto">
          <a:xfrm>
            <a:off x="369888" y="2778125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BONDVILLE.png"/>
          <p:cNvPicPr>
            <a:picLocks noChangeAspect="1"/>
          </p:cNvPicPr>
          <p:nvPr/>
        </p:nvPicPr>
        <p:blipFill>
          <a:blip r:embed="rId4" cstate="print"/>
          <a:srcRect t="24001"/>
          <a:stretch>
            <a:fillRect/>
          </a:stretch>
        </p:blipFill>
        <p:spPr bwMode="auto">
          <a:xfrm>
            <a:off x="4676775" y="1268413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Sevilleta.png"/>
          <p:cNvPicPr>
            <a:picLocks noChangeAspect="1"/>
          </p:cNvPicPr>
          <p:nvPr/>
        </p:nvPicPr>
        <p:blipFill>
          <a:blip r:embed="rId5" cstate="print"/>
          <a:srcRect t="24001"/>
          <a:stretch>
            <a:fillRect/>
          </a:stretch>
        </p:blipFill>
        <p:spPr bwMode="auto">
          <a:xfrm>
            <a:off x="4676775" y="39624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5957888" y="3852863"/>
            <a:ext cx="1489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/>
              <a:t>West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Deep-Dive Tool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D8496-55EC-40F0-BA1F-DA08CBA366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“Deep-dive” Validation Strategy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314450"/>
            <a:ext cx="8686800" cy="5224463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ABI retrievals are co-located with reference data in space and </a:t>
            </a:r>
            <a:r>
              <a:rPr lang="en-US" sz="2400" dirty="0" smtClean="0">
                <a:ea typeface="ＭＳ Ｐゴシック" pitchFamily="34" charset="-128"/>
              </a:rPr>
              <a:t>time</a:t>
            </a:r>
            <a:endParaRPr lang="en-US" dirty="0" smtClean="0">
              <a:ea typeface="ＭＳ Ｐゴシック" pitchFamily="34" charset="-128"/>
            </a:endParaRPr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+mn-cs"/>
              </a:rPr>
              <a:t>Expanded comparison data set to include input / diagnostic /  intermediate parameters in addition to aerosol product, such as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Surface reflectance and aerosol type over land from MODIS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Quality flag of aerosol product from MODIS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Aerosol model profile from </a:t>
            </a:r>
            <a:r>
              <a:rPr lang="en-US" dirty="0" smtClean="0">
                <a:ea typeface="ＭＳ Ｐゴシック" pitchFamily="34" charset="-128"/>
              </a:rPr>
              <a:t>CALIPSO</a:t>
            </a:r>
            <a:endParaRPr lang="en-US" sz="1800" dirty="0" smtClean="0"/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+mn-cs"/>
              </a:rPr>
              <a:t>Detailed analysis, for example, dependence of aerosol products on input, correlation with diagnostic /  intermediate </a:t>
            </a:r>
            <a:r>
              <a:rPr lang="en-US" sz="2400" dirty="0" smtClean="0">
                <a:ea typeface="ＭＳ Ｐゴシック" pitchFamily="34" charset="-128"/>
                <a:cs typeface="+mn-cs"/>
              </a:rPr>
              <a:t>parameters</a:t>
            </a:r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+mn-cs"/>
              </a:rPr>
              <a:t>Analysis of deep-dive validation results in re-processing</a:t>
            </a:r>
          </a:p>
          <a:p>
            <a:pPr marL="742950" lvl="2" indent="-342900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  <a:cs typeface="+mn-cs"/>
              </a:rPr>
              <a:t>To check proposed solution fixes </a:t>
            </a:r>
            <a:r>
              <a:rPr lang="en-US" smtClean="0">
                <a:ea typeface="ＭＳ Ｐゴシック" pitchFamily="34" charset="-128"/>
                <a:cs typeface="+mn-cs"/>
              </a:rPr>
              <a:t>the problem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D8496-55EC-40F0-BA1F-DA08CBA366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438308-3221-45AD-A2B6-673CD5CFF0D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“Deep-Dive” Tools</a:t>
            </a:r>
            <a:endParaRPr lang="en-US" sz="28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398588"/>
            <a:ext cx="8682037" cy="452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Assumes access to all ancillary and intermediate data used to generate the product; and performs detailed analysis of the retrieval error dependence on various parameters: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Geometry:  solar zenith angle, satellite zenith angle, scattering angle and relative azimuth;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Ancillary input: water vapor, ozone, ocean surface wind speed / direction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Intermediate data: surface reflectance, aerosol type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Quality flags such as cloud masks, land surface type, snow/ice mask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Season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AOD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400" dirty="0" smtClean="0">
                <a:ea typeface="ＭＳ Ｐゴシック" pitchFamily="34" charset="-128"/>
              </a:rPr>
              <a:t>Display input, intermediate and/or diagnostic data (not shown)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IDL is used for visualization and calculation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821A9D-98C3-4531-92B7-90A4FA67A61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Triggers “Deep-Dive”?</a:t>
            </a:r>
            <a:endParaRPr lang="en-US" sz="2800" i="1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7323"/>
            <a:ext cx="5214346" cy="4525962"/>
          </a:xfrm>
        </p:spPr>
        <p:txBody>
          <a:bodyPr/>
          <a:lstStyle/>
          <a:p>
            <a:pPr lvl="1">
              <a:spcBef>
                <a:spcPts val="600"/>
              </a:spcBef>
            </a:pPr>
            <a:endParaRPr lang="en-US" sz="20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When consistent over- or under- estimation over a prescribed threshold is observed at a station “deep-dive” assessment is triggered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Analysis of the retrieval error dependence on various parameters (geometry, ancillary input, intermediate data, quality flags, season, and AOD) is conducted to identify problems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sz="20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When problem is identified, say due to incorrect input of satellite zenith angle, the offline-algorithm is re-run and the time series is re-plotted.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13" descr="GSFC.png"/>
          <p:cNvPicPr>
            <a:picLocks noChangeAspect="1"/>
          </p:cNvPicPr>
          <p:nvPr/>
        </p:nvPicPr>
        <p:blipFill>
          <a:blip r:embed="rId3" cstate="print"/>
          <a:srcRect t="24001"/>
          <a:stretch>
            <a:fillRect/>
          </a:stretch>
        </p:blipFill>
        <p:spPr bwMode="auto">
          <a:xfrm>
            <a:off x="5165172" y="1289567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“Deep-Dive” Tools -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Dependence on Angle, etc.</a:t>
            </a:r>
          </a:p>
        </p:txBody>
      </p:sp>
      <p:pic>
        <p:nvPicPr>
          <p:cNvPr id="22531" name="Picture 4" descr="err_solzen_lnd_GSF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9886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err_senzen_lnd_GSF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2925" y="1096711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err_scaang_lnd_GSF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6788" y="1096711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rr_abi_AOD_lnd_GSFC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78" y="37115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rr_abi_sfcrefl_lnd_GSF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2436" y="371475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rr_month_lnd_GSFC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3282" y="371903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use of “Deep-Dive” Tools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1412875"/>
            <a:ext cx="2408238" cy="264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900" y="1409700"/>
            <a:ext cx="24145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830263" y="1104900"/>
            <a:ext cx="1489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</a:rPr>
              <a:t>ABI retrieval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3671888" y="1108075"/>
            <a:ext cx="1697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</a:rPr>
              <a:t>MODIS retrieval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4276725"/>
            <a:ext cx="2524125" cy="258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971550" y="4011613"/>
            <a:ext cx="1857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</a:rPr>
              <a:t>ABI snow mask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79750" y="5538788"/>
            <a:ext cx="2332038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3105150" y="5227638"/>
            <a:ext cx="2757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 dirty="0" smtClean="0">
                <a:solidFill>
                  <a:schemeClr val="bg1"/>
                </a:solidFill>
              </a:rPr>
              <a:t>Correct ABI </a:t>
            </a:r>
            <a:r>
              <a:rPr lang="en-US" sz="1600" b="0" i="0" dirty="0">
                <a:solidFill>
                  <a:schemeClr val="bg1"/>
                </a:solidFill>
              </a:rPr>
              <a:t>snow mask</a:t>
            </a: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3140075" y="5527675"/>
            <a:ext cx="2757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0" dirty="0" smtClean="0">
                <a:solidFill>
                  <a:schemeClr val="bg1"/>
                </a:solidFill>
              </a:rPr>
              <a:t>Reprocessed ABI </a:t>
            </a:r>
            <a:r>
              <a:rPr lang="en-US" sz="1600" b="0" i="0" dirty="0">
                <a:solidFill>
                  <a:schemeClr val="bg1"/>
                </a:solidFill>
              </a:rPr>
              <a:t>retrieval</a:t>
            </a:r>
          </a:p>
        </p:txBody>
      </p:sp>
      <p:pic>
        <p:nvPicPr>
          <p:cNvPr id="2458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019550"/>
            <a:ext cx="25304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146675" y="1398588"/>
            <a:ext cx="36798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ts val="600"/>
              </a:spcBef>
              <a:buFontTx/>
              <a:buChar char="–"/>
              <a:defRPr/>
            </a:pPr>
            <a:r>
              <a:rPr lang="en-US" sz="1800" b="0" i="0" kern="0" dirty="0">
                <a:solidFill>
                  <a:schemeClr val="bg1"/>
                </a:solidFill>
                <a:latin typeface="+mn-lt"/>
              </a:rPr>
              <a:t>ABI image </a:t>
            </a:r>
            <a:r>
              <a:rPr lang="en-US" sz="1800" b="0" i="0" kern="0" dirty="0" err="1">
                <a:solidFill>
                  <a:schemeClr val="bg1"/>
                </a:solidFill>
                <a:latin typeface="+mn-lt"/>
              </a:rPr>
              <a:t>vs</a:t>
            </a:r>
            <a:r>
              <a:rPr lang="en-US" sz="1800" b="0" i="0" kern="0" dirty="0">
                <a:solidFill>
                  <a:schemeClr val="bg1"/>
                </a:solidFill>
                <a:latin typeface="+mn-lt"/>
              </a:rPr>
              <a:t>. MODIS image </a:t>
            </a:r>
            <a:r>
              <a:rPr lang="en-US" sz="1800" b="0" i="0" kern="0" dirty="0" smtClean="0">
                <a:solidFill>
                  <a:schemeClr val="bg1"/>
                </a:solidFill>
                <a:latin typeface="+mn-lt"/>
              </a:rPr>
              <a:t>has much </a:t>
            </a:r>
            <a:r>
              <a:rPr lang="en-US" sz="1800" b="0" i="0" kern="0" dirty="0">
                <a:solidFill>
                  <a:schemeClr val="bg1"/>
                </a:solidFill>
                <a:latin typeface="+mn-lt"/>
              </a:rPr>
              <a:t>less valid </a:t>
            </a:r>
            <a:r>
              <a:rPr lang="en-US" sz="1800" b="0" i="0" kern="0" dirty="0" smtClean="0">
                <a:solidFill>
                  <a:schemeClr val="bg1"/>
                </a:solidFill>
                <a:latin typeface="+mn-lt"/>
              </a:rPr>
              <a:t>retrievals;</a:t>
            </a:r>
            <a:endParaRPr lang="en-US" sz="1800" b="0" i="0" kern="0" dirty="0">
              <a:solidFill>
                <a:schemeClr val="bg1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sz="1800" b="0" i="0" kern="0" dirty="0" smtClean="0">
                <a:solidFill>
                  <a:schemeClr val="bg1"/>
                </a:solidFill>
                <a:latin typeface="+mn-lt"/>
              </a:rPr>
              <a:t>Plotting of inputs suggests it is </a:t>
            </a:r>
            <a:r>
              <a:rPr lang="en-US" sz="1800" b="0" i="0" kern="0" dirty="0">
                <a:solidFill>
                  <a:schemeClr val="bg1"/>
                </a:solidFill>
                <a:latin typeface="+mn-lt"/>
              </a:rPr>
              <a:t>due to </a:t>
            </a:r>
            <a:r>
              <a:rPr lang="en-US" sz="1800" b="0" i="0" kern="0" dirty="0" smtClean="0">
                <a:solidFill>
                  <a:schemeClr val="bg1"/>
                </a:solidFill>
                <a:latin typeface="+mn-lt"/>
              </a:rPr>
              <a:t>bad snow mask</a:t>
            </a:r>
            <a:endParaRPr lang="en-US" sz="1800" b="0" i="0" kern="0" dirty="0">
              <a:solidFill>
                <a:schemeClr val="bg1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ts val="600"/>
              </a:spcBef>
              <a:buFontTx/>
              <a:buChar char="–"/>
              <a:defRPr/>
            </a:pPr>
            <a:r>
              <a:rPr lang="en-US" sz="1800" b="0" i="0" kern="0" dirty="0" smtClean="0">
                <a:solidFill>
                  <a:schemeClr val="bg1"/>
                </a:solidFill>
                <a:latin typeface="+mn-lt"/>
              </a:rPr>
              <a:t>Correct snow </a:t>
            </a:r>
            <a:r>
              <a:rPr lang="en-US" sz="1800" b="0" i="0" kern="0" dirty="0">
                <a:solidFill>
                  <a:schemeClr val="bg1"/>
                </a:solidFill>
                <a:latin typeface="+mn-lt"/>
              </a:rPr>
              <a:t>mask and reprocess this granule</a:t>
            </a:r>
            <a:endParaRPr lang="en-US" b="0" i="0" kern="0" dirty="0">
              <a:solidFill>
                <a:srgbClr val="FFFFFF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ED5AE-C1D0-4248-AA43-5F07A1706A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511300"/>
            <a:ext cx="8148637" cy="5522913"/>
          </a:xfrm>
        </p:spPr>
        <p:txBody>
          <a:bodyPr/>
          <a:lstStyle/>
          <a:p>
            <a:r>
              <a:rPr lang="en-US" b="1" dirty="0" smtClean="0"/>
              <a:t>Products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Validation Strategies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Routine Validation Tools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“Deep-Dive” Validation Tools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Ideas for the Further Enhancement and Utility of Validation Tools</a:t>
            </a:r>
            <a:endParaRPr lang="en-US" dirty="0" smtClean="0"/>
          </a:p>
          <a:p>
            <a:pPr>
              <a:buFontTx/>
              <a:buNone/>
            </a:pPr>
            <a:endParaRPr lang="en-US" b="1" dirty="0" smtClean="0"/>
          </a:p>
          <a:p>
            <a:r>
              <a:rPr lang="en-US" b="1" dirty="0" smtClean="0"/>
              <a:t>Summary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“Deep-dive” Tools - GUI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701675"/>
            <a:ext cx="9248776" cy="615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138" y="2424113"/>
            <a:ext cx="1042987" cy="143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420938"/>
            <a:ext cx="10414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10A22-DAAB-4EFE-8CEC-D08C9FF4002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60325"/>
            <a:ext cx="7848600" cy="6858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mtClean="0"/>
              <a:t>Ideas for the Further Enhancement</a:t>
            </a:r>
            <a:br>
              <a:rPr lang="en-US" smtClean="0"/>
            </a:br>
            <a:r>
              <a:rPr lang="en-US" smtClean="0"/>
              <a:t>and Utility of Validation Tools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87475"/>
            <a:ext cx="8534400" cy="5257800"/>
          </a:xfrm>
        </p:spPr>
        <p:txBody>
          <a:bodyPr/>
          <a:lstStyle/>
          <a:p>
            <a:r>
              <a:rPr lang="en-US" dirty="0" smtClean="0"/>
              <a:t>Calculate and display</a:t>
            </a:r>
          </a:p>
          <a:p>
            <a:pPr lvl="1"/>
            <a:r>
              <a:rPr lang="en-US" dirty="0" smtClean="0"/>
              <a:t>additional statistics</a:t>
            </a:r>
          </a:p>
          <a:p>
            <a:pPr lvl="1"/>
            <a:r>
              <a:rPr lang="en-US" dirty="0" smtClean="0"/>
              <a:t>temporal averages on different scales (daily, weekly, monthly)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Identify signatures by which even non-experts can identify potential problems – needed for routine operational monitoring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Implement automatic detection of possible systematic drift or continuous abnormal retrieval in routine validation.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establish “reference” (expected) statistics from good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compare time series of actual statistics with reference stats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trigger action (e.g., sending warning email) when actual stats exceed reference stats + x std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Uniform (common) web interface for all ABI products.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B0A63-FA79-4721-A107-8941CD08887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563688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Current tools perform three functions: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routine monitoring of product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routine validation with reference data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deep-dive validation with reference and intermediate data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Validation truth data have been identified and processed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Planned enhancements include: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more stats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  <a:defRPr/>
            </a:pPr>
            <a:r>
              <a:rPr lang="en-US" sz="2200" b="0" i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automatic detection of problems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endParaRPr lang="en-US" sz="2200" b="0" i="0" kern="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Aerosol Optical Depth (AOD) / Suspended Matter (SM)</a:t>
            </a:r>
          </a:p>
          <a:p>
            <a:r>
              <a:rPr lang="en-US" sz="2800" dirty="0" smtClean="0"/>
              <a:t>Aerosol Particle Size (APS)</a:t>
            </a:r>
          </a:p>
          <a:p>
            <a:pPr lvl="1"/>
            <a:r>
              <a:rPr lang="en-US" sz="2400" dirty="0" smtClean="0"/>
              <a:t>Angstrom Exponent is reported</a:t>
            </a:r>
          </a:p>
          <a:p>
            <a:pPr marL="342900" lvl="1" indent="-342900">
              <a:buFontTx/>
              <a:buChar char="•"/>
            </a:pPr>
            <a:r>
              <a:rPr lang="en-US" sz="2800" dirty="0" smtClean="0"/>
              <a:t>at 2 km every 15 minutes for CONUS and FD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D8496-55EC-40F0-BA1F-DA08CBA36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Monitoring &amp; Validation</a:t>
            </a:r>
            <a:br>
              <a:rPr lang="en-US" sz="3200" dirty="0" smtClean="0"/>
            </a:br>
            <a:r>
              <a:rPr lang="en-US" sz="3200" dirty="0" smtClean="0"/>
              <a:t>Background</a:t>
            </a:r>
            <a:endParaRPr 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6446"/>
          </a:xfrm>
        </p:spPr>
        <p:txBody>
          <a:bodyPr>
            <a:normAutofit/>
          </a:bodyPr>
          <a:lstStyle/>
          <a:p>
            <a:r>
              <a:rPr lang="en-US" dirty="0" smtClean="0"/>
              <a:t>Functions of tools:</a:t>
            </a:r>
          </a:p>
          <a:p>
            <a:pPr lvl="1"/>
            <a:r>
              <a:rPr lang="en-US" dirty="0" smtClean="0"/>
              <a:t>routine monitoring (may not need reference data)</a:t>
            </a:r>
          </a:p>
          <a:p>
            <a:pPr lvl="1"/>
            <a:r>
              <a:rPr lang="en-US" dirty="0" smtClean="0"/>
              <a:t>routine validation (reference data, matchup procedure)</a:t>
            </a:r>
          </a:p>
          <a:p>
            <a:pPr lvl="1"/>
            <a:r>
              <a:rPr lang="en-US" dirty="0" smtClean="0"/>
              <a:t>deep-dive validation (reference data, other correlative data, matchup)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Basic elements:</a:t>
            </a:r>
          </a:p>
          <a:p>
            <a:pPr lvl="1"/>
            <a:r>
              <a:rPr lang="en-US" dirty="0" smtClean="0"/>
              <a:t>data acquisition (ABI, ground, other sat products)</a:t>
            </a:r>
          </a:p>
          <a:p>
            <a:pPr lvl="1"/>
            <a:r>
              <a:rPr lang="en-US" dirty="0" smtClean="0"/>
              <a:t>spatial and temporal matching</a:t>
            </a:r>
          </a:p>
          <a:p>
            <a:pPr lvl="1"/>
            <a:r>
              <a:rPr lang="en-US" dirty="0" smtClean="0"/>
              <a:t>analysis (computing statistics)</a:t>
            </a:r>
          </a:p>
          <a:p>
            <a:pPr lvl="1"/>
            <a:r>
              <a:rPr lang="en-US" dirty="0" smtClean="0"/>
              <a:t>present results (display maps, scatter plots)</a:t>
            </a:r>
          </a:p>
          <a:p>
            <a:r>
              <a:rPr lang="en-US" dirty="0" smtClean="0"/>
              <a:t>Reference data:</a:t>
            </a:r>
          </a:p>
          <a:p>
            <a:pPr lvl="1"/>
            <a:r>
              <a:rPr lang="en-US" dirty="0" smtClean="0"/>
              <a:t>ground: Level 2.0 aerosol products from AERONET</a:t>
            </a:r>
          </a:p>
          <a:p>
            <a:pPr lvl="1"/>
            <a:r>
              <a:rPr lang="en-US" dirty="0" smtClean="0"/>
              <a:t>independent satellite data: standard aerosol products from MODIS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A06B3F-F926-4A3C-B447-09DC835E2A9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“Routine” Validation Strategy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314450"/>
            <a:ext cx="8686800" cy="5224463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ea typeface="ＭＳ Ｐゴシック" pitchFamily="34" charset="-128"/>
              </a:rPr>
              <a:t>Spatial and temporal match-up with ground “truth” AERONET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ground data are temporally averaged within a 1-hour window around the MODIS overpass time and the MODIS data are spatially averaged in a 50x50-km box centered on the ground station</a:t>
            </a:r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b="1" dirty="0" smtClean="0">
                <a:ea typeface="ＭＳ Ｐゴシック" pitchFamily="34" charset="-128"/>
                <a:cs typeface="+mn-cs"/>
              </a:rPr>
              <a:t>Quality control comparison data set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AERONET uses level 2 quality assured product (no additional QC)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Interpolating AERONET AOD to 550nm on logarithm scale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Good ABI retrievals indicated by the overall quality flag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Temporary measures until ABI clear mask is not available:</a:t>
            </a:r>
          </a:p>
          <a:p>
            <a:pPr lvl="3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Highest 50% and lowest 20% of ABI retrieved AODs in 50x50-km boxes are filtered out </a:t>
            </a:r>
          </a:p>
          <a:p>
            <a:pPr lvl="3">
              <a:spcBef>
                <a:spcPts val="6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Spatial variability test on ABI AOD for screening out possible cloud contamination</a:t>
            </a:r>
          </a:p>
          <a:p>
            <a:pPr marL="342900" lvl="1" indent="-342900">
              <a:spcBef>
                <a:spcPts val="600"/>
              </a:spcBef>
              <a:buFontTx/>
              <a:buChar char="•"/>
              <a:defRPr/>
            </a:pPr>
            <a:r>
              <a:rPr lang="en-US" sz="2400" b="1" dirty="0" smtClean="0">
                <a:ea typeface="ＭＳ Ｐゴシック" pitchFamily="34" charset="-128"/>
                <a:cs typeface="+mn-cs"/>
              </a:rPr>
              <a:t>Appropriate statistics (bias, std) are calculated and compared to F&amp;PS</a:t>
            </a:r>
          </a:p>
          <a:p>
            <a:pPr lvl="2">
              <a:spcBef>
                <a:spcPts val="600"/>
              </a:spcBef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D8496-55EC-40F0-BA1F-DA08CBA36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Primary Reference Data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381125"/>
            <a:ext cx="4495800" cy="547687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Symbol" pitchFamily="18" charset="2"/>
              <a:buChar char="·"/>
            </a:pPr>
            <a:r>
              <a:rPr lang="en-US" sz="1800" b="1" dirty="0" smtClean="0"/>
              <a:t>AERONET aerosol product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The ground-based AERONET remote sensing network provides a comprehensive dataset of aerosol properties and has been widely used for evaluating satellite retrievals and model simulations in the aerosol community.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All-Points AERONET Level 2.0 AOD data can be downloaded at the website </a:t>
            </a:r>
            <a:r>
              <a:rPr lang="en-US" dirty="0" smtClean="0">
                <a:hlinkClick r:id="rId3"/>
              </a:rPr>
              <a:t>http://aeronet.gsfc.nasa.gov/cgi-bin/combined_data_access_new</a:t>
            </a:r>
            <a:r>
              <a:rPr lang="en-US" dirty="0" smtClean="0"/>
              <a:t>. The ground measurements are at 15 minutes temporal resolution.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dirty="0" smtClean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8382000" y="4191000"/>
            <a:ext cx="527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 Narrow" pitchFamily="34" charset="0"/>
              </a:rPr>
              <a:t>09/2007</a:t>
            </a:r>
          </a:p>
        </p:txBody>
      </p:sp>
      <p:pic>
        <p:nvPicPr>
          <p:cNvPr id="12294" name="Picture 3" descr="aero_st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775" y="2206625"/>
            <a:ext cx="4260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562600" y="17526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AERONET Stations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D8496-55EC-40F0-BA1F-DA08CBA366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More Reference Data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179513"/>
            <a:ext cx="8809037" cy="5476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800"/>
              </a:spcBef>
              <a:buFont typeface="Symbol" charset="2"/>
              <a:buChar char="·"/>
              <a:defRPr/>
            </a:pPr>
            <a:r>
              <a:rPr lang="en-US" sz="1800" b="1" dirty="0" smtClean="0"/>
              <a:t>MODIS aerosol product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AOD,  </a:t>
            </a:r>
            <a:r>
              <a:rPr lang="en-US" dirty="0" err="1" smtClean="0">
                <a:ea typeface="ＭＳ Ｐゴシック" pitchFamily="34" charset="-128"/>
              </a:rPr>
              <a:t>Ångström</a:t>
            </a:r>
            <a:r>
              <a:rPr lang="en-US" dirty="0" smtClean="0">
                <a:ea typeface="ＭＳ Ｐゴシック" pitchFamily="34" charset="-128"/>
              </a:rPr>
              <a:t> Exponent</a:t>
            </a:r>
            <a:r>
              <a:rPr lang="en-US" dirty="0" smtClean="0"/>
              <a:t>, fine-mode weight over ocean, surface reflectance over land, aerosol type over land from MODIS collection 5 aerosol p</a:t>
            </a:r>
            <a:r>
              <a:rPr lang="en-US" dirty="0" smtClean="0">
                <a:latin typeface="TimesNewRoman"/>
                <a:ea typeface="Times New Roman"/>
                <a:cs typeface="TimesNewRoman"/>
              </a:rPr>
              <a:t>roducts that can be downloaded from ftp://ladsweb.nascom.nasa.gov/allData/5/.</a:t>
            </a:r>
            <a:endParaRPr lang="en-US" dirty="0" smtClean="0"/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Current state of the art, extensively validated product.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Large variety of atmospheric and surface conditions.</a:t>
            </a:r>
          </a:p>
          <a:p>
            <a:pPr eaLnBrk="1" hangingPunct="1">
              <a:spcBef>
                <a:spcPts val="1800"/>
              </a:spcBef>
              <a:buFont typeface="Symbol" charset="2"/>
              <a:buChar char="·"/>
              <a:defRPr/>
            </a:pPr>
            <a:r>
              <a:rPr lang="en-US" sz="1800" b="1" dirty="0" smtClean="0"/>
              <a:t>CALIPSO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AOD and aerosol type from CALIPSO </a:t>
            </a:r>
            <a:r>
              <a:rPr lang="en-US" dirty="0" err="1" smtClean="0"/>
              <a:t>Lidar</a:t>
            </a:r>
            <a:r>
              <a:rPr lang="en-US" dirty="0" smtClean="0"/>
              <a:t> Level 2 5 km aerosol layer data at </a:t>
            </a:r>
            <a:r>
              <a:rPr lang="en-US" dirty="0" smtClean="0">
                <a:hlinkClick r:id="rId3"/>
              </a:rPr>
              <a:t>http://eosweb.larc.nasa.gov/cgi-bin/searchTool.cgi?Dataset=CAL_LID_L2_05kmALay-Prov-V3-01</a:t>
            </a:r>
            <a:endParaRPr lang="en-US" dirty="0" smtClean="0"/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Provide aerosol model profile</a:t>
            </a:r>
          </a:p>
          <a:p>
            <a:pPr eaLnBrk="1" hangingPunct="1">
              <a:spcBef>
                <a:spcPts val="1800"/>
              </a:spcBef>
              <a:buFont typeface="Symbol" charset="2"/>
              <a:buChar char="·"/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MAPSS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A Multi-sensor Aerosol Products Sampling System in development at </a:t>
            </a:r>
            <a:r>
              <a:rPr lang="en-US" dirty="0" smtClean="0">
                <a:hlinkClick r:id="rId4"/>
              </a:rPr>
              <a:t>http://disc.sci.gsfc.nasa.gov/aerosols/services/mapss/mapssdoc.html#caliop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Provides co-located MODIS-AERONET, CALIPSO-AERONET, and MISR-AERONET data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endParaRPr lang="en-US" dirty="0" smtClean="0"/>
          </a:p>
          <a:p>
            <a:pPr lvl="1">
              <a:spcBef>
                <a:spcPts val="1800"/>
              </a:spcBef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Symbol" charset="2"/>
              <a:buNone/>
              <a:defRPr/>
            </a:pPr>
            <a:endParaRPr lang="en-US" dirty="0" smtClean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8382000" y="4191000"/>
            <a:ext cx="527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 Narrow" pitchFamily="34" charset="0"/>
              </a:rPr>
              <a:t>09/2007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D8496-55EC-40F0-BA1F-DA08CBA366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3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D4E1E-CB13-43F3-A676-9534C15E79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“Routine” Tools</a:t>
            </a:r>
            <a:endParaRPr lang="en-US" sz="2800" i="1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273175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Monitor operational Level-2 aerosol products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ＭＳ Ｐゴシック" pitchFamily="34" charset="-128"/>
              </a:rPr>
              <a:t>Displays images of product and quality flags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ＭＳ Ｐゴシック" pitchFamily="34" charset="-128"/>
              </a:rPr>
              <a:t>Plots histograms for specified granules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 smtClean="0"/>
              <a:t>Collocate aerosol products with the reference (“truth”) observations</a:t>
            </a:r>
          </a:p>
          <a:p>
            <a:pPr marL="342900" lvl="1" indent="-342900" eaLnBrk="1" hangingPunct="1">
              <a:spcBef>
                <a:spcPts val="1800"/>
              </a:spcBef>
              <a:buFont typeface="Symbol" charset="2"/>
              <a:buChar char="·"/>
              <a:defRPr/>
            </a:pPr>
            <a:r>
              <a:rPr lang="en-US" dirty="0" smtClean="0"/>
              <a:t>Compare with ground truth 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Time series for collocated AERONET stations</a:t>
            </a:r>
            <a:endParaRPr lang="en-US" dirty="0" smtClean="0"/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Frequency scatter-plot and linear regression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Statistics for comparison with F&amp;PS requirements</a:t>
            </a:r>
          </a:p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 smtClean="0"/>
              <a:t>IDL is used for visualization and calculation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60325"/>
            <a:ext cx="7848600" cy="685800"/>
          </a:xfrm>
        </p:spPr>
        <p:txBody>
          <a:bodyPr/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/>
              <a:t> “Routine” Tools (1)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EC647-EE60-41A7-8767-42EC613623B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192088" y="1320800"/>
            <a:ext cx="9398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Example of Product Displays of GOES-east region for Aqua Day 2006213 from framework output</a:t>
            </a:r>
          </a:p>
        </p:txBody>
      </p:sp>
      <p:pic>
        <p:nvPicPr>
          <p:cNvPr id="17413" name="Picture 7" descr="2006213_AOD550.png"/>
          <p:cNvPicPr>
            <a:picLocks noChangeAspect="1"/>
          </p:cNvPicPr>
          <p:nvPr/>
        </p:nvPicPr>
        <p:blipFill>
          <a:blip r:embed="rId3" cstate="print"/>
          <a:srcRect l="22400" r="22400"/>
          <a:stretch>
            <a:fillRect/>
          </a:stretch>
        </p:blipFill>
        <p:spPr bwMode="auto">
          <a:xfrm>
            <a:off x="52388" y="2181225"/>
            <a:ext cx="3243262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2006213_AngsExp1.png"/>
          <p:cNvPicPr>
            <a:picLocks noChangeAspect="1"/>
          </p:cNvPicPr>
          <p:nvPr/>
        </p:nvPicPr>
        <p:blipFill>
          <a:blip r:embed="rId4" cstate="print"/>
          <a:srcRect l="22400" r="22400"/>
          <a:stretch>
            <a:fillRect/>
          </a:stretch>
        </p:blipFill>
        <p:spPr bwMode="auto">
          <a:xfrm>
            <a:off x="2960688" y="2178050"/>
            <a:ext cx="32702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2006213_SM.png"/>
          <p:cNvPicPr>
            <a:picLocks noChangeAspect="1"/>
          </p:cNvPicPr>
          <p:nvPr/>
        </p:nvPicPr>
        <p:blipFill>
          <a:blip r:embed="rId5" cstate="print"/>
          <a:srcRect l="22400" r="22400"/>
          <a:stretch>
            <a:fillRect/>
          </a:stretch>
        </p:blipFill>
        <p:spPr bwMode="auto">
          <a:xfrm>
            <a:off x="5916613" y="2178050"/>
            <a:ext cx="31750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17650" y="2392842"/>
            <a:ext cx="8286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(µg</a:t>
            </a:r>
            <a:r>
              <a:rPr lang="en-US" sz="11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1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</a:t>
            </a:r>
            <a:r>
              <a:rPr lang="en-US" sz="1100" i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1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1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37509</TotalTime>
  <Words>1355</Words>
  <Application>Microsoft Office PowerPoint</Application>
  <PresentationFormat>On-screen Show (4:3)</PresentationFormat>
  <Paragraphs>225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Graph</vt:lpstr>
      <vt:lpstr>GOES-R AWG Product Validation Tool Development</vt:lpstr>
      <vt:lpstr>OUTLINE</vt:lpstr>
      <vt:lpstr>Products</vt:lpstr>
      <vt:lpstr>Monitoring &amp; Validation Background</vt:lpstr>
      <vt:lpstr>“Routine” Validation Strategy</vt:lpstr>
      <vt:lpstr>Primary Reference Data</vt:lpstr>
      <vt:lpstr>More Reference Data </vt:lpstr>
      <vt:lpstr>“Routine” Tools</vt:lpstr>
      <vt:lpstr>  “Routine” Tools (1)</vt:lpstr>
      <vt:lpstr>  “Routine” Tools (2)</vt:lpstr>
      <vt:lpstr>  “Routine” Tools (3)</vt:lpstr>
      <vt:lpstr>“Routine” Tools (4) – GUI</vt:lpstr>
      <vt:lpstr>  “Routine” Tools (5)</vt:lpstr>
      <vt:lpstr>Deep-Dive Tool</vt:lpstr>
      <vt:lpstr>“Deep-dive” Validation Strategy</vt:lpstr>
      <vt:lpstr>“Deep-Dive” Tools</vt:lpstr>
      <vt:lpstr>What Triggers “Deep-Dive”?</vt:lpstr>
      <vt:lpstr>“Deep-Dive” Tools - Dependence on Angle, etc.</vt:lpstr>
      <vt:lpstr>Example use of “Deep-Dive” Tools</vt:lpstr>
      <vt:lpstr>“Deep-dive” Tools - GUI</vt:lpstr>
      <vt:lpstr> Ideas for the Further Enhancement and Utility of Validation Tools</vt:lpstr>
      <vt:lpstr>Summary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kimberling</dc:creator>
  <cp:lastModifiedBy>Istvan Laszlo</cp:lastModifiedBy>
  <cp:revision>1443</cp:revision>
  <dcterms:created xsi:type="dcterms:W3CDTF">2006-10-26T08:51:43Z</dcterms:created>
  <dcterms:modified xsi:type="dcterms:W3CDTF">2011-05-06T21:44:24Z</dcterms:modified>
</cp:coreProperties>
</file>