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0" r:id="rId1"/>
  </p:sldMasterIdLst>
  <p:notesMasterIdLst>
    <p:notesMasterId r:id="rId53"/>
  </p:notesMasterIdLst>
  <p:sldIdLst>
    <p:sldId id="399" r:id="rId2"/>
    <p:sldId id="663" r:id="rId3"/>
    <p:sldId id="685" r:id="rId4"/>
    <p:sldId id="686" r:id="rId5"/>
    <p:sldId id="687" r:id="rId6"/>
    <p:sldId id="688" r:id="rId7"/>
    <p:sldId id="690" r:id="rId8"/>
    <p:sldId id="689" r:id="rId9"/>
    <p:sldId id="661" r:id="rId10"/>
    <p:sldId id="673" r:id="rId11"/>
    <p:sldId id="667" r:id="rId12"/>
    <p:sldId id="703" r:id="rId13"/>
    <p:sldId id="704" r:id="rId14"/>
    <p:sldId id="691" r:id="rId15"/>
    <p:sldId id="707" r:id="rId16"/>
    <p:sldId id="705" r:id="rId17"/>
    <p:sldId id="709" r:id="rId18"/>
    <p:sldId id="710" r:id="rId19"/>
    <p:sldId id="711" r:id="rId20"/>
    <p:sldId id="708" r:id="rId21"/>
    <p:sldId id="692" r:id="rId22"/>
    <p:sldId id="693" r:id="rId23"/>
    <p:sldId id="694" r:id="rId24"/>
    <p:sldId id="695" r:id="rId25"/>
    <p:sldId id="697" r:id="rId26"/>
    <p:sldId id="698" r:id="rId27"/>
    <p:sldId id="699" r:id="rId28"/>
    <p:sldId id="700"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9" r:id="rId46"/>
    <p:sldId id="728" r:id="rId47"/>
    <p:sldId id="730" r:id="rId48"/>
    <p:sldId id="731" r:id="rId49"/>
    <p:sldId id="732" r:id="rId50"/>
    <p:sldId id="733" r:id="rId51"/>
    <p:sldId id="664" r:id="rId52"/>
  </p:sldIdLst>
  <p:sldSz cx="9144000" cy="6858000" type="screen4x3"/>
  <p:notesSz cx="6858000" cy="9144000"/>
  <p:custDataLst>
    <p:tags r:id="rId54"/>
  </p:custDataLst>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ECFF"/>
    <a:srgbClr val="5DAA00"/>
    <a:srgbClr val="C9FFE1"/>
    <a:srgbClr val="FF9933"/>
    <a:srgbClr val="CE1126"/>
    <a:srgbClr val="000000"/>
    <a:srgbClr val="005DAA"/>
    <a:srgbClr val="4FAFFF"/>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13" autoAdjust="0"/>
    <p:restoredTop sz="94405" autoAdjust="0"/>
  </p:normalViewPr>
  <p:slideViewPr>
    <p:cSldViewPr>
      <p:cViewPr varScale="1">
        <p:scale>
          <a:sx n="63" d="100"/>
          <a:sy n="63" d="100"/>
        </p:scale>
        <p:origin x="-480" y="-1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44B6A4E2-1D8B-4730-A1A0-D442754CB03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48E3FCC-7F14-4E72-8C8E-96B49C8FED1B}"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10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11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12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13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Remove</a:t>
            </a:r>
            <a:r>
              <a:rPr lang="en-US" baseline="0" dirty="0" smtClean="0"/>
              <a:t> sub bullets</a:t>
            </a:r>
            <a:endParaRPr lang="en-US" sz="1200" dirty="0" smtClean="0"/>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14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15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16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17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18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19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Remove</a:t>
            </a:r>
            <a:r>
              <a:rPr lang="en-US" baseline="0" dirty="0" smtClean="0"/>
              <a:t> sub bullets</a:t>
            </a:r>
            <a:endParaRPr lang="en-US" sz="1200" dirty="0" smtClean="0"/>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20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21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22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23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24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25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26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27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28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29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Remove</a:t>
            </a:r>
            <a:r>
              <a:rPr lang="en-US" baseline="0" dirty="0" smtClean="0"/>
              <a:t> sub bullets</a:t>
            </a:r>
            <a:endParaRPr lang="en-US" sz="1200" dirty="0" smtClean="0"/>
          </a:p>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30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31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32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33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34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35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36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37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38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39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65078F-2956-43CA-B70E-D699AB4B626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40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41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42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43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44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45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46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47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48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49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Remove</a:t>
            </a:r>
            <a:r>
              <a:rPr lang="en-US" baseline="0" dirty="0" smtClean="0"/>
              <a:t> sub bullets</a:t>
            </a:r>
            <a:endParaRPr lang="en-US" sz="1200" dirty="0" smtClean="0"/>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65078F-2956-43CA-B70E-D699AB4B626C}"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50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Remove</a:t>
            </a:r>
            <a:r>
              <a:rPr lang="en-US" baseline="0" dirty="0" smtClean="0"/>
              <a:t> sub bullets</a:t>
            </a:r>
            <a:endParaRPr lang="en-US" sz="1200"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Remove</a:t>
            </a:r>
            <a:r>
              <a:rPr lang="en-US" baseline="0" dirty="0" smtClean="0"/>
              <a:t> sub bullets</a:t>
            </a:r>
            <a:endParaRPr lang="en-US" sz="1200" dirty="0" smtClean="0"/>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D7F595-4157-47E0-8A83-CB7E31B4646C}" type="slidenum">
              <a:rPr lang="en-US" smtClean="0"/>
              <a:pPr/>
              <a:t>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8966200" y="1447800"/>
            <a:ext cx="177800" cy="4191000"/>
          </a:xfrm>
          <a:prstGeom prst="rect">
            <a:avLst/>
          </a:prstGeom>
          <a:solidFill>
            <a:srgbClr val="CE1126"/>
          </a:solidFill>
          <a:ln w="9525">
            <a:noFill/>
            <a:miter lim="800000"/>
            <a:headEnd/>
            <a:tailEnd/>
          </a:ln>
        </p:spPr>
        <p:txBody>
          <a:bodyPr wrap="none" anchor="ctr"/>
          <a:lstStyle/>
          <a:p>
            <a:pPr>
              <a:defRPr/>
            </a:pPr>
            <a:endParaRPr lang="en-US" dirty="0">
              <a:solidFill>
                <a:srgbClr val="0070C0"/>
              </a:solidFill>
            </a:endParaRPr>
          </a:p>
        </p:txBody>
      </p:sp>
      <p:sp>
        <p:nvSpPr>
          <p:cNvPr id="5" name="Line 5"/>
          <p:cNvSpPr>
            <a:spLocks noChangeShapeType="1"/>
          </p:cNvSpPr>
          <p:nvPr/>
        </p:nvSpPr>
        <p:spPr bwMode="auto">
          <a:xfrm>
            <a:off x="0" y="1455738"/>
            <a:ext cx="9144000" cy="0"/>
          </a:xfrm>
          <a:prstGeom prst="line">
            <a:avLst/>
          </a:prstGeom>
          <a:noFill/>
          <a:ln w="9525">
            <a:solidFill>
              <a:srgbClr val="B2B2B2"/>
            </a:solidFill>
            <a:round/>
            <a:headEnd/>
            <a:tailEnd/>
          </a:ln>
        </p:spPr>
        <p:txBody>
          <a:bodyPr wrap="none" anchor="ctr"/>
          <a:lstStyle/>
          <a:p>
            <a:pPr>
              <a:defRPr/>
            </a:pPr>
            <a:endParaRPr lang="en-US"/>
          </a:p>
        </p:txBody>
      </p:sp>
      <p:sp>
        <p:nvSpPr>
          <p:cNvPr id="7" name="Line 6"/>
          <p:cNvSpPr>
            <a:spLocks noChangeShapeType="1"/>
          </p:cNvSpPr>
          <p:nvPr/>
        </p:nvSpPr>
        <p:spPr bwMode="auto">
          <a:xfrm>
            <a:off x="0" y="5638800"/>
            <a:ext cx="9144000" cy="0"/>
          </a:xfrm>
          <a:prstGeom prst="line">
            <a:avLst/>
          </a:prstGeom>
          <a:noFill/>
          <a:ln w="9525">
            <a:solidFill>
              <a:srgbClr val="B2B2B2"/>
            </a:solidFill>
            <a:round/>
            <a:headEnd/>
            <a:tailEnd/>
          </a:ln>
        </p:spPr>
        <p:txBody>
          <a:bodyPr wrap="none" anchor="ctr"/>
          <a:lstStyle/>
          <a:p>
            <a:pPr>
              <a:defRPr/>
            </a:pPr>
            <a:endParaRPr lang="en-US"/>
          </a:p>
        </p:txBody>
      </p:sp>
      <p:pic>
        <p:nvPicPr>
          <p:cNvPr id="8" name="Picture 2" descr="C:\Documents and Settings\lpanas\Desktop\JPSS_cov_bkg_sm.jpg"/>
          <p:cNvPicPr>
            <a:picLocks noChangeAspect="1" noChangeArrowheads="1"/>
          </p:cNvPicPr>
          <p:nvPr/>
        </p:nvPicPr>
        <p:blipFill>
          <a:blip r:embed="rId2" cstate="print"/>
          <a:srcRect/>
          <a:stretch>
            <a:fillRect/>
          </a:stretch>
        </p:blipFill>
        <p:spPr bwMode="auto">
          <a:xfrm>
            <a:off x="0" y="1447800"/>
            <a:ext cx="5307013" cy="4191000"/>
          </a:xfrm>
          <a:prstGeom prst="rect">
            <a:avLst/>
          </a:prstGeom>
          <a:noFill/>
          <a:ln w="9525">
            <a:noFill/>
            <a:miter lim="800000"/>
            <a:headEnd/>
            <a:tailEnd/>
          </a:ln>
        </p:spPr>
      </p:pic>
      <p:grpSp>
        <p:nvGrpSpPr>
          <p:cNvPr id="2" name="Group 20"/>
          <p:cNvGrpSpPr>
            <a:grpSpLocks/>
          </p:cNvGrpSpPr>
          <p:nvPr/>
        </p:nvGrpSpPr>
        <p:grpSpPr bwMode="auto">
          <a:xfrm>
            <a:off x="95250" y="84138"/>
            <a:ext cx="1571625" cy="549275"/>
            <a:chOff x="28575" y="38100"/>
            <a:chExt cx="1571625" cy="549275"/>
          </a:xfrm>
        </p:grpSpPr>
        <p:sp>
          <p:nvSpPr>
            <p:cNvPr id="12" name="Text Box 30"/>
            <p:cNvSpPr txBox="1">
              <a:spLocks noChangeArrowheads="1"/>
            </p:cNvSpPr>
            <p:nvPr userDrawn="1"/>
          </p:nvSpPr>
          <p:spPr bwMode="auto">
            <a:xfrm>
              <a:off x="528638" y="76200"/>
              <a:ext cx="1071562" cy="338137"/>
            </a:xfrm>
            <a:prstGeom prst="rect">
              <a:avLst/>
            </a:prstGeom>
            <a:noFill/>
            <a:ln w="9525">
              <a:noFill/>
              <a:miter lim="800000"/>
              <a:headEnd/>
              <a:tailEnd/>
            </a:ln>
            <a:effectLst/>
          </p:spPr>
          <p:txBody>
            <a:bodyPr lIns="0" tIns="0" rIns="0" bIns="0">
              <a:spAutoFit/>
            </a:bodyPr>
            <a:lstStyle/>
            <a:p>
              <a:pPr eaLnBrk="0" hangingPunct="0">
                <a:defRPr/>
              </a:pPr>
              <a:r>
                <a:rPr lang="en-US" sz="1100" i="1" dirty="0"/>
                <a:t>JPSS Common</a:t>
              </a:r>
            </a:p>
            <a:p>
              <a:pPr eaLnBrk="0" hangingPunct="0">
                <a:defRPr/>
              </a:pPr>
              <a:r>
                <a:rPr lang="en-US" sz="1100" i="1" dirty="0"/>
                <a:t>Ground System</a:t>
              </a:r>
            </a:p>
          </p:txBody>
        </p:sp>
        <p:pic>
          <p:nvPicPr>
            <p:cNvPr id="13" name="Picture 15" descr="JPSS_CGS_logo_small.png"/>
            <p:cNvPicPr>
              <a:picLocks noChangeAspect="1" noChangeArrowheads="1"/>
            </p:cNvPicPr>
            <p:nvPr userDrawn="1"/>
          </p:nvPicPr>
          <p:blipFill>
            <a:blip r:embed="rId3" cstate="print"/>
            <a:srcRect/>
            <a:stretch>
              <a:fillRect/>
            </a:stretch>
          </p:blipFill>
          <p:spPr bwMode="auto">
            <a:xfrm>
              <a:off x="28575" y="38100"/>
              <a:ext cx="434975" cy="549275"/>
            </a:xfrm>
            <a:prstGeom prst="rect">
              <a:avLst/>
            </a:prstGeom>
            <a:noFill/>
            <a:ln w="9525">
              <a:noFill/>
              <a:miter lim="800000"/>
              <a:headEnd/>
              <a:tailEnd/>
            </a:ln>
          </p:spPr>
        </p:pic>
      </p:grpSp>
      <p:pic>
        <p:nvPicPr>
          <p:cNvPr id="14" name="Picture 46" descr="IIS_V_RB"/>
          <p:cNvPicPr>
            <a:picLocks noChangeAspect="1" noChangeArrowheads="1"/>
          </p:cNvPicPr>
          <p:nvPr/>
        </p:nvPicPr>
        <p:blipFill>
          <a:blip r:embed="rId4" cstate="print"/>
          <a:srcRect/>
          <a:stretch>
            <a:fillRect/>
          </a:stretch>
        </p:blipFill>
        <p:spPr bwMode="auto">
          <a:xfrm>
            <a:off x="7543800" y="84138"/>
            <a:ext cx="1584325" cy="619125"/>
          </a:xfrm>
          <a:prstGeom prst="rect">
            <a:avLst/>
          </a:prstGeom>
          <a:noFill/>
          <a:ln w="9525">
            <a:noFill/>
            <a:miter lim="800000"/>
            <a:headEnd/>
            <a:tailEnd/>
          </a:ln>
        </p:spPr>
      </p:pic>
      <p:sp>
        <p:nvSpPr>
          <p:cNvPr id="6" name="Title 5"/>
          <p:cNvSpPr>
            <a:spLocks noGrp="1"/>
          </p:cNvSpPr>
          <p:nvPr>
            <p:ph type="ctrTitle"/>
          </p:nvPr>
        </p:nvSpPr>
        <p:spPr>
          <a:xfrm>
            <a:off x="5235498" y="1600200"/>
            <a:ext cx="3733800" cy="1752600"/>
          </a:xfrm>
          <a:prstGeom prst="rect">
            <a:avLst/>
          </a:prstGeom>
        </p:spPr>
        <p:txBody>
          <a:bodyPr anchor="t"/>
          <a:lstStyle>
            <a:lvl1pPr algn="r">
              <a:defRPr sz="2800" b="1">
                <a:latin typeface="Arial" pitchFamily="34" charset="0"/>
                <a:cs typeface="Arial" pitchFamily="34" charset="0"/>
              </a:defRPr>
            </a:lvl1pPr>
          </a:lstStyle>
          <a:p>
            <a:r>
              <a:rPr lang="en-US" smtClean="0"/>
              <a:t>Click to edit Master title style</a:t>
            </a:r>
            <a:endParaRPr lang="en-US" dirty="0"/>
          </a:p>
        </p:txBody>
      </p:sp>
      <p:sp>
        <p:nvSpPr>
          <p:cNvPr id="20" name="Text Placeholder 19"/>
          <p:cNvSpPr>
            <a:spLocks noGrp="1"/>
          </p:cNvSpPr>
          <p:nvPr>
            <p:ph type="body" sz="quarter" idx="10"/>
          </p:nvPr>
        </p:nvSpPr>
        <p:spPr>
          <a:xfrm>
            <a:off x="5986347" y="3352800"/>
            <a:ext cx="2971800" cy="2286000"/>
          </a:xfrm>
        </p:spPr>
        <p:txBody>
          <a:bodyPr/>
          <a:lstStyle>
            <a:lvl1pPr marL="0" indent="0" algn="r" rtl="0" eaLnBrk="0" fontAlgn="base" hangingPunct="0">
              <a:spcBef>
                <a:spcPct val="20000"/>
              </a:spcBef>
              <a:spcAft>
                <a:spcPct val="0"/>
              </a:spcAft>
              <a:buClr>
                <a:schemeClr val="tx1"/>
              </a:buClr>
              <a:buSzPct val="60000"/>
              <a:buFont typeface="Wingdings" pitchFamily="2" charset="2"/>
              <a:buNone/>
              <a:defRPr lang="en-US" sz="1800" dirty="0" smtClean="0">
                <a:solidFill>
                  <a:schemeClr val="tx1"/>
                </a:solidFill>
                <a:latin typeface="Arial" pitchFamily="34" charset="0"/>
                <a:ea typeface="Arial" pitchFamily="34" charset="0"/>
                <a:cs typeface="Arial" pitchFamily="34" charset="0"/>
              </a:defRPr>
            </a:lvl1pPr>
          </a:lstStyle>
          <a:p>
            <a:pPr lvl="0"/>
            <a:r>
              <a:rPr lang="en-US" smtClean="0"/>
              <a:t>Click to edit Master text styles</a:t>
            </a:r>
          </a:p>
        </p:txBody>
      </p:sp>
      <p:sp>
        <p:nvSpPr>
          <p:cNvPr id="15" name="Rectangle 4"/>
          <p:cNvSpPr>
            <a:spLocks noChangeArrowheads="1"/>
          </p:cNvSpPr>
          <p:nvPr userDrawn="1"/>
        </p:nvSpPr>
        <p:spPr bwMode="auto">
          <a:xfrm>
            <a:off x="8966200" y="1447800"/>
            <a:ext cx="177800" cy="4191000"/>
          </a:xfrm>
          <a:prstGeom prst="rect">
            <a:avLst/>
          </a:prstGeom>
          <a:solidFill>
            <a:srgbClr val="CE1126"/>
          </a:solidFill>
          <a:ln w="9525">
            <a:noFill/>
            <a:miter lim="800000"/>
            <a:headEnd/>
            <a:tailEnd/>
          </a:ln>
        </p:spPr>
        <p:txBody>
          <a:bodyPr wrap="none" anchor="ctr"/>
          <a:lstStyle/>
          <a:p>
            <a:pPr>
              <a:defRPr/>
            </a:pPr>
            <a:endParaRPr lang="en-US" dirty="0">
              <a:solidFill>
                <a:srgbClr val="0070C0"/>
              </a:solidFill>
            </a:endParaRPr>
          </a:p>
        </p:txBody>
      </p:sp>
      <p:sp>
        <p:nvSpPr>
          <p:cNvPr id="16" name="Line 5"/>
          <p:cNvSpPr>
            <a:spLocks noChangeShapeType="1"/>
          </p:cNvSpPr>
          <p:nvPr userDrawn="1"/>
        </p:nvSpPr>
        <p:spPr bwMode="auto">
          <a:xfrm>
            <a:off x="0" y="1455738"/>
            <a:ext cx="9144000" cy="0"/>
          </a:xfrm>
          <a:prstGeom prst="line">
            <a:avLst/>
          </a:prstGeom>
          <a:noFill/>
          <a:ln w="9525">
            <a:solidFill>
              <a:srgbClr val="B2B2B2"/>
            </a:solidFill>
            <a:round/>
            <a:headEnd/>
            <a:tailEnd/>
          </a:ln>
        </p:spPr>
        <p:txBody>
          <a:bodyPr wrap="none" anchor="ctr"/>
          <a:lstStyle/>
          <a:p>
            <a:pPr>
              <a:defRPr/>
            </a:pPr>
            <a:endParaRPr lang="en-US"/>
          </a:p>
        </p:txBody>
      </p:sp>
      <p:sp>
        <p:nvSpPr>
          <p:cNvPr id="17" name="Line 6"/>
          <p:cNvSpPr>
            <a:spLocks noChangeShapeType="1"/>
          </p:cNvSpPr>
          <p:nvPr userDrawn="1"/>
        </p:nvSpPr>
        <p:spPr bwMode="auto">
          <a:xfrm>
            <a:off x="0" y="5638800"/>
            <a:ext cx="9144000" cy="0"/>
          </a:xfrm>
          <a:prstGeom prst="line">
            <a:avLst/>
          </a:prstGeom>
          <a:noFill/>
          <a:ln w="9525">
            <a:solidFill>
              <a:srgbClr val="B2B2B2"/>
            </a:solidFill>
            <a:round/>
            <a:headEnd/>
            <a:tailEnd/>
          </a:ln>
        </p:spPr>
        <p:txBody>
          <a:bodyPr wrap="none" anchor="ctr"/>
          <a:lstStyle/>
          <a:p>
            <a:pPr>
              <a:defRPr/>
            </a:pPr>
            <a:endParaRPr lang="en-US"/>
          </a:p>
        </p:txBody>
      </p:sp>
      <p:pic>
        <p:nvPicPr>
          <p:cNvPr id="18" name="Picture 2" descr="C:\Documents and Settings\lpanas\Desktop\JPSS_cov_bkg_sm.jpg"/>
          <p:cNvPicPr>
            <a:picLocks noChangeAspect="1" noChangeArrowheads="1"/>
          </p:cNvPicPr>
          <p:nvPr userDrawn="1"/>
        </p:nvPicPr>
        <p:blipFill>
          <a:blip r:embed="rId2" cstate="print"/>
          <a:srcRect/>
          <a:stretch>
            <a:fillRect/>
          </a:stretch>
        </p:blipFill>
        <p:spPr bwMode="auto">
          <a:xfrm>
            <a:off x="0" y="1447800"/>
            <a:ext cx="5307013" cy="4191000"/>
          </a:xfrm>
          <a:prstGeom prst="rect">
            <a:avLst/>
          </a:prstGeom>
          <a:noFill/>
          <a:ln w="9525">
            <a:noFill/>
            <a:miter lim="800000"/>
            <a:headEnd/>
            <a:tailEnd/>
          </a:ln>
        </p:spPr>
      </p:pic>
      <p:pic>
        <p:nvPicPr>
          <p:cNvPr id="25" name="Picture 46" descr="IIS_V_RB"/>
          <p:cNvPicPr>
            <a:picLocks noChangeAspect="1" noChangeArrowheads="1"/>
          </p:cNvPicPr>
          <p:nvPr userDrawn="1"/>
        </p:nvPicPr>
        <p:blipFill>
          <a:blip r:embed="rId4" cstate="print"/>
          <a:srcRect/>
          <a:stretch>
            <a:fillRect/>
          </a:stretch>
        </p:blipFill>
        <p:spPr bwMode="auto">
          <a:xfrm>
            <a:off x="7543800" y="84138"/>
            <a:ext cx="1584325" cy="6191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Line 28"/>
          <p:cNvSpPr>
            <a:spLocks noChangeShapeType="1"/>
          </p:cNvSpPr>
          <p:nvPr userDrawn="1"/>
        </p:nvSpPr>
        <p:spPr bwMode="auto">
          <a:xfrm>
            <a:off x="8428038" y="6608763"/>
            <a:ext cx="0" cy="200025"/>
          </a:xfrm>
          <a:prstGeom prst="line">
            <a:avLst/>
          </a:prstGeom>
          <a:noFill/>
          <a:ln w="12700">
            <a:solidFill>
              <a:schemeClr val="tx1"/>
            </a:solidFill>
            <a:round/>
            <a:headEnd/>
            <a:tailEnd/>
          </a:ln>
          <a:effectLst/>
        </p:spPr>
        <p:txBody>
          <a:bodyPr wrap="none" anchor="ctr"/>
          <a:lstStyle/>
          <a:p>
            <a:pPr>
              <a:defRPr/>
            </a:pPr>
            <a:endParaRPr lang="en-US"/>
          </a:p>
        </p:txBody>
      </p:sp>
      <p:sp>
        <p:nvSpPr>
          <p:cNvPr id="3" name="Content Placeholder 2"/>
          <p:cNvSpPr>
            <a:spLocks noGrp="1"/>
          </p:cNvSpPr>
          <p:nvPr>
            <p:ph idx="1"/>
          </p:nvPr>
        </p:nvSpPr>
        <p:spPr>
          <a:xfrm>
            <a:off x="304800" y="1066800"/>
            <a:ext cx="82296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5"/>
          <p:cNvSpPr>
            <a:spLocks noGrp="1" noChangeArrowheads="1"/>
          </p:cNvSpPr>
          <p:nvPr>
            <p:ph type="title"/>
          </p:nvPr>
        </p:nvSpPr>
        <p:spPr bwMode="auto">
          <a:xfrm>
            <a:off x="1600200" y="304800"/>
            <a:ext cx="5943600" cy="615950"/>
          </a:xfrm>
          <a:prstGeom prst="rect">
            <a:avLst/>
          </a:prstGeom>
          <a:noFill/>
          <a:ln w="12700">
            <a:noFill/>
            <a:miter lim="800000"/>
            <a:headEnd/>
            <a:tailEnd/>
          </a:ln>
        </p:spPr>
        <p:txBody>
          <a:bodyPr/>
          <a:lstStyle/>
          <a:p>
            <a:pPr lvl="0"/>
            <a:r>
              <a:rPr lang="en-US" dirty="0" smtClean="0"/>
              <a:t>Click to edit Master title style</a:t>
            </a:r>
          </a:p>
        </p:txBody>
      </p:sp>
      <p:sp>
        <p:nvSpPr>
          <p:cNvPr id="5" name="Date Placeholder 11"/>
          <p:cNvSpPr>
            <a:spLocks noGrp="1"/>
          </p:cNvSpPr>
          <p:nvPr>
            <p:ph type="dt" sz="half" idx="10"/>
          </p:nvPr>
        </p:nvSpPr>
        <p:spPr>
          <a:xfrm>
            <a:off x="7086600" y="6615113"/>
            <a:ext cx="1295400" cy="152400"/>
          </a:xfrm>
        </p:spPr>
        <p:txBody>
          <a:bodyPr/>
          <a:lstStyle>
            <a:lvl1pPr algn="r">
              <a:defRPr sz="1000"/>
            </a:lvl1pPr>
          </a:lstStyle>
          <a:p>
            <a:pPr>
              <a:defRPr/>
            </a:pPr>
            <a:r>
              <a:rPr lang="en-US"/>
              <a:t>mm/dd/yyyy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title"/>
          </p:nvPr>
        </p:nvSpPr>
        <p:spPr bwMode="auto">
          <a:xfrm>
            <a:off x="1600200" y="304800"/>
            <a:ext cx="5943600" cy="615950"/>
          </a:xfrm>
          <a:prstGeom prst="rect">
            <a:avLst/>
          </a:prstGeom>
          <a:noFill/>
          <a:ln w="12700">
            <a:noFill/>
            <a:miter lim="800000"/>
            <a:headEnd/>
            <a:tailEnd/>
          </a:ln>
        </p:spPr>
        <p:txBody>
          <a:bodyPr/>
          <a:lstStyle/>
          <a:p>
            <a:pPr lvl="0"/>
            <a:r>
              <a:rPr lang="en-US" dirty="0" smtClean="0"/>
              <a:t>Click to edit Master title style</a:t>
            </a:r>
          </a:p>
        </p:txBody>
      </p:sp>
      <p:sp>
        <p:nvSpPr>
          <p:cNvPr id="5" name="Date Placeholder 11"/>
          <p:cNvSpPr>
            <a:spLocks noGrp="1"/>
          </p:cNvSpPr>
          <p:nvPr>
            <p:ph type="dt" sz="half" idx="10"/>
          </p:nvPr>
        </p:nvSpPr>
        <p:spPr>
          <a:xfrm>
            <a:off x="7086600" y="6615113"/>
            <a:ext cx="1295400" cy="152400"/>
          </a:xfrm>
        </p:spPr>
        <p:txBody>
          <a:bodyPr/>
          <a:lstStyle>
            <a:lvl1pPr algn="r">
              <a:defRPr sz="1000"/>
            </a:lvl1pPr>
          </a:lstStyle>
          <a:p>
            <a:pPr>
              <a:defRPr/>
            </a:pPr>
            <a:r>
              <a:rPr lang="en-US"/>
              <a:t>mm/dd/yyyy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bwMode="auto">
          <a:xfrm>
            <a:off x="1600200" y="304800"/>
            <a:ext cx="5943600" cy="615950"/>
          </a:xfrm>
          <a:prstGeom prst="rect">
            <a:avLst/>
          </a:prstGeom>
          <a:noFill/>
          <a:ln w="12700">
            <a:noFill/>
            <a:miter lim="800000"/>
            <a:headEnd/>
            <a:tailEnd/>
          </a:ln>
        </p:spPr>
        <p:txBody>
          <a:bodyPr/>
          <a:lstStyle/>
          <a:p>
            <a:pPr lvl="0"/>
            <a:r>
              <a:rPr lang="en-US" dirty="0" smtClean="0"/>
              <a:t>Click to edit Master title style</a:t>
            </a:r>
          </a:p>
        </p:txBody>
      </p:sp>
      <p:sp>
        <p:nvSpPr>
          <p:cNvPr id="3" name="Date Placeholder 11"/>
          <p:cNvSpPr>
            <a:spLocks noGrp="1"/>
          </p:cNvSpPr>
          <p:nvPr>
            <p:ph type="dt" sz="half" idx="10"/>
          </p:nvPr>
        </p:nvSpPr>
        <p:spPr>
          <a:xfrm>
            <a:off x="7086600" y="6615113"/>
            <a:ext cx="1295400" cy="152400"/>
          </a:xfrm>
        </p:spPr>
        <p:txBody>
          <a:bodyPr/>
          <a:lstStyle>
            <a:lvl1pPr algn="r">
              <a:defRPr sz="1000"/>
            </a:lvl1pPr>
          </a:lstStyle>
          <a:p>
            <a:pPr>
              <a:defRPr/>
            </a:pPr>
            <a:r>
              <a:rPr lang="en-US"/>
              <a:t>mm/dd/yyyy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noChangeArrowheads="1"/>
          </p:cNvSpPr>
          <p:nvPr>
            <p:ph type="title"/>
          </p:nvPr>
        </p:nvSpPr>
        <p:spPr bwMode="auto">
          <a:xfrm>
            <a:off x="1600200" y="304800"/>
            <a:ext cx="5943600" cy="615950"/>
          </a:xfrm>
          <a:prstGeom prst="rect">
            <a:avLst/>
          </a:prstGeom>
          <a:noFill/>
          <a:ln w="12700">
            <a:noFill/>
            <a:miter lim="800000"/>
            <a:headEnd/>
            <a:tailEnd/>
          </a:ln>
        </p:spPr>
        <p:txBody>
          <a:bodyPr/>
          <a:lstStyle/>
          <a:p>
            <a:pPr lvl="0"/>
            <a:r>
              <a:rPr lang="en-US" dirty="0" smtClean="0"/>
              <a:t>Click to edit Master title style</a:t>
            </a:r>
          </a:p>
        </p:txBody>
      </p:sp>
      <p:sp>
        <p:nvSpPr>
          <p:cNvPr id="4" name="Date Placeholder 11"/>
          <p:cNvSpPr>
            <a:spLocks noGrp="1"/>
          </p:cNvSpPr>
          <p:nvPr>
            <p:ph type="dt" sz="half" idx="10"/>
          </p:nvPr>
        </p:nvSpPr>
        <p:spPr>
          <a:xfrm>
            <a:off x="7086600" y="6615113"/>
            <a:ext cx="1295400" cy="152400"/>
          </a:xfrm>
        </p:spPr>
        <p:txBody>
          <a:bodyPr/>
          <a:lstStyle>
            <a:lvl1pPr algn="r">
              <a:defRPr sz="1000"/>
            </a:lvl1pPr>
          </a:lstStyle>
          <a:p>
            <a:pPr>
              <a:defRPr/>
            </a:pPr>
            <a:r>
              <a:rPr lang="en-US"/>
              <a:t>mm/dd/yyyy</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End Slide 2">
    <p:spTree>
      <p:nvGrpSpPr>
        <p:cNvPr id="1" name=""/>
        <p:cNvGrpSpPr/>
        <p:nvPr/>
      </p:nvGrpSpPr>
      <p:grpSpPr>
        <a:xfrm>
          <a:off x="0" y="0"/>
          <a:ext cx="0" cy="0"/>
          <a:chOff x="0" y="0"/>
          <a:chExt cx="0" cy="0"/>
        </a:xfrm>
      </p:grpSpPr>
      <p:pic>
        <p:nvPicPr>
          <p:cNvPr id="2" name="Picture 20"/>
          <p:cNvPicPr>
            <a:picLocks noChangeAspect="1" noChangeArrowheads="1"/>
          </p:cNvPicPr>
          <p:nvPr userDrawn="1"/>
        </p:nvPicPr>
        <p:blipFill>
          <a:blip r:embed="rId2" cstate="print"/>
          <a:srcRect/>
          <a:stretch>
            <a:fillRect/>
          </a:stretch>
        </p:blipFill>
        <p:spPr bwMode="auto">
          <a:xfrm>
            <a:off x="2638425" y="1295400"/>
            <a:ext cx="4114800" cy="5210175"/>
          </a:xfrm>
          <a:prstGeom prst="rect">
            <a:avLst/>
          </a:prstGeom>
          <a:noFill/>
          <a:ln w="9525">
            <a:noFill/>
            <a:miter lim="800000"/>
            <a:headEnd/>
            <a:tailEnd/>
          </a:ln>
        </p:spPr>
      </p:pic>
      <p:pic>
        <p:nvPicPr>
          <p:cNvPr id="3" name="Picture 8"/>
          <p:cNvPicPr>
            <a:picLocks noChangeAspect="1" noChangeArrowheads="1"/>
          </p:cNvPicPr>
          <p:nvPr userDrawn="1"/>
        </p:nvPicPr>
        <p:blipFill>
          <a:blip r:embed="rId3" cstate="print"/>
          <a:srcRect/>
          <a:stretch>
            <a:fillRect/>
          </a:stretch>
        </p:blipFill>
        <p:spPr bwMode="auto">
          <a:xfrm>
            <a:off x="6096000" y="439738"/>
            <a:ext cx="2859088" cy="550862"/>
          </a:xfrm>
          <a:prstGeom prst="rect">
            <a:avLst/>
          </a:prstGeom>
          <a:noFill/>
          <a:ln w="9525">
            <a:noFill/>
            <a:miter lim="800000"/>
            <a:headEnd/>
            <a:tailEnd/>
          </a:ln>
        </p:spPr>
      </p:pic>
      <p:pic>
        <p:nvPicPr>
          <p:cNvPr id="4" name="Picture 2" descr="C:\Documents and Settings\lpanas\Desktop\Nasa.jpg"/>
          <p:cNvPicPr>
            <a:picLocks noChangeAspect="1" noChangeArrowheads="1"/>
          </p:cNvPicPr>
          <p:nvPr userDrawn="1"/>
        </p:nvPicPr>
        <p:blipFill>
          <a:blip r:embed="rId4" cstate="print"/>
          <a:srcRect/>
          <a:stretch>
            <a:fillRect/>
          </a:stretch>
        </p:blipFill>
        <p:spPr bwMode="auto">
          <a:xfrm>
            <a:off x="0" y="0"/>
            <a:ext cx="2143125" cy="17526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Line 28"/>
          <p:cNvSpPr>
            <a:spLocks noChangeShapeType="1"/>
          </p:cNvSpPr>
          <p:nvPr/>
        </p:nvSpPr>
        <p:spPr bwMode="auto">
          <a:xfrm>
            <a:off x="8428038" y="6608763"/>
            <a:ext cx="0" cy="200025"/>
          </a:xfrm>
          <a:prstGeom prst="line">
            <a:avLst/>
          </a:prstGeom>
          <a:noFill/>
          <a:ln w="12700">
            <a:solidFill>
              <a:schemeClr val="tx1"/>
            </a:solidFill>
            <a:round/>
            <a:headEnd/>
            <a:tailEnd/>
          </a:ln>
          <a:effectLst/>
        </p:spPr>
        <p:txBody>
          <a:bodyPr wrap="none" anchor="ctr"/>
          <a:lstStyle/>
          <a:p>
            <a:pPr>
              <a:defRPr/>
            </a:pPr>
            <a:endParaRPr lang="en-US"/>
          </a:p>
        </p:txBody>
      </p:sp>
      <p:sp>
        <p:nvSpPr>
          <p:cNvPr id="3" name="Content Placeholder 2"/>
          <p:cNvSpPr>
            <a:spLocks noGrp="1"/>
          </p:cNvSpPr>
          <p:nvPr>
            <p:ph idx="1"/>
          </p:nvPr>
        </p:nvSpPr>
        <p:spPr>
          <a:xfrm>
            <a:off x="304800" y="1066800"/>
            <a:ext cx="82296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5"/>
          <p:cNvSpPr>
            <a:spLocks noGrp="1" noChangeArrowheads="1"/>
          </p:cNvSpPr>
          <p:nvPr>
            <p:ph type="title"/>
          </p:nvPr>
        </p:nvSpPr>
        <p:spPr bwMode="auto">
          <a:xfrm>
            <a:off x="1600200" y="304800"/>
            <a:ext cx="5943600" cy="615950"/>
          </a:xfrm>
          <a:prstGeom prst="rect">
            <a:avLst/>
          </a:prstGeom>
          <a:noFill/>
          <a:ln w="12700">
            <a:noFill/>
            <a:miter lim="800000"/>
            <a:headEnd/>
            <a:tailEnd/>
          </a:ln>
        </p:spPr>
        <p:txBody>
          <a:bodyPr/>
          <a:lstStyle/>
          <a:p>
            <a:pPr lvl="0"/>
            <a:r>
              <a:rPr lang="en-US" smtClean="0"/>
              <a:t>Click to edit Master title style</a:t>
            </a:r>
            <a:endParaRPr lang="en-US" dirty="0" smtClean="0"/>
          </a:p>
        </p:txBody>
      </p:sp>
      <p:sp>
        <p:nvSpPr>
          <p:cNvPr id="5" name="Date Placeholder 11"/>
          <p:cNvSpPr>
            <a:spLocks noGrp="1"/>
          </p:cNvSpPr>
          <p:nvPr>
            <p:ph type="dt" sz="half" idx="10"/>
          </p:nvPr>
        </p:nvSpPr>
        <p:spPr>
          <a:xfrm>
            <a:off x="7086600" y="6615113"/>
            <a:ext cx="1295400" cy="152400"/>
          </a:xfrm>
        </p:spPr>
        <p:txBody>
          <a:bodyPr/>
          <a:lstStyle>
            <a:lvl1pPr algn="r">
              <a:defRPr sz="1000"/>
            </a:lvl1pPr>
          </a:lstStyle>
          <a:p>
            <a:pPr>
              <a:defRPr/>
            </a:pPr>
            <a:r>
              <a:rPr lang="en-US" smtClean="0"/>
              <a:t>mm/dd/yyyy</a:t>
            </a:r>
            <a:endParaRPr lang="en-US"/>
          </a:p>
        </p:txBody>
      </p:sp>
      <p:sp>
        <p:nvSpPr>
          <p:cNvPr id="6" name="Line 28"/>
          <p:cNvSpPr>
            <a:spLocks noChangeShapeType="1"/>
          </p:cNvSpPr>
          <p:nvPr userDrawn="1"/>
        </p:nvSpPr>
        <p:spPr bwMode="auto">
          <a:xfrm>
            <a:off x="8428038" y="6608763"/>
            <a:ext cx="0" cy="200025"/>
          </a:xfrm>
          <a:prstGeom prst="line">
            <a:avLst/>
          </a:prstGeom>
          <a:noFill/>
          <a:ln w="12700">
            <a:solidFill>
              <a:schemeClr val="tx1"/>
            </a:solidFill>
            <a:round/>
            <a:headEnd/>
            <a:tailEnd/>
          </a:ln>
          <a:effectLst/>
        </p:spPr>
        <p:txBody>
          <a:bodyPr wrap="none" anchor="ct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1"/>
          <p:cNvSpPr>
            <a:spLocks noGrp="1"/>
          </p:cNvSpPr>
          <p:nvPr>
            <p:ph type="dt" sz="half" idx="10"/>
          </p:nvPr>
        </p:nvSpPr>
        <p:spPr>
          <a:xfrm>
            <a:off x="7086600" y="6615113"/>
            <a:ext cx="1295400" cy="152400"/>
          </a:xfrm>
        </p:spPr>
        <p:txBody>
          <a:bodyPr/>
          <a:lstStyle>
            <a:lvl1pPr algn="r">
              <a:defRPr sz="1000"/>
            </a:lvl1pPr>
          </a:lstStyle>
          <a:p>
            <a:pPr>
              <a:defRPr/>
            </a:pPr>
            <a:r>
              <a:rPr lang="en-US" smtClean="0"/>
              <a:t>mm/dd/yyyy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title"/>
          </p:nvPr>
        </p:nvSpPr>
        <p:spPr bwMode="auto">
          <a:xfrm>
            <a:off x="1600200" y="304800"/>
            <a:ext cx="5943600" cy="615950"/>
          </a:xfrm>
          <a:prstGeom prst="rect">
            <a:avLst/>
          </a:prstGeom>
          <a:noFill/>
          <a:ln w="12700">
            <a:noFill/>
            <a:miter lim="800000"/>
            <a:headEnd/>
            <a:tailEnd/>
          </a:ln>
        </p:spPr>
        <p:txBody>
          <a:bodyPr/>
          <a:lstStyle/>
          <a:p>
            <a:pPr lvl="0"/>
            <a:r>
              <a:rPr lang="en-US" smtClean="0"/>
              <a:t>Click to edit Master title style</a:t>
            </a:r>
            <a:endParaRPr lang="en-US" dirty="0" smtClean="0"/>
          </a:p>
        </p:txBody>
      </p:sp>
      <p:sp>
        <p:nvSpPr>
          <p:cNvPr id="5" name="Date Placeholder 11"/>
          <p:cNvSpPr>
            <a:spLocks noGrp="1"/>
          </p:cNvSpPr>
          <p:nvPr>
            <p:ph type="dt" sz="half" idx="10"/>
          </p:nvPr>
        </p:nvSpPr>
        <p:spPr>
          <a:xfrm>
            <a:off x="7086600" y="6615113"/>
            <a:ext cx="1295400" cy="152400"/>
          </a:xfrm>
        </p:spPr>
        <p:txBody>
          <a:bodyPr/>
          <a:lstStyle>
            <a:lvl1pPr algn="r">
              <a:defRPr sz="1000"/>
            </a:lvl1pPr>
          </a:lstStyle>
          <a:p>
            <a:pPr>
              <a:defRPr/>
            </a:pPr>
            <a:r>
              <a:rPr lang="en-US" smtClean="0"/>
              <a:t>mm/dd/yyyy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bwMode="auto">
          <a:xfrm>
            <a:off x="1600200" y="304800"/>
            <a:ext cx="5943600" cy="615950"/>
          </a:xfrm>
          <a:prstGeom prst="rect">
            <a:avLst/>
          </a:prstGeom>
          <a:noFill/>
          <a:ln w="12700">
            <a:noFill/>
            <a:miter lim="800000"/>
            <a:headEnd/>
            <a:tailEnd/>
          </a:ln>
        </p:spPr>
        <p:txBody>
          <a:bodyPr/>
          <a:lstStyle/>
          <a:p>
            <a:pPr lvl="0"/>
            <a:r>
              <a:rPr lang="en-US" smtClean="0"/>
              <a:t>Click to edit Master title style</a:t>
            </a:r>
            <a:endParaRPr lang="en-US" dirty="0" smtClean="0"/>
          </a:p>
        </p:txBody>
      </p:sp>
      <p:sp>
        <p:nvSpPr>
          <p:cNvPr id="3" name="Date Placeholder 11"/>
          <p:cNvSpPr>
            <a:spLocks noGrp="1"/>
          </p:cNvSpPr>
          <p:nvPr>
            <p:ph type="dt" sz="half" idx="10"/>
          </p:nvPr>
        </p:nvSpPr>
        <p:spPr>
          <a:xfrm>
            <a:off x="7086600" y="6615113"/>
            <a:ext cx="1295400" cy="152400"/>
          </a:xfrm>
        </p:spPr>
        <p:txBody>
          <a:bodyPr/>
          <a:lstStyle>
            <a:lvl1pPr algn="r">
              <a:defRPr sz="1000"/>
            </a:lvl1pPr>
          </a:lstStyle>
          <a:p>
            <a:pPr>
              <a:defRPr/>
            </a:pPr>
            <a:r>
              <a:rPr lang="en-US" smtClean="0"/>
              <a:t>mm/dd/yyyy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1"/>
          <p:cNvSpPr>
            <a:spLocks noGrp="1"/>
          </p:cNvSpPr>
          <p:nvPr>
            <p:ph type="dt" sz="half" idx="10"/>
          </p:nvPr>
        </p:nvSpPr>
        <p:spPr>
          <a:xfrm>
            <a:off x="7086600" y="6615113"/>
            <a:ext cx="1295400" cy="152400"/>
          </a:xfrm>
        </p:spPr>
        <p:txBody>
          <a:bodyPr/>
          <a:lstStyle>
            <a:lvl1pPr algn="r">
              <a:defRPr sz="1000"/>
            </a:lvl1pPr>
          </a:lstStyle>
          <a:p>
            <a:pPr>
              <a:defRPr/>
            </a:pPr>
            <a:r>
              <a:rPr lang="en-US" smtClean="0"/>
              <a:t>mm/dd/yyyy</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noChangeArrowheads="1"/>
          </p:cNvSpPr>
          <p:nvPr>
            <p:ph type="title"/>
          </p:nvPr>
        </p:nvSpPr>
        <p:spPr bwMode="auto">
          <a:xfrm>
            <a:off x="1600200" y="304800"/>
            <a:ext cx="5943600" cy="615950"/>
          </a:xfrm>
          <a:prstGeom prst="rect">
            <a:avLst/>
          </a:prstGeom>
          <a:noFill/>
          <a:ln w="12700">
            <a:noFill/>
            <a:miter lim="800000"/>
            <a:headEnd/>
            <a:tailEnd/>
          </a:ln>
        </p:spPr>
        <p:txBody>
          <a:bodyPr/>
          <a:lstStyle/>
          <a:p>
            <a:pPr lvl="0"/>
            <a:r>
              <a:rPr lang="en-US" smtClean="0"/>
              <a:t>Click to edit Master title style</a:t>
            </a:r>
            <a:endParaRPr lang="en-US" dirty="0" smtClean="0"/>
          </a:p>
        </p:txBody>
      </p:sp>
      <p:sp>
        <p:nvSpPr>
          <p:cNvPr id="4" name="Date Placeholder 11"/>
          <p:cNvSpPr>
            <a:spLocks noGrp="1"/>
          </p:cNvSpPr>
          <p:nvPr>
            <p:ph type="dt" sz="half" idx="10"/>
          </p:nvPr>
        </p:nvSpPr>
        <p:spPr>
          <a:xfrm>
            <a:off x="7086600" y="6615113"/>
            <a:ext cx="1295400" cy="152400"/>
          </a:xfrm>
        </p:spPr>
        <p:txBody>
          <a:bodyPr/>
          <a:lstStyle>
            <a:lvl1pPr algn="r">
              <a:defRPr sz="1000"/>
            </a:lvl1pPr>
          </a:lstStyle>
          <a:p>
            <a:pPr>
              <a:defRPr/>
            </a:pPr>
            <a:r>
              <a:rPr lang="en-US" smtClean="0"/>
              <a:t>mm/dd/yyyy</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End Slide 2">
    <p:spTree>
      <p:nvGrpSpPr>
        <p:cNvPr id="1" name=""/>
        <p:cNvGrpSpPr/>
        <p:nvPr/>
      </p:nvGrpSpPr>
      <p:grpSpPr>
        <a:xfrm>
          <a:off x="0" y="0"/>
          <a:ext cx="0" cy="0"/>
          <a:chOff x="0" y="0"/>
          <a:chExt cx="0" cy="0"/>
        </a:xfrm>
      </p:grpSpPr>
      <p:pic>
        <p:nvPicPr>
          <p:cNvPr id="2" name="Picture 20"/>
          <p:cNvPicPr>
            <a:picLocks noChangeAspect="1" noChangeArrowheads="1"/>
          </p:cNvPicPr>
          <p:nvPr/>
        </p:nvPicPr>
        <p:blipFill>
          <a:blip r:embed="rId2" cstate="print"/>
          <a:srcRect/>
          <a:stretch>
            <a:fillRect/>
          </a:stretch>
        </p:blipFill>
        <p:spPr bwMode="auto">
          <a:xfrm>
            <a:off x="2638425" y="1295400"/>
            <a:ext cx="4114800" cy="5210175"/>
          </a:xfrm>
          <a:prstGeom prst="rect">
            <a:avLst/>
          </a:prstGeom>
          <a:noFill/>
          <a:ln w="9525">
            <a:noFill/>
            <a:miter lim="800000"/>
            <a:headEnd/>
            <a:tailEnd/>
          </a:ln>
        </p:spPr>
      </p:pic>
      <p:pic>
        <p:nvPicPr>
          <p:cNvPr id="3" name="Picture 8"/>
          <p:cNvPicPr>
            <a:picLocks noChangeAspect="1" noChangeArrowheads="1"/>
          </p:cNvPicPr>
          <p:nvPr/>
        </p:nvPicPr>
        <p:blipFill>
          <a:blip r:embed="rId3" cstate="print"/>
          <a:srcRect/>
          <a:stretch>
            <a:fillRect/>
          </a:stretch>
        </p:blipFill>
        <p:spPr bwMode="auto">
          <a:xfrm>
            <a:off x="6096000" y="439738"/>
            <a:ext cx="2859088" cy="550862"/>
          </a:xfrm>
          <a:prstGeom prst="rect">
            <a:avLst/>
          </a:prstGeom>
          <a:noFill/>
          <a:ln w="9525">
            <a:noFill/>
            <a:miter lim="800000"/>
            <a:headEnd/>
            <a:tailEnd/>
          </a:ln>
        </p:spPr>
      </p:pic>
      <p:pic>
        <p:nvPicPr>
          <p:cNvPr id="4" name="Picture 2" descr="C:\Documents and Settings\lpanas\Desktop\Nasa.jpg"/>
          <p:cNvPicPr>
            <a:picLocks noChangeAspect="1" noChangeArrowheads="1"/>
          </p:cNvPicPr>
          <p:nvPr/>
        </p:nvPicPr>
        <p:blipFill>
          <a:blip r:embed="rId4" cstate="print"/>
          <a:srcRect/>
          <a:stretch>
            <a:fillRect/>
          </a:stretch>
        </p:blipFill>
        <p:spPr bwMode="auto">
          <a:xfrm>
            <a:off x="0" y="0"/>
            <a:ext cx="2143125" cy="1752600"/>
          </a:xfrm>
          <a:prstGeom prst="rect">
            <a:avLst/>
          </a:prstGeom>
          <a:noFill/>
          <a:ln w="9525">
            <a:noFill/>
            <a:miter lim="800000"/>
            <a:headEnd/>
            <a:tailEnd/>
          </a:ln>
        </p:spPr>
      </p:pic>
      <p:pic>
        <p:nvPicPr>
          <p:cNvPr id="5" name="Picture 20"/>
          <p:cNvPicPr>
            <a:picLocks noChangeAspect="1" noChangeArrowheads="1"/>
          </p:cNvPicPr>
          <p:nvPr userDrawn="1"/>
        </p:nvPicPr>
        <p:blipFill>
          <a:blip r:embed="rId2" cstate="print"/>
          <a:srcRect/>
          <a:stretch>
            <a:fillRect/>
          </a:stretch>
        </p:blipFill>
        <p:spPr bwMode="auto">
          <a:xfrm>
            <a:off x="2638425" y="1295400"/>
            <a:ext cx="4114800" cy="5210175"/>
          </a:xfrm>
          <a:prstGeom prst="rect">
            <a:avLst/>
          </a:prstGeom>
          <a:noFill/>
          <a:ln w="9525">
            <a:noFill/>
            <a:miter lim="800000"/>
            <a:headEnd/>
            <a:tailEnd/>
          </a:ln>
        </p:spPr>
      </p:pic>
      <p:pic>
        <p:nvPicPr>
          <p:cNvPr id="6" name="Picture 8"/>
          <p:cNvPicPr>
            <a:picLocks noChangeAspect="1" noChangeArrowheads="1"/>
          </p:cNvPicPr>
          <p:nvPr userDrawn="1"/>
        </p:nvPicPr>
        <p:blipFill>
          <a:blip r:embed="rId3" cstate="print"/>
          <a:srcRect/>
          <a:stretch>
            <a:fillRect/>
          </a:stretch>
        </p:blipFill>
        <p:spPr bwMode="auto">
          <a:xfrm>
            <a:off x="6096000" y="439738"/>
            <a:ext cx="2859088" cy="550862"/>
          </a:xfrm>
          <a:prstGeom prst="rect">
            <a:avLst/>
          </a:prstGeom>
          <a:noFill/>
          <a:ln w="9525">
            <a:noFill/>
            <a:miter lim="800000"/>
            <a:headEnd/>
            <a:tailEnd/>
          </a:ln>
        </p:spPr>
      </p:pic>
      <p:pic>
        <p:nvPicPr>
          <p:cNvPr id="7" name="Picture 2" descr="C:\Documents and Settings\lpanas\Desktop\Nasa.jpg"/>
          <p:cNvPicPr>
            <a:picLocks noChangeAspect="1" noChangeArrowheads="1"/>
          </p:cNvPicPr>
          <p:nvPr userDrawn="1"/>
        </p:nvPicPr>
        <p:blipFill>
          <a:blip r:embed="rId4" cstate="print"/>
          <a:srcRect/>
          <a:stretch>
            <a:fillRect/>
          </a:stretch>
        </p:blipFill>
        <p:spPr bwMode="auto">
          <a:xfrm>
            <a:off x="0" y="0"/>
            <a:ext cx="2143125" cy="17526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8966200" y="1447800"/>
            <a:ext cx="177800" cy="4191000"/>
          </a:xfrm>
          <a:prstGeom prst="rect">
            <a:avLst/>
          </a:prstGeom>
          <a:solidFill>
            <a:srgbClr val="CE1126"/>
          </a:solidFill>
          <a:ln w="9525">
            <a:noFill/>
            <a:miter lim="800000"/>
            <a:headEnd/>
            <a:tailEnd/>
          </a:ln>
        </p:spPr>
        <p:txBody>
          <a:bodyPr wrap="none" anchor="ctr"/>
          <a:lstStyle/>
          <a:p>
            <a:pPr>
              <a:defRPr/>
            </a:pPr>
            <a:endParaRPr lang="en-US" dirty="0">
              <a:solidFill>
                <a:srgbClr val="0070C0"/>
              </a:solidFill>
            </a:endParaRPr>
          </a:p>
        </p:txBody>
      </p:sp>
      <p:sp>
        <p:nvSpPr>
          <p:cNvPr id="5" name="Line 5"/>
          <p:cNvSpPr>
            <a:spLocks noChangeShapeType="1"/>
          </p:cNvSpPr>
          <p:nvPr userDrawn="1"/>
        </p:nvSpPr>
        <p:spPr bwMode="auto">
          <a:xfrm>
            <a:off x="0" y="1455738"/>
            <a:ext cx="9144000" cy="0"/>
          </a:xfrm>
          <a:prstGeom prst="line">
            <a:avLst/>
          </a:prstGeom>
          <a:noFill/>
          <a:ln w="9525">
            <a:solidFill>
              <a:srgbClr val="B2B2B2"/>
            </a:solidFill>
            <a:round/>
            <a:headEnd/>
            <a:tailEnd/>
          </a:ln>
        </p:spPr>
        <p:txBody>
          <a:bodyPr wrap="none" anchor="ctr"/>
          <a:lstStyle/>
          <a:p>
            <a:pPr>
              <a:defRPr/>
            </a:pPr>
            <a:endParaRPr lang="en-US"/>
          </a:p>
        </p:txBody>
      </p:sp>
      <p:sp>
        <p:nvSpPr>
          <p:cNvPr id="7" name="Line 6"/>
          <p:cNvSpPr>
            <a:spLocks noChangeShapeType="1"/>
          </p:cNvSpPr>
          <p:nvPr userDrawn="1"/>
        </p:nvSpPr>
        <p:spPr bwMode="auto">
          <a:xfrm>
            <a:off x="0" y="5638800"/>
            <a:ext cx="9144000" cy="0"/>
          </a:xfrm>
          <a:prstGeom prst="line">
            <a:avLst/>
          </a:prstGeom>
          <a:noFill/>
          <a:ln w="9525">
            <a:solidFill>
              <a:srgbClr val="B2B2B2"/>
            </a:solidFill>
            <a:round/>
            <a:headEnd/>
            <a:tailEnd/>
          </a:ln>
        </p:spPr>
        <p:txBody>
          <a:bodyPr wrap="none" anchor="ctr"/>
          <a:lstStyle/>
          <a:p>
            <a:pPr>
              <a:defRPr/>
            </a:pPr>
            <a:endParaRPr lang="en-US"/>
          </a:p>
        </p:txBody>
      </p:sp>
      <p:pic>
        <p:nvPicPr>
          <p:cNvPr id="8" name="Picture 2" descr="C:\Documents and Settings\lpanas\Desktop\JPSS_cov_bkg_sm.jpg"/>
          <p:cNvPicPr>
            <a:picLocks noChangeAspect="1" noChangeArrowheads="1"/>
          </p:cNvPicPr>
          <p:nvPr userDrawn="1"/>
        </p:nvPicPr>
        <p:blipFill>
          <a:blip r:embed="rId2" cstate="print"/>
          <a:srcRect/>
          <a:stretch>
            <a:fillRect/>
          </a:stretch>
        </p:blipFill>
        <p:spPr bwMode="auto">
          <a:xfrm>
            <a:off x="0" y="1447800"/>
            <a:ext cx="5307013" cy="4191000"/>
          </a:xfrm>
          <a:prstGeom prst="rect">
            <a:avLst/>
          </a:prstGeom>
          <a:noFill/>
          <a:ln w="9525">
            <a:noFill/>
            <a:miter lim="800000"/>
            <a:headEnd/>
            <a:tailEnd/>
          </a:ln>
        </p:spPr>
      </p:pic>
      <p:sp>
        <p:nvSpPr>
          <p:cNvPr id="9" name="Rectangle 91"/>
          <p:cNvSpPr>
            <a:spLocks noChangeArrowheads="1"/>
          </p:cNvSpPr>
          <p:nvPr userDrawn="1"/>
        </p:nvSpPr>
        <p:spPr bwMode="auto">
          <a:xfrm>
            <a:off x="1728788" y="6577013"/>
            <a:ext cx="5686425" cy="277812"/>
          </a:xfrm>
          <a:prstGeom prst="rect">
            <a:avLst/>
          </a:prstGeom>
          <a:noFill/>
          <a:ln w="9525">
            <a:noFill/>
            <a:miter lim="800000"/>
            <a:headEnd/>
            <a:tailEnd/>
          </a:ln>
          <a:effectLst/>
        </p:spPr>
        <p:txBody>
          <a:bodyPr>
            <a:spAutoFit/>
          </a:bodyPr>
          <a:lstStyle/>
          <a:p>
            <a:pPr algn="ctr">
              <a:defRPr/>
            </a:pPr>
            <a:r>
              <a:rPr lang="en-US" sz="1200" dirty="0">
                <a:latin typeface="Arial" pitchFamily="34" charset="0"/>
              </a:rPr>
              <a:t>HEADER / FOOTER INFORMATION  (Optional)</a:t>
            </a:r>
          </a:p>
        </p:txBody>
      </p:sp>
      <p:sp>
        <p:nvSpPr>
          <p:cNvPr id="10" name="Rectangle 91"/>
          <p:cNvSpPr>
            <a:spLocks noChangeArrowheads="1"/>
          </p:cNvSpPr>
          <p:nvPr userDrawn="1"/>
        </p:nvSpPr>
        <p:spPr bwMode="auto">
          <a:xfrm>
            <a:off x="1728788" y="0"/>
            <a:ext cx="5686425" cy="276225"/>
          </a:xfrm>
          <a:prstGeom prst="rect">
            <a:avLst/>
          </a:prstGeom>
          <a:noFill/>
          <a:ln w="9525">
            <a:noFill/>
            <a:miter lim="800000"/>
            <a:headEnd/>
            <a:tailEnd/>
          </a:ln>
          <a:effectLst/>
        </p:spPr>
        <p:txBody>
          <a:bodyPr>
            <a:spAutoFit/>
          </a:bodyPr>
          <a:lstStyle/>
          <a:p>
            <a:pPr algn="ctr">
              <a:defRPr/>
            </a:pPr>
            <a:r>
              <a:rPr lang="en-US" sz="1200" dirty="0">
                <a:latin typeface="Arial" pitchFamily="34" charset="0"/>
              </a:rPr>
              <a:t>HEADER / FOOTER INFORMATION  (Optional)</a:t>
            </a:r>
          </a:p>
        </p:txBody>
      </p:sp>
      <p:grpSp>
        <p:nvGrpSpPr>
          <p:cNvPr id="11" name="Group 20"/>
          <p:cNvGrpSpPr>
            <a:grpSpLocks/>
          </p:cNvGrpSpPr>
          <p:nvPr userDrawn="1"/>
        </p:nvGrpSpPr>
        <p:grpSpPr bwMode="auto">
          <a:xfrm>
            <a:off x="95250" y="84138"/>
            <a:ext cx="1571625" cy="549275"/>
            <a:chOff x="28575" y="38100"/>
            <a:chExt cx="1571625" cy="549275"/>
          </a:xfrm>
        </p:grpSpPr>
        <p:sp>
          <p:nvSpPr>
            <p:cNvPr id="12" name="Text Box 30"/>
            <p:cNvSpPr txBox="1">
              <a:spLocks noChangeArrowheads="1"/>
            </p:cNvSpPr>
            <p:nvPr userDrawn="1"/>
          </p:nvSpPr>
          <p:spPr bwMode="auto">
            <a:xfrm>
              <a:off x="528638" y="76200"/>
              <a:ext cx="1071562" cy="338137"/>
            </a:xfrm>
            <a:prstGeom prst="rect">
              <a:avLst/>
            </a:prstGeom>
            <a:noFill/>
            <a:ln w="9525">
              <a:noFill/>
              <a:miter lim="800000"/>
              <a:headEnd/>
              <a:tailEnd/>
            </a:ln>
            <a:effectLst/>
          </p:spPr>
          <p:txBody>
            <a:bodyPr lIns="0" tIns="0" rIns="0" bIns="0">
              <a:spAutoFit/>
            </a:bodyPr>
            <a:lstStyle/>
            <a:p>
              <a:pPr eaLnBrk="0" hangingPunct="0">
                <a:defRPr/>
              </a:pPr>
              <a:r>
                <a:rPr lang="en-US" sz="1100" i="1" dirty="0"/>
                <a:t>JPSS Common</a:t>
              </a:r>
            </a:p>
            <a:p>
              <a:pPr eaLnBrk="0" hangingPunct="0">
                <a:defRPr/>
              </a:pPr>
              <a:r>
                <a:rPr lang="en-US" sz="1100" i="1" dirty="0"/>
                <a:t>Ground System</a:t>
              </a:r>
            </a:p>
          </p:txBody>
        </p:sp>
        <p:pic>
          <p:nvPicPr>
            <p:cNvPr id="13" name="Picture 15" descr="JPSS_CGS_logo_small.png"/>
            <p:cNvPicPr>
              <a:picLocks noChangeAspect="1" noChangeArrowheads="1"/>
            </p:cNvPicPr>
            <p:nvPr userDrawn="1"/>
          </p:nvPicPr>
          <p:blipFill>
            <a:blip r:embed="rId3" cstate="print"/>
            <a:srcRect/>
            <a:stretch>
              <a:fillRect/>
            </a:stretch>
          </p:blipFill>
          <p:spPr bwMode="auto">
            <a:xfrm>
              <a:off x="28575" y="38100"/>
              <a:ext cx="434975" cy="549275"/>
            </a:xfrm>
            <a:prstGeom prst="rect">
              <a:avLst/>
            </a:prstGeom>
            <a:noFill/>
            <a:ln w="9525">
              <a:noFill/>
              <a:miter lim="800000"/>
              <a:headEnd/>
              <a:tailEnd/>
            </a:ln>
          </p:spPr>
        </p:pic>
      </p:grpSp>
      <p:pic>
        <p:nvPicPr>
          <p:cNvPr id="14" name="Picture 46" descr="IIS_V_RB"/>
          <p:cNvPicPr>
            <a:picLocks noChangeAspect="1" noChangeArrowheads="1"/>
          </p:cNvPicPr>
          <p:nvPr userDrawn="1"/>
        </p:nvPicPr>
        <p:blipFill>
          <a:blip r:embed="rId4" cstate="print"/>
          <a:srcRect/>
          <a:stretch>
            <a:fillRect/>
          </a:stretch>
        </p:blipFill>
        <p:spPr bwMode="auto">
          <a:xfrm>
            <a:off x="7543800" y="84138"/>
            <a:ext cx="1584325" cy="619125"/>
          </a:xfrm>
          <a:prstGeom prst="rect">
            <a:avLst/>
          </a:prstGeom>
          <a:noFill/>
          <a:ln w="9525">
            <a:noFill/>
            <a:miter lim="800000"/>
            <a:headEnd/>
            <a:tailEnd/>
          </a:ln>
        </p:spPr>
      </p:pic>
      <p:sp>
        <p:nvSpPr>
          <p:cNvPr id="6" name="Title 5"/>
          <p:cNvSpPr>
            <a:spLocks noGrp="1"/>
          </p:cNvSpPr>
          <p:nvPr>
            <p:ph type="ctrTitle"/>
          </p:nvPr>
        </p:nvSpPr>
        <p:spPr>
          <a:xfrm>
            <a:off x="5235498" y="1600200"/>
            <a:ext cx="3733800" cy="1752600"/>
          </a:xfrm>
          <a:prstGeom prst="rect">
            <a:avLst/>
          </a:prstGeom>
        </p:spPr>
        <p:txBody>
          <a:bodyPr anchor="t"/>
          <a:lstStyle>
            <a:lvl1pPr algn="r">
              <a:defRPr sz="2800" b="1">
                <a:latin typeface="Arial" pitchFamily="34" charset="0"/>
                <a:cs typeface="Arial" pitchFamily="34" charset="0"/>
              </a:defRPr>
            </a:lvl1pPr>
          </a:lstStyle>
          <a:p>
            <a:r>
              <a:rPr lang="en-US" dirty="0" smtClean="0"/>
              <a:t>Click to edit Master title style</a:t>
            </a:r>
            <a:endParaRPr lang="en-US" dirty="0"/>
          </a:p>
        </p:txBody>
      </p:sp>
      <p:sp>
        <p:nvSpPr>
          <p:cNvPr id="20" name="Text Placeholder 19"/>
          <p:cNvSpPr>
            <a:spLocks noGrp="1"/>
          </p:cNvSpPr>
          <p:nvPr>
            <p:ph type="body" sz="quarter" idx="10"/>
          </p:nvPr>
        </p:nvSpPr>
        <p:spPr>
          <a:xfrm>
            <a:off x="5986347" y="3352800"/>
            <a:ext cx="2971800" cy="2286000"/>
          </a:xfrm>
        </p:spPr>
        <p:txBody>
          <a:bodyPr/>
          <a:lstStyle>
            <a:lvl1pPr marL="0" indent="0" algn="r" rtl="0" eaLnBrk="0" fontAlgn="base" hangingPunct="0">
              <a:spcBef>
                <a:spcPct val="20000"/>
              </a:spcBef>
              <a:spcAft>
                <a:spcPct val="0"/>
              </a:spcAft>
              <a:buClr>
                <a:schemeClr val="tx1"/>
              </a:buClr>
              <a:buSzPct val="60000"/>
              <a:buFont typeface="Wingdings" pitchFamily="2" charset="2"/>
              <a:buNone/>
              <a:defRPr lang="en-US" sz="1800" dirty="0" smtClean="0">
                <a:solidFill>
                  <a:schemeClr val="tx1"/>
                </a:solidFill>
                <a:latin typeface="Arial" pitchFamily="34" charset="0"/>
                <a:ea typeface="Arial" pitchFamily="34" charset="0"/>
                <a:cs typeface="Arial" pitchFamily="34" charset="0"/>
              </a:defRPr>
            </a:lvl1pPr>
          </a:lstStyle>
          <a:p>
            <a:pPr lvl="0"/>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04800" y="1066800"/>
            <a:ext cx="8534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1600200" y="304800"/>
            <a:ext cx="5943600" cy="615950"/>
          </a:xfrm>
          <a:prstGeom prst="rect">
            <a:avLst/>
          </a:prstGeom>
          <a:noFill/>
          <a:ln w="12700">
            <a:noFill/>
            <a:miter lim="800000"/>
            <a:headEnd/>
            <a:tailEnd/>
          </a:ln>
        </p:spPr>
        <p:txBody>
          <a:bodyPr vert="horz" wrap="square" lIns="0" tIns="44450" rIns="90487" bIns="44450" numCol="1" anchor="ctr" anchorCtr="0" compatLnSpc="1">
            <a:prstTxWarp prst="textNoShape">
              <a:avLst/>
            </a:prstTxWarp>
          </a:bodyPr>
          <a:lstStyle/>
          <a:p>
            <a:pPr lvl="0"/>
            <a:r>
              <a:rPr lang="en-US" smtClean="0"/>
              <a:t>Click to edit Master title style</a:t>
            </a:r>
          </a:p>
        </p:txBody>
      </p:sp>
      <p:grpSp>
        <p:nvGrpSpPr>
          <p:cNvPr id="2" name="Group 14"/>
          <p:cNvGrpSpPr>
            <a:grpSpLocks/>
          </p:cNvGrpSpPr>
          <p:nvPr/>
        </p:nvGrpSpPr>
        <p:grpSpPr bwMode="auto">
          <a:xfrm>
            <a:off x="95250" y="84138"/>
            <a:ext cx="1571625" cy="549275"/>
            <a:chOff x="28575" y="38100"/>
            <a:chExt cx="1571625" cy="549275"/>
          </a:xfrm>
        </p:grpSpPr>
        <p:sp>
          <p:nvSpPr>
            <p:cNvPr id="13" name="Text Box 30"/>
            <p:cNvSpPr txBox="1">
              <a:spLocks noChangeArrowheads="1"/>
            </p:cNvSpPr>
            <p:nvPr userDrawn="1"/>
          </p:nvSpPr>
          <p:spPr bwMode="auto">
            <a:xfrm>
              <a:off x="528638" y="76200"/>
              <a:ext cx="1071562" cy="338137"/>
            </a:xfrm>
            <a:prstGeom prst="rect">
              <a:avLst/>
            </a:prstGeom>
            <a:noFill/>
            <a:ln w="9525">
              <a:noFill/>
              <a:miter lim="800000"/>
              <a:headEnd/>
              <a:tailEnd/>
            </a:ln>
            <a:effectLst/>
          </p:spPr>
          <p:txBody>
            <a:bodyPr lIns="0" tIns="0" rIns="0" bIns="0">
              <a:spAutoFit/>
            </a:bodyPr>
            <a:lstStyle/>
            <a:p>
              <a:pPr eaLnBrk="0" hangingPunct="0">
                <a:defRPr/>
              </a:pPr>
              <a:r>
                <a:rPr lang="en-US" sz="1100" i="1" dirty="0"/>
                <a:t>JPSS Common</a:t>
              </a:r>
            </a:p>
            <a:p>
              <a:pPr eaLnBrk="0" hangingPunct="0">
                <a:defRPr/>
              </a:pPr>
              <a:r>
                <a:rPr lang="en-US" sz="1100" i="1" dirty="0"/>
                <a:t>Ground System</a:t>
              </a:r>
            </a:p>
          </p:txBody>
        </p:sp>
        <p:pic>
          <p:nvPicPr>
            <p:cNvPr id="1037" name="Picture 15" descr="JPSS_CGS_logo_small.png"/>
            <p:cNvPicPr>
              <a:picLocks noChangeAspect="1" noChangeArrowheads="1"/>
            </p:cNvPicPr>
            <p:nvPr userDrawn="1"/>
          </p:nvPicPr>
          <p:blipFill>
            <a:blip r:embed="rId16" cstate="print"/>
            <a:srcRect/>
            <a:stretch>
              <a:fillRect/>
            </a:stretch>
          </p:blipFill>
          <p:spPr bwMode="auto">
            <a:xfrm>
              <a:off x="28575" y="38100"/>
              <a:ext cx="434975" cy="549275"/>
            </a:xfrm>
            <a:prstGeom prst="rect">
              <a:avLst/>
            </a:prstGeom>
            <a:noFill/>
            <a:ln w="9525">
              <a:noFill/>
              <a:miter lim="800000"/>
              <a:headEnd/>
              <a:tailEnd/>
            </a:ln>
          </p:spPr>
        </p:pic>
      </p:grpSp>
      <p:pic>
        <p:nvPicPr>
          <p:cNvPr id="1030" name="Picture 46" descr="IIS_V_RB"/>
          <p:cNvPicPr>
            <a:picLocks noChangeAspect="1" noChangeArrowheads="1"/>
          </p:cNvPicPr>
          <p:nvPr/>
        </p:nvPicPr>
        <p:blipFill>
          <a:blip r:embed="rId17" cstate="print"/>
          <a:srcRect/>
          <a:stretch>
            <a:fillRect/>
          </a:stretch>
        </p:blipFill>
        <p:spPr bwMode="auto">
          <a:xfrm>
            <a:off x="7543800" y="84138"/>
            <a:ext cx="1584325" cy="619125"/>
          </a:xfrm>
          <a:prstGeom prst="rect">
            <a:avLst/>
          </a:prstGeom>
          <a:noFill/>
          <a:ln w="9525">
            <a:noFill/>
            <a:miter lim="800000"/>
            <a:headEnd/>
            <a:tailEnd/>
          </a:ln>
        </p:spPr>
      </p:pic>
      <p:sp>
        <p:nvSpPr>
          <p:cNvPr id="16" name="Line 4"/>
          <p:cNvSpPr>
            <a:spLocks noChangeShapeType="1"/>
          </p:cNvSpPr>
          <p:nvPr/>
        </p:nvSpPr>
        <p:spPr bwMode="auto">
          <a:xfrm>
            <a:off x="0" y="957263"/>
            <a:ext cx="9137650" cy="0"/>
          </a:xfrm>
          <a:prstGeom prst="line">
            <a:avLst/>
          </a:prstGeom>
          <a:noFill/>
          <a:ln w="12700">
            <a:solidFill>
              <a:srgbClr val="CE1126"/>
            </a:solidFill>
            <a:round/>
            <a:headEnd/>
            <a:tailEnd/>
          </a:ln>
          <a:effectLst/>
        </p:spPr>
        <p:txBody>
          <a:bodyPr wrap="none" anchor="ctr"/>
          <a:lstStyle/>
          <a:p>
            <a:pPr>
              <a:defRPr/>
            </a:pPr>
            <a:endParaRPr lang="en-US"/>
          </a:p>
        </p:txBody>
      </p:sp>
      <p:sp>
        <p:nvSpPr>
          <p:cNvPr id="17" name="Rectangle 26"/>
          <p:cNvSpPr>
            <a:spLocks noGrp="1" noChangeArrowheads="1"/>
          </p:cNvSpPr>
          <p:nvPr>
            <p:ph type="dt" sz="half" idx="2"/>
          </p:nvPr>
        </p:nvSpPr>
        <p:spPr bwMode="auto">
          <a:xfrm>
            <a:off x="7165975" y="6630988"/>
            <a:ext cx="1187450" cy="17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buClrTx/>
              <a:buSzTx/>
              <a:defRPr sz="1000"/>
            </a:lvl1pPr>
          </a:lstStyle>
          <a:p>
            <a:pPr>
              <a:defRPr/>
            </a:pPr>
            <a:r>
              <a:rPr lang="en-US" smtClean="0"/>
              <a:t>mm/dd/yyyy</a:t>
            </a:r>
            <a:endParaRPr lang="en-US" dirty="0"/>
          </a:p>
        </p:txBody>
      </p:sp>
      <p:sp>
        <p:nvSpPr>
          <p:cNvPr id="18" name="Rectangle 27"/>
          <p:cNvSpPr>
            <a:spLocks noChangeArrowheads="1"/>
          </p:cNvSpPr>
          <p:nvPr/>
        </p:nvSpPr>
        <p:spPr bwMode="auto">
          <a:xfrm>
            <a:off x="8499475" y="6630988"/>
            <a:ext cx="644525" cy="173037"/>
          </a:xfrm>
          <a:prstGeom prst="rect">
            <a:avLst/>
          </a:prstGeom>
          <a:noFill/>
          <a:ln w="9525">
            <a:noFill/>
            <a:miter lim="800000"/>
            <a:headEnd/>
            <a:tailEnd/>
          </a:ln>
          <a:effectLst/>
        </p:spPr>
        <p:txBody>
          <a:bodyPr lIns="0" tIns="0" rIns="0" bIns="0"/>
          <a:lstStyle/>
          <a:p>
            <a:pPr>
              <a:defRPr/>
            </a:pPr>
            <a:r>
              <a:rPr lang="en-US" sz="1000" dirty="0"/>
              <a:t>Page </a:t>
            </a:r>
            <a:fld id="{C746B50D-3732-4621-A984-D51C4F7FFE3C}" type="slidenum">
              <a:rPr lang="en-US" sz="1000"/>
              <a:pPr>
                <a:defRPr/>
              </a:pPr>
              <a:t>‹#›</a:t>
            </a:fld>
            <a:endParaRPr lang="en-US" sz="1000" dirty="0"/>
          </a:p>
        </p:txBody>
      </p:sp>
      <p:sp>
        <p:nvSpPr>
          <p:cNvPr id="19" name="Line 28"/>
          <p:cNvSpPr>
            <a:spLocks noChangeShapeType="1"/>
          </p:cNvSpPr>
          <p:nvPr/>
        </p:nvSpPr>
        <p:spPr bwMode="auto">
          <a:xfrm>
            <a:off x="8428038" y="6608763"/>
            <a:ext cx="0" cy="200025"/>
          </a:xfrm>
          <a:prstGeom prst="line">
            <a:avLst/>
          </a:prstGeom>
          <a:noFill/>
          <a:ln w="12700">
            <a:solidFill>
              <a:schemeClr val="tx1"/>
            </a:solidFill>
            <a:round/>
            <a:headEnd/>
            <a:tailEnd/>
          </a:ln>
          <a:effectLst/>
        </p:spPr>
        <p:txBody>
          <a:bodyPr wrap="none" anchor="ctr"/>
          <a:lstStyle/>
          <a:p>
            <a:pPr>
              <a:defRPr/>
            </a:pPr>
            <a:endParaRPr lang="en-US"/>
          </a:p>
        </p:txBody>
      </p:sp>
      <p:pic>
        <p:nvPicPr>
          <p:cNvPr id="22" name="Picture 46" descr="IIS_V_RB"/>
          <p:cNvPicPr>
            <a:picLocks noChangeAspect="1" noChangeArrowheads="1"/>
          </p:cNvPicPr>
          <p:nvPr/>
        </p:nvPicPr>
        <p:blipFill>
          <a:blip r:embed="rId17" cstate="print"/>
          <a:srcRect/>
          <a:stretch>
            <a:fillRect/>
          </a:stretch>
        </p:blipFill>
        <p:spPr bwMode="auto">
          <a:xfrm>
            <a:off x="7543800" y="84138"/>
            <a:ext cx="1584325" cy="619125"/>
          </a:xfrm>
          <a:prstGeom prst="rect">
            <a:avLst/>
          </a:prstGeom>
          <a:noFill/>
          <a:ln w="9525">
            <a:noFill/>
            <a:miter lim="800000"/>
            <a:headEnd/>
            <a:tailEnd/>
          </a:ln>
        </p:spPr>
      </p:pic>
      <p:sp>
        <p:nvSpPr>
          <p:cNvPr id="23" name="Line 4"/>
          <p:cNvSpPr>
            <a:spLocks noChangeShapeType="1"/>
          </p:cNvSpPr>
          <p:nvPr/>
        </p:nvSpPr>
        <p:spPr bwMode="auto">
          <a:xfrm>
            <a:off x="0" y="957263"/>
            <a:ext cx="9137650" cy="0"/>
          </a:xfrm>
          <a:prstGeom prst="line">
            <a:avLst/>
          </a:prstGeom>
          <a:noFill/>
          <a:ln w="12700">
            <a:solidFill>
              <a:srgbClr val="CE1126"/>
            </a:solidFill>
            <a:round/>
            <a:headEnd/>
            <a:tailEnd/>
          </a:ln>
          <a:effectLst/>
        </p:spPr>
        <p:txBody>
          <a:bodyPr wrap="none" anchor="ctr"/>
          <a:lstStyle/>
          <a:p>
            <a:pPr>
              <a:defRPr/>
            </a:pPr>
            <a:endParaRPr lang="en-US"/>
          </a:p>
        </p:txBody>
      </p:sp>
      <p:sp>
        <p:nvSpPr>
          <p:cNvPr id="24" name="Rectangle 26"/>
          <p:cNvSpPr>
            <a:spLocks noGrp="1" noChangeArrowheads="1"/>
          </p:cNvSpPr>
          <p:nvPr>
            <p:ph type="dt" sz="half" idx="2"/>
          </p:nvPr>
        </p:nvSpPr>
        <p:spPr bwMode="auto">
          <a:xfrm>
            <a:off x="7165975" y="6630988"/>
            <a:ext cx="1187450" cy="17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buClrTx/>
              <a:buSzTx/>
              <a:defRPr sz="1000"/>
            </a:lvl1pPr>
          </a:lstStyle>
          <a:p>
            <a:pPr>
              <a:defRPr/>
            </a:pPr>
            <a:r>
              <a:rPr lang="en-US"/>
              <a:t>mm/dd/yyyy</a:t>
            </a:r>
            <a:endParaRPr lang="en-US" dirty="0"/>
          </a:p>
        </p:txBody>
      </p:sp>
      <p:sp>
        <p:nvSpPr>
          <p:cNvPr id="25" name="Rectangle 27"/>
          <p:cNvSpPr>
            <a:spLocks noChangeArrowheads="1"/>
          </p:cNvSpPr>
          <p:nvPr/>
        </p:nvSpPr>
        <p:spPr bwMode="auto">
          <a:xfrm>
            <a:off x="8499475" y="6630988"/>
            <a:ext cx="644525" cy="173037"/>
          </a:xfrm>
          <a:prstGeom prst="rect">
            <a:avLst/>
          </a:prstGeom>
          <a:noFill/>
          <a:ln w="9525">
            <a:noFill/>
            <a:miter lim="800000"/>
            <a:headEnd/>
            <a:tailEnd/>
          </a:ln>
          <a:effectLst/>
        </p:spPr>
        <p:txBody>
          <a:bodyPr lIns="0" tIns="0" rIns="0" bIns="0"/>
          <a:lstStyle/>
          <a:p>
            <a:pPr>
              <a:defRPr/>
            </a:pPr>
            <a:r>
              <a:rPr lang="en-US" sz="1000" dirty="0"/>
              <a:t>Page </a:t>
            </a:r>
            <a:fld id="{C746B50D-3732-4621-A984-D51C4F7FFE3C}" type="slidenum">
              <a:rPr lang="en-US" sz="1000"/>
              <a:pPr>
                <a:defRPr/>
              </a:pPr>
              <a:t>‹#›</a:t>
            </a:fld>
            <a:endParaRPr lang="en-US" sz="1000" dirty="0"/>
          </a:p>
        </p:txBody>
      </p:sp>
      <p:sp>
        <p:nvSpPr>
          <p:cNvPr id="26" name="Line 28"/>
          <p:cNvSpPr>
            <a:spLocks noChangeShapeType="1"/>
          </p:cNvSpPr>
          <p:nvPr/>
        </p:nvSpPr>
        <p:spPr bwMode="auto">
          <a:xfrm>
            <a:off x="8428038" y="6608763"/>
            <a:ext cx="0" cy="200025"/>
          </a:xfrm>
          <a:prstGeom prst="line">
            <a:avLst/>
          </a:prstGeom>
          <a:noFill/>
          <a:ln w="12700">
            <a:solidFill>
              <a:schemeClr val="tx1"/>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62" r:id="rId9"/>
    <p:sldLayoutId id="2147483863" r:id="rId10"/>
    <p:sldLayoutId id="2147483865" r:id="rId11"/>
    <p:sldLayoutId id="2147483866" r:id="rId12"/>
    <p:sldLayoutId id="2147483868" r:id="rId13"/>
    <p:sldLayoutId id="2147483869" r:id="rId14"/>
  </p:sldLayoutIdLst>
  <p:timing>
    <p:tnLst>
      <p:par>
        <p:cTn id="1" dur="indefinite" restart="never" nodeType="tmRoot"/>
      </p:par>
    </p:tnLst>
  </p:timing>
  <p:hf hdr="0" ftr="0"/>
  <p:txStyles>
    <p:titleStyle>
      <a:lvl1pPr algn="ctr" rtl="0" eaLnBrk="1" fontAlgn="base" hangingPunct="1">
        <a:spcBef>
          <a:spcPct val="0"/>
        </a:spcBef>
        <a:spcAft>
          <a:spcPct val="0"/>
        </a:spcAft>
        <a:defRPr sz="26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2600" b="1">
          <a:solidFill>
            <a:schemeClr val="tx1"/>
          </a:solidFill>
          <a:latin typeface="Arial" pitchFamily="34" charset="0"/>
          <a:cs typeface="Arial" charset="0"/>
        </a:defRPr>
      </a:lvl2pPr>
      <a:lvl3pPr algn="ctr" rtl="0" eaLnBrk="1" fontAlgn="base" hangingPunct="1">
        <a:spcBef>
          <a:spcPct val="0"/>
        </a:spcBef>
        <a:spcAft>
          <a:spcPct val="0"/>
        </a:spcAft>
        <a:defRPr sz="2600" b="1">
          <a:solidFill>
            <a:schemeClr val="tx1"/>
          </a:solidFill>
          <a:latin typeface="Arial" pitchFamily="34" charset="0"/>
          <a:cs typeface="Arial" charset="0"/>
        </a:defRPr>
      </a:lvl3pPr>
      <a:lvl4pPr algn="ctr" rtl="0" eaLnBrk="1" fontAlgn="base" hangingPunct="1">
        <a:spcBef>
          <a:spcPct val="0"/>
        </a:spcBef>
        <a:spcAft>
          <a:spcPct val="0"/>
        </a:spcAft>
        <a:defRPr sz="2600" b="1">
          <a:solidFill>
            <a:schemeClr val="tx1"/>
          </a:solidFill>
          <a:latin typeface="Arial" pitchFamily="34" charset="0"/>
          <a:cs typeface="Arial" charset="0"/>
        </a:defRPr>
      </a:lvl4pPr>
      <a:lvl5pPr algn="ctr" rtl="0" eaLnBrk="1" fontAlgn="base" hangingPunct="1">
        <a:spcBef>
          <a:spcPct val="0"/>
        </a:spcBef>
        <a:spcAft>
          <a:spcPct val="0"/>
        </a:spcAft>
        <a:defRPr sz="2600" b="1">
          <a:solidFill>
            <a:schemeClr val="tx1"/>
          </a:solidFill>
          <a:latin typeface="Arial" pitchFamily="34" charset="0"/>
          <a:cs typeface="Arial" charset="0"/>
        </a:defRPr>
      </a:lvl5pPr>
      <a:lvl6pPr marL="457200" algn="l" rtl="0" eaLnBrk="1" fontAlgn="base" hangingPunct="1">
        <a:spcBef>
          <a:spcPct val="0"/>
        </a:spcBef>
        <a:spcAft>
          <a:spcPct val="0"/>
        </a:spcAft>
        <a:defRPr sz="2600">
          <a:solidFill>
            <a:schemeClr val="tx1"/>
          </a:solidFill>
          <a:latin typeface="Tahoma" pitchFamily="34" charset="0"/>
          <a:cs typeface="Arial" charset="0"/>
        </a:defRPr>
      </a:lvl6pPr>
      <a:lvl7pPr marL="914400" algn="l" rtl="0" eaLnBrk="1" fontAlgn="base" hangingPunct="1">
        <a:spcBef>
          <a:spcPct val="0"/>
        </a:spcBef>
        <a:spcAft>
          <a:spcPct val="0"/>
        </a:spcAft>
        <a:defRPr sz="2600">
          <a:solidFill>
            <a:schemeClr val="tx1"/>
          </a:solidFill>
          <a:latin typeface="Tahoma" pitchFamily="34" charset="0"/>
          <a:cs typeface="Arial" charset="0"/>
        </a:defRPr>
      </a:lvl7pPr>
      <a:lvl8pPr marL="1371600" algn="l" rtl="0" eaLnBrk="1" fontAlgn="base" hangingPunct="1">
        <a:spcBef>
          <a:spcPct val="0"/>
        </a:spcBef>
        <a:spcAft>
          <a:spcPct val="0"/>
        </a:spcAft>
        <a:defRPr sz="2600">
          <a:solidFill>
            <a:schemeClr val="tx1"/>
          </a:solidFill>
          <a:latin typeface="Tahoma" pitchFamily="34" charset="0"/>
          <a:cs typeface="Arial" charset="0"/>
        </a:defRPr>
      </a:lvl8pPr>
      <a:lvl9pPr marL="1828800" algn="l" rtl="0" eaLnBrk="1" fontAlgn="base" hangingPunct="1">
        <a:spcBef>
          <a:spcPct val="0"/>
        </a:spcBef>
        <a:spcAft>
          <a:spcPct val="0"/>
        </a:spcAft>
        <a:defRPr sz="2600">
          <a:solidFill>
            <a:schemeClr val="tx1"/>
          </a:solidFill>
          <a:latin typeface="Tahoma" pitchFamily="34" charset="0"/>
          <a:cs typeface="Arial" charset="0"/>
        </a:defRPr>
      </a:lvl9pPr>
    </p:titleStyle>
    <p:bodyStyle>
      <a:lvl1pPr marL="342900" indent="-342900" algn="l" rtl="0" eaLnBrk="1" fontAlgn="base" hangingPunct="1">
        <a:spcBef>
          <a:spcPct val="65000"/>
        </a:spcBef>
        <a:spcAft>
          <a:spcPct val="0"/>
        </a:spcAft>
        <a:buFont typeface="Wingdings" pitchFamily="2" charset="2"/>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0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SzPct val="90000"/>
        <a:buFont typeface="Arial" pitchFamily="34" charset="0"/>
        <a:buChar char="▫"/>
        <a:defRPr>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9"/>
          <p:cNvSpPr>
            <a:spLocks noChangeArrowheads="1"/>
          </p:cNvSpPr>
          <p:nvPr/>
        </p:nvSpPr>
        <p:spPr bwMode="auto">
          <a:xfrm>
            <a:off x="4329113" y="1905000"/>
            <a:ext cx="4127500" cy="1371600"/>
          </a:xfrm>
          <a:prstGeom prst="rect">
            <a:avLst/>
          </a:prstGeom>
          <a:noFill/>
          <a:ln w="9525">
            <a:noFill/>
            <a:miter lim="800000"/>
            <a:headEnd/>
            <a:tailEnd/>
          </a:ln>
        </p:spPr>
        <p:txBody>
          <a:bodyPr/>
          <a:lstStyle/>
          <a:p>
            <a:pPr algn="r">
              <a:lnSpc>
                <a:spcPct val="105000"/>
              </a:lnSpc>
              <a:spcBef>
                <a:spcPct val="40000"/>
              </a:spcBef>
              <a:spcAft>
                <a:spcPct val="40000"/>
              </a:spcAft>
            </a:pPr>
            <a:endParaRPr lang="en-US" sz="2800" b="1"/>
          </a:p>
        </p:txBody>
      </p:sp>
      <p:sp>
        <p:nvSpPr>
          <p:cNvPr id="10243" name="Title 5"/>
          <p:cNvSpPr>
            <a:spLocks noGrp="1"/>
          </p:cNvSpPr>
          <p:nvPr>
            <p:ph type="ctrTitle"/>
          </p:nvPr>
        </p:nvSpPr>
        <p:spPr>
          <a:xfrm>
            <a:off x="5181600" y="1447800"/>
            <a:ext cx="3733800" cy="2590800"/>
          </a:xfrm>
        </p:spPr>
        <p:txBody>
          <a:bodyPr anchor="ctr" anchorCtr="0"/>
          <a:lstStyle/>
          <a:p>
            <a:r>
              <a:rPr lang="en-US" dirty="0" smtClean="0"/>
              <a:t>NPP ATMS SDR Product Review Meeting</a:t>
            </a:r>
            <a:br>
              <a:rPr lang="en-US" dirty="0" smtClean="0"/>
            </a:br>
            <a:r>
              <a:rPr lang="en-US" sz="2400" dirty="0" smtClean="0"/>
              <a:t>NOAA Science Center, Camp Springs, </a:t>
            </a:r>
            <a:r>
              <a:rPr lang="en-US" sz="2400" dirty="0" smtClean="0"/>
              <a:t>MD</a:t>
            </a:r>
            <a:br>
              <a:rPr lang="en-US" sz="2400" dirty="0" smtClean="0"/>
            </a:br>
            <a:r>
              <a:rPr lang="en-US" sz="2400" dirty="0" smtClean="0"/>
              <a:t>Jan 13, 2012</a:t>
            </a:r>
            <a:endParaRPr lang="en-US" dirty="0" smtClean="0"/>
          </a:p>
        </p:txBody>
      </p:sp>
      <p:sp>
        <p:nvSpPr>
          <p:cNvPr id="5" name="Text Placeholder 7"/>
          <p:cNvSpPr>
            <a:spLocks noGrp="1"/>
          </p:cNvSpPr>
          <p:nvPr>
            <p:ph type="body" sz="quarter" idx="10"/>
          </p:nvPr>
        </p:nvSpPr>
        <p:spPr>
          <a:xfrm>
            <a:off x="5334000" y="3810000"/>
            <a:ext cx="3624147" cy="1828800"/>
          </a:xfrm>
        </p:spPr>
        <p:txBody>
          <a:bodyPr/>
          <a:lstStyle/>
          <a:p>
            <a:endParaRPr dirty="0" smtClean="0"/>
          </a:p>
          <a:p>
            <a:endParaRPr lang="en-US" sz="2800" b="1" dirty="0" smtClean="0"/>
          </a:p>
          <a:p>
            <a:r>
              <a:rPr lang="en-US" sz="2800" b="1" dirty="0" smtClean="0"/>
              <a:t>Raytheon </a:t>
            </a:r>
            <a:r>
              <a:rPr lang="en-US" sz="2800" b="1" dirty="0" smtClean="0"/>
              <a:t>IDPS </a:t>
            </a:r>
          </a:p>
          <a:p>
            <a:r>
              <a:rPr sz="2800" dirty="0" err="1" smtClean="0"/>
              <a:t>Wael</a:t>
            </a:r>
            <a:r>
              <a:rPr sz="2800" dirty="0" smtClean="0"/>
              <a:t> </a:t>
            </a:r>
            <a:r>
              <a:rPr sz="2800" dirty="0" smtClean="0"/>
              <a:t>Ibrahim</a:t>
            </a:r>
            <a:endParaRPr sz="2800" dirty="0"/>
          </a:p>
          <a:p>
            <a:endParaRPr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990600"/>
            <a:ext cx="8229600" cy="5867400"/>
          </a:xfrm>
        </p:spPr>
        <p:txBody>
          <a:bodyPr/>
          <a:lstStyle/>
          <a:p>
            <a:r>
              <a:rPr lang="en-US" dirty="0" smtClean="0"/>
              <a:t>Science Drops/Tech Memos/CCRs Implemented in Mx6 (Cont.)</a:t>
            </a:r>
          </a:p>
          <a:p>
            <a:pPr lvl="1"/>
            <a:r>
              <a:rPr lang="en-US" sz="1800" dirty="0" smtClean="0"/>
              <a:t>ATMS SDR GEO 474-CCR-11-0175 (DR4337) (in </a:t>
            </a:r>
            <a:r>
              <a:rPr lang="en-US" sz="1800" b="1" dirty="0" smtClean="0"/>
              <a:t>Mx5.1</a:t>
            </a:r>
            <a:r>
              <a:rPr lang="en-US" sz="1800" dirty="0" smtClean="0"/>
              <a:t>)</a:t>
            </a:r>
          </a:p>
          <a:p>
            <a:pPr lvl="2"/>
            <a:r>
              <a:rPr lang="en-US" sz="1600" dirty="0" smtClean="0"/>
              <a:t>ATMS Rotation Matrix Update (Sensor Mounting Offsets in ATMS-SDR-CC) per post environmental alignment measurements</a:t>
            </a:r>
          </a:p>
          <a:p>
            <a:pPr lvl="2"/>
            <a:r>
              <a:rPr lang="en-US" sz="1600" dirty="0" smtClean="0"/>
              <a:t>TM NP-EMD.2011.220.0005: NPP Post-Environment Alignment Geo Mounting Coefficients Update</a:t>
            </a:r>
          </a:p>
          <a:p>
            <a:pPr lvl="2"/>
            <a:r>
              <a:rPr lang="en-US" sz="1600" dirty="0" smtClean="0"/>
              <a:t>DQM PCR</a:t>
            </a:r>
            <a:endParaRPr lang="en-US" dirty="0" smtClean="0"/>
          </a:p>
          <a:p>
            <a:pPr lvl="1"/>
            <a:r>
              <a:rPr lang="en-US" sz="1800" dirty="0" smtClean="0"/>
              <a:t>ALG0020_ATMS_Remap_A355_ISTN_ATMS_NGST_3.1.1 (DR4336) (474-CCR-11-0199) (in </a:t>
            </a:r>
            <a:r>
              <a:rPr lang="en-US" sz="1800" b="1" dirty="0" smtClean="0"/>
              <a:t>Mx5.1</a:t>
            </a:r>
            <a:r>
              <a:rPr lang="en-US" sz="1800" dirty="0" smtClean="0"/>
              <a:t>)</a:t>
            </a:r>
          </a:p>
          <a:p>
            <a:pPr lvl="2"/>
            <a:r>
              <a:rPr lang="en-US" sz="1600" dirty="0" smtClean="0"/>
              <a:t>Updates to ATMS Remap SDR Backus-Gilbert (B-G) coefficients in ATMS-FPMATCH-LUT for use with </a:t>
            </a:r>
            <a:r>
              <a:rPr lang="en-US" sz="1600" dirty="0" err="1" smtClean="0"/>
              <a:t>CrIS</a:t>
            </a:r>
            <a:r>
              <a:rPr lang="en-US" sz="1600" dirty="0" smtClean="0"/>
              <a:t> and ATMS sensors that are synchronized at the start of scan, also ATMS/</a:t>
            </a:r>
            <a:r>
              <a:rPr lang="en-US" sz="1600" dirty="0" err="1" smtClean="0"/>
              <a:t>CrIS</a:t>
            </a:r>
            <a:r>
              <a:rPr lang="en-US" sz="1600" dirty="0" smtClean="0"/>
              <a:t> sensor mounting offset updates per post vibration testing are taken into consideration </a:t>
            </a:r>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Operational Algorithm Updates Post Mx5 (2 of 4)</a:t>
            </a:r>
          </a:p>
        </p:txBody>
      </p:sp>
      <p:sp>
        <p:nvSpPr>
          <p:cNvPr id="4" name="TextBox 3"/>
          <p:cNvSpPr txBox="1"/>
          <p:nvPr/>
        </p:nvSpPr>
        <p:spPr>
          <a:xfrm>
            <a:off x="381000" y="5715000"/>
            <a:ext cx="8305800" cy="838200"/>
          </a:xfrm>
          <a:prstGeom prst="rect">
            <a:avLst/>
          </a:prstGeom>
          <a:solidFill>
            <a:schemeClr val="accent1"/>
          </a:solidFill>
        </p:spPr>
        <p:txBody>
          <a:bodyPr wrap="square" rtlCol="0">
            <a:noAutofit/>
          </a:bodyPr>
          <a:lstStyle/>
          <a:p>
            <a:pPr algn="ctr"/>
            <a:r>
              <a:rPr lang="en-US" sz="2400" smtClean="0">
                <a:solidFill>
                  <a:schemeClr val="bg1"/>
                </a:solidFill>
                <a:latin typeface="Tahoma"/>
              </a:rPr>
              <a:t>All drops successfully performed stand-alone and integrated chain testing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066800"/>
            <a:ext cx="8229600" cy="5638800"/>
          </a:xfrm>
        </p:spPr>
        <p:txBody>
          <a:bodyPr/>
          <a:lstStyle/>
          <a:p>
            <a:r>
              <a:rPr lang="en-US" dirty="0" smtClean="0"/>
              <a:t>DRs/ATDRs Implemented in Mx6 </a:t>
            </a:r>
          </a:p>
          <a:p>
            <a:pPr lvl="1"/>
            <a:r>
              <a:rPr lang="en-US" sz="2400" dirty="0" smtClean="0"/>
              <a:t>4308, ATMS SDR: Incorrect Fill Types in SDR output</a:t>
            </a:r>
          </a:p>
          <a:p>
            <a:pPr lvl="2"/>
            <a:r>
              <a:rPr lang="en-US" sz="1600" dirty="0" smtClean="0"/>
              <a:t>1 PRO PCR</a:t>
            </a:r>
          </a:p>
          <a:p>
            <a:pPr lvl="1"/>
            <a:r>
              <a:rPr lang="en-US" sz="2400" dirty="0" smtClean="0"/>
              <a:t>4243, ATMS SDR: Error in time deviation constant  - ATMS SDR ALLOW_TIME_DEV (in </a:t>
            </a:r>
            <a:r>
              <a:rPr lang="en-US" sz="2400" dirty="0" err="1" smtClean="0"/>
              <a:t>atms_constants.f</a:t>
            </a:r>
            <a:r>
              <a:rPr lang="en-US" sz="2400" dirty="0" smtClean="0"/>
              <a:t>) is not used, should be deleted</a:t>
            </a:r>
          </a:p>
          <a:p>
            <a:pPr lvl="2"/>
            <a:r>
              <a:rPr lang="en-US" sz="1600" dirty="0" smtClean="0"/>
              <a:t>1 PRO PCR</a:t>
            </a:r>
          </a:p>
          <a:p>
            <a:pPr lvl="2"/>
            <a:r>
              <a:rPr lang="en-US" sz="1600" dirty="0" smtClean="0"/>
              <a:t>1 DQM PCR to update </a:t>
            </a:r>
            <a:r>
              <a:rPr lang="en-US" sz="1600" dirty="0" err="1" smtClean="0"/>
              <a:t>allowableDev</a:t>
            </a:r>
            <a:r>
              <a:rPr lang="en-US" sz="1600" dirty="0" smtClean="0"/>
              <a:t> value in ATMS SDR CC XML file</a:t>
            </a:r>
          </a:p>
          <a:p>
            <a:r>
              <a:rPr lang="en-US" dirty="0" smtClean="0"/>
              <a:t>Additional PCRs Implemented in Mx6 </a:t>
            </a:r>
          </a:p>
          <a:p>
            <a:pPr lvl="1"/>
            <a:r>
              <a:rPr lang="en-US" dirty="0" smtClean="0"/>
              <a:t>Correct applicable values for </a:t>
            </a:r>
            <a:r>
              <a:rPr lang="en-US" dirty="0" err="1" smtClean="0"/>
              <a:t>Operational_Mode</a:t>
            </a:r>
            <a:r>
              <a:rPr lang="en-US" dirty="0" smtClean="0"/>
              <a:t> metadata in CDFCB (in Mx5.1)</a:t>
            </a:r>
          </a:p>
          <a:p>
            <a:pPr lvl="1"/>
            <a:r>
              <a:rPr lang="en-US" dirty="0" smtClean="0"/>
              <a:t>ATMS Remap OAD Update</a:t>
            </a:r>
          </a:p>
          <a:p>
            <a:pPr lvl="1"/>
            <a:r>
              <a:rPr lang="en-US" dirty="0" smtClean="0"/>
              <a:t>Update ATMS Verified RDR XML file</a:t>
            </a:r>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Operational Algorithm Updates Post Mx5 (3 of 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990600"/>
            <a:ext cx="8229600" cy="5867400"/>
          </a:xfrm>
        </p:spPr>
        <p:txBody>
          <a:bodyPr/>
          <a:lstStyle/>
          <a:p>
            <a:r>
              <a:rPr lang="en-US" dirty="0" smtClean="0"/>
              <a:t>Post Mx6 </a:t>
            </a:r>
          </a:p>
          <a:p>
            <a:pPr lvl="1"/>
            <a:r>
              <a:rPr lang="en-US" sz="1800" dirty="0" smtClean="0"/>
              <a:t>DR 4514 (ATMS GEO): ATMS TDR </a:t>
            </a:r>
            <a:r>
              <a:rPr lang="en-US" sz="1800" dirty="0" err="1" smtClean="0"/>
              <a:t>geolocation</a:t>
            </a:r>
            <a:r>
              <a:rPr lang="en-US" sz="1800" dirty="0" smtClean="0"/>
              <a:t> packaging anomaly (no PCR yet)</a:t>
            </a:r>
          </a:p>
          <a:p>
            <a:pPr lvl="1"/>
            <a:r>
              <a:rPr lang="en-US" sz="1800" dirty="0" smtClean="0"/>
              <a:t>DR 4512 (ATMS SDR): </a:t>
            </a:r>
            <a:r>
              <a:rPr lang="nl-NL" sz="1800" dirty="0" smtClean="0"/>
              <a:t>NEdT in SDR output noisy (no PCR yet)</a:t>
            </a:r>
            <a:endParaRPr lang="en-US" sz="1800" dirty="0" smtClean="0"/>
          </a:p>
          <a:p>
            <a:pPr lvl="1"/>
            <a:r>
              <a:rPr lang="en-US" sz="1800" dirty="0" smtClean="0"/>
              <a:t>DR 4510 (ATMS Remap): ATMS remap routine run twice with </a:t>
            </a:r>
            <a:r>
              <a:rPr lang="en-US" sz="1800" dirty="0" err="1" smtClean="0"/>
              <a:t>CrIS</a:t>
            </a:r>
            <a:r>
              <a:rPr lang="en-US" sz="1800" dirty="0" smtClean="0"/>
              <a:t> off </a:t>
            </a:r>
          </a:p>
          <a:p>
            <a:pPr lvl="2"/>
            <a:r>
              <a:rPr lang="en-US" sz="1600" dirty="0" smtClean="0"/>
              <a:t>1 PRO PCR</a:t>
            </a:r>
          </a:p>
          <a:p>
            <a:pPr lvl="1"/>
            <a:r>
              <a:rPr lang="en-US" sz="1800" dirty="0" smtClean="0"/>
              <a:t>DR 4479 (ATMS): Instrument data limits exceeded in Mx5.1 (no PCR yet)</a:t>
            </a:r>
          </a:p>
          <a:p>
            <a:pPr lvl="1"/>
            <a:r>
              <a:rPr lang="en-US" sz="1800" dirty="0" smtClean="0"/>
              <a:t>DR 4472 (ATMS): Delta G/G Stability (no PCR yet)</a:t>
            </a:r>
          </a:p>
          <a:p>
            <a:pPr lvl="1"/>
            <a:r>
              <a:rPr lang="en-US" sz="1800" dirty="0" smtClean="0"/>
              <a:t>DR 4446 (ATMS GEO/Remap GEO): </a:t>
            </a:r>
            <a:r>
              <a:rPr lang="en-US" sz="1800" dirty="0" err="1" smtClean="0"/>
              <a:t>Gelocation</a:t>
            </a:r>
            <a:r>
              <a:rPr lang="en-US" sz="1800" dirty="0" smtClean="0"/>
              <a:t> QC flag does not reflect dummy scans (short granules)</a:t>
            </a:r>
          </a:p>
          <a:p>
            <a:pPr lvl="2"/>
            <a:r>
              <a:rPr lang="en-US" sz="1600" dirty="0" smtClean="0"/>
              <a:t>ATMS SDR GEO PCR, ATMS Remap GEO PCR</a:t>
            </a:r>
          </a:p>
          <a:p>
            <a:pPr lvl="1"/>
            <a:r>
              <a:rPr lang="en-US" sz="1800" dirty="0" smtClean="0"/>
              <a:t>DR 4413 (ATMS Remap): B-G LUT functional test (474-CCR-12-0296)</a:t>
            </a:r>
          </a:p>
          <a:p>
            <a:pPr lvl="1"/>
            <a:r>
              <a:rPr lang="en-US" sz="1800" dirty="0" smtClean="0"/>
              <a:t>PRO PCR to correct ATMS Metadata items related to G-</a:t>
            </a:r>
            <a:r>
              <a:rPr lang="en-US" sz="1800" dirty="0" err="1" smtClean="0"/>
              <a:t>Ring_Latitude</a:t>
            </a:r>
            <a:r>
              <a:rPr lang="en-US" sz="1800" dirty="0" smtClean="0"/>
              <a:t>/Longitude, N/S/W/</a:t>
            </a:r>
            <a:r>
              <a:rPr lang="en-US" sz="1800" dirty="0" err="1" smtClean="0"/>
              <a:t>E_Bounding_Coordinate</a:t>
            </a:r>
            <a:r>
              <a:rPr lang="en-US" sz="1800" dirty="0" smtClean="0"/>
              <a:t> and </a:t>
            </a:r>
            <a:r>
              <a:rPr lang="en-US" sz="1800" dirty="0" err="1" smtClean="0"/>
              <a:t>N_Nadir_Latitude</a:t>
            </a:r>
            <a:r>
              <a:rPr lang="en-US" sz="1800" dirty="0" smtClean="0"/>
              <a:t>/</a:t>
            </a:r>
            <a:r>
              <a:rPr lang="en-US" sz="1800" dirty="0" err="1" smtClean="0"/>
              <a:t>Longitude_Max</a:t>
            </a:r>
            <a:r>
              <a:rPr lang="en-US" sz="1800" dirty="0" smtClean="0"/>
              <a:t>/Min</a:t>
            </a:r>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Operational Algorithm Updates Post Mx5 (4 of 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895600"/>
            <a:ext cx="8229600" cy="457200"/>
          </a:xfrm>
          <a:prstGeom prst="rect">
            <a:avLst/>
          </a:prstGeom>
          <a:solidFill>
            <a:schemeClr val="accent5">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noFill/>
        </p:spPr>
        <p:txBody>
          <a:bodyPr/>
          <a:lstStyle/>
          <a:p>
            <a:pPr eaLnBrk="1" hangingPunct="1"/>
            <a:r>
              <a:rPr lang="en-US" dirty="0" smtClean="0"/>
              <a:t>Outline</a:t>
            </a:r>
          </a:p>
        </p:txBody>
      </p:sp>
      <p:sp>
        <p:nvSpPr>
          <p:cNvPr id="7171" name="Rectangle 3"/>
          <p:cNvSpPr>
            <a:spLocks noGrp="1" noChangeArrowheads="1"/>
          </p:cNvSpPr>
          <p:nvPr>
            <p:ph idx="1"/>
          </p:nvPr>
        </p:nvSpPr>
        <p:spPr/>
        <p:txBody>
          <a:bodyPr/>
          <a:lstStyle/>
          <a:p>
            <a:r>
              <a:rPr lang="en-US" dirty="0" smtClean="0"/>
              <a:t>Maintenance Build (</a:t>
            </a:r>
            <a:r>
              <a:rPr lang="en-US" dirty="0" err="1" smtClean="0"/>
              <a:t>Mx</a:t>
            </a:r>
            <a:r>
              <a:rPr lang="en-US" dirty="0" smtClean="0"/>
              <a:t>) Key Dates</a:t>
            </a:r>
          </a:p>
          <a:p>
            <a:r>
              <a:rPr lang="en-US" dirty="0" smtClean="0"/>
              <a:t>EDR-PR Requirement Status</a:t>
            </a:r>
          </a:p>
          <a:p>
            <a:r>
              <a:rPr lang="en-US" dirty="0" smtClean="0"/>
              <a:t>Operational Algorithm Updates Post Launch Build (Mx5)</a:t>
            </a:r>
          </a:p>
          <a:p>
            <a:r>
              <a:rPr lang="en-US" dirty="0" smtClean="0"/>
              <a:t>Cal/Val Activity Contributions</a:t>
            </a:r>
          </a:p>
          <a:p>
            <a:r>
              <a:rPr lang="en-US" dirty="0" smtClean="0"/>
              <a:t>Path Forward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marL="457200" indent="-457200">
              <a:buFont typeface="+mj-lt"/>
              <a:buAutoNum type="arabicPeriod"/>
            </a:pPr>
            <a:r>
              <a:rPr lang="en-US" dirty="0" smtClean="0"/>
              <a:t>ATMS </a:t>
            </a:r>
            <a:r>
              <a:rPr lang="en-US" dirty="0" err="1" smtClean="0"/>
              <a:t>Geolocation</a:t>
            </a:r>
            <a:r>
              <a:rPr lang="en-US" dirty="0" smtClean="0"/>
              <a:t> Verification</a:t>
            </a:r>
          </a:p>
          <a:p>
            <a:pPr marL="971550" lvl="1" indent="-514350">
              <a:buFont typeface="+mj-lt"/>
              <a:buAutoNum type="romanLcPeriod"/>
            </a:pPr>
            <a:r>
              <a:rPr lang="en-US" sz="2400" dirty="0" smtClean="0"/>
              <a:t>Verifying ATMS Exit Vectors are output for each channel (22 channels) and each beam position (96 EV beam positions) and they are output in Sensor Coordinates, i.e., not affected by sensor mounting offsets. </a:t>
            </a:r>
          </a:p>
          <a:p>
            <a:pPr lvl="2"/>
            <a:r>
              <a:rPr lang="en-US" sz="2200" dirty="0" smtClean="0"/>
              <a:t>The following illustration shows an outline of IDPS Common GEO functionality</a:t>
            </a:r>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(1 </a:t>
            </a:r>
            <a:r>
              <a:rPr lang="en-US" dirty="0" smtClean="0"/>
              <a:t>of 35)</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(2 </a:t>
            </a:r>
            <a:r>
              <a:rPr lang="en-US" dirty="0" smtClean="0"/>
              <a:t>of 35)</a:t>
            </a:r>
            <a:endParaRPr lang="en-US" dirty="0" smtClean="0"/>
          </a:p>
        </p:txBody>
      </p:sp>
      <p:sp>
        <p:nvSpPr>
          <p:cNvPr id="181" name="Rectangle 3"/>
          <p:cNvSpPr>
            <a:spLocks noGrp="1" noChangeArrowheads="1"/>
          </p:cNvSpPr>
          <p:nvPr>
            <p:ph idx="1"/>
          </p:nvPr>
        </p:nvSpPr>
        <p:spPr>
          <a:xfrm>
            <a:off x="304800" y="5943600"/>
            <a:ext cx="8839200" cy="685800"/>
          </a:xfrm>
        </p:spPr>
        <p:txBody>
          <a:bodyPr/>
          <a:lstStyle/>
          <a:p>
            <a:pPr marL="457200" indent="-457200"/>
            <a:r>
              <a:rPr lang="en-US" sz="2000" dirty="0" smtClean="0"/>
              <a:t>Sensor exit vector is in sensor coordinates and is NOT corrected for sensor mounting angles or spacecraft attitude</a:t>
            </a:r>
          </a:p>
        </p:txBody>
      </p:sp>
      <p:pic>
        <p:nvPicPr>
          <p:cNvPr id="1026" name="Picture 2"/>
          <p:cNvPicPr>
            <a:picLocks noChangeAspect="1" noChangeArrowheads="1"/>
          </p:cNvPicPr>
          <p:nvPr/>
        </p:nvPicPr>
        <p:blipFill>
          <a:blip r:embed="rId3" cstate="print"/>
          <a:srcRect/>
          <a:stretch>
            <a:fillRect/>
          </a:stretch>
        </p:blipFill>
        <p:spPr bwMode="auto">
          <a:xfrm>
            <a:off x="161925" y="1081088"/>
            <a:ext cx="8820150"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marL="457200" indent="-457200">
              <a:buFont typeface="+mj-lt"/>
              <a:buAutoNum type="arabicPeriod"/>
            </a:pPr>
            <a:r>
              <a:rPr lang="en-US" dirty="0" smtClean="0"/>
              <a:t>ATMS </a:t>
            </a:r>
            <a:r>
              <a:rPr lang="en-US" dirty="0" err="1" smtClean="0"/>
              <a:t>Geolocation</a:t>
            </a:r>
            <a:r>
              <a:rPr lang="en-US" dirty="0" smtClean="0"/>
              <a:t> Verification (Cont.)</a:t>
            </a:r>
          </a:p>
          <a:p>
            <a:pPr lvl="1"/>
            <a:r>
              <a:rPr lang="en-US" sz="2400" dirty="0" smtClean="0"/>
              <a:t>ATMS Exit Vectors are compared b/n Mx5 (No Sensor Mounting Offsets) and Mx5.1 (Sensor Mounting Offsets are applied)</a:t>
            </a:r>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(3 </a:t>
            </a:r>
            <a:r>
              <a:rPr lang="en-US" dirty="0" smtClean="0"/>
              <a:t>of 35)</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(4 </a:t>
            </a:r>
            <a:r>
              <a:rPr lang="en-US" dirty="0" smtClean="0"/>
              <a:t>of 35)</a:t>
            </a:r>
            <a:endParaRPr lang="en-US" dirty="0" smtClean="0"/>
          </a:p>
        </p:txBody>
      </p:sp>
      <p:sp>
        <p:nvSpPr>
          <p:cNvPr id="6" name="Rectangle 3"/>
          <p:cNvSpPr>
            <a:spLocks noGrp="1" noChangeArrowheads="1"/>
          </p:cNvSpPr>
          <p:nvPr>
            <p:ph idx="1"/>
          </p:nvPr>
        </p:nvSpPr>
        <p:spPr>
          <a:xfrm>
            <a:off x="6324600" y="1066800"/>
            <a:ext cx="2590800" cy="5486400"/>
          </a:xfrm>
        </p:spPr>
        <p:txBody>
          <a:bodyPr/>
          <a:lstStyle/>
          <a:p>
            <a:pPr marL="465138" lvl="1" indent="-241300"/>
            <a:r>
              <a:rPr lang="en-US" sz="2400" dirty="0" smtClean="0"/>
              <a:t>Comparison of the X-Component of the ATMS Exit Vector for the ATMS granules in Proxy Dataset 1 for Channel 1 (23.8 GHz – V-</a:t>
            </a:r>
            <a:r>
              <a:rPr lang="en-US" sz="2400" dirty="0" err="1" smtClean="0"/>
              <a:t>Pol</a:t>
            </a:r>
            <a:r>
              <a:rPr lang="en-US" sz="2400" dirty="0" smtClean="0"/>
              <a:t>, 5.2 deg beam width)</a:t>
            </a:r>
          </a:p>
        </p:txBody>
      </p:sp>
      <p:pic>
        <p:nvPicPr>
          <p:cNvPr id="2050" name="Picture 2"/>
          <p:cNvPicPr>
            <a:picLocks noChangeAspect="1" noChangeArrowheads="1"/>
          </p:cNvPicPr>
          <p:nvPr/>
        </p:nvPicPr>
        <p:blipFill>
          <a:blip r:embed="rId3" cstate="print"/>
          <a:srcRect/>
          <a:stretch>
            <a:fillRect/>
          </a:stretch>
        </p:blipFill>
        <p:spPr bwMode="auto">
          <a:xfrm>
            <a:off x="76200" y="1028700"/>
            <a:ext cx="6410325" cy="575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(5 </a:t>
            </a:r>
            <a:r>
              <a:rPr lang="en-US" dirty="0" smtClean="0"/>
              <a:t>of 35)</a:t>
            </a:r>
            <a:endParaRPr lang="en-US" dirty="0" smtClean="0"/>
          </a:p>
        </p:txBody>
      </p:sp>
      <p:sp>
        <p:nvSpPr>
          <p:cNvPr id="7" name="Rectangle 3"/>
          <p:cNvSpPr>
            <a:spLocks noGrp="1" noChangeArrowheads="1"/>
          </p:cNvSpPr>
          <p:nvPr>
            <p:ph idx="1"/>
          </p:nvPr>
        </p:nvSpPr>
        <p:spPr>
          <a:xfrm>
            <a:off x="6324600" y="1066800"/>
            <a:ext cx="2590800" cy="5486400"/>
          </a:xfrm>
        </p:spPr>
        <p:txBody>
          <a:bodyPr/>
          <a:lstStyle/>
          <a:p>
            <a:pPr marL="465138" lvl="1" indent="-241300"/>
            <a:r>
              <a:rPr lang="en-US" sz="2400" dirty="0" smtClean="0"/>
              <a:t>Comparison of the Y-Component of the ATMS Exit Vector for the ATMS granules in Proxy Dataset 2 for Channel 2 (31.4 GHz – V-</a:t>
            </a:r>
            <a:r>
              <a:rPr lang="en-US" sz="2400" dirty="0" err="1" smtClean="0"/>
              <a:t>Pol</a:t>
            </a:r>
            <a:r>
              <a:rPr lang="en-US" sz="2400" dirty="0" smtClean="0"/>
              <a:t>, 5.2 deg beam width)</a:t>
            </a:r>
          </a:p>
        </p:txBody>
      </p:sp>
      <p:pic>
        <p:nvPicPr>
          <p:cNvPr id="3074" name="Picture 2"/>
          <p:cNvPicPr>
            <a:picLocks noChangeAspect="1" noChangeArrowheads="1"/>
          </p:cNvPicPr>
          <p:nvPr/>
        </p:nvPicPr>
        <p:blipFill>
          <a:blip r:embed="rId3" cstate="print"/>
          <a:srcRect/>
          <a:stretch>
            <a:fillRect/>
          </a:stretch>
        </p:blipFill>
        <p:spPr bwMode="auto">
          <a:xfrm>
            <a:off x="0" y="1028700"/>
            <a:ext cx="6715125" cy="575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(6 </a:t>
            </a:r>
            <a:r>
              <a:rPr lang="en-US" dirty="0" smtClean="0"/>
              <a:t>of 35)</a:t>
            </a:r>
            <a:endParaRPr lang="en-US" dirty="0" smtClean="0"/>
          </a:p>
        </p:txBody>
      </p:sp>
      <p:sp>
        <p:nvSpPr>
          <p:cNvPr id="6" name="Rectangle 3"/>
          <p:cNvSpPr>
            <a:spLocks noGrp="1" noChangeArrowheads="1"/>
          </p:cNvSpPr>
          <p:nvPr>
            <p:ph idx="1"/>
          </p:nvPr>
        </p:nvSpPr>
        <p:spPr>
          <a:xfrm>
            <a:off x="6324600" y="1066800"/>
            <a:ext cx="2590800" cy="5486400"/>
          </a:xfrm>
        </p:spPr>
        <p:txBody>
          <a:bodyPr/>
          <a:lstStyle/>
          <a:p>
            <a:pPr marL="465138" lvl="1" indent="-241300"/>
            <a:r>
              <a:rPr lang="en-US" sz="2400" dirty="0" smtClean="0"/>
              <a:t>Comparison of the Z-Component of the ATMS Exit Vector for the ATMS granules in Proxy Dataset 3 for Channel 16 (88.2 GHz – V-</a:t>
            </a:r>
            <a:r>
              <a:rPr lang="en-US" sz="2400" dirty="0" err="1" smtClean="0"/>
              <a:t>Pol</a:t>
            </a:r>
            <a:r>
              <a:rPr lang="en-US" sz="2400" dirty="0" smtClean="0"/>
              <a:t>, 2.2 deg beam width)</a:t>
            </a:r>
          </a:p>
        </p:txBody>
      </p:sp>
      <p:pic>
        <p:nvPicPr>
          <p:cNvPr id="4098" name="Picture 2"/>
          <p:cNvPicPr>
            <a:picLocks noChangeAspect="1" noChangeArrowheads="1"/>
          </p:cNvPicPr>
          <p:nvPr/>
        </p:nvPicPr>
        <p:blipFill>
          <a:blip r:embed="rId3" cstate="print"/>
          <a:srcRect/>
          <a:stretch>
            <a:fillRect/>
          </a:stretch>
        </p:blipFill>
        <p:spPr bwMode="auto">
          <a:xfrm>
            <a:off x="76200" y="1057275"/>
            <a:ext cx="6153150" cy="541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pPr eaLnBrk="1" hangingPunct="1"/>
            <a:r>
              <a:rPr lang="en-US" dirty="0" smtClean="0"/>
              <a:t>Outline</a:t>
            </a:r>
          </a:p>
        </p:txBody>
      </p:sp>
      <p:sp>
        <p:nvSpPr>
          <p:cNvPr id="7171" name="Rectangle 3"/>
          <p:cNvSpPr>
            <a:spLocks noGrp="1" noChangeArrowheads="1"/>
          </p:cNvSpPr>
          <p:nvPr>
            <p:ph idx="1"/>
          </p:nvPr>
        </p:nvSpPr>
        <p:spPr/>
        <p:txBody>
          <a:bodyPr/>
          <a:lstStyle/>
          <a:p>
            <a:r>
              <a:rPr lang="en-US" dirty="0" smtClean="0"/>
              <a:t>Maintenance Build (</a:t>
            </a:r>
            <a:r>
              <a:rPr lang="en-US" dirty="0" err="1" smtClean="0"/>
              <a:t>Mx</a:t>
            </a:r>
            <a:r>
              <a:rPr lang="en-US" dirty="0" smtClean="0"/>
              <a:t>) Key Dates</a:t>
            </a:r>
          </a:p>
          <a:p>
            <a:r>
              <a:rPr lang="en-US" dirty="0" smtClean="0"/>
              <a:t>EDR-PR Requirement Status</a:t>
            </a:r>
          </a:p>
          <a:p>
            <a:r>
              <a:rPr lang="en-US" dirty="0" smtClean="0"/>
              <a:t>Operational Algorithm Updates Post Launch Build (Mx5)</a:t>
            </a:r>
          </a:p>
          <a:p>
            <a:r>
              <a:rPr lang="en-US" dirty="0" smtClean="0"/>
              <a:t>Cal/Val Activity Contributions</a:t>
            </a:r>
          </a:p>
          <a:p>
            <a:r>
              <a:rPr lang="en-US" dirty="0" smtClean="0"/>
              <a:t>Path Forward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marL="457200" indent="-457200">
              <a:buFont typeface="+mj-lt"/>
              <a:buAutoNum type="arabicPeriod"/>
            </a:pPr>
            <a:r>
              <a:rPr lang="en-US" dirty="0" smtClean="0"/>
              <a:t>ATMS </a:t>
            </a:r>
            <a:r>
              <a:rPr lang="en-US" dirty="0" err="1" smtClean="0"/>
              <a:t>Geolocation</a:t>
            </a:r>
            <a:r>
              <a:rPr lang="en-US" dirty="0" smtClean="0"/>
              <a:t> Verification</a:t>
            </a:r>
          </a:p>
          <a:p>
            <a:pPr marL="971550" lvl="1" indent="-514350">
              <a:buFont typeface="+mj-lt"/>
              <a:buAutoNum type="romanLcPeriod" startAt="2"/>
            </a:pPr>
            <a:r>
              <a:rPr lang="en-US" sz="2400" dirty="0" smtClean="0"/>
              <a:t>Verifying ATMS </a:t>
            </a:r>
            <a:r>
              <a:rPr lang="en-US" sz="2400" dirty="0" err="1" smtClean="0"/>
              <a:t>geolocation</a:t>
            </a:r>
            <a:r>
              <a:rPr lang="en-US" sz="2400" dirty="0" smtClean="0"/>
              <a:t> fields by mapping/comparing the overlapping ATMS swaths onto the VIIRS swaths. For each ATMS beam position (96 per scan), find the closest VIIRS pixel positions. Recall ATMS </a:t>
            </a:r>
            <a:r>
              <a:rPr lang="en-US" sz="2400" dirty="0" err="1" smtClean="0"/>
              <a:t>geolocation</a:t>
            </a:r>
            <a:r>
              <a:rPr lang="en-US" sz="2400" dirty="0" smtClean="0"/>
              <a:t> is ellipsoid-based (i.e., none terrain corrected), thus VIIRS ellipsoid Imagery-resolution </a:t>
            </a:r>
            <a:r>
              <a:rPr lang="en-US" sz="2400" dirty="0" err="1" smtClean="0"/>
              <a:t>geolocation</a:t>
            </a:r>
            <a:r>
              <a:rPr lang="en-US" sz="2400" dirty="0" smtClean="0"/>
              <a:t> (1536 pixels “In-Track” x 6400 pixels “In-Scan”) is used to provide more pixels for search and mapping (vs. using Moderate-resolution </a:t>
            </a:r>
            <a:r>
              <a:rPr lang="en-US" sz="2400" dirty="0" err="1" smtClean="0"/>
              <a:t>geolocation</a:t>
            </a:r>
            <a:r>
              <a:rPr lang="en-US" sz="2400" dirty="0" smtClean="0"/>
              <a:t> for example). </a:t>
            </a:r>
          </a:p>
          <a:p>
            <a:pPr lvl="2"/>
            <a:r>
              <a:rPr lang="en-US" sz="2200" dirty="0" smtClean="0"/>
              <a:t>The following plots show selected VIIRS granules and their counterpart overlapping ATMS granules</a:t>
            </a:r>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(7 </a:t>
            </a:r>
            <a:r>
              <a:rPr lang="en-US" dirty="0" smtClean="0"/>
              <a:t>of 35)</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2895600" y="3505200"/>
            <a:ext cx="5562600" cy="3352800"/>
          </a:xfrm>
          <a:prstGeom prst="rect">
            <a:avLst/>
          </a:prstGeom>
          <a:noFill/>
          <a:ln w="9525">
            <a:noFill/>
            <a:miter lim="800000"/>
            <a:headEnd/>
            <a:tailEnd/>
          </a:ln>
        </p:spPr>
      </p:pic>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(8 </a:t>
            </a:r>
            <a:r>
              <a:rPr lang="en-US" dirty="0" smtClean="0"/>
              <a:t>of 35)</a:t>
            </a:r>
            <a:endParaRPr lang="en-US" dirty="0" smtClean="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VIIRS Granule:</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905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p:nvPr/>
        </p:nvPicPr>
        <p:blipFill>
          <a:blip r:embed="rId4" cstate="print"/>
          <a:srcRect/>
          <a:stretch>
            <a:fillRect/>
          </a:stretch>
        </p:blipFill>
        <p:spPr bwMode="auto">
          <a:xfrm>
            <a:off x="152400" y="1447801"/>
            <a:ext cx="5257800" cy="2819400"/>
          </a:xfrm>
          <a:prstGeom prst="rect">
            <a:avLst/>
          </a:prstGeom>
          <a:noFill/>
          <a:ln w="9525">
            <a:noFill/>
            <a:miter lim="800000"/>
            <a:headEnd/>
            <a:tailEnd/>
          </a:ln>
        </p:spPr>
      </p:pic>
      <p:sp>
        <p:nvSpPr>
          <p:cNvPr id="9" name="Rectangle 3"/>
          <p:cNvSpPr>
            <a:spLocks noGrp="1" noChangeArrowheads="1"/>
          </p:cNvSpPr>
          <p:nvPr>
            <p:ph idx="1"/>
          </p:nvPr>
        </p:nvSpPr>
        <p:spPr>
          <a:xfrm>
            <a:off x="304800" y="990600"/>
            <a:ext cx="7467600" cy="381000"/>
          </a:xfrm>
        </p:spPr>
        <p:txBody>
          <a:bodyPr/>
          <a:lstStyle/>
          <a:p>
            <a:r>
              <a:rPr lang="en-US" sz="1600" dirty="0" smtClean="0"/>
              <a:t>VIIRS Granule and Overlapping ATMS Granules (over Indonesia)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(9 </a:t>
            </a:r>
            <a:r>
              <a:rPr lang="en-US" dirty="0" smtClean="0"/>
              <a:t>of 35)</a:t>
            </a:r>
            <a:endParaRPr lang="en-US" dirty="0" smtClean="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VIIRS Granule:</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905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Grp="1" noChangeArrowheads="1"/>
          </p:cNvSpPr>
          <p:nvPr>
            <p:ph idx="1"/>
          </p:nvPr>
        </p:nvSpPr>
        <p:spPr>
          <a:xfrm>
            <a:off x="304800" y="990600"/>
            <a:ext cx="7467600" cy="381000"/>
          </a:xfrm>
        </p:spPr>
        <p:txBody>
          <a:bodyPr/>
          <a:lstStyle/>
          <a:p>
            <a:r>
              <a:rPr lang="en-US" sz="1600" dirty="0" smtClean="0"/>
              <a:t>VIIRS Granule and Overlapping ATMS Granules (over Indonesia)</a:t>
            </a:r>
          </a:p>
        </p:txBody>
      </p:sp>
      <p:pic>
        <p:nvPicPr>
          <p:cNvPr id="11" name="Picture 10"/>
          <p:cNvPicPr/>
          <p:nvPr/>
        </p:nvPicPr>
        <p:blipFill>
          <a:blip r:embed="rId3" cstate="print"/>
          <a:srcRect/>
          <a:stretch>
            <a:fillRect/>
          </a:stretch>
        </p:blipFill>
        <p:spPr bwMode="auto">
          <a:xfrm>
            <a:off x="0" y="1371600"/>
            <a:ext cx="4419600" cy="3581399"/>
          </a:xfrm>
          <a:prstGeom prst="rect">
            <a:avLst/>
          </a:prstGeom>
          <a:noFill/>
          <a:ln w="9525">
            <a:noFill/>
            <a:miter lim="800000"/>
            <a:headEnd/>
            <a:tailEnd/>
          </a:ln>
        </p:spPr>
      </p:pic>
      <p:pic>
        <p:nvPicPr>
          <p:cNvPr id="12" name="Picture 11"/>
          <p:cNvPicPr/>
          <p:nvPr/>
        </p:nvPicPr>
        <p:blipFill>
          <a:blip r:embed="rId4" cstate="print"/>
          <a:srcRect/>
          <a:stretch>
            <a:fillRect/>
          </a:stretch>
        </p:blipFill>
        <p:spPr bwMode="auto">
          <a:xfrm>
            <a:off x="4572000" y="1371600"/>
            <a:ext cx="4572000" cy="3611775"/>
          </a:xfrm>
          <a:prstGeom prst="rect">
            <a:avLst/>
          </a:prstGeom>
          <a:noFill/>
          <a:ln w="9525">
            <a:noFill/>
            <a:miter lim="800000"/>
            <a:headEnd/>
            <a:tailEnd/>
          </a:ln>
        </p:spPr>
      </p:pic>
      <p:pic>
        <p:nvPicPr>
          <p:cNvPr id="8" name="Picture 7"/>
          <p:cNvPicPr/>
          <p:nvPr/>
        </p:nvPicPr>
        <p:blipFill>
          <a:blip r:embed="rId5" cstate="print"/>
          <a:srcRect/>
          <a:stretch>
            <a:fillRect/>
          </a:stretch>
        </p:blipFill>
        <p:spPr bwMode="auto">
          <a:xfrm>
            <a:off x="1676400" y="4953000"/>
            <a:ext cx="48006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(10 </a:t>
            </a:r>
            <a:r>
              <a:rPr lang="en-US" dirty="0" smtClean="0"/>
              <a:t>of 35)</a:t>
            </a:r>
            <a:endParaRPr lang="en-US" dirty="0" smtClean="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VIIRS Granule:</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905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Grp="1" noChangeArrowheads="1"/>
          </p:cNvSpPr>
          <p:nvPr>
            <p:ph idx="1"/>
          </p:nvPr>
        </p:nvSpPr>
        <p:spPr>
          <a:xfrm>
            <a:off x="304800" y="990600"/>
            <a:ext cx="7467600" cy="381000"/>
          </a:xfrm>
        </p:spPr>
        <p:txBody>
          <a:bodyPr/>
          <a:lstStyle/>
          <a:p>
            <a:r>
              <a:rPr lang="en-US" sz="1600" dirty="0" smtClean="0"/>
              <a:t>VIIRS Granule and Overlapping ATMS Granules (Baffin Bay)</a:t>
            </a:r>
          </a:p>
        </p:txBody>
      </p:sp>
      <p:pic>
        <p:nvPicPr>
          <p:cNvPr id="11" name="Picture 10"/>
          <p:cNvPicPr/>
          <p:nvPr/>
        </p:nvPicPr>
        <p:blipFill>
          <a:blip r:embed="rId3" cstate="print"/>
          <a:srcRect/>
          <a:stretch>
            <a:fillRect/>
          </a:stretch>
        </p:blipFill>
        <p:spPr bwMode="auto">
          <a:xfrm>
            <a:off x="0" y="1371600"/>
            <a:ext cx="5943600" cy="2929890"/>
          </a:xfrm>
          <a:prstGeom prst="rect">
            <a:avLst/>
          </a:prstGeom>
          <a:noFill/>
          <a:ln w="9525">
            <a:noFill/>
            <a:miter lim="800000"/>
            <a:headEnd/>
            <a:tailEnd/>
          </a:ln>
        </p:spPr>
      </p:pic>
      <p:pic>
        <p:nvPicPr>
          <p:cNvPr id="12" name="Picture 11"/>
          <p:cNvPicPr/>
          <p:nvPr/>
        </p:nvPicPr>
        <p:blipFill>
          <a:blip r:embed="rId4" cstate="print"/>
          <a:srcRect/>
          <a:stretch>
            <a:fillRect/>
          </a:stretch>
        </p:blipFill>
        <p:spPr bwMode="auto">
          <a:xfrm>
            <a:off x="2362200" y="3962400"/>
            <a:ext cx="62484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(11 </a:t>
            </a:r>
            <a:r>
              <a:rPr lang="en-US" dirty="0" smtClean="0"/>
              <a:t>of 35)</a:t>
            </a:r>
            <a:endParaRPr lang="en-US" dirty="0" smtClean="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VIIRS Granule:</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905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Grp="1" noChangeArrowheads="1"/>
          </p:cNvSpPr>
          <p:nvPr>
            <p:ph idx="1"/>
          </p:nvPr>
        </p:nvSpPr>
        <p:spPr>
          <a:xfrm>
            <a:off x="304800" y="929640"/>
            <a:ext cx="7467600" cy="381000"/>
          </a:xfrm>
        </p:spPr>
        <p:txBody>
          <a:bodyPr/>
          <a:lstStyle/>
          <a:p>
            <a:r>
              <a:rPr lang="en-US" sz="1600" dirty="0" smtClean="0"/>
              <a:t>VIIRS Granule and Overlapping ATMS Granules (Baffin Bay)</a:t>
            </a:r>
          </a:p>
        </p:txBody>
      </p:sp>
      <p:pic>
        <p:nvPicPr>
          <p:cNvPr id="8" name="Picture 7"/>
          <p:cNvPicPr/>
          <p:nvPr/>
        </p:nvPicPr>
        <p:blipFill>
          <a:blip r:embed="rId3" cstate="print"/>
          <a:srcRect/>
          <a:stretch>
            <a:fillRect/>
          </a:stretch>
        </p:blipFill>
        <p:spPr bwMode="auto">
          <a:xfrm>
            <a:off x="0" y="1295401"/>
            <a:ext cx="4343400" cy="3124199"/>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4648200" y="1312098"/>
            <a:ext cx="4495800" cy="3031302"/>
          </a:xfrm>
          <a:prstGeom prst="rect">
            <a:avLst/>
          </a:prstGeom>
          <a:noFill/>
          <a:ln w="9525">
            <a:noFill/>
            <a:miter lim="800000"/>
            <a:headEnd/>
            <a:tailEnd/>
          </a:ln>
        </p:spPr>
      </p:pic>
      <p:pic>
        <p:nvPicPr>
          <p:cNvPr id="13" name="Picture 12"/>
          <p:cNvPicPr/>
          <p:nvPr/>
        </p:nvPicPr>
        <p:blipFill>
          <a:blip r:embed="rId5" cstate="print"/>
          <a:srcRect/>
          <a:stretch>
            <a:fillRect/>
          </a:stretch>
        </p:blipFill>
        <p:spPr bwMode="auto">
          <a:xfrm>
            <a:off x="1650682" y="4343400"/>
            <a:ext cx="5359718"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(12 </a:t>
            </a:r>
            <a:r>
              <a:rPr lang="en-US" dirty="0" smtClean="0"/>
              <a:t>of 35)</a:t>
            </a:r>
            <a:endParaRPr lang="en-US" dirty="0" smtClean="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VIIRS Granule:</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905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Grp="1" noChangeArrowheads="1"/>
          </p:cNvSpPr>
          <p:nvPr>
            <p:ph idx="1"/>
          </p:nvPr>
        </p:nvSpPr>
        <p:spPr>
          <a:xfrm>
            <a:off x="304800" y="990600"/>
            <a:ext cx="7467600" cy="381000"/>
          </a:xfrm>
        </p:spPr>
        <p:txBody>
          <a:bodyPr/>
          <a:lstStyle/>
          <a:p>
            <a:r>
              <a:rPr lang="en-US" sz="1600" dirty="0" smtClean="0"/>
              <a:t>VIIRS Granule and Overlapping ATMS Granules (South East Pacific)</a:t>
            </a:r>
          </a:p>
        </p:txBody>
      </p:sp>
      <p:pic>
        <p:nvPicPr>
          <p:cNvPr id="8" name="Picture 7"/>
          <p:cNvPicPr/>
          <p:nvPr/>
        </p:nvPicPr>
        <p:blipFill>
          <a:blip r:embed="rId3" cstate="print"/>
          <a:srcRect/>
          <a:stretch>
            <a:fillRect/>
          </a:stretch>
        </p:blipFill>
        <p:spPr bwMode="auto">
          <a:xfrm>
            <a:off x="0" y="1295400"/>
            <a:ext cx="5867400" cy="3124200"/>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3048000" y="4267200"/>
            <a:ext cx="5334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(13 </a:t>
            </a:r>
            <a:r>
              <a:rPr lang="en-US" dirty="0" smtClean="0"/>
              <a:t>of 35)</a:t>
            </a:r>
            <a:endParaRPr lang="en-US" dirty="0" smtClean="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VIIRS Granule:</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905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Grp="1" noChangeArrowheads="1"/>
          </p:cNvSpPr>
          <p:nvPr>
            <p:ph idx="1"/>
          </p:nvPr>
        </p:nvSpPr>
        <p:spPr>
          <a:xfrm>
            <a:off x="304800" y="914400"/>
            <a:ext cx="7467600" cy="381000"/>
          </a:xfrm>
        </p:spPr>
        <p:txBody>
          <a:bodyPr/>
          <a:lstStyle/>
          <a:p>
            <a:r>
              <a:rPr lang="en-US" sz="1600" dirty="0" smtClean="0"/>
              <a:t>VIIRS Granule and Overlapping ATMS Granules (South East Pacific)</a:t>
            </a:r>
          </a:p>
        </p:txBody>
      </p:sp>
      <p:pic>
        <p:nvPicPr>
          <p:cNvPr id="11" name="Picture 10"/>
          <p:cNvPicPr/>
          <p:nvPr/>
        </p:nvPicPr>
        <p:blipFill>
          <a:blip r:embed="rId3" cstate="print"/>
          <a:srcRect/>
          <a:stretch>
            <a:fillRect/>
          </a:stretch>
        </p:blipFill>
        <p:spPr bwMode="auto">
          <a:xfrm>
            <a:off x="0" y="1295400"/>
            <a:ext cx="4572000" cy="3429000"/>
          </a:xfrm>
          <a:prstGeom prst="rect">
            <a:avLst/>
          </a:prstGeom>
          <a:noFill/>
          <a:ln w="9525">
            <a:noFill/>
            <a:miter lim="800000"/>
            <a:headEnd/>
            <a:tailEnd/>
          </a:ln>
        </p:spPr>
      </p:pic>
      <p:pic>
        <p:nvPicPr>
          <p:cNvPr id="12" name="Picture 11"/>
          <p:cNvPicPr/>
          <p:nvPr/>
        </p:nvPicPr>
        <p:blipFill>
          <a:blip r:embed="rId4" cstate="print"/>
          <a:srcRect/>
          <a:stretch>
            <a:fillRect/>
          </a:stretch>
        </p:blipFill>
        <p:spPr bwMode="auto">
          <a:xfrm>
            <a:off x="4800600" y="1219200"/>
            <a:ext cx="4343400" cy="3505201"/>
          </a:xfrm>
          <a:prstGeom prst="rect">
            <a:avLst/>
          </a:prstGeom>
          <a:noFill/>
          <a:ln w="9525">
            <a:noFill/>
            <a:miter lim="800000"/>
            <a:headEnd/>
            <a:tailEnd/>
          </a:ln>
        </p:spPr>
      </p:pic>
      <p:pic>
        <p:nvPicPr>
          <p:cNvPr id="15" name="Picture 14"/>
          <p:cNvPicPr/>
          <p:nvPr/>
        </p:nvPicPr>
        <p:blipFill>
          <a:blip r:embed="rId5" cstate="print"/>
          <a:srcRect/>
          <a:stretch>
            <a:fillRect/>
          </a:stretch>
        </p:blipFill>
        <p:spPr bwMode="auto">
          <a:xfrm>
            <a:off x="1833880" y="4724400"/>
            <a:ext cx="441452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(14 </a:t>
            </a:r>
            <a:r>
              <a:rPr lang="en-US" dirty="0" smtClean="0"/>
              <a:t>of 35)</a:t>
            </a:r>
            <a:endParaRPr lang="en-US" dirty="0" smtClean="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VIIRS Granule:</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905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Grp="1" noChangeArrowheads="1"/>
          </p:cNvSpPr>
          <p:nvPr>
            <p:ph idx="1"/>
          </p:nvPr>
        </p:nvSpPr>
        <p:spPr>
          <a:xfrm>
            <a:off x="304800" y="914400"/>
            <a:ext cx="7467600" cy="381000"/>
          </a:xfrm>
        </p:spPr>
        <p:txBody>
          <a:bodyPr/>
          <a:lstStyle/>
          <a:p>
            <a:r>
              <a:rPr lang="en-US" sz="1600" dirty="0" smtClean="0"/>
              <a:t>VIIRS Granule and Overlapping ATMS Granules (Himalayas)</a:t>
            </a:r>
          </a:p>
        </p:txBody>
      </p:sp>
      <p:pic>
        <p:nvPicPr>
          <p:cNvPr id="11" name="Picture 10"/>
          <p:cNvPicPr/>
          <p:nvPr/>
        </p:nvPicPr>
        <p:blipFill>
          <a:blip r:embed="rId3" cstate="print"/>
          <a:srcRect/>
          <a:stretch>
            <a:fillRect/>
          </a:stretch>
        </p:blipFill>
        <p:spPr bwMode="auto">
          <a:xfrm>
            <a:off x="0" y="1219200"/>
            <a:ext cx="5943600" cy="2786380"/>
          </a:xfrm>
          <a:prstGeom prst="rect">
            <a:avLst/>
          </a:prstGeom>
          <a:noFill/>
          <a:ln w="9525">
            <a:noFill/>
            <a:miter lim="800000"/>
            <a:headEnd/>
            <a:tailEnd/>
          </a:ln>
        </p:spPr>
      </p:pic>
      <p:pic>
        <p:nvPicPr>
          <p:cNvPr id="12" name="Picture 11"/>
          <p:cNvPicPr/>
          <p:nvPr/>
        </p:nvPicPr>
        <p:blipFill>
          <a:blip r:embed="rId4" cstate="print"/>
          <a:srcRect/>
          <a:stretch>
            <a:fillRect/>
          </a:stretch>
        </p:blipFill>
        <p:spPr bwMode="auto">
          <a:xfrm>
            <a:off x="2438400" y="3639206"/>
            <a:ext cx="5943600" cy="3218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(15 </a:t>
            </a:r>
            <a:r>
              <a:rPr lang="en-US" dirty="0" smtClean="0"/>
              <a:t>of 35)</a:t>
            </a:r>
            <a:endParaRPr lang="en-US" dirty="0" smtClean="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VIIRS Granule:</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905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Grp="1" noChangeArrowheads="1"/>
          </p:cNvSpPr>
          <p:nvPr>
            <p:ph idx="1"/>
          </p:nvPr>
        </p:nvSpPr>
        <p:spPr>
          <a:xfrm>
            <a:off x="304800" y="914400"/>
            <a:ext cx="7467600" cy="381000"/>
          </a:xfrm>
        </p:spPr>
        <p:txBody>
          <a:bodyPr/>
          <a:lstStyle/>
          <a:p>
            <a:r>
              <a:rPr lang="en-US" sz="1600" dirty="0" smtClean="0"/>
              <a:t>VIIRS Granule and Overlapping ATMS Granules (Himalayas)</a:t>
            </a:r>
          </a:p>
        </p:txBody>
      </p:sp>
      <p:pic>
        <p:nvPicPr>
          <p:cNvPr id="10" name="Picture 9"/>
          <p:cNvPicPr/>
          <p:nvPr/>
        </p:nvPicPr>
        <p:blipFill>
          <a:blip r:embed="rId3" cstate="print"/>
          <a:srcRect/>
          <a:stretch>
            <a:fillRect/>
          </a:stretch>
        </p:blipFill>
        <p:spPr bwMode="auto">
          <a:xfrm>
            <a:off x="0" y="1219200"/>
            <a:ext cx="4343400" cy="3048000"/>
          </a:xfrm>
          <a:prstGeom prst="rect">
            <a:avLst/>
          </a:prstGeom>
          <a:noFill/>
          <a:ln w="9525">
            <a:noFill/>
            <a:miter lim="800000"/>
            <a:headEnd/>
            <a:tailEnd/>
          </a:ln>
        </p:spPr>
      </p:pic>
      <p:pic>
        <p:nvPicPr>
          <p:cNvPr id="14" name="Picture 13"/>
          <p:cNvPicPr/>
          <p:nvPr/>
        </p:nvPicPr>
        <p:blipFill>
          <a:blip r:embed="rId4" cstate="print"/>
          <a:srcRect/>
          <a:stretch>
            <a:fillRect/>
          </a:stretch>
        </p:blipFill>
        <p:spPr bwMode="auto">
          <a:xfrm>
            <a:off x="4419600" y="1231224"/>
            <a:ext cx="4724400" cy="3035976"/>
          </a:xfrm>
          <a:prstGeom prst="rect">
            <a:avLst/>
          </a:prstGeom>
          <a:noFill/>
          <a:ln w="9525">
            <a:noFill/>
            <a:miter lim="800000"/>
            <a:headEnd/>
            <a:tailEnd/>
          </a:ln>
        </p:spPr>
      </p:pic>
      <p:pic>
        <p:nvPicPr>
          <p:cNvPr id="15" name="Picture 14"/>
          <p:cNvPicPr/>
          <p:nvPr/>
        </p:nvPicPr>
        <p:blipFill>
          <a:blip r:embed="rId5" cstate="print"/>
          <a:srcRect/>
          <a:stretch>
            <a:fillRect/>
          </a:stretch>
        </p:blipFill>
        <p:spPr bwMode="auto">
          <a:xfrm>
            <a:off x="1911985" y="4267200"/>
            <a:ext cx="479361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marL="457200" indent="-457200">
              <a:buFont typeface="+mj-lt"/>
              <a:buAutoNum type="arabicPeriod" startAt="2"/>
            </a:pPr>
            <a:r>
              <a:rPr lang="en-US" dirty="0" smtClean="0"/>
              <a:t>Sensor Mounting Update Verification</a:t>
            </a:r>
            <a:endParaRPr lang="en-US" dirty="0" smtClean="0"/>
          </a:p>
          <a:p>
            <a:pPr marL="971550" lvl="1" indent="-514350"/>
            <a:r>
              <a:rPr lang="en-US" sz="2400" dirty="0" smtClean="0"/>
              <a:t>Comparing </a:t>
            </a:r>
            <a:r>
              <a:rPr lang="en-US" sz="2400" dirty="0" err="1" smtClean="0"/>
              <a:t>geolocation</a:t>
            </a:r>
            <a:r>
              <a:rPr lang="en-US" sz="2400" dirty="0" smtClean="0"/>
              <a:t> </a:t>
            </a:r>
            <a:r>
              <a:rPr lang="en-US" sz="2400" dirty="0" smtClean="0"/>
              <a:t>fields (beam latitude (CHs 1, 2, 3, 16 &amp; 17), beam longitude (CHs 1, 2, 3, 16 &amp; 17), height, satellite azimuth angle, satellite range, satellite zenith angle, solar azimuth angle and solar zenith angle</a:t>
            </a:r>
            <a:r>
              <a:rPr lang="en-US" sz="2400" dirty="0" smtClean="0"/>
              <a:t>) </a:t>
            </a:r>
            <a:r>
              <a:rPr lang="en-US" sz="2400" dirty="0" smtClean="0"/>
              <a:t>b/n Mx5 (No Sensor Mounting Offsets) and Mx5.1 (Sensor Mounting Offsets are applied</a:t>
            </a:r>
            <a:r>
              <a:rPr lang="en-US" sz="2400" dirty="0" smtClean="0"/>
              <a:t>)</a:t>
            </a:r>
            <a:endParaRPr lang="en-US" sz="2400" dirty="0" smtClean="0"/>
          </a:p>
          <a:p>
            <a:pPr marL="1371600" lvl="2" indent="-514350"/>
            <a:r>
              <a:rPr lang="en-US" sz="2200" dirty="0" smtClean="0"/>
              <a:t>The following 2 plots show the comparison for the beam latitude and longitude, respectively, for the ATMS granules in </a:t>
            </a:r>
            <a:r>
              <a:rPr lang="en-US" sz="2200" dirty="0" smtClean="0"/>
              <a:t>Proxy Dataset </a:t>
            </a:r>
            <a:r>
              <a:rPr lang="en-US" sz="2200" dirty="0" smtClean="0"/>
              <a:t>1 for Channel 1 (23.8 GHz – V-</a:t>
            </a:r>
            <a:r>
              <a:rPr lang="en-US" sz="2200" dirty="0" err="1" smtClean="0"/>
              <a:t>Pol</a:t>
            </a:r>
            <a:r>
              <a:rPr lang="en-US" sz="2200" dirty="0" smtClean="0"/>
              <a:t>, 5.2 deg beam width). The plots show the differences due to the updated sensor mounting offsets in </a:t>
            </a:r>
            <a:r>
              <a:rPr lang="en-US" sz="2200" dirty="0" smtClean="0"/>
              <a:t>Mx5.1.</a:t>
            </a:r>
            <a:endParaRPr lang="en-US" sz="2200" dirty="0" smtClean="0"/>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(16 of 35)</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066800"/>
            <a:ext cx="8229600" cy="457200"/>
          </a:xfrm>
          <a:prstGeom prst="rect">
            <a:avLst/>
          </a:prstGeom>
          <a:solidFill>
            <a:schemeClr val="accent5">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noFill/>
        </p:spPr>
        <p:txBody>
          <a:bodyPr/>
          <a:lstStyle/>
          <a:p>
            <a:pPr eaLnBrk="1" hangingPunct="1"/>
            <a:r>
              <a:rPr lang="en-US" dirty="0" smtClean="0"/>
              <a:t>Outline</a:t>
            </a:r>
          </a:p>
        </p:txBody>
      </p:sp>
      <p:sp>
        <p:nvSpPr>
          <p:cNvPr id="7171" name="Rectangle 3"/>
          <p:cNvSpPr>
            <a:spLocks noGrp="1" noChangeArrowheads="1"/>
          </p:cNvSpPr>
          <p:nvPr>
            <p:ph idx="1"/>
          </p:nvPr>
        </p:nvSpPr>
        <p:spPr/>
        <p:txBody>
          <a:bodyPr/>
          <a:lstStyle/>
          <a:p>
            <a:r>
              <a:rPr lang="en-US" dirty="0" smtClean="0"/>
              <a:t>Maintenance Build (</a:t>
            </a:r>
            <a:r>
              <a:rPr lang="en-US" dirty="0" err="1" smtClean="0"/>
              <a:t>Mx</a:t>
            </a:r>
            <a:r>
              <a:rPr lang="en-US" dirty="0" smtClean="0"/>
              <a:t>) Key Dates</a:t>
            </a:r>
          </a:p>
          <a:p>
            <a:r>
              <a:rPr lang="en-US" dirty="0" smtClean="0"/>
              <a:t>EDR-PR Requirement Status</a:t>
            </a:r>
          </a:p>
          <a:p>
            <a:r>
              <a:rPr lang="en-US" dirty="0" smtClean="0"/>
              <a:t>Operational Algorithm Updates Post Launch Build (Mx5)</a:t>
            </a:r>
          </a:p>
          <a:p>
            <a:r>
              <a:rPr lang="en-US" dirty="0" smtClean="0"/>
              <a:t>Cal/Val Activity Contributions</a:t>
            </a:r>
          </a:p>
          <a:p>
            <a:r>
              <a:rPr lang="en-US" dirty="0" smtClean="0"/>
              <a:t>Path Forward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(17 of 35)</a:t>
            </a:r>
            <a:endParaRPr lang="en-US" dirty="0" smtClean="0"/>
          </a:p>
        </p:txBody>
      </p:sp>
      <p:pic>
        <p:nvPicPr>
          <p:cNvPr id="5" name="Picture 4"/>
          <p:cNvPicPr/>
          <p:nvPr/>
        </p:nvPicPr>
        <p:blipFill>
          <a:blip r:embed="rId3" cstate="print"/>
          <a:srcRect/>
          <a:stretch>
            <a:fillRect/>
          </a:stretch>
        </p:blipFill>
        <p:spPr bwMode="auto">
          <a:xfrm>
            <a:off x="48738" y="1143000"/>
            <a:ext cx="6352062" cy="5410200"/>
          </a:xfrm>
          <a:prstGeom prst="rect">
            <a:avLst/>
          </a:prstGeom>
          <a:noFill/>
          <a:ln w="9525">
            <a:noFill/>
            <a:miter lim="800000"/>
            <a:headEnd/>
            <a:tailEnd/>
          </a:ln>
        </p:spPr>
      </p:pic>
      <p:sp>
        <p:nvSpPr>
          <p:cNvPr id="6" name="Rectangle 3"/>
          <p:cNvSpPr>
            <a:spLocks noGrp="1" noChangeArrowheads="1"/>
          </p:cNvSpPr>
          <p:nvPr>
            <p:ph idx="1"/>
          </p:nvPr>
        </p:nvSpPr>
        <p:spPr>
          <a:xfrm>
            <a:off x="6324600" y="1066800"/>
            <a:ext cx="2667000" cy="5486400"/>
          </a:xfrm>
        </p:spPr>
        <p:txBody>
          <a:bodyPr/>
          <a:lstStyle/>
          <a:p>
            <a:pPr marL="228600" lvl="1" indent="-228600"/>
            <a:r>
              <a:rPr lang="en-US" sz="2400" dirty="0" smtClean="0"/>
              <a:t>Comparison of the </a:t>
            </a:r>
            <a:r>
              <a:rPr lang="en-US" sz="2400" dirty="0" smtClean="0"/>
              <a:t>beam latitude </a:t>
            </a:r>
            <a:r>
              <a:rPr lang="en-US" sz="2400" dirty="0" smtClean="0"/>
              <a:t>for </a:t>
            </a:r>
            <a:r>
              <a:rPr lang="en-US" sz="2400" dirty="0" smtClean="0"/>
              <a:t>the ATMS granules in </a:t>
            </a:r>
            <a:r>
              <a:rPr lang="en-US" sz="2400" dirty="0" smtClean="0"/>
              <a:t>Proxy Dataset </a:t>
            </a:r>
            <a:r>
              <a:rPr lang="en-US" sz="2400" dirty="0" smtClean="0"/>
              <a:t>1 for Channel 1 (23.8 GHz – V-</a:t>
            </a:r>
            <a:r>
              <a:rPr lang="en-US" sz="2400" dirty="0" err="1" smtClean="0"/>
              <a:t>Pol</a:t>
            </a:r>
            <a:r>
              <a:rPr lang="en-US" sz="2400" dirty="0" smtClean="0"/>
              <a:t>, 5.2 deg beam width). The plots show the differences due to the updated sensor mounting offsets in </a:t>
            </a:r>
            <a:r>
              <a:rPr lang="en-US" sz="2400" dirty="0" smtClean="0"/>
              <a:t>Mx5.1.</a:t>
            </a:r>
            <a:endParaRPr lang="en-US"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(18 of 35)</a:t>
            </a:r>
            <a:endParaRPr lang="en-US" dirty="0" smtClean="0"/>
          </a:p>
        </p:txBody>
      </p:sp>
      <p:sp>
        <p:nvSpPr>
          <p:cNvPr id="6" name="Rectangle 3"/>
          <p:cNvSpPr>
            <a:spLocks noGrp="1" noChangeArrowheads="1"/>
          </p:cNvSpPr>
          <p:nvPr>
            <p:ph idx="1"/>
          </p:nvPr>
        </p:nvSpPr>
        <p:spPr>
          <a:xfrm>
            <a:off x="6324600" y="914400"/>
            <a:ext cx="2667000" cy="5486400"/>
          </a:xfrm>
        </p:spPr>
        <p:txBody>
          <a:bodyPr/>
          <a:lstStyle/>
          <a:p>
            <a:pPr marL="228600" lvl="1" indent="-228600"/>
            <a:r>
              <a:rPr lang="en-US" sz="2400" dirty="0" smtClean="0"/>
              <a:t>Comparison of the </a:t>
            </a:r>
            <a:r>
              <a:rPr lang="en-US" sz="2400" dirty="0" smtClean="0"/>
              <a:t>beam </a:t>
            </a:r>
            <a:r>
              <a:rPr lang="en-US" sz="2400" dirty="0" smtClean="0"/>
              <a:t>Longitude for </a:t>
            </a:r>
            <a:r>
              <a:rPr lang="en-US" sz="2400" dirty="0" smtClean="0"/>
              <a:t>the ATMS granules in </a:t>
            </a:r>
            <a:r>
              <a:rPr lang="en-US" sz="2400" dirty="0" smtClean="0"/>
              <a:t>Proxy Dataset </a:t>
            </a:r>
            <a:r>
              <a:rPr lang="en-US" sz="2400" dirty="0" smtClean="0"/>
              <a:t>1 for Channel 1 (23.8 GHz – V-</a:t>
            </a:r>
            <a:r>
              <a:rPr lang="en-US" sz="2400" dirty="0" err="1" smtClean="0"/>
              <a:t>Pol</a:t>
            </a:r>
            <a:r>
              <a:rPr lang="en-US" sz="2400" dirty="0" smtClean="0"/>
              <a:t>, 5.2 deg beam width). The plots show the differences due to the updated sensor mounting offsets in </a:t>
            </a:r>
            <a:r>
              <a:rPr lang="en-US" sz="2400" dirty="0" smtClean="0"/>
              <a:t>Mx5.1.</a:t>
            </a:r>
            <a:endParaRPr lang="en-US" sz="2400" dirty="0" smtClean="0"/>
          </a:p>
        </p:txBody>
      </p:sp>
      <p:pic>
        <p:nvPicPr>
          <p:cNvPr id="7" name="Picture 6"/>
          <p:cNvPicPr/>
          <p:nvPr/>
        </p:nvPicPr>
        <p:blipFill>
          <a:blip r:embed="rId3" cstate="print"/>
          <a:srcRect/>
          <a:stretch>
            <a:fillRect/>
          </a:stretch>
        </p:blipFill>
        <p:spPr bwMode="auto">
          <a:xfrm>
            <a:off x="76200" y="1070052"/>
            <a:ext cx="6248400" cy="55593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marL="457200" indent="-457200">
              <a:buFont typeface="+mj-lt"/>
              <a:buAutoNum type="arabicPeriod" startAt="3"/>
            </a:pPr>
            <a:r>
              <a:rPr lang="en-US" dirty="0" smtClean="0"/>
              <a:t>Missing Attitude and Ephemeris QF (ATMS SDR GEO and ATMS Remap GEO) Verification</a:t>
            </a:r>
            <a:endParaRPr lang="en-US" dirty="0" smtClean="0"/>
          </a:p>
          <a:p>
            <a:pPr marL="971550" lvl="1" indent="-514350">
              <a:buFont typeface="+mj-lt"/>
              <a:buAutoNum type="romanLcPeriod"/>
            </a:pPr>
            <a:r>
              <a:rPr lang="en-US" sz="2400" dirty="0" smtClean="0"/>
              <a:t>ATMS </a:t>
            </a:r>
            <a:r>
              <a:rPr lang="en-US" sz="2400" dirty="0" smtClean="0"/>
              <a:t>SDR GEO:</a:t>
            </a:r>
          </a:p>
          <a:p>
            <a:pPr marL="1371600" lvl="2" indent="-514350"/>
            <a:r>
              <a:rPr lang="en-US" sz="2200" dirty="0" smtClean="0"/>
              <a:t>QF1_ATMSSDRGEO (bits 1-2; Attitude &amp; Ephemeris Availability Status) – 1 QF per scan (i.e., 12 QFs per a 32-sec ATMS SDR granule</a:t>
            </a:r>
            <a:r>
              <a:rPr lang="en-US" sz="2200" dirty="0" smtClean="0"/>
              <a:t>):</a:t>
            </a:r>
            <a:endParaRPr lang="en-US" sz="2200" dirty="0" smtClean="0"/>
          </a:p>
          <a:p>
            <a:pPr marL="1828800" lvl="3" indent="-514350"/>
            <a:r>
              <a:rPr lang="en-US" sz="2200" dirty="0" smtClean="0"/>
              <a:t>0</a:t>
            </a:r>
            <a:r>
              <a:rPr lang="en-US" sz="2200" dirty="0" smtClean="0"/>
              <a:t>: Nominal (A&amp;E) data </a:t>
            </a:r>
            <a:r>
              <a:rPr lang="en-US" sz="2200" dirty="0" smtClean="0"/>
              <a:t>available</a:t>
            </a:r>
            <a:endParaRPr lang="en-US" sz="2200" dirty="0" smtClean="0"/>
          </a:p>
          <a:p>
            <a:pPr marL="1828800" lvl="3" indent="-514350"/>
            <a:r>
              <a:rPr lang="en-US" sz="2200" dirty="0" smtClean="0"/>
              <a:t>1</a:t>
            </a:r>
            <a:r>
              <a:rPr lang="en-US" sz="2200" dirty="0" smtClean="0"/>
              <a:t>: Missing Data &lt;= Small Gap</a:t>
            </a:r>
          </a:p>
          <a:p>
            <a:pPr marL="1828800" lvl="3" indent="-514350"/>
            <a:r>
              <a:rPr lang="en-US" sz="2200" dirty="0" smtClean="0"/>
              <a:t>2</a:t>
            </a:r>
            <a:r>
              <a:rPr lang="en-US" sz="2200" dirty="0" smtClean="0"/>
              <a:t>: Small Gap &lt; Missing Data &lt; Granule Boundary</a:t>
            </a:r>
          </a:p>
          <a:p>
            <a:pPr marL="1828800" lvl="3" indent="-514350"/>
            <a:r>
              <a:rPr lang="en-US" sz="2200" dirty="0" smtClean="0"/>
              <a:t>3</a:t>
            </a:r>
            <a:r>
              <a:rPr lang="en-US" sz="2200" dirty="0" smtClean="0"/>
              <a:t>: Missing Data &gt;= Granule </a:t>
            </a:r>
            <a:r>
              <a:rPr lang="en-US" sz="2200" dirty="0" smtClean="0"/>
              <a:t>Boundary</a:t>
            </a:r>
            <a:endParaRPr lang="en-US" sz="2400" dirty="0" smtClean="0"/>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(19 of 35)</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marL="457200" indent="-457200">
              <a:buFont typeface="+mj-lt"/>
              <a:buAutoNum type="arabicPeriod" startAt="3"/>
            </a:pPr>
            <a:r>
              <a:rPr lang="en-US" dirty="0" smtClean="0"/>
              <a:t>Missing Attitude and Ephemeris QF (ATMS SDR GEO and ATMS Remap GEO) Verification (Cont.)</a:t>
            </a:r>
            <a:endParaRPr lang="en-US" dirty="0" smtClean="0"/>
          </a:p>
          <a:p>
            <a:pPr marL="971550" lvl="1" indent="-514350">
              <a:buFont typeface="+mj-lt"/>
              <a:buAutoNum type="romanLcPeriod" startAt="2"/>
            </a:pPr>
            <a:r>
              <a:rPr lang="en-US" sz="2400" dirty="0" smtClean="0"/>
              <a:t>ATMS Remap GEO</a:t>
            </a:r>
            <a:r>
              <a:rPr lang="en-US" sz="2400" dirty="0" smtClean="0"/>
              <a:t>:</a:t>
            </a:r>
          </a:p>
          <a:p>
            <a:pPr marL="1371600" lvl="2" indent="-514350"/>
            <a:r>
              <a:rPr lang="en-US" sz="2200" dirty="0" smtClean="0"/>
              <a:t>QF1_ATMSSDRGEO (bits 1-2; Attitude &amp; Ephemeris Availability Status) – 1 QF per scan (i.e., 4 QFs per a 32-sec ATMS Remap granule):</a:t>
            </a:r>
          </a:p>
          <a:p>
            <a:pPr marL="1828800" lvl="3" indent="-514350"/>
            <a:r>
              <a:rPr lang="en-US" sz="2200" dirty="0" smtClean="0"/>
              <a:t>0</a:t>
            </a:r>
            <a:r>
              <a:rPr lang="en-US" sz="2200" dirty="0" smtClean="0"/>
              <a:t>: Nominal (A&amp;E) data </a:t>
            </a:r>
            <a:r>
              <a:rPr lang="en-US" sz="2200" dirty="0" smtClean="0"/>
              <a:t>available</a:t>
            </a:r>
            <a:endParaRPr lang="en-US" sz="2200" dirty="0" smtClean="0"/>
          </a:p>
          <a:p>
            <a:pPr marL="1828800" lvl="3" indent="-514350"/>
            <a:r>
              <a:rPr lang="en-US" sz="2200" dirty="0" smtClean="0"/>
              <a:t>1</a:t>
            </a:r>
            <a:r>
              <a:rPr lang="en-US" sz="2200" dirty="0" smtClean="0"/>
              <a:t>: Missing Data &lt;= Small Gap</a:t>
            </a:r>
          </a:p>
          <a:p>
            <a:pPr marL="1828800" lvl="3" indent="-514350"/>
            <a:r>
              <a:rPr lang="en-US" sz="2200" dirty="0" smtClean="0"/>
              <a:t>2</a:t>
            </a:r>
            <a:r>
              <a:rPr lang="en-US" sz="2200" dirty="0" smtClean="0"/>
              <a:t>: Small Gap &lt; Missing Data &lt; Granule Boundary</a:t>
            </a:r>
          </a:p>
          <a:p>
            <a:pPr marL="1828800" lvl="3" indent="-514350"/>
            <a:r>
              <a:rPr lang="en-US" sz="2200" dirty="0" smtClean="0"/>
              <a:t>3</a:t>
            </a:r>
            <a:r>
              <a:rPr lang="en-US" sz="2200" dirty="0" smtClean="0"/>
              <a:t>: Missing Data &gt;= Granule </a:t>
            </a:r>
            <a:r>
              <a:rPr lang="en-US" sz="2200" dirty="0" smtClean="0"/>
              <a:t>Boundary</a:t>
            </a:r>
            <a:endParaRPr lang="en-US" sz="2400" dirty="0" smtClean="0"/>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(20 of 35)</a:t>
            </a: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marL="457200" indent="-457200">
              <a:buFont typeface="+mj-lt"/>
              <a:buAutoNum type="arabicPeriod" startAt="3"/>
            </a:pPr>
            <a:r>
              <a:rPr lang="en-US" dirty="0" smtClean="0"/>
              <a:t>Missing Attitude and Ephemeris QF (ATMS SDR GEO and ATMS Remap GEO) Verification (Cont.)</a:t>
            </a:r>
          </a:p>
          <a:p>
            <a:pPr marL="857250" lvl="1" indent="-457200"/>
            <a:r>
              <a:rPr lang="en-US" dirty="0" smtClean="0"/>
              <a:t>To test these conditions, </a:t>
            </a:r>
            <a:r>
              <a:rPr lang="en-US" dirty="0" smtClean="0"/>
              <a:t>the </a:t>
            </a:r>
            <a:r>
              <a:rPr lang="en-US" dirty="0" smtClean="0"/>
              <a:t>following </a:t>
            </a:r>
            <a:r>
              <a:rPr lang="en-US" dirty="0" smtClean="0"/>
              <a:t>scenarios (utilizing Proxy Dataset 4) </a:t>
            </a:r>
            <a:r>
              <a:rPr lang="en-US" dirty="0" smtClean="0"/>
              <a:t>to </a:t>
            </a:r>
            <a:r>
              <a:rPr lang="en-US" dirty="0" smtClean="0"/>
              <a:t>remove S/C </a:t>
            </a:r>
            <a:r>
              <a:rPr lang="en-US" dirty="0" smtClean="0"/>
              <a:t>Diary RDRs (each S/C Diary RDR granule is 20-sec duration) are executed and analyzed</a:t>
            </a:r>
            <a:r>
              <a:rPr lang="en-US" dirty="0" smtClean="0"/>
              <a:t>:</a:t>
            </a:r>
            <a:endParaRPr lang="en-US" dirty="0" smtClean="0"/>
          </a:p>
          <a:p>
            <a:pPr marL="1257300" lvl="2" indent="-457200">
              <a:buFont typeface="+mj-lt"/>
              <a:buAutoNum type="alphaLcPeriod"/>
            </a:pPr>
            <a:r>
              <a:rPr lang="en-US" dirty="0" smtClean="0"/>
              <a:t>1 </a:t>
            </a:r>
            <a:r>
              <a:rPr lang="en-US" dirty="0" smtClean="0"/>
              <a:t>S/C diary RDR (S/C diary RDR granule NPP001212012200 2nd RDR in RATMS-RNSCA_npp_d20030125_t0700133_e0700453; </a:t>
            </a:r>
            <a:r>
              <a:rPr lang="en-US" dirty="0" err="1" smtClean="0"/>
              <a:t>Beginning_Time</a:t>
            </a:r>
            <a:r>
              <a:rPr lang="en-US" dirty="0" smtClean="0"/>
              <a:t>/</a:t>
            </a:r>
            <a:r>
              <a:rPr lang="en-US" dirty="0" err="1" smtClean="0"/>
              <a:t>Ending_Time</a:t>
            </a:r>
            <a:r>
              <a:rPr lang="en-US" dirty="0" smtClean="0"/>
              <a:t>: 07:00:21 / 07:00:41) in middle of </a:t>
            </a:r>
            <a:r>
              <a:rPr lang="en-US" dirty="0" smtClean="0"/>
              <a:t>ATMS granule</a:t>
            </a:r>
            <a:r>
              <a:rPr lang="en-US" dirty="0" smtClean="0"/>
              <a:t>: t0700151_e0700465, NPP001212012123</a:t>
            </a:r>
            <a:r>
              <a:rPr lang="en-US" dirty="0" smtClean="0"/>
              <a:t>.</a:t>
            </a:r>
            <a:endParaRPr lang="en-US" dirty="0" smtClean="0"/>
          </a:p>
          <a:p>
            <a:pPr marL="1257300" lvl="2" indent="-457200">
              <a:buFont typeface="+mj-lt"/>
              <a:buAutoNum type="alphaLcPeriod"/>
            </a:pPr>
            <a:r>
              <a:rPr lang="en-US" dirty="0" smtClean="0"/>
              <a:t>1 </a:t>
            </a:r>
            <a:r>
              <a:rPr lang="en-US" dirty="0" smtClean="0"/>
              <a:t>S/C diary RDR (S/C diary RDR granule NPP001212014600 3rd RDR in RATMS-RNSCA_npp_d20030125_t0703573_e0704292; </a:t>
            </a:r>
            <a:r>
              <a:rPr lang="en-US" dirty="0" err="1" smtClean="0"/>
              <a:t>Beginning_Time</a:t>
            </a:r>
            <a:r>
              <a:rPr lang="en-US" dirty="0" smtClean="0"/>
              <a:t>/</a:t>
            </a:r>
            <a:r>
              <a:rPr lang="en-US" dirty="0" err="1" smtClean="0"/>
              <a:t>Ending_Time</a:t>
            </a:r>
            <a:r>
              <a:rPr lang="en-US" dirty="0" smtClean="0"/>
              <a:t>: 07:04:21 / 07:04:41) overlapping beginning of </a:t>
            </a:r>
            <a:r>
              <a:rPr lang="en-US" dirty="0" smtClean="0"/>
              <a:t>ATMS granule</a:t>
            </a:r>
            <a:r>
              <a:rPr lang="en-US" dirty="0" smtClean="0"/>
              <a:t>:  t0704311_e0705025, NPP001212014682</a:t>
            </a:r>
            <a:r>
              <a:rPr lang="en-US" dirty="0" smtClean="0"/>
              <a:t>.</a:t>
            </a:r>
            <a:endParaRPr lang="en-US" dirty="0" smtClean="0"/>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(21 of 35)</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marL="457200" indent="-457200">
              <a:buFont typeface="+mj-lt"/>
              <a:buAutoNum type="arabicPeriod" startAt="3"/>
            </a:pPr>
            <a:r>
              <a:rPr lang="en-US" dirty="0" smtClean="0"/>
              <a:t>Missing Attitude and Ephemeris QF (ATMS SDR GEO and ATMS Remap GEO) Verification (Cont.)</a:t>
            </a:r>
          </a:p>
          <a:p>
            <a:pPr marL="1257300" lvl="2" indent="-457200">
              <a:buFont typeface="+mj-lt"/>
              <a:buAutoNum type="alphaLcPeriod" startAt="3"/>
            </a:pPr>
            <a:r>
              <a:rPr lang="en-US" dirty="0" smtClean="0"/>
              <a:t>2 </a:t>
            </a:r>
            <a:r>
              <a:rPr lang="en-US" dirty="0" smtClean="0"/>
              <a:t>S/C diary RDRs overlapping </a:t>
            </a:r>
            <a:r>
              <a:rPr lang="en-US" dirty="0" smtClean="0"/>
              <a:t>ATMS granule t0707431_e0708145</a:t>
            </a:r>
            <a:r>
              <a:rPr lang="en-US" dirty="0" smtClean="0"/>
              <a:t>, </a:t>
            </a:r>
            <a:r>
              <a:rPr lang="en-US" dirty="0" smtClean="0"/>
              <a:t>NPP001212016602</a:t>
            </a:r>
            <a:r>
              <a:rPr lang="en-US" dirty="0" smtClean="0"/>
              <a:t>:</a:t>
            </a:r>
          </a:p>
          <a:p>
            <a:pPr marL="1714500" lvl="3" indent="-457200"/>
            <a:r>
              <a:rPr lang="en-US" dirty="0" smtClean="0"/>
              <a:t>S/C </a:t>
            </a:r>
            <a:r>
              <a:rPr lang="en-US" dirty="0" smtClean="0"/>
              <a:t>diary RDR granule NPP001212016600 3rd RDR in RATMS-RNSCA_npp_d20030125_t0707092_e0707412; </a:t>
            </a:r>
            <a:r>
              <a:rPr lang="en-US" dirty="0" err="1" smtClean="0"/>
              <a:t>Beginning_Time</a:t>
            </a:r>
            <a:r>
              <a:rPr lang="en-US" dirty="0" smtClean="0"/>
              <a:t>/</a:t>
            </a:r>
            <a:r>
              <a:rPr lang="en-US" dirty="0" err="1" smtClean="0"/>
              <a:t>Ending_Time</a:t>
            </a:r>
            <a:r>
              <a:rPr lang="en-US" dirty="0" smtClean="0"/>
              <a:t>: 07:07:41 / 07:08:01</a:t>
            </a:r>
            <a:r>
              <a:rPr lang="en-US" dirty="0" smtClean="0"/>
              <a:t>.</a:t>
            </a:r>
            <a:endParaRPr lang="en-US" dirty="0" smtClean="0"/>
          </a:p>
          <a:p>
            <a:pPr marL="1714500" lvl="3" indent="-457200"/>
            <a:r>
              <a:rPr lang="en-US" dirty="0" smtClean="0"/>
              <a:t>S/C </a:t>
            </a:r>
            <a:r>
              <a:rPr lang="en-US" dirty="0" smtClean="0"/>
              <a:t>diary RDR granule NPP001212016800 3rd RDR in RATMS-RNSCA_npp_d20030125_t0707412_e0708132; </a:t>
            </a:r>
            <a:r>
              <a:rPr lang="en-US" dirty="0" err="1" smtClean="0"/>
              <a:t>Beginning_Time</a:t>
            </a:r>
            <a:r>
              <a:rPr lang="en-US" dirty="0" smtClean="0"/>
              <a:t>/</a:t>
            </a:r>
            <a:r>
              <a:rPr lang="en-US" dirty="0" err="1" smtClean="0"/>
              <a:t>Ending_Time</a:t>
            </a:r>
            <a:r>
              <a:rPr lang="en-US" dirty="0" smtClean="0"/>
              <a:t>: 07:08:01 / 07:08:21</a:t>
            </a:r>
            <a:r>
              <a:rPr lang="en-US" dirty="0" smtClean="0"/>
              <a:t>.</a:t>
            </a:r>
            <a:endParaRPr lang="en-US" dirty="0" smtClean="0"/>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(22 of 35)</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marL="457200" indent="-457200">
              <a:buFont typeface="+mj-lt"/>
              <a:buAutoNum type="arabicPeriod" startAt="3"/>
            </a:pPr>
            <a:r>
              <a:rPr lang="en-US" dirty="0" smtClean="0"/>
              <a:t>Missing Attitude and Ephemeris QF (ATMS SDR GEO and ATMS Remap GEO) Verification (Cont.)</a:t>
            </a:r>
            <a:endParaRPr lang="en-US" dirty="0" smtClean="0"/>
          </a:p>
          <a:p>
            <a:pPr marL="1257300" lvl="2" indent="-457200">
              <a:buFont typeface="+mj-lt"/>
              <a:buAutoNum type="alphaLcPeriod" startAt="4"/>
            </a:pPr>
            <a:r>
              <a:rPr lang="en-US" dirty="0" smtClean="0"/>
              <a:t>4 </a:t>
            </a:r>
            <a:r>
              <a:rPr lang="en-US" dirty="0" smtClean="0"/>
              <a:t>S/C diary RDRs overlapping </a:t>
            </a:r>
            <a:r>
              <a:rPr lang="en-US" dirty="0" smtClean="0"/>
              <a:t>ATMS granule  </a:t>
            </a:r>
            <a:r>
              <a:rPr lang="en-US" dirty="0" smtClean="0"/>
              <a:t>t0930045_e0930359, NPP001212102034</a:t>
            </a:r>
            <a:r>
              <a:rPr lang="en-US" dirty="0" smtClean="0"/>
              <a:t>.</a:t>
            </a:r>
            <a:endParaRPr lang="en-US" dirty="0" smtClean="0"/>
          </a:p>
          <a:p>
            <a:pPr marL="1714500" lvl="3" indent="-457200"/>
            <a:r>
              <a:rPr lang="en-US" dirty="0" smtClean="0"/>
              <a:t>S/C </a:t>
            </a:r>
            <a:r>
              <a:rPr lang="en-US" dirty="0" smtClean="0"/>
              <a:t>diary RDR granule NPP001212101800 2nd RDR in </a:t>
            </a:r>
            <a:r>
              <a:rPr lang="en-US" dirty="0" smtClean="0"/>
              <a:t>RATMS-RNSCA_npp_d20030125_t0929324_e0930044; </a:t>
            </a:r>
            <a:r>
              <a:rPr lang="en-US" dirty="0" err="1" smtClean="0"/>
              <a:t>Beginning_Time</a:t>
            </a:r>
            <a:r>
              <a:rPr lang="en-US" dirty="0" smtClean="0"/>
              <a:t>/</a:t>
            </a:r>
            <a:r>
              <a:rPr lang="en-US" dirty="0" err="1" smtClean="0"/>
              <a:t>Ending_Time</a:t>
            </a:r>
            <a:r>
              <a:rPr lang="en-US" dirty="0" smtClean="0"/>
              <a:t>: 09:29:41 / 09:30:01</a:t>
            </a:r>
            <a:r>
              <a:rPr lang="en-US" dirty="0" smtClean="0"/>
              <a:t>.</a:t>
            </a:r>
            <a:endParaRPr lang="en-US" dirty="0" smtClean="0"/>
          </a:p>
          <a:p>
            <a:pPr marL="1714500" lvl="3" indent="-457200"/>
            <a:r>
              <a:rPr lang="en-US" dirty="0" smtClean="0"/>
              <a:t>S/C </a:t>
            </a:r>
            <a:r>
              <a:rPr lang="en-US" dirty="0" smtClean="0"/>
              <a:t>diary RDR granule NPP001212102000 1st RDR in RATMS-RNSCA_npp_d20030125_t0930044_e0930364; </a:t>
            </a:r>
            <a:r>
              <a:rPr lang="en-US" dirty="0" err="1" smtClean="0"/>
              <a:t>Beginning_Time</a:t>
            </a:r>
            <a:r>
              <a:rPr lang="en-US" dirty="0" smtClean="0"/>
              <a:t>/</a:t>
            </a:r>
            <a:r>
              <a:rPr lang="en-US" dirty="0" err="1" smtClean="0"/>
              <a:t>Ending_Time</a:t>
            </a:r>
            <a:r>
              <a:rPr lang="en-US" dirty="0" smtClean="0"/>
              <a:t>: 09:30:01 / 09:30:21</a:t>
            </a:r>
            <a:r>
              <a:rPr lang="en-US" dirty="0" smtClean="0"/>
              <a:t>.</a:t>
            </a:r>
            <a:endParaRPr lang="en-US" dirty="0" smtClean="0"/>
          </a:p>
          <a:p>
            <a:pPr marL="1714500" lvl="3" indent="-457200"/>
            <a:r>
              <a:rPr lang="en-US" dirty="0" smtClean="0"/>
              <a:t>S/C </a:t>
            </a:r>
            <a:r>
              <a:rPr lang="en-US" dirty="0" smtClean="0"/>
              <a:t>diary RDR granule NPP001212102200 2nd RDR in RATMS-RNSCA_npp_d20030125_t0930044_e0930364; </a:t>
            </a:r>
            <a:r>
              <a:rPr lang="en-US" dirty="0" err="1" smtClean="0"/>
              <a:t>Beginning_Time</a:t>
            </a:r>
            <a:r>
              <a:rPr lang="en-US" dirty="0" smtClean="0"/>
              <a:t>/</a:t>
            </a:r>
            <a:r>
              <a:rPr lang="en-US" dirty="0" err="1" smtClean="0"/>
              <a:t>Ending_Time</a:t>
            </a:r>
            <a:r>
              <a:rPr lang="en-US" dirty="0" smtClean="0"/>
              <a:t>: 09:30:21 / 09:30:41</a:t>
            </a:r>
            <a:r>
              <a:rPr lang="en-US" dirty="0" smtClean="0"/>
              <a:t>.</a:t>
            </a:r>
            <a:endParaRPr lang="en-US" dirty="0" smtClean="0"/>
          </a:p>
          <a:p>
            <a:pPr marL="1714500" lvl="3" indent="-457200"/>
            <a:r>
              <a:rPr lang="en-US" dirty="0" smtClean="0"/>
              <a:t>S/C </a:t>
            </a:r>
            <a:r>
              <a:rPr lang="en-US" dirty="0" smtClean="0"/>
              <a:t>diary RDR granule NPP001212102400 2nd RDR in RATMS-RNSCA_npp_d20030125_t0930364_e0931084; </a:t>
            </a:r>
            <a:r>
              <a:rPr lang="en-US" dirty="0" err="1" smtClean="0"/>
              <a:t>Beginning_Time</a:t>
            </a:r>
            <a:r>
              <a:rPr lang="en-US" dirty="0" smtClean="0"/>
              <a:t>/</a:t>
            </a:r>
            <a:r>
              <a:rPr lang="en-US" dirty="0" err="1" smtClean="0"/>
              <a:t>Ending_Time</a:t>
            </a:r>
            <a:r>
              <a:rPr lang="en-US" dirty="0" smtClean="0"/>
              <a:t>: 09:30:41 / 09:31:01.</a:t>
            </a:r>
          </a:p>
          <a:p>
            <a:pPr marL="857250" lvl="1" indent="-457200"/>
            <a:endParaRPr lang="en-US" dirty="0" smtClean="0"/>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(23 of 35)</a:t>
            </a: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marL="457200" indent="-457200">
              <a:buFont typeface="+mj-lt"/>
              <a:buAutoNum type="arabicPeriod" startAt="3"/>
            </a:pPr>
            <a:r>
              <a:rPr lang="en-US" dirty="0" smtClean="0"/>
              <a:t>Missing Attitude and Ephemeris QF (ATMS SDR GEO and ATMS Remap GEO) Verification (Cont.)</a:t>
            </a:r>
            <a:endParaRPr lang="en-US" dirty="0" smtClean="0"/>
          </a:p>
          <a:p>
            <a:pPr marL="1257300" lvl="2" indent="-457200"/>
            <a:r>
              <a:rPr lang="en-US" dirty="0" smtClean="0"/>
              <a:t>The following plot shows the comparison of the ATMS SDR GEO (A&amp;E Availability Status) QF triggering (MX6.C Nominal vs. MX6.D Non-Nominal) which aligns with the </a:t>
            </a:r>
            <a:r>
              <a:rPr lang="en-US" dirty="0" smtClean="0"/>
              <a:t>scans where </a:t>
            </a:r>
            <a:r>
              <a:rPr lang="en-US" dirty="0" smtClean="0"/>
              <a:t>the S/C Diary RDR granules were removed. The horizontal axis is the number of scans (26 ATMS SDR granules are used in this comparison) and the vertical axis is the QF value (0 to 3). In the top left-hand-side section of the plot, the blue represents the QF value from the MX6.C Nominal run (QF is not triggered, hence value of 0 for all scans in all 26 ATMS granules), the red represents the QF value from the MX6.D Non-Nominal run (where QF is triggered correctly in response to the removed S/C Diary RDRs). The bottom left-hand-side of the plot shows the “Difference”, i.e., </a:t>
            </a:r>
            <a:r>
              <a:rPr lang="en-US" dirty="0" smtClean="0"/>
              <a:t>comparison plot.</a:t>
            </a:r>
            <a:endParaRPr lang="en-US" dirty="0" smtClean="0"/>
          </a:p>
          <a:p>
            <a:pPr marL="857250" lvl="1" indent="-457200"/>
            <a:endParaRPr lang="en-US" dirty="0" smtClean="0"/>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(24 of 35)</a:t>
            </a: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(25 of 35)</a:t>
            </a:r>
            <a:endParaRPr lang="en-US" dirty="0" smtClean="0"/>
          </a:p>
        </p:txBody>
      </p:sp>
      <p:pic>
        <p:nvPicPr>
          <p:cNvPr id="4" name="Picture 3"/>
          <p:cNvPicPr/>
          <p:nvPr/>
        </p:nvPicPr>
        <p:blipFill>
          <a:blip r:embed="rId3" cstate="print"/>
          <a:srcRect/>
          <a:stretch>
            <a:fillRect/>
          </a:stretch>
        </p:blipFill>
        <p:spPr bwMode="auto">
          <a:xfrm>
            <a:off x="1066800" y="1040505"/>
            <a:ext cx="6400800" cy="5817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marL="457200" indent="-457200">
              <a:buFont typeface="+mj-lt"/>
              <a:buAutoNum type="arabicPeriod" startAt="3"/>
            </a:pPr>
            <a:r>
              <a:rPr lang="en-US" dirty="0" smtClean="0"/>
              <a:t>Missing Attitude and Ephemeris QF (ATMS SDR GEO and ATMS Remap GEO) Verification (Cont.)</a:t>
            </a:r>
            <a:endParaRPr lang="en-US" dirty="0" smtClean="0"/>
          </a:p>
          <a:p>
            <a:pPr marL="1257300" lvl="2" indent="-457200"/>
            <a:r>
              <a:rPr lang="en-US" dirty="0" smtClean="0"/>
              <a:t>The following plot shows the comparison of the ATMS Remap SDR GEO (A&amp;E Availability Status) QF triggering (MX6.C Nominal vs. MX6.D Non-Nominal) which aligns with the </a:t>
            </a:r>
            <a:r>
              <a:rPr lang="en-US" dirty="0" smtClean="0"/>
              <a:t>scans where </a:t>
            </a:r>
            <a:r>
              <a:rPr lang="en-US" dirty="0" smtClean="0"/>
              <a:t>the S/C Diary RDR granules were removed. The horizontal axis is the number of scans (23 ATMS Remap SDR granules are used in this comparison) and the vertical axis is the QF value (0 to 3). In the top left-hand-side section of the plot, the blue represents the QF value from the MX6.C Nominal run (QF is not triggered, hence value of 0 for all scans in all 23 ATMS Remap granules), the red represents the QF value from the MX6.D Non-Nominal run (where QF is triggered correctly in response to the removed S/C Diary RDRs). The bottom left-hand-side of the plot shows the “Difference”, i.e., </a:t>
            </a:r>
            <a:r>
              <a:rPr lang="en-US" dirty="0" smtClean="0"/>
              <a:t>comparison plot</a:t>
            </a:r>
            <a:r>
              <a:rPr lang="en-US" dirty="0" smtClean="0"/>
              <a:t>.</a:t>
            </a:r>
          </a:p>
          <a:p>
            <a:pPr marL="857250" lvl="1" indent="-457200"/>
            <a:endParaRPr lang="en-US" dirty="0" smtClean="0"/>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(26 of 35)</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5" name="Rectangle 3"/>
          <p:cNvSpPr>
            <a:spLocks noGrp="1" noChangeArrowheads="1"/>
          </p:cNvSpPr>
          <p:nvPr>
            <p:ph type="body" idx="1"/>
          </p:nvPr>
        </p:nvSpPr>
        <p:spPr>
          <a:xfrm>
            <a:off x="304800" y="990600"/>
            <a:ext cx="8610600" cy="5791200"/>
          </a:xfrm>
        </p:spPr>
        <p:txBody>
          <a:bodyPr/>
          <a:lstStyle/>
          <a:p>
            <a:r>
              <a:rPr lang="en-US" dirty="0" err="1" smtClean="0"/>
              <a:t>Mx</a:t>
            </a:r>
            <a:r>
              <a:rPr lang="en-US" dirty="0" smtClean="0"/>
              <a:t> I1.5.05.01 (AKA Mx5.1 Urgent Release)</a:t>
            </a:r>
          </a:p>
          <a:p>
            <a:pPr lvl="1"/>
            <a:r>
              <a:rPr lang="en-US" dirty="0" smtClean="0"/>
              <a:t>MOT Transition To OPS (TTO) (AIDP “AFWA” and NIDP “NESDIS”) Complete - 12/9/11 (L+42d)</a:t>
            </a:r>
          </a:p>
          <a:p>
            <a:r>
              <a:rPr lang="en-US" dirty="0" err="1" smtClean="0"/>
              <a:t>Mx</a:t>
            </a:r>
            <a:r>
              <a:rPr lang="en-US" dirty="0" smtClean="0"/>
              <a:t> I1.5.05.02 (AKA Mx5.2 Urgent Release) </a:t>
            </a:r>
          </a:p>
          <a:p>
            <a:pPr lvl="1"/>
            <a:r>
              <a:rPr lang="en-US" dirty="0" smtClean="0"/>
              <a:t>Test Readiness Review (TRR) – 1/10/12</a:t>
            </a:r>
          </a:p>
          <a:p>
            <a:pPr lvl="1"/>
            <a:r>
              <a:rPr lang="en-US" dirty="0" smtClean="0"/>
              <a:t>Factory Regression Test – 1/16/12-1/20/12</a:t>
            </a:r>
          </a:p>
          <a:p>
            <a:pPr lvl="1"/>
            <a:r>
              <a:rPr lang="en-US" dirty="0" smtClean="0"/>
              <a:t>Post-Test Review (PTR) Complete – 1/20/12</a:t>
            </a:r>
          </a:p>
          <a:p>
            <a:pPr lvl="1"/>
            <a:r>
              <a:rPr lang="en-US" dirty="0" smtClean="0"/>
              <a:t>Maintenance Readiness Review (MRR) – 1/19/12</a:t>
            </a:r>
          </a:p>
          <a:p>
            <a:pPr lvl="1"/>
            <a:r>
              <a:rPr lang="en-US" dirty="0" smtClean="0"/>
              <a:t>Site Delivery – 1/23/12</a:t>
            </a:r>
          </a:p>
          <a:p>
            <a:pPr lvl="1"/>
            <a:r>
              <a:rPr lang="en-US" dirty="0" smtClean="0"/>
              <a:t>AFWA Installation, Test &amp; Checkout (ITCO) – 1/23/12-1/27/12</a:t>
            </a:r>
          </a:p>
          <a:p>
            <a:pPr lvl="1"/>
            <a:r>
              <a:rPr lang="en-US" dirty="0" smtClean="0"/>
              <a:t>NESDIS ITCO – 1/23/12-1/27/12</a:t>
            </a:r>
          </a:p>
          <a:p>
            <a:pPr lvl="1"/>
            <a:r>
              <a:rPr lang="en-US" dirty="0" smtClean="0"/>
              <a:t>MOT ITCO – 1/23/12-1/27/12</a:t>
            </a:r>
          </a:p>
          <a:p>
            <a:pPr lvl="1"/>
            <a:r>
              <a:rPr lang="en-US" dirty="0" smtClean="0"/>
              <a:t>Site Checkout Complete – 1/27/12</a:t>
            </a:r>
          </a:p>
          <a:p>
            <a:pPr lvl="1"/>
            <a:r>
              <a:rPr lang="en-US" dirty="0" smtClean="0"/>
              <a:t>MOT TTO – 1/27/12 (Tentative; MOT’s decision) </a:t>
            </a:r>
          </a:p>
        </p:txBody>
      </p:sp>
      <p:sp>
        <p:nvSpPr>
          <p:cNvPr id="760834" name="Rectangle 2"/>
          <p:cNvSpPr>
            <a:spLocks noGrp="1" noChangeArrowheads="1"/>
          </p:cNvSpPr>
          <p:nvPr>
            <p:ph type="title"/>
          </p:nvPr>
        </p:nvSpPr>
        <p:spPr/>
        <p:txBody>
          <a:bodyPr/>
          <a:lstStyle/>
          <a:p>
            <a:r>
              <a:rPr lang="en-US" dirty="0" smtClean="0"/>
              <a:t>Maintenance Build Key Dates (1 of 2)</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(27 of 35)</a:t>
            </a:r>
            <a:endParaRPr lang="en-US" dirty="0" smtClean="0"/>
          </a:p>
        </p:txBody>
      </p:sp>
      <p:pic>
        <p:nvPicPr>
          <p:cNvPr id="5" name="Picture 4"/>
          <p:cNvPicPr/>
          <p:nvPr/>
        </p:nvPicPr>
        <p:blipFill>
          <a:blip r:embed="rId3" cstate="print"/>
          <a:srcRect/>
          <a:stretch>
            <a:fillRect/>
          </a:stretch>
        </p:blipFill>
        <p:spPr bwMode="auto">
          <a:xfrm>
            <a:off x="1143000" y="990600"/>
            <a:ext cx="6400800" cy="5786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marL="457200" indent="-457200">
              <a:buFont typeface="+mj-lt"/>
              <a:buAutoNum type="arabicPeriod" startAt="4"/>
            </a:pPr>
            <a:r>
              <a:rPr lang="en-US" dirty="0" smtClean="0"/>
              <a:t>ATMS SDR PCT </a:t>
            </a:r>
            <a:r>
              <a:rPr lang="en-US" dirty="0" smtClean="0"/>
              <a:t>Update Verification</a:t>
            </a:r>
            <a:endParaRPr lang="en-US" dirty="0" smtClean="0"/>
          </a:p>
          <a:p>
            <a:pPr marL="971550" lvl="1" indent="-514350"/>
            <a:r>
              <a:rPr lang="en-US" sz="2400" dirty="0" smtClean="0"/>
              <a:t>Comparing ATMS SDR/TDR fields (</a:t>
            </a:r>
            <a:r>
              <a:rPr lang="en-US" sz="2400" dirty="0" err="1" smtClean="0"/>
              <a:t>e.g</a:t>
            </a:r>
            <a:r>
              <a:rPr lang="en-US" sz="2400" dirty="0" smtClean="0"/>
              <a:t>,., ATs, BTs) and QFs b/n </a:t>
            </a:r>
            <a:r>
              <a:rPr lang="en-US" sz="2400" dirty="0" smtClean="0"/>
              <a:t>Mx5 </a:t>
            </a:r>
            <a:r>
              <a:rPr lang="en-US" sz="2400" dirty="0" smtClean="0"/>
              <a:t>(Original PCT) </a:t>
            </a:r>
            <a:r>
              <a:rPr lang="en-US" sz="2400" dirty="0" smtClean="0"/>
              <a:t>and Mx5.1 </a:t>
            </a:r>
            <a:r>
              <a:rPr lang="en-US" sz="2400" dirty="0" smtClean="0"/>
              <a:t>(Updated PCT per CCRs 474-CCR-11-0073 &amp; 474-CCR-11-0175)</a:t>
            </a:r>
          </a:p>
          <a:p>
            <a:pPr marL="1371600" lvl="2" indent="-514350"/>
            <a:r>
              <a:rPr lang="en-US" sz="2200" dirty="0" smtClean="0"/>
              <a:t>Compared ~5 orbits of ATMS SDR from 2011/11/08 (1,000 RDRs</a:t>
            </a:r>
            <a:r>
              <a:rPr lang="en-US" sz="2200" dirty="0" smtClean="0"/>
              <a:t>):</a:t>
            </a:r>
          </a:p>
          <a:p>
            <a:pPr marL="1828800" lvl="3" indent="-514350">
              <a:buNone/>
            </a:pPr>
            <a:r>
              <a:rPr lang="en-US" sz="2200" dirty="0" smtClean="0"/>
              <a:t>1st </a:t>
            </a:r>
            <a:r>
              <a:rPr lang="en-US" sz="2200" dirty="0" smtClean="0"/>
              <a:t>RDR: RATMS-RNSCA_npp_d20111108_t2055513_e2056233_b00163_c20111109013617692108_noaa_ops.h5</a:t>
            </a:r>
            <a:endParaRPr lang="en-US" sz="2200" dirty="0" smtClean="0"/>
          </a:p>
          <a:p>
            <a:pPr marL="1828800" lvl="3" indent="-514350">
              <a:buNone/>
            </a:pPr>
            <a:r>
              <a:rPr lang="en-US" sz="2200" dirty="0" smtClean="0"/>
              <a:t>1,000th RDR: </a:t>
            </a:r>
            <a:r>
              <a:rPr lang="en-US" sz="2200" dirty="0" smtClean="0"/>
              <a:t>RATMS-RNSCA_npp_d20111109_t0543163_e0543483_b00168_c20111109073906432986_noaa_ops.h5</a:t>
            </a:r>
            <a:endParaRPr lang="en-US" sz="2200" dirty="0" smtClean="0"/>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(28 of 35)</a:t>
            </a: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marL="457200" indent="-457200">
              <a:buFont typeface="+mj-lt"/>
              <a:buAutoNum type="arabicPeriod" startAt="4"/>
            </a:pPr>
            <a:r>
              <a:rPr lang="en-US" dirty="0" smtClean="0"/>
              <a:t>ATMS SDR PCT </a:t>
            </a:r>
            <a:r>
              <a:rPr lang="en-US" dirty="0" smtClean="0"/>
              <a:t>Update Verification (Cont.)</a:t>
            </a:r>
            <a:endParaRPr lang="en-US" sz="2400" dirty="0" smtClean="0"/>
          </a:p>
          <a:p>
            <a:pPr marL="1371600" lvl="2" indent="-514350"/>
            <a:r>
              <a:rPr lang="en-US" sz="2200" dirty="0" smtClean="0"/>
              <a:t>The following 7</a:t>
            </a:r>
            <a:r>
              <a:rPr lang="en-US" sz="2200" dirty="0" smtClean="0"/>
              <a:t> plots </a:t>
            </a:r>
            <a:r>
              <a:rPr lang="en-US" sz="2200" dirty="0" smtClean="0"/>
              <a:t>show the comparison for the </a:t>
            </a:r>
            <a:r>
              <a:rPr lang="en-US" sz="2200" dirty="0" smtClean="0"/>
              <a:t>ATMS SDR BTs for Channels 1, 2, 3, 16 &amp; 17, Cold </a:t>
            </a:r>
            <a:r>
              <a:rPr lang="en-US" sz="2200" dirty="0" err="1" smtClean="0"/>
              <a:t>NEdT</a:t>
            </a:r>
            <a:r>
              <a:rPr lang="en-US" sz="2200" dirty="0" smtClean="0"/>
              <a:t> and Warm </a:t>
            </a:r>
            <a:r>
              <a:rPr lang="en-US" sz="2200" dirty="0" err="1" smtClean="0"/>
              <a:t>NEdT</a:t>
            </a:r>
            <a:r>
              <a:rPr lang="en-US" sz="2200" dirty="0" smtClean="0"/>
              <a:t>, respectively.</a:t>
            </a:r>
            <a:endParaRPr lang="en-US" sz="2200" dirty="0" smtClean="0"/>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(29 of 35)</a:t>
            </a: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(30 of 35)</a:t>
            </a:r>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838200" y="990600"/>
            <a:ext cx="7509786"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(31 of 35)</a:t>
            </a:r>
            <a:endParaRPr lang="en-US" dirty="0" smtClean="0"/>
          </a:p>
        </p:txBody>
      </p:sp>
      <p:pic>
        <p:nvPicPr>
          <p:cNvPr id="2050" name="Picture 2"/>
          <p:cNvPicPr>
            <a:picLocks noChangeAspect="1" noChangeArrowheads="1"/>
          </p:cNvPicPr>
          <p:nvPr/>
        </p:nvPicPr>
        <p:blipFill>
          <a:blip r:embed="rId3" cstate="print"/>
          <a:srcRect/>
          <a:stretch>
            <a:fillRect/>
          </a:stretch>
        </p:blipFill>
        <p:spPr bwMode="auto">
          <a:xfrm>
            <a:off x="636706" y="990600"/>
            <a:ext cx="7516694"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(32 of 35)</a:t>
            </a:r>
            <a:endParaRPr lang="en-US" dirty="0" smtClean="0"/>
          </a:p>
        </p:txBody>
      </p:sp>
      <p:pic>
        <p:nvPicPr>
          <p:cNvPr id="3074" name="Picture 2"/>
          <p:cNvPicPr>
            <a:picLocks noChangeAspect="1" noChangeArrowheads="1"/>
          </p:cNvPicPr>
          <p:nvPr/>
        </p:nvPicPr>
        <p:blipFill>
          <a:blip r:embed="rId3" cstate="print"/>
          <a:srcRect/>
          <a:stretch>
            <a:fillRect/>
          </a:stretch>
        </p:blipFill>
        <p:spPr bwMode="auto">
          <a:xfrm>
            <a:off x="1066800" y="990600"/>
            <a:ext cx="7163929"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(33 of 35)</a:t>
            </a:r>
            <a:endParaRPr lang="en-US" dirty="0" smtClean="0"/>
          </a:p>
        </p:txBody>
      </p:sp>
      <p:pic>
        <p:nvPicPr>
          <p:cNvPr id="3075" name="Picture 3"/>
          <p:cNvPicPr>
            <a:picLocks noChangeAspect="1" noChangeArrowheads="1"/>
          </p:cNvPicPr>
          <p:nvPr/>
        </p:nvPicPr>
        <p:blipFill>
          <a:blip r:embed="rId3" cstate="print"/>
          <a:srcRect/>
          <a:stretch>
            <a:fillRect/>
          </a:stretch>
        </p:blipFill>
        <p:spPr bwMode="auto">
          <a:xfrm>
            <a:off x="685800" y="990600"/>
            <a:ext cx="7312357"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(34 of 35)</a:t>
            </a:r>
            <a:endParaRPr lang="en-US" dirty="0" smtClean="0"/>
          </a:p>
        </p:txBody>
      </p:sp>
      <p:pic>
        <p:nvPicPr>
          <p:cNvPr id="4098" name="Picture 2"/>
          <p:cNvPicPr>
            <a:picLocks noChangeAspect="1" noChangeArrowheads="1"/>
          </p:cNvPicPr>
          <p:nvPr/>
        </p:nvPicPr>
        <p:blipFill>
          <a:blip r:embed="rId3" cstate="print"/>
          <a:srcRect/>
          <a:stretch>
            <a:fillRect/>
          </a:stretch>
        </p:blipFill>
        <p:spPr bwMode="auto">
          <a:xfrm>
            <a:off x="533400" y="990600"/>
            <a:ext cx="7265804"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5943600" cy="615950"/>
          </a:xfrm>
        </p:spPr>
        <p:txBody>
          <a:bodyPr/>
          <a:lstStyle/>
          <a:p>
            <a:r>
              <a:rPr lang="en-US" dirty="0" smtClean="0"/>
              <a:t>Cal/Val Activity Contributions </a:t>
            </a:r>
            <a:br>
              <a:rPr lang="en-US" dirty="0" smtClean="0"/>
            </a:br>
            <a:r>
              <a:rPr lang="en-US" dirty="0" smtClean="0"/>
              <a:t>(35 </a:t>
            </a:r>
            <a:r>
              <a:rPr lang="en-US" dirty="0" smtClean="0"/>
              <a:t>of </a:t>
            </a:r>
            <a:r>
              <a:rPr lang="en-US" dirty="0" smtClean="0"/>
              <a:t>35</a:t>
            </a:r>
            <a:r>
              <a:rPr lang="en-US" dirty="0" smtClean="0"/>
              <a:t>)</a:t>
            </a:r>
            <a:endParaRPr lang="en-US" dirty="0" smtClean="0"/>
          </a:p>
        </p:txBody>
      </p:sp>
      <p:pic>
        <p:nvPicPr>
          <p:cNvPr id="5122" name="Picture 2"/>
          <p:cNvPicPr>
            <a:picLocks noChangeAspect="1" noChangeArrowheads="1"/>
          </p:cNvPicPr>
          <p:nvPr/>
        </p:nvPicPr>
        <p:blipFill>
          <a:blip r:embed="rId3" cstate="print"/>
          <a:srcRect/>
          <a:stretch>
            <a:fillRect/>
          </a:stretch>
        </p:blipFill>
        <p:spPr bwMode="auto">
          <a:xfrm>
            <a:off x="0" y="1371600"/>
            <a:ext cx="4594975" cy="36576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649341" y="1447800"/>
            <a:ext cx="4494657"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505200"/>
            <a:ext cx="8229600" cy="457200"/>
          </a:xfrm>
          <a:prstGeom prst="rect">
            <a:avLst/>
          </a:prstGeom>
          <a:solidFill>
            <a:schemeClr val="accent5">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noFill/>
        </p:spPr>
        <p:txBody>
          <a:bodyPr/>
          <a:lstStyle/>
          <a:p>
            <a:pPr eaLnBrk="1" hangingPunct="1"/>
            <a:r>
              <a:rPr lang="en-US" dirty="0" smtClean="0"/>
              <a:t>Outline</a:t>
            </a:r>
          </a:p>
        </p:txBody>
      </p:sp>
      <p:sp>
        <p:nvSpPr>
          <p:cNvPr id="7171" name="Rectangle 3"/>
          <p:cNvSpPr>
            <a:spLocks noGrp="1" noChangeArrowheads="1"/>
          </p:cNvSpPr>
          <p:nvPr>
            <p:ph idx="1"/>
          </p:nvPr>
        </p:nvSpPr>
        <p:spPr/>
        <p:txBody>
          <a:bodyPr/>
          <a:lstStyle/>
          <a:p>
            <a:r>
              <a:rPr lang="en-US" dirty="0" smtClean="0"/>
              <a:t>Maintenance Build (</a:t>
            </a:r>
            <a:r>
              <a:rPr lang="en-US" dirty="0" err="1" smtClean="0"/>
              <a:t>Mx</a:t>
            </a:r>
            <a:r>
              <a:rPr lang="en-US" dirty="0" smtClean="0"/>
              <a:t>) Key Dates</a:t>
            </a:r>
          </a:p>
          <a:p>
            <a:r>
              <a:rPr lang="en-US" dirty="0" smtClean="0"/>
              <a:t>EDR-PR Requirement Status</a:t>
            </a:r>
          </a:p>
          <a:p>
            <a:r>
              <a:rPr lang="en-US" dirty="0" smtClean="0"/>
              <a:t>Operational Algorithm Updates Post Launch Build (Mx5)</a:t>
            </a:r>
          </a:p>
          <a:p>
            <a:r>
              <a:rPr lang="en-US" dirty="0" smtClean="0"/>
              <a:t>Cal/Val Activity Contributions</a:t>
            </a:r>
          </a:p>
          <a:p>
            <a:r>
              <a:rPr lang="en-US" dirty="0" smtClean="0"/>
              <a:t>Path Forward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5" name="Rectangle 3"/>
          <p:cNvSpPr>
            <a:spLocks noGrp="1" noChangeArrowheads="1"/>
          </p:cNvSpPr>
          <p:nvPr>
            <p:ph type="body" idx="1"/>
          </p:nvPr>
        </p:nvSpPr>
        <p:spPr>
          <a:xfrm>
            <a:off x="304800" y="990600"/>
            <a:ext cx="8610600" cy="5867400"/>
          </a:xfrm>
        </p:spPr>
        <p:txBody>
          <a:bodyPr/>
          <a:lstStyle/>
          <a:p>
            <a:r>
              <a:rPr lang="en-US" dirty="0" err="1" smtClean="0"/>
              <a:t>Mx</a:t>
            </a:r>
            <a:r>
              <a:rPr lang="en-US" dirty="0" smtClean="0"/>
              <a:t> I1.5.06.00 (AKA Mx6)</a:t>
            </a:r>
          </a:p>
          <a:p>
            <a:pPr lvl="1"/>
            <a:r>
              <a:rPr lang="en-US" dirty="0" smtClean="0"/>
              <a:t>Following dates are controlled by Raytheon CGS, hence, confirmed:</a:t>
            </a:r>
          </a:p>
          <a:p>
            <a:pPr lvl="2"/>
            <a:r>
              <a:rPr lang="en-US" dirty="0" smtClean="0"/>
              <a:t>TRR – 01/11/12</a:t>
            </a:r>
          </a:p>
          <a:p>
            <a:pPr lvl="2"/>
            <a:r>
              <a:rPr lang="en-US" dirty="0" smtClean="0"/>
              <a:t>Factory Regression Test – 01/11/12-01/25/12</a:t>
            </a:r>
          </a:p>
          <a:p>
            <a:pPr lvl="2"/>
            <a:r>
              <a:rPr lang="en-US" dirty="0" smtClean="0"/>
              <a:t>PTR Complete – 01/25/12</a:t>
            </a:r>
          </a:p>
          <a:p>
            <a:pPr lvl="2"/>
            <a:r>
              <a:rPr lang="en-US" dirty="0" smtClean="0"/>
              <a:t>MRR – 01/26/12</a:t>
            </a:r>
          </a:p>
          <a:p>
            <a:pPr lvl="1"/>
            <a:r>
              <a:rPr lang="en-US" dirty="0" smtClean="0"/>
              <a:t>Following dates are dependent on magnitude of “Launch Freeze”  slip, hence, </a:t>
            </a:r>
            <a:r>
              <a:rPr lang="en-US" b="1" u="sng" dirty="0" smtClean="0"/>
              <a:t>tentative</a:t>
            </a:r>
            <a:r>
              <a:rPr lang="en-US" dirty="0" smtClean="0"/>
              <a:t>:</a:t>
            </a:r>
          </a:p>
          <a:p>
            <a:pPr lvl="2"/>
            <a:r>
              <a:rPr lang="en-US" dirty="0" smtClean="0"/>
              <a:t>Site Delivery – 01/27/12</a:t>
            </a:r>
          </a:p>
          <a:p>
            <a:pPr lvl="2"/>
            <a:r>
              <a:rPr lang="en-US" dirty="0" smtClean="0"/>
              <a:t>Site HW Setup – 01/30/12-02/27/12</a:t>
            </a:r>
          </a:p>
          <a:p>
            <a:pPr lvl="2"/>
            <a:r>
              <a:rPr lang="en-US" dirty="0" smtClean="0"/>
              <a:t>AFWA ITCO – 02/06/12-02/27/12</a:t>
            </a:r>
          </a:p>
          <a:p>
            <a:pPr lvl="2"/>
            <a:r>
              <a:rPr lang="en-US" dirty="0" smtClean="0"/>
              <a:t>AFWA MOT ITCO – 02/13/12-03/6/12</a:t>
            </a:r>
          </a:p>
          <a:p>
            <a:pPr lvl="2"/>
            <a:r>
              <a:rPr lang="en-US" dirty="0" smtClean="0"/>
              <a:t>NESDIS ITCO – 02/20/12-03/13/12</a:t>
            </a:r>
          </a:p>
          <a:p>
            <a:pPr lvl="2"/>
            <a:r>
              <a:rPr lang="en-US" dirty="0" smtClean="0"/>
              <a:t>NESDIS MOT ITCO – 02/27/12-03/20/12</a:t>
            </a:r>
          </a:p>
          <a:p>
            <a:pPr lvl="2"/>
            <a:r>
              <a:rPr lang="en-US" dirty="0" smtClean="0"/>
              <a:t>Site Checkout Complete – 03/20/12</a:t>
            </a:r>
          </a:p>
          <a:p>
            <a:pPr lvl="2"/>
            <a:r>
              <a:rPr lang="en-US" dirty="0" smtClean="0"/>
              <a:t>AFWA TTO Complete – 4/3/12</a:t>
            </a:r>
          </a:p>
          <a:p>
            <a:pPr lvl="2"/>
            <a:r>
              <a:rPr lang="en-US" dirty="0" smtClean="0"/>
              <a:t>NESDIS TTO Complete – 4/10/12</a:t>
            </a:r>
          </a:p>
        </p:txBody>
      </p:sp>
      <p:sp>
        <p:nvSpPr>
          <p:cNvPr id="760834" name="Rectangle 2"/>
          <p:cNvSpPr>
            <a:spLocks noGrp="1" noChangeArrowheads="1"/>
          </p:cNvSpPr>
          <p:nvPr>
            <p:ph type="title"/>
          </p:nvPr>
        </p:nvSpPr>
        <p:spPr/>
        <p:txBody>
          <a:bodyPr/>
          <a:lstStyle/>
          <a:p>
            <a:r>
              <a:rPr lang="en-US" dirty="0" smtClean="0"/>
              <a:t>Maintenance Build Key Dates (2 of 2)</a:t>
            </a:r>
            <a:endParaRPr lang="en-US" dirty="0"/>
          </a:p>
        </p:txBody>
      </p:sp>
      <p:sp>
        <p:nvSpPr>
          <p:cNvPr id="4" name="TextBox 3"/>
          <p:cNvSpPr txBox="1"/>
          <p:nvPr/>
        </p:nvSpPr>
        <p:spPr>
          <a:xfrm>
            <a:off x="5943600" y="3886200"/>
            <a:ext cx="2971800" cy="2057400"/>
          </a:xfrm>
          <a:prstGeom prst="rect">
            <a:avLst/>
          </a:prstGeom>
          <a:solidFill>
            <a:schemeClr val="accent1"/>
          </a:solidFill>
        </p:spPr>
        <p:txBody>
          <a:bodyPr wrap="square" rtlCol="0">
            <a:noAutofit/>
          </a:bodyPr>
          <a:lstStyle/>
          <a:p>
            <a:pPr algn="ctr"/>
            <a:r>
              <a:rPr lang="en-US" sz="2400" dirty="0" smtClean="0">
                <a:solidFill>
                  <a:schemeClr val="bg1"/>
                </a:solidFill>
                <a:latin typeface="Tahoma"/>
              </a:rPr>
              <a:t>Due to Launch Freeze Slip, Mx6 is expected to be ready for OPS ~ End of May’12</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066800"/>
            <a:ext cx="8229600" cy="5638800"/>
          </a:xfrm>
        </p:spPr>
        <p:txBody>
          <a:bodyPr/>
          <a:lstStyle/>
          <a:p>
            <a:r>
              <a:rPr lang="en-US" dirty="0" smtClean="0"/>
              <a:t>Continue to provide prompt responses to raised operational algorithm issues through DRs/CCRs/etc.</a:t>
            </a:r>
            <a:endParaRPr lang="en-US" dirty="0" smtClean="0"/>
          </a:p>
          <a:p>
            <a:r>
              <a:rPr lang="en-US" dirty="0" smtClean="0"/>
              <a:t>Continue to improve </a:t>
            </a:r>
            <a:r>
              <a:rPr lang="en-US" dirty="0" err="1" smtClean="0"/>
              <a:t>Matlab</a:t>
            </a:r>
            <a:r>
              <a:rPr lang="en-US" dirty="0" smtClean="0"/>
              <a:t>-based QCV tool suite and share updated scripts w/ ATMS SDR Cal/Val team members.</a:t>
            </a:r>
          </a:p>
          <a:p>
            <a:r>
              <a:rPr lang="en-US" dirty="0" smtClean="0"/>
              <a:t>Continue to analyze ATMS SDR/Remap obtained data through CLASS/NSIPS/GRAVITE</a:t>
            </a:r>
          </a:p>
          <a:p>
            <a:r>
              <a:rPr lang="en-US" dirty="0" smtClean="0"/>
              <a:t>We </a:t>
            </a:r>
            <a:r>
              <a:rPr lang="en-US" dirty="0" smtClean="0"/>
              <a:t>stand ready to continue serving as a valued partner in the Intensive Cal/Val enterprise, for resolution of both science and engineering related </a:t>
            </a:r>
            <a:r>
              <a:rPr lang="en-US" dirty="0" smtClean="0"/>
              <a:t>issues.</a:t>
            </a:r>
            <a:endParaRPr lang="en-US" dirty="0" smtClean="0"/>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Path Forward</a:t>
            </a: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76400"/>
            <a:ext cx="8229600" cy="457200"/>
          </a:xfrm>
          <a:prstGeom prst="rect">
            <a:avLst/>
          </a:prstGeom>
          <a:solidFill>
            <a:schemeClr val="accent5">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noFill/>
        </p:spPr>
        <p:txBody>
          <a:bodyPr/>
          <a:lstStyle/>
          <a:p>
            <a:pPr eaLnBrk="1" hangingPunct="1"/>
            <a:r>
              <a:rPr lang="en-US" dirty="0" smtClean="0"/>
              <a:t>Outline</a:t>
            </a:r>
          </a:p>
        </p:txBody>
      </p:sp>
      <p:sp>
        <p:nvSpPr>
          <p:cNvPr id="7171" name="Rectangle 3"/>
          <p:cNvSpPr>
            <a:spLocks noGrp="1" noChangeArrowheads="1"/>
          </p:cNvSpPr>
          <p:nvPr>
            <p:ph idx="1"/>
          </p:nvPr>
        </p:nvSpPr>
        <p:spPr/>
        <p:txBody>
          <a:bodyPr/>
          <a:lstStyle/>
          <a:p>
            <a:r>
              <a:rPr lang="en-US" dirty="0" smtClean="0"/>
              <a:t>Maintenance Build (</a:t>
            </a:r>
            <a:r>
              <a:rPr lang="en-US" dirty="0" err="1" smtClean="0"/>
              <a:t>Mx</a:t>
            </a:r>
            <a:r>
              <a:rPr lang="en-US" dirty="0" smtClean="0"/>
              <a:t>) Key Dates</a:t>
            </a:r>
          </a:p>
          <a:p>
            <a:r>
              <a:rPr lang="en-US" dirty="0" smtClean="0"/>
              <a:t>EDR-PR Requirement Status</a:t>
            </a:r>
          </a:p>
          <a:p>
            <a:r>
              <a:rPr lang="en-US" dirty="0" smtClean="0"/>
              <a:t>Operational Algorithm Updates Post Launch Build (Mx5)</a:t>
            </a:r>
          </a:p>
          <a:p>
            <a:r>
              <a:rPr lang="en-US" dirty="0" smtClean="0"/>
              <a:t>Cal/Val Activity Contributions</a:t>
            </a:r>
          </a:p>
          <a:p>
            <a:r>
              <a:rPr lang="en-US" dirty="0" smtClean="0"/>
              <a:t>Path Forward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r>
              <a:rPr lang="en-US" dirty="0" smtClean="0"/>
              <a:t>100% passed on IPAC, Additional Nominal and Non-Nominal Testing for ATMS TDR/SDR/Remap/GEO</a:t>
            </a:r>
          </a:p>
          <a:p>
            <a:pPr lvl="1"/>
            <a:r>
              <a:rPr lang="en-US" dirty="0" smtClean="0"/>
              <a:t>ATMS SDR - 8 Requirements</a:t>
            </a:r>
          </a:p>
          <a:p>
            <a:pPr lvl="2"/>
            <a:r>
              <a:rPr lang="en-US" dirty="0" smtClean="0"/>
              <a:t>IPAC Supplemental Verification Report (SVR) - ECR-IDP-R1291</a:t>
            </a:r>
          </a:p>
          <a:p>
            <a:pPr lvl="2"/>
            <a:r>
              <a:rPr lang="en-US" dirty="0" smtClean="0"/>
              <a:t>Additional Nominal &amp; Non-Nominal SVR - ECR-IDP-003827</a:t>
            </a:r>
          </a:p>
          <a:p>
            <a:pPr lvl="1"/>
            <a:r>
              <a:rPr lang="en-US" dirty="0" smtClean="0"/>
              <a:t>ATMS Remap SDR - 4 Requirements</a:t>
            </a:r>
          </a:p>
          <a:p>
            <a:pPr lvl="2"/>
            <a:r>
              <a:rPr lang="en-US" dirty="0" smtClean="0"/>
              <a:t>IPAC Supplemental Verification Report (SVR) - ECR-IDP-R1291</a:t>
            </a:r>
          </a:p>
          <a:p>
            <a:pPr lvl="2"/>
            <a:r>
              <a:rPr lang="en-US" dirty="0" smtClean="0"/>
              <a:t>Additional Nominal &amp; Non-Nominal SVR - ECR-IDP-003827</a:t>
            </a:r>
          </a:p>
          <a:p>
            <a:pPr lvl="1"/>
            <a:r>
              <a:rPr lang="en-US" dirty="0" smtClean="0"/>
              <a:t>ATMS SDR GEO, ATMS Remap GEO - 4 Requirements</a:t>
            </a:r>
          </a:p>
          <a:p>
            <a:pPr lvl="2"/>
            <a:r>
              <a:rPr lang="en-US" dirty="0" smtClean="0"/>
              <a:t>IPAC, Additional Nominal &amp; Non-Nominal SVR - ECR-IDP-004170</a:t>
            </a:r>
          </a:p>
          <a:p>
            <a:pPr lvl="1"/>
            <a:endParaRPr lang="en-US" dirty="0" smtClean="0"/>
          </a:p>
        </p:txBody>
      </p:sp>
      <p:sp>
        <p:nvSpPr>
          <p:cNvPr id="7170" name="Rectangle 2"/>
          <p:cNvSpPr>
            <a:spLocks noGrp="1" noChangeArrowheads="1"/>
          </p:cNvSpPr>
          <p:nvPr>
            <p:ph type="title"/>
          </p:nvPr>
        </p:nvSpPr>
        <p:spPr/>
        <p:txBody>
          <a:bodyPr/>
          <a:lstStyle/>
          <a:p>
            <a:r>
              <a:rPr lang="en-US" dirty="0" smtClean="0"/>
              <a:t>EDR-PR Requirement Status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0"/>
            <a:ext cx="8229600" cy="457200"/>
          </a:xfrm>
          <a:prstGeom prst="rect">
            <a:avLst/>
          </a:prstGeom>
          <a:solidFill>
            <a:schemeClr val="accent5">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noFill/>
        </p:spPr>
        <p:txBody>
          <a:bodyPr/>
          <a:lstStyle/>
          <a:p>
            <a:pPr eaLnBrk="1" hangingPunct="1"/>
            <a:r>
              <a:rPr lang="en-US" dirty="0" smtClean="0"/>
              <a:t>Outline</a:t>
            </a:r>
          </a:p>
        </p:txBody>
      </p:sp>
      <p:sp>
        <p:nvSpPr>
          <p:cNvPr id="7171" name="Rectangle 3"/>
          <p:cNvSpPr>
            <a:spLocks noGrp="1" noChangeArrowheads="1"/>
          </p:cNvSpPr>
          <p:nvPr>
            <p:ph idx="1"/>
          </p:nvPr>
        </p:nvSpPr>
        <p:spPr/>
        <p:txBody>
          <a:bodyPr/>
          <a:lstStyle/>
          <a:p>
            <a:r>
              <a:rPr lang="en-US" dirty="0" smtClean="0"/>
              <a:t>Maintenance Build (</a:t>
            </a:r>
            <a:r>
              <a:rPr lang="en-US" dirty="0" err="1" smtClean="0"/>
              <a:t>Mx</a:t>
            </a:r>
            <a:r>
              <a:rPr lang="en-US" dirty="0" smtClean="0"/>
              <a:t>) Key Dates</a:t>
            </a:r>
          </a:p>
          <a:p>
            <a:r>
              <a:rPr lang="en-US" dirty="0" smtClean="0"/>
              <a:t>EDR-PR Requirement Status</a:t>
            </a:r>
          </a:p>
          <a:p>
            <a:r>
              <a:rPr lang="en-US" dirty="0" smtClean="0"/>
              <a:t>Operational Algorithm Updates Post Launch Build (Mx5)</a:t>
            </a:r>
          </a:p>
          <a:p>
            <a:r>
              <a:rPr lang="en-US" dirty="0" smtClean="0"/>
              <a:t>Cal/Val Activity Contributions</a:t>
            </a:r>
          </a:p>
          <a:p>
            <a:r>
              <a:rPr lang="en-US" dirty="0" smtClean="0"/>
              <a:t>Path Forward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990600"/>
            <a:ext cx="8229600" cy="5867400"/>
          </a:xfrm>
        </p:spPr>
        <p:txBody>
          <a:bodyPr/>
          <a:lstStyle/>
          <a:p>
            <a:r>
              <a:rPr lang="en-US" dirty="0" smtClean="0"/>
              <a:t>Science Drops/Tech Memos/CCRs Implemented in Mx6</a:t>
            </a:r>
          </a:p>
          <a:p>
            <a:pPr lvl="1"/>
            <a:r>
              <a:rPr lang="en-US" sz="1800" dirty="0" smtClean="0"/>
              <a:t>ATMS SDR 474-CCR-11-0073 (in </a:t>
            </a:r>
            <a:r>
              <a:rPr lang="en-US" sz="1800" b="1" dirty="0" smtClean="0"/>
              <a:t>Mx5.1</a:t>
            </a:r>
            <a:r>
              <a:rPr lang="en-US" sz="1800" dirty="0" smtClean="0"/>
              <a:t>)</a:t>
            </a:r>
          </a:p>
          <a:p>
            <a:pPr lvl="2"/>
            <a:r>
              <a:rPr lang="en-US" sz="1600" dirty="0" smtClean="0"/>
              <a:t>ATMS SDR/TDR Ephemeral Processing Coefficient Table (PCT; ATMS-SDR-CC) Updates</a:t>
            </a:r>
          </a:p>
          <a:p>
            <a:pPr lvl="2"/>
            <a:r>
              <a:rPr lang="en-US" sz="1600" dirty="0" smtClean="0"/>
              <a:t>Launch updates:</a:t>
            </a:r>
          </a:p>
          <a:p>
            <a:pPr lvl="3"/>
            <a:r>
              <a:rPr lang="en-US" sz="1600" dirty="0" smtClean="0"/>
              <a:t>Modification of the warm load and cold load smoothing function to a triangular weighting function</a:t>
            </a:r>
          </a:p>
          <a:p>
            <a:pPr lvl="3"/>
            <a:r>
              <a:rPr lang="en-US" sz="1600" dirty="0" smtClean="0"/>
              <a:t>Updating data limits for the pre launch calibration range</a:t>
            </a:r>
          </a:p>
          <a:p>
            <a:pPr lvl="3"/>
            <a:r>
              <a:rPr lang="en-US" sz="1600" dirty="0" smtClean="0"/>
              <a:t>Providing warm and old load corrections</a:t>
            </a:r>
          </a:p>
          <a:p>
            <a:pPr lvl="3"/>
            <a:r>
              <a:rPr lang="en-US" sz="1600" dirty="0" smtClean="0"/>
              <a:t>Updating non-linearity Parameters</a:t>
            </a:r>
          </a:p>
          <a:p>
            <a:pPr lvl="3"/>
            <a:r>
              <a:rPr lang="en-US" sz="1600" dirty="0" smtClean="0"/>
              <a:t>Relaxing limits on counts so that no scans will be excluded in early orbit</a:t>
            </a:r>
          </a:p>
          <a:p>
            <a:pPr lvl="3"/>
            <a:r>
              <a:rPr lang="en-US" sz="1600" dirty="0" smtClean="0"/>
              <a:t>Number of scans in averages are set to odd</a:t>
            </a:r>
          </a:p>
          <a:p>
            <a:pPr lvl="3"/>
            <a:r>
              <a:rPr lang="en-US" sz="1600" dirty="0" smtClean="0"/>
              <a:t>Cold and Warm positions error limits are increased</a:t>
            </a:r>
          </a:p>
          <a:p>
            <a:pPr lvl="3"/>
            <a:r>
              <a:rPr lang="en-US" sz="1600" dirty="0" smtClean="0"/>
              <a:t>Providing versions for Side A and Side B</a:t>
            </a:r>
          </a:p>
          <a:p>
            <a:pPr lvl="2"/>
            <a:r>
              <a:rPr lang="en-US" sz="1600" dirty="0" smtClean="0"/>
              <a:t>Updates to address issues in the following DRs:</a:t>
            </a:r>
          </a:p>
          <a:p>
            <a:pPr lvl="3"/>
            <a:r>
              <a:rPr lang="en-US" sz="1600" dirty="0" smtClean="0"/>
              <a:t>DR4461: Ops code tailored to scan profile #1</a:t>
            </a:r>
          </a:p>
          <a:p>
            <a:pPr lvl="3"/>
            <a:r>
              <a:rPr lang="en-US" sz="1600" dirty="0" smtClean="0"/>
              <a:t>DR4460: Limits too high on space view counts for channels 7-8</a:t>
            </a:r>
          </a:p>
        </p:txBody>
      </p:sp>
      <p:sp>
        <p:nvSpPr>
          <p:cNvPr id="7170" name="Rectangle 2"/>
          <p:cNvSpPr>
            <a:spLocks noGrp="1" noChangeArrowheads="1"/>
          </p:cNvSpPr>
          <p:nvPr>
            <p:ph type="title"/>
          </p:nvPr>
        </p:nvSpPr>
        <p:spPr>
          <a:xfrm>
            <a:off x="1600200" y="228600"/>
            <a:ext cx="5943600" cy="615950"/>
          </a:xfrm>
        </p:spPr>
        <p:txBody>
          <a:bodyPr/>
          <a:lstStyle/>
          <a:p>
            <a:r>
              <a:rPr lang="en-US" dirty="0" smtClean="0"/>
              <a:t>Operational Algorithm Updates Post Mx5 (1 of 4)</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JPSS Theme">
  <a:themeElements>
    <a:clrScheme name="NPOESS Template 2009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NPOESS Template 2009">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POESS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OESS Template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OESS Template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OESS Template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OESS Template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OESS Template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OESS Template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OESS Template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OESS Template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OESS Template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OESS Template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OESS Template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POESS Template 2009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NPOESS Template 2009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JPSS Theme</Template>
  <TotalTime>4669</TotalTime>
  <Words>2691</Words>
  <Application>Microsoft Office PowerPoint</Application>
  <PresentationFormat>On-screen Show (4:3)</PresentationFormat>
  <Paragraphs>299</Paragraphs>
  <Slides>51</Slides>
  <Notes>50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JPSS Theme</vt:lpstr>
      <vt:lpstr>NPP ATMS SDR Product Review Meeting NOAA Science Center, Camp Springs, MD Jan 13, 2012</vt:lpstr>
      <vt:lpstr>Outline</vt:lpstr>
      <vt:lpstr>Outline</vt:lpstr>
      <vt:lpstr>Maintenance Build Key Dates (1 of 2)</vt:lpstr>
      <vt:lpstr>Maintenance Build Key Dates (2 of 2)</vt:lpstr>
      <vt:lpstr>Outline</vt:lpstr>
      <vt:lpstr>EDR-PR Requirement Status</vt:lpstr>
      <vt:lpstr>Outline</vt:lpstr>
      <vt:lpstr>Operational Algorithm Updates Post Mx5 (1 of 4)</vt:lpstr>
      <vt:lpstr>Operational Algorithm Updates Post Mx5 (2 of 4)</vt:lpstr>
      <vt:lpstr>Operational Algorithm Updates Post Mx5 (3 of 4)</vt:lpstr>
      <vt:lpstr>Operational Algorithm Updates Post Mx5 (4 of 4)</vt:lpstr>
      <vt:lpstr>Outline</vt:lpstr>
      <vt:lpstr>Cal/Val Activity Contributions  (1 of 35)</vt:lpstr>
      <vt:lpstr>Cal/Val Activity Contributions  (2 of 35)</vt:lpstr>
      <vt:lpstr>Cal/Val Activity Contributions  (3 of 35)</vt:lpstr>
      <vt:lpstr>Cal/Val Activity Contributions  (4 of 35)</vt:lpstr>
      <vt:lpstr>Cal/Val Activity Contributions  (5 of 35)</vt:lpstr>
      <vt:lpstr>Cal/Val Activity Contributions  (6 of 35)</vt:lpstr>
      <vt:lpstr>Cal/Val Activity Contributions  (7 of 35)</vt:lpstr>
      <vt:lpstr>Cal/Val Activity Contributions  (8 of 35)</vt:lpstr>
      <vt:lpstr>Cal/Val Activity Contributions  (9 of 35)</vt:lpstr>
      <vt:lpstr>Cal/Val Activity Contributions  (10 of 35)</vt:lpstr>
      <vt:lpstr>Cal/Val Activity Contributions  (11 of 35)</vt:lpstr>
      <vt:lpstr>Cal/Val Activity Contributions  (12 of 35)</vt:lpstr>
      <vt:lpstr>Cal/Val Activity Contributions  (13 of 35)</vt:lpstr>
      <vt:lpstr>Cal/Val Activity Contributions  (14 of 35)</vt:lpstr>
      <vt:lpstr>Cal/Val Activity Contributions  (15 of 35)</vt:lpstr>
      <vt:lpstr>Cal/Val Activity Contributions  (16 of 35)</vt:lpstr>
      <vt:lpstr>Cal/Val Activity Contributions  (17 of 35)</vt:lpstr>
      <vt:lpstr>Cal/Val Activity Contributions  (18 of 35)</vt:lpstr>
      <vt:lpstr>Cal/Val Activity Contributions  (19 of 35)</vt:lpstr>
      <vt:lpstr>Cal/Val Activity Contributions  (20 of 35)</vt:lpstr>
      <vt:lpstr>Cal/Val Activity Contributions  (21 of 35)</vt:lpstr>
      <vt:lpstr>Cal/Val Activity Contributions  (22 of 35)</vt:lpstr>
      <vt:lpstr>Cal/Val Activity Contributions  (23 of 35)</vt:lpstr>
      <vt:lpstr>Cal/Val Activity Contributions  (24 of 35)</vt:lpstr>
      <vt:lpstr>Cal/Val Activity Contributions  (25 of 35)</vt:lpstr>
      <vt:lpstr>Cal/Val Activity Contributions  (26 of 35)</vt:lpstr>
      <vt:lpstr>Cal/Val Activity Contributions  (27 of 35)</vt:lpstr>
      <vt:lpstr>Cal/Val Activity Contributions  (28 of 35)</vt:lpstr>
      <vt:lpstr>Cal/Val Activity Contributions  (29 of 35)</vt:lpstr>
      <vt:lpstr>Cal/Val Activity Contributions  (30 of 35)</vt:lpstr>
      <vt:lpstr>Cal/Val Activity Contributions  (31 of 35)</vt:lpstr>
      <vt:lpstr>Cal/Val Activity Contributions  (32 of 35)</vt:lpstr>
      <vt:lpstr>Cal/Val Activity Contributions  (33 of 35)</vt:lpstr>
      <vt:lpstr>Cal/Val Activity Contributions  (34 of 35)</vt:lpstr>
      <vt:lpstr>Cal/Val Activity Contributions  (35 of 35)</vt:lpstr>
      <vt:lpstr>Outline</vt:lpstr>
      <vt:lpstr>Path Forward</vt:lpstr>
      <vt:lpstr>Slide 51</vt:lpstr>
    </vt:vector>
  </TitlesOfParts>
  <Company>Raytheon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Template-Format format-JPSS</dc:title>
  <dc:creator>JPSS RTN CM</dc:creator>
  <cp:lastModifiedBy>wibrahim</cp:lastModifiedBy>
  <cp:revision>543</cp:revision>
  <dcterms:created xsi:type="dcterms:W3CDTF">2009-03-17T21:52:48Z</dcterms:created>
  <dcterms:modified xsi:type="dcterms:W3CDTF">2012-01-13T06:06:05Z</dcterms:modified>
</cp:coreProperties>
</file>