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25"/>
  </p:notesMasterIdLst>
  <p:sldIdLst>
    <p:sldId id="495" r:id="rId2"/>
    <p:sldId id="1060" r:id="rId3"/>
    <p:sldId id="1565" r:id="rId4"/>
    <p:sldId id="1627" r:id="rId5"/>
    <p:sldId id="1620" r:id="rId6"/>
    <p:sldId id="1647" r:id="rId7"/>
    <p:sldId id="1622" r:id="rId8"/>
    <p:sldId id="1624" r:id="rId9"/>
    <p:sldId id="1643" r:id="rId10"/>
    <p:sldId id="1641" r:id="rId11"/>
    <p:sldId id="1642" r:id="rId12"/>
    <p:sldId id="1634" r:id="rId13"/>
    <p:sldId id="1648" r:id="rId14"/>
    <p:sldId id="1635" r:id="rId15"/>
    <p:sldId id="1645" r:id="rId16"/>
    <p:sldId id="1646" r:id="rId17"/>
    <p:sldId id="1638" r:id="rId18"/>
    <p:sldId id="1639" r:id="rId19"/>
    <p:sldId id="1644" r:id="rId20"/>
    <p:sldId id="1630" r:id="rId21"/>
    <p:sldId id="1617" r:id="rId22"/>
    <p:sldId id="1631" r:id="rId23"/>
    <p:sldId id="1640" r:id="rId24"/>
  </p:sldIdLst>
  <p:sldSz cx="9144000" cy="6858000" type="screen4x3"/>
  <p:notesSz cx="6858000" cy="9144000"/>
  <p:custDataLst>
    <p:tags r:id="rId26"/>
  </p:custDataLst>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143752"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00FF"/>
    <a:srgbClr val="CCECFF"/>
    <a:srgbClr val="005DAA"/>
    <a:srgbClr val="5DAA00"/>
    <a:srgbClr val="575F6D"/>
    <a:srgbClr val="FF9933"/>
    <a:srgbClr val="4FAFFF"/>
    <a:srgbClr val="0099FF"/>
    <a:srgbClr val="99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36" autoAdjust="0"/>
    <p:restoredTop sz="99871" autoAdjust="0"/>
  </p:normalViewPr>
  <p:slideViewPr>
    <p:cSldViewPr snapToGrid="0">
      <p:cViewPr varScale="1">
        <p:scale>
          <a:sx n="89" d="100"/>
          <a:sy n="89" d="100"/>
        </p:scale>
        <p:origin x="-1452" y="-108"/>
      </p:cViewPr>
      <p:guideLst>
        <p:guide orient="horz" pos="2159"/>
        <p:guide pos="14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2490"/>
    </p:cViewPr>
  </p:sorterViewPr>
  <p:notesViewPr>
    <p:cSldViewPr snapToGrid="0">
      <p:cViewPr varScale="1">
        <p:scale>
          <a:sx n="52" d="100"/>
          <a:sy n="52" d="100"/>
        </p:scale>
        <p:origin x="-181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259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59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259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A8A87FD-A2D6-4A2D-96F0-E1E132CADF7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7" name="Picture 7" descr="Canada.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8" name="Picture 93" descr="noc_logo blue"/>
          <p:cNvPicPr>
            <a:picLocks noChangeAspect="1" noChangeArrowheads="1"/>
          </p:cNvPicPr>
          <p:nvPr/>
        </p:nvPicPr>
        <p:blipFill>
          <a:blip r:embed="rId3" cstate="print"/>
          <a:srcRect/>
          <a:stretch>
            <a:fillRect/>
          </a:stretch>
        </p:blipFill>
        <p:spPr bwMode="auto">
          <a:xfrm>
            <a:off x="6213475" y="622300"/>
            <a:ext cx="2382838" cy="415925"/>
          </a:xfrm>
          <a:prstGeom prst="rect">
            <a:avLst/>
          </a:prstGeom>
          <a:noFill/>
          <a:ln w="9525">
            <a:noFill/>
            <a:miter lim="800000"/>
            <a:headEnd/>
            <a:tailEnd/>
          </a:ln>
        </p:spPr>
      </p:pic>
      <p:sp>
        <p:nvSpPr>
          <p:cNvPr id="25" name="Title 4"/>
          <p:cNvSpPr>
            <a:spLocks noGrp="1"/>
          </p:cNvSpPr>
          <p:nvPr>
            <p:ph type="ctrTitle"/>
          </p:nvPr>
        </p:nvSpPr>
        <p:spPr>
          <a:xfrm>
            <a:off x="2305050" y="1927860"/>
            <a:ext cx="6385730" cy="1219200"/>
          </a:xfrm>
        </p:spPr>
        <p:txBody>
          <a:bodyPr tIns="457200" bIns="548640"/>
          <a:lstStyle>
            <a:lvl1pPr algn="r">
              <a:defRPr sz="2800" b="1" spc="40" baseline="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4" name="Text Placeholder 32"/>
          <p:cNvSpPr>
            <a:spLocks noGrp="1"/>
          </p:cNvSpPr>
          <p:nvPr>
            <p:ph type="body" sz="quarter" idx="14"/>
          </p:nvPr>
        </p:nvSpPr>
        <p:spPr>
          <a:xfrm>
            <a:off x="3718947" y="4030729"/>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smtClean="0"/>
              <a:t>Click to edit Master text styles</a:t>
            </a:r>
          </a:p>
        </p:txBody>
      </p:sp>
      <p:sp>
        <p:nvSpPr>
          <p:cNvPr id="39" name="Text Placeholder 37"/>
          <p:cNvSpPr>
            <a:spLocks noGrp="1"/>
          </p:cNvSpPr>
          <p:nvPr>
            <p:ph type="body" sz="quarter" idx="15"/>
          </p:nvPr>
        </p:nvSpPr>
        <p:spPr>
          <a:xfrm>
            <a:off x="3719477" y="5038996"/>
            <a:ext cx="4972728" cy="457200"/>
          </a:xfrm>
        </p:spPr>
        <p:txBody>
          <a:bodyPr wrap="none" bIns="18288" anchor="b"/>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42" name="Text Placeholder 40"/>
          <p:cNvSpPr>
            <a:spLocks noGrp="1"/>
          </p:cNvSpPr>
          <p:nvPr>
            <p:ph type="body" sz="quarter" idx="16"/>
          </p:nvPr>
        </p:nvSpPr>
        <p:spPr>
          <a:xfrm>
            <a:off x="3719477" y="5539740"/>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smtClean="0"/>
              <a:t>Click to edit Master text styles</a:t>
            </a:r>
          </a:p>
        </p:txBody>
      </p:sp>
      <p:sp>
        <p:nvSpPr>
          <p:cNvPr id="45" name="Text Placeholder 43"/>
          <p:cNvSpPr>
            <a:spLocks noGrp="1"/>
          </p:cNvSpPr>
          <p:nvPr>
            <p:ph type="body" sz="quarter" idx="17"/>
          </p:nvPr>
        </p:nvSpPr>
        <p:spPr>
          <a:xfrm>
            <a:off x="2293034" y="3528060"/>
            <a:ext cx="6394816" cy="457200"/>
          </a:xfrm>
        </p:spPr>
        <p:txBody>
          <a:bodyPr anchor="ctr">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smtClean="0"/>
              <a:t>Click to edit Master text styles</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266700" y="1237189"/>
            <a:ext cx="8610600" cy="5455920"/>
          </a:xfrm>
        </p:spPr>
        <p:txBody>
          <a:bodyPr/>
          <a:lstStyle>
            <a:lvl1pPr>
              <a:spcBef>
                <a:spcPts val="1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89"/>
          <p:cNvSpPr>
            <a:spLocks noGrp="1" noChangeArrowheads="1"/>
          </p:cNvSpPr>
          <p:nvPr>
            <p:ph type="sldNum" sz="quarter" idx="11"/>
          </p:nvPr>
        </p:nvSpPr>
        <p:spPr/>
        <p:txBody>
          <a:bodyPr/>
          <a:lstStyle>
            <a:lvl1pPr>
              <a:defRPr b="1"/>
            </a:lvl1pPr>
          </a:lstStyle>
          <a:p>
            <a:pPr>
              <a:defRPr/>
            </a:pPr>
            <a:fld id="{D4AD869C-8B13-44F9-AF8D-F78B26B04D52}" type="slidenum">
              <a:rPr lang="en-US" smtClean="0"/>
              <a:pPr>
                <a:defRPr/>
              </a:pPr>
              <a:t>‹#›</a:t>
            </a:fld>
            <a:endParaRPr lang="en-US" dirty="0"/>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Rectangle 89"/>
          <p:cNvSpPr>
            <a:spLocks noGrp="1" noChangeArrowheads="1"/>
          </p:cNvSpPr>
          <p:nvPr>
            <p:ph type="sldNum" sz="quarter" idx="10"/>
          </p:nvPr>
        </p:nvSpPr>
        <p:spPr>
          <a:ln/>
        </p:spPr>
        <p:txBody>
          <a:bodyPr/>
          <a:lstStyle>
            <a:lvl1pPr>
              <a:defRPr/>
            </a:lvl1pPr>
          </a:lstStyle>
          <a:p>
            <a:pPr>
              <a:defRPr/>
            </a:pPr>
            <a:fld id="{D4AD869C-8B13-44F9-AF8D-F78B26B04D52}" type="slidenum">
              <a:rPr lang="en-US" smtClean="0"/>
              <a:pPr>
                <a:defRPr/>
              </a:pPr>
              <a:t>‹#›</a:t>
            </a:fld>
            <a:endParaRPr lang="en-US" dirty="0"/>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0545"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89"/>
          <p:cNvSpPr>
            <a:spLocks noGrp="1" noChangeArrowheads="1"/>
          </p:cNvSpPr>
          <p:nvPr>
            <p:ph type="sldNum" sz="quarter" idx="11"/>
          </p:nvPr>
        </p:nvSpPr>
        <p:spPr/>
        <p:txBody>
          <a:bodyPr/>
          <a:lstStyle>
            <a:lvl1pPr>
              <a:defRPr/>
            </a:lvl1pPr>
          </a:lstStyle>
          <a:p>
            <a:pPr>
              <a:defRPr/>
            </a:pPr>
            <a:fld id="{D4AD869C-8B13-44F9-AF8D-F78B26B04D52}" type="slidenum">
              <a:rPr lang="en-US" smtClean="0"/>
              <a:pPr>
                <a:defRPr/>
              </a:pPr>
              <a:t>‹#›</a:t>
            </a:fld>
            <a:endParaRPr lang="en-US" dirty="0"/>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pic>
        <p:nvPicPr>
          <p:cNvPr id="2" name="Picture 7" descr="noc_backgroundD"/>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Footer Placeholder 4"/>
          <p:cNvSpPr>
            <a:spLocks noGrp="1"/>
          </p:cNvSpPr>
          <p:nvPr>
            <p:ph type="ftr" sz="quarter" idx="10"/>
          </p:nvPr>
        </p:nvSpPr>
        <p:spPr>
          <a:xfrm>
            <a:off x="2590800" y="6657975"/>
            <a:ext cx="3962400" cy="200025"/>
          </a:xfrm>
          <a:prstGeom prst="rect">
            <a:avLst/>
          </a:prstGeom>
        </p:spPr>
        <p:txBody>
          <a:bodyPr anchor="b" anchorCtr="0">
            <a:spAutoFit/>
          </a:bodyPr>
          <a:lstStyle>
            <a:lvl1pPr algn="ctr">
              <a:defRPr sz="700" baseline="0">
                <a:solidFill>
                  <a:srgbClr val="FF0000"/>
                </a:solidFill>
                <a:latin typeface="Arial Narrow" pitchFamily="34" charset="0"/>
              </a:defRPr>
            </a:lvl1pPr>
          </a:lstStyle>
          <a:p>
            <a:pPr>
              <a:defRPr/>
            </a:pPr>
            <a:r>
              <a:rPr lang="en-US" smtClean="0"/>
              <a:t>HEADER / FOOTER INFORMATION (SUCH AS NORTHROP GRUMMAN PRIVATE / PROPRIETARY LEVEL I)</a:t>
            </a:r>
            <a:endParaRPr lang="en-US"/>
          </a:p>
        </p:txBody>
      </p:sp>
      <p:pic>
        <p:nvPicPr>
          <p:cNvPr id="4" name="Picture 9" descr="noc_backgroundD"/>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76200"/>
            <a:ext cx="6705600" cy="838200"/>
          </a:xfrm>
          <a:prstGeom prst="rect">
            <a:avLst/>
          </a:prstGeom>
          <a:noFill/>
          <a:ln w="9525">
            <a:noFill/>
            <a:miter lim="800000"/>
            <a:headEnd/>
            <a:tailEnd/>
          </a:ln>
        </p:spPr>
        <p:txBody>
          <a:bodyPr vert="horz" wrap="square" lIns="0" tIns="45720" rIns="0" bIns="45720" numCol="1" anchor="ctr" anchorCtr="0" compatLnSpc="1">
            <a:prstTxWarp prst="textNoShape">
              <a:avLst/>
            </a:prstTxWarp>
            <a:normAutofit/>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228600" y="1295400"/>
            <a:ext cx="8610600" cy="5562600"/>
          </a:xfrm>
          <a:prstGeom prst="rect">
            <a:avLst/>
          </a:prstGeom>
          <a:noFill/>
          <a:ln w="9525">
            <a:noFill/>
            <a:miter lim="800000"/>
            <a:headEnd/>
            <a:tailEnd/>
          </a:ln>
        </p:spPr>
        <p:txBody>
          <a:bodyPr vert="horz" wrap="square" lIns="0" tIns="45720" rIns="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8" name="Rectangle 84"/>
          <p:cNvSpPr>
            <a:spLocks noChangeArrowheads="1"/>
          </p:cNvSpPr>
          <p:nvPr/>
        </p:nvSpPr>
        <p:spPr bwMode="auto">
          <a:xfrm>
            <a:off x="0" y="990600"/>
            <a:ext cx="9144000" cy="76200"/>
          </a:xfrm>
          <a:prstGeom prst="rect">
            <a:avLst/>
          </a:prstGeom>
          <a:solidFill>
            <a:schemeClr val="accent1"/>
          </a:solidFill>
          <a:ln w="9525">
            <a:noFill/>
            <a:miter lim="800000"/>
            <a:headEnd/>
            <a:tailEnd/>
          </a:ln>
          <a:effectLst/>
        </p:spPr>
        <p:txBody>
          <a:bodyPr wrap="none" anchor="ctr"/>
          <a:lstStyle/>
          <a:p>
            <a:pPr>
              <a:defRPr/>
            </a:pPr>
            <a:endParaRPr lang="en-US" dirty="0">
              <a:latin typeface="Tahoma" pitchFamily="34" charset="0"/>
            </a:endParaRPr>
          </a:p>
        </p:txBody>
      </p:sp>
      <p:sp>
        <p:nvSpPr>
          <p:cNvPr id="1113" name="Rectangle 89"/>
          <p:cNvSpPr>
            <a:spLocks noGrp="1" noChangeArrowheads="1"/>
          </p:cNvSpPr>
          <p:nvPr>
            <p:ph type="sldNum" sz="quarter" idx="4"/>
          </p:nvPr>
        </p:nvSpPr>
        <p:spPr bwMode="auto">
          <a:xfrm>
            <a:off x="0" y="6565692"/>
            <a:ext cx="397239" cy="292308"/>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algn="ctr">
              <a:defRPr sz="1000" b="1">
                <a:solidFill>
                  <a:srgbClr val="000000"/>
                </a:solidFill>
                <a:latin typeface="Arial" charset="0"/>
              </a:defRPr>
            </a:lvl1pPr>
          </a:lstStyle>
          <a:p>
            <a:pPr>
              <a:defRPr/>
            </a:pPr>
            <a:fld id="{D4AD869C-8B13-44F9-AF8D-F78B26B04D52}" type="slidenum">
              <a:rPr lang="en-US" smtClean="0"/>
              <a:pPr>
                <a:defRPr/>
              </a:pPr>
              <a:t>‹#›</a:t>
            </a:fld>
            <a:endParaRPr lang="en-US" dirty="0"/>
          </a:p>
        </p:txBody>
      </p:sp>
      <p:pic>
        <p:nvPicPr>
          <p:cNvPr id="8" name="Picture 7" descr="NOC_LOGO.jpg"/>
          <p:cNvPicPr>
            <a:picLocks noChangeAspect="1"/>
          </p:cNvPicPr>
          <p:nvPr/>
        </p:nvPicPr>
        <p:blipFill>
          <a:blip r:embed="rId8" cstate="print"/>
          <a:stretch>
            <a:fillRect/>
          </a:stretch>
        </p:blipFill>
        <p:spPr>
          <a:xfrm>
            <a:off x="7086600" y="168955"/>
            <a:ext cx="2057400" cy="364445"/>
          </a:xfrm>
          <a:prstGeom prst="rect">
            <a:avLst/>
          </a:prstGeom>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7" r:id="rId3"/>
    <p:sldLayoutId id="2147483684" r:id="rId4"/>
    <p:sldLayoutId id="2147483686" r:id="rId5"/>
    <p:sldLayoutId id="2147483685" r:id="rId6"/>
  </p:sldLayoutIdLst>
  <p:hf hdr="0" dt="0"/>
  <p:txStyles>
    <p:titleStyle>
      <a:lvl1pPr algn="l" rtl="0" eaLnBrk="1" fontAlgn="base" hangingPunct="1">
        <a:spcBef>
          <a:spcPct val="0"/>
        </a:spcBef>
        <a:spcAft>
          <a:spcPct val="0"/>
        </a:spcAft>
        <a:defRPr sz="2600" b="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Tahoma" pitchFamily="34" charset="0"/>
          <a:cs typeface="Arial" charset="0"/>
        </a:defRPr>
      </a:lvl2pPr>
      <a:lvl3pPr algn="l" rtl="0" eaLnBrk="1" fontAlgn="base" hangingPunct="1">
        <a:spcBef>
          <a:spcPct val="0"/>
        </a:spcBef>
        <a:spcAft>
          <a:spcPct val="0"/>
        </a:spcAft>
        <a:defRPr sz="2600">
          <a:solidFill>
            <a:schemeClr val="tx1"/>
          </a:solidFill>
          <a:latin typeface="Tahoma" pitchFamily="34" charset="0"/>
          <a:cs typeface="Arial" charset="0"/>
        </a:defRPr>
      </a:lvl3pPr>
      <a:lvl4pPr algn="l" rtl="0" eaLnBrk="1" fontAlgn="base" hangingPunct="1">
        <a:spcBef>
          <a:spcPct val="0"/>
        </a:spcBef>
        <a:spcAft>
          <a:spcPct val="0"/>
        </a:spcAft>
        <a:defRPr sz="2600">
          <a:solidFill>
            <a:schemeClr val="tx1"/>
          </a:solidFill>
          <a:latin typeface="Tahoma" pitchFamily="34" charset="0"/>
          <a:cs typeface="Arial" charset="0"/>
        </a:defRPr>
      </a:lvl4pPr>
      <a:lvl5pPr algn="l" rtl="0" eaLnBrk="1" fontAlgn="base" hangingPunct="1">
        <a:spcBef>
          <a:spcPct val="0"/>
        </a:spcBef>
        <a:spcAft>
          <a:spcPct val="0"/>
        </a:spcAft>
        <a:defRPr sz="2600">
          <a:solidFill>
            <a:schemeClr val="tx1"/>
          </a:solidFill>
          <a:latin typeface="Tahoma" pitchFamily="34" charset="0"/>
          <a:cs typeface="Arial" charset="0"/>
        </a:defRPr>
      </a:lvl5pPr>
      <a:lvl6pPr marL="457200" algn="l" rtl="0" eaLnBrk="1" fontAlgn="base" hangingPunct="1">
        <a:spcBef>
          <a:spcPct val="0"/>
        </a:spcBef>
        <a:spcAft>
          <a:spcPct val="0"/>
        </a:spcAft>
        <a:defRPr sz="2600">
          <a:solidFill>
            <a:schemeClr val="tx1"/>
          </a:solidFill>
          <a:latin typeface="Tahoma" pitchFamily="34" charset="0"/>
          <a:cs typeface="Arial" charset="0"/>
        </a:defRPr>
      </a:lvl6pPr>
      <a:lvl7pPr marL="914400" algn="l" rtl="0" eaLnBrk="1" fontAlgn="base" hangingPunct="1">
        <a:spcBef>
          <a:spcPct val="0"/>
        </a:spcBef>
        <a:spcAft>
          <a:spcPct val="0"/>
        </a:spcAft>
        <a:defRPr sz="2600">
          <a:solidFill>
            <a:schemeClr val="tx1"/>
          </a:solidFill>
          <a:latin typeface="Tahoma" pitchFamily="34" charset="0"/>
          <a:cs typeface="Arial" charset="0"/>
        </a:defRPr>
      </a:lvl7pPr>
      <a:lvl8pPr marL="1371600" algn="l" rtl="0" eaLnBrk="1" fontAlgn="base" hangingPunct="1">
        <a:spcBef>
          <a:spcPct val="0"/>
        </a:spcBef>
        <a:spcAft>
          <a:spcPct val="0"/>
        </a:spcAft>
        <a:defRPr sz="2600">
          <a:solidFill>
            <a:schemeClr val="tx1"/>
          </a:solidFill>
          <a:latin typeface="Tahoma" pitchFamily="34" charset="0"/>
          <a:cs typeface="Arial" charset="0"/>
        </a:defRPr>
      </a:lvl8pPr>
      <a:lvl9pPr marL="1828800" algn="l" rtl="0" eaLnBrk="1" fontAlgn="base" hangingPunct="1">
        <a:spcBef>
          <a:spcPct val="0"/>
        </a:spcBef>
        <a:spcAft>
          <a:spcPct val="0"/>
        </a:spcAft>
        <a:defRPr sz="2600">
          <a:solidFill>
            <a:schemeClr val="tx1"/>
          </a:solidFill>
          <a:latin typeface="Tahoma" pitchFamily="34" charset="0"/>
          <a:cs typeface="Arial" charset="0"/>
        </a:defRPr>
      </a:lvl9pPr>
    </p:titleStyle>
    <p:bodyStyle>
      <a:lvl1pPr marL="342900" indent="-342900" algn="l" rtl="0" eaLnBrk="1" fontAlgn="base" hangingPunct="1">
        <a:spcBef>
          <a:spcPct val="65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700">
          <a:solidFill>
            <a:schemeClr val="tx1"/>
          </a:solidFill>
          <a:latin typeface="+mn-lt"/>
          <a:cs typeface="+mn-cs"/>
        </a:defRPr>
      </a:lvl2pPr>
      <a:lvl3pPr marL="1143000" indent="-228600" algn="l" rtl="0" eaLnBrk="1" fontAlgn="base" hangingPunct="1">
        <a:spcBef>
          <a:spcPct val="20000"/>
        </a:spcBef>
        <a:spcAft>
          <a:spcPct val="0"/>
        </a:spcAft>
        <a:buChar char="•"/>
        <a:defRPr sz="1700">
          <a:solidFill>
            <a:schemeClr val="tx1"/>
          </a:solidFill>
          <a:latin typeface="+mn-lt"/>
          <a:cs typeface="+mn-cs"/>
        </a:defRPr>
      </a:lvl3pPr>
      <a:lvl4pPr marL="1600200" indent="-228600" algn="l" rtl="0" eaLnBrk="1" fontAlgn="base" hangingPunct="1">
        <a:spcBef>
          <a:spcPct val="20000"/>
        </a:spcBef>
        <a:spcAft>
          <a:spcPct val="0"/>
        </a:spcAft>
        <a:buChar char="–"/>
        <a:defRPr sz="1700">
          <a:solidFill>
            <a:schemeClr val="tx1"/>
          </a:solidFill>
          <a:latin typeface="+mn-lt"/>
          <a:cs typeface="+mn-cs"/>
        </a:defRPr>
      </a:lvl4pPr>
      <a:lvl5pPr marL="2057400" indent="-228600" algn="l" rtl="0" eaLnBrk="1" fontAlgn="base" hangingPunct="1">
        <a:spcBef>
          <a:spcPct val="20000"/>
        </a:spcBef>
        <a:spcAft>
          <a:spcPct val="0"/>
        </a:spcAft>
        <a:buChar char="»"/>
        <a:defRPr sz="1700">
          <a:solidFill>
            <a:schemeClr val="tx1"/>
          </a:solidFill>
          <a:latin typeface="+mn-lt"/>
          <a:cs typeface="+mn-cs"/>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828676" y="2336233"/>
            <a:ext cx="7400924" cy="1219200"/>
          </a:xfrm>
        </p:spPr>
        <p:txBody>
          <a:bodyPr>
            <a:normAutofit fontScale="90000"/>
          </a:bodyPr>
          <a:lstStyle/>
          <a:p>
            <a:r>
              <a:rPr lang="en-US" dirty="0" smtClean="0"/>
              <a:t>NGAS ATMS Cal/Val Activities and Findings</a:t>
            </a:r>
            <a:endParaRPr lang="en-US" dirty="0"/>
          </a:p>
        </p:txBody>
      </p:sp>
      <p:sp>
        <p:nvSpPr>
          <p:cNvPr id="5123" name="Text Placeholder 8"/>
          <p:cNvSpPr>
            <a:spLocks noGrp="1"/>
          </p:cNvSpPr>
          <p:nvPr>
            <p:ph type="body" sz="quarter" idx="14"/>
          </p:nvPr>
        </p:nvSpPr>
        <p:spPr>
          <a:xfrm>
            <a:off x="3267697" y="4030729"/>
            <a:ext cx="4968114" cy="457200"/>
          </a:xfrm>
        </p:spPr>
        <p:txBody>
          <a:bodyPr>
            <a:normAutofit fontScale="40000" lnSpcReduction="20000"/>
          </a:bodyPr>
          <a:lstStyle/>
          <a:p>
            <a:endParaRPr lang="en-US" dirty="0" smtClean="0"/>
          </a:p>
          <a:p>
            <a:r>
              <a:rPr lang="en-US" dirty="0" smtClean="0"/>
              <a:t>	</a:t>
            </a:r>
            <a:br>
              <a:rPr lang="en-US" dirty="0" smtClean="0"/>
            </a:br>
            <a:endParaRPr lang="en-US" dirty="0" smtClean="0"/>
          </a:p>
        </p:txBody>
      </p:sp>
      <p:sp>
        <p:nvSpPr>
          <p:cNvPr id="5124" name="Text Placeholder 9"/>
          <p:cNvSpPr>
            <a:spLocks noGrp="1"/>
          </p:cNvSpPr>
          <p:nvPr>
            <p:ph type="body" sz="quarter" idx="15"/>
          </p:nvPr>
        </p:nvSpPr>
        <p:spPr>
          <a:xfrm>
            <a:off x="3268227" y="5238750"/>
            <a:ext cx="4972728" cy="1066799"/>
          </a:xfrm>
        </p:spPr>
        <p:txBody>
          <a:bodyPr>
            <a:noAutofit/>
          </a:bodyPr>
          <a:lstStyle/>
          <a:p>
            <a:endParaRPr lang="en-US" b="1" dirty="0" smtClean="0"/>
          </a:p>
          <a:p>
            <a:endParaRPr lang="en-US" dirty="0" smtClean="0"/>
          </a:p>
          <a:p>
            <a:endParaRPr lang="en-US" dirty="0" smtClean="0"/>
          </a:p>
          <a:p>
            <a:r>
              <a:rPr lang="en-US" dirty="0" smtClean="0"/>
              <a:t>Degui Gu, Alex Foo and Chunming Wang</a:t>
            </a:r>
          </a:p>
          <a:p>
            <a:r>
              <a:rPr lang="en-US" dirty="0" smtClean="0"/>
              <a:t>Jan </a:t>
            </a:r>
            <a:r>
              <a:rPr lang="en-US" dirty="0" smtClean="0"/>
              <a:t>13, </a:t>
            </a:r>
            <a:r>
              <a:rPr lang="en-US" dirty="0" smtClean="0"/>
              <a:t>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ATMS Brightness Temperature Images: Channel 1</a:t>
            </a:r>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10</a:t>
            </a:fld>
            <a:endParaRPr lang="en-US" dirty="0"/>
          </a:p>
        </p:txBody>
      </p:sp>
      <p:pic>
        <p:nvPicPr>
          <p:cNvPr id="6" name="Content Placeholder 5" descr="ATMS Brightness Temperature CH 1Descending.jpg"/>
          <p:cNvPicPr>
            <a:picLocks noGrp="1" noChangeAspect="1"/>
          </p:cNvPicPr>
          <p:nvPr>
            <p:ph idx="1"/>
          </p:nvPr>
        </p:nvPicPr>
        <p:blipFill>
          <a:blip r:embed="rId2" cstate="print"/>
          <a:stretch>
            <a:fillRect/>
          </a:stretch>
        </p:blipFill>
        <p:spPr>
          <a:xfrm>
            <a:off x="934508" y="1087801"/>
            <a:ext cx="7274983" cy="5456237"/>
          </a:xfrm>
        </p:spPr>
      </p:pic>
      <p:sp>
        <p:nvSpPr>
          <p:cNvPr id="7" name="TextBox 6"/>
          <p:cNvSpPr txBox="1"/>
          <p:nvPr/>
        </p:nvSpPr>
        <p:spPr>
          <a:xfrm>
            <a:off x="574158" y="6039275"/>
            <a:ext cx="8357191" cy="523220"/>
          </a:xfrm>
          <a:prstGeom prst="rect">
            <a:avLst/>
          </a:prstGeom>
          <a:noFill/>
        </p:spPr>
        <p:txBody>
          <a:bodyPr wrap="square" rtlCol="0">
            <a:spAutoFit/>
          </a:bodyPr>
          <a:lstStyle/>
          <a:p>
            <a:r>
              <a:rPr lang="en-US" sz="1400" dirty="0" smtClean="0"/>
              <a:t>ATMS channel 1 brightness temperature image (without antenna and bias correction). Ascending orbits. 2011-11-10. Data downloaded from GRAVITE.  Alex Foo, Chunming Wang and Degui Gu, NGAS</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TMS Brightness Temperature CH 17Ascending.jpg"/>
          <p:cNvPicPr>
            <a:picLocks noGrp="1" noChangeAspect="1"/>
          </p:cNvPicPr>
          <p:nvPr>
            <p:ph idx="1"/>
          </p:nvPr>
        </p:nvPicPr>
        <p:blipFill>
          <a:blip r:embed="rId2" cstate="print"/>
          <a:stretch>
            <a:fillRect/>
          </a:stretch>
        </p:blipFill>
        <p:spPr>
          <a:xfrm>
            <a:off x="934508" y="1087801"/>
            <a:ext cx="7274983" cy="5456237"/>
          </a:xfrm>
        </p:spPr>
      </p:pic>
      <p:sp>
        <p:nvSpPr>
          <p:cNvPr id="2" name="Title 1"/>
          <p:cNvSpPr>
            <a:spLocks noGrp="1"/>
          </p:cNvSpPr>
          <p:nvPr>
            <p:ph type="title"/>
          </p:nvPr>
        </p:nvSpPr>
        <p:spPr/>
        <p:txBody>
          <a:bodyPr>
            <a:normAutofit fontScale="90000"/>
          </a:bodyPr>
          <a:lstStyle/>
          <a:p>
            <a:r>
              <a:rPr lang="en-US" dirty="0" smtClean="0"/>
              <a:t>ATMS Brightness Temperature Images: Channel 17</a:t>
            </a:r>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11</a:t>
            </a:fld>
            <a:endParaRPr lang="en-US" dirty="0"/>
          </a:p>
        </p:txBody>
      </p:sp>
      <p:sp>
        <p:nvSpPr>
          <p:cNvPr id="7" name="TextBox 6"/>
          <p:cNvSpPr txBox="1"/>
          <p:nvPr/>
        </p:nvSpPr>
        <p:spPr>
          <a:xfrm>
            <a:off x="574158" y="6039275"/>
            <a:ext cx="8357191" cy="523220"/>
          </a:xfrm>
          <a:prstGeom prst="rect">
            <a:avLst/>
          </a:prstGeom>
          <a:noFill/>
        </p:spPr>
        <p:txBody>
          <a:bodyPr wrap="square" rtlCol="0">
            <a:spAutoFit/>
          </a:bodyPr>
          <a:lstStyle/>
          <a:p>
            <a:r>
              <a:rPr lang="en-US" sz="1400" dirty="0" smtClean="0"/>
              <a:t>ATMS channel 17 brightness temperature image (without antenna and bias correction). Descending orbits. 2011-11-10. Data downloaded from GRAVITE.  Alex Foo, Chunming Wang and Degui Gu, NGAS</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TMS Remap SDR Val CH 16Ascending.jpg"/>
          <p:cNvPicPr>
            <a:picLocks noChangeAspect="1"/>
          </p:cNvPicPr>
          <p:nvPr/>
        </p:nvPicPr>
        <p:blipFill>
          <a:blip r:embed="rId2" cstate="print"/>
          <a:stretch>
            <a:fillRect/>
          </a:stretch>
        </p:blipFill>
        <p:spPr>
          <a:xfrm>
            <a:off x="788894" y="1077686"/>
            <a:ext cx="8023412" cy="4720686"/>
          </a:xfrm>
          <a:prstGeom prst="rect">
            <a:avLst/>
          </a:prstGeom>
        </p:spPr>
      </p:pic>
      <p:sp>
        <p:nvSpPr>
          <p:cNvPr id="2" name="Title 1"/>
          <p:cNvSpPr>
            <a:spLocks noGrp="1"/>
          </p:cNvSpPr>
          <p:nvPr>
            <p:ph type="title"/>
          </p:nvPr>
        </p:nvSpPr>
        <p:spPr/>
        <p:txBody>
          <a:bodyPr/>
          <a:lstStyle/>
          <a:p>
            <a:r>
              <a:rPr lang="en-US" dirty="0" smtClean="0"/>
              <a:t>ATMS Remap SDR Quality </a:t>
            </a:r>
            <a:r>
              <a:rPr lang="en-US" dirty="0" smtClean="0"/>
              <a:t>Assessment (1)</a:t>
            </a:r>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12</a:t>
            </a:fld>
            <a:endParaRPr lang="en-US" dirty="0"/>
          </a:p>
        </p:txBody>
      </p:sp>
      <p:sp>
        <p:nvSpPr>
          <p:cNvPr id="7" name="TextBox 6"/>
          <p:cNvSpPr txBox="1"/>
          <p:nvPr/>
        </p:nvSpPr>
        <p:spPr>
          <a:xfrm>
            <a:off x="574158" y="5632455"/>
            <a:ext cx="8155171" cy="1169551"/>
          </a:xfrm>
          <a:prstGeom prst="rect">
            <a:avLst/>
          </a:prstGeom>
          <a:noFill/>
        </p:spPr>
        <p:txBody>
          <a:bodyPr wrap="square" rtlCol="0">
            <a:spAutoFit/>
          </a:bodyPr>
          <a:lstStyle/>
          <a:p>
            <a:r>
              <a:rPr lang="en-US" sz="1400" dirty="0" smtClean="0"/>
              <a:t>ATMS Remap SDR image. 2011-11-10. Ascending orbits. Channel 16. IDPS products were using B-G LUT based on perfect ATMS/CrIS co-alignment, perfect antenna pattern, and near nadir synchronization between the two sensors. OFFLINE Remap SDRs were generated using NGAS Cal/Val tool that uses the latest B-G LUT. The differences in resulted Remapped SDRs are significant and consistent with previous NGAS estimates. Alex Foo, Chunming Wang and Degui Gu, NGAS</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ean_Remap_SDR_vs_SDR_Ch17.jpg"/>
          <p:cNvPicPr>
            <a:picLocks noGrp="1" noChangeAspect="1"/>
          </p:cNvPicPr>
          <p:nvPr>
            <p:ph idx="1"/>
          </p:nvPr>
        </p:nvPicPr>
        <p:blipFill>
          <a:blip r:embed="rId2" cstate="print"/>
          <a:stretch>
            <a:fillRect/>
          </a:stretch>
        </p:blipFill>
        <p:spPr>
          <a:xfrm>
            <a:off x="4925581" y="3861537"/>
            <a:ext cx="3657600" cy="2743200"/>
          </a:xfrm>
        </p:spPr>
      </p:pic>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13</a:t>
            </a:fld>
            <a:endParaRPr lang="en-US" dirty="0"/>
          </a:p>
        </p:txBody>
      </p:sp>
      <p:pic>
        <p:nvPicPr>
          <p:cNvPr id="6" name="Picture 5" descr="Mean_Remap_SDR_vs_SDR_Ch2.jpg"/>
          <p:cNvPicPr>
            <a:picLocks noChangeAspect="1"/>
          </p:cNvPicPr>
          <p:nvPr/>
        </p:nvPicPr>
        <p:blipFill>
          <a:blip r:embed="rId3" cstate="print"/>
          <a:stretch>
            <a:fillRect/>
          </a:stretch>
        </p:blipFill>
        <p:spPr>
          <a:xfrm>
            <a:off x="4926385" y="1182734"/>
            <a:ext cx="3657600" cy="2743200"/>
          </a:xfrm>
          <a:prstGeom prst="rect">
            <a:avLst/>
          </a:prstGeom>
        </p:spPr>
      </p:pic>
      <p:pic>
        <p:nvPicPr>
          <p:cNvPr id="7" name="Picture 6" descr="Mean_Remap_SDR_vs_SDR_Ch8.jpg"/>
          <p:cNvPicPr>
            <a:picLocks noChangeAspect="1"/>
          </p:cNvPicPr>
          <p:nvPr/>
        </p:nvPicPr>
        <p:blipFill>
          <a:blip r:embed="rId4" cstate="print"/>
          <a:stretch>
            <a:fillRect/>
          </a:stretch>
        </p:blipFill>
        <p:spPr>
          <a:xfrm>
            <a:off x="1182119" y="3850031"/>
            <a:ext cx="3657600" cy="2743200"/>
          </a:xfrm>
          <a:prstGeom prst="rect">
            <a:avLst/>
          </a:prstGeom>
        </p:spPr>
      </p:pic>
      <p:sp>
        <p:nvSpPr>
          <p:cNvPr id="8" name="TextBox 7"/>
          <p:cNvSpPr txBox="1"/>
          <p:nvPr/>
        </p:nvSpPr>
        <p:spPr>
          <a:xfrm>
            <a:off x="849869" y="1387702"/>
            <a:ext cx="4195482" cy="2246769"/>
          </a:xfrm>
          <a:prstGeom prst="rect">
            <a:avLst/>
          </a:prstGeom>
          <a:solidFill>
            <a:srgbClr val="FFC000"/>
          </a:solidFill>
        </p:spPr>
        <p:txBody>
          <a:bodyPr wrap="square" rtlCol="0">
            <a:spAutoFit/>
          </a:bodyPr>
          <a:lstStyle/>
          <a:p>
            <a:r>
              <a:rPr lang="en-US" sz="2000" dirty="0" smtClean="0"/>
              <a:t>Results preliminary</a:t>
            </a:r>
          </a:p>
          <a:p>
            <a:endParaRPr lang="en-US" sz="2000" dirty="0" smtClean="0"/>
          </a:p>
          <a:p>
            <a:r>
              <a:rPr lang="en-US" sz="2000" dirty="0" smtClean="0"/>
              <a:t>Averaged brightness temperatures for each scan position</a:t>
            </a:r>
          </a:p>
          <a:p>
            <a:endParaRPr lang="en-US" sz="2000" dirty="0" smtClean="0"/>
          </a:p>
          <a:p>
            <a:r>
              <a:rPr lang="en-US" sz="2000" dirty="0" smtClean="0"/>
              <a:t>Data </a:t>
            </a:r>
            <a:r>
              <a:rPr lang="en-US" sz="2000" dirty="0" smtClean="0"/>
              <a:t>analyzed: Jan 3, 2012</a:t>
            </a:r>
          </a:p>
          <a:p>
            <a:endParaRPr lang="en-US" sz="2000" dirty="0" smtClean="0"/>
          </a:p>
        </p:txBody>
      </p:sp>
      <p:sp>
        <p:nvSpPr>
          <p:cNvPr id="9" name="Title 8"/>
          <p:cNvSpPr>
            <a:spLocks noGrp="1"/>
          </p:cNvSpPr>
          <p:nvPr>
            <p:ph type="title"/>
          </p:nvPr>
        </p:nvSpPr>
        <p:spPr/>
        <p:txBody>
          <a:bodyPr/>
          <a:lstStyle/>
          <a:p>
            <a:r>
              <a:rPr lang="en-US" dirty="0" smtClean="0"/>
              <a:t>ATMS Remap SDR Quality Assessment </a:t>
            </a:r>
            <a:r>
              <a:rPr lang="en-US" dirty="0" smtClean="0"/>
              <a:t>(2)</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TMS_Remap_SDR_Error.jpg"/>
          <p:cNvPicPr>
            <a:picLocks noChangeAspect="1"/>
          </p:cNvPicPr>
          <p:nvPr/>
        </p:nvPicPr>
        <p:blipFill>
          <a:blip r:embed="rId2" cstate="print"/>
          <a:stretch>
            <a:fillRect/>
          </a:stretch>
        </p:blipFill>
        <p:spPr>
          <a:xfrm>
            <a:off x="978946" y="1075769"/>
            <a:ext cx="7315200" cy="4572000"/>
          </a:xfrm>
          <a:prstGeom prst="rect">
            <a:avLst/>
          </a:prstGeom>
        </p:spPr>
      </p:pic>
      <p:sp>
        <p:nvSpPr>
          <p:cNvPr id="2" name="Title 1"/>
          <p:cNvSpPr>
            <a:spLocks noGrp="1"/>
          </p:cNvSpPr>
          <p:nvPr>
            <p:ph type="title"/>
          </p:nvPr>
        </p:nvSpPr>
        <p:spPr/>
        <p:txBody>
          <a:bodyPr>
            <a:normAutofit fontScale="90000"/>
          </a:bodyPr>
          <a:lstStyle/>
          <a:p>
            <a:r>
              <a:rPr lang="en-US" dirty="0" smtClean="0"/>
              <a:t>Expected ATMS Remap SDR Quality Improvement using the updated B-G remapping coefficient LUT </a:t>
            </a:r>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14</a:t>
            </a:fld>
            <a:endParaRPr lang="en-US" dirty="0"/>
          </a:p>
        </p:txBody>
      </p:sp>
      <p:sp>
        <p:nvSpPr>
          <p:cNvPr id="7" name="TextBox 6"/>
          <p:cNvSpPr txBox="1"/>
          <p:nvPr/>
        </p:nvSpPr>
        <p:spPr>
          <a:xfrm>
            <a:off x="574158" y="5653971"/>
            <a:ext cx="8064233" cy="954107"/>
          </a:xfrm>
          <a:prstGeom prst="rect">
            <a:avLst/>
          </a:prstGeom>
          <a:noFill/>
        </p:spPr>
        <p:txBody>
          <a:bodyPr wrap="square" rtlCol="0">
            <a:spAutoFit/>
          </a:bodyPr>
          <a:lstStyle/>
          <a:p>
            <a:r>
              <a:rPr lang="en-US" sz="1400" dirty="0" smtClean="0"/>
              <a:t>Significant improvement to ATMS Remap SDR quality is expected with Build MX5.1 which uses the updated B-G LUT, derived from the measured ATMS/CrIS co-alignment, the actual ATMS/CrIS synchronization, and the measured ATMS antenna pattern. Results based on analysis of 2011-11-10 ATMS SDRs. Similar results for other days. Alex Foo, Chunming Wang and Degui Gu, NGAS</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Geometry Effects on ATMS Brightness Temperature </a:t>
            </a:r>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15</a:t>
            </a:fld>
            <a:endParaRPr lang="en-US" dirty="0"/>
          </a:p>
        </p:txBody>
      </p:sp>
      <p:sp>
        <p:nvSpPr>
          <p:cNvPr id="7" name="TextBox 6"/>
          <p:cNvSpPr txBox="1"/>
          <p:nvPr/>
        </p:nvSpPr>
        <p:spPr>
          <a:xfrm>
            <a:off x="574158" y="5653971"/>
            <a:ext cx="8155171" cy="954107"/>
          </a:xfrm>
          <a:prstGeom prst="rect">
            <a:avLst/>
          </a:prstGeom>
          <a:noFill/>
        </p:spPr>
        <p:txBody>
          <a:bodyPr wrap="square" rtlCol="0">
            <a:spAutoFit/>
          </a:bodyPr>
          <a:lstStyle/>
          <a:p>
            <a:r>
              <a:rPr lang="en-US" sz="1400" dirty="0" smtClean="0"/>
              <a:t>Daily average brightness temperatures showing effects of sensor viewing geometry.  Shown are brightness temperature difference from nadir views. Data collected on January 8, 2012. Most of the cross scan  temperature variation are likely due to surface emissivity and limb effects, but may also contain some calibration errors due to uncorrected </a:t>
            </a:r>
            <a:r>
              <a:rPr lang="en-US" sz="1400" dirty="0" err="1" smtClean="0"/>
              <a:t>sidelobe</a:t>
            </a:r>
            <a:r>
              <a:rPr lang="en-US" sz="1400" dirty="0" smtClean="0"/>
              <a:t> effects. Alex Foo and Degui Gu, NGAS</a:t>
            </a:r>
            <a:endParaRPr lang="en-US" sz="1400" dirty="0"/>
          </a:p>
        </p:txBody>
      </p:sp>
      <p:pic>
        <p:nvPicPr>
          <p:cNvPr id="8" name="Picture 7" descr="TB_SCAN_Effects.jpg"/>
          <p:cNvPicPr>
            <a:picLocks noChangeAspect="1"/>
          </p:cNvPicPr>
          <p:nvPr/>
        </p:nvPicPr>
        <p:blipFill>
          <a:blip r:embed="rId2" cstate="print"/>
          <a:stretch>
            <a:fillRect/>
          </a:stretch>
        </p:blipFill>
        <p:spPr>
          <a:xfrm>
            <a:off x="1514475" y="1066800"/>
            <a:ext cx="6096000" cy="4572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Geometry Effects on ATMS Brightness Temperature</a:t>
            </a:r>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16</a:t>
            </a:fld>
            <a:endParaRPr lang="en-US" dirty="0"/>
          </a:p>
        </p:txBody>
      </p:sp>
      <p:sp>
        <p:nvSpPr>
          <p:cNvPr id="7" name="TextBox 6"/>
          <p:cNvSpPr txBox="1"/>
          <p:nvPr/>
        </p:nvSpPr>
        <p:spPr>
          <a:xfrm>
            <a:off x="574158" y="5653971"/>
            <a:ext cx="8155171" cy="738664"/>
          </a:xfrm>
          <a:prstGeom prst="rect">
            <a:avLst/>
          </a:prstGeom>
          <a:noFill/>
        </p:spPr>
        <p:txBody>
          <a:bodyPr wrap="square" rtlCol="0">
            <a:spAutoFit/>
          </a:bodyPr>
          <a:lstStyle/>
          <a:p>
            <a:r>
              <a:rPr lang="en-US" sz="1400" dirty="0" smtClean="0"/>
              <a:t>Same as previous slide, but for a different day (January 5, 2012). Similar geometry effects. Exact values are somewhat different, and may be resulted from changes in scene conditions. Alex Foo and Degui Gu, NGAS</a:t>
            </a:r>
            <a:endParaRPr lang="en-US" sz="1400" dirty="0"/>
          </a:p>
        </p:txBody>
      </p:sp>
      <p:pic>
        <p:nvPicPr>
          <p:cNvPr id="6" name="Picture 5" descr="TB_SCAN_Effects.jpg"/>
          <p:cNvPicPr>
            <a:picLocks noChangeAspect="1"/>
          </p:cNvPicPr>
          <p:nvPr/>
        </p:nvPicPr>
        <p:blipFill>
          <a:blip r:embed="rId2" cstate="print"/>
          <a:stretch>
            <a:fillRect/>
          </a:stretch>
        </p:blipFill>
        <p:spPr>
          <a:xfrm>
            <a:off x="1514475" y="1066800"/>
            <a:ext cx="6096000" cy="4572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ATMS Retrieved Atmosphere Temperature (500mb) </a:t>
            </a:r>
            <a:endParaRPr lang="en-US" dirty="0"/>
          </a:p>
        </p:txBody>
      </p:sp>
      <p:pic>
        <p:nvPicPr>
          <p:cNvPr id="5" name="Content Placeholder 4" descr="AVTP_20111110_500mb.jpg"/>
          <p:cNvPicPr>
            <a:picLocks noGrp="1" noChangeAspect="1"/>
          </p:cNvPicPr>
          <p:nvPr>
            <p:ph idx="1"/>
          </p:nvPr>
        </p:nvPicPr>
        <p:blipFill>
          <a:blip r:embed="rId2" cstate="print"/>
          <a:stretch>
            <a:fillRect/>
          </a:stretch>
        </p:blipFill>
        <p:spPr>
          <a:xfrm>
            <a:off x="934508" y="1075293"/>
            <a:ext cx="7274983" cy="5456237"/>
          </a:xfrm>
        </p:spPr>
      </p:pic>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17</a:t>
            </a:fld>
            <a:endParaRPr lang="en-US" dirty="0"/>
          </a:p>
        </p:txBody>
      </p:sp>
      <p:sp>
        <p:nvSpPr>
          <p:cNvPr id="6" name="TextBox 5"/>
          <p:cNvSpPr txBox="1"/>
          <p:nvPr/>
        </p:nvSpPr>
        <p:spPr>
          <a:xfrm>
            <a:off x="574159" y="6039275"/>
            <a:ext cx="7590896" cy="738664"/>
          </a:xfrm>
          <a:prstGeom prst="rect">
            <a:avLst/>
          </a:prstGeom>
          <a:noFill/>
        </p:spPr>
        <p:txBody>
          <a:bodyPr wrap="square" rtlCol="0">
            <a:spAutoFit/>
          </a:bodyPr>
          <a:lstStyle/>
          <a:p>
            <a:r>
              <a:rPr lang="en-US" sz="1400" dirty="0" smtClean="0"/>
              <a:t>Atmospheric Temperature (K) at ~500 </a:t>
            </a:r>
            <a:r>
              <a:rPr lang="en-US" sz="1400" dirty="0" err="1" smtClean="0"/>
              <a:t>mb</a:t>
            </a:r>
            <a:r>
              <a:rPr lang="en-US" sz="1400" dirty="0" smtClean="0"/>
              <a:t> produced from ATMS SDRs, which are not corrected for antenna beam efficiency and scan-dependent biases. Ascending orbits. 2011-11-10. Data downloaded from GRAVITE. Xialin Ma and Degui Gu, NGAS</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VMP_20111110_500mb.jpg"/>
          <p:cNvPicPr>
            <a:picLocks noGrp="1" noChangeAspect="1"/>
          </p:cNvPicPr>
          <p:nvPr>
            <p:ph idx="1"/>
          </p:nvPr>
        </p:nvPicPr>
        <p:blipFill>
          <a:blip r:embed="rId2" cstate="print"/>
          <a:stretch>
            <a:fillRect/>
          </a:stretch>
        </p:blipFill>
        <p:spPr>
          <a:xfrm>
            <a:off x="934508" y="1075293"/>
            <a:ext cx="7274983" cy="5456237"/>
          </a:xfrm>
        </p:spPr>
      </p:pic>
      <p:sp>
        <p:nvSpPr>
          <p:cNvPr id="2" name="Title 1"/>
          <p:cNvSpPr>
            <a:spLocks noGrp="1"/>
          </p:cNvSpPr>
          <p:nvPr>
            <p:ph type="title"/>
          </p:nvPr>
        </p:nvSpPr>
        <p:spPr/>
        <p:txBody>
          <a:bodyPr>
            <a:normAutofit fontScale="90000"/>
          </a:bodyPr>
          <a:lstStyle/>
          <a:p>
            <a:r>
              <a:rPr lang="en-US" dirty="0" smtClean="0"/>
              <a:t>ATMS Retrieved Atmosphere Moisture (500mb) </a:t>
            </a:r>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18</a:t>
            </a:fld>
            <a:endParaRPr lang="en-US" dirty="0"/>
          </a:p>
        </p:txBody>
      </p:sp>
      <p:sp>
        <p:nvSpPr>
          <p:cNvPr id="6" name="TextBox 5"/>
          <p:cNvSpPr txBox="1"/>
          <p:nvPr/>
        </p:nvSpPr>
        <p:spPr>
          <a:xfrm>
            <a:off x="574159" y="6039275"/>
            <a:ext cx="7590896" cy="738664"/>
          </a:xfrm>
          <a:prstGeom prst="rect">
            <a:avLst/>
          </a:prstGeom>
          <a:noFill/>
        </p:spPr>
        <p:txBody>
          <a:bodyPr wrap="square" rtlCol="0">
            <a:spAutoFit/>
          </a:bodyPr>
          <a:lstStyle/>
          <a:p>
            <a:r>
              <a:rPr lang="en-US" sz="1400" dirty="0" smtClean="0"/>
              <a:t>Atmospheric water vapor mixing ratio (g/kg) at ~500 </a:t>
            </a:r>
            <a:r>
              <a:rPr lang="en-US" sz="1400" dirty="0" err="1" smtClean="0"/>
              <a:t>mb</a:t>
            </a:r>
            <a:r>
              <a:rPr lang="en-US" sz="1400" dirty="0" smtClean="0"/>
              <a:t> produced from ATMS SDRs, which are not corrected for antenna beam efficiency and scan-dependent biases. Ascending orbits. 2011-11-10. Data downloaded from GRAVITE. Xialin Ma and Degui Gu, NGAS</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305" y="177639"/>
            <a:ext cx="7443651" cy="803366"/>
          </a:xfrm>
        </p:spPr>
        <p:txBody>
          <a:bodyPr>
            <a:normAutofit fontScale="90000"/>
          </a:bodyPr>
          <a:lstStyle/>
          <a:p>
            <a:r>
              <a:rPr lang="en-US" dirty="0" smtClean="0"/>
              <a:t>ATMS SDR Data Product Improvement with PCT Updates</a:t>
            </a:r>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19</a:t>
            </a:fld>
            <a:endParaRPr lang="en-US" dirty="0"/>
          </a:p>
        </p:txBody>
      </p:sp>
      <p:sp>
        <p:nvSpPr>
          <p:cNvPr id="6" name="Content Placeholder 2"/>
          <p:cNvSpPr>
            <a:spLocks noGrp="1"/>
          </p:cNvSpPr>
          <p:nvPr>
            <p:ph idx="1"/>
          </p:nvPr>
        </p:nvSpPr>
        <p:spPr>
          <a:xfrm>
            <a:off x="223838" y="1097279"/>
            <a:ext cx="8273181" cy="5398411"/>
          </a:xfrm>
        </p:spPr>
        <p:txBody>
          <a:bodyPr>
            <a:normAutofit/>
          </a:bodyPr>
          <a:lstStyle/>
          <a:p>
            <a:pPr marL="227013" indent="-227013">
              <a:spcBef>
                <a:spcPts val="600"/>
              </a:spcBef>
            </a:pPr>
            <a:r>
              <a:rPr lang="en-US" sz="1800" dirty="0" smtClean="0"/>
              <a:t>Supported anomaly resolution and DR investigation to improve SDR data product quality</a:t>
            </a:r>
          </a:p>
          <a:p>
            <a:pPr marL="627063" lvl="1" indent="-227013"/>
            <a:r>
              <a:rPr lang="en-US" sz="1600" dirty="0" smtClean="0"/>
              <a:t>DR4462: space view and blackbody antenna position error flags triggered</a:t>
            </a:r>
          </a:p>
          <a:p>
            <a:pPr marL="1085850" lvl="2">
              <a:spcBef>
                <a:spcPts val="300"/>
              </a:spcBef>
            </a:pPr>
            <a:r>
              <a:rPr lang="en-US" sz="1400" dirty="0" smtClean="0"/>
              <a:t>Findings: The flags were triggered correctly because RDR values are out of bound (set to tight). No error in ATMS SDR algorithm code, and sensor is working properly, consistent with prelaunch TVAC test behavior</a:t>
            </a:r>
          </a:p>
          <a:p>
            <a:pPr marL="1085850" lvl="2">
              <a:spcBef>
                <a:spcPts val="300"/>
              </a:spcBef>
            </a:pPr>
            <a:r>
              <a:rPr lang="en-US" sz="1400" dirty="0" smtClean="0"/>
              <a:t>Resolution: updated the PCT to relax the threshold values</a:t>
            </a:r>
          </a:p>
          <a:p>
            <a:pPr marL="685800" lvl="1">
              <a:spcBef>
                <a:spcPts val="300"/>
              </a:spcBef>
            </a:pPr>
            <a:r>
              <a:rPr lang="en-US" sz="1600" dirty="0" smtClean="0"/>
              <a:t>DR4463: cold count quality flag not triggered when cold counts were below thresholds </a:t>
            </a:r>
          </a:p>
          <a:p>
            <a:pPr marL="1085850" lvl="2">
              <a:spcBef>
                <a:spcPts val="300"/>
              </a:spcBef>
            </a:pPr>
            <a:r>
              <a:rPr lang="en-US" sz="1400" dirty="0" smtClean="0"/>
              <a:t>Findings: The CC_LIMIT flag didn’t get triggered when cold count was below the limit because a parameter named  “</a:t>
            </a:r>
            <a:r>
              <a:rPr lang="en-US" sz="1400" dirty="0" err="1" smtClean="0"/>
              <a:t>chkConsistWcCc</a:t>
            </a:r>
            <a:r>
              <a:rPr lang="en-US" sz="1400" dirty="0" smtClean="0"/>
              <a:t>” in the PCT file was incorrectly set to “false”. When this parameter is set to false, a number of calibration related quality flags including </a:t>
            </a:r>
            <a:r>
              <a:rPr lang="en-US" sz="1400" dirty="0" err="1" smtClean="0"/>
              <a:t>CC_Limit</a:t>
            </a:r>
            <a:r>
              <a:rPr lang="en-US" sz="1400" dirty="0" smtClean="0"/>
              <a:t> will never get triggered. NGAS conducted the investigation on ADA, and later received confirmation from Raytheon that the operational code has the same setting</a:t>
            </a:r>
          </a:p>
          <a:p>
            <a:pPr marL="1085850" lvl="2">
              <a:spcBef>
                <a:spcPts val="300"/>
              </a:spcBef>
            </a:pPr>
            <a:r>
              <a:rPr lang="en-US" sz="1400" dirty="0" smtClean="0"/>
              <a:t>Resolution: updated the PCT to set “</a:t>
            </a:r>
            <a:r>
              <a:rPr lang="en-US" sz="1400" dirty="0" err="1" smtClean="0"/>
              <a:t>chkConsistWcCc</a:t>
            </a:r>
            <a:r>
              <a:rPr lang="en-US" sz="1400" dirty="0" smtClean="0"/>
              <a:t>  = True”</a:t>
            </a:r>
          </a:p>
          <a:p>
            <a:pPr marL="685800" lvl="1">
              <a:spcBef>
                <a:spcPts val="300"/>
              </a:spcBef>
            </a:pPr>
            <a:r>
              <a:rPr lang="en-US" sz="1600" dirty="0" smtClean="0"/>
              <a:t>DR 4413: Incorrect CrIS/ATMS synchronization parameters in Remap algorithm PCT</a:t>
            </a:r>
          </a:p>
          <a:p>
            <a:pPr marL="1085850" lvl="2">
              <a:spcBef>
                <a:spcPts val="300"/>
              </a:spcBef>
            </a:pPr>
            <a:r>
              <a:rPr lang="en-US" sz="1400" dirty="0" smtClean="0"/>
              <a:t>Findings: Worked with MIT-LL and DPA to re-calculate the expected time difference between ATMS FOV47 and CrIS FOR15 based on NPP operation scenario that they are synchronized at the start of scan</a:t>
            </a:r>
          </a:p>
          <a:p>
            <a:pPr marL="1085850" lvl="2">
              <a:spcBef>
                <a:spcPts val="300"/>
              </a:spcBef>
            </a:pPr>
            <a:r>
              <a:rPr lang="en-US" sz="1400" dirty="0" smtClean="0"/>
              <a:t>Resolution: updated the affected PCT parameters and performed functional testing on G-ADA. CCR is being processed by DPA/DPE for operational implementation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NGAS Responsibilities for NPP ATMS Cal/Val</a:t>
            </a:r>
            <a:endParaRPr lang="en-US" dirty="0"/>
          </a:p>
        </p:txBody>
      </p:sp>
      <p:sp>
        <p:nvSpPr>
          <p:cNvPr id="3" name="Content Placeholder 2"/>
          <p:cNvSpPr>
            <a:spLocks noGrp="1"/>
          </p:cNvSpPr>
          <p:nvPr>
            <p:ph idx="1"/>
          </p:nvPr>
        </p:nvSpPr>
        <p:spPr>
          <a:xfrm>
            <a:off x="293860" y="1190507"/>
            <a:ext cx="8610600" cy="5455920"/>
          </a:xfrm>
          <a:solidFill>
            <a:schemeClr val="bg1"/>
          </a:solidFill>
        </p:spPr>
        <p:txBody>
          <a:bodyPr>
            <a:normAutofit/>
          </a:bodyPr>
          <a:lstStyle/>
          <a:p>
            <a:r>
              <a:rPr lang="en-US" dirty="0" smtClean="0"/>
              <a:t>NGAS ATMS team supports NPP ATMS Cal/Val by applying our in-depth knowledge of ATMS sensor hardware, ATMS SDR algorithm science and algorithm operational implementation at IDPS</a:t>
            </a:r>
          </a:p>
          <a:p>
            <a:r>
              <a:rPr lang="en-US" dirty="0" smtClean="0"/>
              <a:t>Main responsibilities include</a:t>
            </a:r>
          </a:p>
          <a:p>
            <a:pPr lvl="1"/>
            <a:r>
              <a:rPr lang="en-US" dirty="0" smtClean="0"/>
              <a:t>Support the Cal/Val team to verify IDPS </a:t>
            </a:r>
            <a:r>
              <a:rPr lang="en-US" dirty="0" err="1" smtClean="0"/>
              <a:t>xDR</a:t>
            </a:r>
            <a:r>
              <a:rPr lang="en-US" dirty="0" smtClean="0"/>
              <a:t> data products including data format, content and quality</a:t>
            </a:r>
          </a:p>
          <a:p>
            <a:pPr lvl="1"/>
            <a:r>
              <a:rPr lang="en-US" dirty="0" smtClean="0"/>
              <a:t>Support to DR investigation and anomaly resolution </a:t>
            </a:r>
          </a:p>
          <a:p>
            <a:pPr lvl="1"/>
            <a:r>
              <a:rPr lang="en-US" dirty="0" smtClean="0"/>
              <a:t>Support to fine tuning of algorithm code and LUTs/processing coefficients</a:t>
            </a:r>
          </a:p>
          <a:p>
            <a:pPr lvl="1"/>
            <a:r>
              <a:rPr lang="en-US" dirty="0" smtClean="0"/>
              <a:t>Provide LUT and PCT updates and perform verification testing using operational code on GRAVITE ADA</a:t>
            </a:r>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Blackbody Antenna Position Error Caused by Position #1 Resolver Counts Deviation </a:t>
            </a:r>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20</a:t>
            </a:fld>
            <a:endParaRPr lang="en-US" dirty="0"/>
          </a:p>
        </p:txBody>
      </p:sp>
      <p:sp>
        <p:nvSpPr>
          <p:cNvPr id="6" name="TextBox 5"/>
          <p:cNvSpPr txBox="1"/>
          <p:nvPr/>
        </p:nvSpPr>
        <p:spPr>
          <a:xfrm>
            <a:off x="466165" y="5657559"/>
            <a:ext cx="8399929" cy="954107"/>
          </a:xfrm>
          <a:prstGeom prst="rect">
            <a:avLst/>
          </a:prstGeom>
          <a:noFill/>
        </p:spPr>
        <p:txBody>
          <a:bodyPr wrap="square" rtlCol="0">
            <a:spAutoFit/>
          </a:bodyPr>
          <a:lstStyle/>
          <a:p>
            <a:r>
              <a:rPr lang="en-US" sz="1400" dirty="0" smtClean="0"/>
              <a:t>ATMS Blackbody Antenna Position Error Quality Flag was triggered because Blackbody Pos #1 Resolver counts deviate from the expected value (35286) more than the preset threshold (7). Positions 2-4 are within the bound and do not trigger the flag. This is consistent with TVAC data that showed position #1 has larger deviation from the expected counts. Alex Foo and Degui Gu, NGAS</a:t>
            </a:r>
            <a:endParaRPr lang="en-US" sz="1400" dirty="0"/>
          </a:p>
        </p:txBody>
      </p:sp>
      <p:grpSp>
        <p:nvGrpSpPr>
          <p:cNvPr id="3" name="Group 12"/>
          <p:cNvGrpSpPr/>
          <p:nvPr/>
        </p:nvGrpSpPr>
        <p:grpSpPr>
          <a:xfrm>
            <a:off x="1041018" y="3913319"/>
            <a:ext cx="6362710" cy="1822610"/>
            <a:chOff x="1390640" y="2992813"/>
            <a:chExt cx="6362710" cy="1822610"/>
          </a:xfrm>
        </p:grpSpPr>
        <p:pic>
          <p:nvPicPr>
            <p:cNvPr id="1026" name="Picture 2"/>
            <p:cNvPicPr>
              <a:picLocks noChangeAspect="1" noChangeArrowheads="1"/>
            </p:cNvPicPr>
            <p:nvPr/>
          </p:nvPicPr>
          <p:blipFill>
            <a:blip r:embed="rId2" cstate="print"/>
            <a:srcRect t="79191"/>
            <a:stretch>
              <a:fillRect/>
            </a:stretch>
          </p:blipFill>
          <p:spPr bwMode="auto">
            <a:xfrm>
              <a:off x="1390650" y="3917551"/>
              <a:ext cx="6362700" cy="897872"/>
            </a:xfrm>
            <a:prstGeom prst="rect">
              <a:avLst/>
            </a:prstGeom>
            <a:noFill/>
            <a:ln w="9525">
              <a:noFill/>
              <a:miter lim="800000"/>
              <a:headEnd/>
              <a:tailEnd/>
            </a:ln>
          </p:spPr>
        </p:pic>
        <p:pic>
          <p:nvPicPr>
            <p:cNvPr id="12" name="Picture 2"/>
            <p:cNvPicPr>
              <a:picLocks noChangeAspect="1" noChangeArrowheads="1"/>
            </p:cNvPicPr>
            <p:nvPr/>
          </p:nvPicPr>
          <p:blipFill>
            <a:blip r:embed="rId2" cstate="print"/>
            <a:srcRect b="77944"/>
            <a:stretch>
              <a:fillRect/>
            </a:stretch>
          </p:blipFill>
          <p:spPr bwMode="auto">
            <a:xfrm>
              <a:off x="1390640" y="2992813"/>
              <a:ext cx="6362700" cy="951659"/>
            </a:xfrm>
            <a:prstGeom prst="rect">
              <a:avLst/>
            </a:prstGeom>
            <a:noFill/>
            <a:ln w="9525">
              <a:noFill/>
              <a:miter lim="800000"/>
              <a:headEnd/>
              <a:tailEnd/>
            </a:ln>
          </p:spPr>
        </p:pic>
      </p:grpSp>
      <p:pic>
        <p:nvPicPr>
          <p:cNvPr id="14" name="Content Placeholder 13" descr="BlackbodyAntennaErr_QF.jpg"/>
          <p:cNvPicPr>
            <a:picLocks noGrp="1" noChangeAspect="1"/>
          </p:cNvPicPr>
          <p:nvPr>
            <p:ph idx="1"/>
          </p:nvPr>
        </p:nvPicPr>
        <p:blipFill>
          <a:blip r:embed="rId3" cstate="print"/>
          <a:stretch>
            <a:fillRect/>
          </a:stretch>
        </p:blipFill>
        <p:spPr>
          <a:xfrm>
            <a:off x="441440" y="1075299"/>
            <a:ext cx="7274983" cy="3012608"/>
          </a:xfrm>
        </p:spPr>
      </p:pic>
      <p:sp>
        <p:nvSpPr>
          <p:cNvPr id="15" name="Rectangle 14"/>
          <p:cNvSpPr/>
          <p:nvPr/>
        </p:nvSpPr>
        <p:spPr>
          <a:xfrm>
            <a:off x="7342094" y="4159619"/>
            <a:ext cx="1649506" cy="1371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Table constructed from ATMS Calibration data book</a:t>
            </a:r>
            <a:endParaRPr lang="en-US" sz="1400" dirty="0"/>
          </a:p>
        </p:txBody>
      </p:sp>
      <p:sp>
        <p:nvSpPr>
          <p:cNvPr id="16" name="Oval 15"/>
          <p:cNvSpPr/>
          <p:nvPr/>
        </p:nvSpPr>
        <p:spPr>
          <a:xfrm>
            <a:off x="5072743" y="4811486"/>
            <a:ext cx="500743" cy="27214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952500" y="1143000"/>
            <a:ext cx="7315200" cy="4876800"/>
            <a:chOff x="952500" y="1171575"/>
            <a:chExt cx="7315200" cy="4876800"/>
          </a:xfrm>
        </p:grpSpPr>
        <p:pic>
          <p:nvPicPr>
            <p:cNvPr id="11" name="Picture 10" descr="ATMS_GPS_IMpact_SDR_Closeup.jpg"/>
            <p:cNvPicPr>
              <a:picLocks noChangeAspect="1"/>
            </p:cNvPicPr>
            <p:nvPr/>
          </p:nvPicPr>
          <p:blipFill>
            <a:blip r:embed="rId2" cstate="print"/>
            <a:stretch>
              <a:fillRect/>
            </a:stretch>
          </p:blipFill>
          <p:spPr>
            <a:xfrm>
              <a:off x="952500" y="1171575"/>
              <a:ext cx="7315200" cy="4876800"/>
            </a:xfrm>
            <a:prstGeom prst="rect">
              <a:avLst/>
            </a:prstGeom>
          </p:spPr>
        </p:pic>
        <p:sp>
          <p:nvSpPr>
            <p:cNvPr id="14" name="TextBox 13"/>
            <p:cNvSpPr txBox="1"/>
            <p:nvPr/>
          </p:nvSpPr>
          <p:spPr>
            <a:xfrm>
              <a:off x="2943225" y="1190625"/>
              <a:ext cx="3514725" cy="338554"/>
            </a:xfrm>
            <a:prstGeom prst="rect">
              <a:avLst/>
            </a:prstGeom>
            <a:noFill/>
          </p:spPr>
          <p:txBody>
            <a:bodyPr wrap="square" rtlCol="0">
              <a:spAutoFit/>
            </a:bodyPr>
            <a:lstStyle/>
            <a:p>
              <a:pPr algn="ctr"/>
              <a:r>
                <a:rPr lang="en-US" sz="1600" dirty="0" smtClean="0"/>
                <a:t>ATMS SDR Quality Flag Inspection</a:t>
              </a:r>
              <a:endParaRPr lang="en-US" sz="1600" dirty="0"/>
            </a:p>
          </p:txBody>
        </p:sp>
        <p:sp>
          <p:nvSpPr>
            <p:cNvPr id="15" name="TextBox 14"/>
            <p:cNvSpPr txBox="1"/>
            <p:nvPr/>
          </p:nvSpPr>
          <p:spPr>
            <a:xfrm>
              <a:off x="2628900" y="3571875"/>
              <a:ext cx="4305300" cy="338554"/>
            </a:xfrm>
            <a:prstGeom prst="rect">
              <a:avLst/>
            </a:prstGeom>
            <a:noFill/>
          </p:spPr>
          <p:txBody>
            <a:bodyPr wrap="square" rtlCol="0">
              <a:spAutoFit/>
            </a:bodyPr>
            <a:lstStyle/>
            <a:p>
              <a:pPr algn="ctr"/>
              <a:r>
                <a:rPr lang="en-US" sz="1600" dirty="0" smtClean="0"/>
                <a:t>ATMS SDR Geolocation Quality Inspection</a:t>
              </a:r>
              <a:endParaRPr lang="en-US" sz="1600" dirty="0"/>
            </a:p>
          </p:txBody>
        </p:sp>
      </p:grpSp>
      <p:sp>
        <p:nvSpPr>
          <p:cNvPr id="2" name="Title 1"/>
          <p:cNvSpPr>
            <a:spLocks noGrp="1"/>
          </p:cNvSpPr>
          <p:nvPr>
            <p:ph type="title"/>
          </p:nvPr>
        </p:nvSpPr>
        <p:spPr>
          <a:xfrm>
            <a:off x="372305" y="177639"/>
            <a:ext cx="7443651" cy="803366"/>
          </a:xfrm>
        </p:spPr>
        <p:txBody>
          <a:bodyPr>
            <a:normAutofit/>
          </a:bodyPr>
          <a:lstStyle/>
          <a:p>
            <a:r>
              <a:rPr lang="en-US" dirty="0" smtClean="0"/>
              <a:t>GPS Anomaly Impact on ATMS SDR Product</a:t>
            </a:r>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21</a:t>
            </a:fld>
            <a:endParaRPr lang="en-US" dirty="0"/>
          </a:p>
        </p:txBody>
      </p:sp>
      <p:sp>
        <p:nvSpPr>
          <p:cNvPr id="13" name="TextBox 12"/>
          <p:cNvSpPr txBox="1"/>
          <p:nvPr/>
        </p:nvSpPr>
        <p:spPr>
          <a:xfrm>
            <a:off x="666750" y="5867825"/>
            <a:ext cx="7972425" cy="954107"/>
          </a:xfrm>
          <a:prstGeom prst="rect">
            <a:avLst/>
          </a:prstGeom>
          <a:noFill/>
          <a:ln>
            <a:noFill/>
          </a:ln>
        </p:spPr>
        <p:txBody>
          <a:bodyPr wrap="square" rtlCol="0">
            <a:spAutoFit/>
          </a:bodyPr>
          <a:lstStyle/>
          <a:p>
            <a:r>
              <a:rPr lang="en-US" sz="1400" dirty="0" smtClean="0"/>
              <a:t>GPS anomaly occurred on Jan 4,  2012, and  was shut off for troubleshooting. Impact on ATMS data products were evaluated. Inspection of ATMS SDR data showed antenna error flags being triggered and geolocation data containing fill values around 23:00:22. Independent inspection of RDRs by MIT-LL revealed RDR anomaly in the same time period. Alex Foo and Degui Gu, NGAS</a:t>
            </a:r>
            <a:endParaRPr lang="en-US"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Continue to support the Cal/Val team to verify and validate </a:t>
            </a:r>
            <a:r>
              <a:rPr lang="en-US" dirty="0" err="1" smtClean="0"/>
              <a:t>xDR</a:t>
            </a:r>
            <a:r>
              <a:rPr lang="en-US" dirty="0" smtClean="0"/>
              <a:t> data products</a:t>
            </a:r>
          </a:p>
          <a:p>
            <a:r>
              <a:rPr lang="en-US" dirty="0" smtClean="0"/>
              <a:t>Continue to support DR investigation and anomaly resolution</a:t>
            </a:r>
          </a:p>
          <a:p>
            <a:r>
              <a:rPr lang="en-US" dirty="0" smtClean="0"/>
              <a:t>Perform functional testing of algorithm code and LUT updates on G-ADA</a:t>
            </a:r>
          </a:p>
          <a:p>
            <a:r>
              <a:rPr lang="en-US" dirty="0" smtClean="0"/>
              <a:t>Assess ATMS SDR accuracy and quantify scan-dependent biases</a:t>
            </a:r>
          </a:p>
          <a:p>
            <a:r>
              <a:rPr lang="en-US" dirty="0" smtClean="0"/>
              <a:t>Develop effective approach to correct scene and scan-dependent biases and to assess impact on CrIMSS EDR performance </a:t>
            </a:r>
          </a:p>
          <a:p>
            <a:pPr lvl="1"/>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Conclusion</a:t>
            </a:r>
            <a:endParaRPr lang="en-US" dirty="0"/>
          </a:p>
        </p:txBody>
      </p:sp>
      <p:sp>
        <p:nvSpPr>
          <p:cNvPr id="3" name="Content Placeholder 2"/>
          <p:cNvSpPr>
            <a:spLocks noGrp="1"/>
          </p:cNvSpPr>
          <p:nvPr>
            <p:ph idx="1"/>
          </p:nvPr>
        </p:nvSpPr>
        <p:spPr/>
        <p:txBody>
          <a:bodyPr/>
          <a:lstStyle/>
          <a:p>
            <a:r>
              <a:rPr lang="en-US" dirty="0" smtClean="0"/>
              <a:t>ATMS </a:t>
            </a:r>
            <a:r>
              <a:rPr lang="en-US" dirty="0" err="1" smtClean="0"/>
              <a:t>xDR</a:t>
            </a:r>
            <a:r>
              <a:rPr lang="en-US" dirty="0" smtClean="0"/>
              <a:t> products have been verified </a:t>
            </a:r>
          </a:p>
          <a:p>
            <a:pPr lvl="1"/>
            <a:r>
              <a:rPr lang="en-US" dirty="0" smtClean="0"/>
              <a:t>ATMS sensor is stable</a:t>
            </a:r>
          </a:p>
          <a:p>
            <a:pPr lvl="1"/>
            <a:r>
              <a:rPr lang="en-US" dirty="0" smtClean="0"/>
              <a:t>IDPS product generation algorithms perform consistently</a:t>
            </a:r>
          </a:p>
          <a:p>
            <a:pPr lvl="1"/>
            <a:r>
              <a:rPr lang="en-US" dirty="0" smtClean="0"/>
              <a:t>Expect improved SDR product quality from Build MX5.1</a:t>
            </a:r>
          </a:p>
          <a:p>
            <a:pPr lvl="1"/>
            <a:r>
              <a:rPr lang="en-US" dirty="0" smtClean="0"/>
              <a:t>Additional algorithm LUT updates are being processed by DPA/DPE  </a:t>
            </a:r>
          </a:p>
          <a:p>
            <a:pPr lvl="1"/>
            <a:r>
              <a:rPr lang="en-US" dirty="0" smtClean="0"/>
              <a:t>Need more data and analyses to characterize sensor </a:t>
            </a:r>
            <a:r>
              <a:rPr lang="en-US" dirty="0" err="1" smtClean="0"/>
              <a:t>sidelobe</a:t>
            </a:r>
            <a:r>
              <a:rPr lang="en-US" dirty="0" smtClean="0"/>
              <a:t> effects and to evaluate impact on SDR calibration accuracy</a:t>
            </a:r>
          </a:p>
          <a:p>
            <a:pPr lvl="1"/>
            <a:r>
              <a:rPr lang="en-US" dirty="0" smtClean="0"/>
              <a:t>Need to update PCT and/or develop algorithm code enhancement correct scene and scan dependent calibration errors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23</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305" y="177639"/>
            <a:ext cx="7443651" cy="803366"/>
          </a:xfrm>
        </p:spPr>
        <p:txBody>
          <a:bodyPr>
            <a:normAutofit/>
          </a:bodyPr>
          <a:lstStyle/>
          <a:p>
            <a:r>
              <a:rPr lang="en-US" dirty="0" smtClean="0"/>
              <a:t>ATMS RDR Verification Activity and Results</a:t>
            </a:r>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3</a:t>
            </a:fld>
            <a:endParaRPr lang="en-US" dirty="0"/>
          </a:p>
        </p:txBody>
      </p:sp>
      <p:sp>
        <p:nvSpPr>
          <p:cNvPr id="6" name="Content Placeholder 2"/>
          <p:cNvSpPr>
            <a:spLocks noGrp="1"/>
          </p:cNvSpPr>
          <p:nvPr>
            <p:ph idx="1"/>
          </p:nvPr>
        </p:nvSpPr>
        <p:spPr>
          <a:xfrm>
            <a:off x="223838" y="1097279"/>
            <a:ext cx="8273181" cy="5398411"/>
          </a:xfrm>
        </p:spPr>
        <p:txBody>
          <a:bodyPr>
            <a:normAutofit/>
          </a:bodyPr>
          <a:lstStyle/>
          <a:p>
            <a:pPr marL="227013" indent="-227013">
              <a:spcBef>
                <a:spcPts val="600"/>
              </a:spcBef>
            </a:pPr>
            <a:r>
              <a:rPr lang="en-US" sz="1800" dirty="0" smtClean="0"/>
              <a:t>Verified ATMS RDR data product by inspection and monitoring of selected ATMS RDR products, including science RDRs, Calibration RDRs, and Engineering RDRs</a:t>
            </a:r>
          </a:p>
          <a:p>
            <a:pPr marL="227013" indent="-227013">
              <a:spcBef>
                <a:spcPts val="600"/>
              </a:spcBef>
            </a:pPr>
            <a:r>
              <a:rPr lang="en-US" sz="1800" dirty="0" smtClean="0"/>
              <a:t>Converted PRT readings (counts) into physical temperatures to evaluate stability and uniformity of the </a:t>
            </a:r>
            <a:r>
              <a:rPr lang="en-US" sz="1800" dirty="0" err="1" smtClean="0"/>
              <a:t>warmload</a:t>
            </a:r>
            <a:r>
              <a:rPr lang="en-US" sz="1800" dirty="0" smtClean="0"/>
              <a:t> calibration target temperatures</a:t>
            </a:r>
          </a:p>
          <a:p>
            <a:pPr marL="227013" indent="-227013">
              <a:spcBef>
                <a:spcPts val="600"/>
              </a:spcBef>
            </a:pPr>
            <a:r>
              <a:rPr lang="en-US" sz="1800" dirty="0" smtClean="0"/>
              <a:t>Analyzed calibration data consistency to assess calibration accuracy</a:t>
            </a:r>
          </a:p>
          <a:p>
            <a:pPr marL="227013" indent="-227013">
              <a:spcBef>
                <a:spcPts val="600"/>
              </a:spcBef>
            </a:pPr>
            <a:r>
              <a:rPr lang="en-US" sz="1800" dirty="0" smtClean="0"/>
              <a:t>Findings:</a:t>
            </a:r>
          </a:p>
          <a:p>
            <a:pPr marL="627063" lvl="1" indent="-227013"/>
            <a:r>
              <a:rPr lang="en-US" sz="1500" dirty="0" err="1" smtClean="0"/>
              <a:t>Warmload</a:t>
            </a:r>
            <a:r>
              <a:rPr lang="en-US" sz="1500" dirty="0" smtClean="0"/>
              <a:t> temperatures were stable, showing small and repeatable orbital patterns of temperature variability ~0.2K for KAV bands and ~0.4K for WG bands, respectively. Also noticed some diurnal variability with a daily temperature variation of ~0.5K for KAV bands and ~0.7K for the WG bands, respectively </a:t>
            </a:r>
          </a:p>
          <a:p>
            <a:pPr marL="627063" lvl="1" indent="-227013"/>
            <a:r>
              <a:rPr lang="en-US" sz="1500" dirty="0" err="1" smtClean="0"/>
              <a:t>Warmload</a:t>
            </a:r>
            <a:r>
              <a:rPr lang="en-US" sz="1500" dirty="0" smtClean="0"/>
              <a:t> temperatures were uniform, with typical temperature contrasts around 40-50mK and maximum contrasts around 100mK among different PRTs within each band</a:t>
            </a:r>
          </a:p>
          <a:p>
            <a:pPr marL="627063" lvl="1" indent="-227013"/>
            <a:r>
              <a:rPr lang="en-US" sz="1500" dirty="0" smtClean="0"/>
              <a:t>Examination of calibration data (WC, DC, PRT temperatures and Gains) revealed some degree of inconsistency between calibration data, likely affecting SDR calibration accuracy. Some channels are more affected (e.g., channel 16 and channel 1) than others</a:t>
            </a:r>
          </a:p>
          <a:p>
            <a:pPr marL="1027113" lvl="2" indent="-227013"/>
            <a:r>
              <a:rPr lang="en-US" sz="1500" dirty="0" smtClean="0"/>
              <a:t>Empirical bias correction or possible algorithm enhancement may need to be developed to minimize the scan and scene dependent SDR radiance errors for the channels affected most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RT_Stability.jpg"/>
          <p:cNvPicPr>
            <a:picLocks noChangeAspect="1"/>
          </p:cNvPicPr>
          <p:nvPr/>
        </p:nvPicPr>
        <p:blipFill>
          <a:blip r:embed="rId2" cstate="print"/>
          <a:srcRect b="49653"/>
          <a:stretch>
            <a:fillRect/>
          </a:stretch>
        </p:blipFill>
        <p:spPr>
          <a:xfrm>
            <a:off x="583670" y="4867275"/>
            <a:ext cx="3657600" cy="1381125"/>
          </a:xfrm>
          <a:prstGeom prst="rect">
            <a:avLst/>
          </a:prstGeom>
        </p:spPr>
      </p:pic>
      <p:pic>
        <p:nvPicPr>
          <p:cNvPr id="20" name="Picture 19" descr="PRT_Stability.jpg"/>
          <p:cNvPicPr>
            <a:picLocks noChangeAspect="1"/>
          </p:cNvPicPr>
          <p:nvPr/>
        </p:nvPicPr>
        <p:blipFill>
          <a:blip r:embed="rId2" cstate="print"/>
          <a:srcRect t="51736"/>
          <a:stretch>
            <a:fillRect/>
          </a:stretch>
        </p:blipFill>
        <p:spPr>
          <a:xfrm>
            <a:off x="5200650" y="5048250"/>
            <a:ext cx="3657600" cy="1323975"/>
          </a:xfrm>
          <a:prstGeom prst="rect">
            <a:avLst/>
          </a:prstGeom>
        </p:spPr>
      </p:pic>
      <p:sp>
        <p:nvSpPr>
          <p:cNvPr id="21" name="TextBox 20"/>
          <p:cNvSpPr txBox="1"/>
          <p:nvPr/>
        </p:nvSpPr>
        <p:spPr>
          <a:xfrm>
            <a:off x="4067175" y="5353050"/>
            <a:ext cx="1239442" cy="338554"/>
          </a:xfrm>
          <a:prstGeom prst="rect">
            <a:avLst/>
          </a:prstGeom>
          <a:solidFill>
            <a:srgbClr val="FFC000"/>
          </a:solidFill>
        </p:spPr>
        <p:txBody>
          <a:bodyPr wrap="none" rtlCol="0">
            <a:spAutoFit/>
          </a:bodyPr>
          <a:lstStyle/>
          <a:p>
            <a:r>
              <a:rPr lang="en-US" sz="1600" dirty="0" smtClean="0"/>
              <a:t>01/03/2012</a:t>
            </a:r>
            <a:endParaRPr lang="en-US" sz="1600" dirty="0"/>
          </a:p>
        </p:txBody>
      </p:sp>
      <p:pic>
        <p:nvPicPr>
          <p:cNvPr id="15" name="Picture 14" descr="PRT_Stability.jpg"/>
          <p:cNvPicPr>
            <a:picLocks noChangeAspect="1"/>
          </p:cNvPicPr>
          <p:nvPr/>
        </p:nvPicPr>
        <p:blipFill>
          <a:blip r:embed="rId3" cstate="print"/>
          <a:srcRect t="51736"/>
          <a:stretch>
            <a:fillRect/>
          </a:stretch>
        </p:blipFill>
        <p:spPr>
          <a:xfrm>
            <a:off x="5200650" y="3800475"/>
            <a:ext cx="3657600" cy="1323975"/>
          </a:xfrm>
          <a:prstGeom prst="rect">
            <a:avLst/>
          </a:prstGeom>
        </p:spPr>
      </p:pic>
      <p:pic>
        <p:nvPicPr>
          <p:cNvPr id="19" name="Picture 18" descr="PRT_Stability.jpg"/>
          <p:cNvPicPr>
            <a:picLocks noChangeAspect="1"/>
          </p:cNvPicPr>
          <p:nvPr/>
        </p:nvPicPr>
        <p:blipFill>
          <a:blip r:embed="rId3" cstate="print"/>
          <a:srcRect b="49653"/>
          <a:stretch>
            <a:fillRect/>
          </a:stretch>
        </p:blipFill>
        <p:spPr>
          <a:xfrm>
            <a:off x="583670" y="3648075"/>
            <a:ext cx="3657600" cy="1381125"/>
          </a:xfrm>
          <a:prstGeom prst="rect">
            <a:avLst/>
          </a:prstGeom>
        </p:spPr>
      </p:pic>
      <p:sp>
        <p:nvSpPr>
          <p:cNvPr id="22" name="TextBox 21"/>
          <p:cNvSpPr txBox="1"/>
          <p:nvPr/>
        </p:nvSpPr>
        <p:spPr>
          <a:xfrm>
            <a:off x="4067175" y="4124325"/>
            <a:ext cx="1239442" cy="338554"/>
          </a:xfrm>
          <a:prstGeom prst="rect">
            <a:avLst/>
          </a:prstGeom>
          <a:solidFill>
            <a:srgbClr val="FFC000"/>
          </a:solidFill>
        </p:spPr>
        <p:txBody>
          <a:bodyPr wrap="none" rtlCol="0">
            <a:spAutoFit/>
          </a:bodyPr>
          <a:lstStyle/>
          <a:p>
            <a:r>
              <a:rPr lang="en-US" sz="1600" dirty="0" smtClean="0"/>
              <a:t>12/19/2011</a:t>
            </a:r>
            <a:endParaRPr lang="en-US" sz="1600" dirty="0"/>
          </a:p>
        </p:txBody>
      </p:sp>
      <p:pic>
        <p:nvPicPr>
          <p:cNvPr id="9" name="Picture 8" descr="PRT_Stability.jpg"/>
          <p:cNvPicPr>
            <a:picLocks noChangeAspect="1"/>
          </p:cNvPicPr>
          <p:nvPr/>
        </p:nvPicPr>
        <p:blipFill>
          <a:blip r:embed="rId4" cstate="print"/>
          <a:srcRect b="50145"/>
          <a:stretch>
            <a:fillRect/>
          </a:stretch>
        </p:blipFill>
        <p:spPr>
          <a:xfrm>
            <a:off x="583670" y="2375694"/>
            <a:ext cx="3657600" cy="1367631"/>
          </a:xfrm>
          <a:prstGeom prst="rect">
            <a:avLst/>
          </a:prstGeom>
        </p:spPr>
      </p:pic>
      <p:sp>
        <p:nvSpPr>
          <p:cNvPr id="2" name="Title 1"/>
          <p:cNvSpPr>
            <a:spLocks noGrp="1"/>
          </p:cNvSpPr>
          <p:nvPr>
            <p:ph type="title"/>
          </p:nvPr>
        </p:nvSpPr>
        <p:spPr/>
        <p:txBody>
          <a:bodyPr>
            <a:normAutofit fontScale="90000"/>
          </a:bodyPr>
          <a:lstStyle/>
          <a:p>
            <a:r>
              <a:rPr lang="en-US" dirty="0" smtClean="0"/>
              <a:t>ATMS </a:t>
            </a:r>
            <a:r>
              <a:rPr lang="en-US" dirty="0" err="1" smtClean="0"/>
              <a:t>Warmload</a:t>
            </a:r>
            <a:r>
              <a:rPr lang="en-US" dirty="0" smtClean="0"/>
              <a:t> Temperature Stability Assessment</a:t>
            </a:r>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4</a:t>
            </a:fld>
            <a:endParaRPr lang="en-US" dirty="0"/>
          </a:p>
        </p:txBody>
      </p:sp>
      <p:pic>
        <p:nvPicPr>
          <p:cNvPr id="8" name="Content Placeholder 7" descr="PRT_Stability.jpg"/>
          <p:cNvPicPr>
            <a:picLocks noGrp="1" noChangeAspect="1"/>
          </p:cNvPicPr>
          <p:nvPr>
            <p:ph idx="1"/>
          </p:nvPr>
        </p:nvPicPr>
        <p:blipFill>
          <a:blip r:embed="rId5" cstate="print"/>
          <a:srcRect b="50145"/>
          <a:stretch>
            <a:fillRect/>
          </a:stretch>
        </p:blipFill>
        <p:spPr>
          <a:xfrm>
            <a:off x="583670" y="1175544"/>
            <a:ext cx="3657600" cy="1367631"/>
          </a:xfrm>
        </p:spPr>
      </p:pic>
      <p:pic>
        <p:nvPicPr>
          <p:cNvPr id="12" name="Content Placeholder 7" descr="PRT_Stability.jpg"/>
          <p:cNvPicPr>
            <a:picLocks noChangeAspect="1"/>
          </p:cNvPicPr>
          <p:nvPr/>
        </p:nvPicPr>
        <p:blipFill>
          <a:blip r:embed="rId5" cstate="print"/>
          <a:srcRect t="50550"/>
          <a:stretch>
            <a:fillRect/>
          </a:stretch>
        </p:blipFill>
        <p:spPr bwMode="auto">
          <a:xfrm>
            <a:off x="5200650" y="1266825"/>
            <a:ext cx="3657600" cy="1356519"/>
          </a:xfrm>
          <a:prstGeom prst="rect">
            <a:avLst/>
          </a:prstGeom>
          <a:noFill/>
          <a:ln w="9525">
            <a:noFill/>
            <a:miter lim="800000"/>
            <a:headEnd/>
            <a:tailEnd/>
          </a:ln>
        </p:spPr>
      </p:pic>
      <p:pic>
        <p:nvPicPr>
          <p:cNvPr id="13" name="Picture 12" descr="PRT_Stability.jpg"/>
          <p:cNvPicPr>
            <a:picLocks noChangeAspect="1"/>
          </p:cNvPicPr>
          <p:nvPr/>
        </p:nvPicPr>
        <p:blipFill>
          <a:blip r:embed="rId4" cstate="print"/>
          <a:srcRect t="51591"/>
          <a:stretch>
            <a:fillRect/>
          </a:stretch>
        </p:blipFill>
        <p:spPr>
          <a:xfrm>
            <a:off x="5200650" y="2524125"/>
            <a:ext cx="3657600" cy="1327944"/>
          </a:xfrm>
          <a:prstGeom prst="rect">
            <a:avLst/>
          </a:prstGeom>
        </p:spPr>
      </p:pic>
      <p:sp>
        <p:nvSpPr>
          <p:cNvPr id="23" name="TextBox 22"/>
          <p:cNvSpPr txBox="1"/>
          <p:nvPr/>
        </p:nvSpPr>
        <p:spPr>
          <a:xfrm>
            <a:off x="4067175" y="1676400"/>
            <a:ext cx="1239442" cy="338554"/>
          </a:xfrm>
          <a:prstGeom prst="rect">
            <a:avLst/>
          </a:prstGeom>
          <a:solidFill>
            <a:srgbClr val="FFC000"/>
          </a:solidFill>
        </p:spPr>
        <p:txBody>
          <a:bodyPr wrap="none" rtlCol="0">
            <a:spAutoFit/>
          </a:bodyPr>
          <a:lstStyle/>
          <a:p>
            <a:r>
              <a:rPr lang="en-US" sz="1600" dirty="0" smtClean="0"/>
              <a:t>11/10/2011</a:t>
            </a:r>
            <a:endParaRPr lang="en-US" sz="1600" dirty="0"/>
          </a:p>
        </p:txBody>
      </p:sp>
      <p:sp>
        <p:nvSpPr>
          <p:cNvPr id="24" name="TextBox 23"/>
          <p:cNvSpPr txBox="1"/>
          <p:nvPr/>
        </p:nvSpPr>
        <p:spPr>
          <a:xfrm>
            <a:off x="4067175" y="2876550"/>
            <a:ext cx="1239442" cy="338554"/>
          </a:xfrm>
          <a:prstGeom prst="rect">
            <a:avLst/>
          </a:prstGeom>
          <a:solidFill>
            <a:srgbClr val="FFC000"/>
          </a:solidFill>
        </p:spPr>
        <p:txBody>
          <a:bodyPr wrap="none" rtlCol="0">
            <a:spAutoFit/>
          </a:bodyPr>
          <a:lstStyle/>
          <a:p>
            <a:r>
              <a:rPr lang="en-US" sz="1600" dirty="0" smtClean="0"/>
              <a:t>11/19/2011</a:t>
            </a:r>
            <a:endParaRPr lang="en-US" sz="1600" dirty="0"/>
          </a:p>
        </p:txBody>
      </p:sp>
      <p:sp>
        <p:nvSpPr>
          <p:cNvPr id="25" name="TextBox 24"/>
          <p:cNvSpPr txBox="1"/>
          <p:nvPr/>
        </p:nvSpPr>
        <p:spPr>
          <a:xfrm>
            <a:off x="1628775" y="1038225"/>
            <a:ext cx="1809750" cy="369332"/>
          </a:xfrm>
          <a:prstGeom prst="rect">
            <a:avLst/>
          </a:prstGeom>
          <a:noFill/>
        </p:spPr>
        <p:txBody>
          <a:bodyPr wrap="square" rtlCol="0">
            <a:spAutoFit/>
          </a:bodyPr>
          <a:lstStyle/>
          <a:p>
            <a:pPr algn="ctr"/>
            <a:r>
              <a:rPr lang="en-US" dirty="0" smtClean="0"/>
              <a:t>KAV Bands</a:t>
            </a:r>
            <a:endParaRPr lang="en-US" dirty="0"/>
          </a:p>
        </p:txBody>
      </p:sp>
      <p:sp>
        <p:nvSpPr>
          <p:cNvPr id="26" name="TextBox 25"/>
          <p:cNvSpPr txBox="1"/>
          <p:nvPr/>
        </p:nvSpPr>
        <p:spPr>
          <a:xfrm>
            <a:off x="6115050" y="1019175"/>
            <a:ext cx="1809750" cy="369332"/>
          </a:xfrm>
          <a:prstGeom prst="rect">
            <a:avLst/>
          </a:prstGeom>
          <a:noFill/>
        </p:spPr>
        <p:txBody>
          <a:bodyPr wrap="square" rtlCol="0">
            <a:spAutoFit/>
          </a:bodyPr>
          <a:lstStyle/>
          <a:p>
            <a:pPr algn="ctr"/>
            <a:r>
              <a:rPr lang="en-US" dirty="0" smtClean="0"/>
              <a:t>WG Bands</a:t>
            </a:r>
            <a:endParaRPr lang="en-US" dirty="0"/>
          </a:p>
        </p:txBody>
      </p:sp>
      <p:sp>
        <p:nvSpPr>
          <p:cNvPr id="18" name="TextBox 17"/>
          <p:cNvSpPr txBox="1"/>
          <p:nvPr/>
        </p:nvSpPr>
        <p:spPr>
          <a:xfrm>
            <a:off x="752476" y="6225600"/>
            <a:ext cx="8000999" cy="553998"/>
          </a:xfrm>
          <a:prstGeom prst="rect">
            <a:avLst/>
          </a:prstGeom>
          <a:noFill/>
        </p:spPr>
        <p:txBody>
          <a:bodyPr wrap="square" rtlCol="0">
            <a:spAutoFit/>
          </a:bodyPr>
          <a:lstStyle/>
          <a:p>
            <a:r>
              <a:rPr lang="en-US" sz="1500" dirty="0" err="1" smtClean="0"/>
              <a:t>Warmload</a:t>
            </a:r>
            <a:r>
              <a:rPr lang="en-US" sz="1500" dirty="0" smtClean="0"/>
              <a:t> temperatures vary in narrow range (0.5K for KAV bands and 0.7K for WG bands), showing repeatable patterns related to orbital phase. Alex Foo and Degui Gu, NGAS</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RT_Uniformity.jpg"/>
          <p:cNvPicPr>
            <a:picLocks noChangeAspect="1"/>
          </p:cNvPicPr>
          <p:nvPr/>
        </p:nvPicPr>
        <p:blipFill>
          <a:blip r:embed="rId2" cstate="print"/>
          <a:srcRect t="52778"/>
          <a:stretch>
            <a:fillRect/>
          </a:stretch>
        </p:blipFill>
        <p:spPr>
          <a:xfrm>
            <a:off x="5165195" y="1343025"/>
            <a:ext cx="3657600" cy="1295400"/>
          </a:xfrm>
          <a:prstGeom prst="rect">
            <a:avLst/>
          </a:prstGeom>
        </p:spPr>
      </p:pic>
      <p:pic>
        <p:nvPicPr>
          <p:cNvPr id="17" name="Picture 16" descr="PRT_Uniformity.jpg"/>
          <p:cNvPicPr>
            <a:picLocks noChangeAspect="1"/>
          </p:cNvPicPr>
          <p:nvPr/>
        </p:nvPicPr>
        <p:blipFill>
          <a:blip r:embed="rId3" cstate="print"/>
          <a:srcRect t="52431"/>
          <a:stretch>
            <a:fillRect/>
          </a:stretch>
        </p:blipFill>
        <p:spPr>
          <a:xfrm>
            <a:off x="5165195" y="2562225"/>
            <a:ext cx="3657600" cy="1304925"/>
          </a:xfrm>
          <a:prstGeom prst="rect">
            <a:avLst/>
          </a:prstGeom>
        </p:spPr>
      </p:pic>
      <p:pic>
        <p:nvPicPr>
          <p:cNvPr id="18" name="Content Placeholder 7" descr="PRT_Uniformity.jpg"/>
          <p:cNvPicPr>
            <a:picLocks noChangeAspect="1"/>
          </p:cNvPicPr>
          <p:nvPr/>
        </p:nvPicPr>
        <p:blipFill>
          <a:blip r:embed="rId4" cstate="print"/>
          <a:srcRect t="52112"/>
          <a:stretch>
            <a:fillRect/>
          </a:stretch>
        </p:blipFill>
        <p:spPr bwMode="auto">
          <a:xfrm>
            <a:off x="5165195" y="3771900"/>
            <a:ext cx="3657600" cy="1313656"/>
          </a:xfrm>
          <a:prstGeom prst="rect">
            <a:avLst/>
          </a:prstGeom>
          <a:noFill/>
          <a:ln w="9525">
            <a:noFill/>
            <a:miter lim="800000"/>
            <a:headEnd/>
            <a:tailEnd/>
          </a:ln>
        </p:spPr>
      </p:pic>
      <p:pic>
        <p:nvPicPr>
          <p:cNvPr id="19" name="Picture 18" descr="PRT_Uniformity.jpg"/>
          <p:cNvPicPr>
            <a:picLocks noChangeAspect="1"/>
          </p:cNvPicPr>
          <p:nvPr/>
        </p:nvPicPr>
        <p:blipFill>
          <a:blip r:embed="rId5" cstate="print"/>
          <a:srcRect t="51418"/>
          <a:stretch>
            <a:fillRect/>
          </a:stretch>
        </p:blipFill>
        <p:spPr>
          <a:xfrm>
            <a:off x="5165195" y="4953000"/>
            <a:ext cx="3657600" cy="1332706"/>
          </a:xfrm>
          <a:prstGeom prst="rect">
            <a:avLst/>
          </a:prstGeom>
        </p:spPr>
      </p:pic>
      <p:pic>
        <p:nvPicPr>
          <p:cNvPr id="8" name="Content Placeholder 7" descr="PRT_Uniformity.jpg"/>
          <p:cNvPicPr>
            <a:picLocks noGrp="1" noChangeAspect="1"/>
          </p:cNvPicPr>
          <p:nvPr>
            <p:ph idx="1"/>
          </p:nvPr>
        </p:nvPicPr>
        <p:blipFill>
          <a:blip r:embed="rId4" cstate="print"/>
          <a:srcRect b="50318"/>
          <a:stretch>
            <a:fillRect/>
          </a:stretch>
        </p:blipFill>
        <p:spPr>
          <a:xfrm>
            <a:off x="595576" y="3628231"/>
            <a:ext cx="3657600" cy="1362869"/>
          </a:xfrm>
        </p:spPr>
      </p:pic>
      <p:pic>
        <p:nvPicPr>
          <p:cNvPr id="9" name="Picture 8" descr="PRT_Uniformity.jpg"/>
          <p:cNvPicPr>
            <a:picLocks noChangeAspect="1"/>
          </p:cNvPicPr>
          <p:nvPr/>
        </p:nvPicPr>
        <p:blipFill>
          <a:blip r:embed="rId5" cstate="print"/>
          <a:srcRect t="4514" b="49653"/>
          <a:stretch>
            <a:fillRect/>
          </a:stretch>
        </p:blipFill>
        <p:spPr>
          <a:xfrm>
            <a:off x="595576" y="4972050"/>
            <a:ext cx="3657600" cy="1257300"/>
          </a:xfrm>
          <a:prstGeom prst="rect">
            <a:avLst/>
          </a:prstGeom>
        </p:spPr>
      </p:pic>
      <p:pic>
        <p:nvPicPr>
          <p:cNvPr id="11" name="Picture 10" descr="PRT_Uniformity.jpg"/>
          <p:cNvPicPr>
            <a:picLocks noChangeAspect="1"/>
          </p:cNvPicPr>
          <p:nvPr/>
        </p:nvPicPr>
        <p:blipFill>
          <a:blip r:embed="rId3" cstate="print"/>
          <a:srcRect b="50347"/>
          <a:stretch>
            <a:fillRect/>
          </a:stretch>
        </p:blipFill>
        <p:spPr>
          <a:xfrm>
            <a:off x="595576" y="2409825"/>
            <a:ext cx="3657600" cy="1362075"/>
          </a:xfrm>
          <a:prstGeom prst="rect">
            <a:avLst/>
          </a:prstGeom>
        </p:spPr>
      </p:pic>
      <p:pic>
        <p:nvPicPr>
          <p:cNvPr id="13" name="Picture 12" descr="PRT_Uniformity.jpg"/>
          <p:cNvPicPr>
            <a:picLocks noChangeAspect="1"/>
          </p:cNvPicPr>
          <p:nvPr/>
        </p:nvPicPr>
        <p:blipFill>
          <a:blip r:embed="rId2" cstate="print"/>
          <a:srcRect b="51389"/>
          <a:stretch>
            <a:fillRect/>
          </a:stretch>
        </p:blipFill>
        <p:spPr>
          <a:xfrm>
            <a:off x="595576" y="1209675"/>
            <a:ext cx="3657600" cy="1333500"/>
          </a:xfrm>
          <a:prstGeom prst="rect">
            <a:avLst/>
          </a:prstGeom>
        </p:spPr>
      </p:pic>
      <p:sp>
        <p:nvSpPr>
          <p:cNvPr id="2" name="Title 1"/>
          <p:cNvSpPr>
            <a:spLocks noGrp="1"/>
          </p:cNvSpPr>
          <p:nvPr>
            <p:ph type="title"/>
          </p:nvPr>
        </p:nvSpPr>
        <p:spPr/>
        <p:txBody>
          <a:bodyPr>
            <a:normAutofit/>
          </a:bodyPr>
          <a:lstStyle/>
          <a:p>
            <a:r>
              <a:rPr lang="en-US" sz="2200" dirty="0" smtClean="0"/>
              <a:t>ATMS </a:t>
            </a:r>
            <a:r>
              <a:rPr lang="en-US" sz="2200" dirty="0" err="1" smtClean="0"/>
              <a:t>Warmload</a:t>
            </a:r>
            <a:r>
              <a:rPr lang="en-US" sz="2200" dirty="0" smtClean="0"/>
              <a:t> Temperature Uniformity Assessment</a:t>
            </a:r>
            <a:endParaRPr lang="en-US" sz="2200"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5</a:t>
            </a:fld>
            <a:endParaRPr lang="en-US" dirty="0"/>
          </a:p>
        </p:txBody>
      </p:sp>
      <p:sp>
        <p:nvSpPr>
          <p:cNvPr id="12" name="TextBox 11"/>
          <p:cNvSpPr txBox="1"/>
          <p:nvPr/>
        </p:nvSpPr>
        <p:spPr>
          <a:xfrm>
            <a:off x="4067175" y="5314950"/>
            <a:ext cx="1239442" cy="338554"/>
          </a:xfrm>
          <a:prstGeom prst="rect">
            <a:avLst/>
          </a:prstGeom>
          <a:solidFill>
            <a:srgbClr val="FFC000"/>
          </a:solidFill>
        </p:spPr>
        <p:txBody>
          <a:bodyPr wrap="none" rtlCol="0">
            <a:spAutoFit/>
          </a:bodyPr>
          <a:lstStyle/>
          <a:p>
            <a:r>
              <a:rPr lang="en-US" sz="1600" dirty="0" smtClean="0"/>
              <a:t>01/03/2012</a:t>
            </a:r>
            <a:endParaRPr lang="en-US" sz="1600" dirty="0"/>
          </a:p>
        </p:txBody>
      </p:sp>
      <p:sp>
        <p:nvSpPr>
          <p:cNvPr id="14" name="TextBox 13"/>
          <p:cNvSpPr txBox="1"/>
          <p:nvPr/>
        </p:nvSpPr>
        <p:spPr>
          <a:xfrm>
            <a:off x="4067175" y="4124325"/>
            <a:ext cx="1239442" cy="338554"/>
          </a:xfrm>
          <a:prstGeom prst="rect">
            <a:avLst/>
          </a:prstGeom>
          <a:solidFill>
            <a:srgbClr val="FFC000"/>
          </a:solidFill>
        </p:spPr>
        <p:txBody>
          <a:bodyPr wrap="none" rtlCol="0">
            <a:spAutoFit/>
          </a:bodyPr>
          <a:lstStyle/>
          <a:p>
            <a:r>
              <a:rPr lang="en-US" sz="1600" dirty="0" smtClean="0"/>
              <a:t>12/19/2011</a:t>
            </a:r>
            <a:endParaRPr lang="en-US" sz="1600" dirty="0"/>
          </a:p>
        </p:txBody>
      </p:sp>
      <p:sp>
        <p:nvSpPr>
          <p:cNvPr id="15" name="TextBox 14"/>
          <p:cNvSpPr txBox="1"/>
          <p:nvPr/>
        </p:nvSpPr>
        <p:spPr>
          <a:xfrm>
            <a:off x="4067175" y="1676400"/>
            <a:ext cx="1239442" cy="338554"/>
          </a:xfrm>
          <a:prstGeom prst="rect">
            <a:avLst/>
          </a:prstGeom>
          <a:solidFill>
            <a:srgbClr val="FFC000"/>
          </a:solidFill>
        </p:spPr>
        <p:txBody>
          <a:bodyPr wrap="none" rtlCol="0">
            <a:spAutoFit/>
          </a:bodyPr>
          <a:lstStyle/>
          <a:p>
            <a:r>
              <a:rPr lang="en-US" sz="1600" dirty="0" smtClean="0"/>
              <a:t>11/10/2011</a:t>
            </a:r>
            <a:endParaRPr lang="en-US" sz="1600" dirty="0"/>
          </a:p>
        </p:txBody>
      </p:sp>
      <p:sp>
        <p:nvSpPr>
          <p:cNvPr id="16" name="TextBox 15"/>
          <p:cNvSpPr txBox="1"/>
          <p:nvPr/>
        </p:nvSpPr>
        <p:spPr>
          <a:xfrm>
            <a:off x="4067175" y="2886075"/>
            <a:ext cx="1239442" cy="338554"/>
          </a:xfrm>
          <a:prstGeom prst="rect">
            <a:avLst/>
          </a:prstGeom>
          <a:solidFill>
            <a:srgbClr val="FFC000"/>
          </a:solidFill>
        </p:spPr>
        <p:txBody>
          <a:bodyPr wrap="none" rtlCol="0">
            <a:spAutoFit/>
          </a:bodyPr>
          <a:lstStyle/>
          <a:p>
            <a:r>
              <a:rPr lang="en-US" sz="1600" dirty="0" smtClean="0"/>
              <a:t>11/19/2011</a:t>
            </a:r>
            <a:endParaRPr lang="en-US" sz="1600" dirty="0"/>
          </a:p>
        </p:txBody>
      </p:sp>
      <p:sp>
        <p:nvSpPr>
          <p:cNvPr id="20" name="TextBox 19"/>
          <p:cNvSpPr txBox="1"/>
          <p:nvPr/>
        </p:nvSpPr>
        <p:spPr>
          <a:xfrm>
            <a:off x="1628775" y="1038225"/>
            <a:ext cx="1809750" cy="369332"/>
          </a:xfrm>
          <a:prstGeom prst="rect">
            <a:avLst/>
          </a:prstGeom>
          <a:noFill/>
        </p:spPr>
        <p:txBody>
          <a:bodyPr wrap="square" rtlCol="0">
            <a:spAutoFit/>
          </a:bodyPr>
          <a:lstStyle/>
          <a:p>
            <a:pPr algn="ctr"/>
            <a:r>
              <a:rPr lang="en-US" dirty="0" smtClean="0"/>
              <a:t>KAV Bands</a:t>
            </a:r>
            <a:endParaRPr lang="en-US" dirty="0"/>
          </a:p>
        </p:txBody>
      </p:sp>
      <p:sp>
        <p:nvSpPr>
          <p:cNvPr id="21" name="TextBox 20"/>
          <p:cNvSpPr txBox="1"/>
          <p:nvPr/>
        </p:nvSpPr>
        <p:spPr>
          <a:xfrm>
            <a:off x="6115050" y="1019175"/>
            <a:ext cx="1809750" cy="369332"/>
          </a:xfrm>
          <a:prstGeom prst="rect">
            <a:avLst/>
          </a:prstGeom>
          <a:noFill/>
        </p:spPr>
        <p:txBody>
          <a:bodyPr wrap="square" rtlCol="0">
            <a:spAutoFit/>
          </a:bodyPr>
          <a:lstStyle/>
          <a:p>
            <a:pPr algn="ctr"/>
            <a:r>
              <a:rPr lang="en-US" dirty="0" smtClean="0"/>
              <a:t>WG Bands</a:t>
            </a:r>
            <a:endParaRPr lang="en-US" dirty="0"/>
          </a:p>
        </p:txBody>
      </p:sp>
      <p:sp>
        <p:nvSpPr>
          <p:cNvPr id="22" name="TextBox 21"/>
          <p:cNvSpPr txBox="1"/>
          <p:nvPr/>
        </p:nvSpPr>
        <p:spPr>
          <a:xfrm>
            <a:off x="914400" y="6217938"/>
            <a:ext cx="8086502" cy="553998"/>
          </a:xfrm>
          <a:prstGeom prst="rect">
            <a:avLst/>
          </a:prstGeom>
          <a:noFill/>
        </p:spPr>
        <p:txBody>
          <a:bodyPr wrap="square" rtlCol="0">
            <a:spAutoFit/>
          </a:bodyPr>
          <a:lstStyle/>
          <a:p>
            <a:r>
              <a:rPr lang="en-US" sz="1500" dirty="0" err="1" smtClean="0"/>
              <a:t>Warmload</a:t>
            </a:r>
            <a:r>
              <a:rPr lang="en-US" sz="1500" dirty="0" smtClean="0"/>
              <a:t> temperatures are uniform (typical temperature contrast of 40-50mk). Larger contrast up to around 100mK at certain orbital positions. Alex Foo and Degui Gu, NGAS</a:t>
            </a: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Warmload</a:t>
            </a:r>
            <a:r>
              <a:rPr lang="en-US" dirty="0" smtClean="0"/>
              <a:t> Temperature Contrast Patterns</a:t>
            </a:r>
            <a:endParaRPr lang="en-US" dirty="0"/>
          </a:p>
        </p:txBody>
      </p:sp>
      <p:pic>
        <p:nvPicPr>
          <p:cNvPr id="6" name="Content Placeholder 5" descr="PRT_uniformity_Latitude.jpg"/>
          <p:cNvPicPr>
            <a:picLocks noGrp="1" noChangeAspect="1"/>
          </p:cNvPicPr>
          <p:nvPr>
            <p:ph idx="1"/>
          </p:nvPr>
        </p:nvPicPr>
        <p:blipFill>
          <a:blip r:embed="rId2" cstate="print"/>
          <a:stretch>
            <a:fillRect/>
          </a:stretch>
        </p:blipFill>
        <p:spPr>
          <a:xfrm>
            <a:off x="934508" y="1086051"/>
            <a:ext cx="7274983" cy="5456237"/>
          </a:xfrm>
        </p:spPr>
      </p:pic>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6</a:t>
            </a:fld>
            <a:endParaRPr lang="en-US" dirty="0"/>
          </a:p>
        </p:txBody>
      </p:sp>
      <p:sp>
        <p:nvSpPr>
          <p:cNvPr id="5" name="TextBox 4"/>
          <p:cNvSpPr txBox="1"/>
          <p:nvPr/>
        </p:nvSpPr>
        <p:spPr>
          <a:xfrm>
            <a:off x="752476" y="6225600"/>
            <a:ext cx="8090310" cy="553998"/>
          </a:xfrm>
          <a:prstGeom prst="rect">
            <a:avLst/>
          </a:prstGeom>
          <a:noFill/>
        </p:spPr>
        <p:txBody>
          <a:bodyPr wrap="square" rtlCol="0">
            <a:spAutoFit/>
          </a:bodyPr>
          <a:lstStyle/>
          <a:p>
            <a:r>
              <a:rPr lang="en-US" sz="1500" dirty="0" err="1" smtClean="0"/>
              <a:t>Warmload</a:t>
            </a:r>
            <a:r>
              <a:rPr lang="en-US" sz="1500" dirty="0" smtClean="0"/>
              <a:t> temperature contrast spiked around the north pole for the WG bands. </a:t>
            </a:r>
            <a:r>
              <a:rPr lang="en-US" sz="1500" dirty="0" smtClean="0"/>
              <a:t>Si</a:t>
            </a:r>
            <a:r>
              <a:rPr lang="en-US" sz="1500" dirty="0" smtClean="0"/>
              <a:t>milar spikes </a:t>
            </a:r>
            <a:r>
              <a:rPr lang="en-US" sz="1500" dirty="0" smtClean="0"/>
              <a:t>occurred at ~45 degree south for the KAV bands. Alex Foo and Degui Gu, NGAS</a:t>
            </a:r>
            <a:endParaRPr lang="en-US" sz="1500" dirty="0"/>
          </a:p>
        </p:txBody>
      </p:sp>
      <p:sp>
        <p:nvSpPr>
          <p:cNvPr id="7" name="Rectangle 6"/>
          <p:cNvSpPr/>
          <p:nvPr/>
        </p:nvSpPr>
        <p:spPr>
          <a:xfrm>
            <a:off x="2248349" y="1506076"/>
            <a:ext cx="118334" cy="4335332"/>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85353" y="1507864"/>
            <a:ext cx="118334" cy="4335332"/>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21299" y="1507864"/>
            <a:ext cx="118334" cy="4335332"/>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56412" y="1507866"/>
            <a:ext cx="118334" cy="4335332"/>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C_WC_GAIN_PRT_CH20.jpg"/>
          <p:cNvPicPr>
            <a:picLocks noChangeAspect="1"/>
          </p:cNvPicPr>
          <p:nvPr/>
        </p:nvPicPr>
        <p:blipFill>
          <a:blip r:embed="rId2" cstate="print"/>
          <a:stretch>
            <a:fillRect/>
          </a:stretch>
        </p:blipFill>
        <p:spPr>
          <a:xfrm>
            <a:off x="180976" y="1114425"/>
            <a:ext cx="7210053" cy="4572000"/>
          </a:xfrm>
          <a:prstGeom prst="rect">
            <a:avLst/>
          </a:prstGeom>
        </p:spPr>
      </p:pic>
      <p:sp>
        <p:nvSpPr>
          <p:cNvPr id="2" name="Title 1"/>
          <p:cNvSpPr>
            <a:spLocks noGrp="1"/>
          </p:cNvSpPr>
          <p:nvPr>
            <p:ph type="title"/>
          </p:nvPr>
        </p:nvSpPr>
        <p:spPr/>
        <p:txBody>
          <a:bodyPr>
            <a:normAutofit fontScale="90000"/>
          </a:bodyPr>
          <a:lstStyle/>
          <a:p>
            <a:r>
              <a:rPr lang="en-US" dirty="0" smtClean="0"/>
              <a:t>ATMS Calibration Data Consistency Assessment (1)</a:t>
            </a:r>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7</a:t>
            </a:fld>
            <a:endParaRPr lang="en-US" dirty="0"/>
          </a:p>
        </p:txBody>
      </p:sp>
      <p:sp>
        <p:nvSpPr>
          <p:cNvPr id="6" name="TextBox 5"/>
          <p:cNvSpPr txBox="1"/>
          <p:nvPr/>
        </p:nvSpPr>
        <p:spPr>
          <a:xfrm>
            <a:off x="690452" y="5588954"/>
            <a:ext cx="7891573" cy="830997"/>
          </a:xfrm>
          <a:prstGeom prst="rect">
            <a:avLst/>
          </a:prstGeom>
          <a:noFill/>
        </p:spPr>
        <p:txBody>
          <a:bodyPr wrap="square" rtlCol="0">
            <a:spAutoFit/>
          </a:bodyPr>
          <a:lstStyle/>
          <a:p>
            <a:r>
              <a:rPr lang="en-US" sz="1600" dirty="0" smtClean="0"/>
              <a:t>ATMS calibration data consistency check. Channel 20. Nov 18, 2011. Data downloaded from GTP. Cold counts and warm counts vary in phase, and gains are relatively flat. Alex Foo and Degui Gu, NGAS</a:t>
            </a:r>
            <a:endParaRPr lang="en-US" sz="1600" dirty="0"/>
          </a:p>
        </p:txBody>
      </p:sp>
      <p:sp>
        <p:nvSpPr>
          <p:cNvPr id="9" name="TextBox 8"/>
          <p:cNvSpPr txBox="1"/>
          <p:nvPr/>
        </p:nvSpPr>
        <p:spPr>
          <a:xfrm>
            <a:off x="1466850" y="1085850"/>
            <a:ext cx="4933950" cy="371475"/>
          </a:xfrm>
          <a:prstGeom prst="rect">
            <a:avLst/>
          </a:prstGeom>
          <a:noFill/>
        </p:spPr>
        <p:txBody>
          <a:bodyPr wrap="square" rtlCol="0">
            <a:spAutoFit/>
          </a:bodyPr>
          <a:lstStyle/>
          <a:p>
            <a:pPr algn="ctr"/>
            <a:r>
              <a:rPr lang="en-US" dirty="0" smtClean="0"/>
              <a:t>CHANNEL 20</a:t>
            </a:r>
            <a:endParaRPr lang="en-US" dirty="0"/>
          </a:p>
        </p:txBody>
      </p:sp>
      <p:sp>
        <p:nvSpPr>
          <p:cNvPr id="12" name="Rectangle 11"/>
          <p:cNvSpPr/>
          <p:nvPr/>
        </p:nvSpPr>
        <p:spPr>
          <a:xfrm>
            <a:off x="7077076" y="1590675"/>
            <a:ext cx="1866900" cy="733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GAIN Variability (%). Shifted 2%</a:t>
            </a:r>
            <a:endParaRPr lang="en-US" sz="1600" dirty="0">
              <a:solidFill>
                <a:schemeClr val="tx1"/>
              </a:solidFill>
            </a:endParaRPr>
          </a:p>
        </p:txBody>
      </p:sp>
      <p:sp>
        <p:nvSpPr>
          <p:cNvPr id="14" name="Rectangle 13"/>
          <p:cNvSpPr/>
          <p:nvPr/>
        </p:nvSpPr>
        <p:spPr>
          <a:xfrm>
            <a:off x="7077076" y="2476500"/>
            <a:ext cx="1866900" cy="10953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Warm (R) and Cold (G) Counts Variability (%). Shifted 1-1.2%</a:t>
            </a:r>
            <a:endParaRPr lang="en-US" sz="1600" dirty="0">
              <a:solidFill>
                <a:schemeClr val="tx1"/>
              </a:solidFill>
            </a:endParaRPr>
          </a:p>
        </p:txBody>
      </p:sp>
      <p:sp>
        <p:nvSpPr>
          <p:cNvPr id="16" name="Rectangle 15"/>
          <p:cNvSpPr/>
          <p:nvPr/>
        </p:nvSpPr>
        <p:spPr>
          <a:xfrm>
            <a:off x="7077076" y="3724275"/>
            <a:ext cx="1866900" cy="733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PRT Temperature Variability (%)</a:t>
            </a:r>
            <a:endParaRPr lang="en-US" sz="16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CC_WC_GAIN_PRT_CH16.jpg"/>
          <p:cNvPicPr>
            <a:picLocks noGrp="1" noChangeAspect="1"/>
          </p:cNvPicPr>
          <p:nvPr>
            <p:ph idx="1"/>
          </p:nvPr>
        </p:nvPicPr>
        <p:blipFill>
          <a:blip r:embed="rId2" cstate="print"/>
          <a:stretch>
            <a:fillRect/>
          </a:stretch>
        </p:blipFill>
        <p:spPr>
          <a:xfrm>
            <a:off x="182034" y="1112838"/>
            <a:ext cx="7218891" cy="4572000"/>
          </a:xfrm>
        </p:spPr>
      </p:pic>
      <p:sp>
        <p:nvSpPr>
          <p:cNvPr id="2" name="Title 1"/>
          <p:cNvSpPr>
            <a:spLocks noGrp="1"/>
          </p:cNvSpPr>
          <p:nvPr>
            <p:ph type="title"/>
          </p:nvPr>
        </p:nvSpPr>
        <p:spPr/>
        <p:txBody>
          <a:bodyPr>
            <a:normAutofit fontScale="90000"/>
          </a:bodyPr>
          <a:lstStyle/>
          <a:p>
            <a:r>
              <a:rPr lang="en-US" dirty="0" smtClean="0"/>
              <a:t>ATMS Calibration Data Consistency Assessment (2) </a:t>
            </a:r>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8</a:t>
            </a:fld>
            <a:endParaRPr lang="en-US" dirty="0"/>
          </a:p>
        </p:txBody>
      </p:sp>
      <p:sp>
        <p:nvSpPr>
          <p:cNvPr id="6" name="TextBox 5"/>
          <p:cNvSpPr txBox="1"/>
          <p:nvPr/>
        </p:nvSpPr>
        <p:spPr>
          <a:xfrm>
            <a:off x="690452" y="5588954"/>
            <a:ext cx="7891573" cy="1077218"/>
          </a:xfrm>
          <a:prstGeom prst="rect">
            <a:avLst/>
          </a:prstGeom>
          <a:noFill/>
        </p:spPr>
        <p:txBody>
          <a:bodyPr wrap="square" rtlCol="0">
            <a:spAutoFit/>
          </a:bodyPr>
          <a:lstStyle/>
          <a:p>
            <a:r>
              <a:rPr lang="en-US" sz="1600" dirty="0" smtClean="0"/>
              <a:t>ATMS calibration data consistency check. Channel 16. Nov 18, 2011. Data downloaded from GTP. Cold counts have more variability than warm counts, and gains also show significant variability. Need further investigation and assessment of impact on SDR quality. Alex Foo and Degui Gu, NGAS</a:t>
            </a:r>
            <a:endParaRPr lang="en-US" sz="1600" dirty="0"/>
          </a:p>
        </p:txBody>
      </p:sp>
      <p:sp>
        <p:nvSpPr>
          <p:cNvPr id="9" name="TextBox 8"/>
          <p:cNvSpPr txBox="1"/>
          <p:nvPr/>
        </p:nvSpPr>
        <p:spPr>
          <a:xfrm>
            <a:off x="1466850" y="1085850"/>
            <a:ext cx="4933950" cy="371475"/>
          </a:xfrm>
          <a:prstGeom prst="rect">
            <a:avLst/>
          </a:prstGeom>
          <a:noFill/>
        </p:spPr>
        <p:txBody>
          <a:bodyPr wrap="square" rtlCol="0">
            <a:spAutoFit/>
          </a:bodyPr>
          <a:lstStyle/>
          <a:p>
            <a:pPr algn="ctr"/>
            <a:r>
              <a:rPr lang="en-US" dirty="0" smtClean="0"/>
              <a:t>CHANNEL 16</a:t>
            </a:r>
            <a:endParaRPr lang="en-US" dirty="0"/>
          </a:p>
        </p:txBody>
      </p:sp>
      <p:sp>
        <p:nvSpPr>
          <p:cNvPr id="10" name="Rectangle 9"/>
          <p:cNvSpPr/>
          <p:nvPr/>
        </p:nvSpPr>
        <p:spPr>
          <a:xfrm>
            <a:off x="7077076" y="1590675"/>
            <a:ext cx="1866900" cy="733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GAIN Variability (%). Shifted 2%</a:t>
            </a:r>
            <a:endParaRPr lang="en-US" sz="1600" dirty="0">
              <a:solidFill>
                <a:schemeClr val="tx1"/>
              </a:solidFill>
            </a:endParaRPr>
          </a:p>
        </p:txBody>
      </p:sp>
      <p:sp>
        <p:nvSpPr>
          <p:cNvPr id="11" name="Rectangle 10"/>
          <p:cNvSpPr/>
          <p:nvPr/>
        </p:nvSpPr>
        <p:spPr>
          <a:xfrm>
            <a:off x="7077076" y="2476500"/>
            <a:ext cx="1866900" cy="10953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Warm (R) and Cold (G) Counts Variability (%). Shifted 1-1.2%</a:t>
            </a:r>
            <a:endParaRPr lang="en-US" sz="1600" dirty="0">
              <a:solidFill>
                <a:schemeClr val="tx1"/>
              </a:solidFill>
            </a:endParaRPr>
          </a:p>
        </p:txBody>
      </p:sp>
      <p:sp>
        <p:nvSpPr>
          <p:cNvPr id="13" name="Rectangle 12"/>
          <p:cNvSpPr/>
          <p:nvPr/>
        </p:nvSpPr>
        <p:spPr>
          <a:xfrm>
            <a:off x="7077076" y="3724275"/>
            <a:ext cx="1866900" cy="733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PRT Temperature Variability (%)</a:t>
            </a:r>
            <a:endParaRPr lang="en-US" sz="16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305" y="177639"/>
            <a:ext cx="7443651" cy="803366"/>
          </a:xfrm>
        </p:spPr>
        <p:txBody>
          <a:bodyPr>
            <a:normAutofit/>
          </a:bodyPr>
          <a:lstStyle/>
          <a:p>
            <a:r>
              <a:rPr lang="en-US" dirty="0" smtClean="0"/>
              <a:t>ATMS SDR Verification Activity and Results</a:t>
            </a:r>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9</a:t>
            </a:fld>
            <a:endParaRPr lang="en-US" dirty="0"/>
          </a:p>
        </p:txBody>
      </p:sp>
      <p:sp>
        <p:nvSpPr>
          <p:cNvPr id="6" name="Content Placeholder 2"/>
          <p:cNvSpPr>
            <a:spLocks noGrp="1"/>
          </p:cNvSpPr>
          <p:nvPr>
            <p:ph idx="1"/>
          </p:nvPr>
        </p:nvSpPr>
        <p:spPr>
          <a:xfrm>
            <a:off x="223838" y="1097279"/>
            <a:ext cx="8273181" cy="5398411"/>
          </a:xfrm>
        </p:spPr>
        <p:txBody>
          <a:bodyPr>
            <a:normAutofit/>
          </a:bodyPr>
          <a:lstStyle/>
          <a:p>
            <a:pPr marL="227013" indent="-227013">
              <a:spcBef>
                <a:spcPts val="600"/>
              </a:spcBef>
            </a:pPr>
            <a:r>
              <a:rPr lang="en-US" sz="1800" dirty="0" smtClean="0"/>
              <a:t>Verified ATMS SDR data product by inspection and monitoring of selected ATMS SDR contents, including Brightness Temperatures, </a:t>
            </a:r>
            <a:r>
              <a:rPr lang="en-US" sz="1800" dirty="0" err="1" smtClean="0"/>
              <a:t>Geolocations</a:t>
            </a:r>
            <a:r>
              <a:rPr lang="en-US" sz="1800" dirty="0" smtClean="0"/>
              <a:t>, and Quality Flags</a:t>
            </a:r>
          </a:p>
          <a:p>
            <a:pPr marL="627063" lvl="1" indent="-227013"/>
            <a:r>
              <a:rPr lang="en-US" sz="1500" dirty="0" smtClean="0"/>
              <a:t>Generated global images for qualitative assessment of brightness temperature and geolocation quality</a:t>
            </a:r>
          </a:p>
          <a:p>
            <a:pPr marL="627063" lvl="1" indent="-227013"/>
            <a:r>
              <a:rPr lang="en-US" sz="1500" dirty="0" smtClean="0"/>
              <a:t>Generated remap SDRs using NG offline Cal/Val tool and compared to Ops product to verify remap SDR quality</a:t>
            </a:r>
          </a:p>
          <a:p>
            <a:pPr marL="627063" lvl="1" indent="-227013"/>
            <a:r>
              <a:rPr lang="en-US" sz="1500" dirty="0" smtClean="0"/>
              <a:t>Computed daily averages of brightness temperature as a function of footprint position to evaluate geometry effects and possible scan-dependent biases</a:t>
            </a:r>
          </a:p>
          <a:p>
            <a:pPr marL="627063" lvl="1" indent="-227013"/>
            <a:r>
              <a:rPr lang="en-US" sz="1500" dirty="0" smtClean="0"/>
              <a:t>Examined ATMS-Only EDR product to assist evaluation of ATMS SDR quality</a:t>
            </a:r>
          </a:p>
          <a:p>
            <a:pPr marL="227013" indent="-227013"/>
            <a:r>
              <a:rPr lang="en-US" sz="1800" dirty="0" smtClean="0"/>
              <a:t>Supported anomaly resolution and DR investigation to improve SDR data product quality</a:t>
            </a:r>
          </a:p>
          <a:p>
            <a:pPr marL="627063" lvl="1" indent="-227013">
              <a:buNone/>
            </a:pPr>
            <a:r>
              <a:rPr lang="en-US" sz="1500" dirty="0" smtClean="0"/>
              <a:t>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3/6/2008 12:03:03 PM&quot;&gt;&lt;Slide id=&quot;335&quot; dur=&quot;.609375&quot;/&gt;&lt;Slide id=&quot;337&quot; dur=&quot;13.53516&quot;/&gt;&lt;Slide id=&quot;335&quot; dur=&quot;.765625&quot;/&gt;&lt;Slide id=&quot;337&quot; dur=&quot;4.699219&quot;/&gt;&lt;Slide id=&quot;312&quot; dur=&quot;2.902344&quot;/&gt;&lt;Slide id=&quot;313&quot; dur=&quot;7.195313&quot;/&gt;&lt;Slide id=&quot;316&quot; dur=&quot;10.69141&quot;/&gt;&lt;Slide id=&quot;317&quot; dur=&quot;1.734375&quot;/&gt;&lt;Slide id=&quot;336&quot; dur=&quot;1.703125&quot;/&gt;&lt;Slide id=&quot;338&quot; dur=&quot;1&quot;/&gt;&lt;/Timings&gt;&lt;/WMTools&gt;"/>
</p:tagLst>
</file>

<file path=ppt/theme/theme1.xml><?xml version="1.0" encoding="utf-8"?>
<a:theme xmlns:a="http://schemas.openxmlformats.org/drawingml/2006/main" name="NPOESS Template 2009">
  <a:themeElements>
    <a:clrScheme name="NPOESS Template 2009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NPOESS Template 2009">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POESS Template 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POESS Template 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POESS Template 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POESS Template 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POESS Template 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POESS Template 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POESS Template 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POESS Template 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POESS Template 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POESS Template 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POESS Template 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POESS Template 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POESS Template 2009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NPOESS Template 2009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 A&amp;DP CapabilitiesOverview 8-30-10</Template>
  <TotalTime>12509</TotalTime>
  <Words>1630</Words>
  <Application>Microsoft Office PowerPoint</Application>
  <PresentationFormat>On-screen Show (4:3)</PresentationFormat>
  <Paragraphs>138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NPOESS Template 2009</vt:lpstr>
      <vt:lpstr>NGAS ATMS Cal/Val Activities and Findings</vt:lpstr>
      <vt:lpstr>NGAS Responsibilities for NPP ATMS Cal/Val</vt:lpstr>
      <vt:lpstr>ATMS RDR Verification Activity and Results</vt:lpstr>
      <vt:lpstr>ATMS Warmload Temperature Stability Assessment</vt:lpstr>
      <vt:lpstr>ATMS Warmload Temperature Uniformity Assessment</vt:lpstr>
      <vt:lpstr>Warmload Temperature Contrast Patterns</vt:lpstr>
      <vt:lpstr>ATMS Calibration Data Consistency Assessment (1)</vt:lpstr>
      <vt:lpstr>ATMS Calibration Data Consistency Assessment (2) </vt:lpstr>
      <vt:lpstr>ATMS SDR Verification Activity and Results</vt:lpstr>
      <vt:lpstr>ATMS Brightness Temperature Images: Channel 1</vt:lpstr>
      <vt:lpstr>ATMS Brightness Temperature Images: Channel 17</vt:lpstr>
      <vt:lpstr>ATMS Remap SDR Quality Assessment (1)</vt:lpstr>
      <vt:lpstr>ATMS Remap SDR Quality Assessment (2)</vt:lpstr>
      <vt:lpstr>Expected ATMS Remap SDR Quality Improvement using the updated B-G remapping coefficient LUT </vt:lpstr>
      <vt:lpstr>Geometry Effects on ATMS Brightness Temperature </vt:lpstr>
      <vt:lpstr>Geometry Effects on ATMS Brightness Temperature</vt:lpstr>
      <vt:lpstr>ATMS Retrieved Atmosphere Temperature (500mb) </vt:lpstr>
      <vt:lpstr>ATMS Retrieved Atmosphere Moisture (500mb) </vt:lpstr>
      <vt:lpstr>ATMS SDR Data Product Improvement with PCT Updates</vt:lpstr>
      <vt:lpstr>Blackbody Antenna Position Error Caused by Position #1 Resolver Counts Deviation </vt:lpstr>
      <vt:lpstr>GPS Anomaly Impact on ATMS SDR Product</vt:lpstr>
      <vt:lpstr>Next Steps</vt:lpstr>
      <vt:lpstr>Summary and Conclusion</vt:lpstr>
    </vt:vector>
  </TitlesOfParts>
  <Company>Northrop Grumman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Kambanda, Eliane (AS)</dc:creator>
  <cp:lastModifiedBy>s117522</cp:lastModifiedBy>
  <cp:revision>1794</cp:revision>
  <dcterms:created xsi:type="dcterms:W3CDTF">2010-05-27T13:17:15Z</dcterms:created>
  <dcterms:modified xsi:type="dcterms:W3CDTF">2012-01-13T15:28:24Z</dcterms:modified>
</cp:coreProperties>
</file>