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6" r:id="rId3"/>
    <p:sldId id="287" r:id="rId4"/>
    <p:sldId id="261" r:id="rId5"/>
    <p:sldId id="257" r:id="rId6"/>
    <p:sldId id="265" r:id="rId7"/>
    <p:sldId id="268" r:id="rId8"/>
    <p:sldId id="258" r:id="rId9"/>
    <p:sldId id="264" r:id="rId10"/>
    <p:sldId id="307" r:id="rId11"/>
    <p:sldId id="279" r:id="rId12"/>
    <p:sldId id="295" r:id="rId13"/>
    <p:sldId id="326" r:id="rId14"/>
    <p:sldId id="327" r:id="rId15"/>
    <p:sldId id="328" r:id="rId16"/>
    <p:sldId id="288" r:id="rId17"/>
    <p:sldId id="299" r:id="rId18"/>
    <p:sldId id="304" r:id="rId19"/>
    <p:sldId id="300" r:id="rId20"/>
    <p:sldId id="305" r:id="rId21"/>
    <p:sldId id="301" r:id="rId22"/>
    <p:sldId id="306" r:id="rId23"/>
    <p:sldId id="289" r:id="rId24"/>
    <p:sldId id="293" r:id="rId25"/>
    <p:sldId id="291" r:id="rId26"/>
    <p:sldId id="292" r:id="rId27"/>
    <p:sldId id="290" r:id="rId28"/>
    <p:sldId id="280" r:id="rId29"/>
    <p:sldId id="315" r:id="rId30"/>
    <p:sldId id="281" r:id="rId31"/>
    <p:sldId id="316" r:id="rId32"/>
    <p:sldId id="317" r:id="rId33"/>
    <p:sldId id="282" r:id="rId34"/>
    <p:sldId id="283" r:id="rId35"/>
    <p:sldId id="323" r:id="rId36"/>
    <p:sldId id="324" r:id="rId37"/>
    <p:sldId id="325" r:id="rId38"/>
    <p:sldId id="308" r:id="rId39"/>
    <p:sldId id="309" r:id="rId40"/>
    <p:sldId id="318" r:id="rId41"/>
    <p:sldId id="319" r:id="rId42"/>
    <p:sldId id="320" r:id="rId43"/>
    <p:sldId id="321" r:id="rId44"/>
    <p:sldId id="32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2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3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9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7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9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4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7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1D2B-90AF-4F02-8FE6-DAF469C92C08}" type="datetimeFigureOut">
              <a:rPr lang="en-US" smtClean="0"/>
              <a:t>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65336-7FC2-4C4E-B5D7-501DDCD9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1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872" y="1789093"/>
            <a:ext cx="60176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NPP ATMS TDR and SDR Product Review</a:t>
            </a:r>
          </a:p>
          <a:p>
            <a:pPr algn="ctr"/>
            <a:r>
              <a:rPr lang="en-US" sz="2800" dirty="0" smtClean="0"/>
              <a:t>NRL Preliminary Assessment Results</a:t>
            </a:r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685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409" y="3657600"/>
            <a:ext cx="78369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Contributors: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Steve Swadley, Gene Poe, Nancy Baker, Ben Ruston, Kim Richardson (NRL)</a:t>
            </a:r>
          </a:p>
          <a:p>
            <a:pPr algn="ctr"/>
            <a:r>
              <a:rPr lang="en-US" sz="2000" dirty="0" smtClean="0"/>
              <a:t>Al Uliana, Pedro Tsai, Glen Carl (SAIC)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45" y="1"/>
            <a:ext cx="1525455" cy="1497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889" y="6400800"/>
            <a:ext cx="874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NPP ATMS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SDR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Product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Review, NOAA Science Center, Camp Springs, MD   13 January 2012 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5556" y="304800"/>
            <a:ext cx="7308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TDR vs. SDR Scan </a:t>
            </a:r>
            <a:r>
              <a:rPr lang="en-US" sz="2800" dirty="0" smtClean="0"/>
              <a:t>Biases, Post 12 December 2011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2000" y="1143000"/>
            <a:ext cx="7243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Beam Efficiency Correction set to unity and scan Bias set to zero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TDR and SDR are identical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48" y="1858907"/>
            <a:ext cx="6676152" cy="50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28600"/>
            <a:ext cx="49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NRL RDR NE∆T </a:t>
            </a:r>
            <a:r>
              <a:rPr lang="en-US" sz="2800" dirty="0"/>
              <a:t>and Gain Analysis</a:t>
            </a:r>
            <a:endParaRPr lang="en-US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0" y="1138535"/>
            <a:ext cx="6621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Comparisons with SDR provided NE∆Ts and Gains</a:t>
            </a:r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9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751854"/>
              </p:ext>
            </p:extLst>
          </p:nvPr>
        </p:nvGraphicFramePr>
        <p:xfrm>
          <a:off x="685800" y="1600200"/>
          <a:ext cx="4130675" cy="368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4" imgW="2197080" imgH="1955520" progId="Equation.DSMT4">
                  <p:embed/>
                </p:oleObj>
              </mc:Choice>
              <mc:Fallback>
                <p:oleObj name="Equation" r:id="rId4" imgW="2197080" imgH="19555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00200"/>
                        <a:ext cx="4130675" cy="368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334000"/>
            <a:ext cx="81102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Hot Target counts for given scan and sample within scan</a:t>
            </a: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Wl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Physical temperature of the warm load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derived from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PRT data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Physical temperature of the cold calibration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=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Average of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Warm Load radiometric counts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4 samples per scan, for 8 scans)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Average of the Cold Cal radiometric counts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(4 samples per scan, for 8 scans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3628072"/>
            <a:ext cx="2514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scan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index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sample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index</a:t>
            </a: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sc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number of scans, 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number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samples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per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scan (4)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515466"/>
              </p:ext>
            </p:extLst>
          </p:nvPr>
        </p:nvGraphicFramePr>
        <p:xfrm>
          <a:off x="485942" y="6172200"/>
          <a:ext cx="27605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6" imgW="177480" imgH="241200" progId="Equation.DSMT4">
                  <p:embed/>
                </p:oleObj>
              </mc:Choice>
              <mc:Fallback>
                <p:oleObj name="Equation" r:id="rId6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5942" y="6172200"/>
                        <a:ext cx="276058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170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33400"/>
            <a:ext cx="8669337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4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172831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NRL RDR Computed Gains</a:t>
            </a:r>
          </a:p>
          <a:p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Match those of the SDR file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Scan to Scan Gain Variation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would benefit </a:t>
            </a:r>
            <a:r>
              <a:rPr lang="en-US" sz="2000" smtClean="0"/>
              <a:t>from </a:t>
            </a:r>
            <a:r>
              <a:rPr lang="en-US" sz="2000" smtClean="0"/>
              <a:t>a </a:t>
            </a:r>
            <a:r>
              <a:rPr lang="en-US" sz="2000" dirty="0" smtClean="0"/>
              <a:t>more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Optimal number of scans of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calibration data being averaged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302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89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28600"/>
            <a:ext cx="416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NRL </a:t>
            </a:r>
            <a:r>
              <a:rPr lang="en-US" sz="2800" dirty="0"/>
              <a:t>Allan Variance </a:t>
            </a:r>
            <a:r>
              <a:rPr lang="en-US" sz="2800" dirty="0" smtClean="0"/>
              <a:t>Analysis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14735"/>
            <a:ext cx="79791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Allan Variance of the Warm and Cold Calibration Counts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Assesses the contribution of calibration noise to scene NE∆T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Determine optimal number of scans to average to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minimize calibration noise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Does ATMS calibration noise behave as 1/f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or 1/f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" cy="9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814862"/>
              </p:ext>
            </p:extLst>
          </p:nvPr>
        </p:nvGraphicFramePr>
        <p:xfrm>
          <a:off x="914400" y="4156075"/>
          <a:ext cx="6629400" cy="233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4" imgW="3949560" imgH="1371600" progId="Equation.DSMT4">
                  <p:embed/>
                </p:oleObj>
              </mc:Choice>
              <mc:Fallback>
                <p:oleObj name="Equation" r:id="rId4" imgW="3949560" imgH="1371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156075"/>
                        <a:ext cx="6629400" cy="233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77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6106"/>
          <a:stretch/>
        </p:blipFill>
        <p:spPr>
          <a:xfrm>
            <a:off x="-12032" y="0"/>
            <a:ext cx="443564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 r="6934"/>
          <a:stretch/>
        </p:blipFill>
        <p:spPr>
          <a:xfrm>
            <a:off x="4780156" y="0"/>
            <a:ext cx="4363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r="6763"/>
          <a:stretch/>
        </p:blipFill>
        <p:spPr>
          <a:xfrm>
            <a:off x="0" y="11151"/>
            <a:ext cx="438751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r="7424"/>
          <a:stretch/>
        </p:blipFill>
        <p:spPr>
          <a:xfrm>
            <a:off x="4809893" y="-16727"/>
            <a:ext cx="4334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6711"/>
          <a:stretch/>
        </p:blipFill>
        <p:spPr>
          <a:xfrm>
            <a:off x="0" y="0"/>
            <a:ext cx="43233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r="7355"/>
          <a:stretch/>
        </p:blipFill>
        <p:spPr>
          <a:xfrm>
            <a:off x="4876800" y="0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9420" y="304800"/>
            <a:ext cx="1420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5061" y="1263908"/>
            <a:ext cx="5283434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TDR vs. SDR Scan Biases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 NE∆T and Gain Analysis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Allan Variance Analysis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Geolocation Analysis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NWP Departure Analysis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Possible RDR Anomalies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Near Term Plans for ATMS at NRL</a:t>
            </a:r>
          </a:p>
        </p:txBody>
      </p:sp>
      <p:pic>
        <p:nvPicPr>
          <p:cNvPr id="6" name="Picture 2" descr="D:\logos\NRL_MRY_hiresD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716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"/>
            <a:ext cx="1066800" cy="104695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0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7014"/>
          <a:stretch/>
        </p:blipFill>
        <p:spPr>
          <a:xfrm>
            <a:off x="0" y="0"/>
            <a:ext cx="43875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r="7355"/>
          <a:stretch/>
        </p:blipFill>
        <p:spPr>
          <a:xfrm>
            <a:off x="4824761" y="0"/>
            <a:ext cx="4319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r="7317"/>
          <a:stretch/>
        </p:blipFill>
        <p:spPr>
          <a:xfrm>
            <a:off x="0" y="0"/>
            <a:ext cx="429928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7213"/>
          <a:stretch/>
        </p:blipFill>
        <p:spPr>
          <a:xfrm>
            <a:off x="4861931" y="0"/>
            <a:ext cx="428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r="7317"/>
          <a:stretch/>
        </p:blipFill>
        <p:spPr>
          <a:xfrm>
            <a:off x="0" y="0"/>
            <a:ext cx="429928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r="7494"/>
          <a:stretch/>
        </p:blipFill>
        <p:spPr>
          <a:xfrm>
            <a:off x="4854498" y="0"/>
            <a:ext cx="4289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381000"/>
            <a:ext cx="3861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NRL </a:t>
            </a:r>
            <a:r>
              <a:rPr lang="en-US" sz="2800" dirty="0"/>
              <a:t>Geolocation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387019"/>
            <a:ext cx="860684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ATMS "window" channels (23.8, 31.4, 50.3, 88.2 and 165.5 </a:t>
            </a:r>
            <a:r>
              <a:rPr lang="en-US" sz="2000" dirty="0" smtClean="0"/>
              <a:t>GHz) for </a:t>
            </a:r>
            <a:r>
              <a:rPr lang="en-US" sz="2000" dirty="0"/>
              <a:t>an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ascending </a:t>
            </a:r>
            <a:r>
              <a:rPr lang="en-US" sz="2000" dirty="0"/>
              <a:t>pass, 10 by 20 degree </a:t>
            </a:r>
            <a:r>
              <a:rPr lang="en-US" sz="2000" dirty="0" err="1"/>
              <a:t>lat</a:t>
            </a:r>
            <a:r>
              <a:rPr lang="en-US" sz="2000" dirty="0"/>
              <a:t>/</a:t>
            </a:r>
            <a:r>
              <a:rPr lang="en-US" sz="2000" dirty="0" err="1"/>
              <a:t>lon</a:t>
            </a:r>
            <a:r>
              <a:rPr lang="en-US" sz="2000" dirty="0"/>
              <a:t> box, </a:t>
            </a:r>
            <a:r>
              <a:rPr lang="en-US" sz="2000" dirty="0" smtClean="0"/>
              <a:t>Orbit 882  (29 </a:t>
            </a:r>
            <a:r>
              <a:rPr lang="en-US" sz="2000" dirty="0"/>
              <a:t>Dec </a:t>
            </a:r>
            <a:r>
              <a:rPr lang="en-US" sz="2000" dirty="0" smtClean="0"/>
              <a:t>2011)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over Southern Europe and Northern Africa</a:t>
            </a:r>
          </a:p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geo-location analysis technique employed relies on the </a:t>
            </a:r>
            <a:r>
              <a:rPr lang="en-US" sz="2000" dirty="0" smtClean="0"/>
              <a:t>large  contrast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between </a:t>
            </a:r>
            <a:r>
              <a:rPr lang="en-US" sz="2000" dirty="0"/>
              <a:t>land and ocean brightness temperatures </a:t>
            </a:r>
            <a:r>
              <a:rPr lang="en-US" sz="2000" dirty="0" smtClean="0"/>
              <a:t>and is </a:t>
            </a:r>
            <a:r>
              <a:rPr lang="en-US" sz="2000" dirty="0"/>
              <a:t>a modification </a:t>
            </a:r>
            <a:r>
              <a:rPr lang="en-US" sz="2000" dirty="0" smtClean="0"/>
              <a:t>of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the methods used for SSM/I,  </a:t>
            </a:r>
            <a:r>
              <a:rPr lang="en-US" sz="2000" dirty="0"/>
              <a:t>SSMIS </a:t>
            </a:r>
            <a:r>
              <a:rPr lang="en-US" sz="2000" dirty="0" smtClean="0"/>
              <a:t>and WindSat, wherein shorelines </a:t>
            </a:r>
            <a:r>
              <a:rPr lang="en-US" sz="2000" dirty="0"/>
              <a:t>are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derived </a:t>
            </a:r>
            <a:r>
              <a:rPr lang="en-US" sz="2000" dirty="0"/>
              <a:t>from the imagery and overlaid with </a:t>
            </a:r>
            <a:r>
              <a:rPr lang="en-US" sz="2000" dirty="0" smtClean="0"/>
              <a:t>an accurate </a:t>
            </a:r>
            <a:r>
              <a:rPr lang="en-US" sz="2000" dirty="0"/>
              <a:t>global island, lake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and </a:t>
            </a:r>
            <a:r>
              <a:rPr lang="en-US" sz="2000" dirty="0"/>
              <a:t>shoreline data base. </a:t>
            </a:r>
            <a:r>
              <a:rPr lang="en-US" sz="2000" dirty="0" smtClean="0"/>
              <a:t>[See: "Geo-location </a:t>
            </a:r>
            <a:r>
              <a:rPr lang="en-US" sz="2000" dirty="0"/>
              <a:t>Error Analysis of </a:t>
            </a:r>
            <a:r>
              <a:rPr lang="en-US" sz="2000" dirty="0" smtClean="0"/>
              <a:t>the Special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Sensor </a:t>
            </a:r>
            <a:r>
              <a:rPr lang="en-US" sz="2000" dirty="0"/>
              <a:t>Microwave Imager/Sounder", </a:t>
            </a:r>
            <a:r>
              <a:rPr lang="en-US" sz="2000" dirty="0" smtClean="0"/>
              <a:t>TGARS </a:t>
            </a:r>
            <a:r>
              <a:rPr lang="en-US" sz="2000" dirty="0"/>
              <a:t>Vol. 46, No. 4, Apr. </a:t>
            </a:r>
            <a:r>
              <a:rPr lang="en-US" sz="2000" dirty="0" smtClean="0"/>
              <a:t>2008] </a:t>
            </a:r>
          </a:p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Note </a:t>
            </a:r>
            <a:r>
              <a:rPr lang="en-US" sz="2000" dirty="0"/>
              <a:t>that both along-scan and along-track directions </a:t>
            </a:r>
            <a:r>
              <a:rPr lang="en-US" sz="2000" dirty="0" smtClean="0"/>
              <a:t>were used </a:t>
            </a:r>
            <a:r>
              <a:rPr lang="en-US" sz="2000" dirty="0"/>
              <a:t>in the </a:t>
            </a:r>
            <a:r>
              <a:rPr lang="en-US" sz="2000" dirty="0" smtClean="0"/>
              <a:t>derived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shoreline </a:t>
            </a:r>
            <a:r>
              <a:rPr lang="en-US" sz="2000" dirty="0"/>
              <a:t>estimates shown as red points below the imagery.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Preliminary </a:t>
            </a:r>
            <a:r>
              <a:rPr lang="en-US" sz="2000" b="1" dirty="0"/>
              <a:t>Geolocation </a:t>
            </a:r>
            <a:r>
              <a:rPr lang="en-US" sz="2000" b="1" dirty="0" smtClean="0"/>
              <a:t>Analysis shows all channels are within Spec.</a:t>
            </a:r>
            <a:endParaRPr lang="en-US" sz="2000" b="1" dirty="0"/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1" y="0"/>
            <a:ext cx="1235242" cy="9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3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r="7160"/>
          <a:stretch/>
        </p:blipFill>
        <p:spPr>
          <a:xfrm>
            <a:off x="0" y="0"/>
            <a:ext cx="47404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-64532"/>
            <a:ext cx="129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3516868"/>
            <a:ext cx="3974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High Resolution Coastline</a:t>
            </a:r>
          </a:p>
          <a:p>
            <a:endParaRPr lang="en-US" dirty="0" smtClean="0"/>
          </a:p>
          <a:p>
            <a:r>
              <a:rPr lang="en-US" dirty="0" smtClean="0"/>
              <a:t>Superimposed with red tick marks from</a:t>
            </a:r>
          </a:p>
          <a:p>
            <a:r>
              <a:rPr lang="en-US" dirty="0" smtClean="0"/>
              <a:t>the edge detection algorithm</a:t>
            </a:r>
          </a:p>
        </p:txBody>
      </p:sp>
    </p:spTree>
    <p:extLst>
      <p:ext uri="{BB962C8B-B14F-4D97-AF65-F5344CB8AC3E}">
        <p14:creationId xmlns:p14="http://schemas.microsoft.com/office/powerpoint/2010/main" val="33084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r="6674"/>
          <a:stretch/>
        </p:blipFill>
        <p:spPr>
          <a:xfrm>
            <a:off x="0" y="304800"/>
            <a:ext cx="4583408" cy="655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r="7159"/>
          <a:stretch/>
        </p:blipFill>
        <p:spPr>
          <a:xfrm>
            <a:off x="4621908" y="304800"/>
            <a:ext cx="4522091" cy="655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52400"/>
            <a:ext cx="118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08447" y="152400"/>
            <a:ext cx="118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r="7159"/>
          <a:stretch/>
        </p:blipFill>
        <p:spPr>
          <a:xfrm>
            <a:off x="1" y="221224"/>
            <a:ext cx="4572000" cy="6636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r="7008"/>
          <a:stretch/>
        </p:blipFill>
        <p:spPr>
          <a:xfrm>
            <a:off x="4556473" y="221224"/>
            <a:ext cx="4587527" cy="663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52400"/>
            <a:ext cx="118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4647" y="152400"/>
            <a:ext cx="129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79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NRL NAVDAS-AR Preliminary OB-BK  Analysis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190685"/>
            <a:ext cx="77250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Raw SDR Departures are shown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No Bias Corrections Applied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No Quality Control Applied (Clouds, Precipitation)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All Surface types  accepted (Land, Sea Ice, etc.)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No Spatial Averaging Applied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CRTM V2.01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Pre 12 December SDR scan position “noise” apparent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Pre and Post 12 December bias and noise patterns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match values observed when comparing the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old and new SDR and TDR scan averaged TBs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Post 12 December OB-BK patterns show both calibration</a:t>
            </a:r>
          </a:p>
          <a:p>
            <a:r>
              <a:rPr lang="en-US" sz="2400" b="1" dirty="0" smtClean="0"/>
              <a:t>     and scene noise</a:t>
            </a:r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63" y="5562600"/>
            <a:ext cx="17061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4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Q:\ATMS_calval\images\g2011122200\global_atms_raw_dep_ch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64" y="0"/>
            <a:ext cx="4607936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05288" y="2438400"/>
            <a:ext cx="28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6 O-B  2011122200</a:t>
            </a:r>
            <a:endParaRPr lang="en-US" dirty="0"/>
          </a:p>
        </p:txBody>
      </p:sp>
      <p:pic>
        <p:nvPicPr>
          <p:cNvPr id="4101" name="Picture 5" descr="Q:\ATMS_calval\images\g2011111000\global_atms_raw_dep_ch_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07935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0" y="2450068"/>
            <a:ext cx="28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6 O-B  2011111000</a:t>
            </a:r>
            <a:endParaRPr lang="en-US" dirty="0"/>
          </a:p>
        </p:txBody>
      </p:sp>
      <p:pic>
        <p:nvPicPr>
          <p:cNvPr id="4103" name="Picture 7" descr="Q:\ATMS_calval\images\g2011122200\atms_innov_hist_ch_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34" y="3471992"/>
            <a:ext cx="4536066" cy="34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Q:\ATMS_calval\images\g2011111000\atms_innov_hist_ch_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5952"/>
            <a:ext cx="4536064" cy="34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:\ATMS_calval\images\g2011122200\global_atms_raw_dep_ch_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76" y="8021"/>
            <a:ext cx="4580023" cy="32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05288" y="2438400"/>
            <a:ext cx="28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7 O-B  2011122200</a:t>
            </a:r>
            <a:endParaRPr lang="en-US" dirty="0"/>
          </a:p>
        </p:txBody>
      </p:sp>
      <p:pic>
        <p:nvPicPr>
          <p:cNvPr id="3075" name="Picture 3" descr="Q:\ATMS_calval\images\g2011111000\global_atms_raw_dep_ch_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0"/>
            <a:ext cx="4591303" cy="326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2450068"/>
            <a:ext cx="28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7 O-B  2011111000</a:t>
            </a:r>
            <a:endParaRPr lang="en-US" dirty="0"/>
          </a:p>
        </p:txBody>
      </p:sp>
      <p:pic>
        <p:nvPicPr>
          <p:cNvPr id="3077" name="Picture 5" descr="Q:\ATMS_calval\images\g2011122200\atms_innov_hist_ch_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44" y="3455508"/>
            <a:ext cx="4536655" cy="340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:\ATMS_calval\images\g2011111000\atms_innov_hist_ch_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3435018"/>
            <a:ext cx="4563976" cy="34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8965" y="304800"/>
            <a:ext cx="3661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TDR vs. SDR Scan </a:t>
            </a:r>
            <a:r>
              <a:rPr lang="en-US" sz="2800" dirty="0" smtClean="0"/>
              <a:t>Biases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425476"/>
            <a:ext cx="821923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Averages computed by scan position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Ratios computed with respect to two central beam positions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SDR has a large Bias compared to TDR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SDR Beam Efficiency and Scan position offsets were computed</a:t>
            </a:r>
          </a:p>
          <a:p>
            <a:pPr lvl="1"/>
            <a:r>
              <a:rPr lang="en-US" sz="2400" dirty="0" smtClean="0"/>
              <a:t>via regression vs. TDR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Bias and noise signature is verified with NWP OB-BK Analysis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SDR shows a non-physical scan position noise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Q:\ATMS_calval\images\g2011122200\global_atms_raw_dep_ch_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65" y="0"/>
            <a:ext cx="4596655" cy="3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05288" y="2438400"/>
            <a:ext cx="28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8 O-B  2011122200</a:t>
            </a:r>
            <a:endParaRPr lang="en-US" dirty="0"/>
          </a:p>
        </p:txBody>
      </p:sp>
      <p:pic>
        <p:nvPicPr>
          <p:cNvPr id="5124" name="Picture 4" descr="Q:\ATMS_calval\images\g2011111000\global_atms_raw_dep_ch_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3333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2450068"/>
            <a:ext cx="28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8 O-B  2011111000</a:t>
            </a:r>
            <a:endParaRPr lang="en-US" dirty="0"/>
          </a:p>
        </p:txBody>
      </p:sp>
      <p:pic>
        <p:nvPicPr>
          <p:cNvPr id="5126" name="Picture 6" descr="Q:\ATMS_calval\images\g2011122200\atms_innov_hist_ch_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65" y="3404492"/>
            <a:ext cx="4604676" cy="345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Q:\ATMS_calval\images\g2011111000\atms_innov_hist_ch_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441475"/>
            <a:ext cx="4555364" cy="34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60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Q:\ATMS_calval\images\g2011122200\global_atms_raw_dep_ch_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60" y="16042"/>
            <a:ext cx="4562640" cy="32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05288" y="2438400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11 O-B  2011122200</a:t>
            </a:r>
            <a:endParaRPr lang="en-US" dirty="0"/>
          </a:p>
        </p:txBody>
      </p:sp>
      <p:pic>
        <p:nvPicPr>
          <p:cNvPr id="6148" name="Picture 4" descr="Q:\ATMS_calval\images\g2011111000\global_atms_raw_dep_ch_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1360" cy="32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2450068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11 O-B  2011111000</a:t>
            </a:r>
            <a:endParaRPr lang="en-US" dirty="0"/>
          </a:p>
        </p:txBody>
      </p:sp>
      <p:pic>
        <p:nvPicPr>
          <p:cNvPr id="6149" name="Picture 5" descr="Q:\ATMS_calval\images\g2011122200\atms_innov_hist_ch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59" y="3430004"/>
            <a:ext cx="4570661" cy="34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Q:\ATMS_calval\images\g2011111000\atms_innov_hist_ch_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0003"/>
            <a:ext cx="4581356" cy="343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Q:\ATMS_calval\images\g2011122200\global_atms_raw_dep_ch_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12" y="-1"/>
            <a:ext cx="4598788" cy="32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05288" y="2438400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13 O-B  2011122200</a:t>
            </a:r>
            <a:endParaRPr lang="en-US" dirty="0"/>
          </a:p>
        </p:txBody>
      </p:sp>
      <p:pic>
        <p:nvPicPr>
          <p:cNvPr id="7172" name="Picture 4" descr="Q:\ATMS_calval\images\g2011111000\global_atms_raw_dep_ch_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88042" cy="32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2450068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13 O-B  2011111000</a:t>
            </a:r>
            <a:endParaRPr lang="en-US" dirty="0"/>
          </a:p>
        </p:txBody>
      </p:sp>
      <p:pic>
        <p:nvPicPr>
          <p:cNvPr id="7173" name="Picture 5" descr="Q:\ATMS_calval\images\g2011122200\atms_innov_hist_ch_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11" y="3411916"/>
            <a:ext cx="4594777" cy="34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Q:\ATMS_calval\images\g2011111000\atms_innov_hist_ch_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3435052"/>
            <a:ext cx="4553233" cy="34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1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Q:\ATMS_calval\images\g2011122200\global_atms_raw_dep_ch_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18" y="0"/>
            <a:ext cx="4541213" cy="322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05288" y="2438400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15 O-B  2011122200</a:t>
            </a:r>
            <a:endParaRPr lang="en-US" dirty="0"/>
          </a:p>
        </p:txBody>
      </p:sp>
      <p:pic>
        <p:nvPicPr>
          <p:cNvPr id="8196" name="Picture 4" descr="Q:\ATMS_calval\images\g2011111000\global_atms_raw_dep_ch_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48096" cy="322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2450068"/>
            <a:ext cx="309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15 O-B  2011111000</a:t>
            </a:r>
            <a:endParaRPr lang="en-US" dirty="0"/>
          </a:p>
        </p:txBody>
      </p:sp>
      <p:pic>
        <p:nvPicPr>
          <p:cNvPr id="8197" name="Picture 5" descr="Q:\ATMS_calval\images\g2011122200\atms_innov_hist_ch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97" y="3402049"/>
            <a:ext cx="4607934" cy="345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Q:\ATMS_calval\images\g2011111000\atms_innov_hist_ch_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6887"/>
            <a:ext cx="4614817" cy="34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Q:\ATMS_calval\images\g2011122200\global_atms_raw_dep_ch_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04" y="4010"/>
            <a:ext cx="4560800" cy="32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5288" y="2438400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22 O-B  2011122200</a:t>
            </a:r>
            <a:endParaRPr lang="en-US" dirty="0"/>
          </a:p>
        </p:txBody>
      </p:sp>
      <p:pic>
        <p:nvPicPr>
          <p:cNvPr id="9220" name="Picture 4" descr="Q:\ATMS_calval\images\g2011111000\global_atms_raw_dep_ch_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34616" cy="3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2450068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ATMS </a:t>
            </a:r>
            <a:r>
              <a:rPr lang="en-US" dirty="0" err="1" smtClean="0"/>
              <a:t>Ch</a:t>
            </a:r>
            <a:r>
              <a:rPr lang="en-US" dirty="0" smtClean="0"/>
              <a:t> 22 O-B  2011111000</a:t>
            </a:r>
            <a:endParaRPr lang="en-US" dirty="0"/>
          </a:p>
        </p:txBody>
      </p:sp>
      <p:pic>
        <p:nvPicPr>
          <p:cNvPr id="9221" name="Picture 5" descr="Q:\ATMS_calval\images\g2011122200\atms_innov_hist_ch_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04" y="3420978"/>
            <a:ext cx="4582696" cy="343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:\ATMS_calval\images\g2011111000\atms_innov_hist_ch_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37022"/>
            <a:ext cx="4561303" cy="34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0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52400"/>
            <a:ext cx="4546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NRL Observed RDR Anomalies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02603" y="1333143"/>
            <a:ext cx="75914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RDR Processor is necessary for a thorough ATMS Calibration Analysis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NRL has developed an IDL ATMS RDR processor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MIT LL </a:t>
            </a:r>
            <a:r>
              <a:rPr lang="en-US" sz="2000" dirty="0" err="1" smtClean="0"/>
              <a:t>Matlab</a:t>
            </a:r>
            <a:r>
              <a:rPr lang="en-US" sz="2000" dirty="0" smtClean="0"/>
              <a:t> RDR processor also in house (Leslie)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Small discontinuities in the KV and WG Warm Load PRT Time Series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Sub-orbital oscillations in the G-band (165, 183 GHz) Shelf Temps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Sub-orbital oscillations in the </a:t>
            </a:r>
            <a:r>
              <a:rPr lang="en-US" sz="2000" dirty="0" smtClean="0"/>
              <a:t>K, KA Receiver Front End (RFE) Temps</a:t>
            </a:r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1" y="0"/>
            <a:ext cx="1235242" cy="9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96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37485" r="13245" b="25322"/>
          <a:stretch/>
        </p:blipFill>
        <p:spPr>
          <a:xfrm>
            <a:off x="663670" y="4419601"/>
            <a:ext cx="7223182" cy="2438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7910" y="76200"/>
            <a:ext cx="49948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Near Term Plans for </a:t>
            </a:r>
            <a:r>
              <a:rPr lang="en-US" sz="2800" dirty="0" smtClean="0"/>
              <a:t>ATMS at NRL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48115" y="1066800"/>
            <a:ext cx="763388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Continue NAVGEM ATMS Assimilation Trials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Assess Spatial Averaging Strategies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Continue Allan Variance Analysis to determine Optimum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calibration averaging scheme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Continue Real-time Calibration and Telemetry Monitoring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Prepare an NRL NPP ATMS Cal/Val status report</a:t>
            </a:r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9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9800" y="4507468"/>
            <a:ext cx="489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Weights for </a:t>
            </a:r>
            <a:r>
              <a:rPr lang="el-GR" dirty="0" smtClean="0"/>
              <a:t>σ</a:t>
            </a:r>
            <a:r>
              <a:rPr lang="en-US" dirty="0" smtClean="0"/>
              <a:t> = 25 km or FWHM = 59 km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67490" y="6182380"/>
            <a:ext cx="2293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i="1" dirty="0" err="1">
                <a:solidFill>
                  <a:prstClr val="black"/>
                </a:solidFill>
              </a:rPr>
              <a:t>w</a:t>
            </a:r>
            <a:r>
              <a:rPr lang="en-US" sz="2000" i="1" baseline="-25000" dirty="0" err="1">
                <a:solidFill>
                  <a:prstClr val="black"/>
                </a:solidFill>
              </a:rPr>
              <a:t>i</a:t>
            </a:r>
            <a:r>
              <a:rPr lang="en-US" sz="2000" i="1" dirty="0">
                <a:solidFill>
                  <a:prstClr val="black"/>
                </a:solidFill>
              </a:rPr>
              <a:t>(p) = </a:t>
            </a:r>
            <a:r>
              <a:rPr lang="en-US" sz="2000" i="1" dirty="0" err="1">
                <a:solidFill>
                  <a:prstClr val="black"/>
                </a:solidFill>
              </a:rPr>
              <a:t>exp</a:t>
            </a:r>
            <a:r>
              <a:rPr lang="en-US" sz="2000" i="1" dirty="0">
                <a:solidFill>
                  <a:prstClr val="black"/>
                </a:solidFill>
              </a:rPr>
              <a:t>(-r</a:t>
            </a:r>
            <a:r>
              <a:rPr lang="en-US" sz="2000" i="1" baseline="-25000" dirty="0">
                <a:solidFill>
                  <a:prstClr val="black"/>
                </a:solidFill>
              </a:rPr>
              <a:t>i</a:t>
            </a:r>
            <a:r>
              <a:rPr lang="en-US" sz="2000" i="1" baseline="30000" dirty="0">
                <a:solidFill>
                  <a:prstClr val="black"/>
                </a:solidFill>
              </a:rPr>
              <a:t>2 </a:t>
            </a:r>
            <a:r>
              <a:rPr lang="en-US" sz="2000" i="1" dirty="0">
                <a:solidFill>
                  <a:prstClr val="black"/>
                </a:solidFill>
              </a:rPr>
              <a:t>/ 2</a:t>
            </a:r>
            <a:r>
              <a:rPr lang="el-GR" sz="2000" dirty="0">
                <a:solidFill>
                  <a:prstClr val="black"/>
                </a:solidFill>
              </a:rPr>
              <a:t>σ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1271" y="3119735"/>
            <a:ext cx="187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Backup Slides</a:t>
            </a:r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9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1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31646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11"/>
                </a:solidFill>
              </a:rPr>
              <a:t>TDR</a:t>
            </a:r>
            <a:endParaRPr lang="en-US" dirty="0">
              <a:solidFill>
                <a:srgbClr val="FF331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8222" y="31646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SDR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81000"/>
            <a:ext cx="416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NRL </a:t>
            </a:r>
            <a:r>
              <a:rPr lang="en-US" sz="2800" dirty="0"/>
              <a:t>Allan Variance </a:t>
            </a:r>
            <a:r>
              <a:rPr lang="en-US" sz="2800" dirty="0" smtClean="0"/>
              <a:t>Analysis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1" y="10668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Allan Variance of the Warm and Cold Calibration Counts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llows us to express variance in a meaningful way when</a:t>
            </a:r>
          </a:p>
          <a:p>
            <a:r>
              <a:rPr lang="en-US" sz="2400" dirty="0" smtClean="0"/>
              <a:t>more complex noise source are present</a:t>
            </a:r>
          </a:p>
        </p:txBody>
      </p:sp>
      <p:pic>
        <p:nvPicPr>
          <p:cNvPr id="4098" name="Picture 2" descr="D:\logos\NRL_MRY_hiresD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" cy="9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269412"/>
              </p:ext>
            </p:extLst>
          </p:nvPr>
        </p:nvGraphicFramePr>
        <p:xfrm>
          <a:off x="1524000" y="2264047"/>
          <a:ext cx="5784850" cy="4212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4" imgW="3733560" imgH="2717640" progId="Equation.DSMT4">
                  <p:embed/>
                </p:oleObj>
              </mc:Choice>
              <mc:Fallback>
                <p:oleObj name="Equation" r:id="rId4" imgW="3733560" imgH="271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0" y="2264047"/>
                        <a:ext cx="5784850" cy="4212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2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39309_B_ATMS_SDR_OAD_ECR A-288B_Statement A Submission.pdf - Adobe Acrobat Professional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21265" r="4299" b="16909"/>
          <a:stretch/>
        </p:blipFill>
        <p:spPr>
          <a:xfrm>
            <a:off x="-12033" y="381000"/>
            <a:ext cx="9055423" cy="441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858470"/>
            <a:ext cx="647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Extracted from:</a:t>
            </a:r>
          </a:p>
          <a:p>
            <a:pPr algn="ctr"/>
            <a:r>
              <a:rPr lang="en-US" b="1" dirty="0" smtClean="0"/>
              <a:t>OPERATIONAL </a:t>
            </a:r>
            <a:r>
              <a:rPr lang="en-US" b="1" dirty="0"/>
              <a:t>ALGORITHM DESCRIPTION DOCUMENT</a:t>
            </a:r>
          </a:p>
          <a:p>
            <a:pPr algn="ctr"/>
            <a:r>
              <a:rPr lang="da-DK" b="1" dirty="0"/>
              <a:t>FOR ATMS SDR (D39309 Rev B)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12033" y="5638800"/>
            <a:ext cx="915603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6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10840</TotalTime>
  <Words>906</Words>
  <Application>Microsoft Office PowerPoint</Application>
  <PresentationFormat>On-screen Show (4:3)</PresentationFormat>
  <Paragraphs>129</Paragraphs>
  <Slides>44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Naval Research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Swadley, Mr. Steve</dc:creator>
  <cp:lastModifiedBy>Swadley, Mr. Steve</cp:lastModifiedBy>
  <cp:revision>79</cp:revision>
  <dcterms:created xsi:type="dcterms:W3CDTF">2011-11-17T15:00:48Z</dcterms:created>
  <dcterms:modified xsi:type="dcterms:W3CDTF">2012-01-12T23:15:28Z</dcterms:modified>
</cp:coreProperties>
</file>