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390" r:id="rId2"/>
    <p:sldId id="371" r:id="rId3"/>
    <p:sldId id="347" r:id="rId4"/>
    <p:sldId id="403" r:id="rId5"/>
    <p:sldId id="394" r:id="rId6"/>
    <p:sldId id="395" r:id="rId7"/>
    <p:sldId id="401" r:id="rId8"/>
    <p:sldId id="402" r:id="rId9"/>
    <p:sldId id="404" r:id="rId10"/>
    <p:sldId id="405" r:id="rId11"/>
    <p:sldId id="396" r:id="rId12"/>
    <p:sldId id="406" r:id="rId13"/>
    <p:sldId id="407" r:id="rId14"/>
    <p:sldId id="408" r:id="rId15"/>
    <p:sldId id="389" r:id="rId16"/>
    <p:sldId id="416" r:id="rId17"/>
    <p:sldId id="399" r:id="rId18"/>
    <p:sldId id="400" r:id="rId19"/>
    <p:sldId id="388" r:id="rId20"/>
    <p:sldId id="372" r:id="rId21"/>
    <p:sldId id="391" r:id="rId22"/>
    <p:sldId id="392" r:id="rId23"/>
    <p:sldId id="393" r:id="rId24"/>
    <p:sldId id="410" r:id="rId25"/>
    <p:sldId id="411" r:id="rId26"/>
    <p:sldId id="413" r:id="rId27"/>
    <p:sldId id="412" r:id="rId28"/>
    <p:sldId id="415" r:id="rId29"/>
    <p:sldId id="409" r:id="rId30"/>
    <p:sldId id="414" r:id="rId31"/>
    <p:sldId id="344" r:id="rId32"/>
    <p:sldId id="378" r:id="rId33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854" autoAdjust="0"/>
    <p:restoredTop sz="94626" autoAdjust="0"/>
  </p:normalViewPr>
  <p:slideViewPr>
    <p:cSldViewPr snapToGrid="0" snapToObjects="1" showGuides="1">
      <p:cViewPr>
        <p:scale>
          <a:sx n="100" d="100"/>
          <a:sy n="100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0FA0-08B8-4485-860A-7C447DF88989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C82-010E-4FAF-BD0D-5819506E0D48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22A9-96B3-4CFF-A856-021A6B2E2743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25B3-72AC-4AA5-A4DD-A7964CB22C71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79B-5370-4B3D-8DA7-4A90D14AF61D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228-661D-49B4-B51A-76DF58B5A183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191E-3E9B-45E4-ABAC-F03D37C9F720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366-0FD2-46E7-91E6-75A79D70FE7D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79930"/>
            <a:ext cx="8126525" cy="129184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Suomi</a:t>
            </a:r>
            <a:r>
              <a:rPr lang="en-US" sz="2800" b="1" dirty="0" smtClean="0"/>
              <a:t> NPP SDR Provisional Product Review</a:t>
            </a:r>
            <a:br>
              <a:rPr lang="en-US" sz="2800" b="1" dirty="0" smtClean="0"/>
            </a:br>
            <a:r>
              <a:rPr lang="en-US" sz="2800" b="1" dirty="0" smtClean="0"/>
              <a:t>ICVS-LTM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919" y="3343197"/>
            <a:ext cx="7220183" cy="2267027"/>
          </a:xfrm>
        </p:spPr>
        <p:txBody>
          <a:bodyPr>
            <a:normAutofit fontScale="92500" lnSpcReduction="20000"/>
          </a:bodyPr>
          <a:lstStyle/>
          <a:p>
            <a:r>
              <a:rPr lang="en-US" sz="2400" spc="-150" dirty="0" err="1" smtClean="0">
                <a:solidFill>
                  <a:schemeClr val="tx1"/>
                </a:solidFill>
              </a:rPr>
              <a:t>Ninghai</a:t>
            </a:r>
            <a:r>
              <a:rPr lang="en-US" sz="2400" spc="-150" dirty="0" smtClean="0">
                <a:solidFill>
                  <a:schemeClr val="tx1"/>
                </a:solidFill>
              </a:rPr>
              <a:t> Sun, </a:t>
            </a:r>
            <a:r>
              <a:rPr lang="en-US" sz="2400" spc="-150" dirty="0" err="1" smtClean="0">
                <a:solidFill>
                  <a:schemeClr val="tx1"/>
                </a:solidFill>
              </a:rPr>
              <a:t>Fuzhong</a:t>
            </a:r>
            <a:r>
              <a:rPr lang="en-US" sz="2400" spc="-150" dirty="0" smtClean="0">
                <a:solidFill>
                  <a:schemeClr val="tx1"/>
                </a:solidFill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</a:rPr>
              <a:t>Weng</a:t>
            </a:r>
            <a:r>
              <a:rPr lang="en-US" sz="2400" spc="-150" dirty="0" smtClean="0">
                <a:solidFill>
                  <a:schemeClr val="tx1"/>
                </a:solidFill>
              </a:rPr>
              <a:t>, Li Bi, Michael </a:t>
            </a:r>
            <a:r>
              <a:rPr lang="en-US" sz="2400" spc="-150" dirty="0" err="1" smtClean="0">
                <a:solidFill>
                  <a:schemeClr val="tx1"/>
                </a:solidFill>
              </a:rPr>
              <a:t>Grotenhuis</a:t>
            </a:r>
            <a:r>
              <a:rPr lang="en-US" sz="2400" spc="-150" dirty="0" smtClean="0">
                <a:solidFill>
                  <a:schemeClr val="tx1"/>
                </a:solidFill>
              </a:rPr>
              <a:t>, </a:t>
            </a:r>
            <a:r>
              <a:rPr lang="en-US" sz="2400" spc="-150" dirty="0" err="1" smtClean="0">
                <a:solidFill>
                  <a:schemeClr val="tx1"/>
                </a:solidFill>
              </a:rPr>
              <a:t>Xin</a:t>
            </a:r>
            <a:r>
              <a:rPr lang="en-US" sz="2400" spc="-150" dirty="0" smtClean="0">
                <a:solidFill>
                  <a:schemeClr val="tx1"/>
                </a:solidFill>
              </a:rPr>
              <a:t> Jin, </a:t>
            </a:r>
          </a:p>
          <a:p>
            <a:r>
              <a:rPr lang="en-US" sz="2400" spc="-150" dirty="0" smtClean="0">
                <a:solidFill>
                  <a:schemeClr val="tx1"/>
                </a:solidFill>
              </a:rPr>
              <a:t>Lin </a:t>
            </a:r>
            <a:r>
              <a:rPr lang="en-US" sz="2400" spc="-150" dirty="0" err="1" smtClean="0">
                <a:solidFill>
                  <a:schemeClr val="tx1"/>
                </a:solidFill>
              </a:rPr>
              <a:t>Lin</a:t>
            </a:r>
            <a:r>
              <a:rPr lang="en-US" sz="2400" spc="-150" smtClean="0">
                <a:solidFill>
                  <a:schemeClr val="tx1"/>
                </a:solidFill>
              </a:rPr>
              <a:t>, Scott </a:t>
            </a:r>
            <a:r>
              <a:rPr lang="en-US" sz="2400" spc="-150" dirty="0" smtClean="0">
                <a:solidFill>
                  <a:schemeClr val="tx1"/>
                </a:solidFill>
              </a:rPr>
              <a:t>Hu, Lilly Qi</a:t>
            </a:r>
          </a:p>
          <a:p>
            <a:endParaRPr lang="en-US" sz="2400" spc="-150" dirty="0" smtClean="0">
              <a:solidFill>
                <a:schemeClr val="tx2"/>
              </a:solidFill>
            </a:endParaRPr>
          </a:p>
          <a:p>
            <a:r>
              <a:rPr lang="en-US" sz="2000" spc="-150" dirty="0" err="1" smtClean="0">
                <a:solidFill>
                  <a:schemeClr val="tx1"/>
                </a:solidFill>
                <a:latin typeface="Book Antiqua" pitchFamily="18" charset="0"/>
              </a:rPr>
              <a:t>Suomi</a:t>
            </a:r>
            <a:r>
              <a:rPr lang="en-US" sz="2000" spc="-150" dirty="0" smtClean="0">
                <a:solidFill>
                  <a:schemeClr val="tx1"/>
                </a:solidFill>
                <a:latin typeface="Book Antiqua" pitchFamily="18" charset="0"/>
              </a:rPr>
              <a:t>  NPP SDR Product Review</a:t>
            </a:r>
          </a:p>
          <a:p>
            <a:pPr marL="457200" indent="-457200"/>
            <a:r>
              <a:rPr lang="en-US" sz="2000" spc="-150" dirty="0" smtClean="0">
                <a:solidFill>
                  <a:schemeClr val="tx1"/>
                </a:solidFill>
                <a:latin typeface="Book Antiqua" pitchFamily="18" charset="0"/>
              </a:rPr>
              <a:t>NOAA Center for Weather and Climate Prediction (NCWCP)</a:t>
            </a:r>
          </a:p>
          <a:p>
            <a:pPr marL="457200" indent="-457200"/>
            <a:r>
              <a:rPr lang="en-US" sz="2000" spc="-150" dirty="0" smtClean="0">
                <a:solidFill>
                  <a:schemeClr val="tx1"/>
                </a:solidFill>
                <a:latin typeface="Book Antiqua" pitchFamily="18" charset="0"/>
              </a:rPr>
              <a:t>5830 University Research Park, College Park, Maryland </a:t>
            </a:r>
          </a:p>
          <a:p>
            <a:pPr marL="457200" indent="-457200"/>
            <a:r>
              <a:rPr lang="en-US" sz="2000" spc="-150" dirty="0" smtClean="0">
                <a:solidFill>
                  <a:schemeClr val="tx1"/>
                </a:solidFill>
                <a:latin typeface="Book Antiqua" pitchFamily="18" charset="0"/>
              </a:rPr>
              <a:t>October 23 - 24, 2012</a:t>
            </a:r>
          </a:p>
          <a:p>
            <a:endParaRPr lang="en-US" sz="2000" spc="-1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S/C Telemetry/Diary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4" name="Picture 2" descr="D:\Working\Projects\11.JPSS\NPP\ICVS-LTM\2012.Provisional.Review\npp_sc_omps_temp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91" y="957425"/>
            <a:ext cx="5830780" cy="20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Working\Projects\11.JPSS\NPP\ICVS-LTM\2012.Provisional.Review\npp_sc_omps_temp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91" y="2861533"/>
            <a:ext cx="5830780" cy="20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Working\Projects\11.JPSS\NPP\ICVS-LTM\2012.Provisional.Review\npp_sc_omps_temp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85" y="4787925"/>
            <a:ext cx="5822713" cy="20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9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ATMS RDR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D:\Working\Projects\11.JPSS\NPP\ICVS-LTM\2012.Provisional.Review\atms.ma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6" y="972979"/>
            <a:ext cx="8862878" cy="16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47742"/>
              </p:ext>
            </p:extLst>
          </p:nvPr>
        </p:nvGraphicFramePr>
        <p:xfrm>
          <a:off x="217842" y="2734628"/>
          <a:ext cx="8849433" cy="374303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05082"/>
                <a:gridCol w="3395916"/>
                <a:gridCol w="1528252"/>
                <a:gridCol w="1820183"/>
              </a:tblGrid>
              <a:tr h="384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Parameters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Descriptions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Dimensions</a:t>
                      </a: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Usage</a:t>
                      </a: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</a:tr>
              <a:tr h="448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Channel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NE∆T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+mn-ea"/>
                          <a:cs typeface="+mn-cs"/>
                        </a:rPr>
                        <a:t>Noise</a:t>
                      </a:r>
                      <a:r>
                        <a:rPr lang="en-US" sz="1200" baseline="0" dirty="0" smtClean="0">
                          <a:latin typeface="+mj-lt"/>
                          <a:ea typeface="+mn-ea"/>
                          <a:cs typeface="+mn-cs"/>
                        </a:rPr>
                        <a:t> equivalent differential temperature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22 channels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sensitivity </a:t>
                      </a:r>
                      <a:r>
                        <a:rPr lang="en-US" sz="1200" dirty="0">
                          <a:latin typeface="+mj-lt"/>
                        </a:rPr>
                        <a:t>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0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Warm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Count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Blackbody</a:t>
                      </a:r>
                      <a:r>
                        <a:rPr lang="en-US" sz="1200" baseline="0" dirty="0" smtClean="0">
                          <a:latin typeface="+mj-lt"/>
                        </a:rPr>
                        <a:t> warm target count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4 readings/channel * 22 channels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Onboard</a:t>
                      </a:r>
                      <a:r>
                        <a:rPr lang="en-US" sz="1200" baseline="0" dirty="0" smtClean="0">
                          <a:latin typeface="+mj-lt"/>
                        </a:rPr>
                        <a:t> calibration target</a:t>
                      </a:r>
                      <a:r>
                        <a:rPr lang="en-US" sz="1200" dirty="0" smtClean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22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Space view Count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Space view cold target count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readings/channel * 22 channels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Onboard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calibration target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trending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71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Channel Gain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Calibration gains for each</a:t>
                      </a:r>
                      <a:r>
                        <a:rPr lang="en-US" sz="1200" baseline="0" dirty="0" smtClean="0">
                          <a:latin typeface="+mj-lt"/>
                        </a:rPr>
                        <a:t> channel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22 channels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Calibration </a:t>
                      </a:r>
                      <a:r>
                        <a:rPr lang="en-US" sz="1200" dirty="0">
                          <a:latin typeface="+mj-lt"/>
                        </a:rPr>
                        <a:t>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77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+mn-ea"/>
                          <a:cs typeface="+mn-cs"/>
                        </a:rPr>
                        <a:t>4-Wire</a:t>
                      </a:r>
                      <a:r>
                        <a:rPr lang="en-US" sz="1200" baseline="0" dirty="0" smtClean="0">
                          <a:latin typeface="+mj-lt"/>
                          <a:ea typeface="+mn-ea"/>
                          <a:cs typeface="+mn-cs"/>
                        </a:rPr>
                        <a:t> PRT Temperature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Blackbody platinum resistance thermometer (PRT) temperature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2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+mn-ea"/>
                          <a:cs typeface="+mn-cs"/>
                        </a:rPr>
                        <a:t>Stability</a:t>
                      </a:r>
                      <a:r>
                        <a:rPr lang="en-US" sz="1200" baseline="0" dirty="0" smtClean="0">
                          <a:latin typeface="+mj-lt"/>
                          <a:ea typeface="+mn-ea"/>
                          <a:cs typeface="+mn-cs"/>
                        </a:rPr>
                        <a:t>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15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2-Wire telemetry </a:t>
                      </a:r>
                      <a:r>
                        <a:rPr lang="en-US" sz="1200" dirty="0">
                          <a:latin typeface="+mj-lt"/>
                        </a:rPr>
                        <a:t>temperatures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SimSun"/>
                          <a:cs typeface="Times New Roman"/>
                        </a:rPr>
                        <a:t>Receiver shelf temperature, Scan drive mechanism temperature, IF module</a:t>
                      </a:r>
                      <a:r>
                        <a:rPr lang="en-US" sz="1200" baseline="0" dirty="0" smtClean="0">
                          <a:latin typeface="+mj-lt"/>
                          <a:ea typeface="SimSun"/>
                          <a:cs typeface="Times New Roman"/>
                        </a:rPr>
                        <a:t> temperature, etc. 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31 </a:t>
                      </a:r>
                      <a:r>
                        <a:rPr lang="en-US" sz="1200" dirty="0">
                          <a:latin typeface="+mj-lt"/>
                        </a:rPr>
                        <a:t>temps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Instrument health status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06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Instrument telemetry</a:t>
                      </a:r>
                      <a:r>
                        <a:rPr lang="en-US" sz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SimSun"/>
                          <a:cs typeface="Times New Roman"/>
                        </a:rPr>
                        <a:t>Scan</a:t>
                      </a:r>
                      <a:r>
                        <a:rPr lang="en-US" sz="1200" baseline="0" dirty="0" smtClean="0">
                          <a:latin typeface="+mj-lt"/>
                          <a:ea typeface="SimSun"/>
                          <a:cs typeface="Times New Roman"/>
                        </a:rPr>
                        <a:t> drive p</a:t>
                      </a:r>
                      <a:r>
                        <a:rPr lang="en-US" sz="1200" dirty="0" smtClean="0">
                          <a:latin typeface="+mj-lt"/>
                          <a:ea typeface="SimSun"/>
                          <a:cs typeface="Times New Roman"/>
                        </a:rPr>
                        <a:t>ower</a:t>
                      </a:r>
                      <a:r>
                        <a:rPr lang="en-US" sz="1200" baseline="0" dirty="0" smtClean="0">
                          <a:latin typeface="+mj-lt"/>
                          <a:ea typeface="SimSun"/>
                          <a:cs typeface="Times New Roman"/>
                        </a:rPr>
                        <a:t> supply voltage, Receiver voltage, etc.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35 parameters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Instrument health status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99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ATMS RDR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338" name="Picture 2" descr="D:\Working\Projects\11.JPSS\NPP\ICVS-LTM\2012.Provisional.Review\npp_atms_nedt_al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416"/>
            <a:ext cx="4490320" cy="41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Working\Projects\11.JPSS\NPP\ICVS-LTM\2012.Provisional.Review\npp_atms_nedt_all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16" y="1104900"/>
            <a:ext cx="4702560" cy="41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4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ATMS RDR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363" name="Picture 3" descr="D:\Working\Projects\11.JPSS\NPP\ICVS-LTM\2012.Provisional.Review\npp_atms_prt_4w_k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8225"/>
            <a:ext cx="82962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Working\Projects\11.JPSS\NPP\ICVS-LTM\2012.Provisional.Review\npp_atms_prt_4w_w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671888"/>
            <a:ext cx="82867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1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ATMS RDR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6" name="Picture 2" descr="D:\Working\Projects\11.JPSS\NPP\ICVS-LTM\2012.Provisional.Review\npp_atms_prt_2w_shelf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067989"/>
            <a:ext cx="4660753" cy="16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Working\Projects\11.JPSS\NPP\ICVS-LTM\2012.Provisional.Review\npp_atms_prt_2w_shelf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02133"/>
            <a:ext cx="4733411" cy="16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Working\Projects\11.JPSS\NPP\ICVS-LTM\2012.Provisional.Review\npp_atms_prt_2w_shelf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988"/>
            <a:ext cx="4662358" cy="16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Working\Projects\11.JPSS\NPP\ICVS-LTM\2012.Provisional.Review\npp_atms_prt_2w_shelf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662358" cy="1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:\Working\Projects\11.JPSS\NPP\ICVS-LTM\2012.Provisional.Review\npp_atms_prt_2w_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95" y="4432469"/>
            <a:ext cx="7202088" cy="24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5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5" y="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ATMS TDR Parameters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 descr="colorba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6019800"/>
            <a:ext cx="5562600" cy="533400"/>
          </a:xfrm>
          <a:prstGeom prst="rect">
            <a:avLst/>
          </a:prstGeom>
        </p:spPr>
      </p:pic>
      <p:pic>
        <p:nvPicPr>
          <p:cNvPr id="11" name="Picture 10" descr="monthly-mea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323" y="1189300"/>
            <a:ext cx="7315200" cy="43434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 rot="16200000">
            <a:off x="140490" y="3165340"/>
            <a:ext cx="990600" cy="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Bias (K)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5400000">
            <a:off x="7401308" y="2842810"/>
            <a:ext cx="1749707" cy="2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Std. Dev. (K)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12663" y="5597787"/>
            <a:ext cx="20399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ATMS Channel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7289" y="3244334"/>
            <a:ext cx="3269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S/C Telemetry/Diary 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5" y="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ATMS TDR/SDR Bias Parameters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506" name="Picture 2" descr="D:\Working\Projects\11.JPSS\NPP\ICVS-LTM\2012.Provisional.Review\2012-07-25_m2_atms_ang_bias_as.p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953"/>
            <a:ext cx="4574997" cy="35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Working\Projects\11.JPSS\NPP\ICVS-LTM\2012.Provisional.Review\2012-07-25_m2_atms_ang_bias_as.p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1" y="1680586"/>
            <a:ext cx="4565054" cy="33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VIIRS OBC/Telemetry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 descr="D:\Working\Projects\11.JPSS\NPP\ICVS-LTM\2012.Provisional.Review\viirs.ma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43449"/>
            <a:ext cx="8142287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2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VIIRS OBC/Telemetry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62329"/>
              </p:ext>
            </p:extLst>
          </p:nvPr>
        </p:nvGraphicFramePr>
        <p:xfrm>
          <a:off x="336178" y="1111606"/>
          <a:ext cx="8458199" cy="54419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12016"/>
                <a:gridCol w="3373532"/>
                <a:gridCol w="1332939"/>
                <a:gridCol w="1739712"/>
              </a:tblGrid>
              <a:tr h="457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Parameters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Descriptions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Dimensions</a:t>
                      </a: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Usage</a:t>
                      </a:r>
                    </a:p>
                  </a:txBody>
                  <a:tcPr marL="65418" marR="65418" marT="0" marB="0" anchor="ctr"/>
                </a:tc>
              </a:tr>
              <a:tr h="469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Telemetry temperatures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BB, RTA, cavity, HAM, FPA, cooler, Mainframe, Circuit Card Assembly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21 temps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Instrument Healthy status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09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SD_Counts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VIIRS observation DN of Solar diffuser for band I1~I3, M1~M11, DNB over band average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14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Degradation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74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SD </a:t>
                      </a:r>
                      <a:r>
                        <a:rPr lang="en-US" sz="1200" dirty="0" smtClean="0">
                          <a:latin typeface="+mj-lt"/>
                        </a:rPr>
                        <a:t>NE∆N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Noise </a:t>
                      </a:r>
                      <a:r>
                        <a:rPr lang="en-US" sz="1200" dirty="0" smtClean="0">
                          <a:latin typeface="+mj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N </a:t>
                      </a:r>
                      <a:r>
                        <a:rPr lang="en-US" sz="1200" dirty="0">
                          <a:latin typeface="+mj-lt"/>
                        </a:rPr>
                        <a:t>for SD signal of solar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14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SNR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48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SD_Counts</a:t>
                      </a:r>
                      <a:r>
                        <a:rPr lang="en-US" sz="1200" dirty="0">
                          <a:latin typeface="+mj-lt"/>
                        </a:rPr>
                        <a:t> by detectors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VIIRS observation DN of Solar diffuser I1~I3, M1~M11, DNB over detector average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14bands *32d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degradation for Detector uniform 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74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SDSM signal 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SDSM signal of  SD and Sun in every orbit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8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SD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00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SV_Counts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VIIRS observation Space view DN for 22 bands 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22bands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Background signal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47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SV </a:t>
                      </a:r>
                      <a:r>
                        <a:rPr lang="en-US" sz="1200" dirty="0" smtClean="0">
                          <a:latin typeface="+mj-lt"/>
                        </a:rPr>
                        <a:t>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N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Dark Noise </a:t>
                      </a:r>
                      <a:r>
                        <a:rPr lang="en-US" sz="1200" dirty="0" smtClean="0">
                          <a:latin typeface="+mj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N </a:t>
                      </a:r>
                      <a:r>
                        <a:rPr lang="en-US" sz="1200" dirty="0">
                          <a:latin typeface="+mj-lt"/>
                        </a:rPr>
                        <a:t>for Space view signal 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22bands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Dark noise signal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3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j-lt"/>
                        </a:rPr>
                        <a:t>BB_Counts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VIIRS observation Blackbody DN for 22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22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IR gain derivation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336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BB </a:t>
                      </a:r>
                      <a:r>
                        <a:rPr lang="en-US" sz="1200" dirty="0" smtClean="0">
                          <a:latin typeface="+mj-lt"/>
                        </a:rPr>
                        <a:t>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N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Noise </a:t>
                      </a:r>
                      <a:r>
                        <a:rPr lang="en-US" sz="1200" dirty="0" smtClean="0">
                          <a:latin typeface="+mj-lt"/>
                        </a:rPr>
                        <a:t>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N </a:t>
                      </a:r>
                      <a:r>
                        <a:rPr lang="en-US" sz="1200" dirty="0">
                          <a:latin typeface="+mj-lt"/>
                        </a:rPr>
                        <a:t>for black body signal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22bands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latin typeface="+mj-lt"/>
                        </a:rPr>
                        <a:t>IR</a:t>
                      </a:r>
                      <a:r>
                        <a:rPr lang="en-US" sz="1200" kern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kern="1200" dirty="0" smtClean="0">
                          <a:latin typeface="+mj-lt"/>
                        </a:rPr>
                        <a:t>NEDT derivation</a:t>
                      </a:r>
                      <a:endParaRPr lang="en-US" sz="1200" kern="1200" dirty="0">
                        <a:solidFill>
                          <a:srgbClr val="0000FF"/>
                        </a:solidFill>
                        <a:latin typeface="+mj-lt"/>
                        <a:ea typeface="Arial Unicode MS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69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 factors and H factors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Degradation of Solar bands based on SD signal and SDSM 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14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Solar bands degradation 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28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IR NE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lang="en-US" sz="1200" dirty="0" smtClean="0">
                          <a:latin typeface="+mj-lt"/>
                        </a:rPr>
                        <a:t>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Noise equivalent  temperature for IR bands M4, M5, M12-M16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7 IR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IR bands noise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69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IR Calibration Gain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Calibration gains for IR bands M4, M5, M12-M16</a:t>
                      </a:r>
                      <a:endParaRPr lang="en-US" sz="12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7 IR bands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IR bands calibration trending</a:t>
                      </a:r>
                      <a:endParaRPr lang="en-US" sz="12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37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VIIRS </a:t>
            </a:r>
            <a:r>
              <a:rPr lang="en-US" sz="2800" b="1" dirty="0" smtClean="0"/>
              <a:t>Global True Color Image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D:\Working\Projects\11.JPSS\NPP\ICVS-LTM\2012.Provisional.Review\NPP_VIIRS_Global_IMAGE_RGB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5" y="956146"/>
            <a:ext cx="7786115" cy="58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126067"/>
            <a:ext cx="7780867" cy="5230283"/>
          </a:xfrm>
        </p:spPr>
        <p:txBody>
          <a:bodyPr>
            <a:normAutofit/>
          </a:bodyPr>
          <a:lstStyle/>
          <a:p>
            <a:r>
              <a:rPr lang="en-US" dirty="0" smtClean="0"/>
              <a:t>STAR Team Membership</a:t>
            </a:r>
          </a:p>
          <a:p>
            <a:endParaRPr lang="en-US" dirty="0" smtClean="0"/>
          </a:p>
          <a:p>
            <a:r>
              <a:rPr lang="en-US" dirty="0" smtClean="0"/>
              <a:t>Accomplishments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Lessons Learned and path forward 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VIIRS OBC/Telemetry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D:\Working\Projects\11.JPSS\NPP\ICVS-LTM\2012.Provisional.Review\VIIRS_IPM_ICVS_SD_VisNirBands_A_Trend_F_Fa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4695825" cy="32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ing\Projects\11.JPSS\NPP\ICVS-LTM\2012.Provisional.Review\VIIRS_IPM_ICVS_SD_VisNirBands_B_Trend_F_F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23" y="3305175"/>
            <a:ext cx="495107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8085" y="1402316"/>
            <a:ext cx="2914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VIS/NIR Band F 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VIIRS OBC/Telemetry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48085" y="1402316"/>
            <a:ext cx="2914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Dual Gain Band F Factor</a:t>
            </a:r>
            <a:endParaRPr lang="en-US" dirty="0"/>
          </a:p>
        </p:txBody>
      </p:sp>
      <p:pic>
        <p:nvPicPr>
          <p:cNvPr id="3074" name="Picture 2" descr="D:\Working\Projects\11.JPSS\NPP\ICVS-LTM\2012.Provisional.Review\VIIRS_IPM_ICVS_SD_DualGainBands_Low_A_Trend_F_Fa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5140"/>
            <a:ext cx="4884897" cy="33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Working\Projects\11.JPSS\NPP\ICVS-LTM\2012.Provisional.Review\VIIRS_IPM_ICVS_SD_DualGainBands_Low_B_Trend_F_F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72" y="3544887"/>
            <a:ext cx="4783128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VIIRS OBC/Telemetry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48085" y="1402316"/>
            <a:ext cx="2914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Shortwave Band F Factor</a:t>
            </a:r>
            <a:endParaRPr lang="en-US" dirty="0"/>
          </a:p>
        </p:txBody>
      </p:sp>
      <p:pic>
        <p:nvPicPr>
          <p:cNvPr id="4098" name="Picture 2" descr="D:\Working\Projects\11.JPSS\NPP\ICVS-LTM\2012.Provisional.Review\VIIRS_IPM_ICVS_SD_ShortWaveBands_A_Trend_F_Fa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3451"/>
            <a:ext cx="4743450" cy="32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ing\Projects\11.JPSS\NPP\ICVS-LTM\2012.Provisional.Review\VIIRS_IPM_ICVS_SD_ShortWaveBands_B_Trend_F_F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18" y="3428999"/>
            <a:ext cx="4945409" cy="3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VIIRS OBC/Telemetry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 descr="D:\Working\Projects\11.JPSS\NPP\ICVS-LTM\2012.Provisional.Review\VIIRS_IPM_ICVS_SDSM_Sample_Trend_H_Fa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58850"/>
            <a:ext cx="8494134" cy="5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CrIS</a:t>
            </a:r>
            <a:r>
              <a:rPr lang="en-US" sz="2800" b="1" dirty="0" smtClean="0"/>
              <a:t> RDR/SDR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 descr="D:\Working\Projects\11.JPSS\NPP\ICVS-LTM\2012.Provisional.Review\cris.ma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" y="927616"/>
            <a:ext cx="8494713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7576"/>
              </p:ext>
            </p:extLst>
          </p:nvPr>
        </p:nvGraphicFramePr>
        <p:xfrm>
          <a:off x="303529" y="2796065"/>
          <a:ext cx="4247356" cy="212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73"/>
                <a:gridCol w="2367083"/>
              </a:tblGrid>
              <a:tr h="427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Name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Description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RDR_TLM_ICT_PRTTemp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ICT PRT temperature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RDR_TLM_OMA_Temp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OMA structure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RDR_TLM_StageCooler_Temp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Stage 1/2/3/4 cooler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RDR_TLM_Other_Temp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BS/SB/Telescope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RDR_Laser_Diode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Laser diode current &amp;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8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RDR_Servo_Error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SSM Cross/In-track servo error over 30 </a:t>
                      </a:r>
                      <a:r>
                        <a:rPr lang="en-US" sz="1200" dirty="0" smtClean="0"/>
                        <a:t>FORs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45467"/>
              </p:ext>
            </p:extLst>
          </p:nvPr>
        </p:nvGraphicFramePr>
        <p:xfrm>
          <a:off x="4776395" y="2807732"/>
          <a:ext cx="4021848" cy="20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97"/>
                <a:gridCol w="2268351"/>
              </a:tblGrid>
              <a:tr h="46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Name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Description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SSMelectronicsboardTemp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SSM electronics board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ServoMotorwindingTemp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Cr- &amp; In-Track </a:t>
                      </a:r>
                      <a:r>
                        <a:rPr lang="en-US" sz="1200" dirty="0" err="1"/>
                        <a:t>Motorwinding</a:t>
                      </a:r>
                      <a:r>
                        <a:rPr lang="en-US" sz="1200" dirty="0"/>
                        <a:t>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PorchswingVelocity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</a:t>
                      </a:r>
                      <a:r>
                        <a:rPr lang="en-US" sz="1200" dirty="0"/>
                        <a:t> Velocity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MotorCurrent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</a:t>
                      </a:r>
                      <a:r>
                        <a:rPr lang="en-US" sz="1200" dirty="0"/>
                        <a:t>/DA-X/DA-Y Motor Current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DA_XY_Tilt_Err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DA-X &amp; DA-Y Tilt Error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87454"/>
              </p:ext>
            </p:extLst>
          </p:nvPr>
        </p:nvGraphicFramePr>
        <p:xfrm>
          <a:off x="2905012" y="5075591"/>
          <a:ext cx="4829735" cy="17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64"/>
                <a:gridCol w="2905071"/>
              </a:tblGrid>
              <a:tr h="431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Name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Description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SSMelectronicsboardTemp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SSM electronics board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ServoMotorwindingTemp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Cr- &amp; In-Track </a:t>
                      </a:r>
                      <a:r>
                        <a:rPr lang="en-US" sz="1200" dirty="0" err="1"/>
                        <a:t>Motorwinding</a:t>
                      </a:r>
                      <a:r>
                        <a:rPr lang="en-US" sz="1200" dirty="0"/>
                        <a:t> Temperature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PorchswingVelocity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</a:t>
                      </a:r>
                      <a:r>
                        <a:rPr lang="en-US" sz="1200" dirty="0"/>
                        <a:t> Velocity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MotorCurrent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Porchswing</a:t>
                      </a:r>
                      <a:r>
                        <a:rPr lang="en-US" sz="1200" dirty="0"/>
                        <a:t>/DA-X/DA-Y Motor Current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DA_XY_Tilt_Err</a:t>
                      </a:r>
                      <a:endParaRPr lang="en-US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DA-X &amp; DA-Y Tilt Error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231915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Telemetry Parameters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31915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Housekeeping Parameters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529" y="5602954"/>
            <a:ext cx="311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Instrumental Responses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CrIS</a:t>
            </a:r>
            <a:r>
              <a:rPr lang="en-US" sz="2800" b="1" dirty="0" smtClean="0"/>
              <a:t> RDR/SDR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93419"/>
              </p:ext>
            </p:extLst>
          </p:nvPr>
        </p:nvGraphicFramePr>
        <p:xfrm>
          <a:off x="511550" y="993399"/>
          <a:ext cx="8184776" cy="569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377"/>
                <a:gridCol w="4216399"/>
              </a:tblGrid>
              <a:tr h="236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Name</a:t>
                      </a:r>
                      <a:endParaRPr lang="en-US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Description</a:t>
                      </a:r>
                      <a:endParaRPr lang="en-US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npp_cris_window_map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11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(900 cm⁻¹) BT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npp_cris_H2O_map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6.7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(1500 cm⁻¹) BT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npp_cris_window2_map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4.0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(2500 cm⁻¹) BT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npp_cris_O3_map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9.7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(1030 cm⁻¹) BT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npp_cris_SDR_Quality_map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SDR overall QF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npp_cris_SDR_Quality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SDR overall QF time series over 9 field of views (FOV)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npp_cris_SDR_MAX_SD_imgy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Max std. dev. of imaginary NEDN per scan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npp_cris_SDR_AVG_NEDN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Average spectral </a:t>
                      </a:r>
                      <a:r>
                        <a:rPr lang="en-US" sz="900" dirty="0" err="1"/>
                        <a:t>NEdN</a:t>
                      </a:r>
                      <a:r>
                        <a:rPr lang="en-US" sz="900" dirty="0"/>
                        <a:t> of the day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npp_cris_SDR_MAX_NEDN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Maximal spectral </a:t>
                      </a:r>
                      <a:r>
                        <a:rPr lang="en-US" sz="900" dirty="0" err="1"/>
                        <a:t>NEdN</a:t>
                      </a:r>
                      <a:r>
                        <a:rPr lang="en-US" sz="900" dirty="0"/>
                        <a:t> of the day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npp_cris_SDR_AVG_imgy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Average spectral imaginary part of the day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npp_cris_SDR_MAX_imgy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Maximal spectral </a:t>
                      </a:r>
                      <a:r>
                        <a:rPr lang="en-US" sz="900" dirty="0" err="1"/>
                        <a:t>maginary</a:t>
                      </a:r>
                      <a:r>
                        <a:rPr lang="en-US" sz="900" dirty="0"/>
                        <a:t> part of the day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npp_cris_sdr_Invalid_Radiometric_Calibration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Radiometric Cal. Invalidity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npp_cris_sdr_Invalid_Spectral_Calibration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Spectral Cal. Invalidity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npp_cris_sdr_FCE_Correction_Failed </a:t>
                      </a:r>
                      <a:endParaRPr lang="en-US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FCE Correction Failed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npp_cris_sdr_FCE_Detection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FCE Detection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npp_cris_sdr_Invalid_Geolocation </a:t>
                      </a:r>
                      <a:endParaRPr lang="en-US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Geolocation</a:t>
                      </a:r>
                      <a:r>
                        <a:rPr lang="en-US" sz="900" dirty="0"/>
                        <a:t> Invalidity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npp_cris_sdr_Invalid_RDR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RDR Invalidity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npp_cris_sdr_Bit_Trim_Failed </a:t>
                      </a:r>
                      <a:endParaRPr lang="en-US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Bit Trim Failed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SDR_Laser_Wavelength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laser wavelength parameters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SDR_NumberOfValidPRTTemps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# of valid PRT temp count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Scan_Level_QF1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6 Scan-level QFs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SDR_DS_Symmetry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Asymmetry in DS IGMs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SDR_ICT_Temp_Stab_Cons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ICT temp stability &amp; consistency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SDR_DS_WindowSize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DS </a:t>
                      </a:r>
                      <a:r>
                        <a:rPr lang="en-US" sz="900" dirty="0" err="1"/>
                        <a:t>WindowSize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SDR_ICT_WindowSize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ICT </a:t>
                      </a:r>
                      <a:r>
                        <a:rPr lang="en-US" sz="900" dirty="0" err="1"/>
                        <a:t>WindowSize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SDR_DS_SpectralStability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DS Spectral Stability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SDR_ICT_SpectralStability </a:t>
                      </a:r>
                      <a:endParaRPr lang="en-US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ICT Spectral Stability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SDR_ImpulseNoise_Count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Impulse Noise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SDR_SDRFringe_Count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SDR Fringe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SDR_ES_ZPDFringe_Count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ES ZPD Fringe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SDR_ES_ZPDMagnitude_Count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ES ZPD Magnitude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npp_cris_sdr_Day_Night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Day/Night flag over 9 FOVs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SDR_Lunar_Intrusion_QF2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Lunar Intrusion flag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npp_cris_SDR_Spectrum_NP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Spectral </a:t>
                      </a:r>
                      <a:r>
                        <a:rPr lang="en-US" sz="900" dirty="0" err="1"/>
                        <a:t>Rad</a:t>
                      </a:r>
                      <a:r>
                        <a:rPr lang="en-US" sz="900" dirty="0"/>
                        <a:t>/BT at North Pole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npp_cris_SDR_Spectrum_EQ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Spectral </a:t>
                      </a:r>
                      <a:r>
                        <a:rPr lang="en-US" sz="900" dirty="0" err="1"/>
                        <a:t>Rad</a:t>
                      </a:r>
                      <a:r>
                        <a:rPr lang="en-US" sz="900" dirty="0"/>
                        <a:t>/BT at Equator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/>
                        <a:t>npp_cris_SDR_Spectrum_SP</a:t>
                      </a:r>
                      <a:r>
                        <a:rPr lang="en-US" sz="900" dirty="0"/>
                        <a:t>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Spectral </a:t>
                      </a:r>
                      <a:r>
                        <a:rPr lang="en-US" sz="900" dirty="0" err="1"/>
                        <a:t>Rad</a:t>
                      </a:r>
                      <a:r>
                        <a:rPr lang="en-US" sz="900" dirty="0"/>
                        <a:t>/BT at South Pole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npp_cris_imgy900_map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11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(900 cm⁻¹) </a:t>
                      </a:r>
                      <a:r>
                        <a:rPr lang="en-US" sz="900" dirty="0" err="1"/>
                        <a:t>imgy</a:t>
                      </a:r>
                      <a:r>
                        <a:rPr lang="en-US" sz="900" dirty="0"/>
                        <a:t>. rad.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0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npp_cris_imgy2500_map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 </a:t>
                      </a:r>
                      <a:r>
                        <a:rPr lang="en-US" sz="900" dirty="0" err="1"/>
                        <a:t>μm</a:t>
                      </a:r>
                      <a:r>
                        <a:rPr lang="en-US" sz="900" dirty="0"/>
                        <a:t> (2500 cm⁻¹) </a:t>
                      </a:r>
                      <a:r>
                        <a:rPr lang="en-US" sz="900" dirty="0" err="1"/>
                        <a:t>imgy</a:t>
                      </a:r>
                      <a:r>
                        <a:rPr lang="en-US" sz="900" dirty="0"/>
                        <a:t>. rad. map </a:t>
                      </a:r>
                      <a:endParaRPr lang="en-US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99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CrIS</a:t>
            </a:r>
            <a:r>
              <a:rPr lang="en-US" sz="2800" b="1" dirty="0" smtClean="0"/>
              <a:t> RDR/SDR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 descr="D:\Working\Projects\11.JPSS\NPP\ICVS-LTM\2012.Provisional.Review\npp_cris_SDR_degper_Q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63" y="984330"/>
            <a:ext cx="4099046" cy="56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Working\Projects\11.JPSS\NPP\ICVS-LTM\2012.Provisional.Review\npp_cris_SDR_badper_Q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4" y="918475"/>
            <a:ext cx="4205889" cy="57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89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CrIS</a:t>
            </a:r>
            <a:r>
              <a:rPr lang="en-US" sz="2800" b="1" dirty="0" smtClean="0"/>
              <a:t> RDR/SDR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8436" name="Picture 4" descr="D:\Working\Projects\11.JPSS\NPP\ICVS-LTM\2012.Provisional.Review\RDR_NEDN_ch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0" y="957430"/>
            <a:ext cx="5895939" cy="58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8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CrIS</a:t>
            </a:r>
            <a:r>
              <a:rPr lang="en-US" sz="2800" b="1" dirty="0" smtClean="0"/>
              <a:t> RDR/SDR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482" name="Picture 2" descr="D:\Working\Projects\11.JPSS\NPP\ICVS-LTM\2012.Provisional.Review\npp_cris_SDR_spec_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22362"/>
            <a:ext cx="4450730" cy="4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Working\Projects\11.JPSS\NPP\ICVS-LTM\2012.Provisional.Review\npp_cris_SDR_spec_n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3" y="1122361"/>
            <a:ext cx="4428158" cy="42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2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OMPS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410" name="Picture 2" descr="D:\Working\Projects\11.JPSS\NPP\ICVS-LTM\2012.Provisional.Review\OMPS.Ma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4" y="936624"/>
            <a:ext cx="7204343" cy="21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56051"/>
              </p:ext>
            </p:extLst>
          </p:nvPr>
        </p:nvGraphicFramePr>
        <p:xfrm>
          <a:off x="339001" y="3102384"/>
          <a:ext cx="8305800" cy="373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14800"/>
              </a:tblGrid>
              <a:tr h="369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Parameters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Purpose</a:t>
                      </a:r>
                      <a:endParaRPr lang="en-US" sz="16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724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/>
                        <a:t>Instrument Status </a:t>
                      </a:r>
                    </a:p>
                    <a:p>
                      <a:pPr marL="230188" marR="0" lvl="1" indent="-1222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baseline="0" dirty="0" smtClean="0"/>
                        <a:t>Four temperatures for TC </a:t>
                      </a:r>
                    </a:p>
                    <a:p>
                      <a:pPr marL="230188" marR="0" lvl="1" indent="-1222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baseline="0" dirty="0" smtClean="0"/>
                        <a:t>Eight temperatures for NP</a:t>
                      </a:r>
                    </a:p>
                    <a:p>
                      <a:pPr marL="230188" marR="0" lvl="1" indent="-1222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baseline="0" dirty="0" smtClean="0"/>
                        <a:t>Examples: CCD, Window, Conduction Bar,  Housing, Telescope, …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Monitor</a:t>
                      </a:r>
                      <a:r>
                        <a:rPr lang="en-US" sz="1300" baseline="0" dirty="0" smtClean="0"/>
                        <a:t> variation of instrument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Watch</a:t>
                      </a:r>
                      <a:r>
                        <a:rPr lang="en-US" sz="1300" baseline="0" dirty="0" smtClean="0"/>
                        <a:t> for health and safety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Assist</a:t>
                      </a:r>
                      <a:r>
                        <a:rPr lang="en-US" sz="1300" baseline="0" dirty="0" smtClean="0"/>
                        <a:t> anomaly investigation</a:t>
                      </a:r>
                      <a:endParaRPr lang="en-US" sz="1300" dirty="0">
                        <a:solidFill>
                          <a:srgbClr val="1C1C1C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7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/>
                        <a:t>Instrument Performance</a:t>
                      </a:r>
                    </a:p>
                    <a:p>
                      <a:pPr marL="230188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/>
                        <a:t>Specified requirements</a:t>
                      </a:r>
                    </a:p>
                    <a:p>
                      <a:pPr marL="230188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kern="1200" dirty="0" smtClean="0"/>
                        <a:t>Examples: Linearity, Dark Count, Hot Pixels, Solar Cal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Monitor</a:t>
                      </a:r>
                      <a:r>
                        <a:rPr lang="en-US" sz="1300" baseline="0" dirty="0" smtClean="0"/>
                        <a:t> variations in instrument performance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/>
                        <a:t>Verify compliance with specifications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Assist</a:t>
                      </a:r>
                      <a:r>
                        <a:rPr lang="en-US" sz="1300" baseline="0" dirty="0" smtClean="0"/>
                        <a:t> anomaly investigation</a:t>
                      </a:r>
                      <a:endParaRPr lang="en-US" sz="1300" baseline="0" dirty="0" smtClean="0">
                        <a:solidFill>
                          <a:srgbClr val="1C1C1C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57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Operation Status</a:t>
                      </a:r>
                    </a:p>
                    <a:p>
                      <a:pPr marL="230188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12 for TC</a:t>
                      </a:r>
                    </a:p>
                    <a:p>
                      <a:pPr marL="230188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15 for NP</a:t>
                      </a:r>
                    </a:p>
                    <a:p>
                      <a:pPr marL="230188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Examples: LUT</a:t>
                      </a:r>
                      <a:r>
                        <a:rPr lang="en-US" sz="1300" baseline="0" dirty="0" smtClean="0"/>
                        <a:t> versions, ID, …</a:t>
                      </a:r>
                      <a:endParaRPr lang="en-US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Monitor operation and processing status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Assist anomaly investigation</a:t>
                      </a:r>
                      <a:endParaRPr lang="en-US" sz="1300" dirty="0">
                        <a:solidFill>
                          <a:srgbClr val="1C1C1C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  <a:tr h="495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Product Quality</a:t>
                      </a:r>
                    </a:p>
                    <a:p>
                      <a:pPr marL="230188" marR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Self-consistency</a:t>
                      </a:r>
                    </a:p>
                    <a:p>
                      <a:pPr marL="230188" marR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Inter-comparison</a:t>
                      </a:r>
                      <a:endParaRPr lang="en-US" sz="13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/>
                        <a:t>Evaluate product quality in relation to other monitoring</a:t>
                      </a:r>
                      <a:endParaRPr lang="en-US" sz="1300" kern="1200" dirty="0" smtClean="0">
                        <a:solidFill>
                          <a:srgbClr val="1C1C1C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5418" marR="654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55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STAR Team Membership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27316"/>
          </a:xfrm>
        </p:spPr>
        <p:txBody>
          <a:bodyPr>
            <a:normAutofit/>
          </a:bodyPr>
          <a:lstStyle/>
          <a:p>
            <a:r>
              <a:rPr lang="en-US" dirty="0" smtClean="0"/>
              <a:t>Science Lead </a:t>
            </a:r>
          </a:p>
          <a:p>
            <a:pPr lvl="1">
              <a:buNone/>
            </a:pPr>
            <a:r>
              <a:rPr lang="en-US" dirty="0" err="1" smtClean="0"/>
              <a:t>Fuzhong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Lead </a:t>
            </a:r>
          </a:p>
          <a:p>
            <a:pPr lvl="1">
              <a:buNone/>
            </a:pPr>
            <a:r>
              <a:rPr lang="en-US" dirty="0" err="1" smtClean="0"/>
              <a:t>Ninghai</a:t>
            </a:r>
            <a:r>
              <a:rPr lang="en-US" dirty="0" smtClean="0"/>
              <a:t> Sun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ATMS</a:t>
            </a:r>
          </a:p>
          <a:p>
            <a:pPr lvl="1">
              <a:buNone/>
            </a:pPr>
            <a:r>
              <a:rPr lang="en-US" dirty="0" smtClean="0"/>
              <a:t>Li Bi/Lin </a:t>
            </a:r>
            <a:r>
              <a:rPr lang="en-US" dirty="0" err="1" smtClean="0"/>
              <a:t>Lin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625" y="1368740"/>
            <a:ext cx="4038600" cy="4106087"/>
          </a:xfrm>
        </p:spPr>
        <p:txBody>
          <a:bodyPr>
            <a:normAutofit/>
          </a:bodyPr>
          <a:lstStyle/>
          <a:p>
            <a:r>
              <a:rPr lang="en-US" dirty="0" err="1" smtClean="0"/>
              <a:t>CrIS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Xin</a:t>
            </a:r>
            <a:r>
              <a:rPr lang="en-US" dirty="0" smtClean="0"/>
              <a:t> Jin/Li Bi/Lilly Qi</a:t>
            </a:r>
          </a:p>
          <a:p>
            <a:endParaRPr lang="en-US" dirty="0" smtClean="0"/>
          </a:p>
          <a:p>
            <a:r>
              <a:rPr lang="en-US" dirty="0" smtClean="0"/>
              <a:t>VIIRS</a:t>
            </a:r>
          </a:p>
          <a:p>
            <a:pPr marL="457200" lvl="1" indent="0">
              <a:buNone/>
            </a:pPr>
            <a:r>
              <a:rPr lang="en-US" dirty="0" smtClean="0"/>
              <a:t>Scott Hu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OMPS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400" dirty="0" smtClean="0"/>
              <a:t>Mike </a:t>
            </a:r>
            <a:r>
              <a:rPr lang="en-US" sz="2400" dirty="0" err="1" smtClean="0"/>
              <a:t>Grotenhuis</a:t>
            </a:r>
            <a:r>
              <a:rPr 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OMPS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458" name="Picture 2" descr="D:\Working\Projects\11.JPSS\NPP\ICVS-LTM\2012.Provisional.Review\L_T_TELES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6" y="920141"/>
            <a:ext cx="2793720" cy="59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Working\Projects\11.JPSS\NPP\ICVS-LTM\2012.Provisional.Review\TC_T_WIN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40" y="920142"/>
            <a:ext cx="2793719" cy="59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Working\Projects\11.JPSS\NPP\ICVS-LTM\2012.Provisional.Review\TC_T_COND_B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33" y="909384"/>
            <a:ext cx="2798781" cy="59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050" y="2195151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LP Telescope Temperature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610499" y="220053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TC Window Temperature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257924" y="2189772"/>
            <a:ext cx="2713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TC Conducting Bar Temperature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3272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Path Forward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93" y="1096270"/>
            <a:ext cx="8471647" cy="54121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Add more spacecraft </a:t>
            </a:r>
            <a:r>
              <a:rPr lang="en-US" dirty="0"/>
              <a:t>status monitoring </a:t>
            </a:r>
            <a:r>
              <a:rPr lang="en-US" dirty="0" smtClean="0"/>
              <a:t>to </a:t>
            </a:r>
            <a:r>
              <a:rPr lang="en-US" smtClean="0"/>
              <a:t>support </a:t>
            </a:r>
            <a:r>
              <a:rPr lang="en-US"/>
              <a:t>f</a:t>
            </a:r>
            <a:r>
              <a:rPr lang="en-US" smtClean="0"/>
              <a:t>light </a:t>
            </a:r>
            <a:r>
              <a:rPr lang="en-US" dirty="0" smtClean="0"/>
              <a:t>segment</a:t>
            </a:r>
          </a:p>
          <a:p>
            <a:endParaRPr lang="en-US" dirty="0"/>
          </a:p>
          <a:p>
            <a:r>
              <a:rPr lang="en-US" dirty="0" smtClean="0"/>
              <a:t>Add more instrument status </a:t>
            </a:r>
            <a:r>
              <a:rPr lang="en-US" dirty="0"/>
              <a:t>and </a:t>
            </a:r>
            <a:r>
              <a:rPr lang="en-US" dirty="0" smtClean="0"/>
              <a:t>performance monitoring for Cal/Val teams</a:t>
            </a:r>
          </a:p>
          <a:p>
            <a:endParaRPr lang="en-US" dirty="0"/>
          </a:p>
          <a:p>
            <a:r>
              <a:rPr lang="en-US" dirty="0" smtClean="0"/>
              <a:t>Add instrument status </a:t>
            </a:r>
            <a:r>
              <a:rPr lang="en-US" dirty="0"/>
              <a:t>/</a:t>
            </a:r>
            <a:r>
              <a:rPr lang="en-US" dirty="0" smtClean="0"/>
              <a:t>quality anomaly notification function</a:t>
            </a:r>
          </a:p>
          <a:p>
            <a:endParaRPr lang="en-US" dirty="0" smtClean="0"/>
          </a:p>
          <a:p>
            <a:r>
              <a:rPr lang="en-US" dirty="0" smtClean="0"/>
              <a:t>Improve user experience of current website for easy access and understanding</a:t>
            </a:r>
          </a:p>
          <a:p>
            <a:endParaRPr lang="en-US" dirty="0" smtClean="0"/>
          </a:p>
          <a:p>
            <a:r>
              <a:rPr lang="en-US" dirty="0" smtClean="0"/>
              <a:t>Integrate latest instrument trending analysis of each SDR group into ICVS</a:t>
            </a:r>
          </a:p>
          <a:p>
            <a:endParaRPr lang="en-US" dirty="0" smtClean="0"/>
          </a:p>
          <a:p>
            <a:r>
              <a:rPr lang="en-US" dirty="0" smtClean="0"/>
              <a:t>Improve the bias monitoring capability including more  detailed analysis (e.g. biases </a:t>
            </a:r>
            <a:r>
              <a:rPr lang="en-US" dirty="0" err="1" smtClean="0"/>
              <a:t>wrt</a:t>
            </a:r>
            <a:r>
              <a:rPr lang="en-US" dirty="0" smtClean="0"/>
              <a:t> angular, scene, type)</a:t>
            </a:r>
          </a:p>
          <a:p>
            <a:endParaRPr lang="en-US" dirty="0" smtClean="0"/>
          </a:p>
          <a:p>
            <a:r>
              <a:rPr lang="en-US" dirty="0" smtClean="0"/>
              <a:t>Prepare ICVS/LTM for J1 and J2 missions</a:t>
            </a:r>
          </a:p>
          <a:p>
            <a:endParaRPr lang="en-US" dirty="0" smtClean="0"/>
          </a:p>
          <a:p>
            <a:r>
              <a:rPr lang="en-US" dirty="0" smtClean="0"/>
              <a:t>Provide periodical instrument performance analysis report to JPSS program and CGMS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34932"/>
            <a:ext cx="8229600" cy="4254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 LTM system is developed  for NPP/JPSS Integrated Calibration/Validation to support Cal/Val EOC/ICV/LTM</a:t>
            </a:r>
          </a:p>
          <a:p>
            <a:endParaRPr lang="en-US" dirty="0" smtClean="0"/>
          </a:p>
          <a:p>
            <a:r>
              <a:rPr lang="en-US" dirty="0" smtClean="0"/>
              <a:t>Advanced SDR sciences and algorithms are transitioned into operations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notification related to instrument anomalies are self-generated</a:t>
            </a:r>
          </a:p>
          <a:p>
            <a:endParaRPr lang="en-US" dirty="0" smtClean="0"/>
          </a:p>
          <a:p>
            <a:r>
              <a:rPr lang="en-US" dirty="0" smtClean="0"/>
              <a:t>Users from broader community (e.g. NWP, forecasters) are now will being  benefited from STAR LTM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Accomplishments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058332"/>
            <a:ext cx="7857066" cy="5528735"/>
          </a:xfrm>
        </p:spPr>
        <p:txBody>
          <a:bodyPr>
            <a:normAutofit/>
          </a:bodyPr>
          <a:lstStyle/>
          <a:p>
            <a:r>
              <a:rPr lang="en-US" dirty="0" smtClean="0"/>
              <a:t>LTM system enhancements and New Capability:  </a:t>
            </a:r>
          </a:p>
          <a:p>
            <a:pPr lvl="1"/>
            <a:r>
              <a:rPr lang="en-US" dirty="0" smtClean="0"/>
              <a:t>Added NPP spacecraft data in ICVS-LTM according NASA </a:t>
            </a:r>
            <a:r>
              <a:rPr lang="en-US" dirty="0" smtClean="0"/>
              <a:t>flight segment  users’ requests</a:t>
            </a:r>
            <a:endParaRPr lang="en-US" dirty="0" smtClean="0"/>
          </a:p>
          <a:p>
            <a:pPr lvl="1"/>
            <a:r>
              <a:rPr lang="en-US" dirty="0" smtClean="0"/>
              <a:t>Routinely Monitored NPP Instrument Bias </a:t>
            </a:r>
          </a:p>
          <a:p>
            <a:pPr lvl="1"/>
            <a:r>
              <a:rPr lang="en-US" dirty="0" smtClean="0"/>
              <a:t>Improved OMPS Monitoring </a:t>
            </a:r>
          </a:p>
          <a:p>
            <a:pPr lvl="1"/>
            <a:r>
              <a:rPr lang="en-US" dirty="0" smtClean="0"/>
              <a:t>Corrected some bugs in NEDT and Instrument temperature calculations</a:t>
            </a:r>
          </a:p>
          <a:p>
            <a:pPr lvl="1"/>
            <a:r>
              <a:rPr lang="en-US" dirty="0" smtClean="0"/>
              <a:t>Add VIIRS SD/SDSM degradation monitoring and VIIRS global image </a:t>
            </a:r>
          </a:p>
          <a:p>
            <a:pPr lvl="1"/>
            <a:r>
              <a:rPr lang="en-US" dirty="0" smtClean="0"/>
              <a:t>NPP Instrument Performance Monitoring Website (Trending, Bias, and Products) </a:t>
            </a:r>
          </a:p>
          <a:p>
            <a:pPr lvl="1"/>
            <a:r>
              <a:rPr lang="en-US" dirty="0" smtClean="0"/>
              <a:t>NPP ATMS/</a:t>
            </a:r>
            <a:r>
              <a:rPr lang="en-US" dirty="0" err="1" smtClean="0"/>
              <a:t>CrIS</a:t>
            </a:r>
            <a:r>
              <a:rPr lang="en-US" dirty="0" smtClean="0"/>
              <a:t> Software Tools (readers, imaging processing, documents, etc.)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S/C Telemetry/Diary 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7" name="Picture 3" descr="D:\Working\Projects\11.JPSS\NPP\ICVS-LTM\2012.Provisional.Review\SC.ma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985128"/>
            <a:ext cx="8663623" cy="17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4396" y="2822017"/>
            <a:ext cx="43353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G-Band RX Shelf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Scan Drive Mechanism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Baseplate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Calibration Target Bench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V-Band RX Shelf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Temperature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Temperature (via DSEP ECC 2)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Heater </a:t>
            </a:r>
            <a:r>
              <a:rPr lang="en-US" sz="1200" dirty="0" err="1"/>
              <a:t>Deadband</a:t>
            </a:r>
            <a:r>
              <a:rPr lang="en-US" sz="1200" dirty="0"/>
              <a:t>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Heater </a:t>
            </a:r>
            <a:r>
              <a:rPr lang="en-US" sz="1200" dirty="0" err="1"/>
              <a:t>Deadband</a:t>
            </a:r>
            <a:r>
              <a:rPr lang="en-US" sz="1200" dirty="0"/>
              <a:t> (via DSEP ECC 2)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Heater Operational </a:t>
            </a:r>
            <a:r>
              <a:rPr lang="en-US" sz="1200" dirty="0" err="1"/>
              <a:t>Setpoint</a:t>
            </a:r>
            <a:r>
              <a:rPr lang="en-US" sz="1200" dirty="0"/>
              <a:t>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ATMS </a:t>
            </a:r>
            <a:r>
              <a:rPr lang="en-US" sz="1200" dirty="0" err="1"/>
              <a:t>Coldplate</a:t>
            </a:r>
            <a:r>
              <a:rPr lang="en-US" sz="1200" dirty="0"/>
              <a:t> Operational Heater Operational </a:t>
            </a:r>
            <a:r>
              <a:rPr lang="en-US" sz="1200" dirty="0" err="1"/>
              <a:t>Setpoint</a:t>
            </a:r>
            <a:r>
              <a:rPr lang="en-US" sz="1200" dirty="0"/>
              <a:t> (via DSEP ECC 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9728" y="27687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Sensor I/F 1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Sensor I/F 2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Telescope </a:t>
            </a:r>
            <a:r>
              <a:rPr lang="en-US" sz="1200" dirty="0" err="1"/>
              <a:t>Moter</a:t>
            </a:r>
            <a:r>
              <a:rPr lang="en-US" sz="1200" dirty="0"/>
              <a:t> Survival Heater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Aft Optics Housing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EM </a:t>
            </a:r>
            <a:r>
              <a:rPr lang="en-US" sz="1200" dirty="0" err="1"/>
              <a:t>Coldplate</a:t>
            </a:r>
            <a:r>
              <a:rPr lang="en-US" sz="1200" dirty="0"/>
              <a:t>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EM Nadir Panel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</a:t>
            </a:r>
            <a:r>
              <a:rPr lang="en-US" sz="1200" dirty="0" err="1"/>
              <a:t>Coldplate</a:t>
            </a:r>
            <a:r>
              <a:rPr lang="en-US" sz="1200" dirty="0"/>
              <a:t> Temperature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</a:t>
            </a:r>
            <a:r>
              <a:rPr lang="en-US" sz="1200" dirty="0" err="1"/>
              <a:t>Coldplate</a:t>
            </a:r>
            <a:r>
              <a:rPr lang="en-US" sz="1200" dirty="0"/>
              <a:t> Temperature (via DSEP ECC 2)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Electronics </a:t>
            </a:r>
            <a:r>
              <a:rPr lang="en-US" sz="1200" dirty="0" err="1"/>
              <a:t>Coldplate</a:t>
            </a:r>
            <a:r>
              <a:rPr lang="en-US" sz="1200" dirty="0"/>
              <a:t> Heater </a:t>
            </a:r>
            <a:r>
              <a:rPr lang="en-US" sz="1200" dirty="0" err="1"/>
              <a:t>Deadband</a:t>
            </a:r>
            <a:r>
              <a:rPr lang="en-US" sz="1200" dirty="0"/>
              <a:t>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Electronics </a:t>
            </a:r>
            <a:r>
              <a:rPr lang="en-US" sz="1200" dirty="0" err="1"/>
              <a:t>Coldplate</a:t>
            </a:r>
            <a:r>
              <a:rPr lang="en-US" sz="1200" dirty="0"/>
              <a:t> Heater </a:t>
            </a:r>
            <a:r>
              <a:rPr lang="en-US" sz="1200" dirty="0" err="1"/>
              <a:t>Deadband</a:t>
            </a:r>
            <a:r>
              <a:rPr lang="en-US" sz="1200" dirty="0"/>
              <a:t> (via DSEP ECC 2)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Electronics </a:t>
            </a:r>
            <a:r>
              <a:rPr lang="en-US" sz="1200" dirty="0" err="1"/>
              <a:t>Coldplate</a:t>
            </a:r>
            <a:r>
              <a:rPr lang="en-US" sz="1200" dirty="0"/>
              <a:t> Heater Operational </a:t>
            </a:r>
            <a:r>
              <a:rPr lang="en-US" sz="1200" dirty="0" err="1"/>
              <a:t>Setpoint</a:t>
            </a:r>
            <a:r>
              <a:rPr lang="en-US" sz="1200" dirty="0"/>
              <a:t> (via DSEP ECC 1)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VIIRS Electronics </a:t>
            </a:r>
            <a:r>
              <a:rPr lang="en-US" sz="1200" dirty="0" err="1"/>
              <a:t>Coldplate</a:t>
            </a:r>
            <a:r>
              <a:rPr lang="en-US" sz="1200" dirty="0"/>
              <a:t> Heater Operational </a:t>
            </a:r>
            <a:r>
              <a:rPr lang="en-US" sz="1200" dirty="0" err="1"/>
              <a:t>Setpoint</a:t>
            </a:r>
            <a:r>
              <a:rPr lang="en-US" sz="1200" dirty="0"/>
              <a:t> (via DSEP ECC 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177" y="5646488"/>
            <a:ext cx="4255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Sensor I/F 1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Sensor I/F 2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Structure Near Survival Heater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PCE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Interferometer Electronics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 err="1"/>
              <a:t>CrIS</a:t>
            </a:r>
            <a:r>
              <a:rPr lang="en-US" sz="1200" dirty="0"/>
              <a:t> SSM Temperature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9728" y="5629258"/>
            <a:ext cx="440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OMPS Sensor I/F 1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OMPS Sensor I/F 2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OMPS Total Column Thermistor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OMPS Nadir Profiler Thermistor Temperature</a:t>
            </a:r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200" dirty="0"/>
              <a:t>OMPS Limb Thermistor Temperature</a:t>
            </a:r>
          </a:p>
        </p:txBody>
      </p:sp>
    </p:spTree>
    <p:extLst>
      <p:ext uri="{BB962C8B-B14F-4D97-AF65-F5344CB8AC3E}">
        <p14:creationId xmlns:p14="http://schemas.microsoft.com/office/powerpoint/2010/main" val="167250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S/C Telemetry/Diary </a:t>
            </a:r>
            <a:r>
              <a:rPr lang="en-US" sz="2800" b="1" dirty="0" smtClean="0"/>
              <a:t>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gray">
          <a:xfrm>
            <a:off x="244474" y="1237129"/>
            <a:ext cx="4137025" cy="4935071"/>
          </a:xfrm>
          <a:prstGeom prst="roundRect">
            <a:avLst>
              <a:gd name="adj" fmla="val 5616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/>
              <a:t>PUMA Bus Voltage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/>
              <a:t>PUMA Total Bus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/>
              <a:t>PUMA Battery 1 Voltage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/>
              <a:t>PUMA </a:t>
            </a:r>
            <a:r>
              <a:rPr lang="en-US" sz="1400" dirty="0"/>
              <a:t>Battery 2 Voltage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PUMA Battery 1 Pressure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PUMA Battery 2 Pressure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Wheel 1 Speed/Direction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Wheel 2 Speed/Direction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Wheel 3 Speed/Direction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Wheel 4 Speed/Direction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Gyro(TARA) 1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Gyro(TARA) 2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Gyro(TARA) 3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Reaction Wheel 1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Reaction Wheel 2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Reaction Wheel 3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Reaction Wheel 4 Motor Current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System Pressure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Propulsion Deck -Z Temperature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Propulsion Tank Temperature (Gas Side)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4778375" y="1237129"/>
            <a:ext cx="4067704" cy="1128381"/>
          </a:xfrm>
          <a:prstGeom prst="roundRect">
            <a:avLst>
              <a:gd name="adj" fmla="val 7810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/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400" dirty="0" smtClean="0"/>
              <a:t>Star Tracker Maximum Residual</a:t>
            </a:r>
            <a:endParaRPr lang="en-US" sz="1400" dirty="0"/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400" dirty="0" smtClean="0"/>
              <a:t>Total System Momentum 1</a:t>
            </a:r>
            <a:endParaRPr lang="en-US" sz="1400" dirty="0"/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400" dirty="0"/>
              <a:t>Total System Momentum </a:t>
            </a:r>
            <a:r>
              <a:rPr lang="en-US" sz="1400" dirty="0" smtClean="0"/>
              <a:t>2</a:t>
            </a:r>
            <a:endParaRPr lang="en-US" sz="1400" dirty="0"/>
          </a:p>
          <a:p>
            <a:pPr marL="171450" lvl="1" indent="-171450">
              <a:buFont typeface="Wingdings" pitchFamily="2" charset="2"/>
              <a:buChar char="§"/>
              <a:defRPr/>
            </a:pPr>
            <a:r>
              <a:rPr lang="en-US" sz="1400" dirty="0"/>
              <a:t>Total System Momentum </a:t>
            </a:r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18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S/C Telemetry/Diary </a:t>
            </a:r>
            <a:r>
              <a:rPr lang="en-US" sz="2800" b="1" dirty="0" smtClean="0"/>
              <a:t>Parameters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 descr="D:\Working\Projects\11.JPSS\NPP\ICVS-LTM\2012.Provisional.Review\npp_sc_diary_tlm_apid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1870"/>
            <a:ext cx="8296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Working\Projects\11.JPSS\NPP\ICVS-LTM\2012.Provisional.Review\npp_sc_diary_tlm_apid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8443"/>
            <a:ext cx="8286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6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S/C Telemetry/Diary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6" name="Picture 2" descr="D:\Working\Projects\11.JPSS\NPP\ICVS-LTM\2012.Provisional.Review\npp_sc_atms_temp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3" y="913653"/>
            <a:ext cx="82867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Working\Projects\11.JPSS\NPP\ICVS-LTM\2012.Provisional.Review\npp_sc_cris_temp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3" y="3630929"/>
            <a:ext cx="8286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6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S/C Telemetry/Diary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290" name="Picture 2" descr="D:\Working\Projects\11.JPSS\NPP\ICVS-LTM\2012.Provisional.Review\npp_sc_viirs_temp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4" y="1045434"/>
            <a:ext cx="828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Working\Projects\11.JPSS\NPP\ICVS-LTM\2012.Provisional.Review\npp_sc_viirs_temp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9" y="3758773"/>
            <a:ext cx="82962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57020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3366</TotalTime>
  <Words>1605</Words>
  <Application>Microsoft Office PowerPoint</Application>
  <PresentationFormat>On-screen Show (4:3)</PresentationFormat>
  <Paragraphs>419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NPP_FOR</vt:lpstr>
      <vt:lpstr> Suomi NPP SDR Provisional Product Review ICVS-LTM </vt:lpstr>
      <vt:lpstr>Outlines</vt:lpstr>
      <vt:lpstr>STAR Team Membership</vt:lpstr>
      <vt:lpstr>Accomplishments</vt:lpstr>
      <vt:lpstr>S/C Telemetry/Diary Parameters</vt:lpstr>
      <vt:lpstr>S/C Telemetry/Diary Parameters</vt:lpstr>
      <vt:lpstr>S/C Telemetry/Diary Parameters</vt:lpstr>
      <vt:lpstr>S/C Telemetry/Diary Parameters</vt:lpstr>
      <vt:lpstr>S/C Telemetry/Diary Parameters</vt:lpstr>
      <vt:lpstr>S/C Telemetry/Diary Parameters</vt:lpstr>
      <vt:lpstr>ATMS RDR Parameters</vt:lpstr>
      <vt:lpstr>ATMS RDR Parameters</vt:lpstr>
      <vt:lpstr>ATMS RDR Parameters</vt:lpstr>
      <vt:lpstr>ATMS RDR Parameters</vt:lpstr>
      <vt:lpstr>ATMS TDR Parameters</vt:lpstr>
      <vt:lpstr>ATMS TDR/SDR Bias Parameters</vt:lpstr>
      <vt:lpstr>VIIRS OBC/Telemetry Parameters</vt:lpstr>
      <vt:lpstr>VIIRS OBC/Telemetry Parameters</vt:lpstr>
      <vt:lpstr>VIIRS Global True Color Image</vt:lpstr>
      <vt:lpstr>VIIRS OBC/Telemetry Parameters</vt:lpstr>
      <vt:lpstr>VIIRS OBC/Telemetry Parameters</vt:lpstr>
      <vt:lpstr>VIIRS OBC/Telemetry Parameters</vt:lpstr>
      <vt:lpstr>VIIRS OBC/Telemetry Parameters</vt:lpstr>
      <vt:lpstr>CrIS RDR/SDR Parameters</vt:lpstr>
      <vt:lpstr>CrIS RDR/SDR Parameters</vt:lpstr>
      <vt:lpstr>CrIS RDR/SDR Parameters</vt:lpstr>
      <vt:lpstr>CrIS RDR/SDR Parameters</vt:lpstr>
      <vt:lpstr>CrIS RDR/SDR Parameters</vt:lpstr>
      <vt:lpstr>OMPS Parameters</vt:lpstr>
      <vt:lpstr>OMPS Parameters</vt:lpstr>
      <vt:lpstr>Path Forward</vt:lpstr>
      <vt:lpstr>Summary</vt:lpstr>
    </vt:vector>
  </TitlesOfParts>
  <Company>Lockheed Martin IS&amp;GS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Richard Ullman</dc:creator>
  <cp:lastModifiedBy>Ninghai Sun</cp:lastModifiedBy>
  <cp:revision>691</cp:revision>
  <dcterms:created xsi:type="dcterms:W3CDTF">2011-10-05T18:31:57Z</dcterms:created>
  <dcterms:modified xsi:type="dcterms:W3CDTF">2012-10-24T18:25:47Z</dcterms:modified>
</cp:coreProperties>
</file>