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87"/>
  </p:notesMasterIdLst>
  <p:sldIdLst>
    <p:sldId id="256" r:id="rId2"/>
    <p:sldId id="262" r:id="rId3"/>
    <p:sldId id="321" r:id="rId4"/>
    <p:sldId id="320" r:id="rId5"/>
    <p:sldId id="327" r:id="rId6"/>
    <p:sldId id="265" r:id="rId7"/>
    <p:sldId id="328" r:id="rId8"/>
    <p:sldId id="329" r:id="rId9"/>
    <p:sldId id="330" r:id="rId10"/>
    <p:sldId id="267" r:id="rId11"/>
    <p:sldId id="331" r:id="rId12"/>
    <p:sldId id="300" r:id="rId13"/>
    <p:sldId id="332" r:id="rId14"/>
    <p:sldId id="333" r:id="rId15"/>
    <p:sldId id="297" r:id="rId16"/>
    <p:sldId id="322" r:id="rId17"/>
    <p:sldId id="385" r:id="rId18"/>
    <p:sldId id="358" r:id="rId19"/>
    <p:sldId id="359" r:id="rId20"/>
    <p:sldId id="356" r:id="rId21"/>
    <p:sldId id="357" r:id="rId22"/>
    <p:sldId id="367" r:id="rId23"/>
    <p:sldId id="395" r:id="rId24"/>
    <p:sldId id="391" r:id="rId25"/>
    <p:sldId id="392" r:id="rId26"/>
    <p:sldId id="393" r:id="rId27"/>
    <p:sldId id="394" r:id="rId28"/>
    <p:sldId id="369" r:id="rId29"/>
    <p:sldId id="370" r:id="rId30"/>
    <p:sldId id="371" r:id="rId31"/>
    <p:sldId id="372" r:id="rId32"/>
    <p:sldId id="373" r:id="rId33"/>
    <p:sldId id="374" r:id="rId34"/>
    <p:sldId id="375" r:id="rId35"/>
    <p:sldId id="376" r:id="rId36"/>
    <p:sldId id="379" r:id="rId37"/>
    <p:sldId id="382" r:id="rId38"/>
    <p:sldId id="377" r:id="rId39"/>
    <p:sldId id="378" r:id="rId40"/>
    <p:sldId id="380" r:id="rId41"/>
    <p:sldId id="384" r:id="rId42"/>
    <p:sldId id="381" r:id="rId43"/>
    <p:sldId id="383" r:id="rId44"/>
    <p:sldId id="314" r:id="rId45"/>
    <p:sldId id="340" r:id="rId46"/>
    <p:sldId id="341" r:id="rId47"/>
    <p:sldId id="335" r:id="rId48"/>
    <p:sldId id="336" r:id="rId49"/>
    <p:sldId id="337" r:id="rId50"/>
    <p:sldId id="338" r:id="rId51"/>
    <p:sldId id="397" r:id="rId52"/>
    <p:sldId id="345" r:id="rId53"/>
    <p:sldId id="346" r:id="rId54"/>
    <p:sldId id="388" r:id="rId55"/>
    <p:sldId id="347" r:id="rId56"/>
    <p:sldId id="348" r:id="rId57"/>
    <p:sldId id="349" r:id="rId58"/>
    <p:sldId id="389" r:id="rId59"/>
    <p:sldId id="390" r:id="rId60"/>
    <p:sldId id="350" r:id="rId61"/>
    <p:sldId id="355" r:id="rId62"/>
    <p:sldId id="402" r:id="rId63"/>
    <p:sldId id="351" r:id="rId64"/>
    <p:sldId id="386" r:id="rId65"/>
    <p:sldId id="387" r:id="rId66"/>
    <p:sldId id="352" r:id="rId67"/>
    <p:sldId id="353" r:id="rId68"/>
    <p:sldId id="354" r:id="rId69"/>
    <p:sldId id="363" r:id="rId70"/>
    <p:sldId id="364" r:id="rId71"/>
    <p:sldId id="365" r:id="rId72"/>
    <p:sldId id="399" r:id="rId73"/>
    <p:sldId id="400" r:id="rId74"/>
    <p:sldId id="401" r:id="rId75"/>
    <p:sldId id="339" r:id="rId76"/>
    <p:sldId id="360" r:id="rId77"/>
    <p:sldId id="361" r:id="rId78"/>
    <p:sldId id="396" r:id="rId79"/>
    <p:sldId id="362" r:id="rId80"/>
    <p:sldId id="398" r:id="rId81"/>
    <p:sldId id="403" r:id="rId82"/>
    <p:sldId id="404" r:id="rId83"/>
    <p:sldId id="324" r:id="rId84"/>
    <p:sldId id="326" r:id="rId85"/>
    <p:sldId id="290" r:id="rId8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DIN" initials="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75" d="100"/>
          <a:sy n="75" d="100"/>
        </p:scale>
        <p:origin x="-149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52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esProps" Target="presProps.xml"/><Relationship Id="rId91" Type="http://schemas.openxmlformats.org/officeDocument/2006/relationships/viewProps" Target="viewProps.xml"/><Relationship Id="rId92" Type="http://schemas.openxmlformats.org/officeDocument/2006/relationships/theme" Target="theme/theme1.xml"/><Relationship Id="rId9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6FB0CF-5528-C744-A119-58E52B5EA66C}" type="datetimeFigureOut">
              <a:rPr lang="en-US" smtClean="0"/>
              <a:pPr/>
              <a:t>2/10/14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0B2DB1-9050-F54C-8252-2890C3B05854}" type="slidenum">
              <a:rPr lang="en-US" smtClean="0"/>
              <a:pPr/>
              <a:t>‹#›</a:t>
            </a:fld>
            <a:endParaRPr lang="en-US"/>
          </a:p>
        </p:txBody>
      </p:sp>
    </p:spTree>
    <p:extLst>
      <p:ext uri="{BB962C8B-B14F-4D97-AF65-F5344CB8AC3E}">
        <p14:creationId xmlns:p14="http://schemas.microsoft.com/office/powerpoint/2010/main" val="39582915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p>
            <a:r>
              <a:rPr lang="en-US" dirty="0" smtClean="0"/>
              <a:t>Click to edit title</a:t>
            </a:r>
            <a:endParaRPr lang="en-US"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DCE14E4A-EB3B-45B5-A160-C667DD919777}" type="datetime1">
              <a:rPr lang="en-US" smtClean="0"/>
              <a:pPr/>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pic>
        <p:nvPicPr>
          <p:cNvPr id="7" name="Picture 7"/>
          <p:cNvPicPr>
            <a:picLocks noChangeAspect="1" noChangeArrowheads="1"/>
          </p:cNvPicPr>
          <p:nvPr/>
        </p:nvPicPr>
        <p:blipFill>
          <a:blip r:embed="rId2" cstate="print"/>
          <a:srcRect/>
          <a:stretch>
            <a:fillRect/>
          </a:stretch>
        </p:blipFill>
        <p:spPr bwMode="auto">
          <a:xfrm>
            <a:off x="202291" y="5762170"/>
            <a:ext cx="1031425" cy="1012739"/>
          </a:xfrm>
          <a:prstGeom prst="rect">
            <a:avLst/>
          </a:prstGeom>
          <a:noFill/>
          <a:ln w="9525">
            <a:noFill/>
            <a:miter lim="800000"/>
            <a:headEnd/>
            <a:tailEnd/>
          </a:ln>
        </p:spPr>
      </p:pic>
      <p:pic>
        <p:nvPicPr>
          <p:cNvPr id="8" name="Picture 4" descr="JPSS Logo5.png"/>
          <p:cNvPicPr>
            <a:picLocks noChangeAspect="1"/>
          </p:cNvPicPr>
          <p:nvPr/>
        </p:nvPicPr>
        <p:blipFill>
          <a:blip r:embed="rId3" cstate="print"/>
          <a:srcRect/>
          <a:stretch>
            <a:fillRect/>
          </a:stretch>
        </p:blipFill>
        <p:spPr bwMode="auto">
          <a:xfrm>
            <a:off x="7937418" y="5776687"/>
            <a:ext cx="1134012" cy="105981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Vertical Text Placeholder 2"/>
          <p:cNvSpPr>
            <a:spLocks noGrp="1"/>
          </p:cNvSpPr>
          <p:nvPr>
            <p:ph type="body" orient="vert" idx="1" hasCustomPrompt="1"/>
          </p:nvPr>
        </p:nvSpPr>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930E49D-24C1-42DB-9A82-29B78EC20205}" type="datetime1">
              <a:rPr lang="en-US" smtClean="0"/>
              <a:pPr/>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title</a:t>
            </a:r>
            <a:endParaRPr lang="en-US" dirty="0"/>
          </a:p>
        </p:txBody>
      </p:sp>
      <p:sp>
        <p:nvSpPr>
          <p:cNvPr id="3" name="Vertical Text Placeholder 2"/>
          <p:cNvSpPr>
            <a:spLocks noGrp="1"/>
          </p:cNvSpPr>
          <p:nvPr>
            <p:ph type="body" orient="vert" idx="1" hasCustomPrompt="1"/>
          </p:nvPr>
        </p:nvSpPr>
        <p:spPr>
          <a:xfrm>
            <a:off x="457200" y="274638"/>
            <a:ext cx="6019800" cy="5851525"/>
          </a:xfrm>
        </p:spPr>
        <p:txBody>
          <a:bodyPr vert="eaVert"/>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D127D3E-43E7-40EC-98E2-71176D3082B1}" type="datetime1">
              <a:rPr lang="en-US" smtClean="0"/>
              <a:pPr/>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600"/>
            </a:lvl1pPr>
          </a:lstStyle>
          <a:p>
            <a:r>
              <a:rPr lang="en-US" dirty="0" smtClean="0"/>
              <a:t>Click to edit title</a:t>
            </a:r>
            <a:endParaRPr lang="en-US" dirty="0"/>
          </a:p>
        </p:txBody>
      </p:sp>
      <p:sp>
        <p:nvSpPr>
          <p:cNvPr id="3" name="Content Placeholder 2"/>
          <p:cNvSpPr>
            <a:spLocks noGrp="1"/>
          </p:cNvSpPr>
          <p:nvPr>
            <p:ph idx="1" hasCustomPrompt="1"/>
          </p:nvPr>
        </p:nvSpPr>
        <p:spPr/>
        <p:txBody>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3458122-3679-44E4-9DE2-C92E3D06F135}" type="datetime1">
              <a:rPr lang="en-US" smtClean="0"/>
              <a:pPr/>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text</a:t>
            </a:r>
          </a:p>
        </p:txBody>
      </p:sp>
      <p:sp>
        <p:nvSpPr>
          <p:cNvPr id="4" name="Date Placeholder 3"/>
          <p:cNvSpPr>
            <a:spLocks noGrp="1"/>
          </p:cNvSpPr>
          <p:nvPr>
            <p:ph type="dt" sz="half" idx="10"/>
          </p:nvPr>
        </p:nvSpPr>
        <p:spPr/>
        <p:txBody>
          <a:bodyPr/>
          <a:lstStyle/>
          <a:p>
            <a:fld id="{9C253E22-C60A-45FE-9EBE-F7B3D877626D}" type="datetime1">
              <a:rPr lang="en-US" smtClean="0"/>
              <a:pPr/>
              <a:t>2/10/14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hasCustomPrompt="1"/>
          </p:nvPr>
        </p:nvSpPr>
        <p:spPr>
          <a:xfrm>
            <a:off x="457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371600"/>
            <a:ext cx="403860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ED1F4B3B-7CDD-420D-B0FB-9AD616D22A80}" type="datetime1">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4" name="Content Placehold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6" name="Content Placehold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A2093306-03DF-4437-9272-50A6C76CB47D}" type="datetime1">
              <a:rPr lang="en-US" smtClean="0"/>
              <a:pPr/>
              <a:t>2/10/14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D14C2D45-B9C9-455F-BFEA-2ADFD0BDE274}" type="datetime1">
              <a:rPr lang="en-US" smtClean="0"/>
              <a:pPr/>
              <a:t>2/10/14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E85506-BB44-4439-97B7-8153510267CE}" type="datetime1">
              <a:rPr lang="en-US" smtClean="0"/>
              <a:pPr/>
              <a:t>2/10/14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p:spPr>
        <p:txBody>
          <a:bodyPr anchor="b"/>
          <a:lstStyle>
            <a:lvl1pPr algn="l">
              <a:defRPr sz="2000" b="1"/>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7C47972E-4A21-4C5E-BE51-E40EEC3B3A24}" type="datetime1">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p:spPr>
        <p:txBody>
          <a:bodyPr anchor="b"/>
          <a:lstStyle>
            <a:lvl1pPr algn="l">
              <a:defRPr sz="2000" b="1"/>
            </a:lvl1pPr>
          </a:lstStyle>
          <a:p>
            <a:r>
              <a:rPr lang="en-US" dirty="0" smtClean="0"/>
              <a:t>Click to edit title</a:t>
            </a:r>
            <a:endParaRPr lang="en-US" dirty="0"/>
          </a:p>
        </p:txBody>
      </p:sp>
      <p:sp>
        <p:nvSpPr>
          <p:cNvPr id="3" name="Picture Placeholder 2"/>
          <p:cNvSpPr>
            <a:spLocks noGrp="1"/>
          </p:cNvSpPr>
          <p:nvPr>
            <p:ph type="pic" idx="1"/>
          </p:nvPr>
        </p:nvSpPr>
        <p:spPr>
          <a:xfrm>
            <a:off x="1792288" y="1219199"/>
            <a:ext cx="5486400" cy="3508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
        <p:nvSpPr>
          <p:cNvPr id="5" name="Date Placeholder 4"/>
          <p:cNvSpPr>
            <a:spLocks noGrp="1"/>
          </p:cNvSpPr>
          <p:nvPr>
            <p:ph type="dt" sz="half" idx="10"/>
          </p:nvPr>
        </p:nvSpPr>
        <p:spPr/>
        <p:txBody>
          <a:bodyPr/>
          <a:lstStyle/>
          <a:p>
            <a:fld id="{BFCCB6DA-062D-49F6-B8C9-B066EE52CC37}" type="datetime1">
              <a:rPr lang="en-US" smtClean="0"/>
              <a:pPr/>
              <a:t>2/10/14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36F11-A39A-294D-A59D-6180D50ED2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754563"/>
          </a:xfrm>
          <a:prstGeom prst="rect">
            <a:avLst/>
          </a:prstGeom>
        </p:spPr>
        <p:txBody>
          <a:bodyPr vert="horz" lIns="91440" tIns="45720" rIns="91440" bIns="45720" rtlCol="0">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D2058-6B39-4427-9316-8558B23E1A75}" type="datetime1">
              <a:rPr lang="en-US" smtClean="0"/>
              <a:pPr/>
              <a:t>2/10/14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36F11-A39A-294D-A59D-6180D50ED29D}" type="slidenum">
              <a:rPr lang="en-US" smtClean="0"/>
              <a:pPr/>
              <a:t>‹#›</a:t>
            </a:fld>
            <a:endParaRPr lang="en-US"/>
          </a:p>
        </p:txBody>
      </p:sp>
      <p:sp>
        <p:nvSpPr>
          <p:cNvPr id="9" name="Rectangle 22"/>
          <p:cNvSpPr>
            <a:spLocks noChangeArrowheads="1"/>
          </p:cNvSpPr>
          <p:nvPr/>
        </p:nvSpPr>
        <p:spPr bwMode="auto">
          <a:xfrm>
            <a:off x="0" y="-7938"/>
            <a:ext cx="9144000" cy="887413"/>
          </a:xfrm>
          <a:prstGeom prst="rect">
            <a:avLst/>
          </a:prstGeom>
          <a:gradFill rotWithShape="0">
            <a:gsLst>
              <a:gs pos="0">
                <a:srgbClr val="5487BD"/>
              </a:gs>
              <a:gs pos="100000">
                <a:schemeClr val="bg1"/>
              </a:gs>
            </a:gsLst>
            <a:lin ang="0" scaled="1"/>
          </a:gradFill>
          <a:ln w="9525">
            <a:noFill/>
            <a:miter lim="800000"/>
            <a:headEnd/>
            <a:tailEnd/>
          </a:ln>
        </p:spPr>
        <p:txBody>
          <a:bodyPr wrap="none" anchor="ctr"/>
          <a:lstStyle/>
          <a:p>
            <a:pPr>
              <a:defRPr/>
            </a:pPr>
            <a:endParaRPr lang="en-US">
              <a:ea typeface="ＭＳ Ｐゴシック" pitchFamily="-108" charset="-128"/>
            </a:endParaRPr>
          </a:p>
        </p:txBody>
      </p:sp>
      <p:pic>
        <p:nvPicPr>
          <p:cNvPr id="11" name="Picture 8" descr="Macintosh HD:Users:gtiona:Documents:GI_info:GI - NPP:Instruments:CERES:CERES LaRC F2F 012808:"/>
          <p:cNvPicPr>
            <a:picLocks noChangeAspect="1" noChangeArrowheads="1"/>
          </p:cNvPicPr>
          <p:nvPr/>
        </p:nvPicPr>
        <p:blipFill>
          <a:blip r:embed="rId13" cstate="print"/>
          <a:srcRect/>
          <a:stretch>
            <a:fillRect/>
          </a:stretch>
        </p:blipFill>
        <p:spPr bwMode="auto">
          <a:xfrm>
            <a:off x="0" y="0"/>
            <a:ext cx="981075" cy="862012"/>
          </a:xfrm>
          <a:prstGeom prst="rect">
            <a:avLst/>
          </a:prstGeom>
          <a:noFill/>
          <a:ln w="9525">
            <a:noFill/>
            <a:miter lim="800000"/>
            <a:headEnd/>
            <a:tailEnd/>
          </a:ln>
        </p:spPr>
      </p:pic>
      <p:sp>
        <p:nvSpPr>
          <p:cNvPr id="12" name="Line 6"/>
          <p:cNvSpPr>
            <a:spLocks noChangeShapeType="1"/>
          </p:cNvSpPr>
          <p:nvPr/>
        </p:nvSpPr>
        <p:spPr bwMode="auto">
          <a:xfrm>
            <a:off x="0" y="885825"/>
            <a:ext cx="9144000" cy="0"/>
          </a:xfrm>
          <a:prstGeom prst="line">
            <a:avLst/>
          </a:prstGeom>
          <a:noFill/>
          <a:ln w="15875">
            <a:solidFill>
              <a:srgbClr val="FF0000"/>
            </a:solidFill>
            <a:round/>
            <a:headEnd/>
            <a:tailEnd/>
          </a:ln>
          <a:effectLst/>
        </p:spPr>
        <p:txBody>
          <a:bodyPr wrap="none" anchor="ctr"/>
          <a:lstStyle/>
          <a:p>
            <a:pPr eaLnBrk="0" hangingPunct="0">
              <a:defRPr/>
            </a:pPr>
            <a:endParaRPr lang="en-US" dirty="0">
              <a:latin typeface="+mj-lt"/>
              <a:ea typeface="+mn-ea"/>
              <a:cs typeface="ＭＳ Ｐゴシック"/>
            </a:endParaRPr>
          </a:p>
        </p:txBody>
      </p:sp>
      <p:pic>
        <p:nvPicPr>
          <p:cNvPr id="13" name="Picture 3"/>
          <p:cNvPicPr>
            <a:picLocks noChangeAspect="1" noChangeArrowheads="1"/>
          </p:cNvPicPr>
          <p:nvPr/>
        </p:nvPicPr>
        <p:blipFill>
          <a:blip r:embed="rId14" cstate="print"/>
          <a:srcRect/>
          <a:stretch>
            <a:fillRect/>
          </a:stretch>
        </p:blipFill>
        <p:spPr bwMode="auto">
          <a:xfrm>
            <a:off x="8253186" y="0"/>
            <a:ext cx="876300" cy="876300"/>
          </a:xfrm>
          <a:prstGeom prst="rect">
            <a:avLst/>
          </a:prstGeom>
          <a:noFill/>
          <a:ln w="9525">
            <a:noFill/>
            <a:miter lim="800000"/>
            <a:headEnd/>
            <a:tailEnd/>
          </a:ln>
        </p:spPr>
      </p:pic>
      <p:sp>
        <p:nvSpPr>
          <p:cNvPr id="2" name="Title Placeholder 1"/>
          <p:cNvSpPr>
            <a:spLocks noGrp="1"/>
          </p:cNvSpPr>
          <p:nvPr>
            <p:ph type="title"/>
          </p:nvPr>
        </p:nvSpPr>
        <p:spPr>
          <a:xfrm>
            <a:off x="457200" y="0"/>
            <a:ext cx="8229600" cy="822960"/>
          </a:xfrm>
          <a:prstGeom prst="rect">
            <a:avLst/>
          </a:prstGeom>
        </p:spPr>
        <p:txBody>
          <a:bodyPr vert="horz" lIns="91440" tIns="45720" rIns="91440" bIns="45720" rtlCol="0" anchor="ctr" anchorCtr="1">
            <a:normAutofit/>
          </a:bodyPr>
          <a:lstStyle/>
          <a:p>
            <a:r>
              <a:rPr lang="en-US" dirty="0" smtClean="0"/>
              <a:t>Click to edit title</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defTabSz="914400" rtl="0" eaLnBrk="1" latinLnBrk="0" hangingPunct="1">
        <a:spcBef>
          <a:spcPct val="0"/>
        </a:spcBef>
        <a:buNone/>
        <a:defRPr sz="32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 Id="rId3" Type="http://schemas.openxmlformats.org/officeDocument/2006/relationships/image" Target="../media/image1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 Id="rId3" Type="http://schemas.openxmlformats.org/officeDocument/2006/relationships/image" Target="../media/image2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 Id="rId3" Type="http://schemas.openxmlformats.org/officeDocument/2006/relationships/image" Target="../media/image2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470025"/>
          </a:xfrm>
        </p:spPr>
        <p:txBody>
          <a:bodyPr>
            <a:normAutofit/>
          </a:bodyPr>
          <a:lstStyle/>
          <a:p>
            <a:r>
              <a:rPr lang="en-US" dirty="0" smtClean="0"/>
              <a:t>VIIRS Cloud Mask (VCM) </a:t>
            </a:r>
            <a:br>
              <a:rPr lang="en-US" dirty="0" smtClean="0"/>
            </a:br>
            <a:r>
              <a:rPr lang="en-US" dirty="0" smtClean="0"/>
              <a:t> Validation Stage </a:t>
            </a:r>
            <a:r>
              <a:rPr lang="en-US" dirty="0" smtClean="0"/>
              <a:t>2 </a:t>
            </a:r>
            <a:endParaRPr lang="en-US" dirty="0"/>
          </a:p>
        </p:txBody>
      </p:sp>
      <p:sp>
        <p:nvSpPr>
          <p:cNvPr id="3" name="Subtitle 2"/>
          <p:cNvSpPr>
            <a:spLocks noGrp="1"/>
          </p:cNvSpPr>
          <p:nvPr>
            <p:ph type="subTitle" idx="1"/>
          </p:nvPr>
        </p:nvSpPr>
        <p:spPr>
          <a:xfrm>
            <a:off x="1371600" y="3336966"/>
            <a:ext cx="6400800" cy="2750055"/>
          </a:xfrm>
        </p:spPr>
        <p:txBody>
          <a:bodyPr>
            <a:normAutofit/>
          </a:bodyPr>
          <a:lstStyle/>
          <a:p>
            <a:pPr algn="l"/>
            <a:r>
              <a:rPr lang="en-US" sz="2000" dirty="0" smtClean="0"/>
              <a:t>Dr. Thomas Kopp – VCM Validation Lead</a:t>
            </a:r>
          </a:p>
          <a:p>
            <a:pPr algn="l"/>
            <a:r>
              <a:rPr lang="en-US" sz="2000" dirty="0" smtClean="0"/>
              <a:t>Dr. Andrew </a:t>
            </a:r>
            <a:r>
              <a:rPr lang="en-US" sz="2000" dirty="0" err="1" smtClean="0"/>
              <a:t>Heidinger</a:t>
            </a:r>
            <a:r>
              <a:rPr lang="en-US" sz="2000" dirty="0" smtClean="0"/>
              <a:t> – Cloud Product Lead</a:t>
            </a:r>
          </a:p>
          <a:p>
            <a:pPr algn="l"/>
            <a:r>
              <a:rPr lang="en-US" sz="2000" dirty="0" smtClean="0"/>
              <a:t>Dr. William Thomas – VCM JPSS Algorithm Manager</a:t>
            </a:r>
          </a:p>
        </p:txBody>
      </p:sp>
      <p:sp>
        <p:nvSpPr>
          <p:cNvPr id="4" name="Slide Number Placeholder 3"/>
          <p:cNvSpPr>
            <a:spLocks noGrp="1"/>
          </p:cNvSpPr>
          <p:nvPr>
            <p:ph type="sldNum" sz="quarter" idx="12"/>
          </p:nvPr>
        </p:nvSpPr>
        <p:spPr/>
        <p:txBody>
          <a:bodyPr/>
          <a:lstStyle/>
          <a:p>
            <a:fld id="{EB63111B-9D3D-7F45-A151-02AA27D35D0F}" type="slidenum">
              <a:rPr lang="en-US" smtClean="0"/>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The core team of NG, SSEC, and Aerospace began collaboration on the VCM in 2005</a:t>
            </a:r>
          </a:p>
          <a:p>
            <a:r>
              <a:rPr lang="en-US" dirty="0" smtClean="0"/>
              <a:t>Collective agreement was made for all software changes under the leadership of NG until the government took over the role circa 2009/2010</a:t>
            </a:r>
          </a:p>
          <a:p>
            <a:pPr lvl="1"/>
            <a:r>
              <a:rPr lang="en-US" dirty="0" smtClean="0"/>
              <a:t>Critical updates were made to numerous cloud detection tests, cloud phase, and cloud shadows</a:t>
            </a:r>
          </a:p>
          <a:p>
            <a:pPr lvl="1"/>
            <a:r>
              <a:rPr lang="en-US" dirty="0" smtClean="0"/>
              <a:t>Improvements were suggested and ultimately implemented from all three organizations</a:t>
            </a:r>
          </a:p>
          <a:p>
            <a:r>
              <a:rPr lang="en-US" dirty="0" smtClean="0"/>
              <a:t>The approach remained the same after the government took the lead for Cal/Val and, later, the algorithms themselves</a:t>
            </a:r>
          </a:p>
        </p:txBody>
      </p:sp>
      <p:sp>
        <p:nvSpPr>
          <p:cNvPr id="4" name="Title 1"/>
          <p:cNvSpPr>
            <a:spLocks noGrp="1"/>
          </p:cNvSpPr>
          <p:nvPr>
            <p:ph type="title"/>
          </p:nvPr>
        </p:nvSpPr>
        <p:spPr/>
        <p:txBody>
          <a:bodyPr/>
          <a:lstStyle/>
          <a:p>
            <a:r>
              <a:rPr lang="en-US" dirty="0" smtClean="0"/>
              <a:t>Pre-launch Work on the VCM</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10</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Beta was declared after the 30-day spin-up set of threshold adjustments were implemented on the IDPS (April 2012)</a:t>
            </a:r>
          </a:p>
          <a:p>
            <a:pPr lvl="1"/>
            <a:r>
              <a:rPr lang="en-US" dirty="0" smtClean="0"/>
              <a:t>74 thresholds were adjusted during the 30 day spin up</a:t>
            </a:r>
          </a:p>
          <a:p>
            <a:r>
              <a:rPr lang="en-US" dirty="0" smtClean="0"/>
              <a:t>This implementation also opened up the VCM to analysis and critique by the other VIIRS EDR teams</a:t>
            </a:r>
          </a:p>
          <a:p>
            <a:r>
              <a:rPr lang="en-US" dirty="0" smtClean="0"/>
              <a:t>1012 granules  of VCM/MODIS/CALIPSO match-ups were produced for beta </a:t>
            </a:r>
          </a:p>
        </p:txBody>
      </p:sp>
      <p:sp>
        <p:nvSpPr>
          <p:cNvPr id="4" name="Title 1"/>
          <p:cNvSpPr>
            <a:spLocks noGrp="1"/>
          </p:cNvSpPr>
          <p:nvPr>
            <p:ph type="title"/>
          </p:nvPr>
        </p:nvSpPr>
        <p:spPr/>
        <p:txBody>
          <a:bodyPr/>
          <a:lstStyle/>
          <a:p>
            <a:r>
              <a:rPr lang="en-US" dirty="0" smtClean="0"/>
              <a:t>Status at Beta</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11</a:t>
            </a:fld>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Status at Provisional</a:t>
            </a:r>
            <a:endParaRPr lang="en-US" dirty="0"/>
          </a:p>
        </p:txBody>
      </p:sp>
      <p:sp>
        <p:nvSpPr>
          <p:cNvPr id="8" name="Content Placeholder 7"/>
          <p:cNvSpPr>
            <a:spLocks noGrp="1"/>
          </p:cNvSpPr>
          <p:nvPr>
            <p:ph idx="1"/>
          </p:nvPr>
        </p:nvSpPr>
        <p:spPr/>
        <p:txBody>
          <a:bodyPr>
            <a:normAutofit fontScale="77500" lnSpcReduction="20000"/>
          </a:bodyPr>
          <a:lstStyle/>
          <a:p>
            <a:r>
              <a:rPr lang="en-US" dirty="0" smtClean="0"/>
              <a:t>Product quality was evaluated using two days of match-ups data between CALIPSO and the VCM over the month of November 2012, and compared to results from May 2012 </a:t>
            </a:r>
          </a:p>
          <a:p>
            <a:r>
              <a:rPr lang="en-US" dirty="0" smtClean="0"/>
              <a:t>Results were executed twice, one for all clouds observed by CALIPSO and one with thin clouds removed</a:t>
            </a:r>
          </a:p>
          <a:p>
            <a:pPr lvl="1"/>
            <a:r>
              <a:rPr lang="en-US" dirty="0" smtClean="0"/>
              <a:t>Thin was defined as high cloud with an optical depth less than 0.3</a:t>
            </a:r>
          </a:p>
          <a:p>
            <a:r>
              <a:rPr lang="en-US" dirty="0" smtClean="0"/>
              <a:t>Analysis tool assumed a binary cloud mask</a:t>
            </a:r>
          </a:p>
          <a:p>
            <a:pPr lvl="1"/>
            <a:r>
              <a:rPr lang="en-US" dirty="0" smtClean="0"/>
              <a:t>Probably clear is counted as confidently clear, same for cloudy</a:t>
            </a:r>
          </a:p>
          <a:p>
            <a:pPr lvl="1"/>
            <a:r>
              <a:rPr lang="en-US" dirty="0" smtClean="0"/>
              <a:t>This penalizes the VCM, recall actual definitions of leakage/false alarms is based on confident results only</a:t>
            </a:r>
          </a:p>
          <a:p>
            <a:r>
              <a:rPr lang="en-US" dirty="0" smtClean="0"/>
              <a:t>VCM had improved from beta approximately 5-10%, results were at that time within 10% of all “NPOESS” requirements (JPSS requirements were not set yet)</a:t>
            </a:r>
          </a:p>
          <a:p>
            <a:pPr lvl="1"/>
            <a:r>
              <a:rPr lang="en-US" dirty="0" smtClean="0"/>
              <a:t>Some leakage percentages were cut in half</a:t>
            </a:r>
          </a:p>
          <a:p>
            <a:r>
              <a:rPr lang="en-US" dirty="0" smtClean="0"/>
              <a:t>VCM was declared provisional as of November 2012</a:t>
            </a:r>
          </a:p>
        </p:txBody>
      </p:sp>
      <p:sp>
        <p:nvSpPr>
          <p:cNvPr id="5" name="Slide Number Placeholder 4"/>
          <p:cNvSpPr>
            <a:spLocks noGrp="1"/>
          </p:cNvSpPr>
          <p:nvPr>
            <p:ph type="sldNum" sz="quarter" idx="12"/>
          </p:nvPr>
        </p:nvSpPr>
        <p:spPr/>
        <p:txBody>
          <a:bodyPr/>
          <a:lstStyle/>
          <a:p>
            <a:fld id="{96E36F11-A39A-294D-A59D-6180D50ED29D}" type="slidenum">
              <a:rPr lang="en-US" smtClean="0"/>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Improvements Since Provisional (1) </a:t>
            </a:r>
            <a:endParaRPr lang="en-US" dirty="0"/>
          </a:p>
        </p:txBody>
      </p:sp>
      <p:sp>
        <p:nvSpPr>
          <p:cNvPr id="8" name="Content Placeholder 7"/>
          <p:cNvSpPr>
            <a:spLocks noGrp="1"/>
          </p:cNvSpPr>
          <p:nvPr>
            <p:ph idx="1"/>
          </p:nvPr>
        </p:nvSpPr>
        <p:spPr/>
        <p:txBody>
          <a:bodyPr>
            <a:normAutofit fontScale="85000" lnSpcReduction="20000"/>
          </a:bodyPr>
          <a:lstStyle/>
          <a:p>
            <a:r>
              <a:rPr lang="en-US" dirty="0" smtClean="0"/>
              <a:t>VCM PCTs were updated (tuned) on February 8, May 10/28, and September 24 2013</a:t>
            </a:r>
          </a:p>
          <a:p>
            <a:pPr lvl="1"/>
            <a:r>
              <a:rPr lang="en-US" dirty="0" smtClean="0"/>
              <a:t>The February update improved cirrus detection over all backgrounds and removed an incorrect latitude limit for certain low cloud detection tests</a:t>
            </a:r>
          </a:p>
          <a:p>
            <a:pPr lvl="1"/>
            <a:r>
              <a:rPr lang="en-US" dirty="0" smtClean="0"/>
              <a:t>The May update improved cloud detection over deserts, activation of the 17-day NDVI update, and major changes to cloud phase discrimination between mixed and opaque ice phase clouds</a:t>
            </a:r>
          </a:p>
          <a:p>
            <a:pPr lvl="2"/>
            <a:r>
              <a:rPr lang="en-US" dirty="0" smtClean="0"/>
              <a:t>An error occurred with the initial implementation on May 10, and was corrected on May 28</a:t>
            </a:r>
          </a:p>
          <a:p>
            <a:pPr lvl="1"/>
            <a:r>
              <a:rPr lang="en-US" dirty="0" smtClean="0"/>
              <a:t>The September update continued the effort to address </a:t>
            </a:r>
            <a:r>
              <a:rPr lang="en-US" dirty="0" err="1" smtClean="0"/>
              <a:t>climatological</a:t>
            </a:r>
            <a:r>
              <a:rPr lang="en-US" dirty="0" smtClean="0"/>
              <a:t> NDVI impacts, additional scattering angle considerations for desert and sun glint, and adjustments for </a:t>
            </a:r>
            <a:r>
              <a:rPr lang="en-US" dirty="0" err="1" smtClean="0"/>
              <a:t>precipitable</a:t>
            </a:r>
            <a:r>
              <a:rPr lang="en-US" dirty="0" smtClean="0"/>
              <a:t> water (PW) limits for thin cirrus detection</a:t>
            </a:r>
          </a:p>
          <a:p>
            <a:r>
              <a:rPr lang="en-US" dirty="0" smtClean="0"/>
              <a:t>Most important tuning effort over the past year was adjusting thresholds for negative impacts from monthly </a:t>
            </a:r>
            <a:r>
              <a:rPr lang="en-US" dirty="0" err="1" smtClean="0"/>
              <a:t>climatological</a:t>
            </a:r>
            <a:r>
              <a:rPr lang="en-US" dirty="0" smtClean="0"/>
              <a:t> values of NDVI</a:t>
            </a:r>
          </a:p>
        </p:txBody>
      </p:sp>
      <p:sp>
        <p:nvSpPr>
          <p:cNvPr id="5" name="Slide Number Placeholder 4"/>
          <p:cNvSpPr>
            <a:spLocks noGrp="1"/>
          </p:cNvSpPr>
          <p:nvPr>
            <p:ph type="sldNum" sz="quarter" idx="12"/>
          </p:nvPr>
        </p:nvSpPr>
        <p:spPr/>
        <p:txBody>
          <a:bodyPr/>
          <a:lstStyle/>
          <a:p>
            <a:fld id="{96E36F11-A39A-294D-A59D-6180D50ED29D}" type="slidenum">
              <a:rPr lang="en-US" smtClean="0"/>
              <a:pPr/>
              <a:t>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Improvements Since Provisional (2) </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Software updates were made to the VCM in association with Build 7.1 (July 10) and Build 7.2 (August 20)</a:t>
            </a:r>
          </a:p>
          <a:p>
            <a:pPr lvl="1"/>
            <a:r>
              <a:rPr lang="en-US" dirty="0" smtClean="0"/>
              <a:t>Build 7.1 included:</a:t>
            </a:r>
          </a:p>
          <a:p>
            <a:pPr lvl="2"/>
            <a:r>
              <a:rPr lang="en-US" dirty="0" smtClean="0"/>
              <a:t>Adding a PW variable in the algorithm for detecting (thin) cirrus</a:t>
            </a:r>
          </a:p>
          <a:p>
            <a:pPr lvl="2"/>
            <a:r>
              <a:rPr lang="en-US" dirty="0" smtClean="0"/>
              <a:t>Improved logic for dust identification over open water</a:t>
            </a:r>
          </a:p>
          <a:p>
            <a:pPr lvl="1"/>
            <a:r>
              <a:rPr lang="en-US" dirty="0" smtClean="0"/>
              <a:t>Build 7.2 included:</a:t>
            </a:r>
          </a:p>
          <a:p>
            <a:pPr lvl="2"/>
            <a:r>
              <a:rPr lang="en-US" dirty="0" smtClean="0"/>
              <a:t>Significant improvement to snow/ice/cloud differentiation in daytime granules </a:t>
            </a:r>
          </a:p>
          <a:p>
            <a:pPr lvl="2"/>
            <a:r>
              <a:rPr lang="en-US" dirty="0" smtClean="0"/>
              <a:t>Added thresholds for the gross nighttime Infrared (IR) and Mid-Wave IR difference cloud detection test</a:t>
            </a:r>
          </a:p>
          <a:p>
            <a:pPr lvl="2"/>
            <a:r>
              <a:rPr lang="en-US" dirty="0" smtClean="0"/>
              <a:t>Corrected logic for cloud shadows</a:t>
            </a:r>
          </a:p>
          <a:p>
            <a:r>
              <a:rPr lang="en-US" dirty="0" smtClean="0"/>
              <a:t>Most important software update was the snow/ice/cloud differentiation logic, this was a major hurdle in reducing leakage over many areas within daytime granules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14</a:t>
            </a:fld>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The VCM relies upon 13 of the 16 M-bands and 4 of the 5 I-bands for all of its computations</a:t>
            </a:r>
          </a:p>
          <a:p>
            <a:pPr lvl="1"/>
            <a:r>
              <a:rPr lang="en-US" dirty="0" smtClean="0"/>
              <a:t>The VCM is tuned for known biases and noise</a:t>
            </a:r>
          </a:p>
          <a:p>
            <a:r>
              <a:rPr lang="en-US" dirty="0" smtClean="0"/>
              <a:t>It also depends upon ancillary data critical for accurate cloud identification</a:t>
            </a:r>
          </a:p>
          <a:p>
            <a:pPr lvl="1"/>
            <a:r>
              <a:rPr lang="en-US" dirty="0" smtClean="0"/>
              <a:t>Background surface temperatures at night (GFS)</a:t>
            </a:r>
          </a:p>
          <a:p>
            <a:pPr lvl="1"/>
            <a:r>
              <a:rPr lang="en-US" dirty="0" smtClean="0"/>
              <a:t>Water vapor content (GFS)</a:t>
            </a:r>
          </a:p>
          <a:p>
            <a:pPr lvl="1"/>
            <a:r>
              <a:rPr lang="en-US" dirty="0" smtClean="0"/>
              <a:t>Snow and ice</a:t>
            </a:r>
          </a:p>
          <a:p>
            <a:pPr lvl="2"/>
            <a:r>
              <a:rPr lang="en-US" dirty="0" smtClean="0"/>
              <a:t>Currently an updated monthly snow/ice coverage</a:t>
            </a:r>
          </a:p>
          <a:p>
            <a:pPr lvl="1"/>
            <a:r>
              <a:rPr lang="en-US" dirty="0" smtClean="0"/>
              <a:t>NDVI </a:t>
            </a:r>
          </a:p>
          <a:p>
            <a:pPr lvl="2"/>
            <a:r>
              <a:rPr lang="en-US" dirty="0" smtClean="0"/>
              <a:t>Currently a monthly climatology based on MODIS and updated once every 17 days</a:t>
            </a:r>
          </a:p>
        </p:txBody>
      </p:sp>
      <p:sp>
        <p:nvSpPr>
          <p:cNvPr id="4" name="Title 1"/>
          <p:cNvSpPr>
            <a:spLocks noGrp="1"/>
          </p:cNvSpPr>
          <p:nvPr>
            <p:ph type="title"/>
          </p:nvPr>
        </p:nvSpPr>
        <p:spPr/>
        <p:txBody>
          <a:bodyPr/>
          <a:lstStyle/>
          <a:p>
            <a:r>
              <a:rPr lang="en-US" dirty="0" smtClean="0"/>
              <a:t>VCM Inputs</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15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Bands Used in the VCM</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Content Placeholder 4"/>
          <p:cNvGraphicFramePr>
            <a:graphicFrameLocks/>
          </p:cNvGraphicFramePr>
          <p:nvPr/>
        </p:nvGraphicFramePr>
        <p:xfrm>
          <a:off x="457200" y="1073426"/>
          <a:ext cx="8050698" cy="5128050"/>
        </p:xfrm>
        <a:graphic>
          <a:graphicData uri="http://schemas.openxmlformats.org/drawingml/2006/table">
            <a:tbl>
              <a:tblPr firstRow="1" bandRow="1">
                <a:tableStyleId>{5C22544A-7EE6-4342-B048-85BDC9FD1C3A}</a:tableStyleId>
              </a:tblPr>
              <a:tblGrid>
                <a:gridCol w="1341783"/>
                <a:gridCol w="1341783"/>
                <a:gridCol w="1341783"/>
                <a:gridCol w="1341783"/>
                <a:gridCol w="1341783"/>
                <a:gridCol w="1341783"/>
              </a:tblGrid>
              <a:tr h="296852">
                <a:tc>
                  <a:txBody>
                    <a:bodyPr/>
                    <a:lstStyle/>
                    <a:p>
                      <a:pPr marL="0" marR="0" algn="ctr">
                        <a:spcBef>
                          <a:spcPts val="0"/>
                        </a:spcBef>
                        <a:spcAft>
                          <a:spcPts val="0"/>
                        </a:spcAft>
                      </a:pPr>
                      <a:r>
                        <a:rPr lang="en-US" sz="1200" dirty="0">
                          <a:effectLst/>
                        </a:rPr>
                        <a:t>VIIRS Band</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Central Wavelength</a:t>
                      </a:r>
                    </a:p>
                    <a:p>
                      <a:pPr marL="0" marR="0" algn="ctr">
                        <a:spcBef>
                          <a:spcPts val="0"/>
                        </a:spcBef>
                        <a:spcAft>
                          <a:spcPts val="0"/>
                        </a:spcAft>
                      </a:pPr>
                      <a:r>
                        <a:rPr lang="en-US" sz="1200" dirty="0">
                          <a:effectLst/>
                        </a:rPr>
                        <a:t>(μm)</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Bandwidth (μm)</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Wavelength Range</a:t>
                      </a:r>
                    </a:p>
                    <a:p>
                      <a:pPr marL="0" marR="0" algn="ctr">
                        <a:spcBef>
                          <a:spcPts val="0"/>
                        </a:spcBef>
                        <a:spcAft>
                          <a:spcPts val="0"/>
                        </a:spcAft>
                      </a:pPr>
                      <a:r>
                        <a:rPr lang="en-US" sz="1200" dirty="0">
                          <a:effectLst/>
                        </a:rPr>
                        <a:t>(μm)</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Band Explanation</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Spatial Resolution (m) @ nadir</a:t>
                      </a:r>
                      <a:endParaRPr lang="en-US" sz="1200" dirty="0">
                        <a:effectLst/>
                        <a:latin typeface="Times New Roman"/>
                        <a:ea typeface="Times New Roman"/>
                      </a:endParaRPr>
                    </a:p>
                  </a:txBody>
                  <a:tcPr marL="75433" marR="75433" marT="0" marB="0" anchor="ctr"/>
                </a:tc>
              </a:tr>
              <a:tr h="200650">
                <a:tc>
                  <a:txBody>
                    <a:bodyPr/>
                    <a:lstStyle/>
                    <a:p>
                      <a:pPr marL="0" marR="0" algn="ctr">
                        <a:spcBef>
                          <a:spcPts val="0"/>
                        </a:spcBef>
                        <a:spcAft>
                          <a:spcPts val="0"/>
                        </a:spcAft>
                      </a:pPr>
                      <a:r>
                        <a:rPr lang="en-US" sz="1200" dirty="0" smtClean="0">
                          <a:effectLst/>
                          <a:highlight>
                            <a:srgbClr val="FFFF00"/>
                          </a:highlight>
                        </a:rPr>
                        <a:t>M1</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a:ln>
                            <a:noFill/>
                          </a:ln>
                          <a:effectLst>
                            <a:outerShdw blurRad="38100" dist="38100" dir="2700000" algn="tl">
                              <a:srgbClr val="000000">
                                <a:alpha val="43137"/>
                              </a:srgbClr>
                            </a:outerShdw>
                          </a:effectLst>
                          <a:highlight>
                            <a:srgbClr val="FFFF00"/>
                          </a:highlight>
                        </a:rPr>
                        <a:t>0.412</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0.02</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0.402 </a:t>
                      </a:r>
                      <a:r>
                        <a:rPr lang="en-US" sz="1200" dirty="0" smtClean="0">
                          <a:effectLst/>
                          <a:highlight>
                            <a:srgbClr val="FFFF00"/>
                          </a:highlight>
                        </a:rPr>
                        <a:t>-0.422</a:t>
                      </a:r>
                      <a:endParaRPr lang="en-US" sz="1200" dirty="0">
                        <a:solidFill>
                          <a:schemeClr val="tx1"/>
                        </a:solidFill>
                        <a:effectLst/>
                        <a:latin typeface="Times New Roman"/>
                        <a:ea typeface="Times New Roman"/>
                      </a:endParaRPr>
                    </a:p>
                  </a:txBody>
                  <a:tcPr marL="75433" marR="75433" marT="0" marB="0" anchor="ctr"/>
                </a:tc>
                <a:tc rowSpan="5">
                  <a:txBody>
                    <a:bodyPr/>
                    <a:lstStyle/>
                    <a:p>
                      <a:pPr marL="0" marR="0" algn="ctr">
                        <a:spcBef>
                          <a:spcPts val="0"/>
                        </a:spcBef>
                        <a:spcAft>
                          <a:spcPts val="0"/>
                        </a:spcAft>
                      </a:pPr>
                      <a:r>
                        <a:rPr lang="en-US" sz="1200" dirty="0">
                          <a:effectLst/>
                        </a:rPr>
                        <a:t>Visible</a:t>
                      </a:r>
                      <a:endParaRPr lang="en-US" sz="1200" dirty="0">
                        <a:effectLst/>
                        <a:latin typeface="Times New Roman"/>
                        <a:ea typeface="Times New Roman"/>
                      </a:endParaRPr>
                    </a:p>
                  </a:txBody>
                  <a:tcPr marL="75433" marR="75433" marT="0" marB="0" anchor="ctr"/>
                </a:tc>
                <a:tc rowSpan="16">
                  <a:txBody>
                    <a:bodyPr/>
                    <a:lstStyle/>
                    <a:p>
                      <a:pPr marL="0" marR="0" algn="ctr">
                        <a:spcBef>
                          <a:spcPts val="0"/>
                        </a:spcBef>
                        <a:spcAft>
                          <a:spcPts val="0"/>
                        </a:spcAft>
                      </a:pPr>
                      <a:r>
                        <a:rPr lang="en-US" sz="1200" dirty="0">
                          <a:effectLst/>
                        </a:rPr>
                        <a:t>750 m</a:t>
                      </a:r>
                      <a:endParaRPr lang="en-US" sz="1200" dirty="0">
                        <a:effectLst/>
                        <a:latin typeface="Times New Roman"/>
                        <a:ea typeface="Times New Roman"/>
                      </a:endParaRPr>
                    </a:p>
                  </a:txBody>
                  <a:tcPr marL="75433" marR="75433" marT="0" marB="0" anchor="ctr"/>
                </a:tc>
              </a:tr>
              <a:tr h="200650">
                <a:tc>
                  <a:txBody>
                    <a:bodyPr/>
                    <a:lstStyle/>
                    <a:p>
                      <a:pPr marL="0" marR="0" algn="ctr">
                        <a:spcBef>
                          <a:spcPts val="0"/>
                        </a:spcBef>
                        <a:spcAft>
                          <a:spcPts val="0"/>
                        </a:spcAft>
                      </a:pPr>
                      <a:r>
                        <a:rPr lang="en-US" sz="1200" dirty="0">
                          <a:effectLst/>
                        </a:rPr>
                        <a:t>M2</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0.445</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0.018</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0.436 - 0.454</a:t>
                      </a:r>
                      <a:endParaRPr lang="en-US" sz="1200" dirty="0">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a:effectLst/>
                        </a:rPr>
                        <a:t>M3 (blue)</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0.488</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0.02</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0.478 - 0.488</a:t>
                      </a:r>
                      <a:endParaRPr lang="en-US" sz="1200" dirty="0">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a:effectLst/>
                          <a:highlight>
                            <a:srgbClr val="FFFF00"/>
                          </a:highlight>
                        </a:rPr>
                        <a:t>M4 (green)</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0.555</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0.02</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0.545 </a:t>
                      </a:r>
                      <a:r>
                        <a:rPr lang="en-US" sz="1200" dirty="0" smtClean="0">
                          <a:effectLst/>
                          <a:highlight>
                            <a:srgbClr val="FFFF00"/>
                          </a:highlight>
                        </a:rPr>
                        <a:t>-0.565</a:t>
                      </a:r>
                      <a:endParaRPr lang="en-US" sz="1200" dirty="0">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smtClean="0">
                          <a:effectLst/>
                          <a:highlight>
                            <a:srgbClr val="FFFF00"/>
                          </a:highlight>
                        </a:rPr>
                        <a:t>M5</a:t>
                      </a:r>
                      <a:r>
                        <a:rPr lang="en-US" sz="1200" baseline="0" dirty="0" smtClean="0">
                          <a:effectLst/>
                          <a:highlight>
                            <a:srgbClr val="FFFF00"/>
                          </a:highlight>
                        </a:rPr>
                        <a:t> (red)</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0.672</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0.02</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0.662 -0.682</a:t>
                      </a:r>
                      <a:endParaRPr lang="en-US" sz="1200" dirty="0">
                        <a:solidFill>
                          <a:schemeClr val="tx1"/>
                        </a:solidFill>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a:effectLst/>
                        </a:rPr>
                        <a:t>M6</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0.746</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0.015</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0.739 - 0.754</a:t>
                      </a:r>
                      <a:endParaRPr lang="en-US" sz="1200" dirty="0">
                        <a:effectLst/>
                        <a:latin typeface="Times New Roman"/>
                        <a:ea typeface="Times New Roman"/>
                      </a:endParaRPr>
                    </a:p>
                  </a:txBody>
                  <a:tcPr marL="75433" marR="75433" marT="0" marB="0" anchor="ctr"/>
                </a:tc>
                <a:tc rowSpan="2">
                  <a:txBody>
                    <a:bodyPr/>
                    <a:lstStyle/>
                    <a:p>
                      <a:pPr marL="0" marR="0" algn="ctr">
                        <a:spcBef>
                          <a:spcPts val="0"/>
                        </a:spcBef>
                        <a:spcAft>
                          <a:spcPts val="0"/>
                        </a:spcAft>
                      </a:pPr>
                      <a:r>
                        <a:rPr lang="en-US" sz="1200" dirty="0">
                          <a:effectLst/>
                        </a:rPr>
                        <a:t>Near IR</a:t>
                      </a:r>
                      <a:endParaRPr lang="en-US" sz="1200" dirty="0">
                        <a:effectLst/>
                        <a:latin typeface="Times New Roman"/>
                        <a:ea typeface="Times New Roman"/>
                      </a:endParaRPr>
                    </a:p>
                  </a:txBody>
                  <a:tcPr marL="75433" marR="75433" marT="0" marB="0" anchor="ctr"/>
                </a:tc>
                <a:tc vMerge="1">
                  <a:txBody>
                    <a:bodyPr/>
                    <a:lstStyle/>
                    <a:p>
                      <a:endParaRPr lang="en-US"/>
                    </a:p>
                  </a:txBody>
                  <a:tcPr/>
                </a:tc>
              </a:tr>
              <a:tr h="200650">
                <a:tc>
                  <a:txBody>
                    <a:bodyPr/>
                    <a:lstStyle/>
                    <a:p>
                      <a:pPr marL="0" marR="0" algn="ctr">
                        <a:spcBef>
                          <a:spcPts val="0"/>
                        </a:spcBef>
                        <a:spcAft>
                          <a:spcPts val="0"/>
                        </a:spcAft>
                      </a:pPr>
                      <a:r>
                        <a:rPr lang="en-US" sz="1200" dirty="0" smtClean="0">
                          <a:effectLst/>
                          <a:highlight>
                            <a:srgbClr val="FFFF00"/>
                          </a:highlight>
                        </a:rPr>
                        <a:t>M7</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0.865</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0.039</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0.846 -0.885</a:t>
                      </a:r>
                      <a:endParaRPr lang="en-US" sz="1200" dirty="0">
                        <a:solidFill>
                          <a:schemeClr val="tx1"/>
                        </a:solidFill>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smtClean="0">
                          <a:effectLst/>
                          <a:highlight>
                            <a:srgbClr val="FFFF00"/>
                          </a:highlight>
                        </a:rPr>
                        <a:t>M8</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1.240</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0.02</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1.23 –1.25</a:t>
                      </a:r>
                      <a:endParaRPr lang="en-US" sz="1200" dirty="0">
                        <a:solidFill>
                          <a:schemeClr val="tx1"/>
                        </a:solidFill>
                        <a:effectLst/>
                        <a:latin typeface="Times New Roman"/>
                        <a:ea typeface="Times New Roman"/>
                      </a:endParaRPr>
                    </a:p>
                  </a:txBody>
                  <a:tcPr marL="75433" marR="75433" marT="0" marB="0" anchor="ctr"/>
                </a:tc>
                <a:tc rowSpan="4">
                  <a:txBody>
                    <a:bodyPr/>
                    <a:lstStyle/>
                    <a:p>
                      <a:pPr marL="0" marR="0" algn="ctr">
                        <a:spcBef>
                          <a:spcPts val="0"/>
                        </a:spcBef>
                        <a:spcAft>
                          <a:spcPts val="0"/>
                        </a:spcAft>
                      </a:pPr>
                      <a:r>
                        <a:rPr lang="en-US" sz="1200" dirty="0">
                          <a:effectLst/>
                        </a:rPr>
                        <a:t>Shortwave IR</a:t>
                      </a:r>
                      <a:endParaRPr lang="en-US" sz="1200" dirty="0">
                        <a:effectLst/>
                        <a:latin typeface="Times New Roman"/>
                        <a:ea typeface="Times New Roman"/>
                      </a:endParaRPr>
                    </a:p>
                  </a:txBody>
                  <a:tcPr marL="75433" marR="75433" marT="0" marB="0" anchor="ctr"/>
                </a:tc>
                <a:tc vMerge="1">
                  <a:txBody>
                    <a:bodyPr/>
                    <a:lstStyle/>
                    <a:p>
                      <a:endParaRPr lang="en-US"/>
                    </a:p>
                  </a:txBody>
                  <a:tcPr/>
                </a:tc>
              </a:tr>
              <a:tr h="200650">
                <a:tc>
                  <a:txBody>
                    <a:bodyPr/>
                    <a:lstStyle/>
                    <a:p>
                      <a:pPr marL="0" marR="0" algn="ctr">
                        <a:spcBef>
                          <a:spcPts val="0"/>
                        </a:spcBef>
                        <a:spcAft>
                          <a:spcPts val="0"/>
                        </a:spcAft>
                      </a:pPr>
                      <a:r>
                        <a:rPr lang="en-US" sz="1200" dirty="0">
                          <a:effectLst/>
                          <a:highlight>
                            <a:srgbClr val="FFFF00"/>
                          </a:highlight>
                        </a:rPr>
                        <a:t>M9</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1.378</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0.015</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1.371 </a:t>
                      </a:r>
                      <a:r>
                        <a:rPr lang="en-US" sz="1200" dirty="0" smtClean="0">
                          <a:effectLst/>
                          <a:highlight>
                            <a:srgbClr val="FFFF00"/>
                          </a:highlight>
                        </a:rPr>
                        <a:t>-1.386</a:t>
                      </a:r>
                      <a:endParaRPr lang="en-US" sz="1200" dirty="0">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smtClean="0">
                          <a:effectLst/>
                          <a:highlight>
                            <a:srgbClr val="FFFF00"/>
                          </a:highlight>
                        </a:rPr>
                        <a:t>M10</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1.61</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0.06</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1.58 –1.64</a:t>
                      </a:r>
                      <a:endParaRPr lang="en-US" sz="1200" dirty="0">
                        <a:solidFill>
                          <a:schemeClr val="tx1"/>
                        </a:solidFill>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effectLst/>
                          <a:highlight>
                            <a:srgbClr val="FFFF00"/>
                          </a:highlight>
                        </a:rPr>
                        <a:t>M1</a:t>
                      </a:r>
                      <a:r>
                        <a:rPr lang="en-US" sz="1200" dirty="0">
                          <a:effectLst/>
                          <a:highlight>
                            <a:srgbClr val="FFFF00"/>
                          </a:highlight>
                          <a:latin typeface="Times New Roman"/>
                        </a:rPr>
                        <a:t>1</a:t>
                      </a:r>
                      <a:endParaRPr lang="en-US" sz="1200" dirty="0" smtClean="0">
                        <a:solidFill>
                          <a:schemeClr val="tx1"/>
                        </a:solidFill>
                        <a:effectLst/>
                        <a:latin typeface="Times New Roman"/>
                        <a:ea typeface="Times New Roman"/>
                      </a:endParaRPr>
                    </a:p>
                  </a:txBody>
                  <a:tcPr marL="75433" marR="75433"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effectLst/>
                          <a:highlight>
                            <a:srgbClr val="FFFF00"/>
                          </a:highlight>
                          <a:latin typeface="+mn-lt"/>
                          <a:ea typeface="+mn-ea"/>
                        </a:rPr>
                        <a:t>2.25</a:t>
                      </a:r>
                      <a:endParaRPr lang="en-US" sz="1200" dirty="0" smtClean="0">
                        <a:solidFill>
                          <a:schemeClr val="tx1"/>
                        </a:solidFill>
                        <a:effectLst/>
                        <a:latin typeface="Times New Roman"/>
                        <a:ea typeface="Times New Roman"/>
                      </a:endParaRPr>
                    </a:p>
                  </a:txBody>
                  <a:tcPr marL="75433" marR="75433"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effectLst/>
                          <a:highlight>
                            <a:srgbClr val="FFFF00"/>
                          </a:highlight>
                          <a:latin typeface="+mn-lt"/>
                          <a:ea typeface="+mn-ea"/>
                        </a:rPr>
                        <a:t>0.05</a:t>
                      </a:r>
                      <a:endParaRPr lang="en-US" sz="1200" dirty="0" smtClean="0">
                        <a:solidFill>
                          <a:schemeClr val="tx1"/>
                        </a:solidFill>
                        <a:effectLst/>
                        <a:latin typeface="Times New Roman"/>
                        <a:ea typeface="Times New Roman"/>
                      </a:endParaRPr>
                    </a:p>
                  </a:txBody>
                  <a:tcPr marL="75433" marR="75433"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effectLst/>
                          <a:highlight>
                            <a:srgbClr val="FFFF00"/>
                          </a:highlight>
                          <a:latin typeface="+mn-lt"/>
                          <a:ea typeface="+mn-ea"/>
                        </a:rPr>
                        <a:t>2.23</a:t>
                      </a:r>
                      <a:r>
                        <a:rPr lang="en-US" sz="1200" baseline="0" dirty="0" smtClean="0">
                          <a:solidFill>
                            <a:schemeClr val="dk1"/>
                          </a:solidFill>
                          <a:effectLst/>
                          <a:highlight>
                            <a:srgbClr val="FFFF00"/>
                          </a:highlight>
                          <a:latin typeface="+mn-lt"/>
                          <a:ea typeface="+mn-ea"/>
                        </a:rPr>
                        <a:t>-2.28</a:t>
                      </a:r>
                      <a:endParaRPr lang="en-US" sz="1200" dirty="0" smtClean="0">
                        <a:solidFill>
                          <a:schemeClr val="tx1"/>
                        </a:solidFill>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smtClean="0">
                          <a:effectLst/>
                          <a:highlight>
                            <a:srgbClr val="FFFF00"/>
                          </a:highlight>
                        </a:rPr>
                        <a:t>M12</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3.7</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0.0155</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3.61 –3.79</a:t>
                      </a:r>
                      <a:endParaRPr lang="en-US" sz="1200" dirty="0">
                        <a:solidFill>
                          <a:schemeClr val="tx1"/>
                        </a:solidFill>
                        <a:effectLst/>
                        <a:latin typeface="Times New Roman"/>
                        <a:ea typeface="Times New Roman"/>
                      </a:endParaRPr>
                    </a:p>
                  </a:txBody>
                  <a:tcPr marL="75433" marR="75433" marT="0" marB="0" anchor="ctr"/>
                </a:tc>
                <a:tc rowSpan="2">
                  <a:txBody>
                    <a:bodyPr/>
                    <a:lstStyle/>
                    <a:p>
                      <a:pPr marL="0" marR="0" algn="ctr">
                        <a:spcBef>
                          <a:spcPts val="0"/>
                        </a:spcBef>
                        <a:spcAft>
                          <a:spcPts val="0"/>
                        </a:spcAft>
                      </a:pPr>
                      <a:r>
                        <a:rPr lang="en-US" sz="1200" dirty="0">
                          <a:effectLst/>
                        </a:rPr>
                        <a:t>Medium-wave IR</a:t>
                      </a:r>
                      <a:endParaRPr lang="en-US" sz="1200" dirty="0">
                        <a:effectLst/>
                        <a:latin typeface="Times New Roman"/>
                        <a:ea typeface="Times New Roman"/>
                      </a:endParaRPr>
                    </a:p>
                  </a:txBody>
                  <a:tcPr marL="75433" marR="75433" marT="0" marB="0" anchor="ctr"/>
                </a:tc>
                <a:tc vMerge="1">
                  <a:txBody>
                    <a:bodyPr/>
                    <a:lstStyle/>
                    <a:p>
                      <a:endParaRPr lang="en-US"/>
                    </a:p>
                  </a:txBody>
                  <a:tcPr/>
                </a:tc>
              </a:tr>
              <a:tr h="200650">
                <a:tc>
                  <a:txBody>
                    <a:bodyPr/>
                    <a:lstStyle/>
                    <a:p>
                      <a:pPr marL="0" marR="0" algn="ctr">
                        <a:spcBef>
                          <a:spcPts val="0"/>
                        </a:spcBef>
                        <a:spcAft>
                          <a:spcPts val="0"/>
                        </a:spcAft>
                      </a:pPr>
                      <a:r>
                        <a:rPr lang="en-US" sz="1200" dirty="0" smtClean="0">
                          <a:effectLst/>
                          <a:highlight>
                            <a:srgbClr val="FFFF00"/>
                          </a:highlight>
                        </a:rPr>
                        <a:t>M13</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4.05</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0.02</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3.97 –4.13</a:t>
                      </a:r>
                      <a:endParaRPr lang="en-US" sz="1200" dirty="0">
                        <a:solidFill>
                          <a:schemeClr val="tx1"/>
                        </a:solidFill>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a:effectLst/>
                          <a:highlight>
                            <a:srgbClr val="FFFF00"/>
                          </a:highlight>
                        </a:rPr>
                        <a:t>M14</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8.55</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0.3</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8.4 </a:t>
                      </a:r>
                      <a:r>
                        <a:rPr lang="en-US" sz="1200" dirty="0" smtClean="0">
                          <a:effectLst/>
                          <a:highlight>
                            <a:srgbClr val="FFFF00"/>
                          </a:highlight>
                        </a:rPr>
                        <a:t>-8.7</a:t>
                      </a:r>
                      <a:endParaRPr lang="en-US" sz="1200" dirty="0">
                        <a:effectLst/>
                        <a:latin typeface="Times New Roman"/>
                        <a:ea typeface="Times New Roman"/>
                      </a:endParaRPr>
                    </a:p>
                  </a:txBody>
                  <a:tcPr marL="75433" marR="75433" marT="0" marB="0" anchor="ctr"/>
                </a:tc>
                <a:tc rowSpan="3">
                  <a:txBody>
                    <a:bodyPr/>
                    <a:lstStyle/>
                    <a:p>
                      <a:pPr marL="0" marR="0" algn="ctr">
                        <a:spcBef>
                          <a:spcPts val="0"/>
                        </a:spcBef>
                        <a:spcAft>
                          <a:spcPts val="0"/>
                        </a:spcAft>
                      </a:pPr>
                      <a:r>
                        <a:rPr lang="en-US" sz="1200" dirty="0">
                          <a:effectLst/>
                        </a:rPr>
                        <a:t>Longwave IR</a:t>
                      </a:r>
                      <a:endParaRPr lang="en-US" sz="1200" dirty="0">
                        <a:effectLst/>
                        <a:latin typeface="Times New Roman"/>
                        <a:ea typeface="Times New Roman"/>
                      </a:endParaRPr>
                    </a:p>
                  </a:txBody>
                  <a:tcPr marL="75433" marR="75433" marT="0" marB="0" anchor="ctr"/>
                </a:tc>
                <a:tc vMerge="1">
                  <a:txBody>
                    <a:bodyPr/>
                    <a:lstStyle/>
                    <a:p>
                      <a:endParaRPr lang="en-US"/>
                    </a:p>
                  </a:txBody>
                  <a:tcPr/>
                </a:tc>
              </a:tr>
              <a:tr h="200650">
                <a:tc>
                  <a:txBody>
                    <a:bodyPr/>
                    <a:lstStyle/>
                    <a:p>
                      <a:pPr marL="0" marR="0" algn="ctr">
                        <a:spcBef>
                          <a:spcPts val="0"/>
                        </a:spcBef>
                        <a:spcAft>
                          <a:spcPts val="0"/>
                        </a:spcAft>
                      </a:pPr>
                      <a:r>
                        <a:rPr lang="en-US" sz="1200" dirty="0">
                          <a:effectLst/>
                          <a:highlight>
                            <a:srgbClr val="FFFF00"/>
                          </a:highlight>
                        </a:rPr>
                        <a:t>M15</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10.763</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1.0</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10.26 </a:t>
                      </a:r>
                      <a:r>
                        <a:rPr lang="en-US" sz="1200" dirty="0" smtClean="0">
                          <a:effectLst/>
                          <a:highlight>
                            <a:srgbClr val="FFFF00"/>
                          </a:highlight>
                        </a:rPr>
                        <a:t>-11.26</a:t>
                      </a:r>
                      <a:endParaRPr lang="en-US" sz="1200" dirty="0">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a:effectLst/>
                          <a:highlight>
                            <a:srgbClr val="FFFF00"/>
                          </a:highlight>
                        </a:rPr>
                        <a:t>M16</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12.013</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0.95</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highlight>
                            <a:srgbClr val="FFFF00"/>
                          </a:highlight>
                        </a:rPr>
                        <a:t>11.54 </a:t>
                      </a:r>
                      <a:r>
                        <a:rPr lang="en-US" sz="1200" dirty="0" smtClean="0">
                          <a:effectLst/>
                          <a:highlight>
                            <a:srgbClr val="FFFF00"/>
                          </a:highlight>
                        </a:rPr>
                        <a:t>-12.49</a:t>
                      </a:r>
                      <a:endParaRPr lang="en-US" sz="1200" dirty="0">
                        <a:effectLst/>
                        <a:latin typeface="Times New Roman"/>
                        <a:ea typeface="Times New Roman"/>
                      </a:endParaRPr>
                    </a:p>
                  </a:txBody>
                  <a:tcPr marL="75433" marR="75433" marT="0" marB="0" anchor="ctr"/>
                </a:tc>
                <a:tc vMerge="1">
                  <a:txBody>
                    <a:bodyPr/>
                    <a:lstStyle/>
                    <a:p>
                      <a:endParaRPr lang="en-US"/>
                    </a:p>
                  </a:txBody>
                  <a:tcPr/>
                </a:tc>
                <a:tc vMerge="1">
                  <a:txBody>
                    <a:bodyPr/>
                    <a:lstStyle/>
                    <a:p>
                      <a:endParaRPr lang="en-US"/>
                    </a:p>
                  </a:txBody>
                  <a:tcPr/>
                </a:tc>
              </a:tr>
              <a:tr h="200650">
                <a:tc>
                  <a:txBody>
                    <a:bodyPr/>
                    <a:lstStyle/>
                    <a:p>
                      <a:pPr marL="0" marR="0" algn="ctr">
                        <a:spcBef>
                          <a:spcPts val="0"/>
                        </a:spcBef>
                        <a:spcAft>
                          <a:spcPts val="0"/>
                        </a:spcAft>
                      </a:pPr>
                      <a:r>
                        <a:rPr lang="en-US" sz="1200" dirty="0">
                          <a:effectLst/>
                        </a:rPr>
                        <a:t>DNB</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0.7</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0.4</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0.5 - 0.9</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Visible</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750 m across full scan</a:t>
                      </a:r>
                      <a:endParaRPr lang="en-US" sz="1200" dirty="0">
                        <a:effectLst/>
                        <a:latin typeface="Times New Roman"/>
                        <a:ea typeface="Times New Roman"/>
                      </a:endParaRPr>
                    </a:p>
                  </a:txBody>
                  <a:tcPr marL="75433" marR="75433" marT="0" marB="0" anchor="ctr"/>
                </a:tc>
              </a:tr>
              <a:tr h="200650">
                <a:tc>
                  <a:txBody>
                    <a:bodyPr/>
                    <a:lstStyle/>
                    <a:p>
                      <a:pPr marL="0" marR="0" algn="ctr">
                        <a:spcBef>
                          <a:spcPts val="0"/>
                        </a:spcBef>
                        <a:spcAft>
                          <a:spcPts val="0"/>
                        </a:spcAft>
                      </a:pPr>
                      <a:r>
                        <a:rPr lang="en-US" sz="1200" dirty="0" smtClean="0">
                          <a:effectLst/>
                          <a:highlight>
                            <a:srgbClr val="FFFF00"/>
                          </a:highlight>
                        </a:rPr>
                        <a:t>I1</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0.64</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0.08</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0.6 -0.68</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Visible</a:t>
                      </a:r>
                      <a:endParaRPr lang="en-US" sz="1200" dirty="0">
                        <a:effectLst/>
                        <a:latin typeface="Times New Roman"/>
                        <a:ea typeface="Times New Roman"/>
                      </a:endParaRPr>
                    </a:p>
                  </a:txBody>
                  <a:tcPr marL="75433" marR="75433" marT="0" marB="0" anchor="ctr"/>
                </a:tc>
                <a:tc rowSpan="5">
                  <a:txBody>
                    <a:bodyPr/>
                    <a:lstStyle/>
                    <a:p>
                      <a:pPr marL="0" marR="0" algn="ctr">
                        <a:spcBef>
                          <a:spcPts val="0"/>
                        </a:spcBef>
                        <a:spcAft>
                          <a:spcPts val="0"/>
                        </a:spcAft>
                      </a:pPr>
                      <a:r>
                        <a:rPr lang="en-US" sz="1200" dirty="0">
                          <a:effectLst/>
                        </a:rPr>
                        <a:t>375 m</a:t>
                      </a:r>
                      <a:endParaRPr lang="en-US" sz="1200" dirty="0">
                        <a:effectLst/>
                        <a:latin typeface="Times New Roman"/>
                        <a:ea typeface="Times New Roman"/>
                      </a:endParaRPr>
                    </a:p>
                  </a:txBody>
                  <a:tcPr marL="75433" marR="75433" marT="0" marB="0" anchor="ctr"/>
                </a:tc>
              </a:tr>
              <a:tr h="200650">
                <a:tc>
                  <a:txBody>
                    <a:bodyPr/>
                    <a:lstStyle/>
                    <a:p>
                      <a:pPr marL="0" marR="0" algn="ctr">
                        <a:spcBef>
                          <a:spcPts val="0"/>
                        </a:spcBef>
                        <a:spcAft>
                          <a:spcPts val="0"/>
                        </a:spcAft>
                      </a:pPr>
                      <a:r>
                        <a:rPr lang="en-US" sz="1200" dirty="0" smtClean="0">
                          <a:effectLst/>
                          <a:highlight>
                            <a:srgbClr val="FFFF00"/>
                          </a:highlight>
                        </a:rPr>
                        <a:t>I2</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0.865</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0.039</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0.85 –0.88</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Near IR</a:t>
                      </a:r>
                      <a:endParaRPr lang="en-US" sz="1200" dirty="0">
                        <a:effectLst/>
                        <a:latin typeface="Times New Roman"/>
                        <a:ea typeface="Times New Roman"/>
                      </a:endParaRPr>
                    </a:p>
                  </a:txBody>
                  <a:tcPr marL="75433" marR="75433" marT="0" marB="0" anchor="ctr"/>
                </a:tc>
                <a:tc vMerge="1">
                  <a:txBody>
                    <a:bodyPr/>
                    <a:lstStyle/>
                    <a:p>
                      <a:endParaRPr lang="en-US"/>
                    </a:p>
                  </a:txBody>
                  <a:tcPr/>
                </a:tc>
              </a:tr>
              <a:tr h="200650">
                <a:tc>
                  <a:txBody>
                    <a:bodyPr/>
                    <a:lstStyle/>
                    <a:p>
                      <a:pPr marL="0" marR="0" algn="ctr">
                        <a:spcBef>
                          <a:spcPts val="0"/>
                        </a:spcBef>
                        <a:spcAft>
                          <a:spcPts val="0"/>
                        </a:spcAft>
                      </a:pPr>
                      <a:r>
                        <a:rPr lang="en-US" sz="1200" dirty="0">
                          <a:effectLst/>
                        </a:rPr>
                        <a:t>I3</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1.61</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0.06</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1.58 - 1.64</a:t>
                      </a:r>
                      <a:endParaRPr lang="en-US" sz="1200" dirty="0">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Shortwave IR</a:t>
                      </a:r>
                      <a:endParaRPr lang="en-US" sz="1200" dirty="0">
                        <a:effectLst/>
                        <a:latin typeface="Times New Roman"/>
                        <a:ea typeface="Times New Roman"/>
                      </a:endParaRPr>
                    </a:p>
                  </a:txBody>
                  <a:tcPr marL="75433" marR="75433" marT="0" marB="0" anchor="ctr"/>
                </a:tc>
                <a:tc vMerge="1">
                  <a:txBody>
                    <a:bodyPr/>
                    <a:lstStyle/>
                    <a:p>
                      <a:endParaRPr lang="en-US"/>
                    </a:p>
                  </a:txBody>
                  <a:tcPr/>
                </a:tc>
              </a:tr>
              <a:tr h="200650">
                <a:tc>
                  <a:txBody>
                    <a:bodyPr/>
                    <a:lstStyle/>
                    <a:p>
                      <a:pPr marL="0" marR="0" algn="ctr">
                        <a:spcBef>
                          <a:spcPts val="0"/>
                        </a:spcBef>
                        <a:spcAft>
                          <a:spcPts val="0"/>
                        </a:spcAft>
                      </a:pPr>
                      <a:r>
                        <a:rPr lang="en-US" sz="1200" dirty="0" smtClean="0">
                          <a:effectLst/>
                          <a:highlight>
                            <a:srgbClr val="FFFF00"/>
                          </a:highlight>
                        </a:rPr>
                        <a:t>I4</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3.74</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0.38</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3.55-3.93</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Medium-wave IR</a:t>
                      </a:r>
                      <a:endParaRPr lang="en-US" sz="1200" dirty="0">
                        <a:effectLst/>
                        <a:latin typeface="Times New Roman"/>
                        <a:ea typeface="Times New Roman"/>
                      </a:endParaRPr>
                    </a:p>
                  </a:txBody>
                  <a:tcPr marL="75433" marR="75433" marT="0" marB="0" anchor="ctr"/>
                </a:tc>
                <a:tc vMerge="1">
                  <a:txBody>
                    <a:bodyPr/>
                    <a:lstStyle/>
                    <a:p>
                      <a:endParaRPr lang="en-US"/>
                    </a:p>
                  </a:txBody>
                  <a:tcPr/>
                </a:tc>
              </a:tr>
              <a:tr h="200650">
                <a:tc>
                  <a:txBody>
                    <a:bodyPr/>
                    <a:lstStyle/>
                    <a:p>
                      <a:pPr marL="0" marR="0" algn="ctr">
                        <a:spcBef>
                          <a:spcPts val="0"/>
                        </a:spcBef>
                        <a:spcAft>
                          <a:spcPts val="0"/>
                        </a:spcAft>
                      </a:pPr>
                      <a:r>
                        <a:rPr lang="en-US" sz="1200" dirty="0" smtClean="0">
                          <a:effectLst/>
                          <a:highlight>
                            <a:srgbClr val="FFFF00"/>
                          </a:highlight>
                        </a:rPr>
                        <a:t>I5</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cap="none" spc="0" dirty="0" smtClean="0">
                          <a:ln>
                            <a:noFill/>
                          </a:ln>
                          <a:effectLst>
                            <a:outerShdw blurRad="38100" dist="38100" dir="2700000" algn="tl">
                              <a:srgbClr val="000000">
                                <a:alpha val="43137"/>
                              </a:srgbClr>
                            </a:outerShdw>
                          </a:effectLst>
                          <a:highlight>
                            <a:srgbClr val="FFFF00"/>
                          </a:highlight>
                        </a:rPr>
                        <a:t>11.45</a:t>
                      </a:r>
                      <a:endParaRPr lang="en-US" sz="1200" dirty="0">
                        <a:ln>
                          <a:noFill/>
                        </a:ln>
                        <a:solidFill>
                          <a:schemeClr val="tx1"/>
                        </a:solidFill>
                        <a:effectLst>
                          <a:outerShdw blurRad="38100" dist="38100" dir="2700000" algn="tl">
                            <a:srgbClr val="000000">
                              <a:alpha val="43137"/>
                            </a:srgbClr>
                          </a:outerShdw>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1.9</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smtClean="0">
                          <a:effectLst/>
                          <a:highlight>
                            <a:srgbClr val="FFFF00"/>
                          </a:highlight>
                        </a:rPr>
                        <a:t>10.5 –12.4</a:t>
                      </a:r>
                      <a:endParaRPr lang="en-US" sz="1200" dirty="0">
                        <a:solidFill>
                          <a:schemeClr val="tx1"/>
                        </a:solidFill>
                        <a:effectLst/>
                        <a:latin typeface="Times New Roman"/>
                        <a:ea typeface="Times New Roman"/>
                      </a:endParaRPr>
                    </a:p>
                  </a:txBody>
                  <a:tcPr marL="75433" marR="75433" marT="0" marB="0" anchor="ctr"/>
                </a:tc>
                <a:tc>
                  <a:txBody>
                    <a:bodyPr/>
                    <a:lstStyle/>
                    <a:p>
                      <a:pPr marL="0" marR="0" algn="ctr">
                        <a:spcBef>
                          <a:spcPts val="0"/>
                        </a:spcBef>
                        <a:spcAft>
                          <a:spcPts val="0"/>
                        </a:spcAft>
                      </a:pPr>
                      <a:r>
                        <a:rPr lang="en-US" sz="1200" dirty="0">
                          <a:effectLst/>
                        </a:rPr>
                        <a:t>Longwave IR</a:t>
                      </a:r>
                      <a:endParaRPr lang="en-US" sz="1200" dirty="0">
                        <a:effectLst/>
                        <a:latin typeface="Times New Roman"/>
                        <a:ea typeface="Times New Roman"/>
                      </a:endParaRPr>
                    </a:p>
                  </a:txBody>
                  <a:tcPr marL="75433" marR="75433" marT="0" marB="0" anchor="ctr"/>
                </a:tc>
                <a:tc vMerge="1">
                  <a:txBody>
                    <a:bodyPr/>
                    <a:lstStyle/>
                    <a:p>
                      <a:endParaRPr lang="en-US"/>
                    </a:p>
                  </a:txBody>
                  <a:tcPr/>
                </a:tc>
              </a:tr>
            </a:tbl>
          </a:graphicData>
        </a:graphic>
      </p:graphicFrame>
      <p:sp>
        <p:nvSpPr>
          <p:cNvPr id="5" name="TextBox 4"/>
          <p:cNvSpPr txBox="1"/>
          <p:nvPr/>
        </p:nvSpPr>
        <p:spPr>
          <a:xfrm>
            <a:off x="762000" y="6324600"/>
            <a:ext cx="7620000" cy="369332"/>
          </a:xfrm>
          <a:prstGeom prst="rect">
            <a:avLst/>
          </a:prstGeom>
          <a:noFill/>
        </p:spPr>
        <p:txBody>
          <a:bodyPr wrap="square" rtlCol="0">
            <a:spAutoFit/>
          </a:bodyPr>
          <a:lstStyle/>
          <a:p>
            <a:pPr algn="ctr"/>
            <a:r>
              <a:rPr lang="en-US" dirty="0" smtClean="0"/>
              <a:t>Bands highlighted in pale yellow are used within the VCM</a:t>
            </a:r>
            <a:endParaRPr lang="en-US" dirty="0"/>
          </a:p>
        </p:txBody>
      </p:sp>
      <p:sp>
        <p:nvSpPr>
          <p:cNvPr id="6" name="Slide Number Placeholder 6"/>
          <p:cNvSpPr>
            <a:spLocks noGrp="1"/>
          </p:cNvSpPr>
          <p:nvPr>
            <p:ph type="sldNum" sz="quarter" idx="12"/>
          </p:nvPr>
        </p:nvSpPr>
        <p:spPr>
          <a:xfrm>
            <a:off x="6553200" y="6356350"/>
            <a:ext cx="2133600" cy="365125"/>
          </a:xfrm>
        </p:spPr>
        <p:txBody>
          <a:bodyPr/>
          <a:lstStyle/>
          <a:p>
            <a:fld id="{96E36F11-A39A-294D-A59D-6180D50ED29D}" type="slidenum">
              <a:rPr lang="en-US" smtClean="0"/>
              <a:pPr/>
              <a:t>16</a:t>
            </a:fld>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The following slides break the summary of results into 3 sections</a:t>
            </a:r>
          </a:p>
          <a:p>
            <a:pPr lvl="1"/>
            <a:r>
              <a:rPr lang="en-US" dirty="0" smtClean="0"/>
              <a:t>Golden Granules</a:t>
            </a:r>
          </a:p>
          <a:p>
            <a:pPr lvl="2"/>
            <a:r>
              <a:rPr lang="en-US" dirty="0" smtClean="0"/>
              <a:t>Quantitative results are currently daytime only</a:t>
            </a:r>
          </a:p>
          <a:p>
            <a:pPr lvl="1"/>
            <a:r>
              <a:rPr lang="en-US" dirty="0" smtClean="0"/>
              <a:t>Match up results, to include time series analysis</a:t>
            </a:r>
          </a:p>
          <a:p>
            <a:pPr lvl="1"/>
            <a:r>
              <a:rPr lang="en-US" dirty="0" smtClean="0"/>
              <a:t>Quality Flags</a:t>
            </a:r>
          </a:p>
          <a:p>
            <a:r>
              <a:rPr lang="en-US" dirty="0" smtClean="0"/>
              <a:t>A small subset of the many potential examples will be shown, but any GG, single match up set, or QF result is available</a:t>
            </a:r>
          </a:p>
          <a:p>
            <a:r>
              <a:rPr lang="en-US" dirty="0" smtClean="0"/>
              <a:t>First, let’s summarize where the VCM is at as of November 2013</a:t>
            </a:r>
          </a:p>
        </p:txBody>
      </p:sp>
      <p:sp>
        <p:nvSpPr>
          <p:cNvPr id="4" name="Title 1"/>
          <p:cNvSpPr>
            <a:spLocks noGrp="1"/>
          </p:cNvSpPr>
          <p:nvPr>
            <p:ph type="title"/>
          </p:nvPr>
        </p:nvSpPr>
        <p:spPr/>
        <p:txBody>
          <a:bodyPr/>
          <a:lstStyle/>
          <a:p>
            <a:r>
              <a:rPr lang="en-US" dirty="0" smtClean="0"/>
              <a:t>Results </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17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VCM Overall Results (Daytime)</a:t>
            </a:r>
            <a:endParaRPr lang="en-US" dirty="0"/>
          </a:p>
        </p:txBody>
      </p:sp>
      <p:graphicFrame>
        <p:nvGraphicFramePr>
          <p:cNvPr id="7" name="Table 6"/>
          <p:cNvGraphicFramePr>
            <a:graphicFrameLocks noGrp="1"/>
          </p:cNvGraphicFramePr>
          <p:nvPr/>
        </p:nvGraphicFramePr>
        <p:xfrm>
          <a:off x="742384" y="1397000"/>
          <a:ext cx="7256354" cy="3708400"/>
        </p:xfrm>
        <a:graphic>
          <a:graphicData uri="http://schemas.openxmlformats.org/drawingml/2006/table">
            <a:tbl>
              <a:tblPr firstRow="1" bandRow="1">
                <a:tableStyleId>{5C22544A-7EE6-4342-B048-85BDC9FD1C3A}</a:tableStyleId>
              </a:tblPr>
              <a:tblGrid>
                <a:gridCol w="3284867"/>
                <a:gridCol w="1079770"/>
                <a:gridCol w="1196502"/>
                <a:gridCol w="1695215"/>
              </a:tblGrid>
              <a:tr h="370840">
                <a:tc>
                  <a:txBody>
                    <a:bodyPr/>
                    <a:lstStyle/>
                    <a:p>
                      <a:r>
                        <a:rPr lang="en-US" dirty="0" smtClean="0"/>
                        <a:t>Requirement</a:t>
                      </a:r>
                      <a:endParaRPr lang="en-US" dirty="0"/>
                    </a:p>
                  </a:txBody>
                  <a:tcPr/>
                </a:tc>
                <a:tc>
                  <a:txBody>
                    <a:bodyPr/>
                    <a:lstStyle/>
                    <a:p>
                      <a:r>
                        <a:rPr lang="en-US" dirty="0" smtClean="0"/>
                        <a:t>Level</a:t>
                      </a:r>
                      <a:r>
                        <a:rPr lang="en-US" baseline="0" dirty="0" smtClean="0"/>
                        <a:t> 1</a:t>
                      </a:r>
                      <a:endParaRPr lang="en-US" dirty="0"/>
                    </a:p>
                  </a:txBody>
                  <a:tcPr/>
                </a:tc>
                <a:tc>
                  <a:txBody>
                    <a:bodyPr/>
                    <a:lstStyle/>
                    <a:p>
                      <a:r>
                        <a:rPr lang="en-US" dirty="0" smtClean="0"/>
                        <a:t>Match-Up</a:t>
                      </a:r>
                      <a:endParaRPr lang="en-US" dirty="0"/>
                    </a:p>
                  </a:txBody>
                  <a:tcPr/>
                </a:tc>
                <a:tc>
                  <a:txBody>
                    <a:bodyPr/>
                    <a:lstStyle/>
                    <a:p>
                      <a:pPr algn="ctr"/>
                      <a:r>
                        <a:rPr lang="en-US" dirty="0" smtClean="0"/>
                        <a:t>Golden Granule</a:t>
                      </a:r>
                      <a:endParaRPr lang="en-US" dirty="0"/>
                    </a:p>
                  </a:txBody>
                  <a:tcPr/>
                </a:tc>
              </a:tr>
              <a:tr h="370840">
                <a:tc>
                  <a:txBody>
                    <a:bodyPr/>
                    <a:lstStyle/>
                    <a:p>
                      <a:r>
                        <a:rPr lang="en-US" dirty="0" smtClean="0"/>
                        <a:t>PCT: Daytime, ocean</a:t>
                      </a:r>
                      <a:endParaRPr lang="en-US" dirty="0"/>
                    </a:p>
                  </a:txBody>
                  <a:tcPr/>
                </a:tc>
                <a:tc>
                  <a:txBody>
                    <a:bodyPr/>
                    <a:lstStyle/>
                    <a:p>
                      <a:pPr algn="ctr"/>
                      <a:r>
                        <a:rPr lang="en-US" dirty="0" smtClean="0"/>
                        <a:t>94%</a:t>
                      </a:r>
                      <a:endParaRPr lang="en-US" dirty="0"/>
                    </a:p>
                  </a:txBody>
                  <a:tcPr/>
                </a:tc>
                <a:tc>
                  <a:txBody>
                    <a:bodyPr/>
                    <a:lstStyle/>
                    <a:p>
                      <a:pPr algn="ctr"/>
                      <a:r>
                        <a:rPr lang="en-US" dirty="0" smtClean="0"/>
                        <a:t>95.3%</a:t>
                      </a:r>
                      <a:endParaRPr lang="en-US" dirty="0"/>
                    </a:p>
                  </a:txBody>
                  <a:tcPr/>
                </a:tc>
                <a:tc>
                  <a:txBody>
                    <a:bodyPr/>
                    <a:lstStyle/>
                    <a:p>
                      <a:pPr algn="ctr"/>
                      <a:r>
                        <a:rPr lang="en-US" dirty="0" smtClean="0"/>
                        <a:t>96.5%</a:t>
                      </a:r>
                      <a:endParaRPr lang="en-US" dirty="0"/>
                    </a:p>
                  </a:txBody>
                  <a:tcPr/>
                </a:tc>
              </a:tr>
              <a:tr h="370840">
                <a:tc>
                  <a:txBody>
                    <a:bodyPr/>
                    <a:lstStyle/>
                    <a:p>
                      <a:r>
                        <a:rPr lang="en-US" dirty="0" smtClean="0"/>
                        <a:t>PCT: Daytime, land</a:t>
                      </a:r>
                      <a:endParaRPr lang="en-US" dirty="0"/>
                    </a:p>
                  </a:txBody>
                  <a:tcPr/>
                </a:tc>
                <a:tc>
                  <a:txBody>
                    <a:bodyPr/>
                    <a:lstStyle/>
                    <a:p>
                      <a:pPr algn="ctr"/>
                      <a:r>
                        <a:rPr lang="en-US" dirty="0" smtClean="0"/>
                        <a:t>90%</a:t>
                      </a:r>
                      <a:endParaRPr lang="en-US" dirty="0"/>
                    </a:p>
                  </a:txBody>
                  <a:tcPr/>
                </a:tc>
                <a:tc>
                  <a:txBody>
                    <a:bodyPr/>
                    <a:lstStyle/>
                    <a:p>
                      <a:pPr algn="ctr"/>
                      <a:r>
                        <a:rPr lang="en-US" dirty="0" smtClean="0"/>
                        <a:t>93.9%</a:t>
                      </a:r>
                      <a:endParaRPr lang="en-US" dirty="0"/>
                    </a:p>
                  </a:txBody>
                  <a:tcPr/>
                </a:tc>
                <a:tc>
                  <a:txBody>
                    <a:bodyPr/>
                    <a:lstStyle/>
                    <a:p>
                      <a:pPr algn="ctr"/>
                      <a:r>
                        <a:rPr lang="en-US" dirty="0" smtClean="0"/>
                        <a:t>94.4%</a:t>
                      </a:r>
                    </a:p>
                  </a:txBody>
                  <a:tcPr/>
                </a:tc>
              </a:tr>
              <a:tr h="370840">
                <a:tc>
                  <a:txBody>
                    <a:bodyPr/>
                    <a:lstStyle/>
                    <a:p>
                      <a:r>
                        <a:rPr lang="en-US" dirty="0" smtClean="0"/>
                        <a:t>PCT: Daytime, desert</a:t>
                      </a:r>
                      <a:endParaRPr lang="en-US" dirty="0"/>
                    </a:p>
                  </a:txBody>
                  <a:tcPr/>
                </a:tc>
                <a:tc>
                  <a:txBody>
                    <a:bodyPr/>
                    <a:lstStyle/>
                    <a:p>
                      <a:pPr algn="ctr"/>
                      <a:r>
                        <a:rPr lang="en-US" dirty="0" smtClean="0"/>
                        <a:t>90%</a:t>
                      </a:r>
                      <a:endParaRPr lang="en-US" dirty="0"/>
                    </a:p>
                  </a:txBody>
                  <a:tcPr/>
                </a:tc>
                <a:tc>
                  <a:txBody>
                    <a:bodyPr/>
                    <a:lstStyle/>
                    <a:p>
                      <a:pPr algn="ctr"/>
                      <a:r>
                        <a:rPr lang="en-US" dirty="0" smtClean="0"/>
                        <a:t>96.0%</a:t>
                      </a:r>
                      <a:endParaRPr lang="en-US" dirty="0"/>
                    </a:p>
                  </a:txBody>
                  <a:tcPr/>
                </a:tc>
                <a:tc>
                  <a:txBody>
                    <a:bodyPr/>
                    <a:lstStyle/>
                    <a:p>
                      <a:pPr algn="ctr"/>
                      <a:r>
                        <a:rPr lang="en-US" dirty="0" smtClean="0"/>
                        <a:t>95.7%</a:t>
                      </a:r>
                    </a:p>
                  </a:txBody>
                  <a:tcPr/>
                </a:tc>
              </a:tr>
              <a:tr h="370840">
                <a:tc>
                  <a:txBody>
                    <a:bodyPr/>
                    <a:lstStyle/>
                    <a:p>
                      <a:r>
                        <a:rPr lang="en-US" dirty="0" smtClean="0"/>
                        <a:t>Leakage:</a:t>
                      </a:r>
                      <a:r>
                        <a:rPr lang="en-US" baseline="0" dirty="0" smtClean="0"/>
                        <a:t> Daytime, ocean</a:t>
                      </a:r>
                      <a:endParaRPr lang="en-US" dirty="0"/>
                    </a:p>
                  </a:txBody>
                  <a:tcPr/>
                </a:tc>
                <a:tc>
                  <a:txBody>
                    <a:bodyPr/>
                    <a:lstStyle/>
                    <a:p>
                      <a:pPr algn="ctr"/>
                      <a:r>
                        <a:rPr lang="en-US" dirty="0" smtClean="0"/>
                        <a:t>1%</a:t>
                      </a:r>
                      <a:endParaRPr lang="en-US" dirty="0"/>
                    </a:p>
                  </a:txBody>
                  <a:tcPr/>
                </a:tc>
                <a:tc>
                  <a:txBody>
                    <a:bodyPr/>
                    <a:lstStyle/>
                    <a:p>
                      <a:pPr algn="ctr"/>
                      <a:r>
                        <a:rPr lang="en-US" dirty="0" smtClean="0"/>
                        <a:t>0.6%</a:t>
                      </a:r>
                      <a:endParaRPr lang="en-US" dirty="0"/>
                    </a:p>
                  </a:txBody>
                  <a:tcPr/>
                </a:tc>
                <a:tc>
                  <a:txBody>
                    <a:bodyPr/>
                    <a:lstStyle/>
                    <a:p>
                      <a:pPr algn="ctr"/>
                      <a:r>
                        <a:rPr lang="en-US" smtClean="0"/>
                        <a:t>0.1%</a:t>
                      </a:r>
                      <a:endParaRPr lang="en-US" dirty="0"/>
                    </a:p>
                  </a:txBody>
                  <a:tcPr/>
                </a:tc>
              </a:tr>
              <a:tr h="370840">
                <a:tc>
                  <a:txBody>
                    <a:bodyPr/>
                    <a:lstStyle/>
                    <a:p>
                      <a:r>
                        <a:rPr lang="en-US" dirty="0" smtClean="0"/>
                        <a:t>Leakage: Daytime, land</a:t>
                      </a:r>
                      <a:endParaRPr lang="en-US" dirty="0"/>
                    </a:p>
                  </a:txBody>
                  <a:tcPr/>
                </a:tc>
                <a:tc>
                  <a:txBody>
                    <a:bodyPr/>
                    <a:lstStyle/>
                    <a:p>
                      <a:pPr algn="ctr"/>
                      <a:r>
                        <a:rPr lang="en-US" dirty="0" smtClean="0"/>
                        <a:t>3%</a:t>
                      </a:r>
                      <a:endParaRPr lang="en-US" dirty="0"/>
                    </a:p>
                  </a:txBody>
                  <a:tcPr/>
                </a:tc>
                <a:tc>
                  <a:txBody>
                    <a:bodyPr/>
                    <a:lstStyle/>
                    <a:p>
                      <a:pPr algn="ctr"/>
                      <a:r>
                        <a:rPr lang="en-US" dirty="0" smtClean="0"/>
                        <a:t>2.2%</a:t>
                      </a:r>
                      <a:endParaRPr lang="en-US" dirty="0"/>
                    </a:p>
                  </a:txBody>
                  <a:tcPr/>
                </a:tc>
                <a:tc>
                  <a:txBody>
                    <a:bodyPr/>
                    <a:lstStyle/>
                    <a:p>
                      <a:pPr algn="ctr"/>
                      <a:r>
                        <a:rPr lang="en-US" dirty="0" smtClean="0"/>
                        <a:t>0.7%</a:t>
                      </a:r>
                      <a:endParaRPr lang="en-US" dirty="0"/>
                    </a:p>
                  </a:txBody>
                  <a:tcPr/>
                </a:tc>
              </a:tr>
              <a:tr h="370840">
                <a:tc>
                  <a:txBody>
                    <a:bodyPr/>
                    <a:lstStyle/>
                    <a:p>
                      <a:r>
                        <a:rPr lang="en-US" dirty="0" smtClean="0"/>
                        <a:t>Leakage: Daytime,</a:t>
                      </a:r>
                      <a:r>
                        <a:rPr lang="en-US" baseline="0" dirty="0" smtClean="0"/>
                        <a:t> desert</a:t>
                      </a:r>
                      <a:endParaRPr lang="en-US" dirty="0"/>
                    </a:p>
                  </a:txBody>
                  <a:tcPr/>
                </a:tc>
                <a:tc>
                  <a:txBody>
                    <a:bodyPr/>
                    <a:lstStyle/>
                    <a:p>
                      <a:pPr algn="ctr"/>
                      <a:r>
                        <a:rPr lang="en-US" dirty="0" smtClean="0"/>
                        <a:t>3%</a:t>
                      </a:r>
                      <a:endParaRPr lang="en-US" dirty="0"/>
                    </a:p>
                  </a:txBody>
                  <a:tcPr/>
                </a:tc>
                <a:tc>
                  <a:txBody>
                    <a:bodyPr/>
                    <a:lstStyle/>
                    <a:p>
                      <a:pPr algn="ctr"/>
                      <a:r>
                        <a:rPr lang="en-US" dirty="0" smtClean="0"/>
                        <a:t>2.8%</a:t>
                      </a:r>
                      <a:endParaRPr lang="en-US" dirty="0"/>
                    </a:p>
                  </a:txBody>
                  <a:tcPr/>
                </a:tc>
                <a:tc>
                  <a:txBody>
                    <a:bodyPr/>
                    <a:lstStyle/>
                    <a:p>
                      <a:pPr algn="ctr"/>
                      <a:r>
                        <a:rPr lang="en-US" dirty="0" smtClean="0"/>
                        <a:t>1.2%</a:t>
                      </a:r>
                      <a:endParaRPr lang="en-US" dirty="0"/>
                    </a:p>
                  </a:txBody>
                  <a:tcPr/>
                </a:tc>
              </a:tr>
              <a:tr h="370840">
                <a:tc>
                  <a:txBody>
                    <a:bodyPr/>
                    <a:lstStyle/>
                    <a:p>
                      <a:r>
                        <a:rPr lang="en-US" dirty="0" smtClean="0"/>
                        <a:t>False Alarms: Daytime, ocean</a:t>
                      </a:r>
                      <a:endParaRPr lang="en-US" dirty="0"/>
                    </a:p>
                  </a:txBody>
                  <a:tcPr/>
                </a:tc>
                <a:tc>
                  <a:txBody>
                    <a:bodyPr/>
                    <a:lstStyle/>
                    <a:p>
                      <a:pPr algn="ctr"/>
                      <a:r>
                        <a:rPr lang="en-US" dirty="0" smtClean="0"/>
                        <a:t>5%</a:t>
                      </a:r>
                      <a:endParaRPr lang="en-US" dirty="0"/>
                    </a:p>
                  </a:txBody>
                  <a:tcPr/>
                </a:tc>
                <a:tc>
                  <a:txBody>
                    <a:bodyPr/>
                    <a:lstStyle/>
                    <a:p>
                      <a:pPr algn="ctr"/>
                      <a:r>
                        <a:rPr lang="en-US" dirty="0" smtClean="0"/>
                        <a:t>3.5%</a:t>
                      </a:r>
                      <a:endParaRPr lang="en-US" dirty="0"/>
                    </a:p>
                  </a:txBody>
                  <a:tcPr/>
                </a:tc>
                <a:tc>
                  <a:txBody>
                    <a:bodyPr/>
                    <a:lstStyle/>
                    <a:p>
                      <a:pPr algn="ctr"/>
                      <a:r>
                        <a:rPr lang="en-US" dirty="0" smtClean="0"/>
                        <a:t>2.6%</a:t>
                      </a:r>
                      <a:endParaRPr lang="en-US" dirty="0"/>
                    </a:p>
                  </a:txBody>
                  <a:tcPr/>
                </a:tc>
              </a:tr>
              <a:tr h="370840">
                <a:tc>
                  <a:txBody>
                    <a:bodyPr/>
                    <a:lstStyle/>
                    <a:p>
                      <a:r>
                        <a:rPr lang="en-US" dirty="0" smtClean="0"/>
                        <a:t>False Alarms: Daytime, land</a:t>
                      </a:r>
                      <a:endParaRPr lang="en-US" dirty="0"/>
                    </a:p>
                  </a:txBody>
                  <a:tcPr/>
                </a:tc>
                <a:tc>
                  <a:txBody>
                    <a:bodyPr/>
                    <a:lstStyle/>
                    <a:p>
                      <a:pPr algn="ctr"/>
                      <a:r>
                        <a:rPr lang="en-US" dirty="0" smtClean="0"/>
                        <a:t>7%</a:t>
                      </a:r>
                      <a:endParaRPr lang="en-US" dirty="0"/>
                    </a:p>
                  </a:txBody>
                  <a:tcPr/>
                </a:tc>
                <a:tc>
                  <a:txBody>
                    <a:bodyPr/>
                    <a:lstStyle/>
                    <a:p>
                      <a:pPr algn="ctr"/>
                      <a:r>
                        <a:rPr lang="en-US" dirty="0" smtClean="0"/>
                        <a:t>3.6%</a:t>
                      </a:r>
                      <a:endParaRPr lang="en-US" dirty="0"/>
                    </a:p>
                  </a:txBody>
                  <a:tcPr/>
                </a:tc>
                <a:tc>
                  <a:txBody>
                    <a:bodyPr/>
                    <a:lstStyle/>
                    <a:p>
                      <a:pPr algn="ctr"/>
                      <a:r>
                        <a:rPr lang="en-US" dirty="0" smtClean="0"/>
                        <a:t>4.2%</a:t>
                      </a:r>
                      <a:endParaRPr lang="en-US" dirty="0"/>
                    </a:p>
                  </a:txBody>
                  <a:tcPr/>
                </a:tc>
              </a:tr>
              <a:tr h="370840">
                <a:tc>
                  <a:txBody>
                    <a:bodyPr/>
                    <a:lstStyle/>
                    <a:p>
                      <a:r>
                        <a:rPr lang="en-US" dirty="0" smtClean="0"/>
                        <a:t>False Alarms:</a:t>
                      </a:r>
                      <a:r>
                        <a:rPr lang="en-US" baseline="0" dirty="0" smtClean="0"/>
                        <a:t> Daytime, desert</a:t>
                      </a:r>
                      <a:endParaRPr lang="en-US" dirty="0"/>
                    </a:p>
                  </a:txBody>
                  <a:tcPr/>
                </a:tc>
                <a:tc>
                  <a:txBody>
                    <a:bodyPr/>
                    <a:lstStyle/>
                    <a:p>
                      <a:pPr algn="ctr"/>
                      <a:r>
                        <a:rPr lang="en-US" dirty="0" smtClean="0"/>
                        <a:t>7%</a:t>
                      </a:r>
                      <a:endParaRPr lang="en-US" dirty="0"/>
                    </a:p>
                  </a:txBody>
                  <a:tcPr/>
                </a:tc>
                <a:tc>
                  <a:txBody>
                    <a:bodyPr/>
                    <a:lstStyle/>
                    <a:p>
                      <a:pPr algn="ctr"/>
                      <a:r>
                        <a:rPr lang="en-US" dirty="0" smtClean="0"/>
                        <a:t>1.2%</a:t>
                      </a:r>
                      <a:endParaRPr lang="en-US" dirty="0"/>
                    </a:p>
                  </a:txBody>
                  <a:tcPr/>
                </a:tc>
                <a:tc>
                  <a:txBody>
                    <a:bodyPr/>
                    <a:lstStyle/>
                    <a:p>
                      <a:pPr algn="ctr"/>
                      <a:r>
                        <a:rPr lang="en-US" dirty="0" smtClean="0"/>
                        <a:t>2.9%</a:t>
                      </a:r>
                      <a:endParaRPr lang="en-US" dirty="0"/>
                    </a:p>
                  </a:txBody>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VCM Overall Results (Nighttime)</a:t>
            </a:r>
            <a:endParaRPr lang="en-US" dirty="0"/>
          </a:p>
        </p:txBody>
      </p:sp>
      <p:graphicFrame>
        <p:nvGraphicFramePr>
          <p:cNvPr id="7" name="Table 6"/>
          <p:cNvGraphicFramePr>
            <a:graphicFrameLocks noGrp="1"/>
          </p:cNvGraphicFramePr>
          <p:nvPr/>
        </p:nvGraphicFramePr>
        <p:xfrm>
          <a:off x="742384" y="1397000"/>
          <a:ext cx="7256354" cy="3708400"/>
        </p:xfrm>
        <a:graphic>
          <a:graphicData uri="http://schemas.openxmlformats.org/drawingml/2006/table">
            <a:tbl>
              <a:tblPr firstRow="1" bandRow="1">
                <a:tableStyleId>{5C22544A-7EE6-4342-B048-85BDC9FD1C3A}</a:tableStyleId>
              </a:tblPr>
              <a:tblGrid>
                <a:gridCol w="3284867"/>
                <a:gridCol w="1070043"/>
                <a:gridCol w="1196502"/>
                <a:gridCol w="1704942"/>
              </a:tblGrid>
              <a:tr h="370840">
                <a:tc>
                  <a:txBody>
                    <a:bodyPr/>
                    <a:lstStyle/>
                    <a:p>
                      <a:r>
                        <a:rPr lang="en-US" dirty="0" smtClean="0"/>
                        <a:t>Requirement</a:t>
                      </a:r>
                      <a:endParaRPr lang="en-US" dirty="0"/>
                    </a:p>
                  </a:txBody>
                  <a:tcPr/>
                </a:tc>
                <a:tc>
                  <a:txBody>
                    <a:bodyPr/>
                    <a:lstStyle/>
                    <a:p>
                      <a:r>
                        <a:rPr lang="en-US" dirty="0" smtClean="0"/>
                        <a:t>Level</a:t>
                      </a:r>
                      <a:r>
                        <a:rPr lang="en-US" baseline="0" dirty="0" smtClean="0"/>
                        <a:t> 1</a:t>
                      </a:r>
                      <a:endParaRPr lang="en-US" dirty="0"/>
                    </a:p>
                  </a:txBody>
                  <a:tcPr/>
                </a:tc>
                <a:tc>
                  <a:txBody>
                    <a:bodyPr/>
                    <a:lstStyle/>
                    <a:p>
                      <a:r>
                        <a:rPr lang="en-US" dirty="0" smtClean="0"/>
                        <a:t>Match-Up</a:t>
                      </a:r>
                      <a:endParaRPr lang="en-US" dirty="0"/>
                    </a:p>
                  </a:txBody>
                  <a:tcPr/>
                </a:tc>
                <a:tc>
                  <a:txBody>
                    <a:bodyPr/>
                    <a:lstStyle/>
                    <a:p>
                      <a:r>
                        <a:rPr lang="en-US" dirty="0" smtClean="0"/>
                        <a:t>Golden Granule</a:t>
                      </a:r>
                      <a:endParaRPr lang="en-US" dirty="0"/>
                    </a:p>
                  </a:txBody>
                  <a:tcPr/>
                </a:tc>
              </a:tr>
              <a:tr h="370840">
                <a:tc>
                  <a:txBody>
                    <a:bodyPr/>
                    <a:lstStyle/>
                    <a:p>
                      <a:r>
                        <a:rPr lang="en-US" dirty="0" smtClean="0"/>
                        <a:t>PCT: Nighttime, ocean</a:t>
                      </a:r>
                      <a:endParaRPr lang="en-US" dirty="0"/>
                    </a:p>
                  </a:txBody>
                  <a:tcPr/>
                </a:tc>
                <a:tc>
                  <a:txBody>
                    <a:bodyPr/>
                    <a:lstStyle/>
                    <a:p>
                      <a:pPr algn="ctr"/>
                      <a:r>
                        <a:rPr lang="en-US" dirty="0" smtClean="0"/>
                        <a:t>85%</a:t>
                      </a:r>
                      <a:endParaRPr lang="en-US" dirty="0"/>
                    </a:p>
                  </a:txBody>
                  <a:tcPr/>
                </a:tc>
                <a:tc>
                  <a:txBody>
                    <a:bodyPr/>
                    <a:lstStyle/>
                    <a:p>
                      <a:pPr algn="ctr"/>
                      <a:r>
                        <a:rPr lang="en-US" dirty="0" smtClean="0"/>
                        <a:t>95.2%</a:t>
                      </a:r>
                      <a:endParaRPr lang="en-US" dirty="0"/>
                    </a:p>
                  </a:txBody>
                  <a:tcPr/>
                </a:tc>
                <a:tc>
                  <a:txBody>
                    <a:bodyPr/>
                    <a:lstStyle/>
                    <a:p>
                      <a:pPr algn="ctr"/>
                      <a:r>
                        <a:rPr lang="en-US" dirty="0" smtClean="0"/>
                        <a:t>N/A</a:t>
                      </a:r>
                      <a:endParaRPr lang="en-US" dirty="0"/>
                    </a:p>
                  </a:txBody>
                  <a:tcPr/>
                </a:tc>
              </a:tr>
              <a:tr h="370840">
                <a:tc>
                  <a:txBody>
                    <a:bodyPr/>
                    <a:lstStyle/>
                    <a:p>
                      <a:r>
                        <a:rPr lang="en-US" dirty="0" smtClean="0"/>
                        <a:t>PCT: Nighttime, land</a:t>
                      </a:r>
                      <a:endParaRPr lang="en-US" dirty="0"/>
                    </a:p>
                  </a:txBody>
                  <a:tcPr/>
                </a:tc>
                <a:tc>
                  <a:txBody>
                    <a:bodyPr/>
                    <a:lstStyle/>
                    <a:p>
                      <a:pPr algn="ctr"/>
                      <a:r>
                        <a:rPr lang="en-US" dirty="0" smtClean="0"/>
                        <a:t>88%</a:t>
                      </a:r>
                      <a:endParaRPr lang="en-US" dirty="0"/>
                    </a:p>
                  </a:txBody>
                  <a:tcPr/>
                </a:tc>
                <a:tc>
                  <a:txBody>
                    <a:bodyPr/>
                    <a:lstStyle/>
                    <a:p>
                      <a:pPr algn="ctr"/>
                      <a:r>
                        <a:rPr lang="en-US" dirty="0" smtClean="0"/>
                        <a:t>94.5%</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PCT: Nighttime, desert</a:t>
                      </a:r>
                      <a:endParaRPr lang="en-US" dirty="0"/>
                    </a:p>
                  </a:txBody>
                  <a:tcPr/>
                </a:tc>
                <a:tc>
                  <a:txBody>
                    <a:bodyPr/>
                    <a:lstStyle/>
                    <a:p>
                      <a:pPr algn="ctr"/>
                      <a:r>
                        <a:rPr lang="en-US" dirty="0" smtClean="0"/>
                        <a:t>88%</a:t>
                      </a:r>
                      <a:endParaRPr lang="en-US" dirty="0"/>
                    </a:p>
                  </a:txBody>
                  <a:tcPr/>
                </a:tc>
                <a:tc>
                  <a:txBody>
                    <a:bodyPr/>
                    <a:lstStyle/>
                    <a:p>
                      <a:pPr algn="ctr"/>
                      <a:r>
                        <a:rPr lang="en-US" dirty="0" smtClean="0"/>
                        <a:t>94.0%</a:t>
                      </a:r>
                      <a:endParaRPr lang="en-US" dirty="0"/>
                    </a:p>
                  </a:txBody>
                  <a:tcPr/>
                </a:tc>
                <a:tc>
                  <a:txBody>
                    <a:bodyPr/>
                    <a:lstStyle/>
                    <a:p>
                      <a:pPr algn="ctr"/>
                      <a:r>
                        <a:rPr lang="en-US" dirty="0" smtClean="0"/>
                        <a:t>N/A</a:t>
                      </a:r>
                    </a:p>
                  </a:txBody>
                  <a:tcPr/>
                </a:tc>
              </a:tr>
              <a:tr h="370840">
                <a:tc>
                  <a:txBody>
                    <a:bodyPr/>
                    <a:lstStyle/>
                    <a:p>
                      <a:r>
                        <a:rPr lang="en-US" dirty="0" smtClean="0"/>
                        <a:t>Leakage:</a:t>
                      </a:r>
                      <a:r>
                        <a:rPr lang="en-US" baseline="0" dirty="0" smtClean="0"/>
                        <a:t> Nighttime, ocean</a:t>
                      </a:r>
                      <a:endParaRPr lang="en-US" dirty="0"/>
                    </a:p>
                  </a:txBody>
                  <a:tcPr/>
                </a:tc>
                <a:tc>
                  <a:txBody>
                    <a:bodyPr/>
                    <a:lstStyle/>
                    <a:p>
                      <a:pPr algn="ctr"/>
                      <a:r>
                        <a:rPr lang="en-US" dirty="0" smtClean="0"/>
                        <a:t>5%</a:t>
                      </a:r>
                      <a:endParaRPr lang="en-US" dirty="0"/>
                    </a:p>
                  </a:txBody>
                  <a:tcPr/>
                </a:tc>
                <a:tc>
                  <a:txBody>
                    <a:bodyPr/>
                    <a:lstStyle/>
                    <a:p>
                      <a:pPr algn="ctr"/>
                      <a:r>
                        <a:rPr lang="en-US" dirty="0" smtClean="0"/>
                        <a:t>1.3%</a:t>
                      </a:r>
                      <a:endParaRPr lang="en-US" dirty="0"/>
                    </a:p>
                  </a:txBody>
                  <a:tcPr/>
                </a:tc>
                <a:tc>
                  <a:txBody>
                    <a:bodyPr/>
                    <a:lstStyle/>
                    <a:p>
                      <a:pPr algn="ctr"/>
                      <a:r>
                        <a:rPr lang="en-US" dirty="0" smtClean="0"/>
                        <a:t>N/A</a:t>
                      </a:r>
                      <a:endParaRPr lang="en-US" dirty="0"/>
                    </a:p>
                  </a:txBody>
                  <a:tcPr/>
                </a:tc>
              </a:tr>
              <a:tr h="370840">
                <a:tc>
                  <a:txBody>
                    <a:bodyPr/>
                    <a:lstStyle/>
                    <a:p>
                      <a:r>
                        <a:rPr lang="en-US" dirty="0" smtClean="0"/>
                        <a:t>Leakage: Nighttime, land</a:t>
                      </a:r>
                      <a:endParaRPr lang="en-US" dirty="0"/>
                    </a:p>
                  </a:txBody>
                  <a:tcPr/>
                </a:tc>
                <a:tc>
                  <a:txBody>
                    <a:bodyPr/>
                    <a:lstStyle/>
                    <a:p>
                      <a:pPr algn="ctr"/>
                      <a:r>
                        <a:rPr lang="en-US" dirty="0" smtClean="0"/>
                        <a:t>5%</a:t>
                      </a:r>
                      <a:endParaRPr lang="en-US" dirty="0"/>
                    </a:p>
                  </a:txBody>
                  <a:tcPr/>
                </a:tc>
                <a:tc>
                  <a:txBody>
                    <a:bodyPr/>
                    <a:lstStyle/>
                    <a:p>
                      <a:pPr algn="ctr"/>
                      <a:r>
                        <a:rPr lang="en-US" dirty="0" smtClean="0"/>
                        <a:t>3.7%</a:t>
                      </a:r>
                      <a:endParaRPr lang="en-US" dirty="0"/>
                    </a:p>
                  </a:txBody>
                  <a:tcPr/>
                </a:tc>
                <a:tc>
                  <a:txBody>
                    <a:bodyPr/>
                    <a:lstStyle/>
                    <a:p>
                      <a:pPr algn="ctr"/>
                      <a:r>
                        <a:rPr lang="en-US" dirty="0" smtClean="0"/>
                        <a:t>N/A</a:t>
                      </a:r>
                      <a:endParaRPr lang="en-US" dirty="0"/>
                    </a:p>
                  </a:txBody>
                  <a:tcPr/>
                </a:tc>
              </a:tr>
              <a:tr h="370840">
                <a:tc>
                  <a:txBody>
                    <a:bodyPr/>
                    <a:lstStyle/>
                    <a:p>
                      <a:r>
                        <a:rPr lang="en-US" dirty="0" smtClean="0"/>
                        <a:t>Leakage: Nighttime,</a:t>
                      </a:r>
                      <a:r>
                        <a:rPr lang="en-US" baseline="0" dirty="0" smtClean="0"/>
                        <a:t> desert</a:t>
                      </a:r>
                      <a:endParaRPr lang="en-US" dirty="0"/>
                    </a:p>
                  </a:txBody>
                  <a:tcPr/>
                </a:tc>
                <a:tc>
                  <a:txBody>
                    <a:bodyPr/>
                    <a:lstStyle/>
                    <a:p>
                      <a:pPr algn="ctr"/>
                      <a:r>
                        <a:rPr lang="en-US" dirty="0" smtClean="0"/>
                        <a:t>5%</a:t>
                      </a:r>
                      <a:endParaRPr lang="en-US" dirty="0"/>
                    </a:p>
                  </a:txBody>
                  <a:tcPr/>
                </a:tc>
                <a:tc>
                  <a:txBody>
                    <a:bodyPr/>
                    <a:lstStyle/>
                    <a:p>
                      <a:pPr algn="ctr"/>
                      <a:r>
                        <a:rPr lang="en-US" dirty="0" smtClean="0"/>
                        <a:t>4.9%</a:t>
                      </a:r>
                      <a:endParaRPr lang="en-US" dirty="0"/>
                    </a:p>
                  </a:txBody>
                  <a:tcPr/>
                </a:tc>
                <a:tc>
                  <a:txBody>
                    <a:bodyPr/>
                    <a:lstStyle/>
                    <a:p>
                      <a:pPr algn="ctr"/>
                      <a:r>
                        <a:rPr lang="en-US" dirty="0" smtClean="0"/>
                        <a:t>N/A</a:t>
                      </a:r>
                      <a:endParaRPr lang="en-US" dirty="0"/>
                    </a:p>
                  </a:txBody>
                  <a:tcPr/>
                </a:tc>
              </a:tr>
              <a:tr h="370840">
                <a:tc>
                  <a:txBody>
                    <a:bodyPr/>
                    <a:lstStyle/>
                    <a:p>
                      <a:r>
                        <a:rPr lang="en-US" dirty="0" smtClean="0"/>
                        <a:t>False Alarms: Nighttime, ocean</a:t>
                      </a:r>
                      <a:endParaRPr lang="en-US" dirty="0"/>
                    </a:p>
                  </a:txBody>
                  <a:tcPr/>
                </a:tc>
                <a:tc>
                  <a:txBody>
                    <a:bodyPr/>
                    <a:lstStyle/>
                    <a:p>
                      <a:pPr algn="ctr"/>
                      <a:r>
                        <a:rPr lang="en-US" dirty="0" smtClean="0"/>
                        <a:t>8%</a:t>
                      </a:r>
                      <a:endParaRPr lang="en-US" dirty="0"/>
                    </a:p>
                  </a:txBody>
                  <a:tcPr/>
                </a:tc>
                <a:tc>
                  <a:txBody>
                    <a:bodyPr/>
                    <a:lstStyle/>
                    <a:p>
                      <a:pPr algn="ctr"/>
                      <a:r>
                        <a:rPr lang="en-US" dirty="0" smtClean="0"/>
                        <a:t>2.8%</a:t>
                      </a:r>
                      <a:endParaRPr lang="en-US" dirty="0"/>
                    </a:p>
                  </a:txBody>
                  <a:tcPr/>
                </a:tc>
                <a:tc>
                  <a:txBody>
                    <a:bodyPr/>
                    <a:lstStyle/>
                    <a:p>
                      <a:pPr algn="ctr"/>
                      <a:r>
                        <a:rPr lang="en-US" dirty="0" smtClean="0"/>
                        <a:t>N/A</a:t>
                      </a:r>
                      <a:endParaRPr lang="en-US" dirty="0"/>
                    </a:p>
                  </a:txBody>
                  <a:tcPr/>
                </a:tc>
              </a:tr>
              <a:tr h="370840">
                <a:tc>
                  <a:txBody>
                    <a:bodyPr/>
                    <a:lstStyle/>
                    <a:p>
                      <a:r>
                        <a:rPr lang="en-US" dirty="0" smtClean="0"/>
                        <a:t>False Alarms: Nighttime, land</a:t>
                      </a:r>
                      <a:endParaRPr lang="en-US" dirty="0"/>
                    </a:p>
                  </a:txBody>
                  <a:tcPr/>
                </a:tc>
                <a:tc>
                  <a:txBody>
                    <a:bodyPr/>
                    <a:lstStyle/>
                    <a:p>
                      <a:pPr algn="ctr"/>
                      <a:r>
                        <a:rPr lang="en-US" dirty="0" smtClean="0"/>
                        <a:t>8%</a:t>
                      </a:r>
                      <a:endParaRPr lang="en-US" dirty="0"/>
                    </a:p>
                  </a:txBody>
                  <a:tcPr/>
                </a:tc>
                <a:tc>
                  <a:txBody>
                    <a:bodyPr/>
                    <a:lstStyle/>
                    <a:p>
                      <a:pPr algn="ctr"/>
                      <a:r>
                        <a:rPr lang="en-US" dirty="0" smtClean="0"/>
                        <a:t>1.5%</a:t>
                      </a:r>
                      <a:endParaRPr lang="en-US" dirty="0"/>
                    </a:p>
                  </a:txBody>
                  <a:tcPr/>
                </a:tc>
                <a:tc>
                  <a:txBody>
                    <a:bodyPr/>
                    <a:lstStyle/>
                    <a:p>
                      <a:pPr algn="ctr"/>
                      <a:r>
                        <a:rPr lang="en-US" dirty="0" smtClean="0"/>
                        <a:t>N/A</a:t>
                      </a:r>
                      <a:endParaRPr lang="en-US" dirty="0"/>
                    </a:p>
                  </a:txBody>
                  <a:tcPr/>
                </a:tc>
              </a:tr>
              <a:tr h="370840">
                <a:tc>
                  <a:txBody>
                    <a:bodyPr/>
                    <a:lstStyle/>
                    <a:p>
                      <a:r>
                        <a:rPr lang="en-US" dirty="0" smtClean="0"/>
                        <a:t>False Alarms:</a:t>
                      </a:r>
                      <a:r>
                        <a:rPr lang="en-US" baseline="0" dirty="0" smtClean="0"/>
                        <a:t> Nighttime, desert</a:t>
                      </a:r>
                      <a:endParaRPr lang="en-US" dirty="0"/>
                    </a:p>
                  </a:txBody>
                  <a:tcPr/>
                </a:tc>
                <a:tc>
                  <a:txBody>
                    <a:bodyPr/>
                    <a:lstStyle/>
                    <a:p>
                      <a:pPr algn="ctr"/>
                      <a:r>
                        <a:rPr lang="en-US" dirty="0" smtClean="0"/>
                        <a:t>8%</a:t>
                      </a:r>
                      <a:endParaRPr lang="en-US" dirty="0"/>
                    </a:p>
                  </a:txBody>
                  <a:tcPr/>
                </a:tc>
                <a:tc>
                  <a:txBody>
                    <a:bodyPr/>
                    <a:lstStyle/>
                    <a:p>
                      <a:pPr algn="ctr"/>
                      <a:r>
                        <a:rPr lang="en-US" dirty="0" smtClean="0"/>
                        <a:t>0.9%</a:t>
                      </a:r>
                      <a:endParaRPr lang="en-US" dirty="0"/>
                    </a:p>
                  </a:txBody>
                  <a:tcPr/>
                </a:tc>
                <a:tc>
                  <a:txBody>
                    <a:bodyPr/>
                    <a:lstStyle/>
                    <a:p>
                      <a:pPr algn="ctr"/>
                      <a:r>
                        <a:rPr lang="en-US" dirty="0" smtClean="0"/>
                        <a:t>N/A</a:t>
                      </a:r>
                      <a:endParaRPr lang="en-US" dirty="0"/>
                    </a:p>
                  </a:txBody>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VCM Basics</a:t>
            </a:r>
            <a:endParaRPr lang="en-US" dirty="0"/>
          </a:p>
        </p:txBody>
      </p:sp>
      <p:sp>
        <p:nvSpPr>
          <p:cNvPr id="3" name="Content Placeholder 2"/>
          <p:cNvSpPr>
            <a:spLocks noGrp="1"/>
          </p:cNvSpPr>
          <p:nvPr>
            <p:ph idx="1"/>
          </p:nvPr>
        </p:nvSpPr>
        <p:spPr/>
        <p:txBody>
          <a:bodyPr>
            <a:normAutofit fontScale="85000" lnSpcReduction="10000"/>
          </a:bodyPr>
          <a:lstStyle/>
          <a:p>
            <a:r>
              <a:rPr lang="en-US" sz="2600" dirty="0" smtClean="0"/>
              <a:t>Fundamentally the VCM is a moderate band pixel-by-pixel determination of cloud cover</a:t>
            </a:r>
          </a:p>
          <a:p>
            <a:r>
              <a:rPr lang="en-US" sz="2600" dirty="0" smtClean="0"/>
              <a:t>As originally defined in the NPOESS system specification, it is “used in the processing of many EDRs, which classifies pixels as Confidently Clear, Confidently Cloudy, Probably Clear, and Probably Cloudy”, this logic remains in place for JPSS</a:t>
            </a:r>
          </a:p>
          <a:p>
            <a:pPr lvl="1"/>
            <a:r>
              <a:rPr lang="en-US" sz="2200" dirty="0" smtClean="0"/>
              <a:t>The original requirements broke down the VCM performance into various backgrounds (e.g. day/night, ocean/land/desert) and characteristics (e.g. probability of correct typing, leakage, false alarms)</a:t>
            </a:r>
            <a:r>
              <a:rPr lang="en-US" sz="1800" dirty="0" smtClean="0"/>
              <a:t> </a:t>
            </a:r>
          </a:p>
          <a:p>
            <a:pPr lvl="1"/>
            <a:r>
              <a:rPr lang="en-US" sz="2200" dirty="0" smtClean="0"/>
              <a:t>The design of the VCM also breaks down the cloud identification process by condition and background</a:t>
            </a:r>
          </a:p>
          <a:p>
            <a:r>
              <a:rPr lang="en-US" sz="2600" dirty="0" smtClean="0"/>
              <a:t>This logic has continued into the S-NPP and JPSS programs</a:t>
            </a:r>
          </a:p>
          <a:p>
            <a:r>
              <a:rPr lang="en-US" sz="2600" dirty="0" smtClean="0"/>
              <a:t>The applicable </a:t>
            </a:r>
            <a:r>
              <a:rPr lang="en-US" sz="2600" dirty="0" smtClean="0">
                <a:solidFill>
                  <a:srgbClr val="FF0000"/>
                </a:solidFill>
              </a:rPr>
              <a:t>JPSS</a:t>
            </a:r>
            <a:r>
              <a:rPr lang="en-US" sz="2600" dirty="0" smtClean="0"/>
              <a:t> Level 1 Requirements sections, including the supplemental, are the requirements we are considering today</a:t>
            </a:r>
          </a:p>
          <a:p>
            <a:pPr lvl="1"/>
            <a:r>
              <a:rPr lang="en-US" sz="2200" dirty="0" smtClean="0"/>
              <a:t>This is our “target”</a:t>
            </a:r>
          </a:p>
          <a:p>
            <a:endParaRPr lang="en-US" sz="2600" dirty="0" smtClean="0"/>
          </a:p>
        </p:txBody>
      </p:sp>
      <p:sp>
        <p:nvSpPr>
          <p:cNvPr id="4" name="Slide Number Placeholder 3"/>
          <p:cNvSpPr>
            <a:spLocks noGrp="1"/>
          </p:cNvSpPr>
          <p:nvPr>
            <p:ph type="sldNum" sz="quarter" idx="12"/>
          </p:nvPr>
        </p:nvSpPr>
        <p:spPr/>
        <p:txBody>
          <a:bodyPr/>
          <a:lstStyle/>
          <a:p>
            <a:fld id="{96E36F11-A39A-294D-A59D-6180D50ED29D}"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Granule Listing - Day (1)</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20</a:t>
            </a:fld>
            <a:endParaRPr lang="en-US"/>
          </a:p>
        </p:txBody>
      </p:sp>
      <p:graphicFrame>
        <p:nvGraphicFramePr>
          <p:cNvPr id="4" name="Table 3"/>
          <p:cNvGraphicFramePr>
            <a:graphicFrameLocks noGrp="1"/>
          </p:cNvGraphicFramePr>
          <p:nvPr/>
        </p:nvGraphicFramePr>
        <p:xfrm>
          <a:off x="678094" y="1397000"/>
          <a:ext cx="7756988" cy="4348480"/>
        </p:xfrm>
        <a:graphic>
          <a:graphicData uri="http://schemas.openxmlformats.org/drawingml/2006/table">
            <a:tbl>
              <a:tblPr firstRow="1" bandRow="1">
                <a:tableStyleId>{5C22544A-7EE6-4342-B048-85BDC9FD1C3A}</a:tableStyleId>
              </a:tblPr>
              <a:tblGrid>
                <a:gridCol w="1564232"/>
                <a:gridCol w="1641305"/>
                <a:gridCol w="2342508"/>
                <a:gridCol w="2208943"/>
              </a:tblGrid>
              <a:tr h="370840">
                <a:tc>
                  <a:txBody>
                    <a:bodyPr/>
                    <a:lstStyle/>
                    <a:p>
                      <a:pPr algn="ctr"/>
                      <a:r>
                        <a:rPr lang="en-US" dirty="0" smtClean="0"/>
                        <a:t>Number</a:t>
                      </a:r>
                      <a:endParaRPr lang="en-US" dirty="0"/>
                    </a:p>
                  </a:txBody>
                  <a:tcPr/>
                </a:tc>
                <a:tc>
                  <a:txBody>
                    <a:bodyPr/>
                    <a:lstStyle/>
                    <a:p>
                      <a:pPr algn="ctr"/>
                      <a:r>
                        <a:rPr lang="en-US" dirty="0" smtClean="0"/>
                        <a:t>Location</a:t>
                      </a:r>
                      <a:endParaRPr lang="en-US" dirty="0"/>
                    </a:p>
                  </a:txBody>
                  <a:tcPr/>
                </a:tc>
                <a:tc>
                  <a:txBody>
                    <a:bodyPr/>
                    <a:lstStyle/>
                    <a:p>
                      <a:pPr algn="ctr"/>
                      <a:r>
                        <a:rPr lang="en-US" dirty="0" smtClean="0"/>
                        <a:t>Identifier</a:t>
                      </a:r>
                      <a:endParaRPr lang="en-US" dirty="0"/>
                    </a:p>
                  </a:txBody>
                  <a:tcPr/>
                </a:tc>
                <a:tc>
                  <a:txBody>
                    <a:bodyPr/>
                    <a:lstStyle/>
                    <a:p>
                      <a:pPr algn="ctr"/>
                      <a:r>
                        <a:rPr lang="en-US" dirty="0" smtClean="0"/>
                        <a:t>Main</a:t>
                      </a:r>
                      <a:r>
                        <a:rPr lang="en-US" baseline="0" dirty="0" smtClean="0"/>
                        <a:t> Purpose</a:t>
                      </a:r>
                      <a:endParaRPr lang="en-US" dirty="0"/>
                    </a:p>
                  </a:txBody>
                  <a:tcPr/>
                </a:tc>
              </a:tr>
              <a:tr h="370840">
                <a:tc>
                  <a:txBody>
                    <a:bodyPr/>
                    <a:lstStyle/>
                    <a:p>
                      <a:pPr algn="ctr"/>
                      <a:r>
                        <a:rPr lang="en-US" dirty="0" smtClean="0"/>
                        <a:t>1</a:t>
                      </a:r>
                      <a:endParaRPr lang="en-US" dirty="0"/>
                    </a:p>
                  </a:txBody>
                  <a:tcPr/>
                </a:tc>
                <a:tc>
                  <a:txBody>
                    <a:bodyPr/>
                    <a:lstStyle/>
                    <a:p>
                      <a:pPr algn="ctr"/>
                      <a:r>
                        <a:rPr lang="en-US" dirty="0" smtClean="0"/>
                        <a:t>Gulf of Alaska</a:t>
                      </a:r>
                      <a:endParaRPr lang="en-US" dirty="0"/>
                    </a:p>
                  </a:txBody>
                  <a:tcPr/>
                </a:tc>
                <a:tc>
                  <a:txBody>
                    <a:bodyPr/>
                    <a:lstStyle/>
                    <a:p>
                      <a:pPr algn="ctr"/>
                      <a:r>
                        <a:rPr lang="en-US" dirty="0" smtClean="0"/>
                        <a:t>D20120217_t2219</a:t>
                      </a:r>
                      <a:endParaRPr lang="en-US" dirty="0"/>
                    </a:p>
                  </a:txBody>
                  <a:tcPr/>
                </a:tc>
                <a:tc>
                  <a:txBody>
                    <a:bodyPr/>
                    <a:lstStyle/>
                    <a:p>
                      <a:pPr algn="ctr"/>
                      <a:r>
                        <a:rPr lang="en-US" dirty="0" smtClean="0"/>
                        <a:t>Glaciated low clouds</a:t>
                      </a:r>
                      <a:endParaRPr lang="en-US" dirty="0"/>
                    </a:p>
                  </a:txBody>
                  <a:tcPr/>
                </a:tc>
              </a:tr>
              <a:tr h="370840">
                <a:tc>
                  <a:txBody>
                    <a:bodyPr/>
                    <a:lstStyle/>
                    <a:p>
                      <a:pPr algn="ctr"/>
                      <a:r>
                        <a:rPr lang="en-US" dirty="0" smtClean="0"/>
                        <a:t>2</a:t>
                      </a:r>
                      <a:endParaRPr lang="en-US" dirty="0"/>
                    </a:p>
                  </a:txBody>
                  <a:tcPr/>
                </a:tc>
                <a:tc>
                  <a:txBody>
                    <a:bodyPr/>
                    <a:lstStyle/>
                    <a:p>
                      <a:pPr algn="ctr"/>
                      <a:r>
                        <a:rPr lang="en-US" dirty="0" smtClean="0"/>
                        <a:t>Sahel</a:t>
                      </a:r>
                      <a:endParaRPr lang="en-US" dirty="0"/>
                    </a:p>
                  </a:txBody>
                  <a:tcPr/>
                </a:tc>
                <a:tc>
                  <a:txBody>
                    <a:bodyPr/>
                    <a:lstStyle/>
                    <a:p>
                      <a:pPr algn="ctr"/>
                      <a:r>
                        <a:rPr lang="en-US" dirty="0" smtClean="0"/>
                        <a:t>D20120220_t1425</a:t>
                      </a:r>
                      <a:endParaRPr lang="en-US" dirty="0"/>
                    </a:p>
                  </a:txBody>
                  <a:tcPr/>
                </a:tc>
                <a:tc>
                  <a:txBody>
                    <a:bodyPr/>
                    <a:lstStyle/>
                    <a:p>
                      <a:pPr algn="ctr"/>
                      <a:r>
                        <a:rPr lang="en-US" dirty="0" smtClean="0"/>
                        <a:t>Sun</a:t>
                      </a:r>
                      <a:r>
                        <a:rPr lang="en-US" baseline="0" dirty="0" smtClean="0"/>
                        <a:t> glint and NDVI </a:t>
                      </a:r>
                      <a:endParaRPr lang="en-US" dirty="0"/>
                    </a:p>
                  </a:txBody>
                  <a:tcPr/>
                </a:tc>
              </a:tr>
              <a:tr h="370840">
                <a:tc>
                  <a:txBody>
                    <a:bodyPr/>
                    <a:lstStyle/>
                    <a:p>
                      <a:pPr algn="ctr"/>
                      <a:r>
                        <a:rPr lang="en-US" dirty="0" smtClean="0"/>
                        <a:t>3</a:t>
                      </a:r>
                      <a:endParaRPr lang="en-US" dirty="0"/>
                    </a:p>
                  </a:txBody>
                  <a:tcPr/>
                </a:tc>
                <a:tc>
                  <a:txBody>
                    <a:bodyPr/>
                    <a:lstStyle/>
                    <a:p>
                      <a:pPr algn="ctr"/>
                      <a:r>
                        <a:rPr lang="en-US" dirty="0" smtClean="0"/>
                        <a:t>North Atlantic</a:t>
                      </a:r>
                      <a:endParaRPr lang="en-US" dirty="0"/>
                    </a:p>
                  </a:txBody>
                  <a:tcPr/>
                </a:tc>
                <a:tc>
                  <a:txBody>
                    <a:bodyPr/>
                    <a:lstStyle/>
                    <a:p>
                      <a:pPr algn="ctr"/>
                      <a:r>
                        <a:rPr lang="en-US" dirty="0" smtClean="0"/>
                        <a:t>D20120220_t1615</a:t>
                      </a:r>
                      <a:endParaRPr lang="en-US" dirty="0"/>
                    </a:p>
                  </a:txBody>
                  <a:tcPr/>
                </a:tc>
                <a:tc>
                  <a:txBody>
                    <a:bodyPr/>
                    <a:lstStyle/>
                    <a:p>
                      <a:pPr algn="ctr"/>
                      <a:r>
                        <a:rPr lang="en-US" dirty="0" smtClean="0"/>
                        <a:t>I-band spatial test</a:t>
                      </a:r>
                      <a:endParaRPr lang="en-US" dirty="0"/>
                    </a:p>
                  </a:txBody>
                  <a:tcPr/>
                </a:tc>
              </a:tr>
              <a:tr h="370840">
                <a:tc>
                  <a:txBody>
                    <a:bodyPr/>
                    <a:lstStyle/>
                    <a:p>
                      <a:pPr algn="ctr"/>
                      <a:r>
                        <a:rPr lang="en-US" dirty="0" smtClean="0"/>
                        <a:t>4</a:t>
                      </a:r>
                      <a:endParaRPr lang="en-US" dirty="0"/>
                    </a:p>
                  </a:txBody>
                  <a:tcPr/>
                </a:tc>
                <a:tc>
                  <a:txBody>
                    <a:bodyPr/>
                    <a:lstStyle/>
                    <a:p>
                      <a:pPr algn="ctr"/>
                      <a:r>
                        <a:rPr lang="en-US" dirty="0" smtClean="0"/>
                        <a:t>Greenland</a:t>
                      </a:r>
                      <a:endParaRPr lang="en-US" dirty="0"/>
                    </a:p>
                  </a:txBody>
                  <a:tcPr/>
                </a:tc>
                <a:tc>
                  <a:txBody>
                    <a:bodyPr/>
                    <a:lstStyle/>
                    <a:p>
                      <a:pPr algn="ctr"/>
                      <a:r>
                        <a:rPr lang="en-US" dirty="0" smtClean="0"/>
                        <a:t>D20120307_t1443</a:t>
                      </a:r>
                      <a:endParaRPr lang="en-US" dirty="0"/>
                    </a:p>
                  </a:txBody>
                  <a:tcPr/>
                </a:tc>
                <a:tc>
                  <a:txBody>
                    <a:bodyPr/>
                    <a:lstStyle/>
                    <a:p>
                      <a:pPr algn="ctr"/>
                      <a:r>
                        <a:rPr lang="en-US" dirty="0" smtClean="0"/>
                        <a:t>Sea ice</a:t>
                      </a:r>
                      <a:endParaRPr lang="en-US" dirty="0"/>
                    </a:p>
                  </a:txBody>
                  <a:tcPr/>
                </a:tc>
              </a:tr>
              <a:tr h="370840">
                <a:tc>
                  <a:txBody>
                    <a:bodyPr/>
                    <a:lstStyle/>
                    <a:p>
                      <a:pPr algn="ctr"/>
                      <a:r>
                        <a:rPr lang="en-US" dirty="0" smtClean="0"/>
                        <a:t>5</a:t>
                      </a:r>
                      <a:endParaRPr lang="en-US" dirty="0"/>
                    </a:p>
                  </a:txBody>
                  <a:tcPr/>
                </a:tc>
                <a:tc>
                  <a:txBody>
                    <a:bodyPr/>
                    <a:lstStyle/>
                    <a:p>
                      <a:pPr algn="ctr"/>
                      <a:r>
                        <a:rPr lang="en-US" dirty="0" smtClean="0"/>
                        <a:t>China</a:t>
                      </a:r>
                      <a:endParaRPr lang="en-US" dirty="0"/>
                    </a:p>
                  </a:txBody>
                  <a:tcPr/>
                </a:tc>
                <a:tc>
                  <a:txBody>
                    <a:bodyPr/>
                    <a:lstStyle/>
                    <a:p>
                      <a:pPr algn="ctr"/>
                      <a:r>
                        <a:rPr lang="en-US" dirty="0" smtClean="0"/>
                        <a:t>D20120313_t0552</a:t>
                      </a:r>
                      <a:endParaRPr lang="en-US" dirty="0"/>
                    </a:p>
                  </a:txBody>
                  <a:tcPr/>
                </a:tc>
                <a:tc>
                  <a:txBody>
                    <a:bodyPr/>
                    <a:lstStyle/>
                    <a:p>
                      <a:pPr algn="ctr"/>
                      <a:r>
                        <a:rPr lang="en-US" dirty="0" smtClean="0"/>
                        <a:t>Heavy aerosols</a:t>
                      </a:r>
                      <a:endParaRPr lang="en-US" dirty="0"/>
                    </a:p>
                  </a:txBody>
                  <a:tcPr/>
                </a:tc>
              </a:tr>
              <a:tr h="370840">
                <a:tc>
                  <a:txBody>
                    <a:bodyPr/>
                    <a:lstStyle/>
                    <a:p>
                      <a:pPr algn="ctr"/>
                      <a:r>
                        <a:rPr lang="en-US" dirty="0" smtClean="0"/>
                        <a:t>6</a:t>
                      </a:r>
                      <a:endParaRPr lang="en-US" dirty="0"/>
                    </a:p>
                  </a:txBody>
                  <a:tcPr/>
                </a:tc>
                <a:tc>
                  <a:txBody>
                    <a:bodyPr/>
                    <a:lstStyle/>
                    <a:p>
                      <a:pPr algn="ctr"/>
                      <a:r>
                        <a:rPr lang="en-US" dirty="0" smtClean="0"/>
                        <a:t>Beaufort Sea</a:t>
                      </a:r>
                      <a:endParaRPr lang="en-US" dirty="0"/>
                    </a:p>
                  </a:txBody>
                  <a:tcPr/>
                </a:tc>
                <a:tc>
                  <a:txBody>
                    <a:bodyPr/>
                    <a:lstStyle/>
                    <a:p>
                      <a:pPr algn="ctr"/>
                      <a:r>
                        <a:rPr lang="en-US" dirty="0" smtClean="0"/>
                        <a:t>D20120531_t1956</a:t>
                      </a:r>
                      <a:endParaRPr lang="en-US" dirty="0"/>
                    </a:p>
                  </a:txBody>
                  <a:tcPr/>
                </a:tc>
                <a:tc>
                  <a:txBody>
                    <a:bodyPr/>
                    <a:lstStyle/>
                    <a:p>
                      <a:pPr algn="ctr"/>
                      <a:r>
                        <a:rPr lang="en-US" dirty="0" smtClean="0"/>
                        <a:t>Cirrus over ice</a:t>
                      </a:r>
                      <a:endParaRPr lang="en-US" dirty="0"/>
                    </a:p>
                  </a:txBody>
                  <a:tcPr/>
                </a:tc>
              </a:tr>
              <a:tr h="370840">
                <a:tc>
                  <a:txBody>
                    <a:bodyPr/>
                    <a:lstStyle/>
                    <a:p>
                      <a:pPr algn="ctr"/>
                      <a:r>
                        <a:rPr lang="en-US" dirty="0" smtClean="0"/>
                        <a:t>7</a:t>
                      </a:r>
                      <a:endParaRPr lang="en-US" dirty="0"/>
                    </a:p>
                  </a:txBody>
                  <a:tcPr/>
                </a:tc>
                <a:tc>
                  <a:txBody>
                    <a:bodyPr/>
                    <a:lstStyle/>
                    <a:p>
                      <a:pPr algn="ctr"/>
                      <a:r>
                        <a:rPr lang="en-US" dirty="0" smtClean="0"/>
                        <a:t>Central</a:t>
                      </a:r>
                      <a:r>
                        <a:rPr lang="en-US" baseline="0" dirty="0" smtClean="0"/>
                        <a:t> Asia</a:t>
                      </a:r>
                      <a:endParaRPr lang="en-US" dirty="0"/>
                    </a:p>
                  </a:txBody>
                  <a:tcPr/>
                </a:tc>
                <a:tc>
                  <a:txBody>
                    <a:bodyPr/>
                    <a:lstStyle/>
                    <a:p>
                      <a:pPr algn="ctr"/>
                      <a:r>
                        <a:rPr lang="en-US" dirty="0" smtClean="0"/>
                        <a:t>D20120505_t0740</a:t>
                      </a:r>
                      <a:endParaRPr lang="en-US" dirty="0"/>
                    </a:p>
                  </a:txBody>
                  <a:tcPr/>
                </a:tc>
                <a:tc>
                  <a:txBody>
                    <a:bodyPr/>
                    <a:lstStyle/>
                    <a:p>
                      <a:pPr algn="ctr"/>
                      <a:r>
                        <a:rPr lang="en-US" dirty="0" smtClean="0"/>
                        <a:t>False alarms over elevated</a:t>
                      </a:r>
                      <a:r>
                        <a:rPr lang="en-US" baseline="0" dirty="0" smtClean="0"/>
                        <a:t> terrain</a:t>
                      </a:r>
                      <a:endParaRPr lang="en-US" dirty="0"/>
                    </a:p>
                  </a:txBody>
                  <a:tcPr/>
                </a:tc>
              </a:tr>
              <a:tr h="370840">
                <a:tc>
                  <a:txBody>
                    <a:bodyPr/>
                    <a:lstStyle/>
                    <a:p>
                      <a:pPr algn="ctr"/>
                      <a:r>
                        <a:rPr lang="en-US" dirty="0" smtClean="0"/>
                        <a:t>8</a:t>
                      </a:r>
                      <a:endParaRPr lang="en-US" dirty="0"/>
                    </a:p>
                  </a:txBody>
                  <a:tcPr/>
                </a:tc>
                <a:tc>
                  <a:txBody>
                    <a:bodyPr/>
                    <a:lstStyle/>
                    <a:p>
                      <a:pPr algn="ctr"/>
                      <a:r>
                        <a:rPr lang="en-US" dirty="0" smtClean="0"/>
                        <a:t>Sahel</a:t>
                      </a:r>
                      <a:endParaRPr lang="en-US" dirty="0"/>
                    </a:p>
                  </a:txBody>
                  <a:tcPr/>
                </a:tc>
                <a:tc>
                  <a:txBody>
                    <a:bodyPr/>
                    <a:lstStyle/>
                    <a:p>
                      <a:pPr algn="ctr"/>
                      <a:r>
                        <a:rPr lang="en-US" dirty="0" smtClean="0"/>
                        <a:t>D20120514_t1455</a:t>
                      </a:r>
                      <a:endParaRPr lang="en-US" dirty="0"/>
                    </a:p>
                  </a:txBody>
                  <a:tcPr/>
                </a:tc>
                <a:tc>
                  <a:txBody>
                    <a:bodyPr/>
                    <a:lstStyle/>
                    <a:p>
                      <a:pPr algn="ctr"/>
                      <a:r>
                        <a:rPr lang="en-US" dirty="0" smtClean="0"/>
                        <a:t>Heavy</a:t>
                      </a:r>
                      <a:r>
                        <a:rPr lang="en-US" baseline="0" dirty="0" smtClean="0"/>
                        <a:t> aerosols</a:t>
                      </a:r>
                      <a:endParaRPr lang="en-US" dirty="0"/>
                    </a:p>
                  </a:txBody>
                  <a:tcPr/>
                </a:tc>
              </a:tr>
              <a:tr h="370840">
                <a:tc>
                  <a:txBody>
                    <a:bodyPr/>
                    <a:lstStyle/>
                    <a:p>
                      <a:pPr algn="ctr"/>
                      <a:r>
                        <a:rPr lang="en-US" dirty="0" smtClean="0"/>
                        <a:t>9</a:t>
                      </a:r>
                      <a:endParaRPr lang="en-US" dirty="0"/>
                    </a:p>
                  </a:txBody>
                  <a:tcPr/>
                </a:tc>
                <a:tc>
                  <a:txBody>
                    <a:bodyPr/>
                    <a:lstStyle/>
                    <a:p>
                      <a:pPr algn="ctr"/>
                      <a:r>
                        <a:rPr lang="en-US" dirty="0" smtClean="0"/>
                        <a:t>SW USA</a:t>
                      </a:r>
                      <a:endParaRPr lang="en-US" dirty="0"/>
                    </a:p>
                  </a:txBody>
                  <a:tcPr/>
                </a:tc>
                <a:tc>
                  <a:txBody>
                    <a:bodyPr/>
                    <a:lstStyle/>
                    <a:p>
                      <a:pPr algn="ctr"/>
                      <a:r>
                        <a:rPr lang="en-US" dirty="0" smtClean="0"/>
                        <a:t>D20120523_t2034</a:t>
                      </a:r>
                      <a:endParaRPr lang="en-US" dirty="0"/>
                    </a:p>
                  </a:txBody>
                  <a:tcPr/>
                </a:tc>
                <a:tc>
                  <a:txBody>
                    <a:bodyPr/>
                    <a:lstStyle/>
                    <a:p>
                      <a:pPr algn="ctr"/>
                      <a:r>
                        <a:rPr lang="en-US" dirty="0" smtClean="0"/>
                        <a:t>Smoke</a:t>
                      </a:r>
                      <a:endParaRPr lang="en-US" dirty="0"/>
                    </a:p>
                  </a:txBody>
                  <a:tcPr/>
                </a:tc>
              </a:tr>
              <a:tr h="370840">
                <a:tc>
                  <a:txBody>
                    <a:bodyPr/>
                    <a:lstStyle/>
                    <a:p>
                      <a:pPr algn="ctr"/>
                      <a:r>
                        <a:rPr lang="en-US" dirty="0" smtClean="0"/>
                        <a:t>10</a:t>
                      </a:r>
                      <a:endParaRPr lang="en-US" dirty="0"/>
                    </a:p>
                  </a:txBody>
                  <a:tcPr/>
                </a:tc>
                <a:tc>
                  <a:txBody>
                    <a:bodyPr/>
                    <a:lstStyle/>
                    <a:p>
                      <a:pPr algn="ctr"/>
                      <a:r>
                        <a:rPr lang="en-US" dirty="0" smtClean="0"/>
                        <a:t>Interior Africa</a:t>
                      </a:r>
                      <a:endParaRPr lang="en-US" dirty="0"/>
                    </a:p>
                  </a:txBody>
                  <a:tcPr/>
                </a:tc>
                <a:tc>
                  <a:txBody>
                    <a:bodyPr/>
                    <a:lstStyle/>
                    <a:p>
                      <a:pPr algn="ctr"/>
                      <a:r>
                        <a:rPr lang="en-US" dirty="0" smtClean="0"/>
                        <a:t>D20120819_t1252</a:t>
                      </a:r>
                      <a:endParaRPr lang="en-US" dirty="0"/>
                    </a:p>
                  </a:txBody>
                  <a:tcPr/>
                </a:tc>
                <a:tc>
                  <a:txBody>
                    <a:bodyPr/>
                    <a:lstStyle/>
                    <a:p>
                      <a:pPr algn="ctr"/>
                      <a:r>
                        <a:rPr lang="en-US" dirty="0" smtClean="0"/>
                        <a:t>Desert</a:t>
                      </a:r>
                      <a:endParaRPr lang="en-US" dirty="0"/>
                    </a:p>
                  </a:txBody>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Granule Listing - Day (2)</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21</a:t>
            </a:fld>
            <a:endParaRPr lang="en-US"/>
          </a:p>
        </p:txBody>
      </p:sp>
      <p:graphicFrame>
        <p:nvGraphicFramePr>
          <p:cNvPr id="4" name="Table 3"/>
          <p:cNvGraphicFramePr>
            <a:graphicFrameLocks noGrp="1"/>
          </p:cNvGraphicFramePr>
          <p:nvPr/>
        </p:nvGraphicFramePr>
        <p:xfrm>
          <a:off x="678094" y="1397000"/>
          <a:ext cx="7756988" cy="4450080"/>
        </p:xfrm>
        <a:graphic>
          <a:graphicData uri="http://schemas.openxmlformats.org/drawingml/2006/table">
            <a:tbl>
              <a:tblPr firstRow="1" bandRow="1">
                <a:tableStyleId>{5C22544A-7EE6-4342-B048-85BDC9FD1C3A}</a:tableStyleId>
              </a:tblPr>
              <a:tblGrid>
                <a:gridCol w="1564232"/>
                <a:gridCol w="1641305"/>
                <a:gridCol w="2332234"/>
                <a:gridCol w="2219217"/>
              </a:tblGrid>
              <a:tr h="370840">
                <a:tc>
                  <a:txBody>
                    <a:bodyPr/>
                    <a:lstStyle/>
                    <a:p>
                      <a:pPr algn="ctr"/>
                      <a:r>
                        <a:rPr lang="en-US" dirty="0" smtClean="0"/>
                        <a:t>Number</a:t>
                      </a:r>
                      <a:endParaRPr lang="en-US" dirty="0"/>
                    </a:p>
                  </a:txBody>
                  <a:tcPr/>
                </a:tc>
                <a:tc>
                  <a:txBody>
                    <a:bodyPr/>
                    <a:lstStyle/>
                    <a:p>
                      <a:pPr algn="ctr"/>
                      <a:r>
                        <a:rPr lang="en-US" dirty="0" smtClean="0"/>
                        <a:t>Location</a:t>
                      </a:r>
                      <a:endParaRPr lang="en-US" dirty="0"/>
                    </a:p>
                  </a:txBody>
                  <a:tcPr/>
                </a:tc>
                <a:tc>
                  <a:txBody>
                    <a:bodyPr/>
                    <a:lstStyle/>
                    <a:p>
                      <a:pPr algn="ctr"/>
                      <a:r>
                        <a:rPr lang="en-US" dirty="0" smtClean="0"/>
                        <a:t>Identifier</a:t>
                      </a:r>
                      <a:endParaRPr lang="en-US" dirty="0"/>
                    </a:p>
                  </a:txBody>
                  <a:tcPr/>
                </a:tc>
                <a:tc>
                  <a:txBody>
                    <a:bodyPr/>
                    <a:lstStyle/>
                    <a:p>
                      <a:pPr algn="ctr"/>
                      <a:r>
                        <a:rPr lang="en-US" dirty="0" smtClean="0"/>
                        <a:t>Main</a:t>
                      </a:r>
                      <a:r>
                        <a:rPr lang="en-US" baseline="0" dirty="0" smtClean="0"/>
                        <a:t> Purpose</a:t>
                      </a:r>
                      <a:endParaRPr lang="en-US" dirty="0"/>
                    </a:p>
                  </a:txBody>
                  <a:tcPr/>
                </a:tc>
              </a:tr>
              <a:tr h="370840">
                <a:tc>
                  <a:txBody>
                    <a:bodyPr/>
                    <a:lstStyle/>
                    <a:p>
                      <a:pPr algn="ctr"/>
                      <a:r>
                        <a:rPr lang="en-US" dirty="0" smtClean="0"/>
                        <a:t>11</a:t>
                      </a:r>
                      <a:endParaRPr lang="en-US" dirty="0"/>
                    </a:p>
                  </a:txBody>
                  <a:tcPr/>
                </a:tc>
                <a:tc>
                  <a:txBody>
                    <a:bodyPr/>
                    <a:lstStyle/>
                    <a:p>
                      <a:pPr algn="ctr"/>
                      <a:r>
                        <a:rPr lang="en-US" dirty="0" smtClean="0"/>
                        <a:t>Sahara</a:t>
                      </a:r>
                      <a:endParaRPr lang="en-US" dirty="0"/>
                    </a:p>
                  </a:txBody>
                  <a:tcPr/>
                </a:tc>
                <a:tc>
                  <a:txBody>
                    <a:bodyPr/>
                    <a:lstStyle/>
                    <a:p>
                      <a:pPr algn="ctr"/>
                      <a:r>
                        <a:rPr lang="en-US" dirty="0" smtClean="0"/>
                        <a:t>D20120810_t1226</a:t>
                      </a:r>
                      <a:endParaRPr lang="en-US" dirty="0"/>
                    </a:p>
                  </a:txBody>
                  <a:tcPr/>
                </a:tc>
                <a:tc>
                  <a:txBody>
                    <a:bodyPr/>
                    <a:lstStyle/>
                    <a:p>
                      <a:pPr algn="ctr"/>
                      <a:r>
                        <a:rPr lang="en-US" dirty="0" smtClean="0"/>
                        <a:t>Desert</a:t>
                      </a:r>
                      <a:endParaRPr lang="en-US" dirty="0"/>
                    </a:p>
                  </a:txBody>
                  <a:tcPr/>
                </a:tc>
              </a:tr>
              <a:tr h="370840">
                <a:tc>
                  <a:txBody>
                    <a:bodyPr/>
                    <a:lstStyle/>
                    <a:p>
                      <a:pPr algn="ctr"/>
                      <a:r>
                        <a:rPr lang="en-US" dirty="0" smtClean="0"/>
                        <a:t>12</a:t>
                      </a:r>
                      <a:endParaRPr lang="en-US" dirty="0"/>
                    </a:p>
                  </a:txBody>
                  <a:tcPr/>
                </a:tc>
                <a:tc>
                  <a:txBody>
                    <a:bodyPr/>
                    <a:lstStyle/>
                    <a:p>
                      <a:pPr algn="ctr"/>
                      <a:r>
                        <a:rPr lang="en-US" dirty="0" smtClean="0"/>
                        <a:t>Antarctica</a:t>
                      </a:r>
                      <a:endParaRPr lang="en-US" dirty="0"/>
                    </a:p>
                  </a:txBody>
                  <a:tcPr/>
                </a:tc>
                <a:tc>
                  <a:txBody>
                    <a:bodyPr/>
                    <a:lstStyle/>
                    <a:p>
                      <a:pPr algn="ctr"/>
                      <a:r>
                        <a:rPr lang="en-US" dirty="0" smtClean="0"/>
                        <a:t>D20121201_t1823</a:t>
                      </a:r>
                      <a:endParaRPr lang="en-US" dirty="0"/>
                    </a:p>
                  </a:txBody>
                  <a:tcPr/>
                </a:tc>
                <a:tc>
                  <a:txBody>
                    <a:bodyPr/>
                    <a:lstStyle/>
                    <a:p>
                      <a:pPr algn="ctr"/>
                      <a:r>
                        <a:rPr lang="en-US" baseline="0" dirty="0" smtClean="0"/>
                        <a:t>MWIR over snow </a:t>
                      </a:r>
                      <a:endParaRPr lang="en-US" dirty="0"/>
                    </a:p>
                  </a:txBody>
                  <a:tcPr/>
                </a:tc>
              </a:tr>
              <a:tr h="370840">
                <a:tc>
                  <a:txBody>
                    <a:bodyPr/>
                    <a:lstStyle/>
                    <a:p>
                      <a:pPr algn="ctr"/>
                      <a:r>
                        <a:rPr lang="en-US" dirty="0" smtClean="0"/>
                        <a:t>13</a:t>
                      </a:r>
                      <a:endParaRPr lang="en-US" dirty="0"/>
                    </a:p>
                  </a:txBody>
                  <a:tcPr/>
                </a:tc>
                <a:tc>
                  <a:txBody>
                    <a:bodyPr/>
                    <a:lstStyle/>
                    <a:p>
                      <a:pPr algn="ctr"/>
                      <a:r>
                        <a:rPr lang="en-US" dirty="0" smtClean="0"/>
                        <a:t>Guatemala</a:t>
                      </a:r>
                      <a:endParaRPr lang="en-US" dirty="0"/>
                    </a:p>
                  </a:txBody>
                  <a:tcPr/>
                </a:tc>
                <a:tc>
                  <a:txBody>
                    <a:bodyPr/>
                    <a:lstStyle/>
                    <a:p>
                      <a:pPr algn="ctr"/>
                      <a:r>
                        <a:rPr lang="en-US" dirty="0" smtClean="0"/>
                        <a:t>D20130117_t1905</a:t>
                      </a:r>
                      <a:endParaRPr lang="en-US" dirty="0"/>
                    </a:p>
                  </a:txBody>
                  <a:tcPr/>
                </a:tc>
                <a:tc>
                  <a:txBody>
                    <a:bodyPr/>
                    <a:lstStyle/>
                    <a:p>
                      <a:pPr algn="ctr"/>
                      <a:r>
                        <a:rPr lang="en-US" dirty="0" smtClean="0"/>
                        <a:t>False</a:t>
                      </a:r>
                      <a:r>
                        <a:rPr lang="en-US" baseline="0" dirty="0" smtClean="0"/>
                        <a:t> snow</a:t>
                      </a:r>
                      <a:endParaRPr lang="en-US" dirty="0"/>
                    </a:p>
                  </a:txBody>
                  <a:tcPr/>
                </a:tc>
              </a:tr>
              <a:tr h="370840">
                <a:tc>
                  <a:txBody>
                    <a:bodyPr/>
                    <a:lstStyle/>
                    <a:p>
                      <a:pPr algn="ctr"/>
                      <a:r>
                        <a:rPr lang="en-US" dirty="0" smtClean="0"/>
                        <a:t>14</a:t>
                      </a:r>
                      <a:endParaRPr lang="en-US" dirty="0"/>
                    </a:p>
                  </a:txBody>
                  <a:tcPr/>
                </a:tc>
                <a:tc>
                  <a:txBody>
                    <a:bodyPr/>
                    <a:lstStyle/>
                    <a:p>
                      <a:pPr algn="ctr"/>
                      <a:r>
                        <a:rPr lang="en-US" dirty="0" smtClean="0"/>
                        <a:t>Argentina</a:t>
                      </a:r>
                      <a:endParaRPr lang="en-US" dirty="0"/>
                    </a:p>
                  </a:txBody>
                  <a:tcPr/>
                </a:tc>
                <a:tc>
                  <a:txBody>
                    <a:bodyPr/>
                    <a:lstStyle/>
                    <a:p>
                      <a:pPr algn="ctr"/>
                      <a:r>
                        <a:rPr lang="en-US" dirty="0" smtClean="0"/>
                        <a:t>D20130117_t1713</a:t>
                      </a:r>
                      <a:endParaRPr lang="en-US" dirty="0"/>
                    </a:p>
                  </a:txBody>
                  <a:tcPr/>
                </a:tc>
                <a:tc>
                  <a:txBody>
                    <a:bodyPr/>
                    <a:lstStyle/>
                    <a:p>
                      <a:pPr algn="ctr"/>
                      <a:r>
                        <a:rPr lang="en-US" dirty="0" smtClean="0"/>
                        <a:t>False</a:t>
                      </a:r>
                      <a:r>
                        <a:rPr lang="en-US" baseline="0" dirty="0" smtClean="0"/>
                        <a:t> snow</a:t>
                      </a:r>
                      <a:endParaRPr lang="en-US" dirty="0"/>
                    </a:p>
                  </a:txBody>
                  <a:tcPr/>
                </a:tc>
              </a:tr>
              <a:tr h="370840">
                <a:tc>
                  <a:txBody>
                    <a:bodyPr/>
                    <a:lstStyle/>
                    <a:p>
                      <a:pPr algn="ctr"/>
                      <a:r>
                        <a:rPr lang="en-US" dirty="0" smtClean="0"/>
                        <a:t>15</a:t>
                      </a:r>
                      <a:endParaRPr lang="en-US" dirty="0"/>
                    </a:p>
                  </a:txBody>
                  <a:tcPr/>
                </a:tc>
                <a:tc>
                  <a:txBody>
                    <a:bodyPr/>
                    <a:lstStyle/>
                    <a:p>
                      <a:pPr algn="ctr"/>
                      <a:r>
                        <a:rPr lang="en-US" dirty="0" smtClean="0"/>
                        <a:t>Canada</a:t>
                      </a:r>
                      <a:endParaRPr lang="en-US" dirty="0"/>
                    </a:p>
                  </a:txBody>
                  <a:tcPr/>
                </a:tc>
                <a:tc>
                  <a:txBody>
                    <a:bodyPr/>
                    <a:lstStyle/>
                    <a:p>
                      <a:pPr algn="ctr"/>
                      <a:r>
                        <a:rPr lang="en-US" dirty="0" smtClean="0"/>
                        <a:t>D20130123_t1904</a:t>
                      </a:r>
                      <a:endParaRPr lang="en-US" dirty="0"/>
                    </a:p>
                  </a:txBody>
                  <a:tcPr/>
                </a:tc>
                <a:tc>
                  <a:txBody>
                    <a:bodyPr/>
                    <a:lstStyle/>
                    <a:p>
                      <a:pPr algn="ctr"/>
                      <a:r>
                        <a:rPr lang="en-US" dirty="0" smtClean="0"/>
                        <a:t>Cloud</a:t>
                      </a:r>
                      <a:r>
                        <a:rPr lang="en-US" baseline="0" dirty="0" smtClean="0"/>
                        <a:t> versus ice</a:t>
                      </a:r>
                      <a:endParaRPr lang="en-US" dirty="0"/>
                    </a:p>
                  </a:txBody>
                  <a:tcPr/>
                </a:tc>
              </a:tr>
              <a:tr h="370840">
                <a:tc>
                  <a:txBody>
                    <a:bodyPr/>
                    <a:lstStyle/>
                    <a:p>
                      <a:pPr algn="ctr"/>
                      <a:r>
                        <a:rPr lang="en-US" dirty="0" smtClean="0"/>
                        <a:t>16</a:t>
                      </a:r>
                      <a:endParaRPr lang="en-US" dirty="0"/>
                    </a:p>
                  </a:txBody>
                  <a:tcPr/>
                </a:tc>
                <a:tc>
                  <a:txBody>
                    <a:bodyPr/>
                    <a:lstStyle/>
                    <a:p>
                      <a:pPr algn="ctr"/>
                      <a:r>
                        <a:rPr lang="en-US" dirty="0" smtClean="0"/>
                        <a:t>Baja</a:t>
                      </a:r>
                      <a:r>
                        <a:rPr lang="en-US" baseline="0" dirty="0" smtClean="0"/>
                        <a:t> California</a:t>
                      </a:r>
                      <a:endParaRPr lang="en-US" dirty="0"/>
                    </a:p>
                  </a:txBody>
                  <a:tcPr/>
                </a:tc>
                <a:tc>
                  <a:txBody>
                    <a:bodyPr/>
                    <a:lstStyle/>
                    <a:p>
                      <a:pPr algn="ctr"/>
                      <a:r>
                        <a:rPr lang="en-US" dirty="0" smtClean="0"/>
                        <a:t>D20120609_t2014</a:t>
                      </a:r>
                      <a:endParaRPr lang="en-US" dirty="0"/>
                    </a:p>
                  </a:txBody>
                  <a:tcPr/>
                </a:tc>
                <a:tc>
                  <a:txBody>
                    <a:bodyPr/>
                    <a:lstStyle/>
                    <a:p>
                      <a:pPr algn="ctr"/>
                      <a:r>
                        <a:rPr lang="en-US" dirty="0" smtClean="0"/>
                        <a:t>False</a:t>
                      </a:r>
                      <a:r>
                        <a:rPr lang="en-US" baseline="0" dirty="0" smtClean="0"/>
                        <a:t> alarms/sun glint</a:t>
                      </a:r>
                      <a:endParaRPr lang="en-US" dirty="0"/>
                    </a:p>
                  </a:txBody>
                  <a:tcPr/>
                </a:tc>
              </a:tr>
              <a:tr h="370840">
                <a:tc>
                  <a:txBody>
                    <a:bodyPr/>
                    <a:lstStyle/>
                    <a:p>
                      <a:pPr algn="ctr"/>
                      <a:r>
                        <a:rPr lang="en-US" dirty="0" smtClean="0"/>
                        <a:t>17</a:t>
                      </a:r>
                      <a:endParaRPr lang="en-US" dirty="0"/>
                    </a:p>
                  </a:txBody>
                  <a:tcPr/>
                </a:tc>
                <a:tc>
                  <a:txBody>
                    <a:bodyPr/>
                    <a:lstStyle/>
                    <a:p>
                      <a:pPr algn="ctr"/>
                      <a:r>
                        <a:rPr lang="en-US" dirty="0" smtClean="0"/>
                        <a:t>Australia</a:t>
                      </a:r>
                      <a:endParaRPr lang="en-US" dirty="0"/>
                    </a:p>
                  </a:txBody>
                  <a:tcPr/>
                </a:tc>
                <a:tc>
                  <a:txBody>
                    <a:bodyPr/>
                    <a:lstStyle/>
                    <a:p>
                      <a:pPr algn="ctr"/>
                      <a:r>
                        <a:rPr lang="en-US" dirty="0" smtClean="0"/>
                        <a:t>D20130401_t0535</a:t>
                      </a:r>
                      <a:endParaRPr lang="en-US" dirty="0"/>
                    </a:p>
                  </a:txBody>
                  <a:tcPr/>
                </a:tc>
                <a:tc>
                  <a:txBody>
                    <a:bodyPr/>
                    <a:lstStyle/>
                    <a:p>
                      <a:pPr algn="ctr"/>
                      <a:r>
                        <a:rPr lang="en-US" dirty="0" smtClean="0"/>
                        <a:t>NDVI</a:t>
                      </a:r>
                      <a:r>
                        <a:rPr lang="en-US" baseline="0" dirty="0" smtClean="0"/>
                        <a:t> impacts</a:t>
                      </a:r>
                      <a:endParaRPr lang="en-US" dirty="0"/>
                    </a:p>
                  </a:txBody>
                  <a:tcPr/>
                </a:tc>
              </a:tr>
              <a:tr h="370840">
                <a:tc>
                  <a:txBody>
                    <a:bodyPr/>
                    <a:lstStyle/>
                    <a:p>
                      <a:pPr algn="ctr"/>
                      <a:r>
                        <a:rPr lang="en-US" dirty="0" smtClean="0"/>
                        <a:t>18</a:t>
                      </a:r>
                      <a:endParaRPr lang="en-US" dirty="0"/>
                    </a:p>
                  </a:txBody>
                  <a:tcPr/>
                </a:tc>
                <a:tc>
                  <a:txBody>
                    <a:bodyPr/>
                    <a:lstStyle/>
                    <a:p>
                      <a:pPr algn="ctr"/>
                      <a:r>
                        <a:rPr lang="en-US" dirty="0" smtClean="0"/>
                        <a:t>Iran</a:t>
                      </a:r>
                      <a:endParaRPr lang="en-US" dirty="0"/>
                    </a:p>
                  </a:txBody>
                  <a:tcPr/>
                </a:tc>
                <a:tc>
                  <a:txBody>
                    <a:bodyPr/>
                    <a:lstStyle/>
                    <a:p>
                      <a:pPr algn="ctr"/>
                      <a:r>
                        <a:rPr lang="en-US" dirty="0" smtClean="0"/>
                        <a:t>D20130331_t0936</a:t>
                      </a:r>
                      <a:endParaRPr lang="en-US" dirty="0"/>
                    </a:p>
                  </a:txBody>
                  <a:tcPr/>
                </a:tc>
                <a:tc>
                  <a:txBody>
                    <a:bodyPr/>
                    <a:lstStyle/>
                    <a:p>
                      <a:pPr algn="ctr"/>
                      <a:r>
                        <a:rPr lang="en-US" dirty="0" smtClean="0"/>
                        <a:t>Same</a:t>
                      </a:r>
                      <a:r>
                        <a:rPr lang="en-US" baseline="0" dirty="0" smtClean="0"/>
                        <a:t> as #17</a:t>
                      </a:r>
                      <a:endParaRPr lang="en-US" dirty="0"/>
                    </a:p>
                  </a:txBody>
                  <a:tcPr/>
                </a:tc>
              </a:tr>
              <a:tr h="370840">
                <a:tc>
                  <a:txBody>
                    <a:bodyPr/>
                    <a:lstStyle/>
                    <a:p>
                      <a:pPr algn="ctr"/>
                      <a:r>
                        <a:rPr lang="en-US" dirty="0" smtClean="0"/>
                        <a:t>19</a:t>
                      </a:r>
                      <a:endParaRPr lang="en-US" dirty="0"/>
                    </a:p>
                  </a:txBody>
                  <a:tcPr/>
                </a:tc>
                <a:tc>
                  <a:txBody>
                    <a:bodyPr/>
                    <a:lstStyle/>
                    <a:p>
                      <a:pPr algn="ctr"/>
                      <a:r>
                        <a:rPr lang="en-US" dirty="0" smtClean="0"/>
                        <a:t>Chile</a:t>
                      </a:r>
                      <a:endParaRPr lang="en-US" dirty="0"/>
                    </a:p>
                  </a:txBody>
                  <a:tcPr/>
                </a:tc>
                <a:tc>
                  <a:txBody>
                    <a:bodyPr/>
                    <a:lstStyle/>
                    <a:p>
                      <a:pPr algn="ctr"/>
                      <a:r>
                        <a:rPr lang="en-US" dirty="0" smtClean="0"/>
                        <a:t>D20130329_t1819</a:t>
                      </a:r>
                      <a:endParaRPr lang="en-US" dirty="0"/>
                    </a:p>
                  </a:txBody>
                  <a:tcPr/>
                </a:tc>
                <a:tc>
                  <a:txBody>
                    <a:bodyPr/>
                    <a:lstStyle/>
                    <a:p>
                      <a:pPr algn="ctr"/>
                      <a:r>
                        <a:rPr lang="en-US" dirty="0" smtClean="0"/>
                        <a:t>Same</a:t>
                      </a:r>
                      <a:r>
                        <a:rPr lang="en-US" baseline="0" dirty="0" smtClean="0"/>
                        <a:t> as #17</a:t>
                      </a:r>
                      <a:endParaRPr lang="en-US" dirty="0"/>
                    </a:p>
                  </a:txBody>
                  <a:tcPr/>
                </a:tc>
              </a:tr>
              <a:tr h="370840">
                <a:tc>
                  <a:txBody>
                    <a:bodyPr/>
                    <a:lstStyle/>
                    <a:p>
                      <a:pPr algn="ctr"/>
                      <a:r>
                        <a:rPr lang="en-US" dirty="0" smtClean="0"/>
                        <a:t>20</a:t>
                      </a:r>
                      <a:endParaRPr lang="en-US" dirty="0"/>
                    </a:p>
                  </a:txBody>
                  <a:tcPr/>
                </a:tc>
                <a:tc>
                  <a:txBody>
                    <a:bodyPr/>
                    <a:lstStyle/>
                    <a:p>
                      <a:pPr algn="ctr"/>
                      <a:r>
                        <a:rPr lang="en-US" dirty="0" smtClean="0"/>
                        <a:t>Horn of Africa</a:t>
                      </a:r>
                      <a:endParaRPr lang="en-US" dirty="0"/>
                    </a:p>
                  </a:txBody>
                  <a:tcPr/>
                </a:tc>
                <a:tc>
                  <a:txBody>
                    <a:bodyPr/>
                    <a:lstStyle/>
                    <a:p>
                      <a:pPr algn="ctr"/>
                      <a:r>
                        <a:rPr lang="en-US" dirty="0" smtClean="0"/>
                        <a:t>D20130407_t1037</a:t>
                      </a:r>
                      <a:endParaRPr lang="en-US" dirty="0"/>
                    </a:p>
                  </a:txBody>
                  <a:tcPr/>
                </a:tc>
                <a:tc>
                  <a:txBody>
                    <a:bodyPr/>
                    <a:lstStyle/>
                    <a:p>
                      <a:pPr algn="ctr"/>
                      <a:r>
                        <a:rPr lang="en-US" dirty="0" smtClean="0"/>
                        <a:t>Same as #17</a:t>
                      </a:r>
                      <a:endParaRPr lang="en-US" dirty="0"/>
                    </a:p>
                  </a:txBody>
                  <a:tcPr/>
                </a:tc>
              </a:tr>
              <a:tr h="370840">
                <a:tc>
                  <a:txBody>
                    <a:bodyPr/>
                    <a:lstStyle/>
                    <a:p>
                      <a:pPr algn="ctr"/>
                      <a:r>
                        <a:rPr lang="en-US" dirty="0" smtClean="0"/>
                        <a:t>21</a:t>
                      </a:r>
                      <a:endParaRPr lang="en-US" dirty="0"/>
                    </a:p>
                  </a:txBody>
                  <a:tcPr/>
                </a:tc>
                <a:tc>
                  <a:txBody>
                    <a:bodyPr/>
                    <a:lstStyle/>
                    <a:p>
                      <a:pPr algn="ctr"/>
                      <a:r>
                        <a:rPr lang="en-US" dirty="0" smtClean="0"/>
                        <a:t>Open Ocean</a:t>
                      </a:r>
                      <a:endParaRPr lang="en-US" dirty="0"/>
                    </a:p>
                  </a:txBody>
                  <a:tcPr/>
                </a:tc>
                <a:tc>
                  <a:txBody>
                    <a:bodyPr/>
                    <a:lstStyle/>
                    <a:p>
                      <a:pPr algn="ctr"/>
                      <a:r>
                        <a:rPr lang="en-US" dirty="0" smtClean="0"/>
                        <a:t>D20130822_t2252</a:t>
                      </a:r>
                      <a:endParaRPr lang="en-US" dirty="0"/>
                    </a:p>
                  </a:txBody>
                  <a:tcPr/>
                </a:tc>
                <a:tc>
                  <a:txBody>
                    <a:bodyPr/>
                    <a:lstStyle/>
                    <a:p>
                      <a:pPr algn="ctr"/>
                      <a:r>
                        <a:rPr lang="en-US" dirty="0" smtClean="0"/>
                        <a:t>Cloud EDRs</a:t>
                      </a:r>
                      <a:endParaRPr lang="en-US" dirty="0"/>
                    </a:p>
                  </a:txBody>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Golden Granule Listing - Night (1)</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22</a:t>
            </a:fld>
            <a:endParaRPr lang="en-US"/>
          </a:p>
        </p:txBody>
      </p:sp>
      <p:graphicFrame>
        <p:nvGraphicFramePr>
          <p:cNvPr id="4" name="Table 3"/>
          <p:cNvGraphicFramePr>
            <a:graphicFrameLocks noGrp="1"/>
          </p:cNvGraphicFramePr>
          <p:nvPr/>
        </p:nvGraphicFramePr>
        <p:xfrm>
          <a:off x="678094" y="1397000"/>
          <a:ext cx="7756988" cy="4988560"/>
        </p:xfrm>
        <a:graphic>
          <a:graphicData uri="http://schemas.openxmlformats.org/drawingml/2006/table">
            <a:tbl>
              <a:tblPr firstRow="1" bandRow="1">
                <a:tableStyleId>{5C22544A-7EE6-4342-B048-85BDC9FD1C3A}</a:tableStyleId>
              </a:tblPr>
              <a:tblGrid>
                <a:gridCol w="1564232"/>
                <a:gridCol w="1641305"/>
                <a:gridCol w="2230090"/>
                <a:gridCol w="2321361"/>
              </a:tblGrid>
              <a:tr h="370840">
                <a:tc>
                  <a:txBody>
                    <a:bodyPr/>
                    <a:lstStyle/>
                    <a:p>
                      <a:pPr algn="ctr"/>
                      <a:r>
                        <a:rPr lang="en-US" dirty="0" smtClean="0"/>
                        <a:t>Number</a:t>
                      </a:r>
                      <a:endParaRPr lang="en-US" dirty="0"/>
                    </a:p>
                  </a:txBody>
                  <a:tcPr/>
                </a:tc>
                <a:tc>
                  <a:txBody>
                    <a:bodyPr/>
                    <a:lstStyle/>
                    <a:p>
                      <a:pPr algn="ctr"/>
                      <a:r>
                        <a:rPr lang="en-US" dirty="0" smtClean="0"/>
                        <a:t>Location</a:t>
                      </a:r>
                      <a:endParaRPr lang="en-US" dirty="0"/>
                    </a:p>
                  </a:txBody>
                  <a:tcPr/>
                </a:tc>
                <a:tc>
                  <a:txBody>
                    <a:bodyPr/>
                    <a:lstStyle/>
                    <a:p>
                      <a:pPr algn="ctr"/>
                      <a:r>
                        <a:rPr lang="en-US" dirty="0" smtClean="0"/>
                        <a:t>Identifier</a:t>
                      </a:r>
                      <a:endParaRPr lang="en-US" dirty="0"/>
                    </a:p>
                  </a:txBody>
                  <a:tcPr/>
                </a:tc>
                <a:tc>
                  <a:txBody>
                    <a:bodyPr/>
                    <a:lstStyle/>
                    <a:p>
                      <a:pPr algn="ctr"/>
                      <a:r>
                        <a:rPr lang="en-US" dirty="0" smtClean="0"/>
                        <a:t>Main</a:t>
                      </a:r>
                      <a:r>
                        <a:rPr lang="en-US" baseline="0" dirty="0" smtClean="0"/>
                        <a:t> Purpose</a:t>
                      </a:r>
                      <a:endParaRPr lang="en-US" dirty="0"/>
                    </a:p>
                  </a:txBody>
                  <a:tcPr/>
                </a:tc>
              </a:tr>
              <a:tr h="370840">
                <a:tc>
                  <a:txBody>
                    <a:bodyPr/>
                    <a:lstStyle/>
                    <a:p>
                      <a:pPr algn="ctr"/>
                      <a:r>
                        <a:rPr lang="en-US" dirty="0" smtClean="0"/>
                        <a:t>22</a:t>
                      </a:r>
                      <a:endParaRPr lang="en-US" dirty="0"/>
                    </a:p>
                  </a:txBody>
                  <a:tcPr/>
                </a:tc>
                <a:tc>
                  <a:txBody>
                    <a:bodyPr/>
                    <a:lstStyle/>
                    <a:p>
                      <a:pPr algn="ctr"/>
                      <a:r>
                        <a:rPr lang="en-US" dirty="0" smtClean="0"/>
                        <a:t>Ocean off Sahel</a:t>
                      </a:r>
                      <a:endParaRPr lang="en-US" dirty="0"/>
                    </a:p>
                  </a:txBody>
                  <a:tcPr/>
                </a:tc>
                <a:tc>
                  <a:txBody>
                    <a:bodyPr/>
                    <a:lstStyle/>
                    <a:p>
                      <a:pPr algn="ctr" fontAlgn="b"/>
                      <a:r>
                        <a:rPr lang="en-US" sz="1800" b="0" i="0" u="none" strike="noStrike" dirty="0" smtClean="0">
                          <a:solidFill>
                            <a:schemeClr val="tx1"/>
                          </a:solidFill>
                          <a:latin typeface="Calibri"/>
                        </a:rPr>
                        <a:t>D20121027_t0021</a:t>
                      </a:r>
                      <a:endParaRPr lang="en-US" sz="1800" b="0" i="0" u="none" strike="noStrike" dirty="0">
                        <a:solidFill>
                          <a:schemeClr val="tx1"/>
                        </a:solidFill>
                        <a:latin typeface="Calibri"/>
                      </a:endParaRPr>
                    </a:p>
                  </a:txBody>
                  <a:tcPr marL="9525" marR="9525" marT="9525" marB="0"/>
                </a:tc>
                <a:tc>
                  <a:txBody>
                    <a:bodyPr/>
                    <a:lstStyle/>
                    <a:p>
                      <a:pPr algn="ctr"/>
                      <a:r>
                        <a:rPr lang="en-US" dirty="0" smtClean="0"/>
                        <a:t>Low</a:t>
                      </a:r>
                      <a:r>
                        <a:rPr lang="en-US" baseline="0" dirty="0" smtClean="0"/>
                        <a:t> clouds impacting SST</a:t>
                      </a:r>
                      <a:endParaRPr lang="en-US" dirty="0"/>
                    </a:p>
                  </a:txBody>
                  <a:tcPr/>
                </a:tc>
              </a:tr>
              <a:tr h="370840">
                <a:tc>
                  <a:txBody>
                    <a:bodyPr/>
                    <a:lstStyle/>
                    <a:p>
                      <a:pPr algn="ctr"/>
                      <a:r>
                        <a:rPr lang="en-US" dirty="0" smtClean="0"/>
                        <a:t>23</a:t>
                      </a:r>
                      <a:endParaRPr lang="en-US" dirty="0"/>
                    </a:p>
                  </a:txBody>
                  <a:tcPr/>
                </a:tc>
                <a:tc>
                  <a:txBody>
                    <a:bodyPr/>
                    <a:lstStyle/>
                    <a:p>
                      <a:pPr algn="ctr"/>
                      <a:r>
                        <a:rPr lang="en-US" dirty="0" smtClean="0"/>
                        <a:t>S. Pacific</a:t>
                      </a:r>
                      <a:endParaRPr lang="en-US" dirty="0"/>
                    </a:p>
                  </a:txBody>
                  <a:tcPr/>
                </a:tc>
                <a:tc>
                  <a:txBody>
                    <a:bodyPr/>
                    <a:lstStyle/>
                    <a:p>
                      <a:pPr algn="ctr" fontAlgn="b"/>
                      <a:r>
                        <a:rPr lang="en-US" sz="1800" b="0" i="0" u="none" strike="noStrike" dirty="0" smtClean="0">
                          <a:solidFill>
                            <a:schemeClr val="tx1"/>
                          </a:solidFill>
                          <a:latin typeface="Calibri"/>
                        </a:rPr>
                        <a:t>D20121027_t1214</a:t>
                      </a:r>
                      <a:endParaRPr lang="en-US" sz="1800" b="0" i="0" u="none" strike="noStrike" dirty="0">
                        <a:solidFill>
                          <a:schemeClr val="tx1"/>
                        </a:solidFill>
                        <a:latin typeface="Calibri"/>
                      </a:endParaRPr>
                    </a:p>
                  </a:txBody>
                  <a:tcPr marL="9525" marR="9525" marT="9525" marB="0" anchor="b"/>
                </a:tc>
                <a:tc>
                  <a:txBody>
                    <a:bodyPr/>
                    <a:lstStyle/>
                    <a:p>
                      <a:pPr algn="ctr"/>
                      <a:r>
                        <a:rPr lang="en-US" dirty="0" smtClean="0"/>
                        <a:t>Glaciated low clouds</a:t>
                      </a:r>
                      <a:endParaRPr lang="en-US" dirty="0"/>
                    </a:p>
                  </a:txBody>
                  <a:tcPr/>
                </a:tc>
              </a:tr>
              <a:tr h="370840">
                <a:tc>
                  <a:txBody>
                    <a:bodyPr/>
                    <a:lstStyle/>
                    <a:p>
                      <a:pPr algn="ctr"/>
                      <a:r>
                        <a:rPr lang="en-US" dirty="0" smtClean="0"/>
                        <a:t>24</a:t>
                      </a:r>
                      <a:endParaRPr lang="en-US" dirty="0"/>
                    </a:p>
                  </a:txBody>
                  <a:tcPr/>
                </a:tc>
                <a:tc>
                  <a:txBody>
                    <a:bodyPr/>
                    <a:lstStyle/>
                    <a:p>
                      <a:pPr algn="ctr"/>
                      <a:r>
                        <a:rPr lang="en-US" dirty="0" smtClean="0"/>
                        <a:t>Arctic Ocean</a:t>
                      </a:r>
                      <a:endParaRPr lang="en-US" dirty="0"/>
                    </a:p>
                  </a:txBody>
                  <a:tcPr/>
                </a:tc>
                <a:tc>
                  <a:txBody>
                    <a:bodyPr/>
                    <a:lstStyle/>
                    <a:p>
                      <a:pPr algn="ctr" fontAlgn="b"/>
                      <a:r>
                        <a:rPr lang="en-US" sz="1800" b="0" i="0" u="none" strike="noStrike" dirty="0" smtClean="0">
                          <a:solidFill>
                            <a:schemeClr val="tx1"/>
                          </a:solidFill>
                          <a:latin typeface="Calibri"/>
                        </a:rPr>
                        <a:t>D20121217_t0028</a:t>
                      </a:r>
                      <a:endParaRPr lang="en-US" sz="1800" b="0" i="0" u="none" strike="noStrike" dirty="0">
                        <a:solidFill>
                          <a:schemeClr val="tx1"/>
                        </a:solidFill>
                        <a:latin typeface="Calibri"/>
                      </a:endParaRPr>
                    </a:p>
                  </a:txBody>
                  <a:tcPr marL="9525" marR="9525" marT="9525" marB="0" anchor="b"/>
                </a:tc>
                <a:tc>
                  <a:txBody>
                    <a:bodyPr/>
                    <a:lstStyle/>
                    <a:p>
                      <a:pPr algn="ctr"/>
                      <a:r>
                        <a:rPr lang="en-US" dirty="0" smtClean="0"/>
                        <a:t>Leakage</a:t>
                      </a:r>
                      <a:r>
                        <a:rPr lang="en-US" baseline="0" dirty="0" smtClean="0"/>
                        <a:t> over ice</a:t>
                      </a:r>
                      <a:endParaRPr lang="en-US" dirty="0"/>
                    </a:p>
                  </a:txBody>
                  <a:tcPr/>
                </a:tc>
              </a:tr>
              <a:tr h="370840">
                <a:tc>
                  <a:txBody>
                    <a:bodyPr/>
                    <a:lstStyle/>
                    <a:p>
                      <a:pPr algn="ctr"/>
                      <a:r>
                        <a:rPr lang="en-US" dirty="0" smtClean="0"/>
                        <a:t>25</a:t>
                      </a:r>
                      <a:endParaRPr lang="en-US" dirty="0"/>
                    </a:p>
                  </a:txBody>
                  <a:tcPr/>
                </a:tc>
                <a:tc>
                  <a:txBody>
                    <a:bodyPr/>
                    <a:lstStyle/>
                    <a:p>
                      <a:pPr algn="ctr"/>
                      <a:r>
                        <a:rPr lang="en-US" dirty="0" smtClean="0"/>
                        <a:t>Open</a:t>
                      </a:r>
                      <a:r>
                        <a:rPr lang="en-US" baseline="0" dirty="0" smtClean="0"/>
                        <a:t> Ocean</a:t>
                      </a:r>
                      <a:endParaRPr lang="en-US" dirty="0"/>
                    </a:p>
                  </a:txBody>
                  <a:tcPr/>
                </a:tc>
                <a:tc>
                  <a:txBody>
                    <a:bodyPr/>
                    <a:lstStyle/>
                    <a:p>
                      <a:pPr algn="ctr" fontAlgn="b"/>
                      <a:r>
                        <a:rPr lang="en-US" sz="1800" b="0" i="0" u="none" strike="noStrike" dirty="0" smtClean="0">
                          <a:solidFill>
                            <a:schemeClr val="tx1"/>
                          </a:solidFill>
                          <a:latin typeface="Calibri"/>
                        </a:rPr>
                        <a:t>D20130329_0740</a:t>
                      </a:r>
                      <a:endParaRPr lang="en-US" sz="1800" b="0" i="0" u="none" strike="noStrike" dirty="0">
                        <a:solidFill>
                          <a:schemeClr val="tx1"/>
                        </a:solidFill>
                        <a:latin typeface="Calibri"/>
                      </a:endParaRPr>
                    </a:p>
                  </a:txBody>
                  <a:tcPr marL="9525" marR="9525" marT="9525" marB="0" anchor="b"/>
                </a:tc>
                <a:tc>
                  <a:txBody>
                    <a:bodyPr/>
                    <a:lstStyle/>
                    <a:p>
                      <a:pPr algn="ctr"/>
                      <a:r>
                        <a:rPr lang="en-US" baseline="0" dirty="0" smtClean="0"/>
                        <a:t> Cloud EDRs</a:t>
                      </a:r>
                      <a:endParaRPr lang="en-US" dirty="0"/>
                    </a:p>
                  </a:txBody>
                  <a:tcPr/>
                </a:tc>
              </a:tr>
              <a:tr h="370840">
                <a:tc>
                  <a:txBody>
                    <a:bodyPr/>
                    <a:lstStyle/>
                    <a:p>
                      <a:pPr algn="ctr"/>
                      <a:r>
                        <a:rPr lang="en-US" dirty="0" smtClean="0"/>
                        <a:t>26</a:t>
                      </a:r>
                      <a:endParaRPr lang="en-US" dirty="0"/>
                    </a:p>
                  </a:txBody>
                  <a:tcPr/>
                </a:tc>
                <a:tc>
                  <a:txBody>
                    <a:bodyPr/>
                    <a:lstStyle/>
                    <a:p>
                      <a:pPr algn="ctr"/>
                      <a:r>
                        <a:rPr lang="en-US" dirty="0" smtClean="0"/>
                        <a:t>Antarctica</a:t>
                      </a:r>
                      <a:endParaRPr lang="en-US" dirty="0"/>
                    </a:p>
                  </a:txBody>
                  <a:tcPr/>
                </a:tc>
                <a:tc>
                  <a:txBody>
                    <a:bodyPr/>
                    <a:lstStyle/>
                    <a:p>
                      <a:pPr algn="ctr" fontAlgn="b"/>
                      <a:r>
                        <a:rPr lang="en-US" sz="1800" b="0" i="0" u="none" strike="noStrike" dirty="0" smtClean="0">
                          <a:solidFill>
                            <a:schemeClr val="tx1"/>
                          </a:solidFill>
                          <a:latin typeface="Calibri"/>
                        </a:rPr>
                        <a:t>D20130909_t0316</a:t>
                      </a:r>
                      <a:endParaRPr lang="en-US" sz="1800" b="0" i="0" u="none" strike="noStrike" dirty="0">
                        <a:solidFill>
                          <a:schemeClr val="tx1"/>
                        </a:solidFill>
                        <a:latin typeface="Calibri"/>
                      </a:endParaRPr>
                    </a:p>
                  </a:txBody>
                  <a:tcPr marL="9525" marR="9525" marT="9525" marB="0" anchor="b"/>
                </a:tc>
                <a:tc>
                  <a:txBody>
                    <a:bodyPr/>
                    <a:lstStyle/>
                    <a:p>
                      <a:pPr algn="ctr"/>
                      <a:r>
                        <a:rPr lang="en-US" dirty="0" smtClean="0"/>
                        <a:t>Same as #23</a:t>
                      </a:r>
                      <a:endParaRPr lang="en-US" dirty="0"/>
                    </a:p>
                  </a:txBody>
                  <a:tcPr/>
                </a:tc>
              </a:tr>
              <a:tr h="370840">
                <a:tc>
                  <a:txBody>
                    <a:bodyPr/>
                    <a:lstStyle/>
                    <a:p>
                      <a:pPr algn="ctr"/>
                      <a:r>
                        <a:rPr lang="en-US" dirty="0" smtClean="0"/>
                        <a:t>27</a:t>
                      </a:r>
                      <a:endParaRPr lang="en-US" dirty="0"/>
                    </a:p>
                  </a:txBody>
                  <a:tcPr/>
                </a:tc>
                <a:tc>
                  <a:txBody>
                    <a:bodyPr/>
                    <a:lstStyle/>
                    <a:p>
                      <a:pPr algn="ctr"/>
                      <a:r>
                        <a:rPr lang="en-US" dirty="0" smtClean="0"/>
                        <a:t>Open</a:t>
                      </a:r>
                      <a:r>
                        <a:rPr lang="en-US" baseline="0" dirty="0" smtClean="0"/>
                        <a:t> Ocean</a:t>
                      </a:r>
                      <a:endParaRPr lang="en-US" dirty="0"/>
                    </a:p>
                  </a:txBody>
                  <a:tcPr/>
                </a:tc>
                <a:tc>
                  <a:txBody>
                    <a:bodyPr/>
                    <a:lstStyle/>
                    <a:p>
                      <a:pPr algn="ctr" fontAlgn="b"/>
                      <a:r>
                        <a:rPr lang="en-US" sz="1800" b="0" i="0" u="none" strike="noStrike" dirty="0" smtClean="0">
                          <a:solidFill>
                            <a:schemeClr val="tx1"/>
                          </a:solidFill>
                          <a:latin typeface="Calibri"/>
                        </a:rPr>
                        <a:t>D08222013_t2219</a:t>
                      </a:r>
                      <a:endParaRPr lang="en-US" sz="1800" b="0" i="0" u="none" strike="noStrike" dirty="0">
                        <a:solidFill>
                          <a:schemeClr val="tx1"/>
                        </a:solidFill>
                        <a:latin typeface="Calibri"/>
                      </a:endParaRPr>
                    </a:p>
                  </a:txBody>
                  <a:tcPr marL="9525" marR="9525" marT="9525" marB="0" anchor="b"/>
                </a:tc>
                <a:tc>
                  <a:txBody>
                    <a:bodyPr/>
                    <a:lstStyle/>
                    <a:p>
                      <a:pPr algn="ctr"/>
                      <a:r>
                        <a:rPr lang="en-US" dirty="0" smtClean="0"/>
                        <a:t>Same</a:t>
                      </a:r>
                      <a:r>
                        <a:rPr lang="en-US" baseline="0" dirty="0" smtClean="0"/>
                        <a:t> as #23</a:t>
                      </a:r>
                      <a:endParaRPr lang="en-US" dirty="0"/>
                    </a:p>
                  </a:txBody>
                  <a:tcPr/>
                </a:tc>
              </a:tr>
              <a:tr h="370840">
                <a:tc>
                  <a:txBody>
                    <a:bodyPr/>
                    <a:lstStyle/>
                    <a:p>
                      <a:pPr algn="ctr"/>
                      <a:r>
                        <a:rPr lang="en-US" dirty="0" smtClean="0"/>
                        <a:t>28</a:t>
                      </a:r>
                      <a:endParaRPr lang="en-US" dirty="0"/>
                    </a:p>
                  </a:txBody>
                  <a:tcPr/>
                </a:tc>
                <a:tc>
                  <a:txBody>
                    <a:bodyPr/>
                    <a:lstStyle/>
                    <a:p>
                      <a:pPr algn="ctr"/>
                      <a:r>
                        <a:rPr lang="en-US" dirty="0" smtClean="0"/>
                        <a:t>N.</a:t>
                      </a:r>
                      <a:r>
                        <a:rPr lang="en-US" baseline="0" dirty="0" smtClean="0"/>
                        <a:t> Canada</a:t>
                      </a:r>
                      <a:endParaRPr lang="en-US" dirty="0"/>
                    </a:p>
                  </a:txBody>
                  <a:tcPr/>
                </a:tc>
                <a:tc>
                  <a:txBody>
                    <a:bodyPr/>
                    <a:lstStyle/>
                    <a:p>
                      <a:pPr algn="ctr" fontAlgn="b"/>
                      <a:r>
                        <a:rPr lang="en-US" sz="1800" b="0" i="0" u="none" strike="noStrike" dirty="0" smtClean="0">
                          <a:solidFill>
                            <a:schemeClr val="tx1"/>
                          </a:solidFill>
                          <a:latin typeface="Calibri"/>
                        </a:rPr>
                        <a:t>D20130909_t0920</a:t>
                      </a:r>
                      <a:endParaRPr lang="en-US" sz="1800" b="0" i="0" u="none" strike="noStrike" dirty="0">
                        <a:solidFill>
                          <a:schemeClr val="tx1"/>
                        </a:solidFill>
                        <a:latin typeface="Calibri"/>
                      </a:endParaRPr>
                    </a:p>
                  </a:txBody>
                  <a:tcPr marL="9525" marR="9525" marT="9525" marB="0" anchor="b"/>
                </a:tc>
                <a:tc>
                  <a:txBody>
                    <a:bodyPr/>
                    <a:lstStyle/>
                    <a:p>
                      <a:pPr algn="ctr"/>
                      <a:r>
                        <a:rPr lang="en-US" dirty="0" smtClean="0"/>
                        <a:t>Leakage over land</a:t>
                      </a:r>
                      <a:endParaRPr lang="en-US" dirty="0"/>
                    </a:p>
                  </a:txBody>
                  <a:tcPr/>
                </a:tc>
              </a:tr>
              <a:tr h="370840">
                <a:tc>
                  <a:txBody>
                    <a:bodyPr/>
                    <a:lstStyle/>
                    <a:p>
                      <a:pPr algn="ctr"/>
                      <a:r>
                        <a:rPr lang="en-US" dirty="0" smtClean="0"/>
                        <a:t>29</a:t>
                      </a:r>
                      <a:endParaRPr lang="en-US" dirty="0"/>
                    </a:p>
                  </a:txBody>
                  <a:tcPr/>
                </a:tc>
                <a:tc>
                  <a:txBody>
                    <a:bodyPr/>
                    <a:lstStyle/>
                    <a:p>
                      <a:pPr algn="ctr"/>
                      <a:r>
                        <a:rPr lang="en-US" dirty="0" smtClean="0"/>
                        <a:t>Siberia</a:t>
                      </a:r>
                      <a:endParaRPr lang="en-US" dirty="0"/>
                    </a:p>
                  </a:txBody>
                  <a:tcPr/>
                </a:tc>
                <a:tc>
                  <a:txBody>
                    <a:bodyPr/>
                    <a:lstStyle/>
                    <a:p>
                      <a:pPr algn="ctr" fontAlgn="b"/>
                      <a:r>
                        <a:rPr lang="en-US" sz="1800" b="0" i="0" u="none" strike="noStrike" dirty="0" smtClean="0">
                          <a:solidFill>
                            <a:schemeClr val="tx1"/>
                          </a:solidFill>
                          <a:latin typeface="Calibri"/>
                        </a:rPr>
                        <a:t>D20130909_t1931</a:t>
                      </a:r>
                      <a:endParaRPr lang="en-US" sz="1800" b="0" i="0" u="none" strike="noStrike" dirty="0">
                        <a:solidFill>
                          <a:schemeClr val="tx1"/>
                        </a:solidFill>
                        <a:latin typeface="Calibri"/>
                      </a:endParaRPr>
                    </a:p>
                  </a:txBody>
                  <a:tcPr marL="9525" marR="9525" marT="9525" marB="0" anchor="b"/>
                </a:tc>
                <a:tc>
                  <a:txBody>
                    <a:bodyPr/>
                    <a:lstStyle/>
                    <a:p>
                      <a:pPr algn="ctr"/>
                      <a:r>
                        <a:rPr lang="en-US" dirty="0" smtClean="0"/>
                        <a:t>Leakage over</a:t>
                      </a:r>
                      <a:r>
                        <a:rPr lang="en-US" baseline="0" dirty="0" smtClean="0"/>
                        <a:t> snow/ice</a:t>
                      </a:r>
                      <a:endParaRPr lang="en-US" dirty="0"/>
                    </a:p>
                  </a:txBody>
                  <a:tcPr/>
                </a:tc>
              </a:tr>
              <a:tr h="370840">
                <a:tc>
                  <a:txBody>
                    <a:bodyPr/>
                    <a:lstStyle/>
                    <a:p>
                      <a:pPr algn="ctr"/>
                      <a:r>
                        <a:rPr lang="en-US" dirty="0" smtClean="0"/>
                        <a:t>30</a:t>
                      </a:r>
                      <a:endParaRPr lang="en-US" dirty="0"/>
                    </a:p>
                  </a:txBody>
                  <a:tcPr/>
                </a:tc>
                <a:tc>
                  <a:txBody>
                    <a:bodyPr/>
                    <a:lstStyle/>
                    <a:p>
                      <a:pPr algn="ctr"/>
                      <a:r>
                        <a:rPr lang="en-US" dirty="0" smtClean="0"/>
                        <a:t>White Sea</a:t>
                      </a:r>
                      <a:endParaRPr lang="en-US" dirty="0"/>
                    </a:p>
                  </a:txBody>
                  <a:tcPr/>
                </a:tc>
                <a:tc>
                  <a:txBody>
                    <a:bodyPr/>
                    <a:lstStyle/>
                    <a:p>
                      <a:pPr algn="ctr" fontAlgn="b"/>
                      <a:r>
                        <a:rPr lang="en-US" sz="1800" b="0" i="0" u="none" strike="noStrike" dirty="0" smtClean="0">
                          <a:solidFill>
                            <a:schemeClr val="tx1"/>
                          </a:solidFill>
                          <a:latin typeface="Calibri"/>
                        </a:rPr>
                        <a:t>D20130909_t2250</a:t>
                      </a:r>
                      <a:endParaRPr lang="en-US" sz="1800" b="0" i="0" u="none" strike="noStrike" dirty="0">
                        <a:solidFill>
                          <a:schemeClr val="tx1"/>
                        </a:solidFill>
                        <a:latin typeface="Calibri"/>
                      </a:endParaRPr>
                    </a:p>
                  </a:txBody>
                  <a:tcPr marL="9525" marR="9525" marT="9525" marB="0" anchor="b"/>
                </a:tc>
                <a:tc>
                  <a:txBody>
                    <a:bodyPr/>
                    <a:lstStyle/>
                    <a:p>
                      <a:pPr algn="ctr"/>
                      <a:r>
                        <a:rPr lang="en-US" dirty="0" smtClean="0"/>
                        <a:t>Leakage over snow/ice</a:t>
                      </a:r>
                      <a:endParaRPr lang="en-US" dirty="0"/>
                    </a:p>
                  </a:txBody>
                  <a:tcPr/>
                </a:tc>
              </a:tr>
              <a:tr h="370840">
                <a:tc>
                  <a:txBody>
                    <a:bodyPr/>
                    <a:lstStyle/>
                    <a:p>
                      <a:pPr algn="ctr"/>
                      <a:r>
                        <a:rPr lang="en-US" dirty="0" smtClean="0"/>
                        <a:t>31</a:t>
                      </a:r>
                      <a:endParaRPr lang="en-US" dirty="0"/>
                    </a:p>
                  </a:txBody>
                  <a:tcPr/>
                </a:tc>
                <a:tc>
                  <a:txBody>
                    <a:bodyPr/>
                    <a:lstStyle/>
                    <a:p>
                      <a:pPr algn="ctr"/>
                      <a:r>
                        <a:rPr lang="en-US" dirty="0" smtClean="0"/>
                        <a:t>Himalayas</a:t>
                      </a:r>
                      <a:endParaRPr lang="en-US" dirty="0"/>
                    </a:p>
                  </a:txBody>
                  <a:tcPr/>
                </a:tc>
                <a:tc>
                  <a:txBody>
                    <a:bodyPr/>
                    <a:lstStyle/>
                    <a:p>
                      <a:pPr algn="ctr" fontAlgn="b"/>
                      <a:r>
                        <a:rPr lang="en-US" sz="1800" b="0" i="0" u="none" strike="noStrike" dirty="0" smtClean="0">
                          <a:solidFill>
                            <a:schemeClr val="tx1"/>
                          </a:solidFill>
                          <a:latin typeface="Calibri"/>
                        </a:rPr>
                        <a:t>D20130909_t1941</a:t>
                      </a:r>
                      <a:endParaRPr lang="en-US" sz="1800" b="0" i="0" u="none" strike="noStrike" dirty="0">
                        <a:solidFill>
                          <a:schemeClr val="tx1"/>
                        </a:solidFill>
                        <a:latin typeface="Calibri"/>
                      </a:endParaRPr>
                    </a:p>
                  </a:txBody>
                  <a:tcPr marL="9525" marR="9525" marT="9525" marB="0"/>
                </a:tc>
                <a:tc>
                  <a:txBody>
                    <a:bodyPr/>
                    <a:lstStyle/>
                    <a:p>
                      <a:pPr algn="ctr"/>
                      <a:r>
                        <a:rPr lang="en-US" dirty="0" smtClean="0"/>
                        <a:t>False</a:t>
                      </a:r>
                      <a:r>
                        <a:rPr lang="en-US" baseline="0" dirty="0" smtClean="0"/>
                        <a:t> alarms at higher elevations</a:t>
                      </a:r>
                      <a:endParaRPr lang="en-US" dirty="0"/>
                    </a:p>
                  </a:txBody>
                  <a:tcPr/>
                </a:tc>
              </a:tr>
              <a:tr h="370840">
                <a:tc>
                  <a:txBody>
                    <a:bodyPr/>
                    <a:lstStyle/>
                    <a:p>
                      <a:pPr algn="ctr"/>
                      <a:r>
                        <a:rPr lang="en-US" dirty="0" smtClean="0"/>
                        <a:t>32</a:t>
                      </a:r>
                      <a:endParaRPr lang="en-US" dirty="0"/>
                    </a:p>
                  </a:txBody>
                  <a:tcPr/>
                </a:tc>
                <a:tc>
                  <a:txBody>
                    <a:bodyPr/>
                    <a:lstStyle/>
                    <a:p>
                      <a:pPr algn="ctr"/>
                      <a:r>
                        <a:rPr lang="en-US" dirty="0" smtClean="0"/>
                        <a:t>Amazon</a:t>
                      </a:r>
                      <a:endParaRPr lang="en-US" dirty="0"/>
                    </a:p>
                  </a:txBody>
                  <a:tcPr/>
                </a:tc>
                <a:tc>
                  <a:txBody>
                    <a:bodyPr/>
                    <a:lstStyle/>
                    <a:p>
                      <a:pPr algn="ctr" fontAlgn="b"/>
                      <a:r>
                        <a:rPr lang="en-US" sz="1800" b="0" i="0" u="none" strike="noStrike" dirty="0" smtClean="0">
                          <a:solidFill>
                            <a:schemeClr val="tx1"/>
                          </a:solidFill>
                          <a:latin typeface="+mn-lt"/>
                        </a:rPr>
                        <a:t>D20130909_t0434</a:t>
                      </a:r>
                      <a:endParaRPr lang="en-US" sz="1800" b="0" i="0" u="none" strike="noStrike" dirty="0">
                        <a:solidFill>
                          <a:schemeClr val="tx1"/>
                        </a:solidFill>
                        <a:latin typeface="Calibri"/>
                      </a:endParaRPr>
                    </a:p>
                  </a:txBody>
                  <a:tcPr marL="9525" marR="9525" marT="9525" marB="0" anchor="b"/>
                </a:tc>
                <a:tc>
                  <a:txBody>
                    <a:bodyPr/>
                    <a:lstStyle/>
                    <a:p>
                      <a:pPr algn="ctr"/>
                      <a:r>
                        <a:rPr lang="en-US" dirty="0" smtClean="0"/>
                        <a:t>False alarms in humid</a:t>
                      </a:r>
                      <a:endParaRPr lang="en-US" dirty="0"/>
                    </a:p>
                  </a:txBody>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smtClean="0"/>
              <a:t>Baseline Definition of VCM used in Performance Assessment</a:t>
            </a:r>
          </a:p>
          <a:p>
            <a:pPr lvl="1"/>
            <a:r>
              <a:rPr lang="en-US" dirty="0" smtClean="0"/>
              <a:t>G-ADA version 7.2</a:t>
            </a:r>
          </a:p>
          <a:p>
            <a:pPr lvl="1"/>
            <a:r>
              <a:rPr lang="en-US" dirty="0" smtClean="0"/>
              <a:t>Includes DR7107 (snow/ice preprocessor), DR7275 (PCT)</a:t>
            </a:r>
          </a:p>
          <a:p>
            <a:r>
              <a:rPr lang="en-US" dirty="0" smtClean="0"/>
              <a:t>Test Data Sets</a:t>
            </a:r>
          </a:p>
          <a:p>
            <a:pPr lvl="1"/>
            <a:r>
              <a:rPr lang="en-US" dirty="0" smtClean="0"/>
              <a:t>18 Golden Granules, each consisting of 3-VIIRS granules  of 3200x768 pixels</a:t>
            </a:r>
          </a:p>
          <a:p>
            <a:pPr lvl="2"/>
            <a:r>
              <a:rPr lang="en-US" dirty="0" smtClean="0"/>
              <a:t>Note only the first 18 GGs are used for quantitative assessment</a:t>
            </a:r>
          </a:p>
          <a:p>
            <a:pPr lvl="1"/>
            <a:r>
              <a:rPr lang="en-US" dirty="0" smtClean="0"/>
              <a:t>Manually generated cloud masks serve as correlative data sets</a:t>
            </a:r>
          </a:p>
          <a:p>
            <a:r>
              <a:rPr lang="en-US" dirty="0" smtClean="0"/>
              <a:t>Requirements</a:t>
            </a:r>
          </a:p>
          <a:p>
            <a:pPr lvl="1"/>
            <a:r>
              <a:rPr lang="en-US" dirty="0" smtClean="0"/>
              <a:t>JPSS Level 1 Requirements, version 2.9, dated  27 June 2013  (addressing non-degraded conditions)</a:t>
            </a:r>
          </a:p>
          <a:p>
            <a:r>
              <a:rPr lang="en-US" dirty="0" smtClean="0"/>
              <a:t>Stratification of Results</a:t>
            </a:r>
          </a:p>
          <a:p>
            <a:pPr lvl="1"/>
            <a:r>
              <a:rPr lang="en-US" dirty="0" smtClean="0"/>
              <a:t>Conditions assume SZA &lt; 85-degrees (all results shown are daytime)</a:t>
            </a:r>
          </a:p>
          <a:p>
            <a:pPr lvl="1"/>
            <a:r>
              <a:rPr lang="en-US" dirty="0" smtClean="0"/>
              <a:t>Non-degraded conditions for Ocean and All Land Backgrounds</a:t>
            </a:r>
          </a:p>
          <a:p>
            <a:pPr lvl="1"/>
            <a:r>
              <a:rPr lang="en-US" dirty="0" smtClean="0"/>
              <a:t>Non-degraded conditions for Individual Land Backgrounds</a:t>
            </a:r>
          </a:p>
          <a:p>
            <a:pPr lvl="1"/>
            <a:r>
              <a:rPr lang="en-US" dirty="0" smtClean="0"/>
              <a:t>Degraded conditions for Ocean (sun glint) and Land (TOC NDVI)</a:t>
            </a:r>
          </a:p>
          <a:p>
            <a:pPr lvl="2"/>
            <a:r>
              <a:rPr lang="en-US" dirty="0" smtClean="0"/>
              <a:t>NDVI is based on external values as the ones used within the VCM are climatology based</a:t>
            </a:r>
          </a:p>
          <a:p>
            <a:r>
              <a:rPr lang="en-US" dirty="0" smtClean="0"/>
              <a:t>An example of the GG process follows</a:t>
            </a:r>
          </a:p>
        </p:txBody>
      </p:sp>
      <p:sp>
        <p:nvSpPr>
          <p:cNvPr id="4" name="Title 1"/>
          <p:cNvSpPr>
            <a:spLocks noGrp="1"/>
          </p:cNvSpPr>
          <p:nvPr>
            <p:ph type="title"/>
          </p:nvPr>
        </p:nvSpPr>
        <p:spPr/>
        <p:txBody>
          <a:bodyPr/>
          <a:lstStyle/>
          <a:p>
            <a:r>
              <a:rPr lang="en-US" dirty="0" smtClean="0"/>
              <a:t>Overview – GG Approach </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23</a:t>
            </a:fld>
            <a:endParaRPr lang="en-US"/>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GG#4 - Middle Granule (Greenland)</a:t>
            </a:r>
            <a:endParaRPr lang="en-US" dirty="0"/>
          </a:p>
        </p:txBody>
      </p:sp>
      <p:sp>
        <p:nvSpPr>
          <p:cNvPr id="3" name="Slide Number Placeholder 2"/>
          <p:cNvSpPr>
            <a:spLocks noGrp="1"/>
          </p:cNvSpPr>
          <p:nvPr>
            <p:ph type="sldNum" sz="quarter" idx="12"/>
          </p:nvPr>
        </p:nvSpPr>
        <p:spPr/>
        <p:txBody>
          <a:bodyPr/>
          <a:lstStyle/>
          <a:p>
            <a:fld id="{BF5F40C5-5474-4731-BE8E-EB0D12448849}" type="slidenum">
              <a:rPr lang="en-US" smtClean="0"/>
              <a:pPr/>
              <a:t>24</a:t>
            </a:fld>
            <a:endParaRPr lang="en-US"/>
          </a:p>
        </p:txBody>
      </p:sp>
      <p:pic>
        <p:nvPicPr>
          <p:cNvPr id="4" name="Picture 3" descr="M5_M10_M9_npp_d20120307_t1444387_e1446029_b01862_falsecolor.jpg"/>
          <p:cNvPicPr preferRelativeResize="0">
            <a:picLocks/>
          </p:cNvPicPr>
          <p:nvPr/>
        </p:nvPicPr>
        <p:blipFill>
          <a:blip r:embed="rId2" cstate="print"/>
          <a:stretch>
            <a:fillRect/>
          </a:stretch>
        </p:blipFill>
        <p:spPr>
          <a:xfrm>
            <a:off x="0" y="1306962"/>
            <a:ext cx="9144000" cy="4572000"/>
          </a:xfrm>
          <a:prstGeom prst="rect">
            <a:avLst/>
          </a:prstGeom>
        </p:spPr>
      </p:pic>
      <p:sp>
        <p:nvSpPr>
          <p:cNvPr id="5" name="Rectangle 4"/>
          <p:cNvSpPr/>
          <p:nvPr/>
        </p:nvSpPr>
        <p:spPr>
          <a:xfrm>
            <a:off x="2286136" y="6533703"/>
            <a:ext cx="4572000" cy="276999"/>
          </a:xfrm>
          <a:prstGeom prst="rect">
            <a:avLst/>
          </a:prstGeom>
        </p:spPr>
        <p:txBody>
          <a:bodyPr>
            <a:spAutoFit/>
          </a:bodyPr>
          <a:lstStyle/>
          <a:p>
            <a:r>
              <a:rPr lang="en-US" sz="1200" dirty="0" smtClean="0"/>
              <a:t>(Keith Hutchison, Barbara </a:t>
            </a:r>
            <a:r>
              <a:rPr lang="en-US" sz="1200" dirty="0" err="1" smtClean="0"/>
              <a:t>Iisager</a:t>
            </a:r>
            <a:r>
              <a:rPr lang="en-US" sz="1200" dirty="0" smtClean="0"/>
              <a:t>, Robert Mahoney, NGAS)</a:t>
            </a:r>
            <a:endParaRPr lang="en-US" sz="1200" dirty="0"/>
          </a:p>
        </p:txBody>
      </p:sp>
      <p:sp>
        <p:nvSpPr>
          <p:cNvPr id="6" name="TextBox 5"/>
          <p:cNvSpPr txBox="1"/>
          <p:nvPr/>
        </p:nvSpPr>
        <p:spPr>
          <a:xfrm>
            <a:off x="658679" y="5987018"/>
            <a:ext cx="7764650" cy="369332"/>
          </a:xfrm>
          <a:prstGeom prst="rect">
            <a:avLst/>
          </a:prstGeom>
          <a:noFill/>
        </p:spPr>
        <p:txBody>
          <a:bodyPr wrap="square" rtlCol="0">
            <a:spAutoFit/>
          </a:bodyPr>
          <a:lstStyle/>
          <a:p>
            <a:r>
              <a:rPr lang="en-US" dirty="0" smtClean="0"/>
              <a:t>Red = M5, Green = M10, Blue = M9</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GG#4 Manual Cloud Mask</a:t>
            </a:r>
            <a:endParaRPr lang="en-US" dirty="0"/>
          </a:p>
        </p:txBody>
      </p:sp>
      <p:sp>
        <p:nvSpPr>
          <p:cNvPr id="3" name="Slide Number Placeholder 2"/>
          <p:cNvSpPr>
            <a:spLocks noGrp="1"/>
          </p:cNvSpPr>
          <p:nvPr>
            <p:ph type="sldNum" sz="quarter" idx="12"/>
          </p:nvPr>
        </p:nvSpPr>
        <p:spPr/>
        <p:txBody>
          <a:bodyPr/>
          <a:lstStyle/>
          <a:p>
            <a:fld id="{BF5F40C5-5474-4731-BE8E-EB0D12448849}" type="slidenum">
              <a:rPr lang="en-US" smtClean="0"/>
              <a:pPr/>
              <a:t>25</a:t>
            </a:fld>
            <a:endParaRPr lang="en-US"/>
          </a:p>
        </p:txBody>
      </p:sp>
      <p:pic>
        <p:nvPicPr>
          <p:cNvPr id="4" name="Picture 3" descr="gg4_midgran_mcnc.jpg"/>
          <p:cNvPicPr preferRelativeResize="0">
            <a:picLocks/>
          </p:cNvPicPr>
          <p:nvPr/>
        </p:nvPicPr>
        <p:blipFill>
          <a:blip r:embed="rId2" cstate="print"/>
          <a:stretch>
            <a:fillRect/>
          </a:stretch>
        </p:blipFill>
        <p:spPr>
          <a:xfrm>
            <a:off x="0" y="1322727"/>
            <a:ext cx="9144000" cy="4572000"/>
          </a:xfrm>
          <a:prstGeom prst="rect">
            <a:avLst/>
          </a:prstGeom>
        </p:spPr>
      </p:pic>
      <p:sp>
        <p:nvSpPr>
          <p:cNvPr id="5" name="Rectangle 4"/>
          <p:cNvSpPr/>
          <p:nvPr/>
        </p:nvSpPr>
        <p:spPr>
          <a:xfrm>
            <a:off x="2286136" y="6533703"/>
            <a:ext cx="4572000" cy="276999"/>
          </a:xfrm>
          <a:prstGeom prst="rect">
            <a:avLst/>
          </a:prstGeom>
        </p:spPr>
        <p:txBody>
          <a:bodyPr>
            <a:spAutoFit/>
          </a:bodyPr>
          <a:lstStyle/>
          <a:p>
            <a:r>
              <a:rPr lang="en-US" sz="1200" dirty="0" smtClean="0"/>
              <a:t>(Keith Hutchison, Barbara </a:t>
            </a:r>
            <a:r>
              <a:rPr lang="en-US" sz="1200" dirty="0" err="1" smtClean="0"/>
              <a:t>Iisager</a:t>
            </a:r>
            <a:r>
              <a:rPr lang="en-US" sz="1200" dirty="0" smtClean="0"/>
              <a:t>, Robert Mahoney, NGAS)</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VCM M7 Reflectance Test (Before)</a:t>
            </a:r>
            <a:endParaRPr lang="en-US" dirty="0"/>
          </a:p>
        </p:txBody>
      </p:sp>
      <p:sp>
        <p:nvSpPr>
          <p:cNvPr id="3" name="Slide Number Placeholder 2"/>
          <p:cNvSpPr>
            <a:spLocks noGrp="1"/>
          </p:cNvSpPr>
          <p:nvPr>
            <p:ph type="sldNum" sz="quarter" idx="12"/>
          </p:nvPr>
        </p:nvSpPr>
        <p:spPr/>
        <p:txBody>
          <a:bodyPr/>
          <a:lstStyle/>
          <a:p>
            <a:fld id="{BF5F40C5-5474-4731-BE8E-EB0D12448849}" type="slidenum">
              <a:rPr lang="en-US" smtClean="0"/>
              <a:pPr/>
              <a:t>26</a:t>
            </a:fld>
            <a:endParaRPr lang="en-US"/>
          </a:p>
        </p:txBody>
      </p:sp>
      <p:pic>
        <p:nvPicPr>
          <p:cNvPr id="4" name="Picture 3" descr="cconf.jpg"/>
          <p:cNvPicPr preferRelativeResize="0">
            <a:picLocks/>
          </p:cNvPicPr>
          <p:nvPr/>
        </p:nvPicPr>
        <p:blipFill>
          <a:blip r:embed="rId2" cstate="print"/>
          <a:stretch>
            <a:fillRect/>
          </a:stretch>
        </p:blipFill>
        <p:spPr>
          <a:xfrm>
            <a:off x="0" y="1338493"/>
            <a:ext cx="9144000" cy="4572000"/>
          </a:xfrm>
          <a:prstGeom prst="rect">
            <a:avLst/>
          </a:prstGeom>
        </p:spPr>
      </p:pic>
      <p:sp>
        <p:nvSpPr>
          <p:cNvPr id="5" name="Rectangle 4"/>
          <p:cNvSpPr/>
          <p:nvPr/>
        </p:nvSpPr>
        <p:spPr>
          <a:xfrm>
            <a:off x="2286136" y="6533703"/>
            <a:ext cx="4572000" cy="276999"/>
          </a:xfrm>
          <a:prstGeom prst="rect">
            <a:avLst/>
          </a:prstGeom>
        </p:spPr>
        <p:txBody>
          <a:bodyPr>
            <a:spAutoFit/>
          </a:bodyPr>
          <a:lstStyle/>
          <a:p>
            <a:r>
              <a:rPr lang="en-US" sz="1200" dirty="0" smtClean="0"/>
              <a:t>(Keith Hutchison, Barbara </a:t>
            </a:r>
            <a:r>
              <a:rPr lang="en-US" sz="1200" dirty="0" err="1" smtClean="0"/>
              <a:t>Iisager</a:t>
            </a:r>
            <a:r>
              <a:rPr lang="en-US" sz="1200" dirty="0" smtClean="0"/>
              <a:t>, Robert Mahoney, NGAS)</a:t>
            </a:r>
            <a:endParaRPr lang="en-US" sz="1200" dirty="0"/>
          </a:p>
        </p:txBody>
      </p:sp>
      <p:sp>
        <p:nvSpPr>
          <p:cNvPr id="6" name="Text Box 11"/>
          <p:cNvSpPr txBox="1">
            <a:spLocks noChangeArrowheads="1"/>
          </p:cNvSpPr>
          <p:nvPr/>
        </p:nvSpPr>
        <p:spPr bwMode="auto">
          <a:xfrm>
            <a:off x="527661" y="5921413"/>
            <a:ext cx="7560049" cy="403187"/>
          </a:xfrm>
          <a:prstGeom prst="rect">
            <a:avLst/>
          </a:prstGeom>
          <a:solidFill>
            <a:srgbClr val="005DAA"/>
          </a:solidFill>
          <a:ln w="9525" algn="ctr">
            <a:noFill/>
            <a:miter lim="800000"/>
            <a:headEnd/>
            <a:tailEnd/>
          </a:ln>
        </p:spPr>
        <p:txBody>
          <a:bodyPr wrap="square" bIns="64008" anchor="b" anchorCtr="0">
            <a:spAutoFit/>
          </a:bodyPr>
          <a:lstStyle/>
          <a:p>
            <a:pPr algn="ctr"/>
            <a:r>
              <a:rPr lang="en-US" sz="1900" dirty="0" smtClean="0">
                <a:solidFill>
                  <a:schemeClr val="bg1"/>
                </a:solidFill>
                <a:latin typeface="Arial" pitchFamily="34" charset="0"/>
                <a:cs typeface="Arial" pitchFamily="34" charset="0"/>
              </a:rPr>
              <a:t>This is the “baseline” VCM performance prior to the update</a:t>
            </a:r>
            <a:endParaRPr lang="en-US" sz="1900" dirty="0">
              <a:solidFill>
                <a:schemeClr val="bg1"/>
              </a:solidFill>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VCM M7 Reflectance Test (After)</a:t>
            </a:r>
            <a:endParaRPr lang="en-US" dirty="0"/>
          </a:p>
        </p:txBody>
      </p:sp>
      <p:sp>
        <p:nvSpPr>
          <p:cNvPr id="3" name="Slide Number Placeholder 2"/>
          <p:cNvSpPr>
            <a:spLocks noGrp="1"/>
          </p:cNvSpPr>
          <p:nvPr>
            <p:ph type="sldNum" sz="quarter" idx="12"/>
          </p:nvPr>
        </p:nvSpPr>
        <p:spPr/>
        <p:txBody>
          <a:bodyPr/>
          <a:lstStyle/>
          <a:p>
            <a:fld id="{BF5F40C5-5474-4731-BE8E-EB0D12448849}" type="slidenum">
              <a:rPr lang="en-US" smtClean="0"/>
              <a:pPr/>
              <a:t>27</a:t>
            </a:fld>
            <a:endParaRPr lang="en-US"/>
          </a:p>
        </p:txBody>
      </p:sp>
      <p:pic>
        <p:nvPicPr>
          <p:cNvPr id="4" name="Picture 3" descr="cconf.jpg"/>
          <p:cNvPicPr preferRelativeResize="0">
            <a:picLocks/>
          </p:cNvPicPr>
          <p:nvPr/>
        </p:nvPicPr>
        <p:blipFill>
          <a:blip r:embed="rId2" cstate="print"/>
          <a:stretch>
            <a:fillRect/>
          </a:stretch>
        </p:blipFill>
        <p:spPr>
          <a:xfrm>
            <a:off x="0" y="1341120"/>
            <a:ext cx="9144000" cy="4572000"/>
          </a:xfrm>
          <a:prstGeom prst="rect">
            <a:avLst/>
          </a:prstGeom>
        </p:spPr>
      </p:pic>
      <p:sp>
        <p:nvSpPr>
          <p:cNvPr id="5" name="Rectangle 4"/>
          <p:cNvSpPr/>
          <p:nvPr/>
        </p:nvSpPr>
        <p:spPr>
          <a:xfrm>
            <a:off x="2286136" y="6533703"/>
            <a:ext cx="4572000" cy="276999"/>
          </a:xfrm>
          <a:prstGeom prst="rect">
            <a:avLst/>
          </a:prstGeom>
        </p:spPr>
        <p:txBody>
          <a:bodyPr>
            <a:spAutoFit/>
          </a:bodyPr>
          <a:lstStyle/>
          <a:p>
            <a:r>
              <a:rPr lang="en-US" sz="1200" dirty="0" smtClean="0"/>
              <a:t>(Keith Hutchison, Barbara </a:t>
            </a:r>
            <a:r>
              <a:rPr lang="en-US" sz="1200" dirty="0" err="1" smtClean="0"/>
              <a:t>Iisager</a:t>
            </a:r>
            <a:r>
              <a:rPr lang="en-US" sz="1200" dirty="0" smtClean="0"/>
              <a:t>, Robert Mahoney, NGAS)</a:t>
            </a:r>
            <a:endParaRPr lang="en-US" sz="1200" dirty="0"/>
          </a:p>
        </p:txBody>
      </p:sp>
      <p:sp>
        <p:nvSpPr>
          <p:cNvPr id="6" name="Text Box 11"/>
          <p:cNvSpPr txBox="1">
            <a:spLocks noChangeArrowheads="1"/>
          </p:cNvSpPr>
          <p:nvPr/>
        </p:nvSpPr>
        <p:spPr bwMode="auto">
          <a:xfrm>
            <a:off x="441609" y="5895725"/>
            <a:ext cx="7567275" cy="695575"/>
          </a:xfrm>
          <a:prstGeom prst="rect">
            <a:avLst/>
          </a:prstGeom>
          <a:solidFill>
            <a:srgbClr val="005DAA"/>
          </a:solidFill>
          <a:ln w="9525" algn="ctr">
            <a:noFill/>
            <a:miter lim="800000"/>
            <a:headEnd/>
            <a:tailEnd/>
          </a:ln>
        </p:spPr>
        <p:txBody>
          <a:bodyPr wrap="square" bIns="64008" anchor="b" anchorCtr="0">
            <a:spAutoFit/>
          </a:bodyPr>
          <a:lstStyle/>
          <a:p>
            <a:pPr algn="ctr"/>
            <a:r>
              <a:rPr lang="en-US" sz="1900" dirty="0" smtClean="0">
                <a:solidFill>
                  <a:schemeClr val="bg1"/>
                </a:solidFill>
                <a:latin typeface="Arial" pitchFamily="34" charset="0"/>
                <a:cs typeface="Arial" pitchFamily="34" charset="0"/>
              </a:rPr>
              <a:t>Improvement is realized after correcting  the minimum of the SSEC thresholds to become closer to the values after 30-day spin up</a:t>
            </a:r>
            <a:endParaRPr lang="en-US" sz="1900" dirty="0">
              <a:solidFill>
                <a:schemeClr val="bg1"/>
              </a:solidFill>
              <a:latin typeface="Arial" pitchFamily="34" charset="0"/>
              <a:cs typeface="Arial" pitchFamily="34" charset="0"/>
            </a:endParaRPr>
          </a:p>
        </p:txBody>
      </p:sp>
      <p:sp>
        <p:nvSpPr>
          <p:cNvPr id="7" name="Oval 6"/>
          <p:cNvSpPr/>
          <p:nvPr/>
        </p:nvSpPr>
        <p:spPr>
          <a:xfrm>
            <a:off x="7715250" y="1314450"/>
            <a:ext cx="1428750" cy="4552950"/>
          </a:xfrm>
          <a:prstGeom prst="ellipse">
            <a:avLst/>
          </a:prstGeom>
          <a:noFill/>
          <a:ln w="28575">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73152"/>
            <a:ext cx="8582187" cy="838200"/>
          </a:xfrm>
        </p:spPr>
        <p:txBody>
          <a:bodyPr>
            <a:normAutofit/>
          </a:bodyPr>
          <a:lstStyle/>
          <a:p>
            <a:pPr algn="just"/>
            <a:r>
              <a:rPr lang="en-US" dirty="0" smtClean="0"/>
              <a:t>VCM Performance From GGs – All</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28</a:t>
            </a:fld>
            <a:endParaRPr lang="en-US" dirty="0"/>
          </a:p>
        </p:txBody>
      </p:sp>
      <p:graphicFrame>
        <p:nvGraphicFramePr>
          <p:cNvPr id="5" name="Table 4"/>
          <p:cNvGraphicFramePr>
            <a:graphicFrameLocks noGrp="1"/>
          </p:cNvGraphicFramePr>
          <p:nvPr/>
        </p:nvGraphicFramePr>
        <p:xfrm>
          <a:off x="628651" y="1635220"/>
          <a:ext cx="7880348" cy="3037839"/>
        </p:xfrm>
        <a:graphic>
          <a:graphicData uri="http://schemas.openxmlformats.org/drawingml/2006/table">
            <a:tbl>
              <a:tblPr firstRow="1" bandRow="1">
                <a:tableStyleId>{5C22544A-7EE6-4342-B048-85BDC9FD1C3A}</a:tableStyleId>
              </a:tblPr>
              <a:tblGrid>
                <a:gridCol w="2464663"/>
                <a:gridCol w="1577384"/>
                <a:gridCol w="1301342"/>
                <a:gridCol w="1295888"/>
                <a:gridCol w="1241071"/>
              </a:tblGrid>
              <a:tr h="370840">
                <a:tc>
                  <a:txBody>
                    <a:bodyPr/>
                    <a:lstStyle/>
                    <a:p>
                      <a:pPr algn="ctr"/>
                      <a:r>
                        <a:rPr lang="en-US" dirty="0" smtClean="0"/>
                        <a:t>Ocean Day,</a:t>
                      </a:r>
                      <a:r>
                        <a:rPr lang="en-US" baseline="0" dirty="0" smtClean="0"/>
                        <a:t> COT Assumed &gt; 1.0</a:t>
                      </a:r>
                      <a:endParaRPr lang="en-US" dirty="0" smtClean="0"/>
                    </a:p>
                  </a:txBody>
                  <a:tcPr>
                    <a:solidFill>
                      <a:srgbClr val="005DAA"/>
                    </a:solidFill>
                  </a:tcPr>
                </a:tc>
                <a:tc>
                  <a:txBody>
                    <a:bodyPr/>
                    <a:lstStyle/>
                    <a:p>
                      <a:pPr algn="ctr"/>
                      <a:r>
                        <a:rPr lang="en-US" dirty="0" smtClean="0"/>
                        <a:t>Number of Pixels</a:t>
                      </a:r>
                      <a:endParaRPr lang="en-US" dirty="0"/>
                    </a:p>
                  </a:txBody>
                  <a:tcPr>
                    <a:solidFill>
                      <a:srgbClr val="005DAA"/>
                    </a:solidFill>
                  </a:tcPr>
                </a:tc>
                <a:tc>
                  <a:txBody>
                    <a:bodyPr/>
                    <a:lstStyle/>
                    <a:p>
                      <a:pPr algn="ctr"/>
                      <a:r>
                        <a:rPr lang="en-US" dirty="0" smtClean="0"/>
                        <a:t>PCT</a:t>
                      </a:r>
                      <a:endParaRPr lang="en-US" dirty="0"/>
                    </a:p>
                  </a:txBody>
                  <a:tcPr>
                    <a:solidFill>
                      <a:srgbClr val="005DAA"/>
                    </a:solidFill>
                  </a:tcPr>
                </a:tc>
                <a:tc>
                  <a:txBody>
                    <a:bodyPr/>
                    <a:lstStyle/>
                    <a:p>
                      <a:pPr algn="ctr"/>
                      <a:r>
                        <a:rPr lang="en-US" dirty="0" smtClean="0"/>
                        <a:t>False Alarms </a:t>
                      </a:r>
                      <a:endParaRPr lang="en-US" dirty="0"/>
                    </a:p>
                  </a:txBody>
                  <a:tcPr>
                    <a:solidFill>
                      <a:srgbClr val="005DAA"/>
                    </a:solidFill>
                  </a:tcPr>
                </a:tc>
                <a:tc>
                  <a:txBody>
                    <a:bodyPr/>
                    <a:lstStyle/>
                    <a:p>
                      <a:pPr algn="ctr"/>
                      <a:r>
                        <a:rPr lang="en-US" dirty="0" smtClean="0"/>
                        <a:t>Leakage (Outside Glint) </a:t>
                      </a:r>
                      <a:endParaRPr lang="en-US" dirty="0"/>
                    </a:p>
                  </a:txBody>
                  <a:tcPr>
                    <a:solidFill>
                      <a:srgbClr val="005DAA"/>
                    </a:solidFill>
                  </a:tcPr>
                </a:tc>
              </a:tr>
              <a:tr h="370840">
                <a:tc>
                  <a:txBody>
                    <a:bodyPr/>
                    <a:lstStyle/>
                    <a:p>
                      <a:r>
                        <a:rPr lang="en-US" dirty="0" smtClean="0"/>
                        <a:t>System Spec</a:t>
                      </a:r>
                    </a:p>
                  </a:txBody>
                  <a:tcPr/>
                </a:tc>
                <a:tc>
                  <a:txBody>
                    <a:bodyPr/>
                    <a:lstStyle/>
                    <a:p>
                      <a:pPr algn="ctr"/>
                      <a:endParaRPr lang="en-US" dirty="0"/>
                    </a:p>
                  </a:txBody>
                  <a:tcPr/>
                </a:tc>
                <a:tc>
                  <a:txBody>
                    <a:bodyPr/>
                    <a:lstStyle/>
                    <a:p>
                      <a:pPr algn="ctr"/>
                      <a:r>
                        <a:rPr lang="en-US" dirty="0" smtClean="0"/>
                        <a:t> 94.0%</a:t>
                      </a:r>
                      <a:endParaRPr lang="en-US" dirty="0"/>
                    </a:p>
                  </a:txBody>
                  <a:tcPr/>
                </a:tc>
                <a:tc>
                  <a:txBody>
                    <a:bodyPr/>
                    <a:lstStyle/>
                    <a:p>
                      <a:pPr algn="ctr"/>
                      <a:r>
                        <a:rPr lang="en-US" dirty="0" smtClean="0"/>
                        <a:t> 5.0%</a:t>
                      </a:r>
                      <a:endParaRPr lang="en-US" dirty="0"/>
                    </a:p>
                  </a:txBody>
                  <a:tcPr/>
                </a:tc>
                <a:tc>
                  <a:txBody>
                    <a:bodyPr/>
                    <a:lstStyle/>
                    <a:p>
                      <a:pPr algn="ctr"/>
                      <a:r>
                        <a:rPr lang="en-US" dirty="0" smtClean="0"/>
                        <a:t>1.0% </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VCM</a:t>
                      </a:r>
                      <a:r>
                        <a:rPr lang="en-US" baseline="0" dirty="0" smtClean="0"/>
                        <a:t> Performance</a:t>
                      </a:r>
                      <a:endParaRPr lang="en-US" dirty="0" smtClean="0"/>
                    </a:p>
                  </a:txBody>
                  <a:tcPr/>
                </a:tc>
                <a:tc>
                  <a:txBody>
                    <a:bodyPr/>
                    <a:lstStyle/>
                    <a:p>
                      <a:pPr algn="ctr" fontAlgn="b"/>
                      <a:r>
                        <a:rPr lang="en-US" sz="1800" b="0" i="0" u="none" strike="noStrike" dirty="0" smtClean="0">
                          <a:latin typeface="+mn-lt"/>
                        </a:rPr>
                        <a:t>38,618,862</a:t>
                      </a:r>
                      <a:endParaRPr lang="en-US" sz="1800" b="0" i="0" u="none" strike="noStrike" dirty="0">
                        <a:latin typeface="+mn-lt"/>
                      </a:endParaRP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96.5%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2.6%</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0.1% </a:t>
                      </a:r>
                    </a:p>
                  </a:txBody>
                  <a:tcPr/>
                </a:tc>
              </a:tr>
              <a:tr h="370840">
                <a:tc>
                  <a:txBody>
                    <a:bodyPr/>
                    <a:lstStyle/>
                    <a:p>
                      <a:pPr algn="ctr"/>
                      <a:r>
                        <a:rPr lang="en-US" b="1" dirty="0" smtClean="0">
                          <a:solidFill>
                            <a:schemeClr val="bg1"/>
                          </a:solidFill>
                        </a:rPr>
                        <a:t>Land Background</a:t>
                      </a:r>
                      <a:r>
                        <a:rPr lang="en-US" b="1" baseline="30000" dirty="0" smtClean="0">
                          <a:solidFill>
                            <a:schemeClr val="bg1"/>
                          </a:solidFill>
                        </a:rPr>
                        <a:t>#</a:t>
                      </a:r>
                      <a:r>
                        <a:rPr lang="en-US" b="1" dirty="0" smtClean="0">
                          <a:solidFill>
                            <a:schemeClr val="bg1"/>
                          </a:solidFill>
                        </a:rPr>
                        <a:t>, COT Assumed</a:t>
                      </a:r>
                      <a:r>
                        <a:rPr lang="en-US" b="1" baseline="0" dirty="0" smtClean="0">
                          <a:solidFill>
                            <a:schemeClr val="bg1"/>
                          </a:solidFill>
                        </a:rPr>
                        <a:t> &gt; 1.0</a:t>
                      </a:r>
                      <a:endParaRPr lang="en-US" b="1" dirty="0" smtClean="0">
                        <a:solidFill>
                          <a:schemeClr val="bg1"/>
                        </a:solidFill>
                      </a:endParaRPr>
                    </a:p>
                  </a:txBody>
                  <a:tcPr>
                    <a:solidFill>
                      <a:srgbClr val="005DAA"/>
                    </a:solidFill>
                  </a:tcPr>
                </a:tc>
                <a:tc>
                  <a:txBody>
                    <a:bodyPr/>
                    <a:lstStyle/>
                    <a:p>
                      <a:pPr algn="ctr"/>
                      <a:r>
                        <a:rPr lang="en-US" b="1" dirty="0" smtClean="0">
                          <a:solidFill>
                            <a:schemeClr val="bg1"/>
                          </a:solidFill>
                        </a:rPr>
                        <a:t>Number of Pixels</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PCT</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False Alarms *</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Leakage </a:t>
                      </a:r>
                      <a:endParaRPr lang="en-US" b="1" dirty="0">
                        <a:solidFill>
                          <a:schemeClr val="bg1"/>
                        </a:solidFill>
                      </a:endParaRPr>
                    </a:p>
                  </a:txBody>
                  <a:tcPr>
                    <a:solidFill>
                      <a:srgbClr val="005DAA"/>
                    </a:solidFill>
                  </a:tcPr>
                </a:tc>
              </a:tr>
              <a:tr h="370840">
                <a:tc>
                  <a:txBody>
                    <a:bodyPr/>
                    <a:lstStyle/>
                    <a:p>
                      <a:r>
                        <a:rPr lang="en-US" dirty="0" smtClean="0"/>
                        <a:t>System Spec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90.0%</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7.0%</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3.0%</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VCM</a:t>
                      </a:r>
                      <a:r>
                        <a:rPr lang="en-US" baseline="0" dirty="0" smtClean="0"/>
                        <a:t> Performance</a:t>
                      </a:r>
                      <a:endParaRPr lang="en-US" dirty="0" smtClean="0"/>
                    </a:p>
                  </a:txBody>
                  <a:tcPr/>
                </a:tc>
                <a:tc>
                  <a:txBody>
                    <a:bodyPr/>
                    <a:lstStyle/>
                    <a:p>
                      <a:pPr algn="ctr" fontAlgn="b"/>
                      <a:r>
                        <a:rPr lang="en-US" sz="1800" b="0" i="0" u="none" strike="noStrike" dirty="0" smtClean="0">
                          <a:latin typeface="+mn-lt"/>
                        </a:rPr>
                        <a:t>28,385,616</a:t>
                      </a:r>
                      <a:endParaRPr lang="en-US" sz="1800" b="0" i="0" u="none" strike="noStrike" dirty="0">
                        <a:latin typeface="+mn-lt"/>
                      </a:endParaRP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94.4%</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4.2%</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0.7%</a:t>
                      </a:r>
                    </a:p>
                  </a:txBody>
                  <a:tcPr/>
                </a:tc>
              </a:tr>
            </a:tbl>
          </a:graphicData>
        </a:graphic>
      </p:graphicFrame>
      <p:sp>
        <p:nvSpPr>
          <p:cNvPr id="6" name="Text Box 11"/>
          <p:cNvSpPr txBox="1">
            <a:spLocks noChangeArrowheads="1"/>
          </p:cNvSpPr>
          <p:nvPr/>
        </p:nvSpPr>
        <p:spPr bwMode="auto">
          <a:xfrm>
            <a:off x="896018" y="5559612"/>
            <a:ext cx="7314532" cy="972574"/>
          </a:xfrm>
          <a:prstGeom prst="rect">
            <a:avLst/>
          </a:prstGeom>
          <a:solidFill>
            <a:srgbClr val="005DAA"/>
          </a:solidFill>
          <a:ln w="9525" algn="ctr">
            <a:noFill/>
            <a:miter lim="800000"/>
            <a:headEnd/>
            <a:tailEnd/>
          </a:ln>
        </p:spPr>
        <p:txBody>
          <a:bodyPr wrap="square" bIns="64008" anchor="b" anchorCtr="0">
            <a:spAutoFit/>
          </a:bodyPr>
          <a:lstStyle/>
          <a:p>
            <a:pPr defTabSz="865188"/>
            <a:r>
              <a:rPr lang="en-US" sz="1700" dirty="0" smtClean="0">
                <a:solidFill>
                  <a:schemeClr val="bg1"/>
                </a:solidFill>
                <a:latin typeface="+mn-lt"/>
                <a:cs typeface="Arial" pitchFamily="34" charset="0"/>
              </a:rPr>
              <a:t>#    Includes Backgrounds of Desert, Coast, and Land  </a:t>
            </a:r>
          </a:p>
          <a:p>
            <a:pPr defTabSz="865188">
              <a:spcAft>
                <a:spcPts val="600"/>
              </a:spcAft>
            </a:pPr>
            <a:r>
              <a:rPr lang="en-US" sz="1700" dirty="0" smtClean="0">
                <a:solidFill>
                  <a:schemeClr val="bg1"/>
                </a:solidFill>
                <a:latin typeface="+mn-lt"/>
                <a:cs typeface="Arial" pitchFamily="34" charset="0"/>
              </a:rPr>
              <a:t>          -  Results for individual backgrounds appears on next slide</a:t>
            </a:r>
          </a:p>
          <a:p>
            <a:pPr defTabSz="865188"/>
            <a:r>
              <a:rPr lang="en-US" sz="1700" dirty="0" smtClean="0">
                <a:solidFill>
                  <a:schemeClr val="bg1"/>
                </a:solidFill>
                <a:latin typeface="+mn-lt"/>
                <a:cs typeface="Arial" pitchFamily="34" charset="0"/>
              </a:rPr>
              <a:t>*     Valid for </a:t>
            </a:r>
            <a:r>
              <a:rPr lang="en-US" sz="1600" dirty="0" smtClean="0">
                <a:solidFill>
                  <a:schemeClr val="bg1"/>
                </a:solidFill>
                <a:latin typeface="+mn-lt"/>
              </a:rPr>
              <a:t>TOC NDVI values &lt; 0.2 or &gt; 0.4</a:t>
            </a:r>
            <a:endParaRPr lang="en-US" sz="1700" dirty="0" smtClean="0">
              <a:solidFill>
                <a:schemeClr val="bg1"/>
              </a:solidFill>
              <a:latin typeface="+mn-lt"/>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VCM Performance - Land </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29</a:t>
            </a:fld>
            <a:endParaRPr lang="en-US" dirty="0"/>
          </a:p>
        </p:txBody>
      </p:sp>
      <p:graphicFrame>
        <p:nvGraphicFramePr>
          <p:cNvPr id="7" name="Table 6"/>
          <p:cNvGraphicFramePr>
            <a:graphicFrameLocks noGrp="1"/>
          </p:cNvGraphicFramePr>
          <p:nvPr/>
        </p:nvGraphicFramePr>
        <p:xfrm>
          <a:off x="628651" y="1635220"/>
          <a:ext cx="7880348" cy="2392680"/>
        </p:xfrm>
        <a:graphic>
          <a:graphicData uri="http://schemas.openxmlformats.org/drawingml/2006/table">
            <a:tbl>
              <a:tblPr firstRow="1" bandRow="1">
                <a:tableStyleId>{5C22544A-7EE6-4342-B048-85BDC9FD1C3A}</a:tableStyleId>
              </a:tblPr>
              <a:tblGrid>
                <a:gridCol w="2464663"/>
                <a:gridCol w="1577384"/>
                <a:gridCol w="1301342"/>
                <a:gridCol w="1295888"/>
                <a:gridCol w="1241071"/>
              </a:tblGrid>
              <a:tr h="370840">
                <a:tc>
                  <a:txBody>
                    <a:bodyPr/>
                    <a:lstStyle/>
                    <a:p>
                      <a:pPr algn="ctr"/>
                      <a:r>
                        <a:rPr lang="en-US" b="1" dirty="0" smtClean="0">
                          <a:solidFill>
                            <a:schemeClr val="bg1"/>
                          </a:solidFill>
                        </a:rPr>
                        <a:t>Land Background, COT Assumed</a:t>
                      </a:r>
                      <a:r>
                        <a:rPr lang="en-US" b="1" baseline="0" dirty="0" smtClean="0">
                          <a:solidFill>
                            <a:schemeClr val="bg1"/>
                          </a:solidFill>
                        </a:rPr>
                        <a:t> &gt; 1.0</a:t>
                      </a:r>
                      <a:endParaRPr lang="en-US" b="1" dirty="0" smtClean="0">
                        <a:solidFill>
                          <a:schemeClr val="bg1"/>
                        </a:solidFill>
                      </a:endParaRPr>
                    </a:p>
                  </a:txBody>
                  <a:tcPr>
                    <a:solidFill>
                      <a:srgbClr val="005DAA"/>
                    </a:solidFill>
                  </a:tcPr>
                </a:tc>
                <a:tc>
                  <a:txBody>
                    <a:bodyPr/>
                    <a:lstStyle/>
                    <a:p>
                      <a:pPr algn="ctr"/>
                      <a:r>
                        <a:rPr lang="en-US" b="1" dirty="0" smtClean="0">
                          <a:solidFill>
                            <a:schemeClr val="bg1"/>
                          </a:solidFill>
                        </a:rPr>
                        <a:t>Number of Pixels</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PCT</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False Alarms </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Leakage </a:t>
                      </a:r>
                      <a:endParaRPr lang="en-US" b="1" dirty="0">
                        <a:solidFill>
                          <a:schemeClr val="bg1"/>
                        </a:solidFill>
                      </a:endParaRPr>
                    </a:p>
                  </a:txBody>
                  <a:tcPr>
                    <a:solidFill>
                      <a:srgbClr val="005DAA"/>
                    </a:solidFill>
                  </a:tcPr>
                </a:tc>
              </a:tr>
              <a:tr h="370840">
                <a:tc>
                  <a:txBody>
                    <a:bodyPr/>
                    <a:lstStyle/>
                    <a:p>
                      <a:r>
                        <a:rPr lang="en-US" dirty="0" smtClean="0"/>
                        <a:t>System Spec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90.0%</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7.0%</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3.0%</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Land</a:t>
                      </a:r>
                      <a:r>
                        <a:rPr lang="en-US" baseline="30000" dirty="0" smtClean="0"/>
                        <a:t>#</a:t>
                      </a:r>
                      <a:r>
                        <a:rPr lang="en-US" dirty="0" smtClean="0"/>
                        <a:t>,</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[0.2&gt; TOC NDVI &gt; 0.4]</a:t>
                      </a:r>
                      <a:endParaRPr lang="en-US" dirty="0" smtClean="0"/>
                    </a:p>
                  </a:txBody>
                  <a:tcPr/>
                </a:tc>
                <a:tc>
                  <a:txBody>
                    <a:bodyPr/>
                    <a:lstStyle/>
                    <a:p>
                      <a:pPr algn="ctr" fontAlgn="b"/>
                      <a:r>
                        <a:rPr lang="en-US" sz="1800" b="0" i="0" u="none" strike="noStrike" dirty="0" smtClean="0">
                          <a:latin typeface="+mn-lt"/>
                        </a:rPr>
                        <a:t>18,535,780</a:t>
                      </a:r>
                      <a:endParaRPr lang="en-US" sz="1800" b="0" i="0" u="none" strike="noStrike" dirty="0">
                        <a:latin typeface="+mn-lt"/>
                      </a:endParaRP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93.9%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4.8%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0.4%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Desert</a:t>
                      </a:r>
                    </a:p>
                  </a:txBody>
                  <a:tcPr/>
                </a:tc>
                <a:tc>
                  <a:txBody>
                    <a:bodyPr/>
                    <a:lstStyle/>
                    <a:p>
                      <a:pPr algn="ctr" fontAlgn="b"/>
                      <a:r>
                        <a:rPr lang="en-US" sz="1800" b="0" i="0" u="none" strike="noStrike" dirty="0" smtClean="0">
                          <a:latin typeface="+mn-lt"/>
                        </a:rPr>
                        <a:t>9,007,858</a:t>
                      </a:r>
                      <a:endParaRPr lang="en-US" sz="1800" b="0" i="0" u="none" strike="noStrike" dirty="0">
                        <a:latin typeface="+mn-lt"/>
                      </a:endParaRP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95.7%</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2.9%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1.2%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Coast</a:t>
                      </a:r>
                    </a:p>
                  </a:txBody>
                  <a:tcPr/>
                </a:tc>
                <a:tc>
                  <a:txBody>
                    <a:bodyPr/>
                    <a:lstStyle/>
                    <a:p>
                      <a:pPr algn="ctr" fontAlgn="b"/>
                      <a:r>
                        <a:rPr lang="en-US" sz="1800" b="0" i="0" u="none" strike="noStrike" dirty="0" smtClean="0">
                          <a:latin typeface="+mn-lt"/>
                        </a:rPr>
                        <a:t>841,978</a:t>
                      </a:r>
                      <a:endParaRPr lang="en-US" sz="1800" b="0" i="0" u="none" strike="noStrike" dirty="0">
                        <a:latin typeface="+mn-lt"/>
                      </a:endParaRP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92.7%</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4.1%</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2.3%</a:t>
                      </a:r>
                    </a:p>
                  </a:txBody>
                  <a:tcPr/>
                </a:tc>
              </a:tr>
            </a:tbl>
          </a:graphicData>
        </a:graphic>
      </p:graphicFrame>
      <p:sp>
        <p:nvSpPr>
          <p:cNvPr id="5" name="Text Box 11"/>
          <p:cNvSpPr txBox="1">
            <a:spLocks noChangeArrowheads="1"/>
          </p:cNvSpPr>
          <p:nvPr/>
        </p:nvSpPr>
        <p:spPr bwMode="auto">
          <a:xfrm>
            <a:off x="896018" y="6159776"/>
            <a:ext cx="7314532" cy="372410"/>
          </a:xfrm>
          <a:prstGeom prst="rect">
            <a:avLst/>
          </a:prstGeom>
          <a:solidFill>
            <a:srgbClr val="005DAA"/>
          </a:solidFill>
          <a:ln w="9525" algn="ctr">
            <a:noFill/>
            <a:miter lim="800000"/>
            <a:headEnd/>
            <a:tailEnd/>
          </a:ln>
        </p:spPr>
        <p:txBody>
          <a:bodyPr wrap="square" bIns="64008" anchor="b" anchorCtr="0">
            <a:spAutoFit/>
          </a:bodyPr>
          <a:lstStyle/>
          <a:p>
            <a:pPr defTabSz="865188"/>
            <a:r>
              <a:rPr lang="en-US" sz="1700" dirty="0" smtClean="0">
                <a:solidFill>
                  <a:schemeClr val="bg1"/>
                </a:solidFill>
                <a:latin typeface="+mn-lt"/>
                <a:cs typeface="Arial" pitchFamily="34" charset="0"/>
              </a:rPr>
              <a:t>#    TOC NDVI values based upon ancillary data input to VCM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smtClean="0"/>
              <a:t>NESDIS/STAR - A. </a:t>
            </a:r>
            <a:r>
              <a:rPr lang="en-US" dirty="0" err="1" smtClean="0"/>
              <a:t>Heidinger</a:t>
            </a:r>
            <a:r>
              <a:rPr lang="en-US" dirty="0" smtClean="0"/>
              <a:t> (Product Lead)</a:t>
            </a:r>
          </a:p>
          <a:p>
            <a:r>
              <a:rPr lang="en-US" dirty="0" smtClean="0"/>
              <a:t>The Aerospace Corporation - T. Kopp (Validation Lead)</a:t>
            </a:r>
          </a:p>
          <a:p>
            <a:r>
              <a:rPr lang="en-US" dirty="0" smtClean="0"/>
              <a:t>UW/CIMSS - R. Frey, D. </a:t>
            </a:r>
            <a:r>
              <a:rPr lang="en-US" dirty="0" err="1" smtClean="0"/>
              <a:t>Botambekov</a:t>
            </a:r>
            <a:endParaRPr lang="en-US" dirty="0" smtClean="0"/>
          </a:p>
          <a:p>
            <a:r>
              <a:rPr lang="en-US" dirty="0" smtClean="0"/>
              <a:t>Northrop Grumman - K. Hutchison, B. </a:t>
            </a:r>
            <a:r>
              <a:rPr lang="en-US" dirty="0" err="1" smtClean="0"/>
              <a:t>Iisager</a:t>
            </a:r>
            <a:endParaRPr lang="en-US" dirty="0" smtClean="0"/>
          </a:p>
          <a:p>
            <a:r>
              <a:rPr lang="en-US" dirty="0" smtClean="0"/>
              <a:t>NASA/DPE - B. Thomas (JAM)</a:t>
            </a:r>
          </a:p>
          <a:p>
            <a:r>
              <a:rPr lang="en-US" dirty="0" smtClean="0"/>
              <a:t>Raytheon – K. </a:t>
            </a:r>
            <a:r>
              <a:rPr lang="en-US" dirty="0" err="1" smtClean="0"/>
              <a:t>Brueske</a:t>
            </a:r>
            <a:r>
              <a:rPr lang="en-US" dirty="0" smtClean="0"/>
              <a:t> (OAA) </a:t>
            </a:r>
          </a:p>
          <a:p>
            <a:r>
              <a:rPr lang="en-US" dirty="0" smtClean="0"/>
              <a:t>AFWA - J. </a:t>
            </a:r>
            <a:r>
              <a:rPr lang="en-US" dirty="0" err="1" smtClean="0"/>
              <a:t>Cetola</a:t>
            </a:r>
            <a:endParaRPr lang="en-US" dirty="0" smtClean="0"/>
          </a:p>
          <a:p>
            <a:r>
              <a:rPr lang="en-US" dirty="0" smtClean="0"/>
              <a:t>NRL, Monterey -  K. Richardson</a:t>
            </a:r>
          </a:p>
          <a:p>
            <a:r>
              <a:rPr lang="en-US" dirty="0" smtClean="0"/>
              <a:t>NESDIS/STAR - L. Remer (Aerosol Liaison)</a:t>
            </a:r>
          </a:p>
          <a:p>
            <a:r>
              <a:rPr lang="en-US" dirty="0" smtClean="0"/>
              <a:t>UMBC - E. </a:t>
            </a:r>
            <a:r>
              <a:rPr lang="en-US" dirty="0" err="1" smtClean="0"/>
              <a:t>Vermote</a:t>
            </a:r>
            <a:r>
              <a:rPr lang="en-US" dirty="0" smtClean="0"/>
              <a:t> (Land Liaison)</a:t>
            </a:r>
          </a:p>
          <a:p>
            <a:r>
              <a:rPr lang="en-US" dirty="0" smtClean="0"/>
              <a:t>NRL, </a:t>
            </a:r>
            <a:r>
              <a:rPr lang="en-US" dirty="0" err="1" smtClean="0"/>
              <a:t>Stennis</a:t>
            </a:r>
            <a:r>
              <a:rPr lang="en-US" dirty="0" smtClean="0"/>
              <a:t> - D. May (Ocean Liaison with J-F. </a:t>
            </a:r>
            <a:r>
              <a:rPr lang="en-US" dirty="0" err="1" smtClean="0"/>
              <a:t>Cayula</a:t>
            </a:r>
            <a:r>
              <a:rPr lang="en-US" dirty="0" smtClean="0"/>
              <a:t>)</a:t>
            </a:r>
          </a:p>
        </p:txBody>
      </p:sp>
      <p:sp>
        <p:nvSpPr>
          <p:cNvPr id="4" name="Title 1"/>
          <p:cNvSpPr>
            <a:spLocks noGrp="1"/>
          </p:cNvSpPr>
          <p:nvPr>
            <p:ph type="title"/>
          </p:nvPr>
        </p:nvSpPr>
        <p:spPr/>
        <p:txBody>
          <a:bodyPr/>
          <a:lstStyle/>
          <a:p>
            <a:r>
              <a:rPr lang="en-US" dirty="0" smtClean="0"/>
              <a:t>VCM Cal/Val Team</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VCM Performance vs. Other </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30</a:t>
            </a:fld>
            <a:endParaRPr lang="en-US" dirty="0"/>
          </a:p>
        </p:txBody>
      </p:sp>
      <p:graphicFrame>
        <p:nvGraphicFramePr>
          <p:cNvPr id="5" name="Table 4"/>
          <p:cNvGraphicFramePr>
            <a:graphicFrameLocks noGrp="1"/>
          </p:cNvGraphicFramePr>
          <p:nvPr/>
        </p:nvGraphicFramePr>
        <p:xfrm>
          <a:off x="628651" y="1635220"/>
          <a:ext cx="7880348" cy="1752600"/>
        </p:xfrm>
        <a:graphic>
          <a:graphicData uri="http://schemas.openxmlformats.org/drawingml/2006/table">
            <a:tbl>
              <a:tblPr firstRow="1" bandRow="1">
                <a:tableStyleId>{5C22544A-7EE6-4342-B048-85BDC9FD1C3A}</a:tableStyleId>
              </a:tblPr>
              <a:tblGrid>
                <a:gridCol w="2464663"/>
                <a:gridCol w="1577384"/>
                <a:gridCol w="1301342"/>
                <a:gridCol w="1295888"/>
                <a:gridCol w="1241071"/>
              </a:tblGrid>
              <a:tr h="370840">
                <a:tc>
                  <a:txBody>
                    <a:bodyPr/>
                    <a:lstStyle/>
                    <a:p>
                      <a:pPr algn="ctr"/>
                      <a:r>
                        <a:rPr lang="en-US" b="1" dirty="0" smtClean="0">
                          <a:solidFill>
                            <a:schemeClr val="bg1"/>
                          </a:solidFill>
                        </a:rPr>
                        <a:t>Background Type</a:t>
                      </a:r>
                    </a:p>
                  </a:txBody>
                  <a:tcPr>
                    <a:solidFill>
                      <a:srgbClr val="005DAA"/>
                    </a:solidFill>
                  </a:tcPr>
                </a:tc>
                <a:tc>
                  <a:txBody>
                    <a:bodyPr/>
                    <a:lstStyle/>
                    <a:p>
                      <a:pPr algn="ctr"/>
                      <a:r>
                        <a:rPr lang="en-US" b="1" dirty="0" smtClean="0">
                          <a:solidFill>
                            <a:schemeClr val="bg1"/>
                          </a:solidFill>
                        </a:rPr>
                        <a:t>Number of Pixels</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PCT</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False Alarms </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Leakage </a:t>
                      </a:r>
                      <a:endParaRPr lang="en-US" b="1" dirty="0">
                        <a:solidFill>
                          <a:schemeClr val="bg1"/>
                        </a:solidFill>
                      </a:endParaRPr>
                    </a:p>
                  </a:txBody>
                  <a:tcPr>
                    <a:solidFill>
                      <a:srgbClr val="005DAA"/>
                    </a:solidFill>
                  </a:tcPr>
                </a:tc>
              </a:tr>
              <a:tr h="370840">
                <a:tc>
                  <a:txBody>
                    <a:bodyPr/>
                    <a:lstStyle/>
                    <a:p>
                      <a:r>
                        <a:rPr lang="en-US" dirty="0" smtClean="0"/>
                        <a:t>System Spec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n/a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n/a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Inland Water</a:t>
                      </a:r>
                    </a:p>
                  </a:txBody>
                  <a:tcPr/>
                </a:tc>
                <a:tc>
                  <a:txBody>
                    <a:bodyPr/>
                    <a:lstStyle/>
                    <a:p>
                      <a:pPr algn="ctr" fontAlgn="b"/>
                      <a:r>
                        <a:rPr lang="en-US" sz="1800" b="0" i="0" u="none" strike="noStrike" dirty="0" smtClean="0">
                          <a:latin typeface="+mn-lt"/>
                        </a:rPr>
                        <a:t>797,558</a:t>
                      </a:r>
                      <a:endParaRPr lang="en-US" sz="1800" b="0" i="0" u="none" strike="noStrike" dirty="0">
                        <a:latin typeface="+mn-lt"/>
                      </a:endParaRP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91.4%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7.2%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0.0%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Snow/Ice</a:t>
                      </a:r>
                    </a:p>
                  </a:txBody>
                  <a:tcPr/>
                </a:tc>
                <a:tc>
                  <a:txBody>
                    <a:bodyPr/>
                    <a:lstStyle/>
                    <a:p>
                      <a:pPr algn="ctr" fontAlgn="b"/>
                      <a:r>
                        <a:rPr lang="en-US" sz="1800" b="0" i="0" u="none" strike="noStrike" dirty="0" smtClean="0">
                          <a:latin typeface="+mn-lt"/>
                        </a:rPr>
                        <a:t>12,097,523</a:t>
                      </a:r>
                      <a:endParaRPr lang="en-US" sz="1800" b="0" i="0" u="none" strike="noStrike" dirty="0">
                        <a:latin typeface="+mn-lt"/>
                      </a:endParaRP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89.3%</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2.4%</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6.4%</a:t>
                      </a:r>
                    </a:p>
                  </a:txBody>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VCM Performance for Degraded Conditions</a:t>
            </a:r>
            <a:endParaRPr lang="en-US" dirty="0"/>
          </a:p>
        </p:txBody>
      </p:sp>
      <p:sp>
        <p:nvSpPr>
          <p:cNvPr id="4" name="Slide Number Placeholder 3"/>
          <p:cNvSpPr>
            <a:spLocks noGrp="1"/>
          </p:cNvSpPr>
          <p:nvPr>
            <p:ph type="sldNum" sz="quarter" idx="11"/>
          </p:nvPr>
        </p:nvSpPr>
        <p:spPr/>
        <p:txBody>
          <a:bodyPr/>
          <a:lstStyle/>
          <a:p>
            <a:fld id="{F6EFC63E-F8D9-44BB-A462-AC735E845F95}" type="slidenum">
              <a:rPr lang="en-US" smtClean="0"/>
              <a:pPr/>
              <a:t>31</a:t>
            </a:fld>
            <a:endParaRPr lang="en-US" dirty="0"/>
          </a:p>
        </p:txBody>
      </p:sp>
      <p:graphicFrame>
        <p:nvGraphicFramePr>
          <p:cNvPr id="11" name="Table 10"/>
          <p:cNvGraphicFramePr>
            <a:graphicFrameLocks noGrp="1"/>
          </p:cNvGraphicFramePr>
          <p:nvPr/>
        </p:nvGraphicFramePr>
        <p:xfrm>
          <a:off x="647701" y="1635220"/>
          <a:ext cx="7880348" cy="2763520"/>
        </p:xfrm>
        <a:graphic>
          <a:graphicData uri="http://schemas.openxmlformats.org/drawingml/2006/table">
            <a:tbl>
              <a:tblPr firstRow="1" bandRow="1">
                <a:tableStyleId>{5C22544A-7EE6-4342-B048-85BDC9FD1C3A}</a:tableStyleId>
              </a:tblPr>
              <a:tblGrid>
                <a:gridCol w="2464663"/>
                <a:gridCol w="1577384"/>
                <a:gridCol w="1301342"/>
                <a:gridCol w="1295888"/>
                <a:gridCol w="1241071"/>
              </a:tblGrid>
              <a:tr h="370840">
                <a:tc>
                  <a:txBody>
                    <a:bodyPr/>
                    <a:lstStyle/>
                    <a:p>
                      <a:pPr algn="ctr"/>
                      <a:r>
                        <a:rPr lang="en-US" dirty="0" smtClean="0"/>
                        <a:t>Ocean Day</a:t>
                      </a:r>
                      <a:r>
                        <a:rPr lang="en-US" baseline="0" dirty="0" smtClean="0"/>
                        <a:t> -  </a:t>
                      </a:r>
                    </a:p>
                    <a:p>
                      <a:pPr algn="ctr"/>
                      <a:r>
                        <a:rPr lang="en-US" baseline="0" dirty="0" smtClean="0"/>
                        <a:t>Sun Glint</a:t>
                      </a:r>
                      <a:endParaRPr lang="en-US" dirty="0" smtClean="0"/>
                    </a:p>
                  </a:txBody>
                  <a:tcPr>
                    <a:solidFill>
                      <a:srgbClr val="005DAA"/>
                    </a:solidFill>
                  </a:tcPr>
                </a:tc>
                <a:tc>
                  <a:txBody>
                    <a:bodyPr/>
                    <a:lstStyle/>
                    <a:p>
                      <a:pPr algn="ctr"/>
                      <a:r>
                        <a:rPr lang="en-US" dirty="0" smtClean="0"/>
                        <a:t>Number of Pixels</a:t>
                      </a:r>
                      <a:endParaRPr lang="en-US" dirty="0"/>
                    </a:p>
                  </a:txBody>
                  <a:tcPr>
                    <a:solidFill>
                      <a:srgbClr val="005DAA"/>
                    </a:solidFill>
                  </a:tcPr>
                </a:tc>
                <a:tc>
                  <a:txBody>
                    <a:bodyPr/>
                    <a:lstStyle/>
                    <a:p>
                      <a:pPr algn="ctr"/>
                      <a:r>
                        <a:rPr lang="en-US" dirty="0" smtClean="0"/>
                        <a:t>PCT</a:t>
                      </a:r>
                      <a:endParaRPr lang="en-US" dirty="0"/>
                    </a:p>
                  </a:txBody>
                  <a:tcPr>
                    <a:solidFill>
                      <a:srgbClr val="005DAA"/>
                    </a:solidFill>
                  </a:tcPr>
                </a:tc>
                <a:tc>
                  <a:txBody>
                    <a:bodyPr/>
                    <a:lstStyle/>
                    <a:p>
                      <a:pPr algn="ctr"/>
                      <a:r>
                        <a:rPr lang="en-US" dirty="0" smtClean="0"/>
                        <a:t>False Alarms </a:t>
                      </a:r>
                      <a:endParaRPr lang="en-US" dirty="0"/>
                    </a:p>
                  </a:txBody>
                  <a:tcPr>
                    <a:solidFill>
                      <a:srgbClr val="005DAA"/>
                    </a:solidFill>
                  </a:tcPr>
                </a:tc>
                <a:tc>
                  <a:txBody>
                    <a:bodyPr/>
                    <a:lstStyle/>
                    <a:p>
                      <a:pPr algn="ctr"/>
                      <a:r>
                        <a:rPr lang="en-US" dirty="0" smtClean="0"/>
                        <a:t>Leakage</a:t>
                      </a:r>
                      <a:endParaRPr lang="en-US" dirty="0"/>
                    </a:p>
                  </a:txBody>
                  <a:tcPr>
                    <a:solidFill>
                      <a:srgbClr val="005DAA"/>
                    </a:solidFill>
                  </a:tcPr>
                </a:tc>
              </a:tr>
              <a:tr h="370840">
                <a:tc>
                  <a:txBody>
                    <a:bodyPr/>
                    <a:lstStyle/>
                    <a:p>
                      <a:r>
                        <a:rPr lang="en-US" dirty="0" smtClean="0"/>
                        <a:t>System Spec </a:t>
                      </a:r>
                      <a:r>
                        <a:rPr lang="en-US" baseline="30000" dirty="0" smtClean="0"/>
                        <a:t>#</a:t>
                      </a:r>
                    </a:p>
                  </a:txBody>
                  <a:tcPr/>
                </a:tc>
                <a:tc>
                  <a:txBody>
                    <a:bodyPr/>
                    <a:lstStyle/>
                    <a:p>
                      <a:pPr algn="ctr"/>
                      <a:endParaRPr lang="en-US" dirty="0"/>
                    </a:p>
                  </a:txBody>
                  <a:tcPr/>
                </a:tc>
                <a:tc>
                  <a:txBody>
                    <a:bodyPr/>
                    <a:lstStyle/>
                    <a:p>
                      <a:pPr algn="ctr"/>
                      <a:r>
                        <a:rPr lang="en-US" dirty="0" smtClean="0"/>
                        <a:t> </a:t>
                      </a:r>
                      <a:endParaRPr lang="en-US" dirty="0"/>
                    </a:p>
                  </a:txBody>
                  <a:tcPr/>
                </a:tc>
                <a:tc>
                  <a:txBody>
                    <a:bodyPr/>
                    <a:lstStyle/>
                    <a:p>
                      <a:pPr algn="ctr"/>
                      <a:r>
                        <a:rPr lang="en-US" dirty="0" smtClean="0"/>
                        <a:t>  </a:t>
                      </a:r>
                      <a:endParaRPr lang="en-US" dirty="0"/>
                    </a:p>
                  </a:txBody>
                  <a:tcPr/>
                </a:tc>
                <a:tc>
                  <a:txBody>
                    <a:bodyPr/>
                    <a:lstStyle/>
                    <a:p>
                      <a:pPr algn="ctr"/>
                      <a:r>
                        <a:rPr lang="en-US" dirty="0" smtClean="0"/>
                        <a:t> </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VCM</a:t>
                      </a:r>
                      <a:r>
                        <a:rPr lang="en-US" baseline="0" dirty="0" smtClean="0"/>
                        <a:t> Performance</a:t>
                      </a:r>
                      <a:endParaRPr lang="en-US" dirty="0" smtClean="0"/>
                    </a:p>
                  </a:txBody>
                  <a:tcPr/>
                </a:tc>
                <a:tc>
                  <a:txBody>
                    <a:bodyPr/>
                    <a:lstStyle/>
                    <a:p>
                      <a:pPr algn="ctr" fontAlgn="b"/>
                      <a:r>
                        <a:rPr lang="en-US" sz="1800" b="0" i="0" u="none" strike="noStrike" dirty="0" smtClean="0">
                          <a:latin typeface="+mn-lt"/>
                        </a:rPr>
                        <a:t>7,173,487</a:t>
                      </a:r>
                      <a:endParaRPr lang="en-US" sz="1800" b="0" i="0" u="none" strike="noStrike" dirty="0">
                        <a:latin typeface="+mn-lt"/>
                      </a:endParaRP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96.8% </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1.9%</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0.2% </a:t>
                      </a:r>
                    </a:p>
                  </a:txBody>
                  <a:tcPr/>
                </a:tc>
              </a:tr>
              <a:tr h="370840">
                <a:tc>
                  <a:txBody>
                    <a:bodyPr/>
                    <a:lstStyle/>
                    <a:p>
                      <a:pPr algn="ctr"/>
                      <a:r>
                        <a:rPr lang="en-US" b="1" dirty="0" smtClean="0">
                          <a:solidFill>
                            <a:schemeClr val="bg1"/>
                          </a:solidFill>
                        </a:rPr>
                        <a:t>Land - 0.2</a:t>
                      </a:r>
                      <a:r>
                        <a:rPr lang="en-US" b="1" baseline="0" dirty="0" smtClean="0">
                          <a:solidFill>
                            <a:schemeClr val="bg1"/>
                          </a:solidFill>
                        </a:rPr>
                        <a:t> &lt; TOC NDVI &lt; 0.4</a:t>
                      </a:r>
                      <a:endParaRPr lang="en-US" b="1" dirty="0" smtClean="0">
                        <a:solidFill>
                          <a:schemeClr val="bg1"/>
                        </a:solidFill>
                      </a:endParaRPr>
                    </a:p>
                  </a:txBody>
                  <a:tcPr>
                    <a:solidFill>
                      <a:srgbClr val="005DAA"/>
                    </a:solidFill>
                  </a:tcPr>
                </a:tc>
                <a:tc>
                  <a:txBody>
                    <a:bodyPr/>
                    <a:lstStyle/>
                    <a:p>
                      <a:pPr algn="ctr"/>
                      <a:r>
                        <a:rPr lang="en-US" b="1" dirty="0" smtClean="0">
                          <a:solidFill>
                            <a:schemeClr val="bg1"/>
                          </a:solidFill>
                        </a:rPr>
                        <a:t>Number of Pixels</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PCT</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False Alarms *</a:t>
                      </a:r>
                      <a:endParaRPr lang="en-US" b="1" dirty="0">
                        <a:solidFill>
                          <a:schemeClr val="bg1"/>
                        </a:solidFill>
                      </a:endParaRPr>
                    </a:p>
                  </a:txBody>
                  <a:tcPr>
                    <a:solidFill>
                      <a:srgbClr val="005DAA"/>
                    </a:solidFill>
                  </a:tcPr>
                </a:tc>
                <a:tc>
                  <a:txBody>
                    <a:bodyPr/>
                    <a:lstStyle/>
                    <a:p>
                      <a:pPr algn="ctr"/>
                      <a:r>
                        <a:rPr lang="en-US" b="1" dirty="0" smtClean="0">
                          <a:solidFill>
                            <a:schemeClr val="bg1"/>
                          </a:solidFill>
                        </a:rPr>
                        <a:t>Leakage </a:t>
                      </a:r>
                      <a:endParaRPr lang="en-US" b="1" dirty="0">
                        <a:solidFill>
                          <a:schemeClr val="bg1"/>
                        </a:solidFill>
                      </a:endParaRPr>
                    </a:p>
                  </a:txBody>
                  <a:tcPr>
                    <a:solidFill>
                      <a:srgbClr val="005DAA"/>
                    </a:solidFill>
                  </a:tcPr>
                </a:tc>
              </a:tr>
              <a:tr h="370840">
                <a:tc>
                  <a:txBody>
                    <a:bodyPr/>
                    <a:lstStyle/>
                    <a:p>
                      <a:r>
                        <a:rPr lang="en-US" dirty="0" smtClean="0"/>
                        <a:t>System Spec</a:t>
                      </a:r>
                      <a:r>
                        <a:rPr lang="en-US" baseline="30000" dirty="0" smtClean="0"/>
                        <a:t>#</a:t>
                      </a:r>
                      <a:endParaRPr lang="en-US"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VCM</a:t>
                      </a:r>
                      <a:r>
                        <a:rPr lang="en-US" baseline="0" dirty="0" smtClean="0"/>
                        <a:t> Performance</a:t>
                      </a:r>
                      <a:endParaRPr lang="en-US" dirty="0" smtClean="0"/>
                    </a:p>
                  </a:txBody>
                  <a:tcPr/>
                </a:tc>
                <a:tc>
                  <a:txBody>
                    <a:bodyPr/>
                    <a:lstStyle/>
                    <a:p>
                      <a:pPr algn="ctr" fontAlgn="b"/>
                      <a:r>
                        <a:rPr lang="en-US" sz="1800" b="0" i="0" u="none" strike="noStrike" dirty="0" smtClean="0">
                          <a:latin typeface="+mn-lt"/>
                        </a:rPr>
                        <a:t>7,201,121</a:t>
                      </a:r>
                      <a:endParaRPr lang="en-US" sz="1800" b="0" i="0" u="none" strike="noStrike" dirty="0">
                        <a:latin typeface="+mn-lt"/>
                      </a:endParaRPr>
                    </a:p>
                  </a:txBody>
                  <a:tcPr marL="9525" marR="9525" marT="9525" marB="0"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93.3%</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4.7%</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1.0%</a:t>
                      </a:r>
                    </a:p>
                  </a:txBody>
                  <a:tcPr/>
                </a:tc>
              </a:tr>
            </a:tbl>
          </a:graphicData>
        </a:graphic>
      </p:graphicFrame>
      <p:sp>
        <p:nvSpPr>
          <p:cNvPr id="12" name="Text Box 11"/>
          <p:cNvSpPr txBox="1">
            <a:spLocks noChangeArrowheads="1"/>
          </p:cNvSpPr>
          <p:nvPr/>
        </p:nvSpPr>
        <p:spPr bwMode="auto">
          <a:xfrm>
            <a:off x="896018" y="6159776"/>
            <a:ext cx="7314532" cy="372410"/>
          </a:xfrm>
          <a:prstGeom prst="rect">
            <a:avLst/>
          </a:prstGeom>
          <a:solidFill>
            <a:srgbClr val="005DAA"/>
          </a:solidFill>
          <a:ln w="9525" algn="ctr">
            <a:noFill/>
            <a:miter lim="800000"/>
            <a:headEnd/>
            <a:tailEnd/>
          </a:ln>
        </p:spPr>
        <p:txBody>
          <a:bodyPr wrap="square" bIns="64008" anchor="b" anchorCtr="0">
            <a:spAutoFit/>
          </a:bodyPr>
          <a:lstStyle/>
          <a:p>
            <a:pPr defTabSz="865188"/>
            <a:r>
              <a:rPr lang="en-US" sz="1700" dirty="0" smtClean="0">
                <a:solidFill>
                  <a:schemeClr val="bg1"/>
                </a:solidFill>
                <a:latin typeface="+mn-lt"/>
                <a:cs typeface="Arial" pitchFamily="34" charset="0"/>
              </a:rPr>
              <a:t>#    Specs contained in Level 2 documents not available at this time</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VIIRS-CALIOP Matchups Description</a:t>
            </a:r>
            <a:endParaRPr lang="en-US" dirty="0"/>
          </a:p>
        </p:txBody>
      </p:sp>
      <p:sp>
        <p:nvSpPr>
          <p:cNvPr id="8" name="Content Placeholder 7"/>
          <p:cNvSpPr>
            <a:spLocks noGrp="1"/>
          </p:cNvSpPr>
          <p:nvPr>
            <p:ph idx="1"/>
          </p:nvPr>
        </p:nvSpPr>
        <p:spPr>
          <a:xfrm>
            <a:off x="457200" y="1371600"/>
            <a:ext cx="8229600" cy="4953000"/>
          </a:xfrm>
        </p:spPr>
        <p:txBody>
          <a:bodyPr>
            <a:normAutofit fontScale="85000" lnSpcReduction="10000"/>
          </a:bodyPr>
          <a:lstStyle/>
          <a:p>
            <a:r>
              <a:rPr lang="en-US" dirty="0" smtClean="0"/>
              <a:t>CALIPSO and S-NPP/VIIRS get in sync every 3-4 days</a:t>
            </a:r>
          </a:p>
          <a:p>
            <a:r>
              <a:rPr lang="en-US" dirty="0" smtClean="0"/>
              <a:t>UW-Madison PEATE is creating matchup files on a regular basis, when the time difference between the satellites is less than 20 minutes</a:t>
            </a:r>
          </a:p>
          <a:p>
            <a:r>
              <a:rPr lang="en-US" dirty="0"/>
              <a:t>CALIOP Cloud Fraction is converted to </a:t>
            </a:r>
            <a:r>
              <a:rPr lang="en-US" dirty="0" smtClean="0"/>
              <a:t>cloud mask:</a:t>
            </a:r>
          </a:p>
          <a:p>
            <a:pPr lvl="1"/>
            <a:r>
              <a:rPr lang="en-US" dirty="0" smtClean="0"/>
              <a:t>From 0.00 to 0.05 – Confidently Clear</a:t>
            </a:r>
          </a:p>
          <a:p>
            <a:pPr lvl="1"/>
            <a:r>
              <a:rPr lang="en-US" dirty="0"/>
              <a:t>From </a:t>
            </a:r>
            <a:r>
              <a:rPr lang="en-US" dirty="0" smtClean="0"/>
              <a:t>0.06 </a:t>
            </a:r>
            <a:r>
              <a:rPr lang="en-US" dirty="0"/>
              <a:t>to </a:t>
            </a:r>
            <a:r>
              <a:rPr lang="en-US" dirty="0" smtClean="0"/>
              <a:t>0.49 – Probably Clear</a:t>
            </a:r>
          </a:p>
          <a:p>
            <a:pPr lvl="1"/>
            <a:r>
              <a:rPr lang="en-US" dirty="0"/>
              <a:t>From </a:t>
            </a:r>
            <a:r>
              <a:rPr lang="en-US" dirty="0" smtClean="0"/>
              <a:t>0.50 </a:t>
            </a:r>
            <a:r>
              <a:rPr lang="en-US" dirty="0"/>
              <a:t>to </a:t>
            </a:r>
            <a:r>
              <a:rPr lang="en-US" dirty="0" smtClean="0"/>
              <a:t>0.94 </a:t>
            </a:r>
            <a:r>
              <a:rPr lang="en-US" dirty="0"/>
              <a:t>– Probably </a:t>
            </a:r>
            <a:r>
              <a:rPr lang="en-US" dirty="0" smtClean="0"/>
              <a:t>Cloudy</a:t>
            </a:r>
            <a:endParaRPr lang="en-US" dirty="0"/>
          </a:p>
          <a:p>
            <a:pPr lvl="1"/>
            <a:r>
              <a:rPr lang="en-US" dirty="0"/>
              <a:t>From </a:t>
            </a:r>
            <a:r>
              <a:rPr lang="en-US" dirty="0" smtClean="0"/>
              <a:t>0.95 </a:t>
            </a:r>
            <a:r>
              <a:rPr lang="en-US" dirty="0"/>
              <a:t>to </a:t>
            </a:r>
            <a:r>
              <a:rPr lang="en-US" dirty="0" smtClean="0"/>
              <a:t>1.00 </a:t>
            </a:r>
            <a:r>
              <a:rPr lang="en-US" dirty="0"/>
              <a:t>– Confidently </a:t>
            </a:r>
            <a:r>
              <a:rPr lang="en-US" dirty="0" smtClean="0"/>
              <a:t>Cloudy</a:t>
            </a:r>
          </a:p>
          <a:p>
            <a:r>
              <a:rPr lang="en-US" dirty="0" smtClean="0"/>
              <a:t>Only Confidently Clear/Cloudy pixels were taken for analysis</a:t>
            </a:r>
          </a:p>
          <a:p>
            <a:r>
              <a:rPr lang="en-US" dirty="0" smtClean="0"/>
              <a:t>Cloud pixels </a:t>
            </a:r>
            <a:r>
              <a:rPr lang="en-US" dirty="0"/>
              <a:t>with COD &lt; 1.0 were filtered </a:t>
            </a:r>
            <a:r>
              <a:rPr lang="en-US" dirty="0" smtClean="0"/>
              <a:t>out</a:t>
            </a:r>
          </a:p>
          <a:p>
            <a:r>
              <a:rPr lang="en-US" dirty="0" smtClean="0"/>
              <a:t>Type of background, and its conditions, are taken from the VCM QFs</a:t>
            </a: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32</a:t>
            </a:fld>
            <a:endParaRPr lang="en-US">
              <a:solidFill>
                <a:prstClr val="black">
                  <a:tint val="75000"/>
                </a:prstClr>
              </a:solidFill>
            </a:endParaRPr>
          </a:p>
        </p:txBody>
      </p:sp>
    </p:spTree>
    <p:extLst>
      <p:ext uri="{BB962C8B-B14F-4D97-AF65-F5344CB8AC3E}">
        <p14:creationId xmlns:p14="http://schemas.microsoft.com/office/powerpoint/2010/main" val="29372249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VIIRS-CALIOP Matchup </a:t>
            </a:r>
            <a:r>
              <a:rPr lang="en-US" dirty="0" smtClean="0">
                <a:solidFill>
                  <a:prstClr val="black"/>
                </a:solidFill>
              </a:rPr>
              <a:t>Example</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33</a:t>
            </a:fld>
            <a:endParaRPr lang="en-US">
              <a:solidFill>
                <a:prstClr val="black">
                  <a:tint val="75000"/>
                </a:prstClr>
              </a:solidFill>
            </a:endParaRPr>
          </a:p>
        </p:txBody>
      </p:sp>
      <p:pic>
        <p:nvPicPr>
          <p:cNvPr id="1026" name="Picture 2" descr="C:\CIMSS\VCM\Performance_Jan_09_2013\caliop_60_60_all_201211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362200"/>
            <a:ext cx="5029200" cy="3771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0" y="1280160"/>
            <a:ext cx="9144000" cy="954107"/>
          </a:xfrm>
          <a:prstGeom prst="rect">
            <a:avLst/>
          </a:prstGeom>
        </p:spPr>
        <p:txBody>
          <a:bodyPr wrap="square">
            <a:spAutoFit/>
          </a:bodyPr>
          <a:lstStyle/>
          <a:p>
            <a:pPr algn="ctr"/>
            <a:r>
              <a:rPr lang="en-US" sz="2800" dirty="0" smtClean="0">
                <a:solidFill>
                  <a:prstClr val="black"/>
                </a:solidFill>
              </a:rPr>
              <a:t>2012-11-10 VIIRS-CALIOP collocation </a:t>
            </a:r>
          </a:p>
          <a:p>
            <a:pPr algn="ctr"/>
            <a:r>
              <a:rPr lang="en-US" sz="2800" dirty="0" smtClean="0">
                <a:solidFill>
                  <a:prstClr val="black"/>
                </a:solidFill>
              </a:rPr>
              <a:t>pixels restricted to 60N-60S</a:t>
            </a:r>
            <a:endParaRPr lang="en-US" dirty="0"/>
          </a:p>
        </p:txBody>
      </p:sp>
    </p:spTree>
    <p:extLst>
      <p:ext uri="{BB962C8B-B14F-4D97-AF65-F5344CB8AC3E}">
        <p14:creationId xmlns:p14="http://schemas.microsoft.com/office/powerpoint/2010/main" val="38564726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CIMSS\VCM\VCM_Time_Series_CALIPSO\vcm_caliop_stats_60_60ocean_day_no_s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40" y="1524000"/>
            <a:ext cx="6858000"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p:txBody>
          <a:bodyPr/>
          <a:lstStyle/>
          <a:p>
            <a:r>
              <a:rPr lang="en-US" dirty="0" smtClean="0"/>
              <a:t>VIIRS-CALIOP Matchups Stats</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34</a:t>
            </a:fld>
            <a:endParaRPr lang="en-US" dirty="0">
              <a:solidFill>
                <a:prstClr val="black">
                  <a:tint val="75000"/>
                </a:prstClr>
              </a:solidFill>
            </a:endParaRPr>
          </a:p>
        </p:txBody>
      </p:sp>
      <p:cxnSp>
        <p:nvCxnSpPr>
          <p:cNvPr id="3" name="Straight Connector 2"/>
          <p:cNvCxnSpPr/>
          <p:nvPr/>
        </p:nvCxnSpPr>
        <p:spPr>
          <a:xfrm>
            <a:off x="4137660" y="1981200"/>
            <a:ext cx="0" cy="36576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03682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63340" y="1981200"/>
            <a:ext cx="0" cy="3048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9436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1628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5532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8580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2103120" y="5987980"/>
            <a:ext cx="0" cy="54864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362200" y="6111249"/>
            <a:ext cx="902042" cy="276999"/>
          </a:xfrm>
          <a:prstGeom prst="rect">
            <a:avLst/>
          </a:prstGeom>
          <a:noFill/>
        </p:spPr>
        <p:txBody>
          <a:bodyPr wrap="none" rtlCol="0">
            <a:spAutoFit/>
          </a:bodyPr>
          <a:lstStyle/>
          <a:p>
            <a:r>
              <a:rPr lang="en-US" sz="1200" dirty="0" smtClean="0"/>
              <a:t>- New Build</a:t>
            </a:r>
            <a:endParaRPr lang="en-US" sz="1200" dirty="0"/>
          </a:p>
        </p:txBody>
      </p:sp>
      <p:cxnSp>
        <p:nvCxnSpPr>
          <p:cNvPr id="23" name="Straight Connector 22"/>
          <p:cNvCxnSpPr/>
          <p:nvPr/>
        </p:nvCxnSpPr>
        <p:spPr>
          <a:xfrm rot="5400000">
            <a:off x="3992880" y="5998770"/>
            <a:ext cx="0" cy="548640"/>
          </a:xfrm>
          <a:prstGeom prst="line">
            <a:avLst/>
          </a:prstGeom>
          <a:ln w="190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267200" y="6123801"/>
            <a:ext cx="949299" cy="276999"/>
          </a:xfrm>
          <a:prstGeom prst="rect">
            <a:avLst/>
          </a:prstGeom>
          <a:noFill/>
        </p:spPr>
        <p:txBody>
          <a:bodyPr wrap="none" rtlCol="0">
            <a:spAutoFit/>
          </a:bodyPr>
          <a:lstStyle/>
          <a:p>
            <a:r>
              <a:rPr lang="en-US" sz="1200" dirty="0" smtClean="0"/>
              <a:t>- Provisional</a:t>
            </a:r>
            <a:endParaRPr lang="en-US" sz="1200" dirty="0"/>
          </a:p>
        </p:txBody>
      </p:sp>
      <p:cxnSp>
        <p:nvCxnSpPr>
          <p:cNvPr id="25" name="Straight Connector 24"/>
          <p:cNvCxnSpPr/>
          <p:nvPr/>
        </p:nvCxnSpPr>
        <p:spPr>
          <a:xfrm rot="5400000">
            <a:off x="6050280" y="6000119"/>
            <a:ext cx="0" cy="54864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24600" y="6111249"/>
            <a:ext cx="1447704" cy="276999"/>
          </a:xfrm>
          <a:prstGeom prst="rect">
            <a:avLst/>
          </a:prstGeom>
          <a:noFill/>
        </p:spPr>
        <p:txBody>
          <a:bodyPr wrap="none" rtlCol="0">
            <a:spAutoFit/>
          </a:bodyPr>
          <a:lstStyle/>
          <a:p>
            <a:r>
              <a:rPr lang="en-US" sz="1200" dirty="0" smtClean="0"/>
              <a:t>- Thresholds Change</a:t>
            </a:r>
            <a:endParaRPr lang="en-US" sz="1200" dirty="0"/>
          </a:p>
        </p:txBody>
      </p:sp>
      <p:sp>
        <p:nvSpPr>
          <p:cNvPr id="16" name="TextBox 15"/>
          <p:cNvSpPr txBox="1"/>
          <p:nvPr/>
        </p:nvSpPr>
        <p:spPr>
          <a:xfrm>
            <a:off x="3581400" y="4293478"/>
            <a:ext cx="369332" cy="637354"/>
          </a:xfrm>
          <a:prstGeom prst="rect">
            <a:avLst/>
          </a:prstGeom>
          <a:noFill/>
        </p:spPr>
        <p:txBody>
          <a:bodyPr vert="vert270" wrap="none" rtlCol="0">
            <a:spAutoFit/>
          </a:bodyPr>
          <a:lstStyle/>
          <a:p>
            <a:r>
              <a:rPr lang="en-US" sz="1200" dirty="0" smtClean="0">
                <a:solidFill>
                  <a:srgbClr val="FF0000"/>
                </a:solidFill>
              </a:rPr>
              <a:t>Build 6.3</a:t>
            </a:r>
            <a:endParaRPr lang="en-US" sz="1200" dirty="0">
              <a:solidFill>
                <a:srgbClr val="FF0000"/>
              </a:solidFill>
            </a:endParaRPr>
          </a:p>
        </p:txBody>
      </p:sp>
      <p:sp>
        <p:nvSpPr>
          <p:cNvPr id="28" name="TextBox 27"/>
          <p:cNvSpPr txBox="1"/>
          <p:nvPr/>
        </p:nvSpPr>
        <p:spPr>
          <a:xfrm>
            <a:off x="6248400" y="4038600"/>
            <a:ext cx="369332" cy="892232"/>
          </a:xfrm>
          <a:prstGeom prst="rect">
            <a:avLst/>
          </a:prstGeom>
          <a:noFill/>
        </p:spPr>
        <p:txBody>
          <a:bodyPr vert="vert270" wrap="none" rtlCol="0">
            <a:spAutoFit/>
          </a:bodyPr>
          <a:lstStyle/>
          <a:p>
            <a:r>
              <a:rPr lang="en-US" sz="1200" dirty="0" smtClean="0">
                <a:solidFill>
                  <a:srgbClr val="FF0000"/>
                </a:solidFill>
              </a:rPr>
              <a:t>Build 7.0/7.1</a:t>
            </a:r>
            <a:endParaRPr lang="en-US" sz="1200" dirty="0">
              <a:solidFill>
                <a:srgbClr val="FF0000"/>
              </a:solidFill>
            </a:endParaRPr>
          </a:p>
        </p:txBody>
      </p:sp>
      <p:sp>
        <p:nvSpPr>
          <p:cNvPr id="29" name="TextBox 28"/>
          <p:cNvSpPr txBox="1"/>
          <p:nvPr/>
        </p:nvSpPr>
        <p:spPr>
          <a:xfrm>
            <a:off x="6564868" y="4293478"/>
            <a:ext cx="369332" cy="637354"/>
          </a:xfrm>
          <a:prstGeom prst="rect">
            <a:avLst/>
          </a:prstGeom>
          <a:noFill/>
        </p:spPr>
        <p:txBody>
          <a:bodyPr vert="vert270" wrap="none" rtlCol="0">
            <a:spAutoFit/>
          </a:bodyPr>
          <a:lstStyle/>
          <a:p>
            <a:r>
              <a:rPr lang="en-US" sz="1200" dirty="0" smtClean="0">
                <a:solidFill>
                  <a:srgbClr val="FF0000"/>
                </a:solidFill>
              </a:rPr>
              <a:t>Build 7.2</a:t>
            </a:r>
            <a:endParaRPr lang="en-US" sz="1200" dirty="0">
              <a:solidFill>
                <a:srgbClr val="FF0000"/>
              </a:solidFill>
            </a:endParaRPr>
          </a:p>
        </p:txBody>
      </p:sp>
    </p:spTree>
    <p:extLst>
      <p:ext uri="{BB962C8B-B14F-4D97-AF65-F5344CB8AC3E}">
        <p14:creationId xmlns:p14="http://schemas.microsoft.com/office/powerpoint/2010/main" val="14853106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VIIRS-CALIOP Matchups Stats</a:t>
            </a: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35</a:t>
            </a:fld>
            <a:endParaRPr lang="en-US">
              <a:solidFill>
                <a:prstClr val="black">
                  <a:tint val="75000"/>
                </a:prstClr>
              </a:solidFill>
            </a:endParaRPr>
          </a:p>
        </p:txBody>
      </p:sp>
      <p:pic>
        <p:nvPicPr>
          <p:cNvPr id="2050" name="Picture 2" descr="C:\CIMSS\VCM\VCM_Time_Series_CALIPSO\vcm_caliop_stats_60_60land_day_no_s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40" y="1524000"/>
            <a:ext cx="6857999"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4137660" y="1981200"/>
            <a:ext cx="0" cy="36576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3682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63340" y="1981200"/>
            <a:ext cx="0" cy="3048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436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628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532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580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103120" y="5987980"/>
            <a:ext cx="0" cy="54864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62200" y="6111249"/>
            <a:ext cx="902042" cy="276999"/>
          </a:xfrm>
          <a:prstGeom prst="rect">
            <a:avLst/>
          </a:prstGeom>
          <a:noFill/>
        </p:spPr>
        <p:txBody>
          <a:bodyPr wrap="none" rtlCol="0">
            <a:spAutoFit/>
          </a:bodyPr>
          <a:lstStyle/>
          <a:p>
            <a:r>
              <a:rPr lang="en-US" sz="1200" dirty="0" smtClean="0"/>
              <a:t>- New Build</a:t>
            </a:r>
            <a:endParaRPr lang="en-US" sz="1200" dirty="0"/>
          </a:p>
        </p:txBody>
      </p:sp>
      <p:cxnSp>
        <p:nvCxnSpPr>
          <p:cNvPr id="21" name="Straight Connector 20"/>
          <p:cNvCxnSpPr/>
          <p:nvPr/>
        </p:nvCxnSpPr>
        <p:spPr>
          <a:xfrm rot="5400000">
            <a:off x="3992880" y="5998770"/>
            <a:ext cx="0" cy="548640"/>
          </a:xfrm>
          <a:prstGeom prst="line">
            <a:avLst/>
          </a:prstGeom>
          <a:ln w="190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67200" y="6123801"/>
            <a:ext cx="949299" cy="276999"/>
          </a:xfrm>
          <a:prstGeom prst="rect">
            <a:avLst/>
          </a:prstGeom>
          <a:noFill/>
        </p:spPr>
        <p:txBody>
          <a:bodyPr wrap="none" rtlCol="0">
            <a:spAutoFit/>
          </a:bodyPr>
          <a:lstStyle/>
          <a:p>
            <a:r>
              <a:rPr lang="en-US" sz="1200" dirty="0" smtClean="0"/>
              <a:t>- Provisional</a:t>
            </a:r>
            <a:endParaRPr lang="en-US" sz="1200" dirty="0"/>
          </a:p>
        </p:txBody>
      </p:sp>
      <p:cxnSp>
        <p:nvCxnSpPr>
          <p:cNvPr id="23" name="Straight Connector 22"/>
          <p:cNvCxnSpPr/>
          <p:nvPr/>
        </p:nvCxnSpPr>
        <p:spPr>
          <a:xfrm rot="5400000">
            <a:off x="6050280" y="6000119"/>
            <a:ext cx="0" cy="54864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324600" y="6111249"/>
            <a:ext cx="1447704" cy="276999"/>
          </a:xfrm>
          <a:prstGeom prst="rect">
            <a:avLst/>
          </a:prstGeom>
          <a:noFill/>
        </p:spPr>
        <p:txBody>
          <a:bodyPr wrap="none" rtlCol="0">
            <a:spAutoFit/>
          </a:bodyPr>
          <a:lstStyle/>
          <a:p>
            <a:r>
              <a:rPr lang="en-US" sz="1200" dirty="0" smtClean="0"/>
              <a:t>- Thresholds Change</a:t>
            </a:r>
            <a:endParaRPr lang="en-US" sz="1200" dirty="0"/>
          </a:p>
        </p:txBody>
      </p:sp>
      <p:sp>
        <p:nvSpPr>
          <p:cNvPr id="28" name="TextBox 27"/>
          <p:cNvSpPr txBox="1"/>
          <p:nvPr/>
        </p:nvSpPr>
        <p:spPr>
          <a:xfrm>
            <a:off x="3581400" y="4293478"/>
            <a:ext cx="369332" cy="637354"/>
          </a:xfrm>
          <a:prstGeom prst="rect">
            <a:avLst/>
          </a:prstGeom>
          <a:noFill/>
        </p:spPr>
        <p:txBody>
          <a:bodyPr vert="vert270" wrap="none" rtlCol="0">
            <a:spAutoFit/>
          </a:bodyPr>
          <a:lstStyle/>
          <a:p>
            <a:r>
              <a:rPr lang="en-US" sz="1200" dirty="0" smtClean="0">
                <a:solidFill>
                  <a:srgbClr val="FF0000"/>
                </a:solidFill>
              </a:rPr>
              <a:t>Build 6.3</a:t>
            </a:r>
            <a:endParaRPr lang="en-US" sz="1200" dirty="0">
              <a:solidFill>
                <a:srgbClr val="FF0000"/>
              </a:solidFill>
            </a:endParaRPr>
          </a:p>
        </p:txBody>
      </p:sp>
      <p:sp>
        <p:nvSpPr>
          <p:cNvPr id="29" name="TextBox 28"/>
          <p:cNvSpPr txBox="1"/>
          <p:nvPr/>
        </p:nvSpPr>
        <p:spPr>
          <a:xfrm>
            <a:off x="6248400" y="4038600"/>
            <a:ext cx="369332" cy="892232"/>
          </a:xfrm>
          <a:prstGeom prst="rect">
            <a:avLst/>
          </a:prstGeom>
          <a:noFill/>
        </p:spPr>
        <p:txBody>
          <a:bodyPr vert="vert270" wrap="none" rtlCol="0">
            <a:spAutoFit/>
          </a:bodyPr>
          <a:lstStyle/>
          <a:p>
            <a:r>
              <a:rPr lang="en-US" sz="1200" dirty="0" smtClean="0">
                <a:solidFill>
                  <a:srgbClr val="FF0000"/>
                </a:solidFill>
              </a:rPr>
              <a:t>Build 7.0/7.1</a:t>
            </a:r>
            <a:endParaRPr lang="en-US" sz="1200" dirty="0">
              <a:solidFill>
                <a:srgbClr val="FF0000"/>
              </a:solidFill>
            </a:endParaRPr>
          </a:p>
        </p:txBody>
      </p:sp>
      <p:sp>
        <p:nvSpPr>
          <p:cNvPr id="30" name="TextBox 29"/>
          <p:cNvSpPr txBox="1"/>
          <p:nvPr/>
        </p:nvSpPr>
        <p:spPr>
          <a:xfrm>
            <a:off x="6564868" y="4293478"/>
            <a:ext cx="369332" cy="637354"/>
          </a:xfrm>
          <a:prstGeom prst="rect">
            <a:avLst/>
          </a:prstGeom>
          <a:noFill/>
        </p:spPr>
        <p:txBody>
          <a:bodyPr vert="vert270" wrap="none" rtlCol="0">
            <a:spAutoFit/>
          </a:bodyPr>
          <a:lstStyle/>
          <a:p>
            <a:r>
              <a:rPr lang="en-US" sz="1200" dirty="0" smtClean="0">
                <a:solidFill>
                  <a:srgbClr val="FF0000"/>
                </a:solidFill>
              </a:rPr>
              <a:t>Build 7.2</a:t>
            </a:r>
            <a:endParaRPr lang="en-US" sz="1200" dirty="0">
              <a:solidFill>
                <a:srgbClr val="FF0000"/>
              </a:solidFill>
            </a:endParaRPr>
          </a:p>
        </p:txBody>
      </p:sp>
    </p:spTree>
    <p:extLst>
      <p:ext uri="{BB962C8B-B14F-4D97-AF65-F5344CB8AC3E}">
        <p14:creationId xmlns:p14="http://schemas.microsoft.com/office/powerpoint/2010/main" val="141565501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IMSS\VCM\VCM_Time_Series_CALIPSO\vcm_caliop_stats_60_60desert_day_no_s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40" y="1524000"/>
            <a:ext cx="6858000"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p:txBody>
          <a:bodyPr/>
          <a:lstStyle/>
          <a:p>
            <a:r>
              <a:rPr lang="en-US" dirty="0"/>
              <a:t>VIIRS-CALIOP Matchups Stats</a:t>
            </a: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36</a:t>
            </a:fld>
            <a:endParaRPr lang="en-US">
              <a:solidFill>
                <a:prstClr val="black">
                  <a:tint val="75000"/>
                </a:prstClr>
              </a:solidFill>
            </a:endParaRPr>
          </a:p>
        </p:txBody>
      </p:sp>
      <p:cxnSp>
        <p:nvCxnSpPr>
          <p:cNvPr id="12" name="Straight Connector 11"/>
          <p:cNvCxnSpPr/>
          <p:nvPr/>
        </p:nvCxnSpPr>
        <p:spPr>
          <a:xfrm>
            <a:off x="4137660" y="1981200"/>
            <a:ext cx="0" cy="36576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3682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63340" y="1981200"/>
            <a:ext cx="0" cy="3048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436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628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532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580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103120" y="5987980"/>
            <a:ext cx="0" cy="54864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62200" y="6111249"/>
            <a:ext cx="902042" cy="276999"/>
          </a:xfrm>
          <a:prstGeom prst="rect">
            <a:avLst/>
          </a:prstGeom>
          <a:noFill/>
        </p:spPr>
        <p:txBody>
          <a:bodyPr wrap="none" rtlCol="0">
            <a:spAutoFit/>
          </a:bodyPr>
          <a:lstStyle/>
          <a:p>
            <a:r>
              <a:rPr lang="en-US" sz="1200" dirty="0" smtClean="0"/>
              <a:t>- New Build</a:t>
            </a:r>
            <a:endParaRPr lang="en-US" sz="1200" dirty="0"/>
          </a:p>
        </p:txBody>
      </p:sp>
      <p:cxnSp>
        <p:nvCxnSpPr>
          <p:cNvPr id="21" name="Straight Connector 20"/>
          <p:cNvCxnSpPr/>
          <p:nvPr/>
        </p:nvCxnSpPr>
        <p:spPr>
          <a:xfrm rot="5400000">
            <a:off x="3992880" y="5998770"/>
            <a:ext cx="0" cy="548640"/>
          </a:xfrm>
          <a:prstGeom prst="line">
            <a:avLst/>
          </a:prstGeom>
          <a:ln w="190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67200" y="6123801"/>
            <a:ext cx="949299" cy="276999"/>
          </a:xfrm>
          <a:prstGeom prst="rect">
            <a:avLst/>
          </a:prstGeom>
          <a:noFill/>
        </p:spPr>
        <p:txBody>
          <a:bodyPr wrap="none" rtlCol="0">
            <a:spAutoFit/>
          </a:bodyPr>
          <a:lstStyle/>
          <a:p>
            <a:r>
              <a:rPr lang="en-US" sz="1200" dirty="0" smtClean="0"/>
              <a:t>- Provisional</a:t>
            </a:r>
            <a:endParaRPr lang="en-US" sz="1200" dirty="0"/>
          </a:p>
        </p:txBody>
      </p:sp>
      <p:cxnSp>
        <p:nvCxnSpPr>
          <p:cNvPr id="23" name="Straight Connector 22"/>
          <p:cNvCxnSpPr/>
          <p:nvPr/>
        </p:nvCxnSpPr>
        <p:spPr>
          <a:xfrm rot="5400000">
            <a:off x="6050280" y="6000119"/>
            <a:ext cx="0" cy="54864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324600" y="6111249"/>
            <a:ext cx="1447704" cy="276999"/>
          </a:xfrm>
          <a:prstGeom prst="rect">
            <a:avLst/>
          </a:prstGeom>
          <a:noFill/>
        </p:spPr>
        <p:txBody>
          <a:bodyPr wrap="none" rtlCol="0">
            <a:spAutoFit/>
          </a:bodyPr>
          <a:lstStyle/>
          <a:p>
            <a:r>
              <a:rPr lang="en-US" sz="1200" dirty="0" smtClean="0"/>
              <a:t>- Thresholds Change</a:t>
            </a:r>
            <a:endParaRPr lang="en-US" sz="1200" dirty="0"/>
          </a:p>
        </p:txBody>
      </p:sp>
      <p:sp>
        <p:nvSpPr>
          <p:cNvPr id="28" name="TextBox 27"/>
          <p:cNvSpPr txBox="1"/>
          <p:nvPr/>
        </p:nvSpPr>
        <p:spPr>
          <a:xfrm>
            <a:off x="3581400" y="4293478"/>
            <a:ext cx="369332" cy="637354"/>
          </a:xfrm>
          <a:prstGeom prst="rect">
            <a:avLst/>
          </a:prstGeom>
          <a:noFill/>
        </p:spPr>
        <p:txBody>
          <a:bodyPr vert="vert270" wrap="none" rtlCol="0">
            <a:spAutoFit/>
          </a:bodyPr>
          <a:lstStyle/>
          <a:p>
            <a:r>
              <a:rPr lang="en-US" sz="1200" dirty="0" smtClean="0">
                <a:solidFill>
                  <a:srgbClr val="FF0000"/>
                </a:solidFill>
              </a:rPr>
              <a:t>Build 6.3</a:t>
            </a:r>
            <a:endParaRPr lang="en-US" sz="1200" dirty="0">
              <a:solidFill>
                <a:srgbClr val="FF0000"/>
              </a:solidFill>
            </a:endParaRPr>
          </a:p>
        </p:txBody>
      </p:sp>
      <p:sp>
        <p:nvSpPr>
          <p:cNvPr id="29" name="TextBox 28"/>
          <p:cNvSpPr txBox="1"/>
          <p:nvPr/>
        </p:nvSpPr>
        <p:spPr>
          <a:xfrm>
            <a:off x="6248400" y="4038600"/>
            <a:ext cx="369332" cy="892232"/>
          </a:xfrm>
          <a:prstGeom prst="rect">
            <a:avLst/>
          </a:prstGeom>
          <a:noFill/>
        </p:spPr>
        <p:txBody>
          <a:bodyPr vert="vert270" wrap="none" rtlCol="0">
            <a:spAutoFit/>
          </a:bodyPr>
          <a:lstStyle/>
          <a:p>
            <a:r>
              <a:rPr lang="en-US" sz="1200" dirty="0" smtClean="0">
                <a:solidFill>
                  <a:srgbClr val="FF0000"/>
                </a:solidFill>
              </a:rPr>
              <a:t>Build 7.0/7.1</a:t>
            </a:r>
            <a:endParaRPr lang="en-US" sz="1200" dirty="0">
              <a:solidFill>
                <a:srgbClr val="FF0000"/>
              </a:solidFill>
            </a:endParaRPr>
          </a:p>
        </p:txBody>
      </p:sp>
      <p:sp>
        <p:nvSpPr>
          <p:cNvPr id="30" name="TextBox 29"/>
          <p:cNvSpPr txBox="1"/>
          <p:nvPr/>
        </p:nvSpPr>
        <p:spPr>
          <a:xfrm>
            <a:off x="6564868" y="4293478"/>
            <a:ext cx="369332" cy="637354"/>
          </a:xfrm>
          <a:prstGeom prst="rect">
            <a:avLst/>
          </a:prstGeom>
          <a:noFill/>
        </p:spPr>
        <p:txBody>
          <a:bodyPr vert="vert270" wrap="none" rtlCol="0">
            <a:spAutoFit/>
          </a:bodyPr>
          <a:lstStyle/>
          <a:p>
            <a:r>
              <a:rPr lang="en-US" sz="1200" dirty="0" smtClean="0">
                <a:solidFill>
                  <a:srgbClr val="FF0000"/>
                </a:solidFill>
              </a:rPr>
              <a:t>Build 7.2</a:t>
            </a:r>
            <a:endParaRPr lang="en-US" sz="1200" dirty="0">
              <a:solidFill>
                <a:srgbClr val="FF0000"/>
              </a:solidFill>
            </a:endParaRPr>
          </a:p>
        </p:txBody>
      </p:sp>
    </p:spTree>
    <p:extLst>
      <p:ext uri="{BB962C8B-B14F-4D97-AF65-F5344CB8AC3E}">
        <p14:creationId xmlns:p14="http://schemas.microsoft.com/office/powerpoint/2010/main" val="200308616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Summary of Match Up - Day</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37</a:t>
            </a:fld>
            <a:endParaRPr lang="en-US">
              <a:solidFill>
                <a:prstClr val="black">
                  <a:tint val="75000"/>
                </a:prstClr>
              </a:solidFill>
            </a:endParaRPr>
          </a:p>
        </p:txBody>
      </p:sp>
      <p:sp>
        <p:nvSpPr>
          <p:cNvPr id="6" name="Content Placeholder 7"/>
          <p:cNvSpPr>
            <a:spLocks noGrp="1"/>
          </p:cNvSpPr>
          <p:nvPr>
            <p:ph idx="1"/>
          </p:nvPr>
        </p:nvSpPr>
        <p:spPr>
          <a:xfrm>
            <a:off x="457200" y="1371600"/>
            <a:ext cx="8229600" cy="4953000"/>
          </a:xfrm>
        </p:spPr>
        <p:txBody>
          <a:bodyPr>
            <a:normAutofit fontScale="92500"/>
          </a:bodyPr>
          <a:lstStyle/>
          <a:p>
            <a:r>
              <a:rPr lang="en-US" dirty="0"/>
              <a:t>The performance over ocean surface is very </a:t>
            </a:r>
            <a:r>
              <a:rPr lang="en-US" dirty="0" smtClean="0"/>
              <a:t>consistent</a:t>
            </a:r>
          </a:p>
          <a:p>
            <a:pPr lvl="1"/>
            <a:r>
              <a:rPr lang="en-US" dirty="0" smtClean="0"/>
              <a:t>30 day spin up addressed the major VCM issues over ocean</a:t>
            </a:r>
          </a:p>
          <a:p>
            <a:pPr lvl="1"/>
            <a:r>
              <a:rPr lang="en-US" dirty="0" smtClean="0"/>
              <a:t>Sun glint is not included in these results</a:t>
            </a:r>
            <a:endParaRPr lang="en-US" dirty="0"/>
          </a:p>
          <a:p>
            <a:r>
              <a:rPr lang="en-US" dirty="0" smtClean="0"/>
              <a:t>Land day steady improvement over the past year is from continued focus on NDVI </a:t>
            </a:r>
          </a:p>
          <a:p>
            <a:pPr lvl="1"/>
            <a:r>
              <a:rPr lang="en-US" dirty="0" smtClean="0"/>
              <a:t>Drop in the winter of 2012 from snow/cloud challenges</a:t>
            </a:r>
          </a:p>
          <a:p>
            <a:pPr lvl="2"/>
            <a:r>
              <a:rPr lang="en-US" dirty="0" smtClean="0"/>
              <a:t>These were addressed in Build 7.2, hence do not appear in 2013</a:t>
            </a:r>
          </a:p>
          <a:p>
            <a:r>
              <a:rPr lang="en-US" dirty="0" smtClean="0"/>
              <a:t>Desert day also shows steady improvement</a:t>
            </a:r>
          </a:p>
          <a:p>
            <a:pPr lvl="1"/>
            <a:r>
              <a:rPr lang="en-US" dirty="0" smtClean="0"/>
              <a:t>Latest update of the PCT in September appears to have pushed desert results to excellent values</a:t>
            </a:r>
          </a:p>
          <a:p>
            <a:pPr lvl="2"/>
            <a:r>
              <a:rPr lang="en-US" dirty="0" smtClean="0"/>
              <a:t>Note barren regions in cold polar regions are treated as desert in the algorithm, but as land in the statistics</a:t>
            </a:r>
            <a:endParaRPr lang="en-US" dirty="0"/>
          </a:p>
        </p:txBody>
      </p:sp>
    </p:spTree>
    <p:extLst>
      <p:ext uri="{BB962C8B-B14F-4D97-AF65-F5344CB8AC3E}">
        <p14:creationId xmlns:p14="http://schemas.microsoft.com/office/powerpoint/2010/main" val="30268319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CIMSS\VCM\VCM_Time_Series_CALIPSO\vcm_caliop_stats_60_60ocean_night_no_s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40" y="1524000"/>
            <a:ext cx="6858000"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p:txBody>
          <a:bodyPr/>
          <a:lstStyle/>
          <a:p>
            <a:r>
              <a:rPr lang="en-US" dirty="0"/>
              <a:t>VIIRS-CALIOP Matchups Stats</a:t>
            </a: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38</a:t>
            </a:fld>
            <a:endParaRPr lang="en-US">
              <a:solidFill>
                <a:prstClr val="black">
                  <a:tint val="75000"/>
                </a:prstClr>
              </a:solidFill>
            </a:endParaRPr>
          </a:p>
        </p:txBody>
      </p:sp>
      <p:cxnSp>
        <p:nvCxnSpPr>
          <p:cNvPr id="13" name="Straight Connector 12"/>
          <p:cNvCxnSpPr/>
          <p:nvPr/>
        </p:nvCxnSpPr>
        <p:spPr>
          <a:xfrm>
            <a:off x="4137660" y="1981200"/>
            <a:ext cx="0" cy="36576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3682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63340" y="1981200"/>
            <a:ext cx="0" cy="3048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436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1628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5532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580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103120" y="5987980"/>
            <a:ext cx="0" cy="54864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62200" y="6111249"/>
            <a:ext cx="902042" cy="276999"/>
          </a:xfrm>
          <a:prstGeom prst="rect">
            <a:avLst/>
          </a:prstGeom>
          <a:noFill/>
        </p:spPr>
        <p:txBody>
          <a:bodyPr wrap="none" rtlCol="0">
            <a:spAutoFit/>
          </a:bodyPr>
          <a:lstStyle/>
          <a:p>
            <a:r>
              <a:rPr lang="en-US" sz="1200" dirty="0" smtClean="0"/>
              <a:t>- New Build</a:t>
            </a:r>
            <a:endParaRPr lang="en-US" sz="1200" dirty="0"/>
          </a:p>
        </p:txBody>
      </p:sp>
      <p:cxnSp>
        <p:nvCxnSpPr>
          <p:cNvPr id="22" name="Straight Connector 21"/>
          <p:cNvCxnSpPr/>
          <p:nvPr/>
        </p:nvCxnSpPr>
        <p:spPr>
          <a:xfrm rot="5400000">
            <a:off x="3992880" y="5998770"/>
            <a:ext cx="0" cy="548640"/>
          </a:xfrm>
          <a:prstGeom prst="line">
            <a:avLst/>
          </a:prstGeom>
          <a:ln w="190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6123801"/>
            <a:ext cx="949299" cy="276999"/>
          </a:xfrm>
          <a:prstGeom prst="rect">
            <a:avLst/>
          </a:prstGeom>
          <a:noFill/>
        </p:spPr>
        <p:txBody>
          <a:bodyPr wrap="none" rtlCol="0">
            <a:spAutoFit/>
          </a:bodyPr>
          <a:lstStyle/>
          <a:p>
            <a:r>
              <a:rPr lang="en-US" sz="1200" dirty="0" smtClean="0"/>
              <a:t>- Provisional</a:t>
            </a:r>
            <a:endParaRPr lang="en-US" sz="1200" dirty="0"/>
          </a:p>
        </p:txBody>
      </p:sp>
      <p:cxnSp>
        <p:nvCxnSpPr>
          <p:cNvPr id="24" name="Straight Connector 23"/>
          <p:cNvCxnSpPr/>
          <p:nvPr/>
        </p:nvCxnSpPr>
        <p:spPr>
          <a:xfrm rot="5400000">
            <a:off x="6050280" y="6000119"/>
            <a:ext cx="0" cy="54864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24600" y="6111249"/>
            <a:ext cx="1447704" cy="276999"/>
          </a:xfrm>
          <a:prstGeom prst="rect">
            <a:avLst/>
          </a:prstGeom>
          <a:noFill/>
        </p:spPr>
        <p:txBody>
          <a:bodyPr wrap="none" rtlCol="0">
            <a:spAutoFit/>
          </a:bodyPr>
          <a:lstStyle/>
          <a:p>
            <a:r>
              <a:rPr lang="en-US" sz="1200" dirty="0" smtClean="0"/>
              <a:t>- Thresholds Change</a:t>
            </a:r>
            <a:endParaRPr lang="en-US" sz="1200" dirty="0"/>
          </a:p>
        </p:txBody>
      </p:sp>
      <p:sp>
        <p:nvSpPr>
          <p:cNvPr id="29" name="TextBox 28"/>
          <p:cNvSpPr txBox="1"/>
          <p:nvPr/>
        </p:nvSpPr>
        <p:spPr>
          <a:xfrm>
            <a:off x="3581400" y="4293478"/>
            <a:ext cx="369332" cy="637354"/>
          </a:xfrm>
          <a:prstGeom prst="rect">
            <a:avLst/>
          </a:prstGeom>
          <a:noFill/>
        </p:spPr>
        <p:txBody>
          <a:bodyPr vert="vert270" wrap="none" rtlCol="0">
            <a:spAutoFit/>
          </a:bodyPr>
          <a:lstStyle/>
          <a:p>
            <a:r>
              <a:rPr lang="en-US" sz="1200" dirty="0" smtClean="0">
                <a:solidFill>
                  <a:srgbClr val="FF0000"/>
                </a:solidFill>
              </a:rPr>
              <a:t>Build 6.3</a:t>
            </a:r>
            <a:endParaRPr lang="en-US" sz="1200" dirty="0">
              <a:solidFill>
                <a:srgbClr val="FF0000"/>
              </a:solidFill>
            </a:endParaRPr>
          </a:p>
        </p:txBody>
      </p:sp>
      <p:sp>
        <p:nvSpPr>
          <p:cNvPr id="30" name="TextBox 29"/>
          <p:cNvSpPr txBox="1"/>
          <p:nvPr/>
        </p:nvSpPr>
        <p:spPr>
          <a:xfrm>
            <a:off x="6248400" y="4038600"/>
            <a:ext cx="369332" cy="892232"/>
          </a:xfrm>
          <a:prstGeom prst="rect">
            <a:avLst/>
          </a:prstGeom>
          <a:noFill/>
        </p:spPr>
        <p:txBody>
          <a:bodyPr vert="vert270" wrap="none" rtlCol="0">
            <a:spAutoFit/>
          </a:bodyPr>
          <a:lstStyle/>
          <a:p>
            <a:r>
              <a:rPr lang="en-US" sz="1200" dirty="0" smtClean="0">
                <a:solidFill>
                  <a:srgbClr val="FF0000"/>
                </a:solidFill>
              </a:rPr>
              <a:t>Build 7.0/7.1</a:t>
            </a:r>
            <a:endParaRPr lang="en-US" sz="1200" dirty="0">
              <a:solidFill>
                <a:srgbClr val="FF0000"/>
              </a:solidFill>
            </a:endParaRPr>
          </a:p>
        </p:txBody>
      </p:sp>
      <p:sp>
        <p:nvSpPr>
          <p:cNvPr id="31" name="TextBox 30"/>
          <p:cNvSpPr txBox="1"/>
          <p:nvPr/>
        </p:nvSpPr>
        <p:spPr>
          <a:xfrm>
            <a:off x="6564868" y="4293478"/>
            <a:ext cx="369332" cy="637354"/>
          </a:xfrm>
          <a:prstGeom prst="rect">
            <a:avLst/>
          </a:prstGeom>
          <a:noFill/>
        </p:spPr>
        <p:txBody>
          <a:bodyPr vert="vert270" wrap="none" rtlCol="0">
            <a:spAutoFit/>
          </a:bodyPr>
          <a:lstStyle/>
          <a:p>
            <a:r>
              <a:rPr lang="en-US" sz="1200" dirty="0" smtClean="0">
                <a:solidFill>
                  <a:srgbClr val="FF0000"/>
                </a:solidFill>
              </a:rPr>
              <a:t>Build 7.2</a:t>
            </a:r>
            <a:endParaRPr lang="en-US" sz="1200" dirty="0">
              <a:solidFill>
                <a:srgbClr val="FF0000"/>
              </a:solidFill>
            </a:endParaRPr>
          </a:p>
        </p:txBody>
      </p:sp>
    </p:spTree>
    <p:extLst>
      <p:ext uri="{BB962C8B-B14F-4D97-AF65-F5344CB8AC3E}">
        <p14:creationId xmlns:p14="http://schemas.microsoft.com/office/powerpoint/2010/main" val="46293450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IMSS\VCM\VCM_Time_Series_CALIPSO\vcm_caliop_stats_60_60land_night_no_s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40" y="1524000"/>
            <a:ext cx="6858000"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p:txBody>
          <a:bodyPr/>
          <a:lstStyle/>
          <a:p>
            <a:r>
              <a:rPr lang="en-US" dirty="0"/>
              <a:t>VIIRS-CALIOP Matchups Stats</a:t>
            </a: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39</a:t>
            </a:fld>
            <a:endParaRPr lang="en-US">
              <a:solidFill>
                <a:prstClr val="black">
                  <a:tint val="75000"/>
                </a:prstClr>
              </a:solidFill>
            </a:endParaRPr>
          </a:p>
        </p:txBody>
      </p:sp>
      <p:cxnSp>
        <p:nvCxnSpPr>
          <p:cNvPr id="13" name="Straight Connector 12"/>
          <p:cNvCxnSpPr/>
          <p:nvPr/>
        </p:nvCxnSpPr>
        <p:spPr>
          <a:xfrm>
            <a:off x="4137660" y="1981200"/>
            <a:ext cx="0" cy="36576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03682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63340" y="1981200"/>
            <a:ext cx="0" cy="3048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436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1628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5532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68580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2103120" y="5987980"/>
            <a:ext cx="0" cy="54864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362200" y="6111249"/>
            <a:ext cx="902042" cy="276999"/>
          </a:xfrm>
          <a:prstGeom prst="rect">
            <a:avLst/>
          </a:prstGeom>
          <a:noFill/>
        </p:spPr>
        <p:txBody>
          <a:bodyPr wrap="none" rtlCol="0">
            <a:spAutoFit/>
          </a:bodyPr>
          <a:lstStyle/>
          <a:p>
            <a:r>
              <a:rPr lang="en-US" sz="1200" dirty="0" smtClean="0"/>
              <a:t>- New Build</a:t>
            </a:r>
            <a:endParaRPr lang="en-US" sz="1200" dirty="0"/>
          </a:p>
        </p:txBody>
      </p:sp>
      <p:cxnSp>
        <p:nvCxnSpPr>
          <p:cNvPr id="22" name="Straight Connector 21"/>
          <p:cNvCxnSpPr/>
          <p:nvPr/>
        </p:nvCxnSpPr>
        <p:spPr>
          <a:xfrm rot="5400000">
            <a:off x="3992880" y="5998770"/>
            <a:ext cx="0" cy="548640"/>
          </a:xfrm>
          <a:prstGeom prst="line">
            <a:avLst/>
          </a:prstGeom>
          <a:ln w="190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6123801"/>
            <a:ext cx="949299" cy="276999"/>
          </a:xfrm>
          <a:prstGeom prst="rect">
            <a:avLst/>
          </a:prstGeom>
          <a:noFill/>
        </p:spPr>
        <p:txBody>
          <a:bodyPr wrap="none" rtlCol="0">
            <a:spAutoFit/>
          </a:bodyPr>
          <a:lstStyle/>
          <a:p>
            <a:r>
              <a:rPr lang="en-US" sz="1200" dirty="0" smtClean="0"/>
              <a:t>- Provisional</a:t>
            </a:r>
            <a:endParaRPr lang="en-US" sz="1200" dirty="0"/>
          </a:p>
        </p:txBody>
      </p:sp>
      <p:cxnSp>
        <p:nvCxnSpPr>
          <p:cNvPr id="24" name="Straight Connector 23"/>
          <p:cNvCxnSpPr/>
          <p:nvPr/>
        </p:nvCxnSpPr>
        <p:spPr>
          <a:xfrm rot="5400000">
            <a:off x="6050280" y="6000119"/>
            <a:ext cx="0" cy="54864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24600" y="6111249"/>
            <a:ext cx="1447704" cy="276999"/>
          </a:xfrm>
          <a:prstGeom prst="rect">
            <a:avLst/>
          </a:prstGeom>
          <a:noFill/>
        </p:spPr>
        <p:txBody>
          <a:bodyPr wrap="none" rtlCol="0">
            <a:spAutoFit/>
          </a:bodyPr>
          <a:lstStyle/>
          <a:p>
            <a:r>
              <a:rPr lang="en-US" sz="1200" dirty="0" smtClean="0"/>
              <a:t>- Thresholds Change</a:t>
            </a:r>
            <a:endParaRPr lang="en-US" sz="1200" dirty="0"/>
          </a:p>
        </p:txBody>
      </p:sp>
      <p:sp>
        <p:nvSpPr>
          <p:cNvPr id="29" name="TextBox 28"/>
          <p:cNvSpPr txBox="1"/>
          <p:nvPr/>
        </p:nvSpPr>
        <p:spPr>
          <a:xfrm>
            <a:off x="3581400" y="4293478"/>
            <a:ext cx="369332" cy="637354"/>
          </a:xfrm>
          <a:prstGeom prst="rect">
            <a:avLst/>
          </a:prstGeom>
          <a:noFill/>
        </p:spPr>
        <p:txBody>
          <a:bodyPr vert="vert270" wrap="none" rtlCol="0">
            <a:spAutoFit/>
          </a:bodyPr>
          <a:lstStyle/>
          <a:p>
            <a:r>
              <a:rPr lang="en-US" sz="1200" dirty="0" smtClean="0">
                <a:solidFill>
                  <a:srgbClr val="FF0000"/>
                </a:solidFill>
              </a:rPr>
              <a:t>Build 6.3</a:t>
            </a:r>
            <a:endParaRPr lang="en-US" sz="1200" dirty="0">
              <a:solidFill>
                <a:srgbClr val="FF0000"/>
              </a:solidFill>
            </a:endParaRPr>
          </a:p>
        </p:txBody>
      </p:sp>
      <p:sp>
        <p:nvSpPr>
          <p:cNvPr id="30" name="TextBox 29"/>
          <p:cNvSpPr txBox="1"/>
          <p:nvPr/>
        </p:nvSpPr>
        <p:spPr>
          <a:xfrm>
            <a:off x="6248400" y="4038600"/>
            <a:ext cx="369332" cy="892232"/>
          </a:xfrm>
          <a:prstGeom prst="rect">
            <a:avLst/>
          </a:prstGeom>
          <a:noFill/>
        </p:spPr>
        <p:txBody>
          <a:bodyPr vert="vert270" wrap="none" rtlCol="0">
            <a:spAutoFit/>
          </a:bodyPr>
          <a:lstStyle/>
          <a:p>
            <a:r>
              <a:rPr lang="en-US" sz="1200" dirty="0" smtClean="0">
                <a:solidFill>
                  <a:srgbClr val="FF0000"/>
                </a:solidFill>
              </a:rPr>
              <a:t>Build 7.0/7.1</a:t>
            </a:r>
            <a:endParaRPr lang="en-US" sz="1200" dirty="0">
              <a:solidFill>
                <a:srgbClr val="FF0000"/>
              </a:solidFill>
            </a:endParaRPr>
          </a:p>
        </p:txBody>
      </p:sp>
      <p:sp>
        <p:nvSpPr>
          <p:cNvPr id="31" name="TextBox 30"/>
          <p:cNvSpPr txBox="1"/>
          <p:nvPr/>
        </p:nvSpPr>
        <p:spPr>
          <a:xfrm>
            <a:off x="6564868" y="4293478"/>
            <a:ext cx="369332" cy="637354"/>
          </a:xfrm>
          <a:prstGeom prst="rect">
            <a:avLst/>
          </a:prstGeom>
          <a:noFill/>
        </p:spPr>
        <p:txBody>
          <a:bodyPr vert="vert270" wrap="none" rtlCol="0">
            <a:spAutoFit/>
          </a:bodyPr>
          <a:lstStyle/>
          <a:p>
            <a:r>
              <a:rPr lang="en-US" sz="1200" dirty="0" smtClean="0">
                <a:solidFill>
                  <a:srgbClr val="FF0000"/>
                </a:solidFill>
              </a:rPr>
              <a:t>Build 7.2</a:t>
            </a:r>
            <a:endParaRPr lang="en-US" sz="1200" dirty="0">
              <a:solidFill>
                <a:srgbClr val="FF0000"/>
              </a:solidFill>
            </a:endParaRPr>
          </a:p>
        </p:txBody>
      </p:sp>
    </p:spTree>
    <p:extLst>
      <p:ext uri="{BB962C8B-B14F-4D97-AF65-F5344CB8AC3E}">
        <p14:creationId xmlns:p14="http://schemas.microsoft.com/office/powerpoint/2010/main" val="34718108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smtClean="0"/>
              <a:t>The Cal/Val approach is basically a 3-legged pedestal with assistance from liaisons and program personnel</a:t>
            </a:r>
          </a:p>
          <a:p>
            <a:pPr lvl="1"/>
            <a:r>
              <a:rPr lang="en-US" dirty="0" smtClean="0"/>
              <a:t>NOAA/STAR leads product development and performs large scale analyses such as match-up comparisons</a:t>
            </a:r>
          </a:p>
          <a:p>
            <a:pPr lvl="1"/>
            <a:r>
              <a:rPr lang="en-US" dirty="0" smtClean="0"/>
              <a:t>Aerospace leads the validation effort and determines when and how threshold updates occur</a:t>
            </a:r>
          </a:p>
          <a:p>
            <a:pPr lvl="1"/>
            <a:r>
              <a:rPr lang="en-US" dirty="0" smtClean="0"/>
              <a:t>Northrop Grumman leads the development of Golden Granules and provides fundamental software support and development</a:t>
            </a:r>
          </a:p>
          <a:p>
            <a:r>
              <a:rPr lang="en-US" dirty="0" smtClean="0"/>
              <a:t>This 3-legged pedestal has been in place since 2005</a:t>
            </a:r>
          </a:p>
          <a:p>
            <a:r>
              <a:rPr lang="en-US" dirty="0" smtClean="0"/>
              <a:t>Other key contributors are our JPSS Algorithm Manager, Raytheon (OAA) representative, and our liaisons</a:t>
            </a:r>
          </a:p>
        </p:txBody>
      </p:sp>
      <p:sp>
        <p:nvSpPr>
          <p:cNvPr id="4" name="Title 1"/>
          <p:cNvSpPr>
            <a:spLocks noGrp="1"/>
          </p:cNvSpPr>
          <p:nvPr>
            <p:ph type="title"/>
          </p:nvPr>
        </p:nvSpPr>
        <p:spPr/>
        <p:txBody>
          <a:bodyPr/>
          <a:lstStyle/>
          <a:p>
            <a:r>
              <a:rPr lang="en-US" dirty="0" smtClean="0"/>
              <a:t>VCM Team Responsibilities</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CIMSS\VCM\VCM_Time_Series_CALIPSO\vcm_caliop_stats_60_60desert_night_no_s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39" y="1524000"/>
            <a:ext cx="6858001"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p:txBody>
          <a:bodyPr/>
          <a:lstStyle/>
          <a:p>
            <a:r>
              <a:rPr lang="en-US" dirty="0"/>
              <a:t>VIIRS-CALIOP Matchups Stats</a:t>
            </a: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40</a:t>
            </a:fld>
            <a:endParaRPr lang="en-US">
              <a:solidFill>
                <a:prstClr val="black">
                  <a:tint val="75000"/>
                </a:prstClr>
              </a:solidFill>
            </a:endParaRPr>
          </a:p>
        </p:txBody>
      </p:sp>
      <p:cxnSp>
        <p:nvCxnSpPr>
          <p:cNvPr id="12" name="Straight Connector 11"/>
          <p:cNvCxnSpPr/>
          <p:nvPr/>
        </p:nvCxnSpPr>
        <p:spPr>
          <a:xfrm>
            <a:off x="4137660" y="1981200"/>
            <a:ext cx="0" cy="365760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3682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63340" y="1981200"/>
            <a:ext cx="0" cy="30480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436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162800" y="1981200"/>
            <a:ext cx="0" cy="365760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532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58000" y="1981200"/>
            <a:ext cx="0" cy="365760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2103120" y="5987980"/>
            <a:ext cx="0" cy="548640"/>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62200" y="6111249"/>
            <a:ext cx="902042" cy="276999"/>
          </a:xfrm>
          <a:prstGeom prst="rect">
            <a:avLst/>
          </a:prstGeom>
          <a:noFill/>
        </p:spPr>
        <p:txBody>
          <a:bodyPr wrap="none" rtlCol="0">
            <a:spAutoFit/>
          </a:bodyPr>
          <a:lstStyle/>
          <a:p>
            <a:r>
              <a:rPr lang="en-US" sz="1200" dirty="0" smtClean="0"/>
              <a:t>- New Build</a:t>
            </a:r>
            <a:endParaRPr lang="en-US" sz="1200" dirty="0"/>
          </a:p>
        </p:txBody>
      </p:sp>
      <p:cxnSp>
        <p:nvCxnSpPr>
          <p:cNvPr id="21" name="Straight Connector 20"/>
          <p:cNvCxnSpPr/>
          <p:nvPr/>
        </p:nvCxnSpPr>
        <p:spPr>
          <a:xfrm rot="5400000">
            <a:off x="3992880" y="5998770"/>
            <a:ext cx="0" cy="548640"/>
          </a:xfrm>
          <a:prstGeom prst="line">
            <a:avLst/>
          </a:prstGeom>
          <a:ln w="19050">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67200" y="6123801"/>
            <a:ext cx="949299" cy="276999"/>
          </a:xfrm>
          <a:prstGeom prst="rect">
            <a:avLst/>
          </a:prstGeom>
          <a:noFill/>
        </p:spPr>
        <p:txBody>
          <a:bodyPr wrap="none" rtlCol="0">
            <a:spAutoFit/>
          </a:bodyPr>
          <a:lstStyle/>
          <a:p>
            <a:r>
              <a:rPr lang="en-US" sz="1200" dirty="0" smtClean="0"/>
              <a:t>- Provisional</a:t>
            </a:r>
            <a:endParaRPr lang="en-US" sz="1200" dirty="0"/>
          </a:p>
        </p:txBody>
      </p:sp>
      <p:cxnSp>
        <p:nvCxnSpPr>
          <p:cNvPr id="23" name="Straight Connector 22"/>
          <p:cNvCxnSpPr/>
          <p:nvPr/>
        </p:nvCxnSpPr>
        <p:spPr>
          <a:xfrm rot="5400000">
            <a:off x="6050280" y="6000119"/>
            <a:ext cx="0" cy="548640"/>
          </a:xfrm>
          <a:prstGeom prst="line">
            <a:avLst/>
          </a:prstGeom>
          <a:ln w="19050">
            <a:solidFill>
              <a:srgbClr val="00B050"/>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324600" y="6111249"/>
            <a:ext cx="1447704" cy="276999"/>
          </a:xfrm>
          <a:prstGeom prst="rect">
            <a:avLst/>
          </a:prstGeom>
          <a:noFill/>
        </p:spPr>
        <p:txBody>
          <a:bodyPr wrap="none" rtlCol="0">
            <a:spAutoFit/>
          </a:bodyPr>
          <a:lstStyle/>
          <a:p>
            <a:r>
              <a:rPr lang="en-US" sz="1200" dirty="0" smtClean="0"/>
              <a:t>- Thresholds Change</a:t>
            </a:r>
            <a:endParaRPr lang="en-US" sz="1200" dirty="0"/>
          </a:p>
        </p:txBody>
      </p:sp>
      <p:sp>
        <p:nvSpPr>
          <p:cNvPr id="28" name="TextBox 27"/>
          <p:cNvSpPr txBox="1"/>
          <p:nvPr/>
        </p:nvSpPr>
        <p:spPr>
          <a:xfrm>
            <a:off x="3581400" y="4293478"/>
            <a:ext cx="369332" cy="637354"/>
          </a:xfrm>
          <a:prstGeom prst="rect">
            <a:avLst/>
          </a:prstGeom>
          <a:noFill/>
        </p:spPr>
        <p:txBody>
          <a:bodyPr vert="vert270" wrap="none" rtlCol="0">
            <a:spAutoFit/>
          </a:bodyPr>
          <a:lstStyle/>
          <a:p>
            <a:r>
              <a:rPr lang="en-US" sz="1200" dirty="0" smtClean="0">
                <a:solidFill>
                  <a:srgbClr val="FF0000"/>
                </a:solidFill>
              </a:rPr>
              <a:t>Build 6.3</a:t>
            </a:r>
            <a:endParaRPr lang="en-US" sz="1200" dirty="0">
              <a:solidFill>
                <a:srgbClr val="FF0000"/>
              </a:solidFill>
            </a:endParaRPr>
          </a:p>
        </p:txBody>
      </p:sp>
      <p:sp>
        <p:nvSpPr>
          <p:cNvPr id="29" name="TextBox 28"/>
          <p:cNvSpPr txBox="1"/>
          <p:nvPr/>
        </p:nvSpPr>
        <p:spPr>
          <a:xfrm>
            <a:off x="6248400" y="4038600"/>
            <a:ext cx="369332" cy="892232"/>
          </a:xfrm>
          <a:prstGeom prst="rect">
            <a:avLst/>
          </a:prstGeom>
          <a:noFill/>
        </p:spPr>
        <p:txBody>
          <a:bodyPr vert="vert270" wrap="none" rtlCol="0">
            <a:spAutoFit/>
          </a:bodyPr>
          <a:lstStyle/>
          <a:p>
            <a:r>
              <a:rPr lang="en-US" sz="1200" dirty="0" smtClean="0">
                <a:solidFill>
                  <a:srgbClr val="FF0000"/>
                </a:solidFill>
              </a:rPr>
              <a:t>Build 7.0/7.1</a:t>
            </a:r>
            <a:endParaRPr lang="en-US" sz="1200" dirty="0">
              <a:solidFill>
                <a:srgbClr val="FF0000"/>
              </a:solidFill>
            </a:endParaRPr>
          </a:p>
        </p:txBody>
      </p:sp>
      <p:sp>
        <p:nvSpPr>
          <p:cNvPr id="30" name="TextBox 29"/>
          <p:cNvSpPr txBox="1"/>
          <p:nvPr/>
        </p:nvSpPr>
        <p:spPr>
          <a:xfrm>
            <a:off x="6564868" y="4293478"/>
            <a:ext cx="369332" cy="637354"/>
          </a:xfrm>
          <a:prstGeom prst="rect">
            <a:avLst/>
          </a:prstGeom>
          <a:noFill/>
        </p:spPr>
        <p:txBody>
          <a:bodyPr vert="vert270" wrap="none" rtlCol="0">
            <a:spAutoFit/>
          </a:bodyPr>
          <a:lstStyle/>
          <a:p>
            <a:r>
              <a:rPr lang="en-US" sz="1200" dirty="0" smtClean="0">
                <a:solidFill>
                  <a:srgbClr val="FF0000"/>
                </a:solidFill>
              </a:rPr>
              <a:t>Build 7.2</a:t>
            </a:r>
            <a:endParaRPr lang="en-US" sz="1200" dirty="0">
              <a:solidFill>
                <a:srgbClr val="FF0000"/>
              </a:solidFill>
            </a:endParaRPr>
          </a:p>
        </p:txBody>
      </p:sp>
    </p:spTree>
    <p:extLst>
      <p:ext uri="{BB962C8B-B14F-4D97-AF65-F5344CB8AC3E}">
        <p14:creationId xmlns:p14="http://schemas.microsoft.com/office/powerpoint/2010/main" val="187896220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Summary of Match Up - Night</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41</a:t>
            </a:fld>
            <a:endParaRPr lang="en-US">
              <a:solidFill>
                <a:prstClr val="black">
                  <a:tint val="75000"/>
                </a:prstClr>
              </a:solidFill>
            </a:endParaRPr>
          </a:p>
        </p:txBody>
      </p:sp>
      <p:sp>
        <p:nvSpPr>
          <p:cNvPr id="6" name="Content Placeholder 7"/>
          <p:cNvSpPr>
            <a:spLocks noGrp="1"/>
          </p:cNvSpPr>
          <p:nvPr>
            <p:ph idx="1"/>
          </p:nvPr>
        </p:nvSpPr>
        <p:spPr>
          <a:xfrm>
            <a:off x="457200" y="1371600"/>
            <a:ext cx="8229600" cy="4953000"/>
          </a:xfrm>
        </p:spPr>
        <p:txBody>
          <a:bodyPr>
            <a:normAutofit/>
          </a:bodyPr>
          <a:lstStyle/>
          <a:p>
            <a:r>
              <a:rPr lang="en-US" dirty="0"/>
              <a:t>The performance over ocean surface is </a:t>
            </a:r>
            <a:r>
              <a:rPr lang="en-US" dirty="0" smtClean="0"/>
              <a:t>again very consistent</a:t>
            </a:r>
          </a:p>
          <a:p>
            <a:pPr lvl="1"/>
            <a:r>
              <a:rPr lang="en-US" dirty="0" smtClean="0"/>
              <a:t>General feedback on night results over water have consistently been that the VCM is acceptable</a:t>
            </a:r>
            <a:endParaRPr lang="en-US" dirty="0"/>
          </a:p>
          <a:p>
            <a:r>
              <a:rPr lang="en-US" dirty="0" smtClean="0"/>
              <a:t>Land night appears to indicate a seasonal tendency</a:t>
            </a:r>
          </a:p>
          <a:p>
            <a:pPr lvl="1"/>
            <a:r>
              <a:rPr lang="en-US" dirty="0" smtClean="0"/>
              <a:t>Since NH has the majority of land locations, the results imply greater challenges in the autumn</a:t>
            </a:r>
          </a:p>
          <a:p>
            <a:pPr lvl="1"/>
            <a:r>
              <a:rPr lang="en-US" dirty="0" smtClean="0"/>
              <a:t>This will be a focus for tuning in the coming weeks</a:t>
            </a:r>
          </a:p>
          <a:p>
            <a:r>
              <a:rPr lang="en-US" dirty="0" smtClean="0"/>
              <a:t>Desert night performance has been strong since the 30 day spin up</a:t>
            </a:r>
          </a:p>
        </p:txBody>
      </p:sp>
    </p:spTree>
    <p:extLst>
      <p:ext uri="{BB962C8B-B14F-4D97-AF65-F5344CB8AC3E}">
        <p14:creationId xmlns:p14="http://schemas.microsoft.com/office/powerpoint/2010/main" val="30268319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CIMSS\VCM\VCM_Time_Series_CALIPSO\vcm_caliop_stats_arct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538" y="1524000"/>
            <a:ext cx="6858001"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p:txBody>
          <a:bodyPr/>
          <a:lstStyle/>
          <a:p>
            <a:r>
              <a:rPr lang="en-US" dirty="0"/>
              <a:t>VIIRS-CALIOP Matchups Stats</a:t>
            </a:r>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206571389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Summary of Match-Up Results</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solidFill>
                  <a:prstClr val="black">
                    <a:tint val="75000"/>
                  </a:prstClr>
                </a:solidFill>
              </a:rPr>
              <a:pPr/>
              <a:t>43</a:t>
            </a:fld>
            <a:endParaRPr lang="en-US">
              <a:solidFill>
                <a:prstClr val="black">
                  <a:tint val="75000"/>
                </a:prstClr>
              </a:solidFill>
            </a:endParaRPr>
          </a:p>
        </p:txBody>
      </p:sp>
      <p:sp>
        <p:nvSpPr>
          <p:cNvPr id="6" name="Content Placeholder 7"/>
          <p:cNvSpPr>
            <a:spLocks noGrp="1"/>
          </p:cNvSpPr>
          <p:nvPr>
            <p:ph idx="1"/>
          </p:nvPr>
        </p:nvSpPr>
        <p:spPr>
          <a:xfrm>
            <a:off x="457200" y="1371600"/>
            <a:ext cx="8229600" cy="4953000"/>
          </a:xfrm>
        </p:spPr>
        <p:txBody>
          <a:bodyPr>
            <a:normAutofit fontScale="92500" lnSpcReduction="10000"/>
          </a:bodyPr>
          <a:lstStyle/>
          <a:p>
            <a:r>
              <a:rPr lang="en-US" dirty="0" smtClean="0"/>
              <a:t>Explaining all of the changes in the VCM performance is complicated in part due to a high dependence on ancillary data (NDVI, Snow, etc.)</a:t>
            </a:r>
          </a:p>
          <a:p>
            <a:r>
              <a:rPr lang="en-US" dirty="0" smtClean="0"/>
              <a:t>In polar regions the performance is following the seasonal change, i.e. decreases during the winter season (a target for future improvement)</a:t>
            </a:r>
          </a:p>
          <a:p>
            <a:pPr lvl="1"/>
            <a:r>
              <a:rPr lang="en-US" dirty="0" smtClean="0"/>
              <a:t>See DR list</a:t>
            </a:r>
          </a:p>
          <a:p>
            <a:r>
              <a:rPr lang="en-US" dirty="0" smtClean="0"/>
              <a:t>Trending results over snow difficult due to the inability to unquestionably determine if the background has snow/ice or not</a:t>
            </a:r>
          </a:p>
          <a:p>
            <a:pPr lvl="1"/>
            <a:r>
              <a:rPr lang="en-US" dirty="0" smtClean="0"/>
              <a:t>This situation has improved with the monthly update, and results will be generated in following validation stages</a:t>
            </a:r>
          </a:p>
          <a:p>
            <a:r>
              <a:rPr lang="en-US" dirty="0" smtClean="0"/>
              <a:t>The significant effort to mitigate NDVI are evident</a:t>
            </a:r>
          </a:p>
        </p:txBody>
      </p:sp>
    </p:spTree>
    <p:extLst>
      <p:ext uri="{BB962C8B-B14F-4D97-AF65-F5344CB8AC3E}">
        <p14:creationId xmlns:p14="http://schemas.microsoft.com/office/powerpoint/2010/main" val="302683199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Quality Flags (1)  </a:t>
            </a:r>
            <a:endParaRPr lang="en-US" dirty="0"/>
          </a:p>
        </p:txBody>
      </p:sp>
      <p:sp>
        <p:nvSpPr>
          <p:cNvPr id="8" name="Content Placeholder 7"/>
          <p:cNvSpPr>
            <a:spLocks noGrp="1"/>
          </p:cNvSpPr>
          <p:nvPr>
            <p:ph idx="1"/>
          </p:nvPr>
        </p:nvSpPr>
        <p:spPr/>
        <p:txBody>
          <a:bodyPr>
            <a:normAutofit/>
          </a:bodyPr>
          <a:lstStyle/>
          <a:p>
            <a:r>
              <a:rPr lang="en-US" dirty="0" smtClean="0"/>
              <a:t>The VCM output is all contained in the form of Quality Flags (QFs)</a:t>
            </a:r>
          </a:p>
          <a:p>
            <a:r>
              <a:rPr lang="en-US" dirty="0" smtClean="0"/>
              <a:t>As such, there are 31 (!) QFs that need to be verified in some fashion</a:t>
            </a:r>
          </a:p>
          <a:p>
            <a:r>
              <a:rPr lang="en-US" dirty="0" smtClean="0"/>
              <a:t>All of the quantitative requirements go toward only one of the thirty-one QFs (Cloud Confidence)</a:t>
            </a:r>
          </a:p>
          <a:p>
            <a:r>
              <a:rPr lang="en-US" dirty="0" smtClean="0"/>
              <a:t>Therefore the VCM team must have sufficient evidence that each of the other 30 QFs are acting as expected</a:t>
            </a:r>
          </a:p>
        </p:txBody>
      </p:sp>
      <p:sp>
        <p:nvSpPr>
          <p:cNvPr id="5" name="Slide Number Placeholder 4"/>
          <p:cNvSpPr>
            <a:spLocks noGrp="1"/>
          </p:cNvSpPr>
          <p:nvPr>
            <p:ph type="sldNum" sz="quarter" idx="12"/>
          </p:nvPr>
        </p:nvSpPr>
        <p:spPr/>
        <p:txBody>
          <a:bodyPr/>
          <a:lstStyle/>
          <a:p>
            <a:fld id="{96E36F11-A39A-294D-A59D-6180D50ED29D}" type="slidenum">
              <a:rPr lang="en-US" smtClean="0"/>
              <a:pPr/>
              <a:t>44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Quality Flags (2)  </a:t>
            </a:r>
            <a:endParaRPr lang="en-US" dirty="0"/>
          </a:p>
        </p:txBody>
      </p:sp>
      <p:sp>
        <p:nvSpPr>
          <p:cNvPr id="8" name="Content Placeholder 7"/>
          <p:cNvSpPr>
            <a:spLocks noGrp="1"/>
          </p:cNvSpPr>
          <p:nvPr>
            <p:ph idx="1"/>
          </p:nvPr>
        </p:nvSpPr>
        <p:spPr/>
        <p:txBody>
          <a:bodyPr>
            <a:normAutofit/>
          </a:bodyPr>
          <a:lstStyle/>
          <a:p>
            <a:r>
              <a:rPr lang="en-US" dirty="0" smtClean="0"/>
              <a:t>The 30 remaining QFs may be broken down as follows:</a:t>
            </a:r>
          </a:p>
          <a:p>
            <a:pPr lvl="1"/>
            <a:r>
              <a:rPr lang="en-US" dirty="0" smtClean="0"/>
              <a:t>Fixed background conditions (land/ocean, day/night)</a:t>
            </a:r>
          </a:p>
          <a:p>
            <a:pPr lvl="1"/>
            <a:r>
              <a:rPr lang="en-US" dirty="0" smtClean="0"/>
              <a:t>Variable background conditions (snow, fire, glint)</a:t>
            </a:r>
          </a:p>
          <a:p>
            <a:pPr lvl="1"/>
            <a:r>
              <a:rPr lang="en-US" dirty="0" smtClean="0"/>
              <a:t>Results of each of the individual cloud detection tests</a:t>
            </a:r>
          </a:p>
          <a:p>
            <a:pPr lvl="2"/>
            <a:r>
              <a:rPr lang="en-US" dirty="0" smtClean="0"/>
              <a:t>This comprises 12 QFs</a:t>
            </a:r>
          </a:p>
          <a:p>
            <a:pPr lvl="1"/>
            <a:r>
              <a:rPr lang="en-US" dirty="0" smtClean="0"/>
              <a:t>Cloud Phase</a:t>
            </a:r>
          </a:p>
          <a:p>
            <a:pPr lvl="1"/>
            <a:r>
              <a:rPr lang="en-US" dirty="0" smtClean="0"/>
              <a:t>Degraded conditions (NDVI, polar night)</a:t>
            </a:r>
          </a:p>
          <a:p>
            <a:pPr lvl="1"/>
            <a:r>
              <a:rPr lang="en-US" dirty="0" smtClean="0"/>
              <a:t>Miscellaneous required output (aerosol, cloud shadow) </a:t>
            </a:r>
          </a:p>
        </p:txBody>
      </p:sp>
      <p:sp>
        <p:nvSpPr>
          <p:cNvPr id="5" name="Slide Number Placeholder 4"/>
          <p:cNvSpPr>
            <a:spLocks noGrp="1"/>
          </p:cNvSpPr>
          <p:nvPr>
            <p:ph type="sldNum" sz="quarter" idx="12"/>
          </p:nvPr>
        </p:nvSpPr>
        <p:spPr/>
        <p:txBody>
          <a:bodyPr/>
          <a:lstStyle/>
          <a:p>
            <a:fld id="{96E36F11-A39A-294D-A59D-6180D50ED29D}" type="slidenum">
              <a:rPr lang="en-US" smtClean="0"/>
              <a:pPr/>
              <a:t>45</a:t>
            </a:fld>
            <a:endParaRPr lang="en-US"/>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Quality Flags (3)  </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After discussions with JPSS, especially DPA, it was agreed for the sake of this briefing to tie each QF to specific granule(s) that revealed the correctness of each QF</a:t>
            </a:r>
          </a:p>
          <a:p>
            <a:pPr lvl="1"/>
            <a:r>
              <a:rPr lang="en-US" dirty="0" smtClean="0"/>
              <a:t>Examples are not needed for all 30</a:t>
            </a:r>
          </a:p>
          <a:p>
            <a:pPr lvl="1"/>
            <a:r>
              <a:rPr lang="en-US" dirty="0" smtClean="0"/>
              <a:t>However examples will be shown for particular QFs</a:t>
            </a:r>
          </a:p>
          <a:p>
            <a:r>
              <a:rPr lang="en-US" dirty="0" smtClean="0"/>
              <a:t>All but 6 of the QFs may be viewed through the use of a tuning tool developed by Aerospace</a:t>
            </a:r>
          </a:p>
          <a:p>
            <a:r>
              <a:rPr lang="en-US" dirty="0" smtClean="0"/>
              <a:t>Every QF may be evaluated by Raytheon as part of their integration testing</a:t>
            </a:r>
          </a:p>
          <a:p>
            <a:pPr lvl="1"/>
            <a:r>
              <a:rPr lang="en-US" dirty="0" smtClean="0"/>
              <a:t>Each QF output may be displayed during this process </a:t>
            </a:r>
          </a:p>
          <a:p>
            <a:r>
              <a:rPr lang="en-US" dirty="0" smtClean="0"/>
              <a:t>Many statistics generated from Golden Granules apply VCM embedded QFs</a:t>
            </a:r>
          </a:p>
          <a:p>
            <a:r>
              <a:rPr lang="en-US" dirty="0" smtClean="0"/>
              <a:t>Cited granules are in the form (d)</a:t>
            </a:r>
            <a:r>
              <a:rPr lang="en-US" dirty="0" err="1" smtClean="0"/>
              <a:t>yyyymmdd</a:t>
            </a:r>
            <a:r>
              <a:rPr lang="en-US" dirty="0" smtClean="0"/>
              <a:t>_(t)</a:t>
            </a:r>
            <a:r>
              <a:rPr lang="en-US" dirty="0" err="1" smtClean="0"/>
              <a:t>hhmm</a:t>
            </a:r>
            <a:endParaRPr lang="en-US" dirty="0" smtClean="0"/>
          </a:p>
        </p:txBody>
      </p:sp>
      <p:sp>
        <p:nvSpPr>
          <p:cNvPr id="5" name="Slide Number Placeholder 4"/>
          <p:cNvSpPr>
            <a:spLocks noGrp="1"/>
          </p:cNvSpPr>
          <p:nvPr>
            <p:ph type="sldNum" sz="quarter" idx="12"/>
          </p:nvPr>
        </p:nvSpPr>
        <p:spPr/>
        <p:txBody>
          <a:bodyPr/>
          <a:lstStyle/>
          <a:p>
            <a:fld id="{96E36F11-A39A-294D-A59D-6180D50ED29D}" type="slidenum">
              <a:rPr lang="en-US" smtClean="0"/>
              <a:pPr/>
              <a:t>46</a:t>
            </a:fld>
            <a:endParaRPr lang="en-US"/>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Aerospace Visualization Tool</a:t>
            </a:r>
            <a:endParaRPr lang="en-US" dirty="0"/>
          </a:p>
        </p:txBody>
      </p:sp>
      <p:pic>
        <p:nvPicPr>
          <p:cNvPr id="3" name="Content Placeholder 4" descr="Tool_example3.jpg"/>
          <p:cNvPicPr>
            <a:picLocks noChangeAspect="1"/>
          </p:cNvPicPr>
          <p:nvPr/>
        </p:nvPicPr>
        <p:blipFill>
          <a:blip r:embed="rId2"/>
          <a:stretch>
            <a:fillRect/>
          </a:stretch>
        </p:blipFill>
        <p:spPr>
          <a:xfrm>
            <a:off x="457200" y="1158948"/>
            <a:ext cx="8058150" cy="5527602"/>
          </a:xfrm>
          <a:prstGeom prst="rect">
            <a:avLst/>
          </a:prstGeom>
        </p:spPr>
      </p:pic>
      <p:sp>
        <p:nvSpPr>
          <p:cNvPr id="4" name="Slide Number Placeholder 3"/>
          <p:cNvSpPr>
            <a:spLocks noGrp="1"/>
          </p:cNvSpPr>
          <p:nvPr>
            <p:ph type="sldNum" sz="quarter" idx="12"/>
          </p:nvPr>
        </p:nvSpPr>
        <p:spPr/>
        <p:txBody>
          <a:bodyPr/>
          <a:lstStyle/>
          <a:p>
            <a:fld id="{96E36F11-A39A-294D-A59D-6180D50ED29D}"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Aerospace Visualization Example</a:t>
            </a:r>
            <a:endParaRPr lang="en-US" dirty="0"/>
          </a:p>
        </p:txBody>
      </p:sp>
      <p:sp>
        <p:nvSpPr>
          <p:cNvPr id="6" name="TextBox 5"/>
          <p:cNvSpPr txBox="1"/>
          <p:nvPr/>
        </p:nvSpPr>
        <p:spPr>
          <a:xfrm>
            <a:off x="886968" y="6327648"/>
            <a:ext cx="6903720" cy="369332"/>
          </a:xfrm>
          <a:prstGeom prst="rect">
            <a:avLst/>
          </a:prstGeom>
          <a:noFill/>
        </p:spPr>
        <p:txBody>
          <a:bodyPr wrap="square" rtlCol="0">
            <a:spAutoFit/>
          </a:bodyPr>
          <a:lstStyle/>
          <a:p>
            <a:r>
              <a:rPr lang="en-US" dirty="0" smtClean="0"/>
              <a:t>Example is East Atlantic/Spain, red is visual brightness test (QF)</a:t>
            </a:r>
            <a:endParaRPr lang="en-US" dirty="0"/>
          </a:p>
        </p:txBody>
      </p:sp>
      <p:pic>
        <p:nvPicPr>
          <p:cNvPr id="7" name="Picture 6" descr="compressed_20120906-1402-5-4-3-HE.jpg"/>
          <p:cNvPicPr>
            <a:picLocks noChangeAspect="1"/>
          </p:cNvPicPr>
          <p:nvPr/>
        </p:nvPicPr>
        <p:blipFill>
          <a:blip r:embed="rId2"/>
          <a:stretch>
            <a:fillRect/>
          </a:stretch>
        </p:blipFill>
        <p:spPr>
          <a:xfrm>
            <a:off x="0" y="970514"/>
            <a:ext cx="9144000" cy="2495062"/>
          </a:xfrm>
          <a:prstGeom prst="rect">
            <a:avLst/>
          </a:prstGeom>
        </p:spPr>
      </p:pic>
      <p:pic>
        <p:nvPicPr>
          <p:cNvPr id="8" name="Picture 7" descr="compressed_20120906-1402-5-4-3-HE-VisRefl-withUpdate.jpg"/>
          <p:cNvPicPr>
            <a:picLocks noChangeAspect="1"/>
          </p:cNvPicPr>
          <p:nvPr/>
        </p:nvPicPr>
        <p:blipFill>
          <a:blip r:embed="rId3"/>
          <a:stretch>
            <a:fillRect/>
          </a:stretch>
        </p:blipFill>
        <p:spPr>
          <a:xfrm>
            <a:off x="0" y="3767328"/>
            <a:ext cx="9144000" cy="2432304"/>
          </a:xfrm>
          <a:prstGeom prst="rect">
            <a:avLst/>
          </a:prstGeom>
        </p:spPr>
      </p:pic>
      <p:sp>
        <p:nvSpPr>
          <p:cNvPr id="9" name="Slide Number Placeholder 8"/>
          <p:cNvSpPr>
            <a:spLocks noGrp="1"/>
          </p:cNvSpPr>
          <p:nvPr>
            <p:ph type="sldNum" sz="quarter" idx="12"/>
          </p:nvPr>
        </p:nvSpPr>
        <p:spPr/>
        <p:txBody>
          <a:bodyPr/>
          <a:lstStyle/>
          <a:p>
            <a:fld id="{96E36F11-A39A-294D-A59D-6180D50ED29D}"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Raytheon Example (1)</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623" y="1513262"/>
            <a:ext cx="6281748" cy="3669921"/>
          </a:xfrm>
          <a:prstGeom prst="rect">
            <a:avLst/>
          </a:prstGeom>
          <a:ln>
            <a:solidFill>
              <a:schemeClr val="tx1"/>
            </a:solidFill>
          </a:ln>
        </p:spPr>
      </p:pic>
      <p:sp>
        <p:nvSpPr>
          <p:cNvPr id="4" name="TextBox 3"/>
          <p:cNvSpPr txBox="1"/>
          <p:nvPr/>
        </p:nvSpPr>
        <p:spPr>
          <a:xfrm>
            <a:off x="1571624" y="5471004"/>
            <a:ext cx="6539104" cy="646331"/>
          </a:xfrm>
          <a:prstGeom prst="rect">
            <a:avLst/>
          </a:prstGeom>
          <a:noFill/>
        </p:spPr>
        <p:txBody>
          <a:bodyPr wrap="square" rtlCol="0">
            <a:spAutoFit/>
          </a:bodyPr>
          <a:lstStyle/>
          <a:p>
            <a:r>
              <a:rPr lang="en-US" dirty="0" smtClean="0"/>
              <a:t>Google Earth display of northwestern US, dark backgrounds across Idaho and west coast are boreal forest</a:t>
            </a:r>
          </a:p>
        </p:txBody>
      </p:sp>
      <p:sp>
        <p:nvSpPr>
          <p:cNvPr id="5" name="Slide Number Placeholder 4"/>
          <p:cNvSpPr>
            <a:spLocks noGrp="1"/>
          </p:cNvSpPr>
          <p:nvPr>
            <p:ph type="sldNum" sz="quarter" idx="12"/>
          </p:nvPr>
        </p:nvSpPr>
        <p:spPr/>
        <p:txBody>
          <a:bodyPr/>
          <a:lstStyle/>
          <a:p>
            <a:fld id="{96E36F11-A39A-294D-A59D-6180D50ED29D}" type="slidenum">
              <a:rPr lang="en-US" smtClean="0"/>
              <a:pPr/>
              <a:t>49</a:t>
            </a:fld>
            <a:endParaRPr lang="en-US"/>
          </a:p>
        </p:txBody>
      </p:sp>
      <p:sp>
        <p:nvSpPr>
          <p:cNvPr id="6" name="TextBox 5"/>
          <p:cNvSpPr txBox="1"/>
          <p:nvPr/>
        </p:nvSpPr>
        <p:spPr>
          <a:xfrm>
            <a:off x="1016000" y="6171684"/>
            <a:ext cx="7416800" cy="369332"/>
          </a:xfrm>
          <a:prstGeom prst="rect">
            <a:avLst/>
          </a:prstGeom>
          <a:noFill/>
        </p:spPr>
        <p:txBody>
          <a:bodyPr wrap="square" rtlCol="0">
            <a:spAutoFit/>
          </a:bodyPr>
          <a:lstStyle/>
          <a:p>
            <a:r>
              <a:rPr lang="en-US" dirty="0" smtClean="0"/>
              <a:t>Source: Raytheon Data Quality Library (DQL) Analysis and Visualization Toolkit</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A product at validation stage </a:t>
            </a:r>
            <a:r>
              <a:rPr lang="en-US" dirty="0" smtClean="0"/>
              <a:t>2 </a:t>
            </a:r>
            <a:r>
              <a:rPr lang="en-US" dirty="0" smtClean="0"/>
              <a:t>will, using a </a:t>
            </a:r>
            <a:r>
              <a:rPr lang="en-US" dirty="0" smtClean="0"/>
              <a:t>moderate set </a:t>
            </a:r>
            <a:r>
              <a:rPr lang="en-US" dirty="0" smtClean="0"/>
              <a:t>of samples, be shown to have met all threshold requirements</a:t>
            </a:r>
          </a:p>
          <a:p>
            <a:pPr lvl="1"/>
            <a:r>
              <a:rPr lang="en-US" dirty="0" smtClean="0"/>
              <a:t>Evaluation factors include impacts from ancillary data, SDRs, all quality flags, and inputs from other users</a:t>
            </a:r>
          </a:p>
          <a:p>
            <a:pPr lvl="2"/>
            <a:r>
              <a:rPr lang="en-US" dirty="0" smtClean="0"/>
              <a:t>The latter is covered by briefings from the VIIRS EDR teams</a:t>
            </a:r>
          </a:p>
          <a:p>
            <a:r>
              <a:rPr lang="en-US" dirty="0" smtClean="0"/>
              <a:t>Documentation, to include appropriate versions of all Processing Coefficient Tables (PCTs), must be up-to-date</a:t>
            </a:r>
          </a:p>
          <a:p>
            <a:pPr lvl="1"/>
            <a:r>
              <a:rPr lang="en-US" dirty="0" smtClean="0"/>
              <a:t>This is true for the VCM, details to follow</a:t>
            </a:r>
          </a:p>
          <a:p>
            <a:r>
              <a:rPr lang="en-US" dirty="0" smtClean="0"/>
              <a:t>All DRs should be accounted for</a:t>
            </a:r>
          </a:p>
          <a:p>
            <a:pPr lvl="1"/>
            <a:r>
              <a:rPr lang="en-US" dirty="0" smtClean="0"/>
              <a:t>These will be briefed</a:t>
            </a:r>
          </a:p>
          <a:p>
            <a:r>
              <a:rPr lang="en-US" dirty="0" smtClean="0"/>
              <a:t>The VCM has met all of these conditions, as we will show</a:t>
            </a:r>
          </a:p>
        </p:txBody>
      </p:sp>
      <p:sp>
        <p:nvSpPr>
          <p:cNvPr id="4" name="Title 1"/>
          <p:cNvSpPr>
            <a:spLocks noGrp="1"/>
          </p:cNvSpPr>
          <p:nvPr>
            <p:ph type="title"/>
          </p:nvPr>
        </p:nvSpPr>
        <p:spPr/>
        <p:txBody>
          <a:bodyPr/>
          <a:lstStyle/>
          <a:p>
            <a:r>
              <a:rPr lang="en-US" dirty="0" smtClean="0"/>
              <a:t>Validation Stage </a:t>
            </a:r>
            <a:r>
              <a:rPr lang="en-US" dirty="0" smtClean="0"/>
              <a:t>2</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Raytheon Example (2)</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1623" y="1570946"/>
            <a:ext cx="6281748" cy="3669921"/>
          </a:xfrm>
          <a:prstGeom prst="rect">
            <a:avLst/>
          </a:prstGeom>
          <a:ln>
            <a:solidFill>
              <a:schemeClr val="tx1"/>
            </a:solidFill>
          </a:ln>
        </p:spPr>
      </p:pic>
      <p:sp>
        <p:nvSpPr>
          <p:cNvPr id="5" name="TextBox 4"/>
          <p:cNvSpPr txBox="1"/>
          <p:nvPr/>
        </p:nvSpPr>
        <p:spPr>
          <a:xfrm>
            <a:off x="1571623" y="5609504"/>
            <a:ext cx="6539104" cy="369332"/>
          </a:xfrm>
          <a:prstGeom prst="rect">
            <a:avLst/>
          </a:prstGeom>
          <a:noFill/>
        </p:spPr>
        <p:txBody>
          <a:bodyPr wrap="square" rtlCol="0">
            <a:spAutoFit/>
          </a:bodyPr>
          <a:lstStyle/>
          <a:p>
            <a:r>
              <a:rPr lang="en-US" dirty="0" smtClean="0"/>
              <a:t>Conifer Boreal Forest QF in the VCM, red is true for this QF</a:t>
            </a:r>
          </a:p>
        </p:txBody>
      </p:sp>
      <p:sp>
        <p:nvSpPr>
          <p:cNvPr id="6" name="Slide Number Placeholder 5"/>
          <p:cNvSpPr>
            <a:spLocks noGrp="1"/>
          </p:cNvSpPr>
          <p:nvPr>
            <p:ph type="sldNum" sz="quarter" idx="12"/>
          </p:nvPr>
        </p:nvSpPr>
        <p:spPr/>
        <p:txBody>
          <a:bodyPr/>
          <a:lstStyle/>
          <a:p>
            <a:fld id="{96E36F11-A39A-294D-A59D-6180D50ED29D}" type="slidenum">
              <a:rPr lang="en-US" smtClean="0"/>
              <a:pPr/>
              <a:t>50</a:t>
            </a:fld>
            <a:endParaRPr lang="en-US"/>
          </a:p>
        </p:txBody>
      </p:sp>
      <p:sp>
        <p:nvSpPr>
          <p:cNvPr id="7" name="TextBox 6"/>
          <p:cNvSpPr txBox="1"/>
          <p:nvPr/>
        </p:nvSpPr>
        <p:spPr>
          <a:xfrm>
            <a:off x="1016000" y="6171684"/>
            <a:ext cx="7416800" cy="369332"/>
          </a:xfrm>
          <a:prstGeom prst="rect">
            <a:avLst/>
          </a:prstGeom>
          <a:noFill/>
        </p:spPr>
        <p:txBody>
          <a:bodyPr wrap="square" rtlCol="0">
            <a:spAutoFit/>
          </a:bodyPr>
          <a:lstStyle/>
          <a:p>
            <a:r>
              <a:rPr lang="en-US" dirty="0" smtClean="0"/>
              <a:t>Source: Raytheon Data Quality Library (DQL) Analysis and Visualization Toolkit</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620389F-DE1D-44C7-B37E-89BCC2F680BE}" type="datetime1">
              <a:rPr lang="en-US" smtClean="0"/>
              <a:pPr/>
              <a:t>2/10/14</a:t>
            </a:fld>
            <a:endParaRPr lang="en-US"/>
          </a:p>
        </p:txBody>
      </p:sp>
      <p:sp>
        <p:nvSpPr>
          <p:cNvPr id="4" name="Slide Number Placeholder 3"/>
          <p:cNvSpPr>
            <a:spLocks noGrp="1"/>
          </p:cNvSpPr>
          <p:nvPr>
            <p:ph type="sldNum" sz="quarter" idx="12"/>
          </p:nvPr>
        </p:nvSpPr>
        <p:spPr/>
        <p:txBody>
          <a:bodyPr/>
          <a:lstStyle/>
          <a:p>
            <a:fld id="{8D57DBB9-07C6-49AB-BFD5-E737C7E241F6}" type="slidenum">
              <a:rPr lang="en-US" smtClean="0"/>
              <a:pPr/>
              <a:t>51</a:t>
            </a:fld>
            <a:endParaRPr lang="en-US"/>
          </a:p>
        </p:txBody>
      </p:sp>
      <p:pic>
        <p:nvPicPr>
          <p:cNvPr id="8194" name="Picture 2" descr="\\auisoaa001.aur.us.ray.com\dqm_share\OAA\Working\Eval\Mx7.2\VIIRS\I2I\NPP000177173797  Mx7.1_SDR\NPP000177173797  Mx7.1_SDR  VIIRS Cloud Mask IP Quality Flags - Snow-I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510" y="1157268"/>
            <a:ext cx="6815266" cy="510982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2576945" y="4507345"/>
            <a:ext cx="2179198" cy="683491"/>
          </a:xfrm>
          <a:prstGeom prst="ellipse">
            <a:avLst/>
          </a:prstGeom>
          <a:noFill/>
          <a:ln w="12700" algn="ctr">
            <a:solidFill>
              <a:srgbClr val="FF0000"/>
            </a:solidFill>
            <a:miter lim="800000"/>
            <a:headEnd/>
            <a:tailEnd/>
          </a:ln>
        </p:spPr>
        <p:txBody>
          <a:bodyPr wrap="none" rtlCol="0" anchor="ctr"/>
          <a:lstStyle/>
          <a:p>
            <a:pPr algn="ctr"/>
            <a:endParaRPr lang="en-US" dirty="0" err="1" smtClean="0"/>
          </a:p>
        </p:txBody>
      </p:sp>
      <p:sp>
        <p:nvSpPr>
          <p:cNvPr id="8" name="TextBox 7"/>
          <p:cNvSpPr txBox="1"/>
          <p:nvPr/>
        </p:nvSpPr>
        <p:spPr>
          <a:xfrm>
            <a:off x="688110" y="1900019"/>
            <a:ext cx="1320800" cy="276999"/>
          </a:xfrm>
          <a:prstGeom prst="rect">
            <a:avLst/>
          </a:prstGeom>
          <a:solidFill>
            <a:schemeClr val="bg1"/>
          </a:solidFill>
        </p:spPr>
        <p:txBody>
          <a:bodyPr wrap="square" rtlCol="0">
            <a:spAutoFit/>
          </a:bodyPr>
          <a:lstStyle/>
          <a:p>
            <a:pPr algn="ctr"/>
            <a:r>
              <a:rPr lang="en-US" sz="1200" dirty="0" smtClean="0">
                <a:latin typeface="Arial" pitchFamily="34" charset="0"/>
                <a:cs typeface="Arial" pitchFamily="34" charset="0"/>
              </a:rPr>
              <a:t>Mx7.1</a:t>
            </a:r>
          </a:p>
        </p:txBody>
      </p:sp>
      <p:sp>
        <p:nvSpPr>
          <p:cNvPr id="9" name="TextBox 8"/>
          <p:cNvSpPr txBox="1"/>
          <p:nvPr/>
        </p:nvSpPr>
        <p:spPr>
          <a:xfrm>
            <a:off x="688110" y="3573682"/>
            <a:ext cx="1320800" cy="276999"/>
          </a:xfrm>
          <a:prstGeom prst="rect">
            <a:avLst/>
          </a:prstGeom>
          <a:solidFill>
            <a:schemeClr val="bg1"/>
          </a:solidFill>
        </p:spPr>
        <p:txBody>
          <a:bodyPr wrap="square" rtlCol="0">
            <a:spAutoFit/>
          </a:bodyPr>
          <a:lstStyle/>
          <a:p>
            <a:pPr algn="ctr"/>
            <a:r>
              <a:rPr lang="en-US" sz="1200" dirty="0" smtClean="0">
                <a:latin typeface="Arial" pitchFamily="34" charset="0"/>
                <a:cs typeface="Arial" pitchFamily="34" charset="0"/>
              </a:rPr>
              <a:t>Mx7.2</a:t>
            </a:r>
          </a:p>
        </p:txBody>
      </p:sp>
      <p:sp>
        <p:nvSpPr>
          <p:cNvPr id="10" name="TextBox 9"/>
          <p:cNvSpPr txBox="1"/>
          <p:nvPr/>
        </p:nvSpPr>
        <p:spPr>
          <a:xfrm>
            <a:off x="517238" y="5052336"/>
            <a:ext cx="1320800" cy="276999"/>
          </a:xfrm>
          <a:prstGeom prst="rect">
            <a:avLst/>
          </a:prstGeom>
          <a:solidFill>
            <a:schemeClr val="bg1"/>
          </a:solidFill>
        </p:spPr>
        <p:txBody>
          <a:bodyPr wrap="square" rtlCol="0">
            <a:spAutoFit/>
          </a:bodyPr>
          <a:lstStyle/>
          <a:p>
            <a:pPr algn="ctr"/>
            <a:r>
              <a:rPr lang="en-US" sz="1200" dirty="0" smtClean="0">
                <a:latin typeface="Arial" pitchFamily="34" charset="0"/>
                <a:cs typeface="Arial" pitchFamily="34" charset="0"/>
              </a:rPr>
              <a:t>Mx7.2 – Mx7.1</a:t>
            </a:r>
          </a:p>
        </p:txBody>
      </p:sp>
      <p:sp>
        <p:nvSpPr>
          <p:cNvPr id="11" name="Title 1"/>
          <p:cNvSpPr>
            <a:spLocks noGrp="1"/>
          </p:cNvSpPr>
          <p:nvPr>
            <p:ph type="title"/>
          </p:nvPr>
        </p:nvSpPr>
        <p:spPr>
          <a:xfrm>
            <a:off x="457200" y="0"/>
            <a:ext cx="8229600" cy="822960"/>
          </a:xfrm>
        </p:spPr>
        <p:txBody>
          <a:bodyPr/>
          <a:lstStyle/>
          <a:p>
            <a:r>
              <a:rPr lang="en-US" dirty="0" smtClean="0"/>
              <a:t>Raytheon Example (3)</a:t>
            </a:r>
            <a:endParaRPr lang="en-US" dirty="0"/>
          </a:p>
        </p:txBody>
      </p:sp>
      <p:sp>
        <p:nvSpPr>
          <p:cNvPr id="12" name="TextBox 11"/>
          <p:cNvSpPr txBox="1"/>
          <p:nvPr/>
        </p:nvSpPr>
        <p:spPr>
          <a:xfrm>
            <a:off x="1016000" y="6171684"/>
            <a:ext cx="7416800" cy="369332"/>
          </a:xfrm>
          <a:prstGeom prst="rect">
            <a:avLst/>
          </a:prstGeom>
          <a:noFill/>
        </p:spPr>
        <p:txBody>
          <a:bodyPr wrap="square" rtlCol="0">
            <a:spAutoFit/>
          </a:bodyPr>
          <a:lstStyle/>
          <a:p>
            <a:r>
              <a:rPr lang="en-US" dirty="0" smtClean="0"/>
              <a:t>Source: Raytheon Data Quality Library (DQL) Analysis and Visualization Toolkit</a:t>
            </a:r>
            <a:endParaRPr lang="en-US" dirty="0"/>
          </a:p>
        </p:txBody>
      </p:sp>
    </p:spTree>
    <p:extLst>
      <p:ext uri="{BB962C8B-B14F-4D97-AF65-F5344CB8AC3E}">
        <p14:creationId xmlns:p14="http://schemas.microsoft.com/office/powerpoint/2010/main" val="405356171"/>
      </p:ext>
    </p:extLst>
  </p:cSld>
  <p:clrMapOvr>
    <a:masterClrMapping/>
  </p:clrMapOvr>
  <p:transition xmlns:p14="http://schemas.microsoft.com/office/powerpoint/2010/mai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Set 1 (Fixed Backgrounds) </a:t>
            </a:r>
            <a:endParaRPr lang="en-US" dirty="0"/>
          </a:p>
        </p:txBody>
      </p:sp>
      <p:graphicFrame>
        <p:nvGraphicFramePr>
          <p:cNvPr id="5" name="Content Placeholder 4"/>
          <p:cNvGraphicFramePr>
            <a:graphicFrameLocks noGrp="1"/>
          </p:cNvGraphicFramePr>
          <p:nvPr>
            <p:ph idx="1"/>
          </p:nvPr>
        </p:nvGraphicFramePr>
        <p:xfrm>
          <a:off x="457200" y="1707312"/>
          <a:ext cx="8229600" cy="3388359"/>
        </p:xfrm>
        <a:graphic>
          <a:graphicData uri="http://schemas.openxmlformats.org/drawingml/2006/table">
            <a:tbl>
              <a:tblPr firstRow="1" bandRow="1">
                <a:tableStyleId>{5C22544A-7EE6-4342-B048-85BDC9FD1C3A}</a:tableStyleId>
              </a:tblPr>
              <a:tblGrid>
                <a:gridCol w="2057400"/>
                <a:gridCol w="2057400"/>
                <a:gridCol w="2057400"/>
                <a:gridCol w="2057400"/>
              </a:tblGrid>
              <a:tr h="370840">
                <a:tc>
                  <a:txBody>
                    <a:bodyPr/>
                    <a:lstStyle/>
                    <a:p>
                      <a:r>
                        <a:rPr lang="en-US" dirty="0" smtClean="0"/>
                        <a:t>Quality Flag</a:t>
                      </a:r>
                      <a:endParaRPr lang="en-US" dirty="0"/>
                    </a:p>
                  </a:txBody>
                  <a:tcPr/>
                </a:tc>
                <a:tc>
                  <a:txBody>
                    <a:bodyPr/>
                    <a:lstStyle/>
                    <a:p>
                      <a:r>
                        <a:rPr lang="en-US" dirty="0" smtClean="0"/>
                        <a:t>Output</a:t>
                      </a:r>
                      <a:endParaRPr lang="en-US" dirty="0"/>
                    </a:p>
                  </a:txBody>
                  <a:tcPr/>
                </a:tc>
                <a:tc>
                  <a:txBody>
                    <a:bodyPr/>
                    <a:lstStyle/>
                    <a:p>
                      <a:r>
                        <a:rPr lang="en-US" dirty="0" smtClean="0"/>
                        <a:t>General</a:t>
                      </a:r>
                      <a:r>
                        <a:rPr lang="en-US" baseline="0" dirty="0" smtClean="0"/>
                        <a:t> Location</a:t>
                      </a:r>
                      <a:endParaRPr lang="en-US" dirty="0"/>
                    </a:p>
                  </a:txBody>
                  <a:tcPr/>
                </a:tc>
                <a:tc>
                  <a:txBody>
                    <a:bodyPr/>
                    <a:lstStyle/>
                    <a:p>
                      <a:r>
                        <a:rPr lang="en-US" dirty="0" smtClean="0"/>
                        <a:t>Granules</a:t>
                      </a:r>
                      <a:endParaRPr lang="en-US" dirty="0"/>
                    </a:p>
                  </a:txBody>
                  <a:tcPr/>
                </a:tc>
              </a:tr>
              <a:tr h="370840">
                <a:tc>
                  <a:txBody>
                    <a:bodyPr/>
                    <a:lstStyle/>
                    <a:p>
                      <a:r>
                        <a:rPr lang="en-US" dirty="0" smtClean="0"/>
                        <a:t>Day/Night</a:t>
                      </a:r>
                      <a:endParaRPr lang="en-US" dirty="0"/>
                    </a:p>
                  </a:txBody>
                  <a:tcPr/>
                </a:tc>
                <a:tc>
                  <a:txBody>
                    <a:bodyPr/>
                    <a:lstStyle/>
                    <a:p>
                      <a:r>
                        <a:rPr lang="en-US" dirty="0" smtClean="0"/>
                        <a:t>Day</a:t>
                      </a:r>
                      <a:r>
                        <a:rPr lang="en-US" baseline="0" dirty="0" smtClean="0"/>
                        <a:t> (1) </a:t>
                      </a:r>
                    </a:p>
                    <a:p>
                      <a:r>
                        <a:rPr lang="en-US" baseline="0" dirty="0" smtClean="0"/>
                        <a:t>Night (0)</a:t>
                      </a:r>
                      <a:endParaRPr lang="en-US" dirty="0"/>
                    </a:p>
                  </a:txBody>
                  <a:tcPr/>
                </a:tc>
                <a:tc>
                  <a:txBody>
                    <a:bodyPr/>
                    <a:lstStyle/>
                    <a:p>
                      <a:r>
                        <a:rPr lang="en-US" dirty="0" smtClean="0"/>
                        <a:t>Any terminator</a:t>
                      </a:r>
                      <a:endParaRPr lang="en-US" dirty="0"/>
                    </a:p>
                  </a:txBody>
                  <a:tcPr/>
                </a:tc>
                <a:tc>
                  <a:txBody>
                    <a:bodyPr/>
                    <a:lstStyle/>
                    <a:p>
                      <a:r>
                        <a:rPr lang="en-US" sz="1200" dirty="0" smtClean="0"/>
                        <a:t>d20120515_t0129 (Norway)</a:t>
                      </a:r>
                      <a:endParaRPr lang="en-US" sz="1200" dirty="0"/>
                    </a:p>
                  </a:txBody>
                  <a:tcPr/>
                </a:tc>
              </a:tr>
              <a:tr h="370840">
                <a:tc>
                  <a:txBody>
                    <a:bodyPr/>
                    <a:lstStyle/>
                    <a:p>
                      <a:r>
                        <a:rPr lang="en-US" dirty="0" smtClean="0"/>
                        <a:t>Land/Water</a:t>
                      </a:r>
                      <a:endParaRPr lang="en-US" dirty="0"/>
                    </a:p>
                  </a:txBody>
                  <a:tcPr/>
                </a:tc>
                <a:tc>
                  <a:txBody>
                    <a:bodyPr/>
                    <a:lstStyle/>
                    <a:p>
                      <a:r>
                        <a:rPr lang="en-US" dirty="0" smtClean="0"/>
                        <a:t>Desert (0)</a:t>
                      </a:r>
                    </a:p>
                    <a:p>
                      <a:r>
                        <a:rPr lang="en-US" dirty="0" smtClean="0"/>
                        <a:t>Land (1)</a:t>
                      </a:r>
                    </a:p>
                    <a:p>
                      <a:r>
                        <a:rPr lang="en-US" dirty="0" smtClean="0"/>
                        <a:t>Inland Water (2)</a:t>
                      </a:r>
                    </a:p>
                    <a:p>
                      <a:r>
                        <a:rPr lang="en-US" dirty="0" smtClean="0"/>
                        <a:t>Sea Water (3)</a:t>
                      </a:r>
                    </a:p>
                    <a:p>
                      <a:r>
                        <a:rPr lang="en-US" dirty="0" smtClean="0"/>
                        <a:t>Coastal</a:t>
                      </a:r>
                      <a:r>
                        <a:rPr lang="en-US" baseline="0" dirty="0" smtClean="0"/>
                        <a:t> (5)</a:t>
                      </a:r>
                      <a:endParaRPr lang="en-US" dirty="0"/>
                    </a:p>
                  </a:txBody>
                  <a:tcPr/>
                </a:tc>
                <a:tc>
                  <a:txBody>
                    <a:bodyPr/>
                    <a:lstStyle/>
                    <a:p>
                      <a:r>
                        <a:rPr lang="en-US" dirty="0" smtClean="0"/>
                        <a:t>Any, but best</a:t>
                      </a:r>
                      <a:r>
                        <a:rPr lang="en-US" baseline="0" dirty="0" smtClean="0"/>
                        <a:t> with granules covering all types (India/Pakistan, American W. Coast)</a:t>
                      </a:r>
                      <a:endParaRPr lang="en-US" dirty="0"/>
                    </a:p>
                  </a:txBody>
                  <a:tcPr/>
                </a:tc>
                <a:tc>
                  <a:txBody>
                    <a:bodyPr/>
                    <a:lstStyle/>
                    <a:p>
                      <a:r>
                        <a:rPr lang="en-US" sz="1200" dirty="0" smtClean="0"/>
                        <a:t>d20130108_t0510 (China)</a:t>
                      </a:r>
                    </a:p>
                    <a:p>
                      <a:r>
                        <a:rPr lang="en-US" sz="1200" dirty="0" smtClean="0"/>
                        <a:t>d20130110_t1942 (Mexico)</a:t>
                      </a:r>
                    </a:p>
                    <a:p>
                      <a:r>
                        <a:rPr lang="en-US" sz="1200" dirty="0" smtClean="0"/>
                        <a:t>All GGs</a:t>
                      </a:r>
                      <a:endParaRPr lang="en-US" sz="1200" dirty="0"/>
                    </a:p>
                  </a:txBody>
                  <a:tcPr/>
                </a:tc>
              </a:tr>
              <a:tr h="370840">
                <a:tc>
                  <a:txBody>
                    <a:bodyPr/>
                    <a:lstStyle/>
                    <a:p>
                      <a:r>
                        <a:rPr lang="en-US" dirty="0" smtClean="0"/>
                        <a:t>Conifer Boreal Forest</a:t>
                      </a:r>
                      <a:endParaRPr lang="en-US" dirty="0"/>
                    </a:p>
                  </a:txBody>
                  <a:tcPr/>
                </a:tc>
                <a:tc>
                  <a:txBody>
                    <a:bodyPr/>
                    <a:lstStyle/>
                    <a:p>
                      <a:r>
                        <a:rPr lang="en-US" dirty="0" smtClean="0"/>
                        <a:t>True (1)</a:t>
                      </a:r>
                      <a:r>
                        <a:rPr lang="en-US" baseline="0" dirty="0" smtClean="0"/>
                        <a:t> </a:t>
                      </a:r>
                    </a:p>
                    <a:p>
                      <a:r>
                        <a:rPr lang="en-US" dirty="0" smtClean="0"/>
                        <a:t>False (0)</a:t>
                      </a:r>
                      <a:endParaRPr lang="en-US" dirty="0"/>
                    </a:p>
                  </a:txBody>
                  <a:tcPr/>
                </a:tc>
                <a:tc>
                  <a:txBody>
                    <a:bodyPr/>
                    <a:lstStyle/>
                    <a:p>
                      <a:r>
                        <a:rPr lang="en-US" dirty="0" smtClean="0"/>
                        <a:t>NW US, Canada, Russia</a:t>
                      </a:r>
                      <a:endParaRPr lang="en-US" dirty="0"/>
                    </a:p>
                  </a:txBody>
                  <a:tcPr/>
                </a:tc>
                <a:tc>
                  <a:txBody>
                    <a:bodyPr/>
                    <a:lstStyle/>
                    <a:p>
                      <a:r>
                        <a:rPr lang="en-US" sz="1200" dirty="0" smtClean="0"/>
                        <a:t>d20130123_t1905 (Canada)</a:t>
                      </a:r>
                    </a:p>
                    <a:p>
                      <a:r>
                        <a:rPr lang="en-US" sz="1200" dirty="0" smtClean="0"/>
                        <a:t>d20120515_t1949 (West US)</a:t>
                      </a:r>
                    </a:p>
                    <a:p>
                      <a:r>
                        <a:rPr lang="en-US" sz="1200" dirty="0" smtClean="0"/>
                        <a:t>GG #15</a:t>
                      </a:r>
                    </a:p>
                    <a:p>
                      <a:endParaRPr lang="en-US" dirty="0"/>
                    </a:p>
                  </a:txBody>
                  <a:tcPr/>
                </a:tc>
              </a:tr>
            </a:tbl>
          </a:graphicData>
        </a:graphic>
      </p:graphicFrame>
      <p:sp>
        <p:nvSpPr>
          <p:cNvPr id="6" name="Slide Number Placeholder 5"/>
          <p:cNvSpPr>
            <a:spLocks noGrp="1"/>
          </p:cNvSpPr>
          <p:nvPr>
            <p:ph type="sldNum" sz="quarter" idx="12"/>
          </p:nvPr>
        </p:nvSpPr>
        <p:spPr/>
        <p:txBody>
          <a:bodyPr/>
          <a:lstStyle/>
          <a:p>
            <a:fld id="{96E36F11-A39A-294D-A59D-6180D50ED29D}" type="slidenum">
              <a:rPr lang="en-US" smtClean="0"/>
              <a:pPr/>
              <a:t>52</a:t>
            </a:fld>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Set 2 (Variable Backgrounds) </a:t>
            </a:r>
            <a:endParaRPr lang="en-US" dirty="0"/>
          </a:p>
        </p:txBody>
      </p:sp>
      <p:graphicFrame>
        <p:nvGraphicFramePr>
          <p:cNvPr id="5" name="Content Placeholder 4"/>
          <p:cNvGraphicFramePr>
            <a:graphicFrameLocks noGrp="1"/>
          </p:cNvGraphicFramePr>
          <p:nvPr>
            <p:ph idx="1"/>
          </p:nvPr>
        </p:nvGraphicFramePr>
        <p:xfrm>
          <a:off x="457200" y="1707312"/>
          <a:ext cx="8229600" cy="3936999"/>
        </p:xfrm>
        <a:graphic>
          <a:graphicData uri="http://schemas.openxmlformats.org/drawingml/2006/table">
            <a:tbl>
              <a:tblPr firstRow="1" bandRow="1">
                <a:tableStyleId>{5C22544A-7EE6-4342-B048-85BDC9FD1C3A}</a:tableStyleId>
              </a:tblPr>
              <a:tblGrid>
                <a:gridCol w="2057400"/>
                <a:gridCol w="2057400"/>
                <a:gridCol w="1995055"/>
                <a:gridCol w="2119745"/>
              </a:tblGrid>
              <a:tr h="370840">
                <a:tc>
                  <a:txBody>
                    <a:bodyPr/>
                    <a:lstStyle/>
                    <a:p>
                      <a:r>
                        <a:rPr lang="en-US" dirty="0" smtClean="0"/>
                        <a:t>Quality Flag</a:t>
                      </a:r>
                      <a:endParaRPr lang="en-US" dirty="0"/>
                    </a:p>
                  </a:txBody>
                  <a:tcPr/>
                </a:tc>
                <a:tc>
                  <a:txBody>
                    <a:bodyPr/>
                    <a:lstStyle/>
                    <a:p>
                      <a:r>
                        <a:rPr lang="en-US" dirty="0" smtClean="0"/>
                        <a:t>Output</a:t>
                      </a:r>
                      <a:endParaRPr lang="en-US" dirty="0"/>
                    </a:p>
                  </a:txBody>
                  <a:tcPr/>
                </a:tc>
                <a:tc>
                  <a:txBody>
                    <a:bodyPr/>
                    <a:lstStyle/>
                    <a:p>
                      <a:r>
                        <a:rPr lang="en-US" dirty="0" smtClean="0"/>
                        <a:t>General</a:t>
                      </a:r>
                      <a:r>
                        <a:rPr lang="en-US" baseline="0" dirty="0" smtClean="0"/>
                        <a:t> Location</a:t>
                      </a:r>
                      <a:endParaRPr lang="en-US" dirty="0"/>
                    </a:p>
                  </a:txBody>
                  <a:tcPr/>
                </a:tc>
                <a:tc>
                  <a:txBody>
                    <a:bodyPr/>
                    <a:lstStyle/>
                    <a:p>
                      <a:r>
                        <a:rPr lang="en-US" dirty="0" smtClean="0"/>
                        <a:t>Granules</a:t>
                      </a:r>
                      <a:endParaRPr lang="en-US" dirty="0"/>
                    </a:p>
                  </a:txBody>
                  <a:tcPr/>
                </a:tc>
              </a:tr>
              <a:tr h="370840">
                <a:tc>
                  <a:txBody>
                    <a:bodyPr/>
                    <a:lstStyle/>
                    <a:p>
                      <a:r>
                        <a:rPr lang="en-US" dirty="0" smtClean="0"/>
                        <a:t>Snow/Ice</a:t>
                      </a:r>
                      <a:endParaRPr lang="en-US" dirty="0"/>
                    </a:p>
                  </a:txBody>
                  <a:tcPr/>
                </a:tc>
                <a:tc>
                  <a:txBody>
                    <a:bodyPr/>
                    <a:lstStyle/>
                    <a:p>
                      <a:r>
                        <a:rPr lang="en-US" baseline="0" dirty="0" smtClean="0"/>
                        <a:t>Present (1)</a:t>
                      </a:r>
                    </a:p>
                    <a:p>
                      <a:r>
                        <a:rPr lang="en-US" baseline="0" dirty="0" smtClean="0"/>
                        <a:t>Not Present (0)</a:t>
                      </a:r>
                      <a:endParaRPr lang="en-US" dirty="0"/>
                    </a:p>
                  </a:txBody>
                  <a:tcPr/>
                </a:tc>
                <a:tc>
                  <a:txBody>
                    <a:bodyPr/>
                    <a:lstStyle/>
                    <a:p>
                      <a:r>
                        <a:rPr lang="en-US" dirty="0" smtClean="0"/>
                        <a:t>Greenland,</a:t>
                      </a:r>
                      <a:r>
                        <a:rPr lang="en-US" baseline="0" dirty="0" smtClean="0"/>
                        <a:t> Arctic Ocean/Alaska</a:t>
                      </a:r>
                      <a:endParaRPr lang="en-US" dirty="0"/>
                    </a:p>
                  </a:txBody>
                  <a:tcPr/>
                </a:tc>
                <a:tc>
                  <a:txBody>
                    <a:bodyPr/>
                    <a:lstStyle/>
                    <a:p>
                      <a:r>
                        <a:rPr lang="en-US" sz="1200" dirty="0" smtClean="0"/>
                        <a:t>d20120314_t1413 (Greenland)</a:t>
                      </a:r>
                    </a:p>
                    <a:p>
                      <a:r>
                        <a:rPr lang="en-US" sz="1200" dirty="0" smtClean="0"/>
                        <a:t>d20120515_t0129 (Norway)</a:t>
                      </a:r>
                    </a:p>
                    <a:p>
                      <a:r>
                        <a:rPr lang="en-US" sz="1200" dirty="0" smtClean="0"/>
                        <a:t>d20121024_t2051 (NW US)</a:t>
                      </a:r>
                    </a:p>
                    <a:p>
                      <a:r>
                        <a:rPr lang="en-US" sz="1200" dirty="0" smtClean="0"/>
                        <a:t>GG #1, 4, 6, 7, 12, 13, 14, 15</a:t>
                      </a:r>
                      <a:endParaRPr lang="en-US" sz="1200" dirty="0"/>
                    </a:p>
                  </a:txBody>
                  <a:tcPr/>
                </a:tc>
              </a:tr>
              <a:tr h="370840">
                <a:tc>
                  <a:txBody>
                    <a:bodyPr/>
                    <a:lstStyle/>
                    <a:p>
                      <a:r>
                        <a:rPr lang="en-US" dirty="0" smtClean="0"/>
                        <a:t>Sun</a:t>
                      </a:r>
                      <a:r>
                        <a:rPr lang="en-US" baseline="0" dirty="0" smtClean="0"/>
                        <a:t> Glint</a:t>
                      </a:r>
                      <a:endParaRPr lang="en-US" dirty="0"/>
                    </a:p>
                  </a:txBody>
                  <a:tcPr/>
                </a:tc>
                <a:tc>
                  <a:txBody>
                    <a:bodyPr/>
                    <a:lstStyle/>
                    <a:p>
                      <a:r>
                        <a:rPr lang="en-US" dirty="0" smtClean="0"/>
                        <a:t>None (0)</a:t>
                      </a:r>
                    </a:p>
                    <a:p>
                      <a:r>
                        <a:rPr lang="en-US" dirty="0" smtClean="0"/>
                        <a:t>Geometer</a:t>
                      </a:r>
                      <a:r>
                        <a:rPr lang="en-US" baseline="0" dirty="0" smtClean="0"/>
                        <a:t> Based</a:t>
                      </a:r>
                      <a:r>
                        <a:rPr lang="en-US" dirty="0" smtClean="0"/>
                        <a:t> (1)</a:t>
                      </a:r>
                    </a:p>
                    <a:p>
                      <a:r>
                        <a:rPr lang="en-US" dirty="0" smtClean="0"/>
                        <a:t>Wind</a:t>
                      </a:r>
                      <a:r>
                        <a:rPr lang="en-US" baseline="0" dirty="0" smtClean="0"/>
                        <a:t> Speed</a:t>
                      </a:r>
                      <a:r>
                        <a:rPr lang="en-US" dirty="0" smtClean="0"/>
                        <a:t> (2)</a:t>
                      </a:r>
                    </a:p>
                    <a:p>
                      <a:r>
                        <a:rPr lang="en-US" dirty="0" smtClean="0"/>
                        <a:t>Both (3)</a:t>
                      </a:r>
                    </a:p>
                  </a:txBody>
                  <a:tcPr/>
                </a:tc>
                <a:tc>
                  <a:txBody>
                    <a:bodyPr/>
                    <a:lstStyle/>
                    <a:p>
                      <a:r>
                        <a:rPr lang="en-US" dirty="0" smtClean="0"/>
                        <a:t>Ocean</a:t>
                      </a:r>
                      <a:r>
                        <a:rPr lang="en-US" baseline="0" dirty="0" smtClean="0"/>
                        <a:t> where the latitude is close to where the sun is overhead</a:t>
                      </a:r>
                      <a:endParaRPr lang="en-US" dirty="0"/>
                    </a:p>
                  </a:txBody>
                  <a:tcPr/>
                </a:tc>
                <a:tc>
                  <a:txBody>
                    <a:bodyPr/>
                    <a:lstStyle/>
                    <a:p>
                      <a:r>
                        <a:rPr lang="en-US" sz="1200" dirty="0" smtClean="0"/>
                        <a:t>d20120313_t0219 (EQ. Pacific)</a:t>
                      </a:r>
                    </a:p>
                    <a:p>
                      <a:r>
                        <a:rPr lang="en-US" sz="1200" dirty="0" smtClean="0"/>
                        <a:t>d20130902_t0922 (Indian O.)</a:t>
                      </a:r>
                    </a:p>
                    <a:p>
                      <a:r>
                        <a:rPr lang="en-US" sz="1200" dirty="0" smtClean="0"/>
                        <a:t>GG #2, 9, 17</a:t>
                      </a:r>
                      <a:endParaRPr lang="en-US" sz="1200" dirty="0"/>
                    </a:p>
                  </a:txBody>
                  <a:tcPr/>
                </a:tc>
              </a:tr>
              <a:tr h="370840">
                <a:tc>
                  <a:txBody>
                    <a:bodyPr/>
                    <a:lstStyle/>
                    <a:p>
                      <a:r>
                        <a:rPr lang="en-US" dirty="0" smtClean="0"/>
                        <a:t>Fire</a:t>
                      </a:r>
                      <a:endParaRPr lang="en-US" dirty="0"/>
                    </a:p>
                  </a:txBody>
                  <a:tcPr/>
                </a:tc>
                <a:tc>
                  <a:txBody>
                    <a:bodyPr/>
                    <a:lstStyle/>
                    <a:p>
                      <a:r>
                        <a:rPr lang="en-US" dirty="0" smtClean="0"/>
                        <a:t>Yes (1)</a:t>
                      </a:r>
                    </a:p>
                    <a:p>
                      <a:r>
                        <a:rPr lang="en-US" dirty="0" smtClean="0"/>
                        <a:t>No (0)</a:t>
                      </a:r>
                      <a:endParaRPr lang="en-US" dirty="0"/>
                    </a:p>
                  </a:txBody>
                  <a:tcPr/>
                </a:tc>
                <a:tc>
                  <a:txBody>
                    <a:bodyPr/>
                    <a:lstStyle/>
                    <a:p>
                      <a:r>
                        <a:rPr lang="en-US" dirty="0" smtClean="0"/>
                        <a:t>Where</a:t>
                      </a:r>
                      <a:r>
                        <a:rPr lang="en-US" baseline="0" dirty="0" smtClean="0"/>
                        <a:t> there are fires (input is from the Fire product)</a:t>
                      </a:r>
                      <a:endParaRPr lang="en-US" dirty="0"/>
                    </a:p>
                  </a:txBody>
                  <a:tcPr/>
                </a:tc>
                <a:tc>
                  <a:txBody>
                    <a:bodyPr/>
                    <a:lstStyle/>
                    <a:p>
                      <a:r>
                        <a:rPr lang="en-US" sz="1200" dirty="0" smtClean="0"/>
                        <a:t>d20130616_t1204 (C. Africa)</a:t>
                      </a:r>
                    </a:p>
                    <a:p>
                      <a:r>
                        <a:rPr lang="en-US" sz="1200" dirty="0" smtClean="0"/>
                        <a:t>GG #9</a:t>
                      </a:r>
                      <a:endParaRPr lang="en-US" sz="1200" dirty="0"/>
                    </a:p>
                  </a:txBody>
                  <a:tcPr/>
                </a:tc>
              </a:tr>
              <a:tr h="370840">
                <a:tc>
                  <a:txBody>
                    <a:bodyPr/>
                    <a:lstStyle/>
                    <a:p>
                      <a:r>
                        <a:rPr lang="en-US" dirty="0" smtClean="0"/>
                        <a:t>Ephemeral Water</a:t>
                      </a:r>
                      <a:endParaRPr lang="en-US" dirty="0"/>
                    </a:p>
                  </a:txBody>
                  <a:tcPr/>
                </a:tc>
                <a:tc>
                  <a:txBody>
                    <a:bodyPr/>
                    <a:lstStyle/>
                    <a:p>
                      <a:r>
                        <a:rPr lang="en-US" dirty="0" smtClean="0"/>
                        <a:t>True (1)</a:t>
                      </a:r>
                    </a:p>
                    <a:p>
                      <a:r>
                        <a:rPr lang="en-US" dirty="0" smtClean="0"/>
                        <a:t>False (0)</a:t>
                      </a:r>
                      <a:endParaRPr lang="en-US" dirty="0"/>
                    </a:p>
                  </a:txBody>
                  <a:tcPr/>
                </a:tc>
                <a:tc>
                  <a:txBody>
                    <a:bodyPr/>
                    <a:lstStyle/>
                    <a:p>
                      <a:r>
                        <a:rPr lang="en-US" dirty="0" smtClean="0"/>
                        <a:t>Recent</a:t>
                      </a:r>
                      <a:r>
                        <a:rPr lang="en-US" baseline="0" dirty="0" smtClean="0"/>
                        <a:t> flooding</a:t>
                      </a:r>
                      <a:endParaRPr lang="en-US" dirty="0"/>
                    </a:p>
                  </a:txBody>
                  <a:tcPr/>
                </a:tc>
                <a:tc>
                  <a:txBody>
                    <a:bodyPr/>
                    <a:lstStyle/>
                    <a:p>
                      <a:r>
                        <a:rPr lang="en-US" sz="1200" dirty="0" smtClean="0"/>
                        <a:t>d20130718_t1838</a:t>
                      </a:r>
                    </a:p>
                    <a:p>
                      <a:r>
                        <a:rPr lang="en-US" sz="1200" dirty="0" smtClean="0"/>
                        <a:t>GG #6</a:t>
                      </a:r>
                      <a:endParaRPr lang="en-US" sz="1200" dirty="0"/>
                    </a:p>
                  </a:txBody>
                  <a:tcPr/>
                </a:tc>
              </a:tr>
            </a:tbl>
          </a:graphicData>
        </a:graphic>
      </p:graphicFrame>
      <p:sp>
        <p:nvSpPr>
          <p:cNvPr id="6" name="Slide Number Placeholder 5"/>
          <p:cNvSpPr>
            <a:spLocks noGrp="1"/>
          </p:cNvSpPr>
          <p:nvPr>
            <p:ph type="sldNum" sz="quarter" idx="12"/>
          </p:nvPr>
        </p:nvSpPr>
        <p:spPr/>
        <p:txBody>
          <a:bodyPr/>
          <a:lstStyle/>
          <a:p>
            <a:fld id="{96E36F11-A39A-294D-A59D-6180D50ED29D}" type="slidenum">
              <a:rPr lang="en-US" smtClean="0"/>
              <a:pPr/>
              <a:t>53</a:t>
            </a:fld>
            <a:endParaRPr lang="en-US"/>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Example</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54</a:t>
            </a:fld>
            <a:endParaRPr lang="en-US"/>
          </a:p>
        </p:txBody>
      </p:sp>
      <p:pic>
        <p:nvPicPr>
          <p:cNvPr id="4" name="Picture 3" descr="Midwest_d20130515_t1904404_R5_G4_B3_HE_original.jpg"/>
          <p:cNvPicPr>
            <a:picLocks noChangeAspect="1"/>
          </p:cNvPicPr>
          <p:nvPr/>
        </p:nvPicPr>
        <p:blipFill>
          <a:blip r:embed="rId2"/>
          <a:stretch>
            <a:fillRect/>
          </a:stretch>
        </p:blipFill>
        <p:spPr>
          <a:xfrm>
            <a:off x="0" y="1394847"/>
            <a:ext cx="9144000" cy="2194560"/>
          </a:xfrm>
          <a:prstGeom prst="rect">
            <a:avLst/>
          </a:prstGeom>
        </p:spPr>
      </p:pic>
      <p:pic>
        <p:nvPicPr>
          <p:cNvPr id="5" name="Picture 4" descr="Midwest_d20130515_t1904404_R5_G4_B3_HE_snow.jpg"/>
          <p:cNvPicPr>
            <a:picLocks noChangeAspect="1"/>
          </p:cNvPicPr>
          <p:nvPr/>
        </p:nvPicPr>
        <p:blipFill>
          <a:blip r:embed="rId3"/>
          <a:stretch>
            <a:fillRect/>
          </a:stretch>
        </p:blipFill>
        <p:spPr>
          <a:xfrm>
            <a:off x="0" y="3711844"/>
            <a:ext cx="9144000" cy="2194560"/>
          </a:xfrm>
          <a:prstGeom prst="rect">
            <a:avLst/>
          </a:prstGeom>
        </p:spPr>
      </p:pic>
      <p:sp>
        <p:nvSpPr>
          <p:cNvPr id="6" name="TextBox 5"/>
          <p:cNvSpPr txBox="1"/>
          <p:nvPr/>
        </p:nvSpPr>
        <p:spPr>
          <a:xfrm>
            <a:off x="612183" y="6075144"/>
            <a:ext cx="8074617" cy="646331"/>
          </a:xfrm>
          <a:prstGeom prst="rect">
            <a:avLst/>
          </a:prstGeom>
          <a:noFill/>
        </p:spPr>
        <p:txBody>
          <a:bodyPr wrap="square" rtlCol="0">
            <a:spAutoFit/>
          </a:bodyPr>
          <a:lstStyle/>
          <a:p>
            <a:r>
              <a:rPr lang="en-US" dirty="0" smtClean="0"/>
              <a:t>Granule is from May 2013 over the Midwest, this is how we identified incorrect snow logic that was corrected in Build 7.2</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Set 3 (Individual Cloud Tests) - I </a:t>
            </a:r>
            <a:endParaRPr lang="en-US" dirty="0"/>
          </a:p>
        </p:txBody>
      </p:sp>
      <p:graphicFrame>
        <p:nvGraphicFramePr>
          <p:cNvPr id="5" name="Content Placeholder 4"/>
          <p:cNvGraphicFramePr>
            <a:graphicFrameLocks noGrp="1"/>
          </p:cNvGraphicFramePr>
          <p:nvPr>
            <p:ph idx="1"/>
          </p:nvPr>
        </p:nvGraphicFramePr>
        <p:xfrm>
          <a:off x="457200" y="1707312"/>
          <a:ext cx="8229600" cy="4394199"/>
        </p:xfrm>
        <a:graphic>
          <a:graphicData uri="http://schemas.openxmlformats.org/drawingml/2006/table">
            <a:tbl>
              <a:tblPr firstRow="1" bandRow="1">
                <a:tableStyleId>{5C22544A-7EE6-4342-B048-85BDC9FD1C3A}</a:tableStyleId>
              </a:tblPr>
              <a:tblGrid>
                <a:gridCol w="2120630"/>
                <a:gridCol w="1994170"/>
                <a:gridCol w="2034283"/>
                <a:gridCol w="2080517"/>
              </a:tblGrid>
              <a:tr h="370840">
                <a:tc>
                  <a:txBody>
                    <a:bodyPr/>
                    <a:lstStyle/>
                    <a:p>
                      <a:r>
                        <a:rPr lang="en-US" dirty="0" smtClean="0"/>
                        <a:t>Quality Flag</a:t>
                      </a:r>
                      <a:endParaRPr lang="en-US" dirty="0"/>
                    </a:p>
                  </a:txBody>
                  <a:tcPr/>
                </a:tc>
                <a:tc>
                  <a:txBody>
                    <a:bodyPr/>
                    <a:lstStyle/>
                    <a:p>
                      <a:r>
                        <a:rPr lang="en-US" dirty="0" smtClean="0"/>
                        <a:t>Output</a:t>
                      </a:r>
                      <a:endParaRPr lang="en-US" dirty="0"/>
                    </a:p>
                  </a:txBody>
                  <a:tcPr/>
                </a:tc>
                <a:tc>
                  <a:txBody>
                    <a:bodyPr/>
                    <a:lstStyle/>
                    <a:p>
                      <a:r>
                        <a:rPr lang="en-US" dirty="0" smtClean="0"/>
                        <a:t>General</a:t>
                      </a:r>
                      <a:r>
                        <a:rPr lang="en-US" baseline="0" dirty="0" smtClean="0"/>
                        <a:t> Location</a:t>
                      </a:r>
                      <a:endParaRPr lang="en-US" dirty="0"/>
                    </a:p>
                  </a:txBody>
                  <a:tcPr/>
                </a:tc>
                <a:tc>
                  <a:txBody>
                    <a:bodyPr/>
                    <a:lstStyle/>
                    <a:p>
                      <a:r>
                        <a:rPr lang="en-US" dirty="0" smtClean="0"/>
                        <a:t>Granules</a:t>
                      </a:r>
                      <a:endParaRPr lang="en-US" dirty="0"/>
                    </a:p>
                  </a:txBody>
                  <a:tcPr/>
                </a:tc>
              </a:tr>
              <a:tr h="370840">
                <a:tc>
                  <a:txBody>
                    <a:bodyPr/>
                    <a:lstStyle/>
                    <a:p>
                      <a:r>
                        <a:rPr lang="en-US" dirty="0" smtClean="0"/>
                        <a:t>Cirrus</a:t>
                      </a:r>
                      <a:r>
                        <a:rPr lang="en-US" baseline="0" dirty="0" smtClean="0"/>
                        <a:t> (Solar M9)</a:t>
                      </a:r>
                      <a:endParaRPr lang="en-US" dirty="0"/>
                    </a:p>
                  </a:txBody>
                  <a:tcPr/>
                </a:tc>
                <a:tc>
                  <a:txBody>
                    <a:bodyPr/>
                    <a:lstStyle/>
                    <a:p>
                      <a:r>
                        <a:rPr lang="en-US" baseline="0" dirty="0" smtClean="0"/>
                        <a:t>Cloud (1)</a:t>
                      </a:r>
                    </a:p>
                    <a:p>
                      <a:r>
                        <a:rPr lang="en-US" baseline="0" dirty="0" smtClean="0"/>
                        <a:t>No Cloud (0)</a:t>
                      </a:r>
                      <a:endParaRPr lang="en-US" dirty="0"/>
                    </a:p>
                  </a:txBody>
                  <a:tcPr/>
                </a:tc>
                <a:tc>
                  <a:txBody>
                    <a:bodyPr/>
                    <a:lstStyle/>
                    <a:p>
                      <a:r>
                        <a:rPr lang="en-US" dirty="0" smtClean="0"/>
                        <a:t>Jet</a:t>
                      </a:r>
                      <a:r>
                        <a:rPr lang="en-US" baseline="0" dirty="0" smtClean="0"/>
                        <a:t> stream, convective outflow,</a:t>
                      </a:r>
                    </a:p>
                    <a:p>
                      <a:r>
                        <a:rPr lang="en-US" baseline="0" dirty="0" smtClean="0"/>
                        <a:t>Daytime only</a:t>
                      </a:r>
                      <a:endParaRPr lang="en-US" dirty="0"/>
                    </a:p>
                  </a:txBody>
                  <a:tcPr/>
                </a:tc>
                <a:tc>
                  <a:txBody>
                    <a:bodyPr/>
                    <a:lstStyle/>
                    <a:p>
                      <a:r>
                        <a:rPr lang="en-US" sz="1200" dirty="0" smtClean="0"/>
                        <a:t>d20130710_t1755</a:t>
                      </a:r>
                      <a:r>
                        <a:rPr lang="en-US" sz="1200" baseline="0" dirty="0" smtClean="0"/>
                        <a:t> (Andes)</a:t>
                      </a:r>
                    </a:p>
                    <a:p>
                      <a:r>
                        <a:rPr lang="en-US" sz="1200" baseline="0" dirty="0" smtClean="0"/>
                        <a:t>d20130711_t0742 (Himalayas)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d20120906_t2229 (C. Pacific)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#5, 7, 10, 13, 14, 17</a:t>
                      </a:r>
                    </a:p>
                  </a:txBody>
                  <a:tcPr/>
                </a:tc>
              </a:tr>
              <a:tr h="370840">
                <a:tc>
                  <a:txBody>
                    <a:bodyPr/>
                    <a:lstStyle/>
                    <a:p>
                      <a:r>
                        <a:rPr lang="en-US" dirty="0" smtClean="0"/>
                        <a:t>Cirrus</a:t>
                      </a:r>
                      <a:r>
                        <a:rPr lang="en-US" baseline="0" dirty="0" smtClean="0"/>
                        <a:t> IR </a:t>
                      </a:r>
                    </a:p>
                    <a:p>
                      <a:r>
                        <a:rPr lang="en-US" baseline="0" dirty="0" smtClean="0"/>
                        <a:t>(BTM15 – BTM16)</a:t>
                      </a:r>
                      <a:endParaRPr lang="en-US" dirty="0"/>
                    </a:p>
                  </a:txBody>
                  <a:tcPr/>
                </a:tc>
                <a:tc>
                  <a:txBody>
                    <a:bodyPr/>
                    <a:lstStyle/>
                    <a:p>
                      <a:r>
                        <a:rPr lang="en-US" baseline="0" dirty="0" smtClean="0"/>
                        <a:t>Cloud (1)</a:t>
                      </a:r>
                    </a:p>
                    <a:p>
                      <a:r>
                        <a:rPr lang="en-US" baseline="0" dirty="0" smtClean="0"/>
                        <a:t>No Cloud (0)</a:t>
                      </a:r>
                      <a:endParaRPr lang="en-US" dirty="0" smtClean="0"/>
                    </a:p>
                  </a:txBody>
                  <a:tcPr/>
                </a:tc>
                <a:tc>
                  <a:txBody>
                    <a:bodyPr/>
                    <a:lstStyle/>
                    <a:p>
                      <a:r>
                        <a:rPr lang="en-US" dirty="0" smtClean="0"/>
                        <a:t>Jet</a:t>
                      </a:r>
                      <a:r>
                        <a:rPr lang="en-US" baseline="0" dirty="0" smtClean="0"/>
                        <a:t> stream, convective outflow</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d20120319_t0752 (G. Lakes)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d20120318_t1016</a:t>
                      </a:r>
                      <a:r>
                        <a:rPr lang="en-US" sz="1200" baseline="0" dirty="0" smtClean="0"/>
                        <a:t> (C. Pacific)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#18</a:t>
                      </a:r>
                      <a:endParaRPr lang="en-US" sz="1200" dirty="0" smtClean="0"/>
                    </a:p>
                  </a:txBody>
                  <a:tcPr/>
                </a:tc>
              </a:tr>
              <a:tr h="370840">
                <a:tc>
                  <a:txBody>
                    <a:bodyPr/>
                    <a:lstStyle/>
                    <a:p>
                      <a:r>
                        <a:rPr lang="en-US" dirty="0" smtClean="0"/>
                        <a:t>IR</a:t>
                      </a:r>
                      <a:r>
                        <a:rPr lang="en-US" baseline="0" dirty="0" smtClean="0"/>
                        <a:t> Threshold (BTM15)</a:t>
                      </a:r>
                      <a:endParaRPr lang="en-US" dirty="0"/>
                    </a:p>
                  </a:txBody>
                  <a:tcPr/>
                </a:tc>
                <a:tc>
                  <a:txBody>
                    <a:bodyPr/>
                    <a:lstStyle/>
                    <a:p>
                      <a:r>
                        <a:rPr lang="en-US" baseline="0" dirty="0" smtClean="0"/>
                        <a:t>Cloud (1)</a:t>
                      </a:r>
                    </a:p>
                    <a:p>
                      <a:r>
                        <a:rPr lang="en-US" baseline="0" dirty="0" smtClean="0"/>
                        <a:t>No Cloud (0</a:t>
                      </a:r>
                      <a:r>
                        <a:rPr lang="en-US" dirty="0" smtClean="0"/>
                        <a:t>)</a:t>
                      </a:r>
                      <a:endParaRPr lang="en-US" dirty="0"/>
                    </a:p>
                  </a:txBody>
                  <a:tcPr/>
                </a:tc>
                <a:tc>
                  <a:txBody>
                    <a:bodyPr/>
                    <a:lstStyle/>
                    <a:p>
                      <a:r>
                        <a:rPr lang="en-US" dirty="0" smtClean="0"/>
                        <a:t>Any</a:t>
                      </a:r>
                      <a:r>
                        <a:rPr lang="en-US" baseline="0" dirty="0" smtClean="0"/>
                        <a:t> nighttime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d20120319_t0755</a:t>
                      </a:r>
                      <a:r>
                        <a:rPr lang="en-US" sz="1200" baseline="0" dirty="0" smtClean="0"/>
                        <a:t> (SE USA)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d20120318_t1001 (E. Pacific)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 All nighttime</a:t>
                      </a:r>
                      <a:endParaRPr lang="en-US" sz="1200" dirty="0" smtClean="0"/>
                    </a:p>
                  </a:txBody>
                  <a:tcPr/>
                </a:tc>
              </a:tr>
              <a:tr h="370840">
                <a:tc>
                  <a:txBody>
                    <a:bodyPr/>
                    <a:lstStyle/>
                    <a:p>
                      <a:r>
                        <a:rPr lang="en-US" dirty="0" smtClean="0"/>
                        <a:t>High</a:t>
                      </a:r>
                      <a:r>
                        <a:rPr lang="en-US" baseline="0" dirty="0" smtClean="0"/>
                        <a:t> Cloud</a:t>
                      </a:r>
                    </a:p>
                    <a:p>
                      <a:r>
                        <a:rPr lang="en-US" baseline="0" dirty="0" smtClean="0"/>
                        <a:t>(BTM12 – BTM16)</a:t>
                      </a:r>
                      <a:endParaRPr lang="en-US" dirty="0"/>
                    </a:p>
                  </a:txBody>
                  <a:tcPr/>
                </a:tc>
                <a:tc>
                  <a:txBody>
                    <a:bodyPr/>
                    <a:lstStyle/>
                    <a:p>
                      <a:r>
                        <a:rPr lang="en-US" baseline="0" dirty="0" smtClean="0"/>
                        <a:t>Cloud (1)</a:t>
                      </a:r>
                    </a:p>
                    <a:p>
                      <a:r>
                        <a:rPr lang="en-US" baseline="0" dirty="0" smtClean="0"/>
                        <a:t>No Cloud (0</a:t>
                      </a:r>
                      <a:r>
                        <a:rPr lang="en-US" dirty="0" smtClean="0"/>
                        <a:t>)</a:t>
                      </a:r>
                      <a:endParaRPr lang="en-US" dirty="0"/>
                    </a:p>
                  </a:txBody>
                  <a:tcPr/>
                </a:tc>
                <a:tc>
                  <a:txBody>
                    <a:bodyPr/>
                    <a:lstStyle/>
                    <a:p>
                      <a:r>
                        <a:rPr lang="en-US" dirty="0" smtClean="0"/>
                        <a:t>Nighttime</a:t>
                      </a:r>
                      <a:r>
                        <a:rPr lang="en-US" baseline="0" dirty="0" smtClean="0"/>
                        <a:t> over land</a:t>
                      </a:r>
                      <a:endParaRPr lang="en-US" dirty="0"/>
                    </a:p>
                  </a:txBody>
                  <a:tcPr/>
                </a:tc>
                <a:tc>
                  <a:txBody>
                    <a:bodyPr/>
                    <a:lstStyle/>
                    <a:p>
                      <a:r>
                        <a:rPr lang="en-US" sz="1200" dirty="0" smtClean="0"/>
                        <a:t>d20120319_t0752 (G. Lakes)</a:t>
                      </a:r>
                    </a:p>
                    <a:p>
                      <a:r>
                        <a:rPr lang="en-US" sz="1200" dirty="0" smtClean="0"/>
                        <a:t>GG #24, 28, 30, 31</a:t>
                      </a:r>
                    </a:p>
                  </a:txBody>
                  <a:tcPr/>
                </a:tc>
              </a:tr>
              <a:tr h="370840">
                <a:tc>
                  <a:txBody>
                    <a:bodyPr/>
                    <a:lstStyle/>
                    <a:p>
                      <a:r>
                        <a:rPr lang="en-US" dirty="0" smtClean="0"/>
                        <a:t>IR</a:t>
                      </a:r>
                      <a:r>
                        <a:rPr lang="en-US" baseline="0" dirty="0" smtClean="0"/>
                        <a:t> Temperature Difference</a:t>
                      </a:r>
                    </a:p>
                    <a:p>
                      <a:r>
                        <a:rPr lang="en-US" baseline="0" dirty="0" smtClean="0"/>
                        <a:t>(BTM14 – BTM15) &amp; (BTM15 – BTM16)</a:t>
                      </a:r>
                      <a:endParaRPr lang="en-US" dirty="0"/>
                    </a:p>
                  </a:txBody>
                  <a:tcPr/>
                </a:tc>
                <a:tc>
                  <a:txBody>
                    <a:bodyPr/>
                    <a:lstStyle/>
                    <a:p>
                      <a:r>
                        <a:rPr lang="en-US" baseline="0" dirty="0" smtClean="0"/>
                        <a:t>Cloud (1)</a:t>
                      </a:r>
                    </a:p>
                    <a:p>
                      <a:r>
                        <a:rPr lang="en-US" baseline="0" dirty="0" smtClean="0"/>
                        <a:t>No Cloud (0)</a:t>
                      </a:r>
                      <a:endParaRPr lang="en-US" dirty="0"/>
                    </a:p>
                  </a:txBody>
                  <a:tcPr/>
                </a:tc>
                <a:tc>
                  <a:txBody>
                    <a:bodyPr/>
                    <a:lstStyle/>
                    <a:p>
                      <a:r>
                        <a:rPr lang="en-US" dirty="0" smtClean="0"/>
                        <a:t>Oceans, especially tropical waters</a:t>
                      </a:r>
                      <a:endParaRPr lang="en-US" dirty="0"/>
                    </a:p>
                  </a:txBody>
                  <a:tcPr/>
                </a:tc>
                <a:tc>
                  <a:txBody>
                    <a:bodyPr/>
                    <a:lstStyle/>
                    <a:p>
                      <a:r>
                        <a:rPr lang="en-US" sz="1200" dirty="0" smtClean="0"/>
                        <a:t>GG #2, 5, 9, 16, 17, 22</a:t>
                      </a:r>
                      <a:endParaRPr lang="en-US" sz="1200" dirty="0"/>
                    </a:p>
                  </a:txBody>
                  <a:tcPr/>
                </a:tc>
              </a:tr>
            </a:tbl>
          </a:graphicData>
        </a:graphic>
      </p:graphicFrame>
      <p:sp>
        <p:nvSpPr>
          <p:cNvPr id="6" name="Slide Number Placeholder 5"/>
          <p:cNvSpPr>
            <a:spLocks noGrp="1"/>
          </p:cNvSpPr>
          <p:nvPr>
            <p:ph type="sldNum" sz="quarter" idx="12"/>
          </p:nvPr>
        </p:nvSpPr>
        <p:spPr/>
        <p:txBody>
          <a:bodyPr/>
          <a:lstStyle/>
          <a:p>
            <a:fld id="{96E36F11-A39A-294D-A59D-6180D50ED29D}" type="slidenum">
              <a:rPr lang="en-US" smtClean="0"/>
              <a:pPr/>
              <a:t>55</a:t>
            </a:fld>
            <a:endParaRPr lang="en-US"/>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Set 3 (Individual Cloud Tests) - II </a:t>
            </a:r>
            <a:endParaRPr lang="en-US" dirty="0"/>
          </a:p>
        </p:txBody>
      </p:sp>
      <p:graphicFrame>
        <p:nvGraphicFramePr>
          <p:cNvPr id="5" name="Content Placeholder 4"/>
          <p:cNvGraphicFramePr>
            <a:graphicFrameLocks noGrp="1"/>
          </p:cNvGraphicFramePr>
          <p:nvPr>
            <p:ph idx="1"/>
          </p:nvPr>
        </p:nvGraphicFramePr>
        <p:xfrm>
          <a:off x="457200" y="1504315"/>
          <a:ext cx="8229600" cy="4942839"/>
        </p:xfrm>
        <a:graphic>
          <a:graphicData uri="http://schemas.openxmlformats.org/drawingml/2006/table">
            <a:tbl>
              <a:tblPr firstRow="1" bandRow="1">
                <a:tableStyleId>{5C22544A-7EE6-4342-B048-85BDC9FD1C3A}</a:tableStyleId>
              </a:tblPr>
              <a:tblGrid>
                <a:gridCol w="2120630"/>
                <a:gridCol w="1994170"/>
                <a:gridCol w="2022764"/>
                <a:gridCol w="2092036"/>
              </a:tblGrid>
              <a:tr h="370840">
                <a:tc>
                  <a:txBody>
                    <a:bodyPr/>
                    <a:lstStyle/>
                    <a:p>
                      <a:r>
                        <a:rPr lang="en-US" dirty="0" smtClean="0"/>
                        <a:t>Quality Flag</a:t>
                      </a:r>
                      <a:endParaRPr lang="en-US" dirty="0"/>
                    </a:p>
                  </a:txBody>
                  <a:tcPr/>
                </a:tc>
                <a:tc>
                  <a:txBody>
                    <a:bodyPr/>
                    <a:lstStyle/>
                    <a:p>
                      <a:r>
                        <a:rPr lang="en-US" dirty="0" smtClean="0"/>
                        <a:t>Output</a:t>
                      </a:r>
                      <a:endParaRPr lang="en-US" dirty="0"/>
                    </a:p>
                  </a:txBody>
                  <a:tcPr/>
                </a:tc>
                <a:tc>
                  <a:txBody>
                    <a:bodyPr/>
                    <a:lstStyle/>
                    <a:p>
                      <a:r>
                        <a:rPr lang="en-US" dirty="0" smtClean="0"/>
                        <a:t>General</a:t>
                      </a:r>
                      <a:r>
                        <a:rPr lang="en-US" baseline="0" dirty="0" smtClean="0"/>
                        <a:t> Location</a:t>
                      </a:r>
                      <a:endParaRPr lang="en-US" dirty="0"/>
                    </a:p>
                  </a:txBody>
                  <a:tcPr/>
                </a:tc>
                <a:tc>
                  <a:txBody>
                    <a:bodyPr/>
                    <a:lstStyle/>
                    <a:p>
                      <a:r>
                        <a:rPr lang="en-US" dirty="0" smtClean="0"/>
                        <a:t>Granules</a:t>
                      </a:r>
                      <a:endParaRPr lang="en-US" dirty="0"/>
                    </a:p>
                  </a:txBody>
                  <a:tcPr/>
                </a:tc>
              </a:tr>
              <a:tr h="370840">
                <a:tc>
                  <a:txBody>
                    <a:bodyPr/>
                    <a:lstStyle/>
                    <a:p>
                      <a:r>
                        <a:rPr lang="en-US" dirty="0" smtClean="0"/>
                        <a:t>Temperature</a:t>
                      </a:r>
                      <a:r>
                        <a:rPr lang="en-US" baseline="0" dirty="0" smtClean="0"/>
                        <a:t> Difference</a:t>
                      </a:r>
                    </a:p>
                    <a:p>
                      <a:r>
                        <a:rPr lang="en-US" baseline="0" dirty="0" smtClean="0"/>
                        <a:t>(BTM15 – BTM12)</a:t>
                      </a:r>
                      <a:endParaRPr lang="en-US" dirty="0"/>
                    </a:p>
                  </a:txBody>
                  <a:tcPr/>
                </a:tc>
                <a:tc>
                  <a:txBody>
                    <a:bodyPr/>
                    <a:lstStyle/>
                    <a:p>
                      <a:r>
                        <a:rPr lang="en-US" baseline="0" dirty="0" smtClean="0"/>
                        <a:t>Cloud (1)</a:t>
                      </a:r>
                    </a:p>
                    <a:p>
                      <a:r>
                        <a:rPr lang="en-US" baseline="0" dirty="0" smtClean="0"/>
                        <a:t>No Cloud (0)</a:t>
                      </a:r>
                      <a:endParaRPr lang="en-US" dirty="0"/>
                    </a:p>
                  </a:txBody>
                  <a:tcPr/>
                </a:tc>
                <a:tc>
                  <a:txBody>
                    <a:bodyPr/>
                    <a:lstStyle/>
                    <a:p>
                      <a:r>
                        <a:rPr lang="en-US" baseline="0" dirty="0" smtClean="0"/>
                        <a:t>Any except desert</a:t>
                      </a:r>
                    </a:p>
                  </a:txBody>
                  <a:tcPr/>
                </a:tc>
                <a:tc>
                  <a:txBody>
                    <a:bodyPr/>
                    <a:lstStyle/>
                    <a:p>
                      <a:r>
                        <a:rPr lang="en-US" sz="1200" dirty="0" smtClean="0"/>
                        <a:t>d20130402_t2049 (Cal. Coast)</a:t>
                      </a:r>
                    </a:p>
                    <a:p>
                      <a:r>
                        <a:rPr lang="en-US" sz="1200" dirty="0" smtClean="0"/>
                        <a:t>d20130401_t0735 (Himalayas)</a:t>
                      </a:r>
                    </a:p>
                    <a:p>
                      <a:r>
                        <a:rPr lang="en-US" sz="1200" dirty="0" smtClean="0"/>
                        <a:t>d20120319_t0751</a:t>
                      </a:r>
                      <a:r>
                        <a:rPr lang="en-US" sz="1200" baseline="0" dirty="0" smtClean="0"/>
                        <a:t> (S. Canada)</a:t>
                      </a:r>
                    </a:p>
                    <a:p>
                      <a:r>
                        <a:rPr lang="en-US" sz="1200" baseline="0" dirty="0" smtClean="0"/>
                        <a:t>GG #1, 3, 6, 7, 8, 9, 10, 15, 16</a:t>
                      </a:r>
                      <a:endParaRPr lang="en-US" sz="1200" dirty="0"/>
                    </a:p>
                  </a:txBody>
                  <a:tcPr/>
                </a:tc>
              </a:tr>
              <a:tr h="370840">
                <a:tc>
                  <a:txBody>
                    <a:bodyPr/>
                    <a:lstStyle/>
                    <a:p>
                      <a:r>
                        <a:rPr lang="en-US" baseline="0" dirty="0" smtClean="0"/>
                        <a:t>Temperature Difference</a:t>
                      </a:r>
                    </a:p>
                    <a:p>
                      <a:r>
                        <a:rPr lang="en-US" baseline="0" dirty="0" smtClean="0"/>
                        <a:t>(BTM12 – BTM13)</a:t>
                      </a:r>
                    </a:p>
                  </a:txBody>
                  <a:tcPr/>
                </a:tc>
                <a:tc>
                  <a:txBody>
                    <a:bodyPr/>
                    <a:lstStyle/>
                    <a:p>
                      <a:r>
                        <a:rPr lang="en-US" baseline="0" dirty="0" smtClean="0"/>
                        <a:t>Cloud (1)</a:t>
                      </a:r>
                    </a:p>
                    <a:p>
                      <a:r>
                        <a:rPr lang="en-US" baseline="0" dirty="0" smtClean="0"/>
                        <a:t>No Cloud (0)</a:t>
                      </a:r>
                      <a:endParaRPr lang="en-US" dirty="0" smtClean="0"/>
                    </a:p>
                  </a:txBody>
                  <a:tcPr/>
                </a:tc>
                <a:tc>
                  <a:txBody>
                    <a:bodyPr/>
                    <a:lstStyle/>
                    <a:p>
                      <a:r>
                        <a:rPr lang="en-US" dirty="0" smtClean="0"/>
                        <a:t>Any</a:t>
                      </a:r>
                      <a:r>
                        <a:rPr lang="en-US" baseline="0" dirty="0" smtClean="0"/>
                        <a:t> daytime outside of desert and glint</a:t>
                      </a:r>
                      <a:endParaRPr lang="en-US" dirty="0"/>
                    </a:p>
                  </a:txBody>
                  <a:tcPr/>
                </a:tc>
                <a:tc>
                  <a:txBody>
                    <a:bodyPr/>
                    <a:lstStyle/>
                    <a:p>
                      <a:r>
                        <a:rPr lang="en-US" sz="1200" dirty="0" smtClean="0"/>
                        <a:t>d20130402_t2047 (SW USA)</a:t>
                      </a:r>
                    </a:p>
                    <a:p>
                      <a:r>
                        <a:rPr lang="en-US" sz="1200" dirty="0" smtClean="0"/>
                        <a:t>d20130409_t1206 (Arctic)</a:t>
                      </a:r>
                    </a:p>
                    <a:p>
                      <a:r>
                        <a:rPr lang="en-US" sz="1200" dirty="0" smtClean="0"/>
                        <a:t>GG #2, 5, 7, 8, 9, 12, 13, 14, 16</a:t>
                      </a:r>
                      <a:endParaRPr lang="en-US" sz="1200" dirty="0"/>
                    </a:p>
                  </a:txBody>
                  <a:tcPr/>
                </a:tc>
              </a:tr>
              <a:tr h="370840">
                <a:tc>
                  <a:txBody>
                    <a:bodyPr/>
                    <a:lstStyle/>
                    <a:p>
                      <a:r>
                        <a:rPr lang="en-US" dirty="0" smtClean="0"/>
                        <a:t>Visible</a:t>
                      </a:r>
                      <a:r>
                        <a:rPr lang="en-US" baseline="0" dirty="0" smtClean="0"/>
                        <a:t> Reflectance (RM5)</a:t>
                      </a:r>
                      <a:endParaRPr lang="en-US" dirty="0"/>
                    </a:p>
                  </a:txBody>
                  <a:tcPr/>
                </a:tc>
                <a:tc>
                  <a:txBody>
                    <a:bodyPr/>
                    <a:lstStyle/>
                    <a:p>
                      <a:r>
                        <a:rPr lang="en-US" baseline="0" dirty="0" smtClean="0"/>
                        <a:t>Cloud (1)</a:t>
                      </a:r>
                    </a:p>
                    <a:p>
                      <a:r>
                        <a:rPr lang="en-US" baseline="0" dirty="0" smtClean="0"/>
                        <a:t>No Cloud (0</a:t>
                      </a:r>
                      <a:r>
                        <a:rPr lang="en-US" dirty="0" smtClean="0"/>
                        <a:t>)</a:t>
                      </a:r>
                      <a:endParaRPr lang="en-US" dirty="0"/>
                    </a:p>
                  </a:txBody>
                  <a:tcPr/>
                </a:tc>
                <a:tc>
                  <a:txBody>
                    <a:bodyPr/>
                    <a:lstStyle/>
                    <a:p>
                      <a:r>
                        <a:rPr lang="en-US" dirty="0" smtClean="0"/>
                        <a:t>Any</a:t>
                      </a:r>
                      <a:r>
                        <a:rPr lang="en-US" baseline="0" dirty="0" smtClean="0"/>
                        <a:t> daytime land, but not desert</a:t>
                      </a:r>
                      <a:endParaRPr lang="en-US" dirty="0"/>
                    </a:p>
                  </a:txBody>
                  <a:tcPr/>
                </a:tc>
                <a:tc>
                  <a:txBody>
                    <a:bodyPr/>
                    <a:lstStyle/>
                    <a:p>
                      <a:r>
                        <a:rPr lang="en-US" sz="1200" dirty="0" smtClean="0"/>
                        <a:t>d20130717_t0532</a:t>
                      </a:r>
                      <a:r>
                        <a:rPr lang="en-US" sz="1200" baseline="0" dirty="0" smtClean="0"/>
                        <a:t> (Australia)</a:t>
                      </a:r>
                    </a:p>
                    <a:p>
                      <a:r>
                        <a:rPr lang="en-US" sz="1200" baseline="0" dirty="0" smtClean="0"/>
                        <a:t>d20130717_t1229 (Sahel)</a:t>
                      </a:r>
                    </a:p>
                    <a:p>
                      <a:r>
                        <a:rPr lang="en-US" sz="1200" baseline="0" dirty="0" smtClean="0"/>
                        <a:t>d20130401_t0732 (India)</a:t>
                      </a:r>
                    </a:p>
                    <a:p>
                      <a:r>
                        <a:rPr lang="en-US" sz="1200" baseline="0" dirty="0" smtClean="0"/>
                        <a:t>GG #5, 7, 13, 14, 16, 17</a:t>
                      </a:r>
                      <a:endParaRPr lang="en-US" sz="1200" dirty="0"/>
                    </a:p>
                  </a:txBody>
                  <a:tcPr/>
                </a:tc>
              </a:tr>
              <a:tr h="370840">
                <a:tc>
                  <a:txBody>
                    <a:bodyPr/>
                    <a:lstStyle/>
                    <a:p>
                      <a:r>
                        <a:rPr lang="en-US" baseline="0" dirty="0" smtClean="0"/>
                        <a:t>Visible Reflectance</a:t>
                      </a:r>
                    </a:p>
                    <a:p>
                      <a:r>
                        <a:rPr lang="en-US" baseline="0" dirty="0" smtClean="0"/>
                        <a:t>(RM1)</a:t>
                      </a:r>
                    </a:p>
                  </a:txBody>
                  <a:tcPr/>
                </a:tc>
                <a:tc>
                  <a:txBody>
                    <a:bodyPr/>
                    <a:lstStyle/>
                    <a:p>
                      <a:r>
                        <a:rPr lang="en-US" baseline="0" dirty="0" smtClean="0"/>
                        <a:t>Cloud (1)</a:t>
                      </a:r>
                    </a:p>
                    <a:p>
                      <a:r>
                        <a:rPr lang="en-US" baseline="0" dirty="0" smtClean="0"/>
                        <a:t>No Cloud (0</a:t>
                      </a:r>
                      <a:r>
                        <a:rPr lang="en-US" dirty="0" smtClean="0"/>
                        <a:t>)</a:t>
                      </a:r>
                      <a:endParaRPr lang="en-US" dirty="0"/>
                    </a:p>
                  </a:txBody>
                  <a:tcPr/>
                </a:tc>
                <a:tc>
                  <a:txBody>
                    <a:bodyPr/>
                    <a:lstStyle/>
                    <a:p>
                      <a:r>
                        <a:rPr lang="en-US" dirty="0" smtClean="0"/>
                        <a:t>Any</a:t>
                      </a:r>
                      <a:r>
                        <a:rPr lang="en-US" baseline="0" dirty="0" smtClean="0"/>
                        <a:t> daytime desert </a:t>
                      </a:r>
                      <a:endParaRPr lang="en-US" dirty="0"/>
                    </a:p>
                  </a:txBody>
                  <a:tcPr/>
                </a:tc>
                <a:tc>
                  <a:txBody>
                    <a:bodyPr/>
                    <a:lstStyle/>
                    <a:p>
                      <a:r>
                        <a:rPr lang="en-US" sz="1200" dirty="0" smtClean="0"/>
                        <a:t>d20130717_t1232 (Sahara)</a:t>
                      </a:r>
                    </a:p>
                    <a:p>
                      <a:r>
                        <a:rPr lang="en-US" sz="1200" dirty="0" smtClean="0"/>
                        <a:t>d20130218_t1222 (Sahara)</a:t>
                      </a:r>
                    </a:p>
                    <a:p>
                      <a:r>
                        <a:rPr lang="en-US" sz="1200" dirty="0" smtClean="0"/>
                        <a:t>GG #2, 5, 7, 8, 11, 16</a:t>
                      </a:r>
                    </a:p>
                  </a:txBody>
                  <a:tcPr/>
                </a:tc>
              </a:tr>
              <a:tr h="370840">
                <a:tc>
                  <a:txBody>
                    <a:bodyPr/>
                    <a:lstStyle/>
                    <a:p>
                      <a:r>
                        <a:rPr lang="en-US" baseline="0" dirty="0" smtClean="0"/>
                        <a:t>Visible Reflectance</a:t>
                      </a:r>
                    </a:p>
                    <a:p>
                      <a:r>
                        <a:rPr lang="en-US" baseline="0" dirty="0" smtClean="0"/>
                        <a:t>(RM1)</a:t>
                      </a:r>
                    </a:p>
                  </a:txBody>
                  <a:tcPr/>
                </a:tc>
                <a:tc>
                  <a:txBody>
                    <a:bodyPr/>
                    <a:lstStyle/>
                    <a:p>
                      <a:r>
                        <a:rPr lang="en-US" baseline="0" dirty="0" smtClean="0"/>
                        <a:t>Cloud (1)</a:t>
                      </a:r>
                    </a:p>
                    <a:p>
                      <a:r>
                        <a:rPr lang="en-US" baseline="0" dirty="0" smtClean="0"/>
                        <a:t>No Cloud (0</a:t>
                      </a:r>
                      <a:r>
                        <a:rPr lang="en-US" dirty="0" smtClean="0"/>
                        <a:t>)</a:t>
                      </a:r>
                    </a:p>
                  </a:txBody>
                  <a:tcPr/>
                </a:tc>
                <a:tc>
                  <a:txBody>
                    <a:bodyPr/>
                    <a:lstStyle/>
                    <a:p>
                      <a:r>
                        <a:rPr lang="en-US" dirty="0" smtClean="0"/>
                        <a:t>Any daytime ocean</a:t>
                      </a:r>
                      <a:endParaRPr lang="en-US" dirty="0"/>
                    </a:p>
                  </a:txBody>
                  <a:tcPr/>
                </a:tc>
                <a:tc>
                  <a:txBody>
                    <a:bodyPr/>
                    <a:lstStyle/>
                    <a:p>
                      <a:r>
                        <a:rPr lang="en-US" sz="1200" dirty="0" smtClean="0"/>
                        <a:t>d20120906_t1401</a:t>
                      </a:r>
                      <a:r>
                        <a:rPr lang="en-US" sz="1200" baseline="0" dirty="0" smtClean="0"/>
                        <a:t> (E. Atlantic)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d20120906_t2220 (C. Pacific)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#1, 3, 4, 6, 9, 17</a:t>
                      </a:r>
                    </a:p>
                  </a:txBody>
                  <a:tcPr/>
                </a:tc>
              </a:tr>
              <a:tr h="370840">
                <a:tc>
                  <a:txBody>
                    <a:bodyPr/>
                    <a:lstStyle/>
                    <a:p>
                      <a:r>
                        <a:rPr lang="en-US" baseline="0" dirty="0" smtClean="0"/>
                        <a:t>Visible Ratio (RM7/RM5)</a:t>
                      </a:r>
                    </a:p>
                  </a:txBody>
                  <a:tcPr/>
                </a:tc>
                <a:tc>
                  <a:txBody>
                    <a:bodyPr/>
                    <a:lstStyle/>
                    <a:p>
                      <a:r>
                        <a:rPr lang="en-US" baseline="0" dirty="0" smtClean="0"/>
                        <a:t>Cloud (1)</a:t>
                      </a:r>
                    </a:p>
                    <a:p>
                      <a:r>
                        <a:rPr lang="en-US" baseline="0" dirty="0" smtClean="0"/>
                        <a:t>No Cloud (0)</a:t>
                      </a:r>
                      <a:endParaRPr lang="en-US" dirty="0"/>
                    </a:p>
                  </a:txBody>
                  <a:tcPr/>
                </a:tc>
                <a:tc>
                  <a:txBody>
                    <a:bodyPr/>
                    <a:lstStyle/>
                    <a:p>
                      <a:r>
                        <a:rPr lang="en-US" dirty="0" smtClean="0"/>
                        <a:t>Any</a:t>
                      </a:r>
                      <a:r>
                        <a:rPr lang="en-US" baseline="0" dirty="0" smtClean="0"/>
                        <a:t> daytime, no snow or desert</a:t>
                      </a:r>
                      <a:endParaRPr lang="en-US" dirty="0"/>
                    </a:p>
                  </a:txBody>
                  <a:tcPr/>
                </a:tc>
                <a:tc>
                  <a:txBody>
                    <a:bodyPr/>
                    <a:lstStyle/>
                    <a:p>
                      <a:r>
                        <a:rPr lang="en-US" sz="1200" dirty="0" smtClean="0"/>
                        <a:t>d20120906_t1402</a:t>
                      </a:r>
                      <a:r>
                        <a:rPr lang="en-US" sz="1200" baseline="0" dirty="0" smtClean="0"/>
                        <a:t> (Spain)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d20120906_t2229 (C. Pacific)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#3, 6, 9, 10, 13, 14, 15, 16</a:t>
                      </a:r>
                    </a:p>
                  </a:txBody>
                  <a:tcPr/>
                </a:tc>
              </a:tr>
            </a:tbl>
          </a:graphicData>
        </a:graphic>
      </p:graphicFrame>
      <p:sp>
        <p:nvSpPr>
          <p:cNvPr id="6" name="Slide Number Placeholder 5"/>
          <p:cNvSpPr>
            <a:spLocks noGrp="1"/>
          </p:cNvSpPr>
          <p:nvPr>
            <p:ph type="sldNum" sz="quarter" idx="12"/>
          </p:nvPr>
        </p:nvSpPr>
        <p:spPr/>
        <p:txBody>
          <a:bodyPr/>
          <a:lstStyle/>
          <a:p>
            <a:fld id="{96E36F11-A39A-294D-A59D-6180D50ED29D}" type="slidenum">
              <a:rPr lang="en-US" smtClean="0"/>
              <a:pPr/>
              <a:t>56</a:t>
            </a:fld>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Set 3 (Individual Cloud Tests) - III </a:t>
            </a:r>
            <a:endParaRPr lang="en-US" dirty="0"/>
          </a:p>
        </p:txBody>
      </p:sp>
      <p:graphicFrame>
        <p:nvGraphicFramePr>
          <p:cNvPr id="5" name="Content Placeholder 4"/>
          <p:cNvGraphicFramePr>
            <a:graphicFrameLocks noGrp="1"/>
          </p:cNvGraphicFramePr>
          <p:nvPr>
            <p:ph idx="1"/>
          </p:nvPr>
        </p:nvGraphicFramePr>
        <p:xfrm>
          <a:off x="457200" y="1707312"/>
          <a:ext cx="8229600" cy="1833880"/>
        </p:xfrm>
        <a:graphic>
          <a:graphicData uri="http://schemas.openxmlformats.org/drawingml/2006/table">
            <a:tbl>
              <a:tblPr firstRow="1" bandRow="1">
                <a:tableStyleId>{5C22544A-7EE6-4342-B048-85BDC9FD1C3A}</a:tableStyleId>
              </a:tblPr>
              <a:tblGrid>
                <a:gridCol w="2120630"/>
                <a:gridCol w="1994170"/>
                <a:gridCol w="2013527"/>
                <a:gridCol w="2101273"/>
              </a:tblGrid>
              <a:tr h="370840">
                <a:tc>
                  <a:txBody>
                    <a:bodyPr/>
                    <a:lstStyle/>
                    <a:p>
                      <a:r>
                        <a:rPr lang="en-US" dirty="0" smtClean="0"/>
                        <a:t>Quality Flag</a:t>
                      </a:r>
                      <a:endParaRPr lang="en-US" dirty="0"/>
                    </a:p>
                  </a:txBody>
                  <a:tcPr/>
                </a:tc>
                <a:tc>
                  <a:txBody>
                    <a:bodyPr/>
                    <a:lstStyle/>
                    <a:p>
                      <a:r>
                        <a:rPr lang="en-US" dirty="0" smtClean="0"/>
                        <a:t>Output</a:t>
                      </a:r>
                      <a:endParaRPr lang="en-US" dirty="0"/>
                    </a:p>
                  </a:txBody>
                  <a:tcPr/>
                </a:tc>
                <a:tc>
                  <a:txBody>
                    <a:bodyPr/>
                    <a:lstStyle/>
                    <a:p>
                      <a:r>
                        <a:rPr lang="en-US" dirty="0" smtClean="0"/>
                        <a:t>General</a:t>
                      </a:r>
                      <a:r>
                        <a:rPr lang="en-US" baseline="0" dirty="0" smtClean="0"/>
                        <a:t> Location</a:t>
                      </a:r>
                      <a:endParaRPr lang="en-US" dirty="0"/>
                    </a:p>
                  </a:txBody>
                  <a:tcPr/>
                </a:tc>
                <a:tc>
                  <a:txBody>
                    <a:bodyPr/>
                    <a:lstStyle/>
                    <a:p>
                      <a:r>
                        <a:rPr lang="en-US" dirty="0" smtClean="0"/>
                        <a:t>Granules</a:t>
                      </a:r>
                      <a:endParaRPr lang="en-US" dirty="0"/>
                    </a:p>
                  </a:txBody>
                  <a:tcPr/>
                </a:tc>
              </a:tr>
              <a:tr h="370840">
                <a:tc>
                  <a:txBody>
                    <a:bodyPr/>
                    <a:lstStyle/>
                    <a:p>
                      <a:r>
                        <a:rPr lang="en-US" baseline="0" dirty="0" smtClean="0"/>
                        <a:t>Spatial Uniformity</a:t>
                      </a:r>
                    </a:p>
                  </a:txBody>
                  <a:tcPr/>
                </a:tc>
                <a:tc>
                  <a:txBody>
                    <a:bodyPr/>
                    <a:lstStyle/>
                    <a:p>
                      <a:r>
                        <a:rPr lang="en-US" baseline="0" dirty="0" smtClean="0"/>
                        <a:t>True (1)</a:t>
                      </a:r>
                    </a:p>
                    <a:p>
                      <a:r>
                        <a:rPr lang="en-US" baseline="0" dirty="0" smtClean="0"/>
                        <a:t>False (0)</a:t>
                      </a:r>
                      <a:endParaRPr lang="en-US" dirty="0"/>
                    </a:p>
                  </a:txBody>
                  <a:tcPr/>
                </a:tc>
                <a:tc>
                  <a:txBody>
                    <a:bodyPr/>
                    <a:lstStyle/>
                    <a:p>
                      <a:r>
                        <a:rPr lang="en-US" baseline="0" dirty="0" smtClean="0"/>
                        <a:t>Any ocean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d20120906_t2222 (EQ. Pacific)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d20120906_t0844 (Indian 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#1, 3, 6, 16</a:t>
                      </a:r>
                    </a:p>
                  </a:txBody>
                  <a:tcPr/>
                </a:tc>
              </a:tr>
              <a:tr h="370840">
                <a:tc>
                  <a:txBody>
                    <a:bodyPr/>
                    <a:lstStyle/>
                    <a:p>
                      <a:r>
                        <a:rPr lang="en-US" baseline="0" dirty="0" smtClean="0"/>
                        <a:t>Thin Cirrus Present</a:t>
                      </a:r>
                    </a:p>
                  </a:txBody>
                  <a:tcPr/>
                </a:tc>
                <a:tc>
                  <a:txBody>
                    <a:bodyPr/>
                    <a:lstStyle/>
                    <a:p>
                      <a:r>
                        <a:rPr lang="en-US" baseline="0" dirty="0" smtClean="0"/>
                        <a:t>True (1)</a:t>
                      </a:r>
                    </a:p>
                    <a:p>
                      <a:r>
                        <a:rPr lang="en-US" baseline="0" dirty="0" smtClean="0"/>
                        <a:t>False (0)</a:t>
                      </a:r>
                      <a:endParaRPr lang="en-US" dirty="0" smtClean="0"/>
                    </a:p>
                  </a:txBody>
                  <a:tcPr/>
                </a:tc>
                <a:tc>
                  <a:txBody>
                    <a:bodyPr/>
                    <a:lstStyle/>
                    <a:p>
                      <a:r>
                        <a:rPr lang="en-US" dirty="0" smtClean="0"/>
                        <a:t>Same</a:t>
                      </a:r>
                      <a:r>
                        <a:rPr lang="en-US" baseline="0" dirty="0" smtClean="0"/>
                        <a:t> as cirrus tests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d20130717_t1227 (EQ Africa)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d20130218_t1222 (Sahel)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d20120906_t2220 (C. Pacific)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#2, 7, 10, 12, 15, 17</a:t>
                      </a:r>
                      <a:endParaRPr lang="en-US" sz="1200" dirty="0" smtClean="0"/>
                    </a:p>
                  </a:txBody>
                  <a:tcPr/>
                </a:tc>
              </a:tr>
            </a:tbl>
          </a:graphicData>
        </a:graphic>
      </p:graphicFrame>
      <p:sp>
        <p:nvSpPr>
          <p:cNvPr id="6" name="Slide Number Placeholder 5"/>
          <p:cNvSpPr>
            <a:spLocks noGrp="1"/>
          </p:cNvSpPr>
          <p:nvPr>
            <p:ph type="sldNum" sz="quarter" idx="12"/>
          </p:nvPr>
        </p:nvSpPr>
        <p:spPr/>
        <p:txBody>
          <a:bodyPr/>
          <a:lstStyle/>
          <a:p>
            <a:fld id="{96E36F11-A39A-294D-A59D-6180D50ED29D}" type="slidenum">
              <a:rPr lang="en-US" smtClean="0"/>
              <a:pPr/>
              <a:t>57</a:t>
            </a:fld>
            <a:endParaRPr lang="en-US"/>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Cirrus (1)</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58</a:t>
            </a:fld>
            <a:endParaRPr lang="en-US"/>
          </a:p>
        </p:txBody>
      </p:sp>
      <p:pic>
        <p:nvPicPr>
          <p:cNvPr id="4" name="Picture 3" descr="d20130702_t1845277_M9_M7_M1_HE_original.jpg"/>
          <p:cNvPicPr>
            <a:picLocks noChangeAspect="1"/>
          </p:cNvPicPr>
          <p:nvPr/>
        </p:nvPicPr>
        <p:blipFill>
          <a:blip r:embed="rId2"/>
          <a:stretch>
            <a:fillRect/>
          </a:stretch>
        </p:blipFill>
        <p:spPr>
          <a:xfrm>
            <a:off x="0" y="1410346"/>
            <a:ext cx="9144000" cy="2194560"/>
          </a:xfrm>
          <a:prstGeom prst="rect">
            <a:avLst/>
          </a:prstGeom>
        </p:spPr>
      </p:pic>
      <p:sp>
        <p:nvSpPr>
          <p:cNvPr id="5" name="TextBox 4"/>
          <p:cNvSpPr txBox="1"/>
          <p:nvPr/>
        </p:nvSpPr>
        <p:spPr>
          <a:xfrm>
            <a:off x="457201" y="4192292"/>
            <a:ext cx="8090114" cy="923330"/>
          </a:xfrm>
          <a:prstGeom prst="rect">
            <a:avLst/>
          </a:prstGeom>
          <a:noFill/>
        </p:spPr>
        <p:txBody>
          <a:bodyPr wrap="square" rtlCol="0">
            <a:spAutoFit/>
          </a:bodyPr>
          <a:lstStyle/>
          <a:p>
            <a:r>
              <a:rPr lang="en-US" dirty="0" smtClean="0"/>
              <a:t>Granule is along the Chilean coast,  2 July 2013 </a:t>
            </a:r>
          </a:p>
          <a:p>
            <a:r>
              <a:rPr lang="en-US" dirty="0" smtClean="0"/>
              <a:t>Image is Red = M9, Green = M7, Blue = M1</a:t>
            </a:r>
          </a:p>
          <a:p>
            <a:r>
              <a:rPr lang="en-US" dirty="0" smtClean="0"/>
              <a:t>Cirrus is indicated by a red shade, but the bright red to the right is the Andes</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Cirrus (2)</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59</a:t>
            </a:fld>
            <a:endParaRPr lang="en-US"/>
          </a:p>
        </p:txBody>
      </p:sp>
      <p:pic>
        <p:nvPicPr>
          <p:cNvPr id="6" name="Picture 5" descr="d20130702_t1845277_M9_M7_M1_HE_cirrus_current.jpg"/>
          <p:cNvPicPr>
            <a:picLocks noChangeAspect="1"/>
          </p:cNvPicPr>
          <p:nvPr/>
        </p:nvPicPr>
        <p:blipFill>
          <a:blip r:embed="rId2"/>
          <a:stretch>
            <a:fillRect/>
          </a:stretch>
        </p:blipFill>
        <p:spPr>
          <a:xfrm>
            <a:off x="0" y="1410346"/>
            <a:ext cx="9144000" cy="2194560"/>
          </a:xfrm>
          <a:prstGeom prst="rect">
            <a:avLst/>
          </a:prstGeom>
        </p:spPr>
      </p:pic>
      <p:pic>
        <p:nvPicPr>
          <p:cNvPr id="7" name="Picture 6" descr="d20130702_t1845277_M9_M7_M1_HE_cirrus_new.jpg"/>
          <p:cNvPicPr>
            <a:picLocks noChangeAspect="1"/>
          </p:cNvPicPr>
          <p:nvPr/>
        </p:nvPicPr>
        <p:blipFill>
          <a:blip r:embed="rId3"/>
          <a:stretch>
            <a:fillRect/>
          </a:stretch>
        </p:blipFill>
        <p:spPr>
          <a:xfrm>
            <a:off x="0" y="3843580"/>
            <a:ext cx="9144000" cy="2194560"/>
          </a:xfrm>
          <a:prstGeom prst="rect">
            <a:avLst/>
          </a:prstGeom>
        </p:spPr>
      </p:pic>
      <p:sp>
        <p:nvSpPr>
          <p:cNvPr id="8" name="TextBox 7"/>
          <p:cNvSpPr txBox="1"/>
          <p:nvPr/>
        </p:nvSpPr>
        <p:spPr>
          <a:xfrm>
            <a:off x="681925" y="6171684"/>
            <a:ext cx="7640665" cy="369332"/>
          </a:xfrm>
          <a:prstGeom prst="rect">
            <a:avLst/>
          </a:prstGeom>
          <a:noFill/>
        </p:spPr>
        <p:txBody>
          <a:bodyPr wrap="square" rtlCol="0">
            <a:spAutoFit/>
          </a:bodyPr>
          <a:lstStyle/>
          <a:p>
            <a:r>
              <a:rPr lang="en-US" dirty="0" smtClean="0"/>
              <a:t>Same granule before and after tuning the cirrus test, results in green</a:t>
            </a:r>
            <a:endParaRPr lang="en-US" dirty="0"/>
          </a:p>
        </p:txBody>
      </p:sp>
      <p:sp>
        <p:nvSpPr>
          <p:cNvPr id="9" name="Oval 8"/>
          <p:cNvSpPr/>
          <p:nvPr/>
        </p:nvSpPr>
        <p:spPr>
          <a:xfrm>
            <a:off x="6858000" y="1836549"/>
            <a:ext cx="1317356" cy="1317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Oval 9"/>
          <p:cNvSpPr/>
          <p:nvPr/>
        </p:nvSpPr>
        <p:spPr>
          <a:xfrm>
            <a:off x="6858000" y="4192292"/>
            <a:ext cx="1317356" cy="13173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Probability of Correct Typing (PCT): The percentage of confidently clear or confidently cloudy pixels that are properly identified as such in each background type</a:t>
            </a:r>
          </a:p>
          <a:p>
            <a:r>
              <a:rPr lang="en-US" dirty="0" smtClean="0"/>
              <a:t>Leakage:  The percentage of pixels identified as confidently clear that in reality contain cloud</a:t>
            </a:r>
          </a:p>
          <a:p>
            <a:r>
              <a:rPr lang="en-US" dirty="0" smtClean="0"/>
              <a:t>False Alarms:  The percentage of pixels identified as confidently cloudy that are in reality contain no clouds (they may contain aerosols)</a:t>
            </a:r>
          </a:p>
          <a:p>
            <a:r>
              <a:rPr lang="en-US" dirty="0" smtClean="0"/>
              <a:t>PCPC:  The percentage of pixels identified as Probably Cloudy or Probably Clear (hence PCPC)</a:t>
            </a:r>
          </a:p>
          <a:p>
            <a:pPr lvl="1"/>
            <a:r>
              <a:rPr lang="en-US" dirty="0" smtClean="0"/>
              <a:t>PCPC is no longer a documented requirement, though we still track it in our Golden Granules (GGs)</a:t>
            </a:r>
          </a:p>
        </p:txBody>
      </p:sp>
      <p:sp>
        <p:nvSpPr>
          <p:cNvPr id="4" name="Title 1"/>
          <p:cNvSpPr>
            <a:spLocks noGrp="1"/>
          </p:cNvSpPr>
          <p:nvPr>
            <p:ph type="title"/>
          </p:nvPr>
        </p:nvSpPr>
        <p:spPr/>
        <p:txBody>
          <a:bodyPr/>
          <a:lstStyle/>
          <a:p>
            <a:r>
              <a:rPr lang="en-US" dirty="0" smtClean="0"/>
              <a:t>Definitions</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Set 4 (Cloud Phase) </a:t>
            </a:r>
            <a:endParaRPr lang="en-US" dirty="0"/>
          </a:p>
        </p:txBody>
      </p:sp>
      <p:graphicFrame>
        <p:nvGraphicFramePr>
          <p:cNvPr id="5" name="Content Placeholder 4"/>
          <p:cNvGraphicFramePr>
            <a:graphicFrameLocks noGrp="1"/>
          </p:cNvGraphicFramePr>
          <p:nvPr>
            <p:ph idx="1"/>
          </p:nvPr>
        </p:nvGraphicFramePr>
        <p:xfrm>
          <a:off x="457200" y="1707312"/>
          <a:ext cx="8229600" cy="2931160"/>
        </p:xfrm>
        <a:graphic>
          <a:graphicData uri="http://schemas.openxmlformats.org/drawingml/2006/table">
            <a:tbl>
              <a:tblPr firstRow="1" bandRow="1">
                <a:tableStyleId>{5C22544A-7EE6-4342-B048-85BDC9FD1C3A}</a:tableStyleId>
              </a:tblPr>
              <a:tblGrid>
                <a:gridCol w="2120630"/>
                <a:gridCol w="1994170"/>
                <a:gridCol w="2057400"/>
                <a:gridCol w="2057400"/>
              </a:tblGrid>
              <a:tr h="370840">
                <a:tc>
                  <a:txBody>
                    <a:bodyPr/>
                    <a:lstStyle/>
                    <a:p>
                      <a:r>
                        <a:rPr lang="en-US" dirty="0" smtClean="0"/>
                        <a:t>Quality Flag</a:t>
                      </a:r>
                      <a:endParaRPr lang="en-US" dirty="0"/>
                    </a:p>
                  </a:txBody>
                  <a:tcPr/>
                </a:tc>
                <a:tc>
                  <a:txBody>
                    <a:bodyPr/>
                    <a:lstStyle/>
                    <a:p>
                      <a:r>
                        <a:rPr lang="en-US" dirty="0" smtClean="0"/>
                        <a:t>Output</a:t>
                      </a:r>
                      <a:endParaRPr lang="en-US" dirty="0"/>
                    </a:p>
                  </a:txBody>
                  <a:tcPr/>
                </a:tc>
                <a:tc>
                  <a:txBody>
                    <a:bodyPr/>
                    <a:lstStyle/>
                    <a:p>
                      <a:r>
                        <a:rPr lang="en-US" dirty="0" smtClean="0"/>
                        <a:t>General</a:t>
                      </a:r>
                      <a:r>
                        <a:rPr lang="en-US" baseline="0" dirty="0" smtClean="0"/>
                        <a:t> Location</a:t>
                      </a:r>
                      <a:endParaRPr lang="en-US" dirty="0"/>
                    </a:p>
                  </a:txBody>
                  <a:tcPr/>
                </a:tc>
                <a:tc>
                  <a:txBody>
                    <a:bodyPr/>
                    <a:lstStyle/>
                    <a:p>
                      <a:r>
                        <a:rPr lang="en-US" dirty="0" smtClean="0"/>
                        <a:t>Granules</a:t>
                      </a:r>
                      <a:endParaRPr lang="en-US" dirty="0"/>
                    </a:p>
                  </a:txBody>
                  <a:tcPr/>
                </a:tc>
              </a:tr>
              <a:tr h="370840">
                <a:tc>
                  <a:txBody>
                    <a:bodyPr/>
                    <a:lstStyle/>
                    <a:p>
                      <a:r>
                        <a:rPr lang="en-US" baseline="0" dirty="0" smtClean="0"/>
                        <a:t>Cloud Phase</a:t>
                      </a:r>
                    </a:p>
                  </a:txBody>
                  <a:tcPr/>
                </a:tc>
                <a:tc>
                  <a:txBody>
                    <a:bodyPr/>
                    <a:lstStyle/>
                    <a:p>
                      <a:r>
                        <a:rPr lang="en-US" baseline="0" dirty="0" smtClean="0"/>
                        <a:t>Not Executed (0)</a:t>
                      </a:r>
                    </a:p>
                    <a:p>
                      <a:r>
                        <a:rPr lang="en-US" baseline="0" dirty="0" smtClean="0"/>
                        <a:t>Clear (1)</a:t>
                      </a:r>
                    </a:p>
                    <a:p>
                      <a:r>
                        <a:rPr lang="en-US" baseline="0" dirty="0" smtClean="0"/>
                        <a:t>Probably Cloudy or Probably Clear (2)</a:t>
                      </a:r>
                    </a:p>
                    <a:p>
                      <a:r>
                        <a:rPr lang="en-US" baseline="0" dirty="0" smtClean="0"/>
                        <a:t>Water Phase (3)</a:t>
                      </a:r>
                    </a:p>
                    <a:p>
                      <a:r>
                        <a:rPr lang="en-US" baseline="0" dirty="0" smtClean="0"/>
                        <a:t>Mixed Phase (4)</a:t>
                      </a:r>
                    </a:p>
                    <a:p>
                      <a:r>
                        <a:rPr lang="en-US" baseline="0" dirty="0" smtClean="0"/>
                        <a:t>Opaque Ice (5)</a:t>
                      </a:r>
                    </a:p>
                    <a:p>
                      <a:r>
                        <a:rPr lang="en-US" baseline="0" dirty="0" smtClean="0"/>
                        <a:t>Cirrus (6)</a:t>
                      </a:r>
                    </a:p>
                    <a:p>
                      <a:r>
                        <a:rPr lang="en-US" baseline="0" dirty="0" smtClean="0"/>
                        <a:t>Overlap (7)</a:t>
                      </a:r>
                    </a:p>
                  </a:txBody>
                  <a:tcPr/>
                </a:tc>
                <a:tc>
                  <a:txBody>
                    <a:bodyPr/>
                    <a:lstStyle/>
                    <a:p>
                      <a:r>
                        <a:rPr lang="en-US" baseline="0" dirty="0" smtClean="0"/>
                        <a:t>Any </a:t>
                      </a:r>
                    </a:p>
                  </a:txBody>
                  <a:tcPr/>
                </a:tc>
                <a:tc>
                  <a:txBody>
                    <a:bodyPr/>
                    <a:lstStyle/>
                    <a:p>
                      <a:r>
                        <a:rPr lang="en-US" sz="1200" dirty="0" smtClean="0"/>
                        <a:t>See next slide</a:t>
                      </a:r>
                      <a:endParaRPr lang="en-US" sz="1200" dirty="0"/>
                    </a:p>
                  </a:txBody>
                  <a:tcPr/>
                </a:tc>
              </a:tr>
            </a:tbl>
          </a:graphicData>
        </a:graphic>
      </p:graphicFrame>
      <p:sp>
        <p:nvSpPr>
          <p:cNvPr id="6" name="Slide Number Placeholder 5"/>
          <p:cNvSpPr>
            <a:spLocks noGrp="1"/>
          </p:cNvSpPr>
          <p:nvPr>
            <p:ph type="sldNum" sz="quarter" idx="12"/>
          </p:nvPr>
        </p:nvSpPr>
        <p:spPr/>
        <p:txBody>
          <a:bodyPr/>
          <a:lstStyle/>
          <a:p>
            <a:fld id="{96E36F11-A39A-294D-A59D-6180D50ED29D}" type="slidenum">
              <a:rPr lang="en-US" smtClean="0"/>
              <a:pPr/>
              <a:t>60</a:t>
            </a:fld>
            <a:endParaRPr lang="en-US"/>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Phase Results (1)</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61</a:t>
            </a:fld>
            <a:endParaRPr lang="en-US"/>
          </a:p>
        </p:txBody>
      </p:sp>
      <p:graphicFrame>
        <p:nvGraphicFramePr>
          <p:cNvPr id="4" name="Table 3"/>
          <p:cNvGraphicFramePr>
            <a:graphicFrameLocks noGrp="1"/>
          </p:cNvGraphicFramePr>
          <p:nvPr/>
        </p:nvGraphicFramePr>
        <p:xfrm>
          <a:off x="1014984" y="1627632"/>
          <a:ext cx="7104888" cy="2966720"/>
        </p:xfrm>
        <a:graphic>
          <a:graphicData uri="http://schemas.openxmlformats.org/drawingml/2006/table">
            <a:tbl>
              <a:tblPr firstRow="1" bandRow="1">
                <a:tableStyleId>{5C22544A-7EE6-4342-B048-85BDC9FD1C3A}</a:tableStyleId>
              </a:tblPr>
              <a:tblGrid>
                <a:gridCol w="1087048"/>
                <a:gridCol w="841930"/>
                <a:gridCol w="820614"/>
                <a:gridCol w="820614"/>
                <a:gridCol w="870349"/>
                <a:gridCol w="888111"/>
                <a:gridCol w="888111"/>
                <a:gridCol w="888111"/>
              </a:tblGrid>
              <a:tr h="370840">
                <a:tc>
                  <a:txBody>
                    <a:bodyPr/>
                    <a:lstStyle/>
                    <a:p>
                      <a:endParaRPr lang="en-US" dirty="0"/>
                    </a:p>
                  </a:txBody>
                  <a:tcPr/>
                </a:tc>
                <a:tc>
                  <a:txBody>
                    <a:bodyPr/>
                    <a:lstStyle/>
                    <a:p>
                      <a:pPr algn="ctr"/>
                      <a:r>
                        <a:rPr lang="en-US" dirty="0" smtClean="0"/>
                        <a:t>&gt; 0.0</a:t>
                      </a:r>
                      <a:endParaRPr lang="en-US" dirty="0"/>
                    </a:p>
                  </a:txBody>
                  <a:tcPr/>
                </a:tc>
                <a:tc>
                  <a:txBody>
                    <a:bodyPr/>
                    <a:lstStyle/>
                    <a:p>
                      <a:pPr algn="ctr"/>
                      <a:r>
                        <a:rPr lang="en-US" dirty="0" smtClean="0"/>
                        <a:t>&gt;0.1</a:t>
                      </a:r>
                      <a:endParaRPr lang="en-US" dirty="0"/>
                    </a:p>
                  </a:txBody>
                  <a:tcPr/>
                </a:tc>
                <a:tc>
                  <a:txBody>
                    <a:bodyPr/>
                    <a:lstStyle/>
                    <a:p>
                      <a:pPr algn="ctr"/>
                      <a:r>
                        <a:rPr lang="en-US" dirty="0" smtClean="0"/>
                        <a:t>&gt;0.2</a:t>
                      </a:r>
                      <a:endParaRPr lang="en-US" dirty="0"/>
                    </a:p>
                  </a:txBody>
                  <a:tcPr/>
                </a:tc>
                <a:tc>
                  <a:txBody>
                    <a:bodyPr/>
                    <a:lstStyle/>
                    <a:p>
                      <a:pPr algn="ctr"/>
                      <a:r>
                        <a:rPr lang="en-US" dirty="0" smtClean="0"/>
                        <a:t>&gt;0.3</a:t>
                      </a:r>
                      <a:endParaRPr lang="en-US" dirty="0"/>
                    </a:p>
                  </a:txBody>
                  <a:tcPr/>
                </a:tc>
                <a:tc>
                  <a:txBody>
                    <a:bodyPr/>
                    <a:lstStyle/>
                    <a:p>
                      <a:pPr algn="ctr"/>
                      <a:r>
                        <a:rPr lang="en-US" dirty="0" smtClean="0"/>
                        <a:t>&gt;0.4</a:t>
                      </a:r>
                      <a:endParaRPr lang="en-US" dirty="0"/>
                    </a:p>
                  </a:txBody>
                  <a:tcPr/>
                </a:tc>
                <a:tc>
                  <a:txBody>
                    <a:bodyPr/>
                    <a:lstStyle/>
                    <a:p>
                      <a:pPr algn="ctr"/>
                      <a:r>
                        <a:rPr lang="en-US" dirty="0" smtClean="0"/>
                        <a:t>&gt;0.5</a:t>
                      </a:r>
                      <a:endParaRPr lang="en-US" dirty="0"/>
                    </a:p>
                  </a:txBody>
                  <a:tcPr/>
                </a:tc>
                <a:tc>
                  <a:txBody>
                    <a:bodyPr/>
                    <a:lstStyle/>
                    <a:p>
                      <a:pPr algn="ctr"/>
                      <a:r>
                        <a:rPr lang="en-US" dirty="0" smtClean="0"/>
                        <a:t>&gt;2.0</a:t>
                      </a:r>
                      <a:endParaRPr lang="en-US" dirty="0"/>
                    </a:p>
                  </a:txBody>
                  <a:tcPr/>
                </a:tc>
              </a:tr>
              <a:tr h="370840">
                <a:tc>
                  <a:txBody>
                    <a:bodyPr/>
                    <a:lstStyle/>
                    <a:p>
                      <a:r>
                        <a:rPr lang="en-US" sz="1400" b="1" dirty="0" smtClean="0"/>
                        <a:t>All data</a:t>
                      </a:r>
                      <a:endParaRPr lang="en-US" sz="1400" b="1" dirty="0"/>
                    </a:p>
                  </a:txBody>
                  <a:tcPr/>
                </a:tc>
                <a:tc>
                  <a:txBody>
                    <a:bodyPr/>
                    <a:lstStyle/>
                    <a:p>
                      <a:r>
                        <a:rPr lang="en-US" dirty="0" smtClean="0"/>
                        <a:t>0.687</a:t>
                      </a:r>
                      <a:endParaRPr lang="en-US" dirty="0"/>
                    </a:p>
                  </a:txBody>
                  <a:tcPr/>
                </a:tc>
                <a:tc>
                  <a:txBody>
                    <a:bodyPr/>
                    <a:lstStyle/>
                    <a:p>
                      <a:r>
                        <a:rPr lang="en-US" dirty="0" smtClean="0"/>
                        <a:t>0.785</a:t>
                      </a:r>
                      <a:endParaRPr lang="en-US" dirty="0"/>
                    </a:p>
                  </a:txBody>
                  <a:tcPr/>
                </a:tc>
                <a:tc>
                  <a:txBody>
                    <a:bodyPr/>
                    <a:lstStyle/>
                    <a:p>
                      <a:r>
                        <a:rPr lang="en-US" dirty="0" smtClean="0"/>
                        <a:t>0.815</a:t>
                      </a:r>
                      <a:endParaRPr lang="en-US" dirty="0"/>
                    </a:p>
                  </a:txBody>
                  <a:tcPr/>
                </a:tc>
                <a:tc>
                  <a:txBody>
                    <a:bodyPr/>
                    <a:lstStyle/>
                    <a:p>
                      <a:r>
                        <a:rPr lang="en-US" dirty="0" smtClean="0"/>
                        <a:t>0.826</a:t>
                      </a:r>
                      <a:endParaRPr lang="en-US" dirty="0"/>
                    </a:p>
                  </a:txBody>
                  <a:tcPr/>
                </a:tc>
                <a:tc>
                  <a:txBody>
                    <a:bodyPr/>
                    <a:lstStyle/>
                    <a:p>
                      <a:r>
                        <a:rPr lang="en-US" dirty="0" smtClean="0"/>
                        <a:t>0.831</a:t>
                      </a:r>
                      <a:endParaRPr lang="en-US" dirty="0"/>
                    </a:p>
                  </a:txBody>
                  <a:tcPr/>
                </a:tc>
                <a:tc>
                  <a:txBody>
                    <a:bodyPr/>
                    <a:lstStyle/>
                    <a:p>
                      <a:r>
                        <a:rPr lang="en-US" dirty="0" smtClean="0"/>
                        <a:t>0.836</a:t>
                      </a:r>
                      <a:endParaRPr lang="en-US" dirty="0"/>
                    </a:p>
                  </a:txBody>
                  <a:tcPr/>
                </a:tc>
                <a:tc>
                  <a:txBody>
                    <a:bodyPr/>
                    <a:lstStyle/>
                    <a:p>
                      <a:r>
                        <a:rPr lang="en-US" dirty="0" smtClean="0"/>
                        <a:t>0.823</a:t>
                      </a:r>
                      <a:endParaRPr lang="en-US" dirty="0"/>
                    </a:p>
                  </a:txBody>
                  <a:tcPr/>
                </a:tc>
              </a:tr>
              <a:tr h="370840">
                <a:tc>
                  <a:txBody>
                    <a:bodyPr/>
                    <a:lstStyle/>
                    <a:p>
                      <a:r>
                        <a:rPr lang="en-US" sz="1400" b="1" dirty="0" smtClean="0"/>
                        <a:t>daytime</a:t>
                      </a:r>
                      <a:endParaRPr lang="en-US" sz="1400" b="1" dirty="0"/>
                    </a:p>
                  </a:txBody>
                  <a:tcPr/>
                </a:tc>
                <a:tc>
                  <a:txBody>
                    <a:bodyPr/>
                    <a:lstStyle/>
                    <a:p>
                      <a:r>
                        <a:rPr lang="en-US" dirty="0" smtClean="0"/>
                        <a:t>0.692</a:t>
                      </a:r>
                      <a:endParaRPr lang="en-US" dirty="0"/>
                    </a:p>
                  </a:txBody>
                  <a:tcPr/>
                </a:tc>
                <a:tc>
                  <a:txBody>
                    <a:bodyPr/>
                    <a:lstStyle/>
                    <a:p>
                      <a:r>
                        <a:rPr lang="en-US" dirty="0" smtClean="0"/>
                        <a:t>0.775</a:t>
                      </a:r>
                      <a:endParaRPr lang="en-US" dirty="0"/>
                    </a:p>
                  </a:txBody>
                  <a:tcPr/>
                </a:tc>
                <a:tc>
                  <a:txBody>
                    <a:bodyPr/>
                    <a:lstStyle/>
                    <a:p>
                      <a:r>
                        <a:rPr lang="en-US" dirty="0" smtClean="0"/>
                        <a:t>0.805</a:t>
                      </a:r>
                      <a:endParaRPr lang="en-US" dirty="0"/>
                    </a:p>
                  </a:txBody>
                  <a:tcPr/>
                </a:tc>
                <a:tc>
                  <a:txBody>
                    <a:bodyPr/>
                    <a:lstStyle/>
                    <a:p>
                      <a:r>
                        <a:rPr lang="en-US" dirty="0" smtClean="0"/>
                        <a:t>0.819</a:t>
                      </a:r>
                      <a:endParaRPr lang="en-US" dirty="0"/>
                    </a:p>
                  </a:txBody>
                  <a:tcPr/>
                </a:tc>
                <a:tc>
                  <a:txBody>
                    <a:bodyPr/>
                    <a:lstStyle/>
                    <a:p>
                      <a:r>
                        <a:rPr lang="en-US" dirty="0" smtClean="0"/>
                        <a:t>0.825</a:t>
                      </a:r>
                      <a:endParaRPr lang="en-US" dirty="0"/>
                    </a:p>
                  </a:txBody>
                  <a:tcPr/>
                </a:tc>
                <a:tc>
                  <a:txBody>
                    <a:bodyPr/>
                    <a:lstStyle/>
                    <a:p>
                      <a:r>
                        <a:rPr lang="en-US" dirty="0" smtClean="0"/>
                        <a:t>0.832</a:t>
                      </a:r>
                      <a:endParaRPr lang="en-US" dirty="0"/>
                    </a:p>
                  </a:txBody>
                  <a:tcPr/>
                </a:tc>
                <a:tc>
                  <a:txBody>
                    <a:bodyPr/>
                    <a:lstStyle/>
                    <a:p>
                      <a:r>
                        <a:rPr lang="en-US" dirty="0" smtClean="0"/>
                        <a:t>0.815</a:t>
                      </a:r>
                      <a:endParaRPr lang="en-US" dirty="0"/>
                    </a:p>
                  </a:txBody>
                  <a:tcPr/>
                </a:tc>
              </a:tr>
              <a:tr h="370840">
                <a:tc>
                  <a:txBody>
                    <a:bodyPr/>
                    <a:lstStyle/>
                    <a:p>
                      <a:r>
                        <a:rPr lang="en-US" sz="1400" b="1" dirty="0" smtClean="0"/>
                        <a:t>nighttime</a:t>
                      </a:r>
                      <a:endParaRPr lang="en-US" sz="1400" b="1" dirty="0"/>
                    </a:p>
                  </a:txBody>
                  <a:tcPr/>
                </a:tc>
                <a:tc>
                  <a:txBody>
                    <a:bodyPr/>
                    <a:lstStyle/>
                    <a:p>
                      <a:r>
                        <a:rPr lang="en-US" dirty="0" smtClean="0"/>
                        <a:t>0.681</a:t>
                      </a:r>
                      <a:endParaRPr lang="en-US" dirty="0"/>
                    </a:p>
                  </a:txBody>
                  <a:tcPr/>
                </a:tc>
                <a:tc>
                  <a:txBody>
                    <a:bodyPr/>
                    <a:lstStyle/>
                    <a:p>
                      <a:r>
                        <a:rPr lang="en-US" dirty="0" smtClean="0"/>
                        <a:t>0.794</a:t>
                      </a:r>
                      <a:endParaRPr lang="en-US" dirty="0"/>
                    </a:p>
                  </a:txBody>
                  <a:tcPr/>
                </a:tc>
                <a:tc>
                  <a:txBody>
                    <a:bodyPr/>
                    <a:lstStyle/>
                    <a:p>
                      <a:r>
                        <a:rPr lang="en-US" dirty="0" smtClean="0"/>
                        <a:t>0.823</a:t>
                      </a:r>
                      <a:endParaRPr lang="en-US" dirty="0"/>
                    </a:p>
                  </a:txBody>
                  <a:tcPr/>
                </a:tc>
                <a:tc>
                  <a:txBody>
                    <a:bodyPr/>
                    <a:lstStyle/>
                    <a:p>
                      <a:r>
                        <a:rPr lang="en-US" dirty="0" smtClean="0"/>
                        <a:t>0.831</a:t>
                      </a:r>
                      <a:endParaRPr lang="en-US" dirty="0"/>
                    </a:p>
                  </a:txBody>
                  <a:tcPr/>
                </a:tc>
                <a:tc>
                  <a:txBody>
                    <a:bodyPr/>
                    <a:lstStyle/>
                    <a:p>
                      <a:r>
                        <a:rPr lang="en-US" dirty="0" smtClean="0"/>
                        <a:t>0.836</a:t>
                      </a:r>
                      <a:endParaRPr lang="en-US" dirty="0"/>
                    </a:p>
                  </a:txBody>
                  <a:tcPr/>
                </a:tc>
                <a:tc>
                  <a:txBody>
                    <a:bodyPr/>
                    <a:lstStyle/>
                    <a:p>
                      <a:r>
                        <a:rPr lang="en-US" dirty="0" smtClean="0"/>
                        <a:t>0.838</a:t>
                      </a:r>
                      <a:endParaRPr lang="en-US" dirty="0"/>
                    </a:p>
                  </a:txBody>
                  <a:tcPr/>
                </a:tc>
                <a:tc>
                  <a:txBody>
                    <a:bodyPr/>
                    <a:lstStyle/>
                    <a:p>
                      <a:r>
                        <a:rPr lang="en-US" dirty="0" smtClean="0"/>
                        <a:t>0.826</a:t>
                      </a:r>
                      <a:endParaRPr lang="en-US" dirty="0"/>
                    </a:p>
                  </a:txBody>
                  <a:tcPr/>
                </a:tc>
              </a:tr>
              <a:tr h="370840">
                <a:tc>
                  <a:txBody>
                    <a:bodyPr/>
                    <a:lstStyle/>
                    <a:p>
                      <a:r>
                        <a:rPr lang="en-US" sz="1400" b="1" dirty="0" smtClean="0"/>
                        <a:t>Over land</a:t>
                      </a:r>
                      <a:endParaRPr lang="en-US" sz="1400" b="1" dirty="0"/>
                    </a:p>
                  </a:txBody>
                  <a:tcPr/>
                </a:tc>
                <a:tc>
                  <a:txBody>
                    <a:bodyPr/>
                    <a:lstStyle/>
                    <a:p>
                      <a:r>
                        <a:rPr lang="en-US" dirty="0" smtClean="0"/>
                        <a:t>0.639</a:t>
                      </a:r>
                      <a:endParaRPr lang="en-US" dirty="0"/>
                    </a:p>
                  </a:txBody>
                  <a:tcPr/>
                </a:tc>
                <a:tc>
                  <a:txBody>
                    <a:bodyPr/>
                    <a:lstStyle/>
                    <a:p>
                      <a:r>
                        <a:rPr lang="en-US" dirty="0" smtClean="0"/>
                        <a:t>0.709</a:t>
                      </a:r>
                      <a:endParaRPr lang="en-US" dirty="0"/>
                    </a:p>
                  </a:txBody>
                  <a:tcPr/>
                </a:tc>
                <a:tc>
                  <a:txBody>
                    <a:bodyPr/>
                    <a:lstStyle/>
                    <a:p>
                      <a:r>
                        <a:rPr lang="en-US" dirty="0" smtClean="0"/>
                        <a:t>0.732</a:t>
                      </a:r>
                      <a:endParaRPr lang="en-US" dirty="0"/>
                    </a:p>
                  </a:txBody>
                  <a:tcPr/>
                </a:tc>
                <a:tc>
                  <a:txBody>
                    <a:bodyPr/>
                    <a:lstStyle/>
                    <a:p>
                      <a:r>
                        <a:rPr lang="en-US" dirty="0" smtClean="0"/>
                        <a:t>0.744</a:t>
                      </a:r>
                      <a:endParaRPr lang="en-US" dirty="0"/>
                    </a:p>
                  </a:txBody>
                  <a:tcPr/>
                </a:tc>
                <a:tc>
                  <a:txBody>
                    <a:bodyPr/>
                    <a:lstStyle/>
                    <a:p>
                      <a:r>
                        <a:rPr lang="en-US" dirty="0" smtClean="0"/>
                        <a:t>0.754</a:t>
                      </a:r>
                      <a:endParaRPr lang="en-US" dirty="0"/>
                    </a:p>
                  </a:txBody>
                  <a:tcPr/>
                </a:tc>
                <a:tc>
                  <a:txBody>
                    <a:bodyPr/>
                    <a:lstStyle/>
                    <a:p>
                      <a:r>
                        <a:rPr lang="en-US" dirty="0" smtClean="0"/>
                        <a:t>0.760</a:t>
                      </a:r>
                      <a:endParaRPr lang="en-US" dirty="0"/>
                    </a:p>
                  </a:txBody>
                  <a:tcPr/>
                </a:tc>
                <a:tc>
                  <a:txBody>
                    <a:bodyPr/>
                    <a:lstStyle/>
                    <a:p>
                      <a:r>
                        <a:rPr lang="en-US" dirty="0" smtClean="0"/>
                        <a:t>0.740</a:t>
                      </a:r>
                      <a:endParaRPr lang="en-US" dirty="0"/>
                    </a:p>
                  </a:txBody>
                  <a:tcPr/>
                </a:tc>
              </a:tr>
              <a:tr h="370840">
                <a:tc>
                  <a:txBody>
                    <a:bodyPr/>
                    <a:lstStyle/>
                    <a:p>
                      <a:r>
                        <a:rPr lang="en-US" sz="1400" b="1" dirty="0" smtClean="0"/>
                        <a:t>Over</a:t>
                      </a:r>
                      <a:r>
                        <a:rPr lang="en-US" sz="1400" b="1" baseline="0" dirty="0" smtClean="0"/>
                        <a:t> </a:t>
                      </a:r>
                      <a:r>
                        <a:rPr lang="en-US" sz="1400" b="1" dirty="0" smtClean="0"/>
                        <a:t>water</a:t>
                      </a:r>
                      <a:endParaRPr lang="en-US" sz="1400" b="1" dirty="0"/>
                    </a:p>
                  </a:txBody>
                  <a:tcPr/>
                </a:tc>
                <a:tc>
                  <a:txBody>
                    <a:bodyPr/>
                    <a:lstStyle/>
                    <a:p>
                      <a:r>
                        <a:rPr lang="en-US" dirty="0" smtClean="0"/>
                        <a:t>0.701</a:t>
                      </a:r>
                      <a:endParaRPr lang="en-US" dirty="0"/>
                    </a:p>
                  </a:txBody>
                  <a:tcPr/>
                </a:tc>
                <a:tc>
                  <a:txBody>
                    <a:bodyPr/>
                    <a:lstStyle/>
                    <a:p>
                      <a:r>
                        <a:rPr lang="en-US" dirty="0" smtClean="0"/>
                        <a:t>0.808</a:t>
                      </a:r>
                      <a:endParaRPr lang="en-US" dirty="0"/>
                    </a:p>
                  </a:txBody>
                  <a:tcPr/>
                </a:tc>
                <a:tc>
                  <a:txBody>
                    <a:bodyPr/>
                    <a:lstStyle/>
                    <a:p>
                      <a:r>
                        <a:rPr lang="en-US" dirty="0" smtClean="0"/>
                        <a:t>0.839</a:t>
                      </a:r>
                      <a:endParaRPr lang="en-US" dirty="0"/>
                    </a:p>
                  </a:txBody>
                  <a:tcPr/>
                </a:tc>
                <a:tc>
                  <a:txBody>
                    <a:bodyPr/>
                    <a:lstStyle/>
                    <a:p>
                      <a:r>
                        <a:rPr lang="en-US" dirty="0" smtClean="0"/>
                        <a:t>0.850</a:t>
                      </a:r>
                      <a:endParaRPr lang="en-US" dirty="0"/>
                    </a:p>
                  </a:txBody>
                  <a:tcPr/>
                </a:tc>
                <a:tc>
                  <a:txBody>
                    <a:bodyPr/>
                    <a:lstStyle/>
                    <a:p>
                      <a:r>
                        <a:rPr lang="en-US" dirty="0" smtClean="0"/>
                        <a:t>0.853</a:t>
                      </a:r>
                      <a:endParaRPr lang="en-US" dirty="0"/>
                    </a:p>
                  </a:txBody>
                  <a:tcPr/>
                </a:tc>
                <a:tc>
                  <a:txBody>
                    <a:bodyPr/>
                    <a:lstStyle/>
                    <a:p>
                      <a:r>
                        <a:rPr lang="en-US" dirty="0" smtClean="0"/>
                        <a:t>0.857</a:t>
                      </a:r>
                      <a:endParaRPr lang="en-US" dirty="0"/>
                    </a:p>
                  </a:txBody>
                  <a:tcPr/>
                </a:tc>
                <a:tc>
                  <a:txBody>
                    <a:bodyPr/>
                    <a:lstStyle/>
                    <a:p>
                      <a:r>
                        <a:rPr lang="en-US" dirty="0" smtClean="0"/>
                        <a:t>0.842</a:t>
                      </a:r>
                      <a:endParaRPr lang="en-US" dirty="0"/>
                    </a:p>
                  </a:txBody>
                  <a:tcPr/>
                </a:tc>
              </a:tr>
              <a:tr h="370840">
                <a:tc>
                  <a:txBody>
                    <a:bodyPr/>
                    <a:lstStyle/>
                    <a:p>
                      <a:r>
                        <a:rPr lang="en-US" sz="1400" b="1" dirty="0" err="1" smtClean="0"/>
                        <a:t>Lat</a:t>
                      </a:r>
                      <a:r>
                        <a:rPr lang="en-US" sz="1400" b="1" baseline="0" dirty="0" smtClean="0"/>
                        <a:t> &gt; 60 </a:t>
                      </a:r>
                      <a:r>
                        <a:rPr lang="en-US" sz="1400" b="1" baseline="0" dirty="0" err="1" smtClean="0"/>
                        <a:t>deg</a:t>
                      </a:r>
                      <a:endParaRPr lang="en-US" sz="1400" b="1" dirty="0"/>
                    </a:p>
                  </a:txBody>
                  <a:tcPr/>
                </a:tc>
                <a:tc>
                  <a:txBody>
                    <a:bodyPr/>
                    <a:lstStyle/>
                    <a:p>
                      <a:r>
                        <a:rPr lang="en-US" dirty="0" smtClean="0"/>
                        <a:t>0.648</a:t>
                      </a:r>
                      <a:endParaRPr lang="en-US" dirty="0"/>
                    </a:p>
                  </a:txBody>
                  <a:tcPr/>
                </a:tc>
                <a:tc>
                  <a:txBody>
                    <a:bodyPr/>
                    <a:lstStyle/>
                    <a:p>
                      <a:r>
                        <a:rPr lang="en-US" dirty="0" smtClean="0"/>
                        <a:t>0.693</a:t>
                      </a:r>
                      <a:endParaRPr lang="en-US" dirty="0"/>
                    </a:p>
                  </a:txBody>
                  <a:tcPr/>
                </a:tc>
                <a:tc>
                  <a:txBody>
                    <a:bodyPr/>
                    <a:lstStyle/>
                    <a:p>
                      <a:r>
                        <a:rPr lang="en-US" dirty="0" smtClean="0"/>
                        <a:t>0.717</a:t>
                      </a:r>
                      <a:endParaRPr lang="en-US" dirty="0"/>
                    </a:p>
                  </a:txBody>
                  <a:tcPr/>
                </a:tc>
                <a:tc>
                  <a:txBody>
                    <a:bodyPr/>
                    <a:lstStyle/>
                    <a:p>
                      <a:r>
                        <a:rPr lang="en-US" dirty="0" smtClean="0"/>
                        <a:t>0.728</a:t>
                      </a:r>
                      <a:endParaRPr lang="en-US" dirty="0"/>
                    </a:p>
                  </a:txBody>
                  <a:tcPr/>
                </a:tc>
                <a:tc>
                  <a:txBody>
                    <a:bodyPr/>
                    <a:lstStyle/>
                    <a:p>
                      <a:r>
                        <a:rPr lang="en-US" dirty="0" smtClean="0"/>
                        <a:t>0.734</a:t>
                      </a:r>
                      <a:endParaRPr lang="en-US" dirty="0"/>
                    </a:p>
                  </a:txBody>
                  <a:tcPr/>
                </a:tc>
                <a:tc>
                  <a:txBody>
                    <a:bodyPr/>
                    <a:lstStyle/>
                    <a:p>
                      <a:r>
                        <a:rPr lang="en-US" dirty="0" smtClean="0"/>
                        <a:t>0.739</a:t>
                      </a:r>
                      <a:endParaRPr lang="en-US" dirty="0"/>
                    </a:p>
                  </a:txBody>
                  <a:tcPr/>
                </a:tc>
                <a:tc>
                  <a:txBody>
                    <a:bodyPr/>
                    <a:lstStyle/>
                    <a:p>
                      <a:r>
                        <a:rPr lang="en-US" dirty="0" smtClean="0"/>
                        <a:t>0.744</a:t>
                      </a:r>
                      <a:endParaRPr lang="en-US" dirty="0"/>
                    </a:p>
                  </a:txBody>
                  <a:tcPr/>
                </a:tc>
              </a:tr>
              <a:tr h="370840">
                <a:tc>
                  <a:txBody>
                    <a:bodyPr/>
                    <a:lstStyle/>
                    <a:p>
                      <a:r>
                        <a:rPr lang="en-US" sz="1400" b="1" dirty="0" err="1" smtClean="0"/>
                        <a:t>Lat</a:t>
                      </a:r>
                      <a:r>
                        <a:rPr lang="en-US" sz="1400" b="1" dirty="0" smtClean="0"/>
                        <a:t> &lt;60 </a:t>
                      </a:r>
                      <a:r>
                        <a:rPr lang="en-US" sz="1400" b="1" dirty="0" err="1" smtClean="0"/>
                        <a:t>deg</a:t>
                      </a:r>
                      <a:endParaRPr lang="en-US" sz="1400" b="1" dirty="0"/>
                    </a:p>
                  </a:txBody>
                  <a:tcPr/>
                </a:tc>
                <a:tc>
                  <a:txBody>
                    <a:bodyPr/>
                    <a:lstStyle/>
                    <a:p>
                      <a:r>
                        <a:rPr lang="en-US" dirty="0" smtClean="0"/>
                        <a:t>0.695</a:t>
                      </a:r>
                      <a:endParaRPr lang="en-US" dirty="0"/>
                    </a:p>
                  </a:txBody>
                  <a:tcPr/>
                </a:tc>
                <a:tc>
                  <a:txBody>
                    <a:bodyPr/>
                    <a:lstStyle/>
                    <a:p>
                      <a:r>
                        <a:rPr lang="en-US" dirty="0" smtClean="0"/>
                        <a:t>0.807</a:t>
                      </a:r>
                      <a:endParaRPr lang="en-US" dirty="0"/>
                    </a:p>
                  </a:txBody>
                  <a:tcPr/>
                </a:tc>
                <a:tc>
                  <a:txBody>
                    <a:bodyPr/>
                    <a:lstStyle/>
                    <a:p>
                      <a:r>
                        <a:rPr lang="en-US" dirty="0" smtClean="0"/>
                        <a:t>0.839</a:t>
                      </a:r>
                      <a:endParaRPr lang="en-US" dirty="0"/>
                    </a:p>
                  </a:txBody>
                  <a:tcPr/>
                </a:tc>
                <a:tc>
                  <a:txBody>
                    <a:bodyPr/>
                    <a:lstStyle/>
                    <a:p>
                      <a:r>
                        <a:rPr lang="en-US" dirty="0" smtClean="0"/>
                        <a:t>0.849</a:t>
                      </a:r>
                      <a:endParaRPr lang="en-US" dirty="0"/>
                    </a:p>
                  </a:txBody>
                  <a:tcPr/>
                </a:tc>
                <a:tc>
                  <a:txBody>
                    <a:bodyPr/>
                    <a:lstStyle/>
                    <a:p>
                      <a:r>
                        <a:rPr lang="en-US" dirty="0" smtClean="0"/>
                        <a:t>0.855</a:t>
                      </a:r>
                      <a:endParaRPr lang="en-US" dirty="0"/>
                    </a:p>
                  </a:txBody>
                  <a:tcPr/>
                </a:tc>
                <a:tc>
                  <a:txBody>
                    <a:bodyPr/>
                    <a:lstStyle/>
                    <a:p>
                      <a:r>
                        <a:rPr lang="en-US" dirty="0" smtClean="0"/>
                        <a:t>0.860</a:t>
                      </a:r>
                      <a:endParaRPr lang="en-US" dirty="0"/>
                    </a:p>
                  </a:txBody>
                  <a:tcPr/>
                </a:tc>
                <a:tc>
                  <a:txBody>
                    <a:bodyPr/>
                    <a:lstStyle/>
                    <a:p>
                      <a:r>
                        <a:rPr lang="en-US" dirty="0" smtClean="0"/>
                        <a:t>0.843</a:t>
                      </a:r>
                      <a:endParaRPr lang="en-US" dirty="0"/>
                    </a:p>
                  </a:txBody>
                  <a:tcPr/>
                </a:tc>
              </a:tr>
            </a:tbl>
          </a:graphicData>
        </a:graphic>
      </p:graphicFrame>
      <p:sp>
        <p:nvSpPr>
          <p:cNvPr id="5" name="TextBox 4"/>
          <p:cNvSpPr txBox="1"/>
          <p:nvPr/>
        </p:nvSpPr>
        <p:spPr>
          <a:xfrm>
            <a:off x="1014984" y="5143607"/>
            <a:ext cx="7104888" cy="1200329"/>
          </a:xfrm>
          <a:prstGeom prst="rect">
            <a:avLst/>
          </a:prstGeom>
          <a:noFill/>
        </p:spPr>
        <p:txBody>
          <a:bodyPr wrap="square" rtlCol="0">
            <a:spAutoFit/>
          </a:bodyPr>
          <a:lstStyle/>
          <a:p>
            <a:r>
              <a:rPr lang="en-US" b="1" dirty="0" smtClean="0"/>
              <a:t>This chart shows the fraction of VIIRS cloudy pixels (filtered by the CALIOP optical depth) with a cloud phase that agrees with the cloud phase of the highest cloud layer as determined from CALIOP.  Data is from May 10, 2012.  VCM is from Build 6.7</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Cloud Phase Results (2)</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62</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4045453875"/>
              </p:ext>
            </p:extLst>
          </p:nvPr>
        </p:nvGraphicFramePr>
        <p:xfrm>
          <a:off x="1014984" y="1627632"/>
          <a:ext cx="7104888" cy="2966720"/>
        </p:xfrm>
        <a:graphic>
          <a:graphicData uri="http://schemas.openxmlformats.org/drawingml/2006/table">
            <a:tbl>
              <a:tblPr firstRow="1" bandRow="1">
                <a:tableStyleId>{5C22544A-7EE6-4342-B048-85BDC9FD1C3A}</a:tableStyleId>
              </a:tblPr>
              <a:tblGrid>
                <a:gridCol w="1087048"/>
                <a:gridCol w="841930"/>
                <a:gridCol w="820614"/>
                <a:gridCol w="820614"/>
                <a:gridCol w="870349"/>
                <a:gridCol w="888111"/>
                <a:gridCol w="888111"/>
                <a:gridCol w="888111"/>
              </a:tblGrid>
              <a:tr h="370840">
                <a:tc>
                  <a:txBody>
                    <a:bodyPr/>
                    <a:lstStyle/>
                    <a:p>
                      <a:endParaRPr lang="en-US" dirty="0"/>
                    </a:p>
                  </a:txBody>
                  <a:tcPr/>
                </a:tc>
                <a:tc>
                  <a:txBody>
                    <a:bodyPr/>
                    <a:lstStyle/>
                    <a:p>
                      <a:pPr algn="ctr"/>
                      <a:r>
                        <a:rPr lang="en-US" dirty="0" smtClean="0"/>
                        <a:t>&gt; 0.0</a:t>
                      </a:r>
                      <a:endParaRPr lang="en-US" dirty="0"/>
                    </a:p>
                  </a:txBody>
                  <a:tcPr/>
                </a:tc>
                <a:tc>
                  <a:txBody>
                    <a:bodyPr/>
                    <a:lstStyle/>
                    <a:p>
                      <a:pPr algn="ctr"/>
                      <a:r>
                        <a:rPr lang="en-US" dirty="0" smtClean="0"/>
                        <a:t>&gt;0.1</a:t>
                      </a:r>
                      <a:endParaRPr lang="en-US" dirty="0"/>
                    </a:p>
                  </a:txBody>
                  <a:tcPr/>
                </a:tc>
                <a:tc>
                  <a:txBody>
                    <a:bodyPr/>
                    <a:lstStyle/>
                    <a:p>
                      <a:pPr algn="ctr"/>
                      <a:r>
                        <a:rPr lang="en-US" dirty="0" smtClean="0"/>
                        <a:t>&gt;0.2</a:t>
                      </a:r>
                      <a:endParaRPr lang="en-US" dirty="0"/>
                    </a:p>
                  </a:txBody>
                  <a:tcPr/>
                </a:tc>
                <a:tc>
                  <a:txBody>
                    <a:bodyPr/>
                    <a:lstStyle/>
                    <a:p>
                      <a:pPr algn="ctr"/>
                      <a:r>
                        <a:rPr lang="en-US" dirty="0" smtClean="0"/>
                        <a:t>&gt;0.3</a:t>
                      </a:r>
                      <a:endParaRPr lang="en-US" dirty="0"/>
                    </a:p>
                  </a:txBody>
                  <a:tcPr/>
                </a:tc>
                <a:tc>
                  <a:txBody>
                    <a:bodyPr/>
                    <a:lstStyle/>
                    <a:p>
                      <a:pPr algn="ctr"/>
                      <a:r>
                        <a:rPr lang="en-US" dirty="0" smtClean="0"/>
                        <a:t>&gt;0.4</a:t>
                      </a:r>
                      <a:endParaRPr lang="en-US" dirty="0"/>
                    </a:p>
                  </a:txBody>
                  <a:tcPr/>
                </a:tc>
                <a:tc>
                  <a:txBody>
                    <a:bodyPr/>
                    <a:lstStyle/>
                    <a:p>
                      <a:pPr algn="ctr"/>
                      <a:r>
                        <a:rPr lang="en-US" dirty="0" smtClean="0"/>
                        <a:t>&gt;0.5</a:t>
                      </a:r>
                      <a:endParaRPr lang="en-US" dirty="0"/>
                    </a:p>
                  </a:txBody>
                  <a:tcPr/>
                </a:tc>
                <a:tc>
                  <a:txBody>
                    <a:bodyPr/>
                    <a:lstStyle/>
                    <a:p>
                      <a:pPr algn="ctr"/>
                      <a:r>
                        <a:rPr lang="en-US" dirty="0" smtClean="0"/>
                        <a:t>&gt;2.0</a:t>
                      </a:r>
                      <a:endParaRPr lang="en-US" dirty="0"/>
                    </a:p>
                  </a:txBody>
                  <a:tcPr/>
                </a:tc>
              </a:tr>
              <a:tr h="370840">
                <a:tc>
                  <a:txBody>
                    <a:bodyPr/>
                    <a:lstStyle/>
                    <a:p>
                      <a:r>
                        <a:rPr lang="en-US" sz="1400" b="1" dirty="0" smtClean="0"/>
                        <a:t>All data</a:t>
                      </a:r>
                      <a:endParaRPr lang="en-US" sz="1400" b="1" dirty="0"/>
                    </a:p>
                  </a:txBody>
                  <a:tcPr/>
                </a:tc>
                <a:tc>
                  <a:txBody>
                    <a:bodyPr/>
                    <a:lstStyle/>
                    <a:p>
                      <a:r>
                        <a:rPr lang="en-US" dirty="0" smtClean="0"/>
                        <a:t>0.771</a:t>
                      </a:r>
                      <a:endParaRPr lang="en-US" dirty="0"/>
                    </a:p>
                  </a:txBody>
                  <a:tcPr/>
                </a:tc>
                <a:tc>
                  <a:txBody>
                    <a:bodyPr/>
                    <a:lstStyle/>
                    <a:p>
                      <a:r>
                        <a:rPr lang="en-US" dirty="0" smtClean="0"/>
                        <a:t>0.830</a:t>
                      </a:r>
                      <a:endParaRPr lang="en-US" dirty="0"/>
                    </a:p>
                  </a:txBody>
                  <a:tcPr/>
                </a:tc>
                <a:tc>
                  <a:txBody>
                    <a:bodyPr/>
                    <a:lstStyle/>
                    <a:p>
                      <a:r>
                        <a:rPr lang="en-US" dirty="0" smtClean="0"/>
                        <a:t>0.848</a:t>
                      </a:r>
                      <a:endParaRPr lang="en-US" dirty="0"/>
                    </a:p>
                  </a:txBody>
                  <a:tcPr/>
                </a:tc>
                <a:tc>
                  <a:txBody>
                    <a:bodyPr/>
                    <a:lstStyle/>
                    <a:p>
                      <a:r>
                        <a:rPr lang="en-US" dirty="0" smtClean="0"/>
                        <a:t>0.855</a:t>
                      </a:r>
                      <a:endParaRPr lang="en-US" dirty="0"/>
                    </a:p>
                  </a:txBody>
                  <a:tcPr/>
                </a:tc>
                <a:tc>
                  <a:txBody>
                    <a:bodyPr/>
                    <a:lstStyle/>
                    <a:p>
                      <a:r>
                        <a:rPr lang="en-US" dirty="0" smtClean="0"/>
                        <a:t>0.857</a:t>
                      </a:r>
                      <a:endParaRPr lang="en-US" dirty="0"/>
                    </a:p>
                  </a:txBody>
                  <a:tcPr/>
                </a:tc>
                <a:tc>
                  <a:txBody>
                    <a:bodyPr/>
                    <a:lstStyle/>
                    <a:p>
                      <a:r>
                        <a:rPr lang="en-US" dirty="0" smtClean="0"/>
                        <a:t>0.858</a:t>
                      </a:r>
                      <a:endParaRPr lang="en-US" dirty="0"/>
                    </a:p>
                  </a:txBody>
                  <a:tcPr/>
                </a:tc>
                <a:tc>
                  <a:txBody>
                    <a:bodyPr/>
                    <a:lstStyle/>
                    <a:p>
                      <a:r>
                        <a:rPr lang="en-US" dirty="0" smtClean="0"/>
                        <a:t>0.822</a:t>
                      </a:r>
                      <a:endParaRPr lang="en-US" dirty="0"/>
                    </a:p>
                  </a:txBody>
                  <a:tcPr/>
                </a:tc>
              </a:tr>
              <a:tr h="370840">
                <a:tc>
                  <a:txBody>
                    <a:bodyPr/>
                    <a:lstStyle/>
                    <a:p>
                      <a:r>
                        <a:rPr lang="en-US" sz="1400" b="1" dirty="0" smtClean="0"/>
                        <a:t>daytime</a:t>
                      </a:r>
                      <a:endParaRPr lang="en-US" sz="1400" b="1" dirty="0"/>
                    </a:p>
                  </a:txBody>
                  <a:tcPr/>
                </a:tc>
                <a:tc>
                  <a:txBody>
                    <a:bodyPr/>
                    <a:lstStyle/>
                    <a:p>
                      <a:r>
                        <a:rPr lang="en-US" dirty="0" smtClean="0"/>
                        <a:t>0.763</a:t>
                      </a:r>
                      <a:endParaRPr lang="en-US" dirty="0"/>
                    </a:p>
                  </a:txBody>
                  <a:tcPr/>
                </a:tc>
                <a:tc>
                  <a:txBody>
                    <a:bodyPr/>
                    <a:lstStyle/>
                    <a:p>
                      <a:r>
                        <a:rPr lang="en-US" dirty="0" smtClean="0"/>
                        <a:t>0.817</a:t>
                      </a:r>
                      <a:endParaRPr lang="en-US" dirty="0"/>
                    </a:p>
                  </a:txBody>
                  <a:tcPr/>
                </a:tc>
                <a:tc>
                  <a:txBody>
                    <a:bodyPr/>
                    <a:lstStyle/>
                    <a:p>
                      <a:r>
                        <a:rPr lang="en-US" dirty="0" smtClean="0"/>
                        <a:t>0.835</a:t>
                      </a:r>
                      <a:endParaRPr lang="en-US" dirty="0"/>
                    </a:p>
                  </a:txBody>
                  <a:tcPr/>
                </a:tc>
                <a:tc>
                  <a:txBody>
                    <a:bodyPr/>
                    <a:lstStyle/>
                    <a:p>
                      <a:r>
                        <a:rPr lang="en-US" dirty="0" smtClean="0"/>
                        <a:t>0.841</a:t>
                      </a:r>
                      <a:endParaRPr lang="en-US" dirty="0"/>
                    </a:p>
                  </a:txBody>
                  <a:tcPr/>
                </a:tc>
                <a:tc>
                  <a:txBody>
                    <a:bodyPr/>
                    <a:lstStyle/>
                    <a:p>
                      <a:r>
                        <a:rPr lang="en-US" dirty="0" smtClean="0"/>
                        <a:t>0.844</a:t>
                      </a:r>
                      <a:endParaRPr lang="en-US" dirty="0"/>
                    </a:p>
                  </a:txBody>
                  <a:tcPr/>
                </a:tc>
                <a:tc>
                  <a:txBody>
                    <a:bodyPr/>
                    <a:lstStyle/>
                    <a:p>
                      <a:r>
                        <a:rPr lang="en-US" dirty="0" smtClean="0"/>
                        <a:t>0.844</a:t>
                      </a:r>
                      <a:endParaRPr lang="en-US" dirty="0"/>
                    </a:p>
                  </a:txBody>
                  <a:tcPr/>
                </a:tc>
                <a:tc>
                  <a:txBody>
                    <a:bodyPr/>
                    <a:lstStyle/>
                    <a:p>
                      <a:r>
                        <a:rPr lang="en-US" dirty="0" smtClean="0"/>
                        <a:t>0.807</a:t>
                      </a:r>
                      <a:endParaRPr lang="en-US" dirty="0"/>
                    </a:p>
                  </a:txBody>
                  <a:tcPr/>
                </a:tc>
              </a:tr>
              <a:tr h="370840">
                <a:tc>
                  <a:txBody>
                    <a:bodyPr/>
                    <a:lstStyle/>
                    <a:p>
                      <a:r>
                        <a:rPr lang="en-US" sz="1400" b="1" dirty="0" smtClean="0"/>
                        <a:t>nighttime</a:t>
                      </a:r>
                      <a:endParaRPr lang="en-US" sz="1400" b="1" dirty="0"/>
                    </a:p>
                  </a:txBody>
                  <a:tcPr/>
                </a:tc>
                <a:tc>
                  <a:txBody>
                    <a:bodyPr/>
                    <a:lstStyle/>
                    <a:p>
                      <a:r>
                        <a:rPr lang="en-US" dirty="0" smtClean="0"/>
                        <a:t>0.779</a:t>
                      </a:r>
                      <a:endParaRPr lang="en-US" dirty="0"/>
                    </a:p>
                  </a:txBody>
                  <a:tcPr/>
                </a:tc>
                <a:tc>
                  <a:txBody>
                    <a:bodyPr/>
                    <a:lstStyle/>
                    <a:p>
                      <a:r>
                        <a:rPr lang="en-US" dirty="0" smtClean="0"/>
                        <a:t>0.842</a:t>
                      </a:r>
                      <a:endParaRPr lang="en-US" dirty="0"/>
                    </a:p>
                  </a:txBody>
                  <a:tcPr/>
                </a:tc>
                <a:tc>
                  <a:txBody>
                    <a:bodyPr/>
                    <a:lstStyle/>
                    <a:p>
                      <a:r>
                        <a:rPr lang="en-US" dirty="0" smtClean="0"/>
                        <a:t>0.862</a:t>
                      </a:r>
                      <a:endParaRPr lang="en-US" dirty="0"/>
                    </a:p>
                  </a:txBody>
                  <a:tcPr/>
                </a:tc>
                <a:tc>
                  <a:txBody>
                    <a:bodyPr/>
                    <a:lstStyle/>
                    <a:p>
                      <a:r>
                        <a:rPr lang="en-US" dirty="0" smtClean="0"/>
                        <a:t>0.869</a:t>
                      </a:r>
                      <a:endParaRPr lang="en-US" dirty="0"/>
                    </a:p>
                  </a:txBody>
                  <a:tcPr/>
                </a:tc>
                <a:tc>
                  <a:txBody>
                    <a:bodyPr/>
                    <a:lstStyle/>
                    <a:p>
                      <a:r>
                        <a:rPr lang="en-US" dirty="0" smtClean="0"/>
                        <a:t>0.871</a:t>
                      </a:r>
                      <a:endParaRPr lang="en-US" dirty="0"/>
                    </a:p>
                  </a:txBody>
                  <a:tcPr/>
                </a:tc>
                <a:tc>
                  <a:txBody>
                    <a:bodyPr/>
                    <a:lstStyle/>
                    <a:p>
                      <a:r>
                        <a:rPr lang="en-US" dirty="0" smtClean="0"/>
                        <a:t>0.871</a:t>
                      </a:r>
                      <a:endParaRPr lang="en-US" dirty="0"/>
                    </a:p>
                  </a:txBody>
                  <a:tcPr/>
                </a:tc>
                <a:tc>
                  <a:txBody>
                    <a:bodyPr/>
                    <a:lstStyle/>
                    <a:p>
                      <a:r>
                        <a:rPr lang="en-US" dirty="0" smtClean="0"/>
                        <a:t>0.834</a:t>
                      </a:r>
                      <a:endParaRPr lang="en-US" dirty="0"/>
                    </a:p>
                  </a:txBody>
                  <a:tcPr/>
                </a:tc>
              </a:tr>
              <a:tr h="370840">
                <a:tc>
                  <a:txBody>
                    <a:bodyPr/>
                    <a:lstStyle/>
                    <a:p>
                      <a:r>
                        <a:rPr lang="en-US" sz="1400" b="1" dirty="0" smtClean="0"/>
                        <a:t>Over land</a:t>
                      </a:r>
                      <a:endParaRPr lang="en-US" sz="1400" b="1" dirty="0"/>
                    </a:p>
                  </a:txBody>
                  <a:tcPr/>
                </a:tc>
                <a:tc>
                  <a:txBody>
                    <a:bodyPr/>
                    <a:lstStyle/>
                    <a:p>
                      <a:r>
                        <a:rPr lang="en-US" dirty="0" smtClean="0"/>
                        <a:t>0.785</a:t>
                      </a:r>
                      <a:endParaRPr lang="en-US" dirty="0"/>
                    </a:p>
                  </a:txBody>
                  <a:tcPr/>
                </a:tc>
                <a:tc>
                  <a:txBody>
                    <a:bodyPr/>
                    <a:lstStyle/>
                    <a:p>
                      <a:r>
                        <a:rPr lang="en-US" dirty="0" smtClean="0"/>
                        <a:t>0.826</a:t>
                      </a:r>
                      <a:endParaRPr lang="en-US" dirty="0"/>
                    </a:p>
                  </a:txBody>
                  <a:tcPr/>
                </a:tc>
                <a:tc>
                  <a:txBody>
                    <a:bodyPr/>
                    <a:lstStyle/>
                    <a:p>
                      <a:r>
                        <a:rPr lang="en-US" dirty="0" smtClean="0"/>
                        <a:t>0.846</a:t>
                      </a:r>
                      <a:endParaRPr lang="en-US" dirty="0"/>
                    </a:p>
                  </a:txBody>
                  <a:tcPr/>
                </a:tc>
                <a:tc>
                  <a:txBody>
                    <a:bodyPr/>
                    <a:lstStyle/>
                    <a:p>
                      <a:r>
                        <a:rPr lang="en-US" dirty="0" smtClean="0"/>
                        <a:t>0.855</a:t>
                      </a:r>
                      <a:endParaRPr lang="en-US" dirty="0"/>
                    </a:p>
                  </a:txBody>
                  <a:tcPr/>
                </a:tc>
                <a:tc>
                  <a:txBody>
                    <a:bodyPr/>
                    <a:lstStyle/>
                    <a:p>
                      <a:r>
                        <a:rPr lang="en-US" dirty="0" smtClean="0"/>
                        <a:t>0.856</a:t>
                      </a:r>
                      <a:endParaRPr lang="en-US" dirty="0"/>
                    </a:p>
                  </a:txBody>
                  <a:tcPr/>
                </a:tc>
                <a:tc>
                  <a:txBody>
                    <a:bodyPr/>
                    <a:lstStyle/>
                    <a:p>
                      <a:r>
                        <a:rPr lang="en-US" dirty="0" smtClean="0"/>
                        <a:t>0.856</a:t>
                      </a:r>
                      <a:endParaRPr lang="en-US" dirty="0"/>
                    </a:p>
                  </a:txBody>
                  <a:tcPr/>
                </a:tc>
                <a:tc>
                  <a:txBody>
                    <a:bodyPr/>
                    <a:lstStyle/>
                    <a:p>
                      <a:r>
                        <a:rPr lang="en-US" dirty="0" smtClean="0"/>
                        <a:t>0.797</a:t>
                      </a:r>
                      <a:endParaRPr lang="en-US" dirty="0"/>
                    </a:p>
                  </a:txBody>
                  <a:tcPr/>
                </a:tc>
              </a:tr>
              <a:tr h="370840">
                <a:tc>
                  <a:txBody>
                    <a:bodyPr/>
                    <a:lstStyle/>
                    <a:p>
                      <a:r>
                        <a:rPr lang="en-US" sz="1400" b="1" dirty="0" smtClean="0"/>
                        <a:t>Over</a:t>
                      </a:r>
                      <a:r>
                        <a:rPr lang="en-US" sz="1400" b="1" baseline="0" dirty="0" smtClean="0"/>
                        <a:t> </a:t>
                      </a:r>
                      <a:r>
                        <a:rPr lang="en-US" sz="1400" b="1" dirty="0" smtClean="0"/>
                        <a:t>water</a:t>
                      </a:r>
                      <a:endParaRPr lang="en-US" sz="1400" b="1" dirty="0"/>
                    </a:p>
                  </a:txBody>
                  <a:tcPr/>
                </a:tc>
                <a:tc>
                  <a:txBody>
                    <a:bodyPr/>
                    <a:lstStyle/>
                    <a:p>
                      <a:r>
                        <a:rPr lang="en-US" dirty="0" smtClean="0"/>
                        <a:t>0.766</a:t>
                      </a:r>
                      <a:endParaRPr lang="en-US" dirty="0"/>
                    </a:p>
                  </a:txBody>
                  <a:tcPr/>
                </a:tc>
                <a:tc>
                  <a:txBody>
                    <a:bodyPr/>
                    <a:lstStyle/>
                    <a:p>
                      <a:r>
                        <a:rPr lang="en-US" dirty="0" smtClean="0"/>
                        <a:t>0.830</a:t>
                      </a:r>
                      <a:endParaRPr lang="en-US" dirty="0"/>
                    </a:p>
                  </a:txBody>
                  <a:tcPr/>
                </a:tc>
                <a:tc>
                  <a:txBody>
                    <a:bodyPr/>
                    <a:lstStyle/>
                    <a:p>
                      <a:r>
                        <a:rPr lang="en-US" dirty="0" smtClean="0"/>
                        <a:t>0.848</a:t>
                      </a:r>
                      <a:endParaRPr lang="en-US" dirty="0"/>
                    </a:p>
                  </a:txBody>
                  <a:tcPr/>
                </a:tc>
                <a:tc>
                  <a:txBody>
                    <a:bodyPr/>
                    <a:lstStyle/>
                    <a:p>
                      <a:r>
                        <a:rPr lang="en-US" dirty="0" smtClean="0"/>
                        <a:t>0.854</a:t>
                      </a:r>
                      <a:endParaRPr lang="en-US" dirty="0"/>
                    </a:p>
                  </a:txBody>
                  <a:tcPr/>
                </a:tc>
                <a:tc>
                  <a:txBody>
                    <a:bodyPr/>
                    <a:lstStyle/>
                    <a:p>
                      <a:r>
                        <a:rPr lang="en-US" dirty="0" smtClean="0"/>
                        <a:t>0.856</a:t>
                      </a:r>
                      <a:endParaRPr lang="en-US" dirty="0"/>
                    </a:p>
                  </a:txBody>
                  <a:tcPr/>
                </a:tc>
                <a:tc>
                  <a:txBody>
                    <a:bodyPr/>
                    <a:lstStyle/>
                    <a:p>
                      <a:r>
                        <a:rPr lang="en-US" dirty="0" smtClean="0"/>
                        <a:t>0.857</a:t>
                      </a:r>
                      <a:endParaRPr lang="en-US" dirty="0"/>
                    </a:p>
                  </a:txBody>
                  <a:tcPr/>
                </a:tc>
                <a:tc>
                  <a:txBody>
                    <a:bodyPr/>
                    <a:lstStyle/>
                    <a:p>
                      <a:r>
                        <a:rPr lang="en-US" dirty="0" smtClean="0"/>
                        <a:t>0.826</a:t>
                      </a:r>
                      <a:endParaRPr lang="en-US" dirty="0"/>
                    </a:p>
                  </a:txBody>
                  <a:tcPr/>
                </a:tc>
              </a:tr>
              <a:tr h="370840">
                <a:tc>
                  <a:txBody>
                    <a:bodyPr/>
                    <a:lstStyle/>
                    <a:p>
                      <a:r>
                        <a:rPr lang="en-US" sz="1400" b="1" dirty="0" err="1" smtClean="0"/>
                        <a:t>Lat</a:t>
                      </a:r>
                      <a:r>
                        <a:rPr lang="en-US" sz="1400" b="1" baseline="0" dirty="0" smtClean="0"/>
                        <a:t> &gt; 60 </a:t>
                      </a:r>
                      <a:r>
                        <a:rPr lang="en-US" sz="1400" b="1" baseline="0" dirty="0" err="1" smtClean="0"/>
                        <a:t>deg</a:t>
                      </a:r>
                      <a:endParaRPr lang="en-US" sz="1400" b="1" dirty="0"/>
                    </a:p>
                  </a:txBody>
                  <a:tcPr/>
                </a:tc>
                <a:tc>
                  <a:txBody>
                    <a:bodyPr/>
                    <a:lstStyle/>
                    <a:p>
                      <a:r>
                        <a:rPr lang="en-US" dirty="0" smtClean="0"/>
                        <a:t>0.805</a:t>
                      </a:r>
                      <a:endParaRPr lang="en-US" dirty="0"/>
                    </a:p>
                  </a:txBody>
                  <a:tcPr/>
                </a:tc>
                <a:tc>
                  <a:txBody>
                    <a:bodyPr/>
                    <a:lstStyle/>
                    <a:p>
                      <a:r>
                        <a:rPr lang="en-US" dirty="0" smtClean="0"/>
                        <a:t>0.834</a:t>
                      </a:r>
                      <a:endParaRPr lang="en-US" dirty="0"/>
                    </a:p>
                  </a:txBody>
                  <a:tcPr/>
                </a:tc>
                <a:tc>
                  <a:txBody>
                    <a:bodyPr/>
                    <a:lstStyle/>
                    <a:p>
                      <a:r>
                        <a:rPr lang="en-US" dirty="0" smtClean="0"/>
                        <a:t>0.838</a:t>
                      </a:r>
                      <a:endParaRPr lang="en-US" dirty="0"/>
                    </a:p>
                  </a:txBody>
                  <a:tcPr/>
                </a:tc>
                <a:tc>
                  <a:txBody>
                    <a:bodyPr/>
                    <a:lstStyle/>
                    <a:p>
                      <a:r>
                        <a:rPr lang="en-US" dirty="0" smtClean="0"/>
                        <a:t>0.839</a:t>
                      </a:r>
                      <a:endParaRPr lang="en-US" dirty="0"/>
                    </a:p>
                  </a:txBody>
                  <a:tcPr/>
                </a:tc>
                <a:tc>
                  <a:txBody>
                    <a:bodyPr/>
                    <a:lstStyle/>
                    <a:p>
                      <a:r>
                        <a:rPr lang="en-US" dirty="0" smtClean="0"/>
                        <a:t>0.837</a:t>
                      </a:r>
                      <a:endParaRPr lang="en-US" dirty="0"/>
                    </a:p>
                  </a:txBody>
                  <a:tcPr/>
                </a:tc>
                <a:tc>
                  <a:txBody>
                    <a:bodyPr/>
                    <a:lstStyle/>
                    <a:p>
                      <a:r>
                        <a:rPr lang="en-US" dirty="0" smtClean="0"/>
                        <a:t>0.835</a:t>
                      </a:r>
                      <a:endParaRPr lang="en-US" dirty="0"/>
                    </a:p>
                  </a:txBody>
                  <a:tcPr/>
                </a:tc>
                <a:tc>
                  <a:txBody>
                    <a:bodyPr/>
                    <a:lstStyle/>
                    <a:p>
                      <a:r>
                        <a:rPr lang="en-US" dirty="0" smtClean="0"/>
                        <a:t>0.784</a:t>
                      </a:r>
                      <a:endParaRPr lang="en-US" dirty="0"/>
                    </a:p>
                  </a:txBody>
                  <a:tcPr/>
                </a:tc>
              </a:tr>
              <a:tr h="370840">
                <a:tc>
                  <a:txBody>
                    <a:bodyPr/>
                    <a:lstStyle/>
                    <a:p>
                      <a:r>
                        <a:rPr lang="en-US" sz="1400" b="1" dirty="0" err="1" smtClean="0"/>
                        <a:t>Lat</a:t>
                      </a:r>
                      <a:r>
                        <a:rPr lang="en-US" sz="1400" b="1" dirty="0" smtClean="0"/>
                        <a:t> &lt;60 </a:t>
                      </a:r>
                      <a:r>
                        <a:rPr lang="en-US" sz="1400" b="1" dirty="0" err="1" smtClean="0"/>
                        <a:t>deg</a:t>
                      </a:r>
                      <a:endParaRPr lang="en-US" sz="1400" b="1" dirty="0"/>
                    </a:p>
                  </a:txBody>
                  <a:tcPr/>
                </a:tc>
                <a:tc>
                  <a:txBody>
                    <a:bodyPr/>
                    <a:lstStyle/>
                    <a:p>
                      <a:r>
                        <a:rPr lang="en-US" dirty="0" smtClean="0"/>
                        <a:t>0.763</a:t>
                      </a:r>
                      <a:endParaRPr lang="en-US" dirty="0"/>
                    </a:p>
                  </a:txBody>
                  <a:tcPr/>
                </a:tc>
                <a:tc>
                  <a:txBody>
                    <a:bodyPr/>
                    <a:lstStyle/>
                    <a:p>
                      <a:r>
                        <a:rPr lang="en-US" dirty="0" smtClean="0"/>
                        <a:t>0.828</a:t>
                      </a:r>
                      <a:endParaRPr lang="en-US" dirty="0"/>
                    </a:p>
                  </a:txBody>
                  <a:tcPr/>
                </a:tc>
                <a:tc>
                  <a:txBody>
                    <a:bodyPr/>
                    <a:lstStyle/>
                    <a:p>
                      <a:r>
                        <a:rPr lang="en-US" dirty="0" smtClean="0"/>
                        <a:t>0.850</a:t>
                      </a:r>
                      <a:endParaRPr lang="en-US" dirty="0"/>
                    </a:p>
                  </a:txBody>
                  <a:tcPr/>
                </a:tc>
                <a:tc>
                  <a:txBody>
                    <a:bodyPr/>
                    <a:lstStyle/>
                    <a:p>
                      <a:r>
                        <a:rPr lang="en-US" dirty="0" smtClean="0"/>
                        <a:t>0.851</a:t>
                      </a:r>
                      <a:endParaRPr lang="en-US" dirty="0"/>
                    </a:p>
                  </a:txBody>
                  <a:tcPr/>
                </a:tc>
                <a:tc>
                  <a:txBody>
                    <a:bodyPr/>
                    <a:lstStyle/>
                    <a:p>
                      <a:r>
                        <a:rPr lang="en-US" dirty="0" smtClean="0"/>
                        <a:t>0.862</a:t>
                      </a:r>
                      <a:endParaRPr lang="en-US" dirty="0"/>
                    </a:p>
                  </a:txBody>
                  <a:tcPr/>
                </a:tc>
                <a:tc>
                  <a:txBody>
                    <a:bodyPr/>
                    <a:lstStyle/>
                    <a:p>
                      <a:r>
                        <a:rPr lang="en-US" dirty="0" smtClean="0"/>
                        <a:t>0.863</a:t>
                      </a:r>
                      <a:endParaRPr lang="en-US" dirty="0"/>
                    </a:p>
                  </a:txBody>
                  <a:tcPr/>
                </a:tc>
                <a:tc>
                  <a:txBody>
                    <a:bodyPr/>
                    <a:lstStyle/>
                    <a:p>
                      <a:r>
                        <a:rPr lang="en-US" dirty="0" smtClean="0"/>
                        <a:t>0.831</a:t>
                      </a:r>
                      <a:endParaRPr lang="en-US" dirty="0"/>
                    </a:p>
                  </a:txBody>
                  <a:tcPr/>
                </a:tc>
              </a:tr>
            </a:tbl>
          </a:graphicData>
        </a:graphic>
      </p:graphicFrame>
      <p:sp>
        <p:nvSpPr>
          <p:cNvPr id="5" name="TextBox 4"/>
          <p:cNvSpPr txBox="1"/>
          <p:nvPr/>
        </p:nvSpPr>
        <p:spPr>
          <a:xfrm>
            <a:off x="1014984" y="4784831"/>
            <a:ext cx="7104888" cy="2031325"/>
          </a:xfrm>
          <a:prstGeom prst="rect">
            <a:avLst/>
          </a:prstGeom>
          <a:noFill/>
        </p:spPr>
        <p:txBody>
          <a:bodyPr wrap="square" rtlCol="0">
            <a:spAutoFit/>
          </a:bodyPr>
          <a:lstStyle/>
          <a:p>
            <a:r>
              <a:rPr lang="en-US" b="1" dirty="0" smtClean="0"/>
              <a:t>This chart shows the fraction of VIIRS cloudy pixels (filtered by the CALIOP optical depth) with a cloud phase that agrees with the cloud phase of the highest cloud layer as determined from CALIOP.  Data is from November 10, 2012.  </a:t>
            </a:r>
          </a:p>
          <a:p>
            <a:endParaRPr lang="en-US" b="1" dirty="0"/>
          </a:p>
          <a:p>
            <a:r>
              <a:rPr lang="en-US" b="1" dirty="0" smtClean="0"/>
              <a:t>VCM is the code that includes the latest scientific logic and thresholds as of ADL4.2 build Mx7.2.</a:t>
            </a:r>
            <a:endParaRPr lang="en-US" dirty="0"/>
          </a:p>
        </p:txBody>
      </p:sp>
    </p:spTree>
    <p:extLst>
      <p:ext uri="{BB962C8B-B14F-4D97-AF65-F5344CB8AC3E}">
        <p14:creationId xmlns:p14="http://schemas.microsoft.com/office/powerpoint/2010/main" val="4224063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Set 5 (Degraded Conditions) </a:t>
            </a:r>
            <a:endParaRPr lang="en-US" dirty="0"/>
          </a:p>
        </p:txBody>
      </p:sp>
      <p:graphicFrame>
        <p:nvGraphicFramePr>
          <p:cNvPr id="5" name="Content Placeholder 4"/>
          <p:cNvGraphicFramePr>
            <a:graphicFrameLocks noGrp="1"/>
          </p:cNvGraphicFramePr>
          <p:nvPr>
            <p:ph idx="1"/>
          </p:nvPr>
        </p:nvGraphicFramePr>
        <p:xfrm>
          <a:off x="457200" y="1707312"/>
          <a:ext cx="8229600" cy="2839719"/>
        </p:xfrm>
        <a:graphic>
          <a:graphicData uri="http://schemas.openxmlformats.org/drawingml/2006/table">
            <a:tbl>
              <a:tblPr firstRow="1" bandRow="1">
                <a:tableStyleId>{5C22544A-7EE6-4342-B048-85BDC9FD1C3A}</a:tableStyleId>
              </a:tblPr>
              <a:tblGrid>
                <a:gridCol w="2120630"/>
                <a:gridCol w="1994170"/>
                <a:gridCol w="1967696"/>
                <a:gridCol w="2147104"/>
              </a:tblGrid>
              <a:tr h="370840">
                <a:tc>
                  <a:txBody>
                    <a:bodyPr/>
                    <a:lstStyle/>
                    <a:p>
                      <a:r>
                        <a:rPr lang="en-US" dirty="0" smtClean="0"/>
                        <a:t>Quality Flag</a:t>
                      </a:r>
                      <a:endParaRPr lang="en-US" dirty="0"/>
                    </a:p>
                  </a:txBody>
                  <a:tcPr/>
                </a:tc>
                <a:tc>
                  <a:txBody>
                    <a:bodyPr/>
                    <a:lstStyle/>
                    <a:p>
                      <a:r>
                        <a:rPr lang="en-US" dirty="0" smtClean="0"/>
                        <a:t>Output</a:t>
                      </a:r>
                      <a:endParaRPr lang="en-US" dirty="0"/>
                    </a:p>
                  </a:txBody>
                  <a:tcPr/>
                </a:tc>
                <a:tc>
                  <a:txBody>
                    <a:bodyPr/>
                    <a:lstStyle/>
                    <a:p>
                      <a:r>
                        <a:rPr lang="en-US" dirty="0" smtClean="0"/>
                        <a:t>General</a:t>
                      </a:r>
                      <a:r>
                        <a:rPr lang="en-US" baseline="0" dirty="0" smtClean="0"/>
                        <a:t> Location</a:t>
                      </a:r>
                      <a:endParaRPr lang="en-US" dirty="0"/>
                    </a:p>
                  </a:txBody>
                  <a:tcPr/>
                </a:tc>
                <a:tc>
                  <a:txBody>
                    <a:bodyPr/>
                    <a:lstStyle/>
                    <a:p>
                      <a:r>
                        <a:rPr lang="en-US" dirty="0" smtClean="0"/>
                        <a:t>Granules</a:t>
                      </a:r>
                      <a:endParaRPr lang="en-US" dirty="0"/>
                    </a:p>
                  </a:txBody>
                  <a:tcPr/>
                </a:tc>
              </a:tr>
              <a:tr h="370840">
                <a:tc>
                  <a:txBody>
                    <a:bodyPr/>
                    <a:lstStyle/>
                    <a:p>
                      <a:r>
                        <a:rPr lang="en-US" baseline="0" dirty="0" smtClean="0"/>
                        <a:t>Degraded:</a:t>
                      </a:r>
                    </a:p>
                    <a:p>
                      <a:r>
                        <a:rPr lang="en-US" baseline="0" dirty="0" smtClean="0"/>
                        <a:t>TOC NDVI </a:t>
                      </a:r>
                    </a:p>
                    <a:p>
                      <a:r>
                        <a:rPr lang="en-US" baseline="0" dirty="0" smtClean="0"/>
                        <a:t>(0.2 &lt; NDVI &lt; 0.4)</a:t>
                      </a:r>
                    </a:p>
                  </a:txBody>
                  <a:tcPr/>
                </a:tc>
                <a:tc>
                  <a:txBody>
                    <a:bodyPr/>
                    <a:lstStyle/>
                    <a:p>
                      <a:r>
                        <a:rPr lang="en-US" baseline="0" dirty="0" smtClean="0"/>
                        <a:t>False (0)</a:t>
                      </a:r>
                    </a:p>
                    <a:p>
                      <a:r>
                        <a:rPr lang="en-US" baseline="0" dirty="0" smtClean="0"/>
                        <a:t>True (1)</a:t>
                      </a:r>
                    </a:p>
                    <a:p>
                      <a:endParaRPr lang="en-US" baseline="0" dirty="0" smtClean="0"/>
                    </a:p>
                  </a:txBody>
                  <a:tcPr/>
                </a:tc>
                <a:tc>
                  <a:txBody>
                    <a:bodyPr/>
                    <a:lstStyle/>
                    <a:p>
                      <a:r>
                        <a:rPr lang="en-US" baseline="0" dirty="0" smtClean="0"/>
                        <a:t>Sahel, SW USA, Mexico, Australia</a:t>
                      </a:r>
                    </a:p>
                  </a:txBody>
                  <a:tcPr/>
                </a:tc>
                <a:tc>
                  <a:txBody>
                    <a:bodyPr/>
                    <a:lstStyle/>
                    <a:p>
                      <a:r>
                        <a:rPr lang="en-US" sz="1200" dirty="0" smtClean="0"/>
                        <a:t>d20120515_t1946 (Australia)</a:t>
                      </a:r>
                    </a:p>
                    <a:p>
                      <a:r>
                        <a:rPr lang="en-US" sz="1200" dirty="0" smtClean="0"/>
                        <a:t>d20131015_t1243 (Sahel)</a:t>
                      </a:r>
                    </a:p>
                    <a:p>
                      <a:r>
                        <a:rPr lang="en-US" sz="1200" dirty="0" smtClean="0"/>
                        <a:t>GG #2, 8, 9, 16</a:t>
                      </a:r>
                      <a:endParaRPr lang="en-US" sz="1200" dirty="0"/>
                    </a:p>
                  </a:txBody>
                  <a:tcPr/>
                </a:tc>
              </a:tr>
              <a:tr h="370840">
                <a:tc>
                  <a:txBody>
                    <a:bodyPr/>
                    <a:lstStyle/>
                    <a:p>
                      <a:r>
                        <a:rPr lang="en-US" baseline="0" dirty="0" smtClean="0"/>
                        <a:t>Degraded: Sun Glint in Pixel</a:t>
                      </a:r>
                    </a:p>
                  </a:txBody>
                  <a:tcPr/>
                </a:tc>
                <a:tc>
                  <a:txBody>
                    <a:bodyPr/>
                    <a:lstStyle/>
                    <a:p>
                      <a:r>
                        <a:rPr lang="en-US" baseline="0" dirty="0" smtClean="0"/>
                        <a:t>False (0)</a:t>
                      </a:r>
                    </a:p>
                    <a:p>
                      <a:r>
                        <a:rPr lang="en-US" baseline="0" dirty="0" smtClean="0"/>
                        <a:t>True (1)</a:t>
                      </a:r>
                    </a:p>
                  </a:txBody>
                  <a:tcPr/>
                </a:tc>
                <a:tc>
                  <a:txBody>
                    <a:bodyPr/>
                    <a:lstStyle/>
                    <a:p>
                      <a:r>
                        <a:rPr lang="en-US" baseline="0" dirty="0" smtClean="0"/>
                        <a:t>Same as glint flag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d20120901_t1858  (G.</a:t>
                      </a:r>
                      <a:r>
                        <a:rPr lang="en-US" sz="1200" baseline="0" dirty="0" smtClean="0"/>
                        <a:t> Mexico)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#2, 9, 17</a:t>
                      </a:r>
                      <a:endParaRPr lang="en-US" sz="1200" dirty="0" smtClean="0"/>
                    </a:p>
                    <a:p>
                      <a:endParaRPr lang="en-US" sz="1200" dirty="0"/>
                    </a:p>
                  </a:txBody>
                  <a:tcPr/>
                </a:tc>
              </a:tr>
              <a:tr h="370840">
                <a:tc>
                  <a:txBody>
                    <a:bodyPr/>
                    <a:lstStyle/>
                    <a:p>
                      <a:r>
                        <a:rPr lang="en-US" baseline="0" dirty="0" smtClean="0"/>
                        <a:t>Degraded: Polar Night</a:t>
                      </a:r>
                    </a:p>
                  </a:txBody>
                  <a:tcPr/>
                </a:tc>
                <a:tc>
                  <a:txBody>
                    <a:bodyPr/>
                    <a:lstStyle/>
                    <a:p>
                      <a:r>
                        <a:rPr lang="en-US" baseline="0" dirty="0" smtClean="0"/>
                        <a:t>False (0)</a:t>
                      </a:r>
                    </a:p>
                    <a:p>
                      <a:r>
                        <a:rPr lang="en-US" baseline="0" dirty="0" smtClean="0"/>
                        <a:t>True (1)</a:t>
                      </a:r>
                    </a:p>
                  </a:txBody>
                  <a:tcPr/>
                </a:tc>
                <a:tc>
                  <a:txBody>
                    <a:bodyPr/>
                    <a:lstStyle/>
                    <a:p>
                      <a:r>
                        <a:rPr lang="en-US" baseline="0" dirty="0" smtClean="0"/>
                        <a:t>Nighttime </a:t>
                      </a:r>
                      <a:r>
                        <a:rPr lang="en-US" baseline="0" dirty="0" err="1" smtClean="0"/>
                        <a:t>poleward</a:t>
                      </a:r>
                      <a:r>
                        <a:rPr lang="en-US" baseline="0" dirty="0" smtClean="0"/>
                        <a:t> of 60 degrees latitude</a:t>
                      </a:r>
                    </a:p>
                  </a:txBody>
                  <a:tcPr/>
                </a:tc>
                <a:tc>
                  <a:txBody>
                    <a:bodyPr/>
                    <a:lstStyle/>
                    <a:p>
                      <a:r>
                        <a:rPr lang="en-US" sz="1200" dirty="0" smtClean="0"/>
                        <a:t>d20120515_t0716 (Antarctica)</a:t>
                      </a:r>
                    </a:p>
                    <a:p>
                      <a:r>
                        <a:rPr lang="en-US" sz="1200" dirty="0" smtClean="0"/>
                        <a:t>GG #24, 26, 28, 29, 30</a:t>
                      </a:r>
                      <a:endParaRPr lang="en-US" sz="1200" dirty="0"/>
                    </a:p>
                  </a:txBody>
                  <a:tcPr/>
                </a:tc>
              </a:tr>
            </a:tbl>
          </a:graphicData>
        </a:graphic>
      </p:graphicFrame>
      <p:sp>
        <p:nvSpPr>
          <p:cNvPr id="6" name="Slide Number Placeholder 5"/>
          <p:cNvSpPr>
            <a:spLocks noGrp="1"/>
          </p:cNvSpPr>
          <p:nvPr>
            <p:ph type="sldNum" sz="quarter" idx="12"/>
          </p:nvPr>
        </p:nvSpPr>
        <p:spPr/>
        <p:txBody>
          <a:bodyPr/>
          <a:lstStyle/>
          <a:p>
            <a:fld id="{96E36F11-A39A-294D-A59D-6180D50ED29D}" type="slidenum">
              <a:rPr lang="en-US" smtClean="0"/>
              <a:pPr/>
              <a:t>63</a:t>
            </a:fld>
            <a:endParaRPr lang="en-US"/>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NDVI Degraded Example (1)</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64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000" y="1584529"/>
            <a:ext cx="4908633" cy="4189738"/>
          </a:xfrm>
          <a:prstGeom prst="rect">
            <a:avLst/>
          </a:prstGeom>
        </p:spPr>
      </p:pic>
      <p:sp>
        <p:nvSpPr>
          <p:cNvPr id="5" name="TextBox 4"/>
          <p:cNvSpPr txBox="1"/>
          <p:nvPr/>
        </p:nvSpPr>
        <p:spPr>
          <a:xfrm>
            <a:off x="1016000" y="6171684"/>
            <a:ext cx="7416800" cy="369332"/>
          </a:xfrm>
          <a:prstGeom prst="rect">
            <a:avLst/>
          </a:prstGeom>
          <a:noFill/>
        </p:spPr>
        <p:txBody>
          <a:bodyPr wrap="square" rtlCol="0">
            <a:spAutoFit/>
          </a:bodyPr>
          <a:lstStyle/>
          <a:p>
            <a:r>
              <a:rPr lang="en-US" dirty="0" smtClean="0"/>
              <a:t>Source: Raytheon Data Quality Library (DQL) Analysis and Visualization Toolkit</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NDVI Degraded Example (2)</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65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999" y="1581666"/>
            <a:ext cx="4908633" cy="4189738"/>
          </a:xfrm>
          <a:prstGeom prst="rect">
            <a:avLst/>
          </a:prstGeom>
        </p:spPr>
      </p:pic>
      <p:sp>
        <p:nvSpPr>
          <p:cNvPr id="6" name="TextBox 5"/>
          <p:cNvSpPr txBox="1"/>
          <p:nvPr/>
        </p:nvSpPr>
        <p:spPr>
          <a:xfrm>
            <a:off x="2282999" y="1027668"/>
            <a:ext cx="3268133" cy="369332"/>
          </a:xfrm>
          <a:prstGeom prst="rect">
            <a:avLst/>
          </a:prstGeom>
          <a:noFill/>
        </p:spPr>
        <p:txBody>
          <a:bodyPr wrap="square" rtlCol="0">
            <a:spAutoFit/>
          </a:bodyPr>
          <a:lstStyle/>
          <a:p>
            <a:r>
              <a:rPr lang="en-US" dirty="0" smtClean="0"/>
              <a:t>Red = True</a:t>
            </a:r>
            <a:endParaRPr lang="en-US" dirty="0"/>
          </a:p>
        </p:txBody>
      </p:sp>
      <p:sp>
        <p:nvSpPr>
          <p:cNvPr id="7" name="TextBox 6"/>
          <p:cNvSpPr txBox="1"/>
          <p:nvPr/>
        </p:nvSpPr>
        <p:spPr>
          <a:xfrm>
            <a:off x="1016000" y="6171684"/>
            <a:ext cx="7416800" cy="369332"/>
          </a:xfrm>
          <a:prstGeom prst="rect">
            <a:avLst/>
          </a:prstGeom>
          <a:noFill/>
        </p:spPr>
        <p:txBody>
          <a:bodyPr wrap="square" rtlCol="0">
            <a:spAutoFit/>
          </a:bodyPr>
          <a:lstStyle/>
          <a:p>
            <a:r>
              <a:rPr lang="en-US" dirty="0" smtClean="0"/>
              <a:t>Source: Raytheon Data Quality Library (DQL) Analysis and Visualization Toolkit</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Set 6 (Required Conditions) - I </a:t>
            </a:r>
            <a:endParaRPr lang="en-US" dirty="0"/>
          </a:p>
        </p:txBody>
      </p:sp>
      <p:graphicFrame>
        <p:nvGraphicFramePr>
          <p:cNvPr id="5" name="Content Placeholder 4"/>
          <p:cNvGraphicFramePr>
            <a:graphicFrameLocks noGrp="1"/>
          </p:cNvGraphicFramePr>
          <p:nvPr>
            <p:ph idx="1"/>
          </p:nvPr>
        </p:nvGraphicFramePr>
        <p:xfrm>
          <a:off x="457200" y="1707312"/>
          <a:ext cx="8229600" cy="4302759"/>
        </p:xfrm>
        <a:graphic>
          <a:graphicData uri="http://schemas.openxmlformats.org/drawingml/2006/table">
            <a:tbl>
              <a:tblPr firstRow="1" bandRow="1">
                <a:tableStyleId>{5C22544A-7EE6-4342-B048-85BDC9FD1C3A}</a:tableStyleId>
              </a:tblPr>
              <a:tblGrid>
                <a:gridCol w="2033081"/>
                <a:gridCol w="2101174"/>
                <a:gridCol w="1994280"/>
                <a:gridCol w="2101065"/>
              </a:tblGrid>
              <a:tr h="370840">
                <a:tc>
                  <a:txBody>
                    <a:bodyPr/>
                    <a:lstStyle/>
                    <a:p>
                      <a:r>
                        <a:rPr lang="en-US" dirty="0" smtClean="0"/>
                        <a:t>Quality Flag</a:t>
                      </a:r>
                      <a:endParaRPr lang="en-US" dirty="0"/>
                    </a:p>
                  </a:txBody>
                  <a:tcPr/>
                </a:tc>
                <a:tc>
                  <a:txBody>
                    <a:bodyPr/>
                    <a:lstStyle/>
                    <a:p>
                      <a:r>
                        <a:rPr lang="en-US" dirty="0" smtClean="0"/>
                        <a:t>Output</a:t>
                      </a:r>
                      <a:endParaRPr lang="en-US" dirty="0"/>
                    </a:p>
                  </a:txBody>
                  <a:tcPr/>
                </a:tc>
                <a:tc>
                  <a:txBody>
                    <a:bodyPr/>
                    <a:lstStyle/>
                    <a:p>
                      <a:r>
                        <a:rPr lang="en-US" dirty="0" smtClean="0"/>
                        <a:t>General</a:t>
                      </a:r>
                      <a:r>
                        <a:rPr lang="en-US" baseline="0" dirty="0" smtClean="0"/>
                        <a:t> Location</a:t>
                      </a:r>
                      <a:endParaRPr lang="en-US" dirty="0"/>
                    </a:p>
                  </a:txBody>
                  <a:tcPr/>
                </a:tc>
                <a:tc>
                  <a:txBody>
                    <a:bodyPr/>
                    <a:lstStyle/>
                    <a:p>
                      <a:r>
                        <a:rPr lang="en-US" dirty="0" smtClean="0"/>
                        <a:t>Granules</a:t>
                      </a:r>
                      <a:endParaRPr lang="en-US" dirty="0"/>
                    </a:p>
                  </a:txBody>
                  <a:tcPr/>
                </a:tc>
              </a:tr>
              <a:tr h="370840">
                <a:tc>
                  <a:txBody>
                    <a:bodyPr/>
                    <a:lstStyle/>
                    <a:p>
                      <a:r>
                        <a:rPr lang="en-US" baseline="0" dirty="0" smtClean="0"/>
                        <a:t>Cloud Mask Quality</a:t>
                      </a:r>
                    </a:p>
                  </a:txBody>
                  <a:tcPr/>
                </a:tc>
                <a:tc>
                  <a:txBody>
                    <a:bodyPr/>
                    <a:lstStyle/>
                    <a:p>
                      <a:r>
                        <a:rPr lang="en-US" baseline="0" dirty="0" smtClean="0"/>
                        <a:t>Poor (0)</a:t>
                      </a:r>
                    </a:p>
                    <a:p>
                      <a:r>
                        <a:rPr lang="en-US" baseline="0" dirty="0" smtClean="0"/>
                        <a:t>Low (1)</a:t>
                      </a:r>
                    </a:p>
                    <a:p>
                      <a:r>
                        <a:rPr lang="en-US" baseline="0" dirty="0" smtClean="0"/>
                        <a:t>Medium (2)</a:t>
                      </a:r>
                    </a:p>
                    <a:p>
                      <a:r>
                        <a:rPr lang="en-US" baseline="0" dirty="0" smtClean="0"/>
                        <a:t>High (3)</a:t>
                      </a:r>
                    </a:p>
                  </a:txBody>
                  <a:tcPr/>
                </a:tc>
                <a:tc>
                  <a:txBody>
                    <a:bodyPr/>
                    <a:lstStyle/>
                    <a:p>
                      <a:r>
                        <a:rPr lang="en-US" baseline="0" dirty="0" smtClean="0"/>
                        <a:t>Any with degraded conditions or known SDR errors</a:t>
                      </a:r>
                    </a:p>
                  </a:txBody>
                  <a:tcPr/>
                </a:tc>
                <a:tc>
                  <a:txBody>
                    <a:bodyPr/>
                    <a:lstStyle/>
                    <a:p>
                      <a:r>
                        <a:rPr lang="en-US" sz="1200" dirty="0" smtClean="0"/>
                        <a:t>d20120309_t1214 (N. Africa)</a:t>
                      </a:r>
                      <a:endParaRPr lang="en-US" sz="1200" dirty="0"/>
                    </a:p>
                  </a:txBody>
                  <a:tcPr/>
                </a:tc>
              </a:tr>
              <a:tr h="370840">
                <a:tc>
                  <a:txBody>
                    <a:bodyPr/>
                    <a:lstStyle/>
                    <a:p>
                      <a:r>
                        <a:rPr lang="en-US" baseline="0" dirty="0" smtClean="0"/>
                        <a:t>Shadow Detected</a:t>
                      </a:r>
                    </a:p>
                  </a:txBody>
                  <a:tcPr/>
                </a:tc>
                <a:tc>
                  <a:txBody>
                    <a:bodyPr/>
                    <a:lstStyle/>
                    <a:p>
                      <a:r>
                        <a:rPr lang="en-US" baseline="0" dirty="0" smtClean="0"/>
                        <a:t>No (0)</a:t>
                      </a:r>
                    </a:p>
                    <a:p>
                      <a:r>
                        <a:rPr lang="en-US" baseline="0" dirty="0" smtClean="0"/>
                        <a:t>Yes (1)</a:t>
                      </a:r>
                    </a:p>
                  </a:txBody>
                  <a:tcPr/>
                </a:tc>
                <a:tc>
                  <a:txBody>
                    <a:bodyPr/>
                    <a:lstStyle/>
                    <a:p>
                      <a:r>
                        <a:rPr lang="en-US" baseline="0" dirty="0" smtClean="0"/>
                        <a:t>High clouds with sharp edges</a:t>
                      </a:r>
                    </a:p>
                  </a:txBody>
                  <a:tcPr/>
                </a:tc>
                <a:tc>
                  <a:txBody>
                    <a:bodyPr/>
                    <a:lstStyle/>
                    <a:p>
                      <a:r>
                        <a:rPr lang="en-US" sz="1200" dirty="0" smtClean="0"/>
                        <a:t>GG</a:t>
                      </a:r>
                      <a:r>
                        <a:rPr lang="en-US" sz="1200" baseline="0" dirty="0" smtClean="0"/>
                        <a:t> – All daytime</a:t>
                      </a:r>
                      <a:endParaRPr lang="en-US" sz="1200" dirty="0"/>
                    </a:p>
                  </a:txBody>
                  <a:tcPr/>
                </a:tc>
              </a:tr>
              <a:tr h="370840">
                <a:tc>
                  <a:txBody>
                    <a:bodyPr/>
                    <a:lstStyle/>
                    <a:p>
                      <a:r>
                        <a:rPr lang="en-US" baseline="0" dirty="0" smtClean="0"/>
                        <a:t>Non Cloud Obstruction </a:t>
                      </a:r>
                    </a:p>
                    <a:p>
                      <a:r>
                        <a:rPr lang="en-US" baseline="0" dirty="0" smtClean="0"/>
                        <a:t>(Heavy Aerosol)</a:t>
                      </a:r>
                    </a:p>
                  </a:txBody>
                  <a:tcPr/>
                </a:tc>
                <a:tc>
                  <a:txBody>
                    <a:bodyPr/>
                    <a:lstStyle/>
                    <a:p>
                      <a:r>
                        <a:rPr lang="en-US" baseline="0" dirty="0" smtClean="0"/>
                        <a:t>No (0)</a:t>
                      </a:r>
                    </a:p>
                    <a:p>
                      <a:r>
                        <a:rPr lang="en-US" baseline="0" dirty="0" smtClean="0"/>
                        <a:t>Yes (1)</a:t>
                      </a:r>
                    </a:p>
                  </a:txBody>
                  <a:tcPr/>
                </a:tc>
                <a:tc>
                  <a:txBody>
                    <a:bodyPr/>
                    <a:lstStyle/>
                    <a:p>
                      <a:r>
                        <a:rPr lang="en-US" baseline="0" dirty="0" smtClean="0"/>
                        <a:t>Off the coast of NW Africa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d20120514_t1455 (E.</a:t>
                      </a:r>
                      <a:r>
                        <a:rPr lang="en-US" sz="1200" baseline="0" dirty="0" smtClean="0"/>
                        <a:t> Atlantic)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#5, 8, 9</a:t>
                      </a:r>
                    </a:p>
                    <a:p>
                      <a:endParaRPr lang="en-US" dirty="0"/>
                    </a:p>
                  </a:txBody>
                  <a:tcPr/>
                </a:tc>
              </a:tr>
              <a:tr h="370840">
                <a:tc>
                  <a:txBody>
                    <a:bodyPr/>
                    <a:lstStyle/>
                    <a:p>
                      <a:r>
                        <a:rPr lang="en-US" baseline="0" dirty="0" smtClean="0"/>
                        <a:t>Adjacent Pixel Cloud Confidence</a:t>
                      </a:r>
                    </a:p>
                  </a:txBody>
                  <a:tcPr/>
                </a:tc>
                <a:tc>
                  <a:txBody>
                    <a:bodyPr/>
                    <a:lstStyle/>
                    <a:p>
                      <a:r>
                        <a:rPr lang="en-US" baseline="0" dirty="0" smtClean="0"/>
                        <a:t>Confident Clear (0)</a:t>
                      </a:r>
                    </a:p>
                    <a:p>
                      <a:r>
                        <a:rPr lang="en-US" baseline="0" dirty="0" smtClean="0"/>
                        <a:t>Probably Clear (1)</a:t>
                      </a:r>
                    </a:p>
                    <a:p>
                      <a:r>
                        <a:rPr lang="en-US" baseline="0" dirty="0" smtClean="0"/>
                        <a:t>Probably Cloudy (2)</a:t>
                      </a:r>
                    </a:p>
                    <a:p>
                      <a:r>
                        <a:rPr lang="en-US" baseline="0" dirty="0" smtClean="0"/>
                        <a:t>Confident Cloudy (3)</a:t>
                      </a:r>
                    </a:p>
                  </a:txBody>
                  <a:tcPr/>
                </a:tc>
                <a:tc>
                  <a:txBody>
                    <a:bodyPr/>
                    <a:lstStyle/>
                    <a:p>
                      <a:r>
                        <a:rPr lang="en-US" baseline="0" dirty="0" smtClean="0"/>
                        <a:t>Any</a:t>
                      </a:r>
                    </a:p>
                  </a:txBody>
                  <a:tcPr/>
                </a:tc>
                <a:tc>
                  <a:txBody>
                    <a:bodyPr/>
                    <a:lstStyle/>
                    <a:p>
                      <a:r>
                        <a:rPr lang="en-US" sz="1200" dirty="0" smtClean="0"/>
                        <a:t>d20130804_t0658 (C. Asia)</a:t>
                      </a:r>
                      <a:endParaRPr lang="en-US" sz="1200" dirty="0"/>
                    </a:p>
                  </a:txBody>
                  <a:tcPr/>
                </a:tc>
              </a:tr>
            </a:tbl>
          </a:graphicData>
        </a:graphic>
      </p:graphicFrame>
      <p:sp>
        <p:nvSpPr>
          <p:cNvPr id="6" name="Slide Number Placeholder 5"/>
          <p:cNvSpPr>
            <a:spLocks noGrp="1"/>
          </p:cNvSpPr>
          <p:nvPr>
            <p:ph type="sldNum" sz="quarter" idx="12"/>
          </p:nvPr>
        </p:nvSpPr>
        <p:spPr/>
        <p:txBody>
          <a:bodyPr/>
          <a:lstStyle/>
          <a:p>
            <a:fld id="{96E36F11-A39A-294D-A59D-6180D50ED29D}" type="slidenum">
              <a:rPr lang="en-US" smtClean="0"/>
              <a:pPr/>
              <a:t>66</a:t>
            </a:fld>
            <a:endParaRPr lang="en-US"/>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Set 6 (Required Conditions) - II </a:t>
            </a:r>
            <a:endParaRPr lang="en-US" dirty="0"/>
          </a:p>
        </p:txBody>
      </p:sp>
      <p:graphicFrame>
        <p:nvGraphicFramePr>
          <p:cNvPr id="5" name="Content Placeholder 4"/>
          <p:cNvGraphicFramePr>
            <a:graphicFrameLocks noGrp="1"/>
          </p:cNvGraphicFramePr>
          <p:nvPr>
            <p:ph idx="1"/>
          </p:nvPr>
        </p:nvGraphicFramePr>
        <p:xfrm>
          <a:off x="457200" y="1707312"/>
          <a:ext cx="8229600" cy="2291080"/>
        </p:xfrm>
        <a:graphic>
          <a:graphicData uri="http://schemas.openxmlformats.org/drawingml/2006/table">
            <a:tbl>
              <a:tblPr firstRow="1" bandRow="1">
                <a:tableStyleId>{5C22544A-7EE6-4342-B048-85BDC9FD1C3A}</a:tableStyleId>
              </a:tblPr>
              <a:tblGrid>
                <a:gridCol w="2033081"/>
                <a:gridCol w="2101174"/>
                <a:gridCol w="2004554"/>
                <a:gridCol w="2090791"/>
              </a:tblGrid>
              <a:tr h="370840">
                <a:tc>
                  <a:txBody>
                    <a:bodyPr/>
                    <a:lstStyle/>
                    <a:p>
                      <a:r>
                        <a:rPr lang="en-US" dirty="0" smtClean="0"/>
                        <a:t>Quality Flag</a:t>
                      </a:r>
                      <a:endParaRPr lang="en-US" dirty="0"/>
                    </a:p>
                  </a:txBody>
                  <a:tcPr/>
                </a:tc>
                <a:tc>
                  <a:txBody>
                    <a:bodyPr/>
                    <a:lstStyle/>
                    <a:p>
                      <a:r>
                        <a:rPr lang="en-US" dirty="0" smtClean="0"/>
                        <a:t>Output</a:t>
                      </a:r>
                      <a:endParaRPr lang="en-US" dirty="0"/>
                    </a:p>
                  </a:txBody>
                  <a:tcPr/>
                </a:tc>
                <a:tc>
                  <a:txBody>
                    <a:bodyPr/>
                    <a:lstStyle/>
                    <a:p>
                      <a:r>
                        <a:rPr lang="en-US" dirty="0" smtClean="0"/>
                        <a:t>General</a:t>
                      </a:r>
                      <a:r>
                        <a:rPr lang="en-US" baseline="0" dirty="0" smtClean="0"/>
                        <a:t> Location</a:t>
                      </a:r>
                      <a:endParaRPr lang="en-US" dirty="0"/>
                    </a:p>
                  </a:txBody>
                  <a:tcPr/>
                </a:tc>
                <a:tc>
                  <a:txBody>
                    <a:bodyPr/>
                    <a:lstStyle/>
                    <a:p>
                      <a:r>
                        <a:rPr lang="en-US" dirty="0" smtClean="0"/>
                        <a:t>Granules</a:t>
                      </a:r>
                      <a:endParaRPr lang="en-US" dirty="0"/>
                    </a:p>
                  </a:txBody>
                  <a:tcPr/>
                </a:tc>
              </a:tr>
              <a:tr h="370840">
                <a:tc>
                  <a:txBody>
                    <a:bodyPr/>
                    <a:lstStyle/>
                    <a:p>
                      <a:r>
                        <a:rPr lang="en-US" baseline="0" dirty="0" smtClean="0"/>
                        <a:t>Dust Candidate</a:t>
                      </a:r>
                    </a:p>
                  </a:txBody>
                  <a:tcPr/>
                </a:tc>
                <a:tc>
                  <a:txBody>
                    <a:bodyPr/>
                    <a:lstStyle/>
                    <a:p>
                      <a:r>
                        <a:rPr lang="en-US" baseline="0" dirty="0" smtClean="0"/>
                        <a:t>False (0)</a:t>
                      </a:r>
                    </a:p>
                    <a:p>
                      <a:r>
                        <a:rPr lang="en-US" baseline="0" dirty="0" smtClean="0"/>
                        <a:t>True (1)</a:t>
                      </a:r>
                    </a:p>
                  </a:txBody>
                  <a:tcPr/>
                </a:tc>
                <a:tc>
                  <a:txBody>
                    <a:bodyPr/>
                    <a:lstStyle/>
                    <a:p>
                      <a:endParaRPr lang="en-US" baseline="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d20120514_t1455 (E.</a:t>
                      </a:r>
                      <a:r>
                        <a:rPr lang="en-US" sz="1200" baseline="0" dirty="0" smtClean="0"/>
                        <a:t> Atlantic)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#5, 8, 9</a:t>
                      </a:r>
                    </a:p>
                    <a:p>
                      <a:endParaRPr lang="en-US" sz="1200" dirty="0"/>
                    </a:p>
                  </a:txBody>
                  <a:tcPr/>
                </a:tc>
              </a:tr>
              <a:tr h="370840">
                <a:tc>
                  <a:txBody>
                    <a:bodyPr/>
                    <a:lstStyle/>
                    <a:p>
                      <a:r>
                        <a:rPr lang="en-US" baseline="0" dirty="0" smtClean="0"/>
                        <a:t>Smoke Candidate</a:t>
                      </a:r>
                    </a:p>
                  </a:txBody>
                  <a:tcPr/>
                </a:tc>
                <a:tc>
                  <a:txBody>
                    <a:bodyPr/>
                    <a:lstStyle/>
                    <a:p>
                      <a:r>
                        <a:rPr lang="en-US" baseline="0" dirty="0" smtClean="0"/>
                        <a:t>False (0)</a:t>
                      </a:r>
                    </a:p>
                    <a:p>
                      <a:r>
                        <a:rPr lang="en-US" baseline="0" dirty="0" smtClean="0"/>
                        <a:t>True (1)</a:t>
                      </a:r>
                    </a:p>
                  </a:txBody>
                  <a:tcPr/>
                </a:tc>
                <a:tc>
                  <a:txBody>
                    <a:bodyPr/>
                    <a:lstStyle/>
                    <a:p>
                      <a:r>
                        <a:rPr lang="en-US" baseline="0" dirty="0" smtClean="0"/>
                        <a:t>Volcanoes, Fires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d20120514_t1455 (E.</a:t>
                      </a:r>
                      <a:r>
                        <a:rPr lang="en-US" sz="1200" baseline="0" dirty="0" smtClean="0"/>
                        <a:t> Atlantic)</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GG #5, 8, 9</a:t>
                      </a:r>
                    </a:p>
                    <a:p>
                      <a:endParaRPr lang="en-US" sz="1200" dirty="0"/>
                    </a:p>
                  </a:txBody>
                  <a:tcPr/>
                </a:tc>
              </a:tr>
              <a:tr h="370840">
                <a:tc>
                  <a:txBody>
                    <a:bodyPr/>
                    <a:lstStyle/>
                    <a:p>
                      <a:r>
                        <a:rPr lang="en-US" baseline="0" dirty="0" smtClean="0"/>
                        <a:t>Dust or Volcanic Ash</a:t>
                      </a:r>
                    </a:p>
                  </a:txBody>
                  <a:tcPr/>
                </a:tc>
                <a:tc>
                  <a:txBody>
                    <a:bodyPr/>
                    <a:lstStyle/>
                    <a:p>
                      <a:r>
                        <a:rPr lang="en-US" baseline="0" dirty="0" smtClean="0"/>
                        <a:t>False (0)</a:t>
                      </a:r>
                    </a:p>
                    <a:p>
                      <a:r>
                        <a:rPr lang="en-US" baseline="0" dirty="0" smtClean="0"/>
                        <a:t>True (1)</a:t>
                      </a:r>
                    </a:p>
                  </a:txBody>
                  <a:tcPr/>
                </a:tc>
                <a:tc>
                  <a:txBody>
                    <a:bodyPr/>
                    <a:lstStyle/>
                    <a:p>
                      <a:r>
                        <a:rPr lang="en-US" baseline="0" dirty="0" smtClean="0"/>
                        <a:t>See note below</a:t>
                      </a:r>
                    </a:p>
                  </a:txBody>
                  <a:tcPr/>
                </a:tc>
                <a:tc>
                  <a:txBody>
                    <a:bodyPr/>
                    <a:lstStyle/>
                    <a:p>
                      <a:endParaRPr lang="en-US" sz="1200" dirty="0"/>
                    </a:p>
                  </a:txBody>
                  <a:tcPr/>
                </a:tc>
              </a:tr>
            </a:tbl>
          </a:graphicData>
        </a:graphic>
      </p:graphicFrame>
      <p:sp>
        <p:nvSpPr>
          <p:cNvPr id="6" name="TextBox 5"/>
          <p:cNvSpPr txBox="1"/>
          <p:nvPr/>
        </p:nvSpPr>
        <p:spPr>
          <a:xfrm>
            <a:off x="457200" y="5009745"/>
            <a:ext cx="7947498" cy="646331"/>
          </a:xfrm>
          <a:prstGeom prst="rect">
            <a:avLst/>
          </a:prstGeom>
          <a:noFill/>
        </p:spPr>
        <p:txBody>
          <a:bodyPr wrap="square" rtlCol="0">
            <a:spAutoFit/>
          </a:bodyPr>
          <a:lstStyle/>
          <a:p>
            <a:r>
              <a:rPr lang="en-US" dirty="0" smtClean="0"/>
              <a:t>Volcanic ash is not a requirement for the VCM under JPSS.</a:t>
            </a:r>
          </a:p>
          <a:p>
            <a:r>
              <a:rPr lang="en-US" dirty="0" smtClean="0"/>
              <a:t>It was a requirement under NPOESS. </a:t>
            </a:r>
            <a:endParaRPr lang="en-US" dirty="0"/>
          </a:p>
        </p:txBody>
      </p:sp>
      <p:sp>
        <p:nvSpPr>
          <p:cNvPr id="7" name="Slide Number Placeholder 6"/>
          <p:cNvSpPr>
            <a:spLocks noGrp="1"/>
          </p:cNvSpPr>
          <p:nvPr>
            <p:ph type="sldNum" sz="quarter" idx="12"/>
          </p:nvPr>
        </p:nvSpPr>
        <p:spPr/>
        <p:txBody>
          <a:bodyPr/>
          <a:lstStyle/>
          <a:p>
            <a:fld id="{96E36F11-A39A-294D-A59D-6180D50ED29D}" type="slidenum">
              <a:rPr lang="en-US" smtClean="0"/>
              <a:pPr/>
              <a:t>67</a:t>
            </a:fld>
            <a:endParaRPr lang="en-US"/>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QF results </a:t>
            </a:r>
            <a:endParaRPr lang="en-US" dirty="0"/>
          </a:p>
        </p:txBody>
      </p:sp>
      <p:sp>
        <p:nvSpPr>
          <p:cNvPr id="8" name="Content Placeholder 7"/>
          <p:cNvSpPr>
            <a:spLocks noGrp="1"/>
          </p:cNvSpPr>
          <p:nvPr>
            <p:ph idx="1"/>
          </p:nvPr>
        </p:nvSpPr>
        <p:spPr/>
        <p:txBody>
          <a:bodyPr>
            <a:normAutofit/>
          </a:bodyPr>
          <a:lstStyle/>
          <a:p>
            <a:r>
              <a:rPr lang="en-US" dirty="0" smtClean="0"/>
              <a:t>VCM team has reviewed all 31 Quality Flags</a:t>
            </a:r>
            <a:endParaRPr lang="en-US" dirty="0"/>
          </a:p>
          <a:p>
            <a:pPr lvl="1"/>
            <a:r>
              <a:rPr lang="en-US" dirty="0" smtClean="0"/>
              <a:t>Tuning alone has shown the benefit of many of the QFs</a:t>
            </a:r>
          </a:p>
          <a:p>
            <a:r>
              <a:rPr lang="en-US" dirty="0" smtClean="0"/>
              <a:t>Raytheon verifies QF output during integration testing</a:t>
            </a:r>
          </a:p>
          <a:p>
            <a:r>
              <a:rPr lang="en-US" dirty="0" smtClean="0"/>
              <a:t>The Golden Granules have also generated results where individual QFs are applied</a:t>
            </a:r>
          </a:p>
          <a:p>
            <a:r>
              <a:rPr lang="en-US" dirty="0" smtClean="0"/>
              <a:t>The overwhelming evidence supports the conclusion each QF is acting as it should</a:t>
            </a:r>
          </a:p>
        </p:txBody>
      </p:sp>
      <p:sp>
        <p:nvSpPr>
          <p:cNvPr id="5" name="Slide Number Placeholder 4"/>
          <p:cNvSpPr>
            <a:spLocks noGrp="1"/>
          </p:cNvSpPr>
          <p:nvPr>
            <p:ph type="sldNum" sz="quarter" idx="12"/>
          </p:nvPr>
        </p:nvSpPr>
        <p:spPr/>
        <p:txBody>
          <a:bodyPr/>
          <a:lstStyle/>
          <a:p>
            <a:fld id="{96E36F11-A39A-294D-A59D-6180D50ED29D}" type="slidenum">
              <a:rPr lang="en-US" smtClean="0"/>
              <a:pPr/>
              <a:t>68</a:t>
            </a:fld>
            <a:endParaRPr lang="en-US"/>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Input Comments (1)</a:t>
            </a:r>
            <a:endParaRPr lang="en-US" dirty="0"/>
          </a:p>
        </p:txBody>
      </p:sp>
      <p:sp>
        <p:nvSpPr>
          <p:cNvPr id="8" name="Content Placeholder 7"/>
          <p:cNvSpPr>
            <a:spLocks noGrp="1"/>
          </p:cNvSpPr>
          <p:nvPr>
            <p:ph idx="1"/>
          </p:nvPr>
        </p:nvSpPr>
        <p:spPr/>
        <p:txBody>
          <a:bodyPr>
            <a:normAutofit fontScale="77500" lnSpcReduction="20000"/>
          </a:bodyPr>
          <a:lstStyle/>
          <a:p>
            <a:r>
              <a:rPr lang="en-US" dirty="0" smtClean="0"/>
              <a:t>The VIIRS SDRs have performed well from a VCM point-of-view</a:t>
            </a:r>
            <a:endParaRPr lang="en-US" dirty="0"/>
          </a:p>
          <a:p>
            <a:pPr lvl="1"/>
            <a:r>
              <a:rPr lang="en-US" dirty="0" smtClean="0"/>
              <a:t>No striping or artifacts are regularly seen in the VCM due to SDR inputs</a:t>
            </a:r>
          </a:p>
          <a:p>
            <a:pPr lvl="1"/>
            <a:r>
              <a:rPr lang="en-US" dirty="0" smtClean="0"/>
              <a:t>Note the VCM is able to adjust for known biases and increasing levels of noise when they occur</a:t>
            </a:r>
          </a:p>
          <a:p>
            <a:pPr lvl="2"/>
            <a:r>
              <a:rPr lang="en-US" dirty="0" smtClean="0"/>
              <a:t>We have not had to do this since the 30-day spin up</a:t>
            </a:r>
          </a:p>
          <a:p>
            <a:r>
              <a:rPr lang="en-US" dirty="0" smtClean="0"/>
              <a:t>The GFS input is acceptable but there are consequences from its resolution</a:t>
            </a:r>
          </a:p>
          <a:p>
            <a:pPr lvl="1"/>
            <a:r>
              <a:rPr lang="en-US" dirty="0" smtClean="0"/>
              <a:t>The GFS 2-meter temperatures is adequate at night for the IR threshold or “cold” test</a:t>
            </a:r>
          </a:p>
          <a:p>
            <a:pPr lvl="1"/>
            <a:r>
              <a:rPr lang="en-US" dirty="0" smtClean="0"/>
              <a:t>The 2-meter temperature is not adequate during the day for the same cloud detection test due to large temperature gradients along coastlines, which the GFS cannot capture</a:t>
            </a:r>
          </a:p>
          <a:p>
            <a:pPr lvl="2"/>
            <a:r>
              <a:rPr lang="en-US" dirty="0" smtClean="0"/>
              <a:t>This was known before launch, so the test is not part of the current daytime approach of the VCM</a:t>
            </a:r>
          </a:p>
          <a:p>
            <a:pPr lvl="2"/>
            <a:r>
              <a:rPr lang="en-US" dirty="0" smtClean="0"/>
              <a:t>DR 7407 addresses how the VCM team believes this should be accounted for</a:t>
            </a:r>
          </a:p>
          <a:p>
            <a:pPr lvl="1"/>
            <a:r>
              <a:rPr lang="en-US" dirty="0" smtClean="0"/>
              <a:t>The humidity fields are adequate</a:t>
            </a:r>
          </a:p>
          <a:p>
            <a:pPr lvl="2"/>
            <a:r>
              <a:rPr lang="en-US" dirty="0" smtClean="0"/>
              <a:t>Rare but sharp artificial cloud boundaries can occur when there is a sharp moisture gradient where one side of the gradient has very low values (e.g. Andes, Himalayas)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69</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The VCM requirements are detailed in the JPSS Level 1 requirements supplemental, section 5.3.5</a:t>
            </a:r>
          </a:p>
          <a:p>
            <a:r>
              <a:rPr lang="en-US" dirty="0" smtClean="0"/>
              <a:t>Although it does not use the word “global”, its description states “Cloud Mask describes the area of the earth’s horizontal surface that is masked by the vertical projection of detectable clouds”, making it a global product</a:t>
            </a:r>
          </a:p>
          <a:p>
            <a:r>
              <a:rPr lang="en-US" dirty="0" smtClean="0"/>
              <a:t>The VCM must also do the following (note none of the below have a quantitative value attached to them):</a:t>
            </a:r>
          </a:p>
          <a:p>
            <a:pPr lvl="1"/>
            <a:r>
              <a:rPr lang="en-US" dirty="0" smtClean="0"/>
              <a:t>Determine cloud phase</a:t>
            </a:r>
          </a:p>
          <a:p>
            <a:pPr lvl="1"/>
            <a:r>
              <a:rPr lang="en-US" dirty="0" smtClean="0"/>
              <a:t>Determine if a cloud is, in reality, an aerosol</a:t>
            </a:r>
          </a:p>
          <a:p>
            <a:pPr lvl="1"/>
            <a:r>
              <a:rPr lang="en-US" dirty="0" smtClean="0"/>
              <a:t>Locate cloud shadows</a:t>
            </a:r>
          </a:p>
          <a:p>
            <a:pPr lvl="1"/>
            <a:r>
              <a:rPr lang="en-US" dirty="0" smtClean="0"/>
              <a:t>Identify pixels that contain a fire (read in from the Fire Product)</a:t>
            </a:r>
          </a:p>
          <a:p>
            <a:r>
              <a:rPr lang="en-US" dirty="0" smtClean="0"/>
              <a:t>An older requirement for volcanic ash has been removed</a:t>
            </a:r>
          </a:p>
          <a:p>
            <a:r>
              <a:rPr lang="en-US" dirty="0" smtClean="0"/>
              <a:t>Cell size is that of the Moderate bands</a:t>
            </a:r>
          </a:p>
        </p:txBody>
      </p:sp>
      <p:sp>
        <p:nvSpPr>
          <p:cNvPr id="4" name="Title 1"/>
          <p:cNvSpPr>
            <a:spLocks noGrp="1"/>
          </p:cNvSpPr>
          <p:nvPr>
            <p:ph type="title"/>
          </p:nvPr>
        </p:nvSpPr>
        <p:spPr/>
        <p:txBody>
          <a:bodyPr/>
          <a:lstStyle/>
          <a:p>
            <a:r>
              <a:rPr lang="en-US" dirty="0" smtClean="0"/>
              <a:t>VCM Requirements – Part 1</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Input Comments (2)</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The snow/ice input has been improved with the monthly updates and the improvements within the VCM implemented in Build 7.2</a:t>
            </a:r>
            <a:endParaRPr lang="en-US" dirty="0"/>
          </a:p>
          <a:p>
            <a:pPr lvl="1"/>
            <a:r>
              <a:rPr lang="en-US" dirty="0" smtClean="0"/>
              <a:t>Since monthly updates are based on actual fields, not climatology, the snow/ice backgrounds are generally good but lag reality as much as 40 days</a:t>
            </a:r>
          </a:p>
          <a:p>
            <a:pPr lvl="1"/>
            <a:r>
              <a:rPr lang="en-US" dirty="0" smtClean="0"/>
              <a:t>Build 7.2 vastly improved snow/ice/cloud discrimination in daytime granules such that the VCM now correctly identifies missing snow/ice from the ancillary data set</a:t>
            </a:r>
          </a:p>
          <a:p>
            <a:pPr lvl="1"/>
            <a:r>
              <a:rPr lang="en-US" dirty="0" smtClean="0"/>
              <a:t>The VCM is not capable to correct snow/ice errors at night, so aging snow/ice fields will impact the VCM when real time has diverged from the most recent update</a:t>
            </a:r>
          </a:p>
          <a:p>
            <a:pPr lvl="2"/>
            <a:r>
              <a:rPr lang="en-US" dirty="0" smtClean="0"/>
              <a:t>Sharp and unnatural cloud boundaries will be seen when this occurs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70</a:t>
            </a:fld>
            <a:endParaRPr lang="en-US"/>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Input Comments (3)</a:t>
            </a:r>
            <a:endParaRPr lang="en-US" dirty="0"/>
          </a:p>
        </p:txBody>
      </p:sp>
      <p:sp>
        <p:nvSpPr>
          <p:cNvPr id="8" name="Content Placeholder 7"/>
          <p:cNvSpPr>
            <a:spLocks noGrp="1"/>
          </p:cNvSpPr>
          <p:nvPr>
            <p:ph idx="1"/>
          </p:nvPr>
        </p:nvSpPr>
        <p:spPr/>
        <p:txBody>
          <a:bodyPr>
            <a:normAutofit fontScale="77500" lnSpcReduction="20000"/>
          </a:bodyPr>
          <a:lstStyle/>
          <a:p>
            <a:r>
              <a:rPr lang="en-US" dirty="0" smtClean="0"/>
              <a:t>The VCM depends upon the Normalized Difference Vegetation Index (NDVI) to define the thresholds for its visual brightness test</a:t>
            </a:r>
          </a:p>
          <a:p>
            <a:r>
              <a:rPr lang="en-US" dirty="0" smtClean="0"/>
              <a:t>Beginning in February 2013, this devolved to a monthly climatology that updates on a 17-day rotation</a:t>
            </a:r>
          </a:p>
          <a:p>
            <a:pPr lvl="1"/>
            <a:r>
              <a:rPr lang="en-US" dirty="0" smtClean="0"/>
              <a:t>Note the mismatch between the update cycle (17 days) and the climatology being applied</a:t>
            </a:r>
          </a:p>
          <a:p>
            <a:r>
              <a:rPr lang="en-US" dirty="0" smtClean="0"/>
              <a:t>The consequence is the VCM will apply improper thresholds in locations where the actual NDVI deviates significantly from the </a:t>
            </a:r>
            <a:r>
              <a:rPr lang="en-US" dirty="0" err="1" smtClean="0"/>
              <a:t>climatological</a:t>
            </a:r>
            <a:r>
              <a:rPr lang="en-US" dirty="0" smtClean="0"/>
              <a:t> value</a:t>
            </a:r>
          </a:p>
          <a:p>
            <a:r>
              <a:rPr lang="en-US" dirty="0" smtClean="0"/>
              <a:t>The VCM team has spent more of its tuning resources on minimizing these consequences than on any other aspect of the VCM over the past year</a:t>
            </a:r>
          </a:p>
          <a:p>
            <a:pPr lvl="1"/>
            <a:r>
              <a:rPr lang="en-US" dirty="0" smtClean="0"/>
              <a:t>Note that any changes made to repair the areas with incorrect values can adversely effect where they are correct, so the ability to mitigate this issue is limited</a:t>
            </a:r>
          </a:p>
          <a:p>
            <a:pPr lvl="1"/>
            <a:r>
              <a:rPr lang="en-US" dirty="0" smtClean="0"/>
              <a:t>Nevertheless, it has been sufficiently mitigated to meet requirements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71</a:t>
            </a:fld>
            <a:endParaRPr lang="en-US"/>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NDVI impacts (1) </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72</a:t>
            </a:fld>
            <a:endParaRPr lang="en-US"/>
          </a:p>
        </p:txBody>
      </p:sp>
      <p:pic>
        <p:nvPicPr>
          <p:cNvPr id="5" name="Picture 4" descr="Aus-20130717-0530-543-HE_cropped.jpg"/>
          <p:cNvPicPr>
            <a:picLocks noChangeAspect="1"/>
          </p:cNvPicPr>
          <p:nvPr/>
        </p:nvPicPr>
        <p:blipFill>
          <a:blip r:embed="rId2"/>
          <a:stretch>
            <a:fillRect/>
          </a:stretch>
        </p:blipFill>
        <p:spPr>
          <a:xfrm>
            <a:off x="0" y="2330648"/>
            <a:ext cx="9144000" cy="2196703"/>
          </a:xfrm>
          <a:prstGeom prst="rect">
            <a:avLst/>
          </a:prstGeom>
        </p:spPr>
      </p:pic>
      <p:sp>
        <p:nvSpPr>
          <p:cNvPr id="6" name="TextBox 5"/>
          <p:cNvSpPr txBox="1"/>
          <p:nvPr/>
        </p:nvSpPr>
        <p:spPr>
          <a:xfrm>
            <a:off x="973667" y="5486400"/>
            <a:ext cx="6756400" cy="646331"/>
          </a:xfrm>
          <a:prstGeom prst="rect">
            <a:avLst/>
          </a:prstGeom>
          <a:noFill/>
        </p:spPr>
        <p:txBody>
          <a:bodyPr wrap="square" rtlCol="0">
            <a:spAutoFit/>
          </a:bodyPr>
          <a:lstStyle/>
          <a:p>
            <a:r>
              <a:rPr lang="en-US" dirty="0" smtClean="0"/>
              <a:t>Granule is over central Australia.  Circled area in the far right will be our focus</a:t>
            </a:r>
            <a:endParaRPr lang="en-US" dirty="0"/>
          </a:p>
        </p:txBody>
      </p:sp>
      <p:sp>
        <p:nvSpPr>
          <p:cNvPr id="7" name="Oval 6"/>
          <p:cNvSpPr/>
          <p:nvPr/>
        </p:nvSpPr>
        <p:spPr>
          <a:xfrm>
            <a:off x="8085667" y="2235200"/>
            <a:ext cx="1058333" cy="1041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NDVI impacts (2) </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73</a:t>
            </a:fld>
            <a:endParaRPr lang="en-US"/>
          </a:p>
        </p:txBody>
      </p:sp>
      <p:sp>
        <p:nvSpPr>
          <p:cNvPr id="6" name="TextBox 5"/>
          <p:cNvSpPr txBox="1"/>
          <p:nvPr/>
        </p:nvSpPr>
        <p:spPr>
          <a:xfrm>
            <a:off x="973667" y="5486400"/>
            <a:ext cx="6756400" cy="923330"/>
          </a:xfrm>
          <a:prstGeom prst="rect">
            <a:avLst/>
          </a:prstGeom>
          <a:noFill/>
        </p:spPr>
        <p:txBody>
          <a:bodyPr wrap="square" rtlCol="0">
            <a:spAutoFit/>
          </a:bodyPr>
          <a:lstStyle/>
          <a:p>
            <a:r>
              <a:rPr lang="en-US" dirty="0" smtClean="0"/>
              <a:t>Red is confidently cloudy.  Missing cloud in the center bottom is obvious and tied to snow/cloud differentiation, but not as obvious is the excessive false alarms in the upper right</a:t>
            </a:r>
            <a:endParaRPr lang="en-US" dirty="0"/>
          </a:p>
        </p:txBody>
      </p:sp>
      <p:pic>
        <p:nvPicPr>
          <p:cNvPr id="8" name="Picture 7" descr="Aus-20130717-0530-543-HE-VisRefl-idps_cropped.jpg"/>
          <p:cNvPicPr>
            <a:picLocks noChangeAspect="1"/>
          </p:cNvPicPr>
          <p:nvPr/>
        </p:nvPicPr>
        <p:blipFill>
          <a:blip r:embed="rId2"/>
          <a:stretch>
            <a:fillRect/>
          </a:stretch>
        </p:blipFill>
        <p:spPr>
          <a:xfrm>
            <a:off x="0" y="2330648"/>
            <a:ext cx="9144000" cy="2196703"/>
          </a:xfrm>
          <a:prstGeom prst="rect">
            <a:avLst/>
          </a:prstGeom>
        </p:spPr>
      </p:pic>
      <p:sp>
        <p:nvSpPr>
          <p:cNvPr id="7" name="Oval 6"/>
          <p:cNvSpPr/>
          <p:nvPr/>
        </p:nvSpPr>
        <p:spPr>
          <a:xfrm>
            <a:off x="8085667" y="2235200"/>
            <a:ext cx="1058333" cy="1041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NDVI impacts (3) </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74</a:t>
            </a:fld>
            <a:endParaRPr lang="en-US"/>
          </a:p>
        </p:txBody>
      </p:sp>
      <p:sp>
        <p:nvSpPr>
          <p:cNvPr id="6" name="TextBox 5"/>
          <p:cNvSpPr txBox="1"/>
          <p:nvPr/>
        </p:nvSpPr>
        <p:spPr>
          <a:xfrm>
            <a:off x="973667" y="5244147"/>
            <a:ext cx="6756400" cy="1477328"/>
          </a:xfrm>
          <a:prstGeom prst="rect">
            <a:avLst/>
          </a:prstGeom>
          <a:noFill/>
        </p:spPr>
        <p:txBody>
          <a:bodyPr wrap="square" rtlCol="0">
            <a:spAutoFit/>
          </a:bodyPr>
          <a:lstStyle/>
          <a:p>
            <a:r>
              <a:rPr lang="en-US" dirty="0" smtClean="0"/>
              <a:t>Red is confidently cloudy.  Build 7.2 fixes the missed cloud, but only tuning can address the issue in the upper right. Results in the circle are from the PCT update in September 2013.  Situation is improved but not fully resolved.  Any further adjustments negatively impact other areas where the NDVI values match the true surface</a:t>
            </a:r>
            <a:endParaRPr lang="en-US" dirty="0"/>
          </a:p>
        </p:txBody>
      </p:sp>
      <p:pic>
        <p:nvPicPr>
          <p:cNvPr id="9" name="Picture 8" descr="Aus-20130717-0530-543-HE-VisRefl-mx72-update_cropped.jpg"/>
          <p:cNvPicPr>
            <a:picLocks noChangeAspect="1"/>
          </p:cNvPicPr>
          <p:nvPr/>
        </p:nvPicPr>
        <p:blipFill>
          <a:blip r:embed="rId2"/>
          <a:stretch>
            <a:fillRect/>
          </a:stretch>
        </p:blipFill>
        <p:spPr>
          <a:xfrm>
            <a:off x="0" y="2330648"/>
            <a:ext cx="9144000" cy="2196703"/>
          </a:xfrm>
          <a:prstGeom prst="rect">
            <a:avLst/>
          </a:prstGeom>
        </p:spPr>
      </p:pic>
      <p:sp>
        <p:nvSpPr>
          <p:cNvPr id="7" name="Oval 6"/>
          <p:cNvSpPr/>
          <p:nvPr/>
        </p:nvSpPr>
        <p:spPr>
          <a:xfrm>
            <a:off x="8085667" y="2235200"/>
            <a:ext cx="1058333" cy="1041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Requirement Based DRs - Closed</a:t>
            </a:r>
            <a:endParaRPr lang="en-US" dirty="0"/>
          </a:p>
        </p:txBody>
      </p:sp>
      <p:sp>
        <p:nvSpPr>
          <p:cNvPr id="8" name="Content Placeholder 7"/>
          <p:cNvSpPr>
            <a:spLocks noGrp="1"/>
          </p:cNvSpPr>
          <p:nvPr>
            <p:ph idx="1"/>
          </p:nvPr>
        </p:nvSpPr>
        <p:spPr/>
        <p:txBody>
          <a:bodyPr>
            <a:normAutofit fontScale="77500" lnSpcReduction="20000"/>
          </a:bodyPr>
          <a:lstStyle/>
          <a:p>
            <a:r>
              <a:rPr lang="en-US" dirty="0" smtClean="0"/>
              <a:t>DRs closed since declaration of provisional:</a:t>
            </a:r>
          </a:p>
          <a:p>
            <a:pPr lvl="1"/>
            <a:r>
              <a:rPr lang="en-US" dirty="0" smtClean="0"/>
              <a:t>DR 5039 – Water vapor consideration for M9 </a:t>
            </a:r>
          </a:p>
          <a:p>
            <a:pPr lvl="2"/>
            <a:r>
              <a:rPr lang="en-US" dirty="0" smtClean="0"/>
              <a:t>Build 7.1</a:t>
            </a:r>
          </a:p>
          <a:p>
            <a:pPr lvl="1"/>
            <a:r>
              <a:rPr lang="en-US" dirty="0" smtClean="0"/>
              <a:t>DR 5038 – Cloud/Dust discrimination</a:t>
            </a:r>
          </a:p>
          <a:p>
            <a:pPr lvl="2"/>
            <a:r>
              <a:rPr lang="en-US" dirty="0" smtClean="0"/>
              <a:t>Build 7.1</a:t>
            </a:r>
          </a:p>
          <a:p>
            <a:pPr lvl="1"/>
            <a:r>
              <a:rPr lang="en-US" dirty="0" smtClean="0"/>
              <a:t>DR 4998 – Leakage feedback from Cal/Val teams</a:t>
            </a:r>
          </a:p>
          <a:p>
            <a:pPr lvl="2"/>
            <a:r>
              <a:rPr lang="en-US" dirty="0" smtClean="0"/>
              <a:t>PCT updates</a:t>
            </a:r>
          </a:p>
          <a:p>
            <a:pPr lvl="1"/>
            <a:r>
              <a:rPr lang="en-US" dirty="0" smtClean="0"/>
              <a:t>DR 7107 – Cloud/snow discrimination in the VCM</a:t>
            </a:r>
          </a:p>
          <a:p>
            <a:pPr lvl="2"/>
            <a:r>
              <a:rPr lang="en-US" dirty="0" smtClean="0"/>
              <a:t>Build 7.2</a:t>
            </a:r>
          </a:p>
          <a:p>
            <a:pPr lvl="1"/>
            <a:r>
              <a:rPr lang="en-US" dirty="0" smtClean="0"/>
              <a:t>DR 5040 – Isolated cloud artifacts in sun glint</a:t>
            </a:r>
          </a:p>
          <a:p>
            <a:pPr lvl="2"/>
            <a:r>
              <a:rPr lang="en-US" dirty="0" smtClean="0"/>
              <a:t>PCT updates</a:t>
            </a:r>
          </a:p>
          <a:p>
            <a:pPr lvl="1"/>
            <a:r>
              <a:rPr lang="en-US" dirty="0" smtClean="0"/>
              <a:t>DR 7143 – Threshold changes for cloud detection over desert (M1) and cloud phase</a:t>
            </a:r>
          </a:p>
          <a:p>
            <a:pPr lvl="2"/>
            <a:r>
              <a:rPr lang="en-US" dirty="0" smtClean="0"/>
              <a:t>PCT updates</a:t>
            </a:r>
          </a:p>
          <a:p>
            <a:pPr lvl="1"/>
            <a:r>
              <a:rPr lang="en-US" dirty="0" smtClean="0"/>
              <a:t>DR 7275 – Threshold adjustments for cloud detection over land and cirrus detection in dry atmospheres </a:t>
            </a:r>
          </a:p>
          <a:p>
            <a:pPr lvl="2"/>
            <a:r>
              <a:rPr lang="en-US" dirty="0" smtClean="0"/>
              <a:t>PCT update</a:t>
            </a:r>
          </a:p>
        </p:txBody>
      </p:sp>
      <p:sp>
        <p:nvSpPr>
          <p:cNvPr id="5" name="Slide Number Placeholder 4"/>
          <p:cNvSpPr>
            <a:spLocks noGrp="1"/>
          </p:cNvSpPr>
          <p:nvPr>
            <p:ph type="sldNum" sz="quarter" idx="12"/>
          </p:nvPr>
        </p:nvSpPr>
        <p:spPr/>
        <p:txBody>
          <a:bodyPr/>
          <a:lstStyle/>
          <a:p>
            <a:fld id="{96E36F11-A39A-294D-A59D-6180D50ED29D}" type="slidenum">
              <a:rPr lang="en-US" smtClean="0"/>
              <a:pPr/>
              <a:t>75</a:t>
            </a:fld>
            <a:endParaRPr lang="en-US"/>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Requirement Based DRs – Open (1)</a:t>
            </a:r>
            <a:endParaRPr lang="en-US" dirty="0"/>
          </a:p>
        </p:txBody>
      </p:sp>
      <p:sp>
        <p:nvSpPr>
          <p:cNvPr id="8" name="Content Placeholder 7"/>
          <p:cNvSpPr>
            <a:spLocks noGrp="1"/>
          </p:cNvSpPr>
          <p:nvPr>
            <p:ph idx="1"/>
          </p:nvPr>
        </p:nvSpPr>
        <p:spPr/>
        <p:txBody>
          <a:bodyPr>
            <a:normAutofit fontScale="70000" lnSpcReduction="20000"/>
          </a:bodyPr>
          <a:lstStyle/>
          <a:p>
            <a:r>
              <a:rPr lang="en-US" dirty="0" smtClean="0"/>
              <a:t>DR 7402:  Missing cirrus in polar night</a:t>
            </a:r>
          </a:p>
          <a:p>
            <a:pPr lvl="1"/>
            <a:r>
              <a:rPr lang="en-US" dirty="0" smtClean="0"/>
              <a:t>Major issue for ice EDRs</a:t>
            </a:r>
          </a:p>
          <a:p>
            <a:pPr lvl="1"/>
            <a:r>
              <a:rPr lang="en-US" dirty="0" smtClean="0"/>
              <a:t>Being actively worked, delivery expected next month</a:t>
            </a:r>
          </a:p>
          <a:p>
            <a:r>
              <a:rPr lang="en-US" dirty="0" smtClean="0"/>
              <a:t>DR 7403:  Increasing coverage of M12 – M16</a:t>
            </a:r>
          </a:p>
          <a:p>
            <a:pPr lvl="1"/>
            <a:r>
              <a:rPr lang="en-US" dirty="0" smtClean="0"/>
              <a:t>Impacts all nighttime EDRs</a:t>
            </a:r>
          </a:p>
          <a:p>
            <a:pPr lvl="1"/>
            <a:r>
              <a:rPr lang="en-US" dirty="0" smtClean="0"/>
              <a:t>Test is being excluded in locations where it should not be</a:t>
            </a:r>
          </a:p>
          <a:p>
            <a:pPr lvl="1"/>
            <a:r>
              <a:rPr lang="en-US" dirty="0" smtClean="0"/>
              <a:t>Being worked with DR 7402</a:t>
            </a:r>
          </a:p>
          <a:p>
            <a:r>
              <a:rPr lang="en-US" dirty="0" smtClean="0"/>
              <a:t>DR 7404:  Add moisture consideration for M12/M15 difference test</a:t>
            </a:r>
          </a:p>
          <a:p>
            <a:pPr lvl="1"/>
            <a:r>
              <a:rPr lang="en-US" dirty="0" smtClean="0"/>
              <a:t>Impacts low cloud detection over cold surfaces at night</a:t>
            </a:r>
          </a:p>
          <a:p>
            <a:pPr lvl="1"/>
            <a:r>
              <a:rPr lang="en-US" dirty="0" smtClean="0"/>
              <a:t>Being worked with DR 7402</a:t>
            </a:r>
          </a:p>
          <a:p>
            <a:r>
              <a:rPr lang="en-US" dirty="0" smtClean="0"/>
              <a:t>DR 7405:  Leakage over land at night (tuning #1)</a:t>
            </a:r>
          </a:p>
          <a:p>
            <a:pPr lvl="1"/>
            <a:r>
              <a:rPr lang="en-US" dirty="0" smtClean="0"/>
              <a:t>The IR threshold test thresholds are too high</a:t>
            </a:r>
          </a:p>
          <a:p>
            <a:pPr lvl="1"/>
            <a:r>
              <a:rPr lang="en-US" dirty="0" smtClean="0"/>
              <a:t>Will be included in next tuning update (Feb/Mar 2014)</a:t>
            </a:r>
          </a:p>
          <a:p>
            <a:r>
              <a:rPr lang="en-US" dirty="0" smtClean="0"/>
              <a:t>DR 7406:  Missed low cloud at night (tuning #2)</a:t>
            </a:r>
          </a:p>
          <a:p>
            <a:pPr lvl="1"/>
            <a:r>
              <a:rPr lang="en-US" dirty="0" smtClean="0"/>
              <a:t>Thresholds for M12/M15 difference also need adjustments</a:t>
            </a:r>
          </a:p>
          <a:p>
            <a:pPr lvl="1"/>
            <a:r>
              <a:rPr lang="en-US" dirty="0" smtClean="0"/>
              <a:t>Will be included in next tuning update (Feb/Mar 2014)</a:t>
            </a:r>
          </a:p>
        </p:txBody>
      </p:sp>
      <p:sp>
        <p:nvSpPr>
          <p:cNvPr id="5" name="Slide Number Placeholder 4"/>
          <p:cNvSpPr>
            <a:spLocks noGrp="1"/>
          </p:cNvSpPr>
          <p:nvPr>
            <p:ph type="sldNum" sz="quarter" idx="12"/>
          </p:nvPr>
        </p:nvSpPr>
        <p:spPr/>
        <p:txBody>
          <a:bodyPr/>
          <a:lstStyle/>
          <a:p>
            <a:fld id="{96E36F11-A39A-294D-A59D-6180D50ED29D}" type="slidenum">
              <a:rPr lang="en-US" smtClean="0"/>
              <a:pPr/>
              <a:t>76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Requirement Based DRs – Open (2)</a:t>
            </a:r>
            <a:endParaRPr lang="en-US" dirty="0"/>
          </a:p>
        </p:txBody>
      </p:sp>
      <p:sp>
        <p:nvSpPr>
          <p:cNvPr id="8" name="Content Placeholder 7"/>
          <p:cNvSpPr>
            <a:spLocks noGrp="1"/>
          </p:cNvSpPr>
          <p:nvPr>
            <p:ph idx="1"/>
          </p:nvPr>
        </p:nvSpPr>
        <p:spPr/>
        <p:txBody>
          <a:bodyPr>
            <a:normAutofit fontScale="77500" lnSpcReduction="20000"/>
          </a:bodyPr>
          <a:lstStyle/>
          <a:p>
            <a:r>
              <a:rPr lang="en-US" dirty="0" smtClean="0"/>
              <a:t>DR 7407:  Add SST first-guess as input to the VCM</a:t>
            </a:r>
          </a:p>
          <a:p>
            <a:pPr lvl="1"/>
            <a:r>
              <a:rPr lang="en-US" dirty="0" smtClean="0"/>
              <a:t>Addresses most critical issue for SST EDR (cloud edges)</a:t>
            </a:r>
          </a:p>
          <a:p>
            <a:pPr lvl="1"/>
            <a:r>
              <a:rPr lang="en-US" dirty="0" smtClean="0"/>
              <a:t>Awaiting new field being added to the IDPS</a:t>
            </a:r>
          </a:p>
          <a:p>
            <a:r>
              <a:rPr lang="en-US" dirty="0" smtClean="0"/>
              <a:t>DR 7408:  Scattering angle adjustment to cloud phase</a:t>
            </a:r>
          </a:p>
          <a:p>
            <a:pPr lvl="1"/>
            <a:r>
              <a:rPr lang="en-US" dirty="0" smtClean="0"/>
              <a:t>Impacts cloud EDRs</a:t>
            </a:r>
          </a:p>
          <a:p>
            <a:pPr lvl="1"/>
            <a:r>
              <a:rPr lang="en-US" dirty="0" smtClean="0"/>
              <a:t>At extreme angles some striping in the cloud phase output has been seen</a:t>
            </a:r>
          </a:p>
          <a:p>
            <a:pPr lvl="1"/>
            <a:r>
              <a:rPr lang="en-US" dirty="0" smtClean="0"/>
              <a:t>Being worked by AIT</a:t>
            </a:r>
          </a:p>
          <a:p>
            <a:r>
              <a:rPr lang="en-US" dirty="0" smtClean="0"/>
              <a:t>DR 7409:  Inconsistency in cloud confidence</a:t>
            </a:r>
          </a:p>
          <a:p>
            <a:pPr lvl="1"/>
            <a:r>
              <a:rPr lang="en-US" dirty="0" smtClean="0"/>
              <a:t>Code is computationally correct but actual routine is different across subroutines doing the same calculation</a:t>
            </a:r>
          </a:p>
          <a:p>
            <a:pPr lvl="1"/>
            <a:r>
              <a:rPr lang="en-US" dirty="0" smtClean="0"/>
              <a:t>To be addressed in late 2014</a:t>
            </a:r>
          </a:p>
          <a:p>
            <a:r>
              <a:rPr lang="en-US" dirty="0" smtClean="0"/>
              <a:t>DR 7410:  Aerosol improvements</a:t>
            </a:r>
          </a:p>
          <a:p>
            <a:pPr lvl="1"/>
            <a:r>
              <a:rPr lang="en-US" dirty="0" smtClean="0"/>
              <a:t>Challenges have been identified in differentiating clouds from aerosols over land</a:t>
            </a:r>
          </a:p>
          <a:p>
            <a:pPr lvl="1"/>
            <a:r>
              <a:rPr lang="en-US" dirty="0" smtClean="0"/>
              <a:t>Study underway by some aerosol members, solution TBD</a:t>
            </a:r>
          </a:p>
        </p:txBody>
      </p:sp>
      <p:sp>
        <p:nvSpPr>
          <p:cNvPr id="5" name="Slide Number Placeholder 4"/>
          <p:cNvSpPr>
            <a:spLocks noGrp="1"/>
          </p:cNvSpPr>
          <p:nvPr>
            <p:ph type="sldNum" sz="quarter" idx="12"/>
          </p:nvPr>
        </p:nvSpPr>
        <p:spPr/>
        <p:txBody>
          <a:bodyPr/>
          <a:lstStyle/>
          <a:p>
            <a:fld id="{96E36F11-A39A-294D-A59D-6180D50ED29D}" type="slidenum">
              <a:rPr lang="en-US" smtClean="0"/>
              <a:pPr/>
              <a:t>77</a:t>
            </a:fld>
            <a:endParaRPr lang="en-US"/>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7407 (SST)</a:t>
            </a:r>
            <a:endParaRPr lang="en-US" dirty="0"/>
          </a:p>
        </p:txBody>
      </p:sp>
      <p:sp>
        <p:nvSpPr>
          <p:cNvPr id="3" name="Slide Number Placeholder 2"/>
          <p:cNvSpPr>
            <a:spLocks noGrp="1"/>
          </p:cNvSpPr>
          <p:nvPr>
            <p:ph type="sldNum" sz="quarter" idx="12"/>
          </p:nvPr>
        </p:nvSpPr>
        <p:spPr/>
        <p:txBody>
          <a:bodyPr/>
          <a:lstStyle/>
          <a:p>
            <a:fld id="{96E36F11-A39A-294D-A59D-6180D50ED29D}" type="slidenum">
              <a:rPr lang="en-US" smtClean="0"/>
              <a:pPr/>
              <a:t>78</a:t>
            </a:fld>
            <a:endParaRPr lang="en-US"/>
          </a:p>
        </p:txBody>
      </p:sp>
      <p:pic>
        <p:nvPicPr>
          <p:cNvPr id="4" name="Picture 3" descr="20131206_1_VIIRS_IDPS_HR_SST-OSTIA.png"/>
          <p:cNvPicPr>
            <a:picLocks noChangeAspect="1"/>
          </p:cNvPicPr>
          <p:nvPr/>
        </p:nvPicPr>
        <p:blipFill>
          <a:blip r:embed="rId2"/>
          <a:stretch>
            <a:fillRect/>
          </a:stretch>
        </p:blipFill>
        <p:spPr>
          <a:xfrm>
            <a:off x="669494" y="1047750"/>
            <a:ext cx="7885570" cy="4490644"/>
          </a:xfrm>
          <a:prstGeom prst="rect">
            <a:avLst/>
          </a:prstGeom>
        </p:spPr>
      </p:pic>
      <p:sp>
        <p:nvSpPr>
          <p:cNvPr id="5" name="TextBox 4"/>
          <p:cNvSpPr txBox="1"/>
          <p:nvPr/>
        </p:nvSpPr>
        <p:spPr>
          <a:xfrm>
            <a:off x="1115878" y="5729251"/>
            <a:ext cx="6602278" cy="923330"/>
          </a:xfrm>
          <a:prstGeom prst="rect">
            <a:avLst/>
          </a:prstGeom>
          <a:noFill/>
        </p:spPr>
        <p:txBody>
          <a:bodyPr wrap="square" rtlCol="0">
            <a:spAutoFit/>
          </a:bodyPr>
          <a:lstStyle/>
          <a:p>
            <a:r>
              <a:rPr lang="en-US" dirty="0" smtClean="0"/>
              <a:t>Blue represents cold bias – potential cloud contamination</a:t>
            </a:r>
          </a:p>
          <a:p>
            <a:r>
              <a:rPr lang="en-US" dirty="0" smtClean="0"/>
              <a:t>As the VCM team understand this, there are three sources of error </a:t>
            </a:r>
          </a:p>
          <a:p>
            <a:r>
              <a:rPr lang="en-US" dirty="0" smtClean="0"/>
              <a:t>1) SST algorithm at edge-of-scan 2) aerosols 3) leakage</a:t>
            </a:r>
            <a:endParaRPr lang="en-US" dirty="0"/>
          </a:p>
        </p:txBody>
      </p:sp>
      <p:sp>
        <p:nvSpPr>
          <p:cNvPr id="6" name="Oval 5"/>
          <p:cNvSpPr/>
          <p:nvPr/>
        </p:nvSpPr>
        <p:spPr>
          <a:xfrm>
            <a:off x="1937288" y="2890434"/>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003421" y="3147470"/>
            <a:ext cx="301686" cy="369332"/>
          </a:xfrm>
          <a:prstGeom prst="rect">
            <a:avLst/>
          </a:prstGeom>
          <a:noFill/>
        </p:spPr>
        <p:txBody>
          <a:bodyPr wrap="none" rtlCol="0">
            <a:spAutoFit/>
          </a:bodyPr>
          <a:lstStyle/>
          <a:p>
            <a:r>
              <a:rPr lang="en-US" dirty="0" smtClean="0"/>
              <a:t>1</a:t>
            </a:r>
            <a:endParaRPr lang="en-US" dirty="0"/>
          </a:p>
        </p:txBody>
      </p:sp>
      <p:sp>
        <p:nvSpPr>
          <p:cNvPr id="9" name="Oval 8"/>
          <p:cNvSpPr/>
          <p:nvPr/>
        </p:nvSpPr>
        <p:spPr>
          <a:xfrm>
            <a:off x="5018868" y="2433234"/>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31582" y="2521102"/>
            <a:ext cx="301686" cy="369332"/>
          </a:xfrm>
          <a:prstGeom prst="rect">
            <a:avLst/>
          </a:prstGeom>
          <a:noFill/>
        </p:spPr>
        <p:txBody>
          <a:bodyPr wrap="none" rtlCol="0">
            <a:spAutoFit/>
          </a:bodyPr>
          <a:lstStyle/>
          <a:p>
            <a:r>
              <a:rPr lang="en-US" dirty="0" smtClean="0"/>
              <a:t>2</a:t>
            </a:r>
            <a:endParaRPr lang="en-US" dirty="0"/>
          </a:p>
        </p:txBody>
      </p:sp>
      <p:sp>
        <p:nvSpPr>
          <p:cNvPr id="13" name="Oval 12"/>
          <p:cNvSpPr/>
          <p:nvPr/>
        </p:nvSpPr>
        <p:spPr>
          <a:xfrm>
            <a:off x="3135824" y="2521102"/>
            <a:ext cx="914400"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491259" y="2778138"/>
            <a:ext cx="301686" cy="369332"/>
          </a:xfrm>
          <a:prstGeom prst="rect">
            <a:avLst/>
          </a:prstGeom>
          <a:noFill/>
        </p:spPr>
        <p:txBody>
          <a:bodyPr wrap="none" rtlCol="0">
            <a:spAutoFit/>
          </a:bodyPr>
          <a:lstStyle/>
          <a:p>
            <a:r>
              <a:rPr lang="en-US" dirty="0" smtClean="0"/>
              <a:t>3</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Requirement Based DRs – Open (3)</a:t>
            </a:r>
            <a:endParaRPr lang="en-US" dirty="0"/>
          </a:p>
        </p:txBody>
      </p:sp>
      <p:sp>
        <p:nvSpPr>
          <p:cNvPr id="8" name="Content Placeholder 7"/>
          <p:cNvSpPr>
            <a:spLocks noGrp="1"/>
          </p:cNvSpPr>
          <p:nvPr>
            <p:ph idx="1"/>
          </p:nvPr>
        </p:nvSpPr>
        <p:spPr/>
        <p:txBody>
          <a:bodyPr>
            <a:normAutofit fontScale="70000" lnSpcReduction="20000"/>
          </a:bodyPr>
          <a:lstStyle/>
          <a:p>
            <a:r>
              <a:rPr lang="en-US" dirty="0" smtClean="0"/>
              <a:t>DR 7437:  Issues with ephemeral water flag</a:t>
            </a:r>
          </a:p>
          <a:p>
            <a:pPr lvl="1"/>
            <a:r>
              <a:rPr lang="en-US" dirty="0" smtClean="0"/>
              <a:t>Impacts </a:t>
            </a:r>
            <a:r>
              <a:rPr lang="en-US" dirty="0" err="1" smtClean="0"/>
              <a:t>cryosphere</a:t>
            </a:r>
            <a:r>
              <a:rPr lang="en-US" dirty="0" smtClean="0"/>
              <a:t> and aerosol EDRs</a:t>
            </a:r>
          </a:p>
          <a:p>
            <a:pPr lvl="1"/>
            <a:r>
              <a:rPr lang="en-US" dirty="0" smtClean="0"/>
              <a:t>Ephemeral water being misidentified in cloud shadow</a:t>
            </a:r>
          </a:p>
          <a:p>
            <a:pPr lvl="1"/>
            <a:r>
              <a:rPr lang="en-US" dirty="0" smtClean="0"/>
              <a:t>VCM is also changing its internal geography flag when ephemeral water is flagged</a:t>
            </a:r>
          </a:p>
          <a:p>
            <a:pPr lvl="1"/>
            <a:r>
              <a:rPr lang="en-US" dirty="0" smtClean="0"/>
              <a:t>To be worked in the spring 2014</a:t>
            </a:r>
          </a:p>
          <a:p>
            <a:r>
              <a:rPr lang="en-US" dirty="0" smtClean="0"/>
              <a:t>DR 7438:  Leakage over cold desert</a:t>
            </a:r>
          </a:p>
          <a:p>
            <a:pPr lvl="1"/>
            <a:r>
              <a:rPr lang="en-US" dirty="0" smtClean="0"/>
              <a:t>Low clouds are being missed during the day over polar, snow free, locations at extreme scattering angles</a:t>
            </a:r>
          </a:p>
          <a:p>
            <a:pPr lvl="1"/>
            <a:r>
              <a:rPr lang="en-US" dirty="0" smtClean="0"/>
              <a:t>Issue has been tied to barren ground being treated as desert instead of land</a:t>
            </a:r>
          </a:p>
          <a:p>
            <a:pPr lvl="1"/>
            <a:r>
              <a:rPr lang="en-US" dirty="0" smtClean="0"/>
              <a:t>To be worked spring 2014</a:t>
            </a:r>
          </a:p>
          <a:p>
            <a:r>
              <a:rPr lang="en-US" dirty="0" smtClean="0"/>
              <a:t>DR 7240:  Cloud over fires</a:t>
            </a:r>
          </a:p>
          <a:p>
            <a:pPr lvl="1"/>
            <a:r>
              <a:rPr lang="en-US" dirty="0" smtClean="0"/>
              <a:t>The VCM is placing clouds over most fires due to large differences in the  MWIR and LWIR temperatures</a:t>
            </a:r>
          </a:p>
          <a:p>
            <a:pPr lvl="1"/>
            <a:r>
              <a:rPr lang="en-US" dirty="0" smtClean="0"/>
              <a:t>Root cause is known, but the fix requires a restructuring of the sequence of processes in the VCM</a:t>
            </a:r>
          </a:p>
          <a:p>
            <a:pPr lvl="1"/>
            <a:r>
              <a:rPr lang="en-US" dirty="0" smtClean="0"/>
              <a:t>To be worked spring 2014 or later, depending on the final complexity and the priorities of other DRs</a:t>
            </a:r>
          </a:p>
        </p:txBody>
      </p:sp>
      <p:sp>
        <p:nvSpPr>
          <p:cNvPr id="5" name="Slide Number Placeholder 4"/>
          <p:cNvSpPr>
            <a:spLocks noGrp="1"/>
          </p:cNvSpPr>
          <p:nvPr>
            <p:ph type="sldNum" sz="quarter" idx="12"/>
          </p:nvPr>
        </p:nvSpPr>
        <p:spPr/>
        <p:txBody>
          <a:bodyPr/>
          <a:lstStyle/>
          <a:p>
            <a:fld id="{96E36F11-A39A-294D-A59D-6180D50ED29D}" type="slidenum">
              <a:rPr lang="en-US" smtClean="0"/>
              <a:pPr/>
              <a:t>79</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smtClean="0"/>
              <a:t>Quantitative requirements are as follows:</a:t>
            </a:r>
          </a:p>
          <a:p>
            <a:r>
              <a:rPr lang="en-US" dirty="0" smtClean="0"/>
              <a:t>PCT:</a:t>
            </a:r>
          </a:p>
          <a:p>
            <a:pPr lvl="1"/>
            <a:r>
              <a:rPr lang="en-US" dirty="0" smtClean="0"/>
              <a:t>Ocean, day, Cloud Optical Thickness (COT) &gt; 1.0: 94%</a:t>
            </a:r>
          </a:p>
          <a:p>
            <a:pPr lvl="1"/>
            <a:r>
              <a:rPr lang="en-US" dirty="0" smtClean="0"/>
              <a:t>Land, day, COT &gt; 1.0: 90%</a:t>
            </a:r>
          </a:p>
          <a:p>
            <a:pPr lvl="1"/>
            <a:r>
              <a:rPr lang="en-US" dirty="0" smtClean="0"/>
              <a:t>Ocean, night, COT &gt; 1.0: 85%</a:t>
            </a:r>
          </a:p>
          <a:p>
            <a:pPr lvl="1"/>
            <a:r>
              <a:rPr lang="en-US" dirty="0" smtClean="0"/>
              <a:t>Land, night, COT &gt; 1.0: 88%</a:t>
            </a:r>
          </a:p>
          <a:p>
            <a:r>
              <a:rPr lang="en-US" dirty="0" smtClean="0"/>
              <a:t>Leakage:</a:t>
            </a:r>
          </a:p>
          <a:p>
            <a:pPr lvl="1"/>
            <a:r>
              <a:rPr lang="en-US" dirty="0" smtClean="0"/>
              <a:t>Ocean, day, COT &gt; 1.0, no sun glint: 1%</a:t>
            </a:r>
          </a:p>
          <a:p>
            <a:pPr lvl="1"/>
            <a:r>
              <a:rPr lang="en-US" dirty="0" smtClean="0"/>
              <a:t>Land, day, COT &gt; 1.0: 3%</a:t>
            </a:r>
          </a:p>
          <a:p>
            <a:pPr lvl="1"/>
            <a:r>
              <a:rPr lang="en-US" dirty="0" smtClean="0"/>
              <a:t>All night conditions, COT &gt; 1.0: 5%</a:t>
            </a:r>
          </a:p>
          <a:p>
            <a:r>
              <a:rPr lang="en-US" dirty="0" smtClean="0"/>
              <a:t>False Alarms</a:t>
            </a:r>
          </a:p>
          <a:p>
            <a:pPr lvl="1"/>
            <a:r>
              <a:rPr lang="en-US" dirty="0" smtClean="0"/>
              <a:t>Ocean, day, COT &gt; 1.0: 5%</a:t>
            </a:r>
          </a:p>
          <a:p>
            <a:pPr lvl="1"/>
            <a:r>
              <a:rPr lang="en-US" dirty="0" smtClean="0"/>
              <a:t>Land/Desert day, no NDVI between 0.2 and 0.4, COT &gt; 1.0: 7%</a:t>
            </a:r>
          </a:p>
          <a:p>
            <a:pPr lvl="1"/>
            <a:r>
              <a:rPr lang="en-US" dirty="0" smtClean="0"/>
              <a:t>All night conditions, COT &gt; 1.0: 8%</a:t>
            </a:r>
          </a:p>
          <a:p>
            <a:endParaRPr lang="en-US" dirty="0" smtClean="0"/>
          </a:p>
        </p:txBody>
      </p:sp>
      <p:sp>
        <p:nvSpPr>
          <p:cNvPr id="4" name="Title 1"/>
          <p:cNvSpPr>
            <a:spLocks noGrp="1"/>
          </p:cNvSpPr>
          <p:nvPr>
            <p:ph type="title"/>
          </p:nvPr>
        </p:nvSpPr>
        <p:spPr/>
        <p:txBody>
          <a:bodyPr/>
          <a:lstStyle/>
          <a:p>
            <a:r>
              <a:rPr lang="en-US" dirty="0" smtClean="0"/>
              <a:t>VCM Requirements – Part 2</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8</a:t>
            </a:fld>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Requirement Based DRs – Open (4)</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DR 7276 – Add viewing angle to Mid-Wave IR difference test</a:t>
            </a:r>
          </a:p>
          <a:p>
            <a:pPr lvl="1"/>
            <a:r>
              <a:rPr lang="en-US" dirty="0" smtClean="0"/>
              <a:t>In Build 8.3</a:t>
            </a:r>
          </a:p>
          <a:p>
            <a:r>
              <a:rPr lang="en-US" dirty="0" smtClean="0"/>
              <a:t>DR 7277 -  Nighttime cloud confidence adjustments</a:t>
            </a:r>
          </a:p>
          <a:p>
            <a:pPr lvl="1"/>
            <a:r>
              <a:rPr lang="en-US" dirty="0" smtClean="0"/>
              <a:t>In Build 8.3</a:t>
            </a:r>
          </a:p>
          <a:p>
            <a:r>
              <a:rPr lang="en-US" dirty="0" smtClean="0"/>
              <a:t>DR 4903 – Snow discontinuity at 85 degrees solar angle</a:t>
            </a:r>
          </a:p>
          <a:p>
            <a:pPr lvl="1"/>
            <a:r>
              <a:rPr lang="en-US" dirty="0" smtClean="0"/>
              <a:t>Root cause is complex, fix in discussion</a:t>
            </a:r>
          </a:p>
          <a:p>
            <a:r>
              <a:rPr lang="en-US" dirty="0" smtClean="0"/>
              <a:t>DR 4326 – M12 minus M16 test adjustment</a:t>
            </a:r>
          </a:p>
          <a:p>
            <a:pPr lvl="1"/>
            <a:r>
              <a:rPr lang="en-US" dirty="0" smtClean="0"/>
              <a:t>Replaced by DR 7403, but not yet formally closed</a:t>
            </a:r>
          </a:p>
          <a:p>
            <a:r>
              <a:rPr lang="en-US" dirty="0" smtClean="0"/>
              <a:t>DR 7278 – Cloud detection in sun glint</a:t>
            </a:r>
          </a:p>
          <a:p>
            <a:pPr lvl="1"/>
            <a:r>
              <a:rPr lang="en-US" dirty="0" smtClean="0"/>
              <a:t>Solution is the same as DR 7407</a:t>
            </a:r>
          </a:p>
        </p:txBody>
      </p:sp>
      <p:sp>
        <p:nvSpPr>
          <p:cNvPr id="5" name="Slide Number Placeholder 4"/>
          <p:cNvSpPr>
            <a:spLocks noGrp="1"/>
          </p:cNvSpPr>
          <p:nvPr>
            <p:ph type="sldNum" sz="quarter" idx="12"/>
          </p:nvPr>
        </p:nvSpPr>
        <p:spPr/>
        <p:txBody>
          <a:bodyPr/>
          <a:lstStyle/>
          <a:p>
            <a:fld id="{96E36F11-A39A-294D-A59D-6180D50ED29D}" type="slidenum">
              <a:rPr lang="en-US" smtClean="0"/>
              <a:pPr/>
              <a:t>80</a:t>
            </a:fld>
            <a:endParaRPr lang="en-US"/>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Version Control - Documents </a:t>
            </a:r>
            <a:endParaRPr lang="en-US" dirty="0"/>
          </a:p>
        </p:txBody>
      </p:sp>
      <p:sp>
        <p:nvSpPr>
          <p:cNvPr id="8" name="Content Placeholder 7"/>
          <p:cNvSpPr>
            <a:spLocks noGrp="1"/>
          </p:cNvSpPr>
          <p:nvPr>
            <p:ph idx="1"/>
          </p:nvPr>
        </p:nvSpPr>
        <p:spPr>
          <a:xfrm>
            <a:off x="457201" y="1371600"/>
            <a:ext cx="7362201" cy="4754563"/>
          </a:xfrm>
        </p:spPr>
        <p:txBody>
          <a:bodyPr>
            <a:normAutofit fontScale="85000" lnSpcReduction="20000"/>
          </a:bodyPr>
          <a:lstStyle/>
          <a:p>
            <a:r>
              <a:rPr lang="en-US" dirty="0" smtClean="0"/>
              <a:t>All key documents are up-to-date</a:t>
            </a:r>
          </a:p>
          <a:p>
            <a:r>
              <a:rPr lang="en-US" dirty="0" smtClean="0"/>
              <a:t>ATBD</a:t>
            </a:r>
            <a:r>
              <a:rPr lang="en-US" dirty="0"/>
              <a:t> </a:t>
            </a:r>
            <a:r>
              <a:rPr lang="en-US" dirty="0" smtClean="0"/>
              <a:t>and OAD both match the operational Imagery product </a:t>
            </a:r>
          </a:p>
          <a:p>
            <a:pPr lvl="1"/>
            <a:r>
              <a:rPr lang="en-US" dirty="0" smtClean="0"/>
              <a:t>The VCM ATBD is version C and in coordination</a:t>
            </a:r>
          </a:p>
          <a:p>
            <a:pPr lvl="1"/>
            <a:r>
              <a:rPr lang="en-US" dirty="0"/>
              <a:t>T</a:t>
            </a:r>
            <a:r>
              <a:rPr lang="en-US" dirty="0" smtClean="0"/>
              <a:t>he VCM OAD is version B and up-to-date in the repository</a:t>
            </a:r>
          </a:p>
          <a:p>
            <a:r>
              <a:rPr lang="en-US" dirty="0" smtClean="0"/>
              <a:t>The format of the VCM Intermediate Product or IP (CDFCB-X) has not changed since before launch</a:t>
            </a:r>
          </a:p>
          <a:p>
            <a:r>
              <a:rPr lang="en-US" dirty="0" smtClean="0"/>
              <a:t>The format of the output is stable and not expected to change for Block 2.0</a:t>
            </a:r>
          </a:p>
          <a:p>
            <a:r>
              <a:rPr lang="en-US" dirty="0" smtClean="0"/>
              <a:t>A </a:t>
            </a:r>
            <a:r>
              <a:rPr lang="en-US" i="1" dirty="0" smtClean="0"/>
              <a:t>User’s Guide </a:t>
            </a:r>
            <a:r>
              <a:rPr lang="en-US" dirty="0" smtClean="0"/>
              <a:t>has not been created for the VCM </a:t>
            </a:r>
          </a:p>
          <a:p>
            <a:pPr lvl="1"/>
            <a:r>
              <a:rPr lang="en-US" dirty="0" smtClean="0"/>
              <a:t>To be produced as part of validation stage 2</a:t>
            </a:r>
            <a:endParaRPr lang="en-US" i="1" dirty="0" smtClean="0"/>
          </a:p>
          <a:p>
            <a:r>
              <a:rPr lang="en-US" dirty="0" smtClean="0"/>
              <a:t>A JGR article on the VCM is in its second review.</a:t>
            </a:r>
          </a:p>
          <a:p>
            <a:r>
              <a:rPr lang="en-US" dirty="0" smtClean="0"/>
              <a:t>See the ATBD for a bibliography of articles covering many aspects of the VCM logic</a:t>
            </a:r>
          </a:p>
          <a:p>
            <a:pPr lvl="1"/>
            <a:endParaRPr lang="en-US" sz="1500" dirty="0"/>
          </a:p>
          <a:p>
            <a:pPr marL="0" indent="0">
              <a:buNone/>
            </a:pPr>
            <a:endParaRPr lang="en-US" dirty="0" smtClean="0"/>
          </a:p>
        </p:txBody>
      </p:sp>
      <p:sp>
        <p:nvSpPr>
          <p:cNvPr id="2" name="Slide Number Placeholder 1"/>
          <p:cNvSpPr>
            <a:spLocks noGrp="1"/>
          </p:cNvSpPr>
          <p:nvPr>
            <p:ph type="sldNum" sz="quarter" idx="12"/>
          </p:nvPr>
        </p:nvSpPr>
        <p:spPr/>
        <p:txBody>
          <a:bodyPr/>
          <a:lstStyle/>
          <a:p>
            <a:fld id="{96E36F11-A39A-294D-A59D-6180D50ED29D}" type="slidenum">
              <a:rPr lang="en-US" smtClean="0"/>
              <a:pPr/>
              <a:t>81</a:t>
            </a:fld>
            <a:endParaRPr lang="en-US" dirty="0"/>
          </a:p>
        </p:txBody>
      </p:sp>
    </p:spTree>
    <p:extLst>
      <p:ext uri="{BB962C8B-B14F-4D97-AF65-F5344CB8AC3E}">
        <p14:creationId xmlns:p14="http://schemas.microsoft.com/office/powerpoint/2010/main" val="171863840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Version Control - Code </a:t>
            </a:r>
            <a:endParaRPr lang="en-US" dirty="0"/>
          </a:p>
        </p:txBody>
      </p:sp>
      <p:sp>
        <p:nvSpPr>
          <p:cNvPr id="8" name="Content Placeholder 7"/>
          <p:cNvSpPr>
            <a:spLocks noGrp="1"/>
          </p:cNvSpPr>
          <p:nvPr>
            <p:ph idx="1"/>
          </p:nvPr>
        </p:nvSpPr>
        <p:spPr>
          <a:xfrm>
            <a:off x="457201" y="1371600"/>
            <a:ext cx="7362201" cy="4754563"/>
          </a:xfrm>
        </p:spPr>
        <p:txBody>
          <a:bodyPr>
            <a:normAutofit fontScale="77500" lnSpcReduction="20000"/>
          </a:bodyPr>
          <a:lstStyle/>
          <a:p>
            <a:r>
              <a:rPr lang="en-US" dirty="0" smtClean="0"/>
              <a:t>The VCM IP software was last updated in Build 7.2 (20 August 2013)</a:t>
            </a:r>
            <a:endParaRPr lang="en-US" dirty="0"/>
          </a:p>
          <a:p>
            <a:r>
              <a:rPr lang="en-US" dirty="0" smtClean="0"/>
              <a:t>The most recent Processing Coefficient Table (PCT) or tuning update was implemented on 24 September 2013 as CCR 1170</a:t>
            </a:r>
          </a:p>
          <a:p>
            <a:pPr lvl="1"/>
            <a:r>
              <a:rPr lang="en-US" dirty="0" smtClean="0"/>
              <a:t>The timing of the VCM becoming validation stage 1 is timed with this PCT update</a:t>
            </a:r>
            <a:endParaRPr lang="en-US" i="1" dirty="0" smtClean="0"/>
          </a:p>
          <a:p>
            <a:r>
              <a:rPr lang="en-US" dirty="0" smtClean="0"/>
              <a:t>Snow is updated approximately once a month, and NDVI every 17 days</a:t>
            </a:r>
          </a:p>
          <a:p>
            <a:pPr lvl="1"/>
            <a:r>
              <a:rPr lang="en-US" dirty="0" smtClean="0"/>
              <a:t>Snow updates go through the AERB, but NDVI updates are automated and do not</a:t>
            </a:r>
          </a:p>
          <a:p>
            <a:pPr lvl="1"/>
            <a:r>
              <a:rPr lang="en-US" dirty="0" smtClean="0"/>
              <a:t>The VCM team keeps track of each of these events and sends monthly updates of the timing of each to the program</a:t>
            </a:r>
          </a:p>
          <a:p>
            <a:pPr lvl="2"/>
            <a:r>
              <a:rPr lang="en-US" dirty="0" smtClean="0"/>
              <a:t>In this manner all non-daily updates to the VCM (e.g. GFS) are tracked for future reference</a:t>
            </a:r>
          </a:p>
          <a:p>
            <a:r>
              <a:rPr lang="en-US" dirty="0" smtClean="0"/>
              <a:t>Therefore all software, PCT, and ancillary data is tracked and under configuration control</a:t>
            </a:r>
          </a:p>
        </p:txBody>
      </p:sp>
      <p:sp>
        <p:nvSpPr>
          <p:cNvPr id="2" name="Slide Number Placeholder 1"/>
          <p:cNvSpPr>
            <a:spLocks noGrp="1"/>
          </p:cNvSpPr>
          <p:nvPr>
            <p:ph type="sldNum" sz="quarter" idx="12"/>
          </p:nvPr>
        </p:nvSpPr>
        <p:spPr/>
        <p:txBody>
          <a:bodyPr/>
          <a:lstStyle/>
          <a:p>
            <a:fld id="{96E36F11-A39A-294D-A59D-6180D50ED29D}" type="slidenum">
              <a:rPr lang="en-US" smtClean="0"/>
              <a:pPr/>
              <a:t>82</a:t>
            </a:fld>
            <a:endParaRPr lang="en-US" dirty="0"/>
          </a:p>
        </p:txBody>
      </p:sp>
    </p:spTree>
    <p:extLst>
      <p:ext uri="{BB962C8B-B14F-4D97-AF65-F5344CB8AC3E}">
        <p14:creationId xmlns:p14="http://schemas.microsoft.com/office/powerpoint/2010/main" val="138039952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Users and Product Status </a:t>
            </a:r>
            <a:endParaRPr lang="en-US" dirty="0"/>
          </a:p>
        </p:txBody>
      </p:sp>
      <p:sp>
        <p:nvSpPr>
          <p:cNvPr id="8" name="Content Placeholder 7"/>
          <p:cNvSpPr>
            <a:spLocks noGrp="1"/>
          </p:cNvSpPr>
          <p:nvPr>
            <p:ph idx="1"/>
          </p:nvPr>
        </p:nvSpPr>
        <p:spPr/>
        <p:txBody>
          <a:bodyPr>
            <a:normAutofit fontScale="70000" lnSpcReduction="20000"/>
          </a:bodyPr>
          <a:lstStyle/>
          <a:p>
            <a:r>
              <a:rPr lang="en-US" dirty="0" smtClean="0"/>
              <a:t>Six caveats may be found in the VCM “Read Me” file at the time provisional was declared</a:t>
            </a:r>
          </a:p>
          <a:p>
            <a:pPr lvl="1"/>
            <a:r>
              <a:rPr lang="en-US" dirty="0" smtClean="0"/>
              <a:t>Dependency on two external fields (snow and NDVI) that were fixed values from 2002</a:t>
            </a:r>
          </a:p>
          <a:p>
            <a:pPr lvl="2"/>
            <a:r>
              <a:rPr lang="en-US" dirty="0" smtClean="0"/>
              <a:t>Snow updated monthly as of January 2013</a:t>
            </a:r>
          </a:p>
          <a:p>
            <a:pPr lvl="2"/>
            <a:r>
              <a:rPr lang="en-US" dirty="0" smtClean="0"/>
              <a:t>NDVI no longer a fixed field, updates occurring but only climatology actually applied</a:t>
            </a:r>
          </a:p>
          <a:p>
            <a:pPr lvl="1"/>
            <a:r>
              <a:rPr lang="en-US" dirty="0" smtClean="0"/>
              <a:t>Difficulties differentiating low clouds from snow/ice</a:t>
            </a:r>
          </a:p>
          <a:p>
            <a:pPr lvl="2"/>
            <a:r>
              <a:rPr lang="en-US" dirty="0" smtClean="0"/>
              <a:t>Resolved in the daytime with Build 7.2</a:t>
            </a:r>
          </a:p>
          <a:p>
            <a:pPr lvl="1"/>
            <a:r>
              <a:rPr lang="en-US" dirty="0" smtClean="0"/>
              <a:t>Leakage, which remains a concern although the VCM is meeting requirements</a:t>
            </a:r>
          </a:p>
          <a:p>
            <a:pPr lvl="2"/>
            <a:r>
              <a:rPr lang="en-US" dirty="0" smtClean="0"/>
              <a:t>Main concern is cloud edges, identified by three different Cal/Val teams</a:t>
            </a:r>
          </a:p>
          <a:p>
            <a:pPr lvl="1"/>
            <a:r>
              <a:rPr lang="en-US" dirty="0" smtClean="0"/>
              <a:t>Results near edge-of-scan</a:t>
            </a:r>
          </a:p>
          <a:p>
            <a:pPr lvl="2"/>
            <a:r>
              <a:rPr lang="en-US" dirty="0" smtClean="0"/>
              <a:t>Mitigated with implementation of scattering angle curves and adjustments to the related coefficients</a:t>
            </a:r>
          </a:p>
          <a:p>
            <a:pPr lvl="1"/>
            <a:r>
              <a:rPr lang="en-US" dirty="0" smtClean="0"/>
              <a:t>Aerosol differentiation from clouds</a:t>
            </a:r>
          </a:p>
          <a:p>
            <a:pPr lvl="2"/>
            <a:r>
              <a:rPr lang="en-US" dirty="0" smtClean="0"/>
              <a:t>Concern remains especially over land, as noted in the DR list</a:t>
            </a:r>
          </a:p>
          <a:p>
            <a:pPr lvl="1"/>
            <a:r>
              <a:rPr lang="en-US" dirty="0" smtClean="0"/>
              <a:t>VCM performance at night over land/snow/ice</a:t>
            </a:r>
          </a:p>
          <a:p>
            <a:pPr lvl="2"/>
            <a:r>
              <a:rPr lang="en-US" dirty="0" smtClean="0"/>
              <a:t>Also addressed in DRs, performance over snow/ice the primary focus of the next VCM software update (early February 2014)</a:t>
            </a:r>
          </a:p>
        </p:txBody>
      </p:sp>
      <p:sp>
        <p:nvSpPr>
          <p:cNvPr id="5" name="Slide Number Placeholder 4"/>
          <p:cNvSpPr>
            <a:spLocks noGrp="1"/>
          </p:cNvSpPr>
          <p:nvPr>
            <p:ph type="sldNum" sz="quarter" idx="12"/>
          </p:nvPr>
        </p:nvSpPr>
        <p:spPr/>
        <p:txBody>
          <a:bodyPr/>
          <a:lstStyle/>
          <a:p>
            <a:fld id="{96E36F11-A39A-294D-A59D-6180D50ED29D}" type="slidenum">
              <a:rPr lang="en-US" smtClean="0"/>
              <a:pPr/>
              <a:t>83</a:t>
            </a:fld>
            <a:endParaRPr lang="en-US"/>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Path Forward  </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Primary function of the validation team in the next few months is twofold</a:t>
            </a:r>
          </a:p>
          <a:p>
            <a:pPr lvl="1"/>
            <a:r>
              <a:rPr lang="en-US" dirty="0" smtClean="0"/>
              <a:t>Complete tuning for nighttime scenes</a:t>
            </a:r>
          </a:p>
          <a:p>
            <a:pPr lvl="1"/>
            <a:r>
              <a:rPr lang="en-US" dirty="0" smtClean="0"/>
              <a:t>Address specific concerns from VIIRS Cal/Val teams</a:t>
            </a:r>
          </a:p>
          <a:p>
            <a:pPr lvl="2"/>
            <a:r>
              <a:rPr lang="en-US" dirty="0" smtClean="0"/>
              <a:t>Cloud edges over water</a:t>
            </a:r>
          </a:p>
          <a:p>
            <a:pPr lvl="2"/>
            <a:r>
              <a:rPr lang="en-US" dirty="0" smtClean="0"/>
              <a:t>Excessive leakage over snow/ice, including polar night </a:t>
            </a:r>
          </a:p>
          <a:p>
            <a:r>
              <a:rPr lang="en-US" dirty="0" smtClean="0"/>
              <a:t>Pursue quantitative validation of cloud phase and aerosol quality flags (validation stage </a:t>
            </a:r>
            <a:r>
              <a:rPr lang="en-US" dirty="0" smtClean="0"/>
              <a:t>3)</a:t>
            </a:r>
            <a:endParaRPr lang="en-US" dirty="0" smtClean="0"/>
          </a:p>
          <a:p>
            <a:r>
              <a:rPr lang="en-US" dirty="0" smtClean="0"/>
              <a:t>Continue to interact and be responsive to other VIIRS EDR team needs</a:t>
            </a:r>
          </a:p>
          <a:p>
            <a:pPr lvl="1"/>
            <a:r>
              <a:rPr lang="en-US" dirty="0" smtClean="0"/>
              <a:t>The VCM must continue to address items where the downstream EDRs believe improvement is needed for their products to reach validation stage 1</a:t>
            </a:r>
          </a:p>
          <a:p>
            <a:endParaRPr lang="en-US" dirty="0" smtClean="0"/>
          </a:p>
        </p:txBody>
      </p:sp>
      <p:sp>
        <p:nvSpPr>
          <p:cNvPr id="5" name="Slide Number Placeholder 4"/>
          <p:cNvSpPr>
            <a:spLocks noGrp="1"/>
          </p:cNvSpPr>
          <p:nvPr>
            <p:ph type="sldNum" sz="quarter" idx="12"/>
          </p:nvPr>
        </p:nvSpPr>
        <p:spPr/>
        <p:txBody>
          <a:bodyPr/>
          <a:lstStyle/>
          <a:p>
            <a:fld id="{96E36F11-A39A-294D-A59D-6180D50ED29D}" type="slidenum">
              <a:rPr lang="en-US" smtClean="0"/>
              <a:pPr/>
              <a:t>84</a:t>
            </a:fld>
            <a:endParaRPr lang="en-US"/>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Conclusion </a:t>
            </a:r>
            <a:endParaRPr lang="en-US" dirty="0"/>
          </a:p>
        </p:txBody>
      </p:sp>
      <p:sp>
        <p:nvSpPr>
          <p:cNvPr id="8" name="Content Placeholder 7"/>
          <p:cNvSpPr>
            <a:spLocks noGrp="1"/>
          </p:cNvSpPr>
          <p:nvPr>
            <p:ph idx="1"/>
          </p:nvPr>
        </p:nvSpPr>
        <p:spPr/>
        <p:txBody>
          <a:bodyPr>
            <a:normAutofit/>
          </a:bodyPr>
          <a:lstStyle/>
          <a:p>
            <a:r>
              <a:rPr lang="en-US" dirty="0" smtClean="0"/>
              <a:t>VCM has now achieved validation stage </a:t>
            </a:r>
            <a:r>
              <a:rPr lang="en-US" dirty="0" smtClean="0"/>
              <a:t>2</a:t>
            </a:r>
            <a:endParaRPr lang="en-US" dirty="0"/>
          </a:p>
          <a:p>
            <a:pPr lvl="1"/>
            <a:r>
              <a:rPr lang="en-US" dirty="0" smtClean="0"/>
              <a:t>All quantitative requirements have been met or exceeded</a:t>
            </a:r>
          </a:p>
          <a:p>
            <a:pPr lvl="1"/>
            <a:r>
              <a:rPr lang="en-US" dirty="0" smtClean="0"/>
              <a:t>All documentation is up-to-date</a:t>
            </a:r>
          </a:p>
          <a:p>
            <a:pPr lvl="2"/>
            <a:r>
              <a:rPr lang="en-US" dirty="0" smtClean="0"/>
              <a:t>User’s Guide has not been developed yet, but is not required for validation stage </a:t>
            </a:r>
            <a:r>
              <a:rPr lang="en-US" dirty="0" smtClean="0"/>
              <a:t>2</a:t>
            </a:r>
            <a:endParaRPr lang="en-US" dirty="0" smtClean="0"/>
          </a:p>
          <a:p>
            <a:pPr lvl="1"/>
            <a:r>
              <a:rPr lang="en-US" dirty="0" smtClean="0"/>
              <a:t>All DRs related to JPSS requirements are closed</a:t>
            </a:r>
          </a:p>
          <a:p>
            <a:r>
              <a:rPr lang="en-US" dirty="0" smtClean="0"/>
              <a:t>Work on the VCM is not complete</a:t>
            </a:r>
          </a:p>
          <a:p>
            <a:pPr lvl="1"/>
            <a:r>
              <a:rPr lang="en-US" dirty="0" smtClean="0"/>
              <a:t>Leakage numbers are within requirements but certain downstream products need additional improvements</a:t>
            </a:r>
          </a:p>
          <a:p>
            <a:pPr lvl="1"/>
            <a:r>
              <a:rPr lang="en-US" dirty="0" smtClean="0"/>
              <a:t>Polar regions need work </a:t>
            </a:r>
          </a:p>
          <a:p>
            <a:pPr lvl="1"/>
            <a:r>
              <a:rPr lang="en-US" dirty="0" smtClean="0"/>
              <a:t>Many DRs still in place that should be resolved</a:t>
            </a:r>
          </a:p>
        </p:txBody>
      </p:sp>
      <p:sp>
        <p:nvSpPr>
          <p:cNvPr id="5" name="Slide Number Placeholder 4"/>
          <p:cNvSpPr>
            <a:spLocks noGrp="1"/>
          </p:cNvSpPr>
          <p:nvPr>
            <p:ph type="sldNum" sz="quarter" idx="12"/>
          </p:nvPr>
        </p:nvSpPr>
        <p:spPr/>
        <p:txBody>
          <a:bodyPr/>
          <a:lstStyle/>
          <a:p>
            <a:fld id="{96E36F11-A39A-294D-A59D-6180D50ED29D}" type="slidenum">
              <a:rPr lang="en-US" smtClean="0"/>
              <a:pPr/>
              <a:t>85</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smtClean="0"/>
              <a:t>Quantitative requirements present some dilemmas that must be resolved up front</a:t>
            </a:r>
          </a:p>
          <a:p>
            <a:r>
              <a:rPr lang="en-US" dirty="0" smtClean="0"/>
              <a:t>Ocean requirements specifically mention “no sun glint” only for leakage, not for PCT or false alarms</a:t>
            </a:r>
          </a:p>
          <a:p>
            <a:pPr lvl="1"/>
            <a:r>
              <a:rPr lang="en-US" dirty="0" smtClean="0"/>
              <a:t>VCM team interpretation is no sun glint is applicable to all ocean, day requirements</a:t>
            </a:r>
          </a:p>
          <a:p>
            <a:r>
              <a:rPr lang="en-US" dirty="0" smtClean="0"/>
              <a:t>Desert is only cited in false alarms</a:t>
            </a:r>
          </a:p>
          <a:p>
            <a:pPr lvl="1"/>
            <a:r>
              <a:rPr lang="en-US" dirty="0" smtClean="0"/>
              <a:t>VCM team interprets “land” as including desert when desert is not specified</a:t>
            </a:r>
          </a:p>
          <a:p>
            <a:r>
              <a:rPr lang="en-US" dirty="0" smtClean="0"/>
              <a:t>NDVI exception is only cited for land, day, false alarms</a:t>
            </a:r>
          </a:p>
          <a:p>
            <a:pPr lvl="1"/>
            <a:r>
              <a:rPr lang="en-US" dirty="0" smtClean="0"/>
              <a:t>We are ignoring this exception (more later), VCM meets the requirement under all NDVI conditions</a:t>
            </a:r>
          </a:p>
          <a:p>
            <a:r>
              <a:rPr lang="en-US" dirty="0" smtClean="0"/>
              <a:t>There are </a:t>
            </a:r>
            <a:r>
              <a:rPr lang="en-US" dirty="0" smtClean="0">
                <a:solidFill>
                  <a:srgbClr val="FF0000"/>
                </a:solidFill>
              </a:rPr>
              <a:t>no </a:t>
            </a:r>
            <a:r>
              <a:rPr lang="en-US" dirty="0" smtClean="0"/>
              <a:t>quantitative requirements for VCM performance over snow and ice</a:t>
            </a:r>
          </a:p>
          <a:p>
            <a:pPr lvl="1"/>
            <a:r>
              <a:rPr lang="en-US" dirty="0" smtClean="0"/>
              <a:t>VCM team will still show results over these backgrounds</a:t>
            </a:r>
          </a:p>
          <a:p>
            <a:r>
              <a:rPr lang="en-US" dirty="0" smtClean="0"/>
              <a:t>All VCM requirements go towards VCM performance, no requirements were levied on the VCM explicitly for downstream EDR support</a:t>
            </a:r>
          </a:p>
          <a:p>
            <a:pPr lvl="1"/>
            <a:r>
              <a:rPr lang="en-US" dirty="0" smtClean="0"/>
              <a:t>It is therefore likely that achieving VCM requirements in and of itself is not sufficient to show the VCM is acceptable to all downstream users</a:t>
            </a:r>
          </a:p>
          <a:p>
            <a:endParaRPr lang="en-US" dirty="0" smtClean="0"/>
          </a:p>
        </p:txBody>
      </p:sp>
      <p:sp>
        <p:nvSpPr>
          <p:cNvPr id="4" name="Title 1"/>
          <p:cNvSpPr>
            <a:spLocks noGrp="1"/>
          </p:cNvSpPr>
          <p:nvPr>
            <p:ph type="title"/>
          </p:nvPr>
        </p:nvSpPr>
        <p:spPr/>
        <p:txBody>
          <a:bodyPr/>
          <a:lstStyle/>
          <a:p>
            <a:r>
              <a:rPr lang="en-US" dirty="0" smtClean="0"/>
              <a:t>VCM Requirements – Part 3</a:t>
            </a:r>
            <a:endParaRPr lang="en-US" dirty="0"/>
          </a:p>
        </p:txBody>
      </p:sp>
      <p:sp>
        <p:nvSpPr>
          <p:cNvPr id="5" name="Slide Number Placeholder 4"/>
          <p:cNvSpPr>
            <a:spLocks noGrp="1"/>
          </p:cNvSpPr>
          <p:nvPr>
            <p:ph type="sldNum" sz="quarter" idx="12"/>
          </p:nvPr>
        </p:nvSpPr>
        <p:spPr/>
        <p:txBody>
          <a:bodyPr/>
          <a:lstStyle/>
          <a:p>
            <a:fld id="{96E36F11-A39A-294D-A59D-6180D50ED29D}" type="slidenum">
              <a:rPr lang="en-US" smtClean="0"/>
              <a:pPr/>
              <a:t>9</a:t>
            </a:fld>
            <a:endParaRPr lang="en-US"/>
          </a:p>
        </p:txBody>
      </p:sp>
    </p:spTree>
  </p:cSld>
  <p:clrMapOvr>
    <a:masterClrMapping/>
  </p:clrMapOvr>
</p:sld>
</file>

<file path=ppt/theme/theme1.xml><?xml version="1.0" encoding="utf-8"?>
<a:theme xmlns:a="http://schemas.openxmlformats.org/drawingml/2006/main" name="NPP_F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NPP_FOR.potx</Template>
  <TotalTime>4011</TotalTime>
  <Words>7725</Words>
  <Application>Microsoft Macintosh PowerPoint</Application>
  <PresentationFormat>On-screen Show (4:3)</PresentationFormat>
  <Paragraphs>1403</Paragraphs>
  <Slides>85</Slides>
  <Notes>0</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NPP_FOR</vt:lpstr>
      <vt:lpstr>VIIRS Cloud Mask (VCM)   Validation Stage 2 </vt:lpstr>
      <vt:lpstr>VCM Basics</vt:lpstr>
      <vt:lpstr>VCM Cal/Val Team</vt:lpstr>
      <vt:lpstr>VCM Team Responsibilities</vt:lpstr>
      <vt:lpstr>Validation Stage 2</vt:lpstr>
      <vt:lpstr>Definitions</vt:lpstr>
      <vt:lpstr>VCM Requirements – Part 1</vt:lpstr>
      <vt:lpstr>VCM Requirements – Part 2</vt:lpstr>
      <vt:lpstr>VCM Requirements – Part 3</vt:lpstr>
      <vt:lpstr>Pre-launch Work on the VCM</vt:lpstr>
      <vt:lpstr>Status at Beta</vt:lpstr>
      <vt:lpstr>Status at Provisional</vt:lpstr>
      <vt:lpstr>Improvements Since Provisional (1) </vt:lpstr>
      <vt:lpstr>Improvements Since Provisional (2) </vt:lpstr>
      <vt:lpstr>VCM Inputs</vt:lpstr>
      <vt:lpstr>VIIRS Bands Used in the VCM</vt:lpstr>
      <vt:lpstr>Results </vt:lpstr>
      <vt:lpstr>VCM Overall Results (Daytime)</vt:lpstr>
      <vt:lpstr>VCM Overall Results (Nighttime)</vt:lpstr>
      <vt:lpstr>Golden Granule Listing - Day (1)</vt:lpstr>
      <vt:lpstr>Golden Granule Listing - Day (2)</vt:lpstr>
      <vt:lpstr>Golden Granule Listing - Night (1)</vt:lpstr>
      <vt:lpstr>Overview – GG Approach </vt:lpstr>
      <vt:lpstr>GG#4 - Middle Granule (Greenland)</vt:lpstr>
      <vt:lpstr>GG#4 Manual Cloud Mask</vt:lpstr>
      <vt:lpstr>VCM M7 Reflectance Test (Before)</vt:lpstr>
      <vt:lpstr>VCM M7 Reflectance Test (After)</vt:lpstr>
      <vt:lpstr>VCM Performance From GGs – All</vt:lpstr>
      <vt:lpstr>VCM Performance - Land </vt:lpstr>
      <vt:lpstr>VCM Performance vs. Other </vt:lpstr>
      <vt:lpstr>VCM Performance for Degraded Conditions</vt:lpstr>
      <vt:lpstr>VIIRS-CALIOP Matchups Description</vt:lpstr>
      <vt:lpstr>VIIRS-CALIOP Matchup Example</vt:lpstr>
      <vt:lpstr>VIIRS-CALIOP Matchups Stats</vt:lpstr>
      <vt:lpstr>VIIRS-CALIOP Matchups Stats</vt:lpstr>
      <vt:lpstr>VIIRS-CALIOP Matchups Stats</vt:lpstr>
      <vt:lpstr>Summary of Match Up - Day</vt:lpstr>
      <vt:lpstr>VIIRS-CALIOP Matchups Stats</vt:lpstr>
      <vt:lpstr>VIIRS-CALIOP Matchups Stats</vt:lpstr>
      <vt:lpstr>VIIRS-CALIOP Matchups Stats</vt:lpstr>
      <vt:lpstr>Summary of Match Up - Night</vt:lpstr>
      <vt:lpstr>VIIRS-CALIOP Matchups Stats</vt:lpstr>
      <vt:lpstr>Summary of Match-Up Results</vt:lpstr>
      <vt:lpstr>Quality Flags (1)  </vt:lpstr>
      <vt:lpstr>Quality Flags (2)  </vt:lpstr>
      <vt:lpstr>Quality Flags (3)  </vt:lpstr>
      <vt:lpstr>Aerospace Visualization Tool</vt:lpstr>
      <vt:lpstr>Aerospace Visualization Example</vt:lpstr>
      <vt:lpstr>Raytheon Example (1)</vt:lpstr>
      <vt:lpstr>Raytheon Example (2)</vt:lpstr>
      <vt:lpstr>Raytheon Example (3)</vt:lpstr>
      <vt:lpstr>QF Set 1 (Fixed Backgrounds) </vt:lpstr>
      <vt:lpstr>QF Set 2 (Variable Backgrounds) </vt:lpstr>
      <vt:lpstr>Snow Example</vt:lpstr>
      <vt:lpstr>QF Set 3 (Individual Cloud Tests) - I </vt:lpstr>
      <vt:lpstr>QF Set 3 (Individual Cloud Tests) - II </vt:lpstr>
      <vt:lpstr>QF Set 3 (Individual Cloud Tests) - III </vt:lpstr>
      <vt:lpstr>Example – Cirrus (1)</vt:lpstr>
      <vt:lpstr>Example – Cirrus (2)</vt:lpstr>
      <vt:lpstr>QF Set 4 (Cloud Phase) </vt:lpstr>
      <vt:lpstr>Cloud Phase Results (1)</vt:lpstr>
      <vt:lpstr>Cloud Phase Results (2)</vt:lpstr>
      <vt:lpstr>QF Set 5 (Degraded Conditions) </vt:lpstr>
      <vt:lpstr>NDVI Degraded Example (1)</vt:lpstr>
      <vt:lpstr>NDVI Degraded Example (2)</vt:lpstr>
      <vt:lpstr>QF Set 6 (Required Conditions) - I </vt:lpstr>
      <vt:lpstr>QF Set 6 (Required Conditions) - II </vt:lpstr>
      <vt:lpstr>QF results </vt:lpstr>
      <vt:lpstr>Input Comments (1)</vt:lpstr>
      <vt:lpstr>Input Comments (2)</vt:lpstr>
      <vt:lpstr>Input Comments (3)</vt:lpstr>
      <vt:lpstr>NDVI impacts (1) </vt:lpstr>
      <vt:lpstr>NDVI impacts (2) </vt:lpstr>
      <vt:lpstr>NDVI impacts (3) </vt:lpstr>
      <vt:lpstr>Requirement Based DRs - Closed</vt:lpstr>
      <vt:lpstr>Requirement Based DRs – Open (1)</vt:lpstr>
      <vt:lpstr>Requirement Based DRs – Open (2)</vt:lpstr>
      <vt:lpstr>DR 7407 (SST)</vt:lpstr>
      <vt:lpstr>Requirement Based DRs – Open (3)</vt:lpstr>
      <vt:lpstr>Requirement Based DRs – Open (4)</vt:lpstr>
      <vt:lpstr>Version Control - Documents </vt:lpstr>
      <vt:lpstr>Version Control - Code </vt:lpstr>
      <vt:lpstr>Users and Product Status </vt:lpstr>
      <vt:lpstr>Path Forward  </vt:lpstr>
      <vt:lpstr>Conclusion </vt:lpstr>
    </vt:vector>
  </TitlesOfParts>
  <Company>Lockheed Martin IS&amp;GS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dc:title>
  <dc:creator>Richard Ullman</dc:creator>
  <cp:lastModifiedBy>Bill Thomas</cp:lastModifiedBy>
  <cp:revision>253</cp:revision>
  <dcterms:created xsi:type="dcterms:W3CDTF">2011-07-07T16:52:26Z</dcterms:created>
  <dcterms:modified xsi:type="dcterms:W3CDTF">2014-02-10T15:51:24Z</dcterms:modified>
</cp:coreProperties>
</file>