
<file path=[Content_Types].xml><?xml version="1.0" encoding="utf-8"?>
<Types xmlns="http://schemas.openxmlformats.org/package/2006/content-types">
  <Default Extension="xml" ContentType="application/xml"/>
  <Default Extension="jpeg" ContentType="image/jpeg"/>
  <Default Extension="sldx" ContentType="application/vnd.openxmlformats-officedocument.presentationml.slide"/>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notesMasterIdLst>
    <p:notesMasterId r:id="rId71"/>
  </p:notesMasterIdLst>
  <p:sldIdLst>
    <p:sldId id="257" r:id="rId2"/>
    <p:sldId id="258" r:id="rId3"/>
    <p:sldId id="262" r:id="rId4"/>
    <p:sldId id="323" r:id="rId5"/>
    <p:sldId id="259" r:id="rId6"/>
    <p:sldId id="324" r:id="rId7"/>
    <p:sldId id="316" r:id="rId8"/>
    <p:sldId id="332" r:id="rId9"/>
    <p:sldId id="336" r:id="rId10"/>
    <p:sldId id="319" r:id="rId11"/>
    <p:sldId id="354" r:id="rId12"/>
    <p:sldId id="320" r:id="rId13"/>
    <p:sldId id="374" r:id="rId14"/>
    <p:sldId id="375" r:id="rId15"/>
    <p:sldId id="376" r:id="rId16"/>
    <p:sldId id="377" r:id="rId17"/>
    <p:sldId id="378" r:id="rId18"/>
    <p:sldId id="353" r:id="rId19"/>
    <p:sldId id="321" r:id="rId20"/>
    <p:sldId id="379" r:id="rId21"/>
    <p:sldId id="380" r:id="rId22"/>
    <p:sldId id="381" r:id="rId23"/>
    <p:sldId id="382" r:id="rId24"/>
    <p:sldId id="327" r:id="rId25"/>
    <p:sldId id="338" r:id="rId26"/>
    <p:sldId id="339" r:id="rId27"/>
    <p:sldId id="340" r:id="rId28"/>
    <p:sldId id="341" r:id="rId29"/>
    <p:sldId id="342" r:id="rId30"/>
    <p:sldId id="343" r:id="rId31"/>
    <p:sldId id="344" r:id="rId32"/>
    <p:sldId id="345" r:id="rId33"/>
    <p:sldId id="346" r:id="rId34"/>
    <p:sldId id="329" r:id="rId35"/>
    <p:sldId id="328" r:id="rId36"/>
    <p:sldId id="347" r:id="rId37"/>
    <p:sldId id="348" r:id="rId38"/>
    <p:sldId id="349" r:id="rId39"/>
    <p:sldId id="350" r:id="rId40"/>
    <p:sldId id="383" r:id="rId41"/>
    <p:sldId id="384" r:id="rId42"/>
    <p:sldId id="385" r:id="rId43"/>
    <p:sldId id="357" r:id="rId44"/>
    <p:sldId id="358" r:id="rId45"/>
    <p:sldId id="322" r:id="rId46"/>
    <p:sldId id="355" r:id="rId47"/>
    <p:sldId id="280" r:id="rId48"/>
    <p:sldId id="352" r:id="rId49"/>
    <p:sldId id="351" r:id="rId50"/>
    <p:sldId id="360" r:id="rId51"/>
    <p:sldId id="335" r:id="rId52"/>
    <p:sldId id="361" r:id="rId53"/>
    <p:sldId id="364" r:id="rId54"/>
    <p:sldId id="334" r:id="rId55"/>
    <p:sldId id="365" r:id="rId56"/>
    <p:sldId id="366" r:id="rId57"/>
    <p:sldId id="367" r:id="rId58"/>
    <p:sldId id="368" r:id="rId59"/>
    <p:sldId id="369" r:id="rId60"/>
    <p:sldId id="370" r:id="rId61"/>
    <p:sldId id="371" r:id="rId62"/>
    <p:sldId id="372" r:id="rId63"/>
    <p:sldId id="373" r:id="rId64"/>
    <p:sldId id="386" r:id="rId65"/>
    <p:sldId id="362" r:id="rId66"/>
    <p:sldId id="363" r:id="rId67"/>
    <p:sldId id="325" r:id="rId68"/>
    <p:sldId id="326" r:id="rId69"/>
    <p:sldId id="337" r:id="rId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DIN" initials="O"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showGuides="1">
      <p:cViewPr>
        <p:scale>
          <a:sx n="132" d="100"/>
          <a:sy n="132" d="100"/>
        </p:scale>
        <p:origin x="-96" y="-25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commentAuthors" Target="commentAuthors.xml"/><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6FB0CF-5528-C744-A119-58E52B5EA66C}" type="datetimeFigureOut">
              <a:rPr lang="en-US" smtClean="0"/>
              <a:pPr/>
              <a:t>6/11/13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0B2DB1-9050-F54C-8252-2890C3B05854}" type="slidenum">
              <a:rPr lang="en-US" smtClean="0"/>
              <a:pPr/>
              <a:t>‹#›</a:t>
            </a:fld>
            <a:endParaRPr lang="en-US" dirty="0"/>
          </a:p>
        </p:txBody>
      </p:sp>
    </p:spTree>
    <p:extLst>
      <p:ext uri="{BB962C8B-B14F-4D97-AF65-F5344CB8AC3E}">
        <p14:creationId xmlns:p14="http://schemas.microsoft.com/office/powerpoint/2010/main" val="12704849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911FB2-1351-46F6-B018-E7F44B8DCC61}" type="slidenum">
              <a:rPr lang="en-US"/>
              <a:pPr/>
              <a:t>3</a:t>
            </a:fld>
            <a:endParaRPr lang="en-US" dirty="0"/>
          </a:p>
        </p:txBody>
      </p:sp>
      <p:sp>
        <p:nvSpPr>
          <p:cNvPr id="3213314" name="Rectangle 2"/>
          <p:cNvSpPr>
            <a:spLocks noGrp="1" noRot="1" noChangeAspect="1" noChangeArrowheads="1" noTextEdit="1"/>
          </p:cNvSpPr>
          <p:nvPr>
            <p:ph type="sldImg"/>
          </p:nvPr>
        </p:nvSpPr>
        <p:spPr>
          <a:xfrm>
            <a:off x="1155700" y="690563"/>
            <a:ext cx="4552950" cy="3416300"/>
          </a:xfrm>
          <a:ln/>
        </p:spPr>
      </p:sp>
      <p:sp>
        <p:nvSpPr>
          <p:cNvPr id="3213315" name="Rectangle 3"/>
          <p:cNvSpPr>
            <a:spLocks noGrp="1" noChangeArrowheads="1"/>
          </p:cNvSpPr>
          <p:nvPr>
            <p:ph type="body" idx="1"/>
          </p:nvPr>
        </p:nvSpPr>
        <p:spPr/>
        <p:txBody>
          <a:bodyPr/>
          <a:lstStyle/>
          <a:p>
            <a:endParaRPr lang="en-US" dirty="0"/>
          </a:p>
        </p:txBody>
      </p:sp>
      <p:sp>
        <p:nvSpPr>
          <p:cNvPr id="5" name="Footer Placeholder 4"/>
          <p:cNvSpPr>
            <a:spLocks noGrp="1"/>
          </p:cNvSpPr>
          <p:nvPr>
            <p:ph type="ftr" sz="quarter" idx="10"/>
          </p:nvPr>
        </p:nvSpPr>
        <p:spPr/>
        <p:txBody>
          <a:bodyPr/>
          <a:lstStyle/>
          <a:p>
            <a:r>
              <a:rPr lang="en-US" dirty="0" smtClean="0"/>
              <a:t>DRAFT</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r>
              <a:rPr lang="en-US"/>
              <a:t>Ancillary</a:t>
            </a:r>
          </a:p>
          <a:p>
            <a:r>
              <a:rPr lang="en-US"/>
              <a:t>GFS forecast surface pressure, lapse rate, and air temperature (for topography corrected surface pressure)</a:t>
            </a:r>
          </a:p>
          <a:p>
            <a:endParaRPr lang="en-US"/>
          </a:p>
          <a:p>
            <a:r>
              <a:rPr lang="en-US"/>
              <a:t>Look-up tables</a:t>
            </a:r>
          </a:p>
          <a:p>
            <a:r>
              <a:rPr lang="en-US"/>
              <a:t>DEM for surface altitude</a:t>
            </a:r>
          </a:p>
          <a:p>
            <a:r>
              <a:rPr lang="en-US"/>
              <a:t>Infrared and Microwave OSS coefficients</a:t>
            </a:r>
          </a:p>
          <a:p>
            <a:r>
              <a:rPr lang="en-US"/>
              <a:t>Local Angle Correction</a:t>
            </a:r>
          </a:p>
          <a:p>
            <a:r>
              <a:rPr lang="en-US"/>
              <a:t>IR emissivity and reflectivity covariance</a:t>
            </a:r>
          </a:p>
          <a:p>
            <a:r>
              <a:rPr lang="en-US"/>
              <a:t>MW emissivity covariance</a:t>
            </a:r>
          </a:p>
          <a:p>
            <a:r>
              <a:rPr lang="en-US"/>
              <a:t>AVTP and AVMP and Ozone covariance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r>
              <a:rPr lang="en-US"/>
              <a:t>Ancillary</a:t>
            </a:r>
          </a:p>
          <a:p>
            <a:r>
              <a:rPr lang="en-US"/>
              <a:t>GFS forecast surface pressure, lapse rate, and air temperature (for topography corrected surface pressure)</a:t>
            </a:r>
          </a:p>
          <a:p>
            <a:endParaRPr lang="en-US"/>
          </a:p>
          <a:p>
            <a:r>
              <a:rPr lang="en-US"/>
              <a:t>Look-up tables</a:t>
            </a:r>
          </a:p>
          <a:p>
            <a:r>
              <a:rPr lang="en-US"/>
              <a:t>DEM for surface altitude</a:t>
            </a:r>
          </a:p>
          <a:p>
            <a:r>
              <a:rPr lang="en-US"/>
              <a:t>Infrared and Microwave OSS coefficients</a:t>
            </a:r>
          </a:p>
          <a:p>
            <a:r>
              <a:rPr lang="en-US"/>
              <a:t>Local Angle Correction</a:t>
            </a:r>
          </a:p>
          <a:p>
            <a:r>
              <a:rPr lang="en-US"/>
              <a:t>IR emissivity and reflectivity covariance</a:t>
            </a:r>
          </a:p>
          <a:p>
            <a:r>
              <a:rPr lang="en-US"/>
              <a:t>MW emissivity covariance</a:t>
            </a:r>
          </a:p>
          <a:p>
            <a:r>
              <a:rPr lang="en-US"/>
              <a:t>AVTP and AVMP and Ozone covariance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p>
            <a:r>
              <a:rPr lang="en-US" dirty="0" smtClean="0"/>
              <a:t>Click to edit title</a:t>
            </a:r>
            <a:endParaRPr lang="en-US"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subtitle</a:t>
            </a:r>
            <a:endParaRPr lang="en-US" dirty="0"/>
          </a:p>
        </p:txBody>
      </p:sp>
      <p:sp>
        <p:nvSpPr>
          <p:cNvPr id="4" name="Date Placeholder 3"/>
          <p:cNvSpPr>
            <a:spLocks noGrp="1"/>
          </p:cNvSpPr>
          <p:nvPr>
            <p:ph type="dt" sz="half" idx="10"/>
          </p:nvPr>
        </p:nvSpPr>
        <p:spPr/>
        <p:txBody>
          <a:bodyPr/>
          <a:lstStyle/>
          <a:p>
            <a:fld id="{46DF6EE0-4AF9-4636-AFD0-6F97DFC379C3}" type="datetime1">
              <a:rPr lang="en-US" smtClean="0"/>
              <a:pPr/>
              <a:t>6/11/13</a:t>
            </a:fld>
            <a:endParaRPr lang="en-US" dirty="0"/>
          </a:p>
        </p:txBody>
      </p:sp>
      <p:sp>
        <p:nvSpPr>
          <p:cNvPr id="5" name="Footer Placeholder 4"/>
          <p:cNvSpPr>
            <a:spLocks noGrp="1"/>
          </p:cNvSpPr>
          <p:nvPr>
            <p:ph type="ftr" sz="quarter" idx="11"/>
          </p:nvPr>
        </p:nvSpPr>
        <p:spPr/>
        <p:txBody>
          <a:bodyPr/>
          <a:lstStyle/>
          <a:p>
            <a:r>
              <a:rPr lang="en-US" dirty="0" smtClean="0"/>
              <a:t>main menu</a:t>
            </a:r>
            <a:endParaRPr lang="en-US" dirty="0"/>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dirty="0"/>
          </a:p>
        </p:txBody>
      </p:sp>
      <p:pic>
        <p:nvPicPr>
          <p:cNvPr id="7" name="Picture 7"/>
          <p:cNvPicPr>
            <a:picLocks noChangeAspect="1" noChangeArrowheads="1"/>
          </p:cNvPicPr>
          <p:nvPr/>
        </p:nvPicPr>
        <p:blipFill>
          <a:blip r:embed="rId2" cstate="print"/>
          <a:srcRect/>
          <a:stretch>
            <a:fillRect/>
          </a:stretch>
        </p:blipFill>
        <p:spPr bwMode="auto">
          <a:xfrm>
            <a:off x="202291" y="5762170"/>
            <a:ext cx="1031425" cy="1012739"/>
          </a:xfrm>
          <a:prstGeom prst="rect">
            <a:avLst/>
          </a:prstGeom>
          <a:noFill/>
          <a:ln w="9525">
            <a:noFill/>
            <a:miter lim="800000"/>
            <a:headEnd/>
            <a:tailEnd/>
          </a:ln>
        </p:spPr>
      </p:pic>
      <p:pic>
        <p:nvPicPr>
          <p:cNvPr id="8" name="Picture 4" descr="JPSS Logo5.png"/>
          <p:cNvPicPr>
            <a:picLocks noChangeAspect="1"/>
          </p:cNvPicPr>
          <p:nvPr/>
        </p:nvPicPr>
        <p:blipFill>
          <a:blip r:embed="rId3" cstate="print"/>
          <a:srcRect/>
          <a:stretch>
            <a:fillRect/>
          </a:stretch>
        </p:blipFill>
        <p:spPr bwMode="auto">
          <a:xfrm>
            <a:off x="7937418" y="5776687"/>
            <a:ext cx="1134012" cy="1059815"/>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Vertical Text Placeholder 2"/>
          <p:cNvSpPr>
            <a:spLocks noGrp="1"/>
          </p:cNvSpPr>
          <p:nvPr>
            <p:ph type="body" orient="vert" idx="1" hasCustomPrompt="1"/>
          </p:nvPr>
        </p:nvSpPr>
        <p:spPr/>
        <p:txBody>
          <a:bodyPr vert="eaVert"/>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DFBEF28-F7DA-4F64-902D-7012AE52CB23}" type="datetime1">
              <a:rPr lang="en-US" smtClean="0"/>
              <a:pPr/>
              <a:t>6/11/13</a:t>
            </a:fld>
            <a:endParaRPr lang="en-US" dirty="0"/>
          </a:p>
        </p:txBody>
      </p:sp>
      <p:sp>
        <p:nvSpPr>
          <p:cNvPr id="5" name="Footer Placeholder 4"/>
          <p:cNvSpPr>
            <a:spLocks noGrp="1"/>
          </p:cNvSpPr>
          <p:nvPr>
            <p:ph type="ftr" sz="quarter" idx="11"/>
          </p:nvPr>
        </p:nvSpPr>
        <p:spPr/>
        <p:txBody>
          <a:bodyPr/>
          <a:lstStyle/>
          <a:p>
            <a:r>
              <a:rPr lang="en-US" smtClean="0"/>
              <a:t>main menu</a:t>
            </a:r>
            <a:endParaRPr lang="en-US" dirty="0"/>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title</a:t>
            </a:r>
            <a:endParaRPr lang="en-US" dirty="0"/>
          </a:p>
        </p:txBody>
      </p:sp>
      <p:sp>
        <p:nvSpPr>
          <p:cNvPr id="3" name="Vertical Text Placeholder 2"/>
          <p:cNvSpPr>
            <a:spLocks noGrp="1"/>
          </p:cNvSpPr>
          <p:nvPr>
            <p:ph type="body" orient="vert" idx="1" hasCustomPrompt="1"/>
          </p:nvPr>
        </p:nvSpPr>
        <p:spPr>
          <a:xfrm>
            <a:off x="457200" y="274638"/>
            <a:ext cx="6019800" cy="5851525"/>
          </a:xfrm>
        </p:spPr>
        <p:txBody>
          <a:bodyPr vert="eaVert"/>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2083EB28-7C94-4355-8A68-2966CFE321D9}" type="datetime1">
              <a:rPr lang="en-US" smtClean="0"/>
              <a:pPr/>
              <a:t>6/11/13</a:t>
            </a:fld>
            <a:endParaRPr lang="en-US" dirty="0"/>
          </a:p>
        </p:txBody>
      </p:sp>
      <p:sp>
        <p:nvSpPr>
          <p:cNvPr id="5" name="Footer Placeholder 4"/>
          <p:cNvSpPr>
            <a:spLocks noGrp="1"/>
          </p:cNvSpPr>
          <p:nvPr>
            <p:ph type="ftr" sz="quarter" idx="11"/>
          </p:nvPr>
        </p:nvSpPr>
        <p:spPr/>
        <p:txBody>
          <a:bodyPr/>
          <a:lstStyle/>
          <a:p>
            <a:r>
              <a:rPr lang="en-US" smtClean="0"/>
              <a:t>main menu</a:t>
            </a:r>
            <a:endParaRPr lang="en-US" dirty="0"/>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smtClean="0"/>
              <a:t>Click to edit title</a:t>
            </a:r>
            <a:endParaRPr lang="en-US" dirty="0"/>
          </a:p>
        </p:txBody>
      </p:sp>
      <p:sp>
        <p:nvSpPr>
          <p:cNvPr id="3" name="Content Placeholder 2"/>
          <p:cNvSpPr>
            <a:spLocks noGrp="1"/>
          </p:cNvSpPr>
          <p:nvPr>
            <p:ph idx="1" hasCustomPrompt="1"/>
          </p:nvPr>
        </p:nvSpPr>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7EC4A79-51BB-4F49-83DF-09F2F716A181}" type="datetime1">
              <a:rPr lang="en-US" smtClean="0"/>
              <a:pPr/>
              <a:t>6/11/13</a:t>
            </a:fld>
            <a:endParaRPr lang="en-US" dirty="0"/>
          </a:p>
        </p:txBody>
      </p:sp>
      <p:sp>
        <p:nvSpPr>
          <p:cNvPr id="5" name="Footer Placeholder 4"/>
          <p:cNvSpPr>
            <a:spLocks noGrp="1"/>
          </p:cNvSpPr>
          <p:nvPr>
            <p:ph type="ftr" sz="quarter" idx="11"/>
          </p:nvPr>
        </p:nvSpPr>
        <p:spPr/>
        <p:txBody>
          <a:bodyPr/>
          <a:lstStyle/>
          <a:p>
            <a:r>
              <a:rPr lang="en-US" smtClean="0"/>
              <a:t>main menu</a:t>
            </a:r>
            <a:endParaRPr lang="en-US" dirty="0"/>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1" cap="all"/>
            </a:lvl1pPr>
          </a:lstStyle>
          <a:p>
            <a:r>
              <a:rPr lang="en-US" dirty="0" smtClean="0"/>
              <a:t>Click to edit title</a:t>
            </a:r>
            <a:endParaRPr lang="en-US" dirty="0"/>
          </a:p>
        </p:txBody>
      </p:sp>
      <p:sp>
        <p:nvSpPr>
          <p:cNvPr id="3" name="Text Placeholder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text</a:t>
            </a:r>
          </a:p>
        </p:txBody>
      </p:sp>
      <p:sp>
        <p:nvSpPr>
          <p:cNvPr id="4" name="Date Placeholder 3"/>
          <p:cNvSpPr>
            <a:spLocks noGrp="1"/>
          </p:cNvSpPr>
          <p:nvPr>
            <p:ph type="dt" sz="half" idx="10"/>
          </p:nvPr>
        </p:nvSpPr>
        <p:spPr/>
        <p:txBody>
          <a:bodyPr/>
          <a:lstStyle/>
          <a:p>
            <a:fld id="{A245F7B1-464B-4E1C-B260-6ED334F76FEF}" type="datetime1">
              <a:rPr lang="en-US" smtClean="0"/>
              <a:pPr/>
              <a:t>6/11/13</a:t>
            </a:fld>
            <a:endParaRPr lang="en-US" dirty="0"/>
          </a:p>
        </p:txBody>
      </p:sp>
      <p:sp>
        <p:nvSpPr>
          <p:cNvPr id="5" name="Footer Placeholder 4"/>
          <p:cNvSpPr>
            <a:spLocks noGrp="1"/>
          </p:cNvSpPr>
          <p:nvPr>
            <p:ph type="ftr" sz="quarter" idx="11"/>
          </p:nvPr>
        </p:nvSpPr>
        <p:spPr/>
        <p:txBody>
          <a:bodyPr/>
          <a:lstStyle/>
          <a:p>
            <a:r>
              <a:rPr lang="en-US" smtClean="0"/>
              <a:t>main menu</a:t>
            </a:r>
            <a:endParaRPr lang="en-US" dirty="0"/>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Content Placeholder 2"/>
          <p:cNvSpPr>
            <a:spLocks noGrp="1"/>
          </p:cNvSpPr>
          <p:nvPr>
            <p:ph sz="half" idx="1" hasCustomPrompt="1"/>
          </p:nvPr>
        </p:nvSpPr>
        <p:spPr>
          <a:xfrm>
            <a:off x="457200" y="1371600"/>
            <a:ext cx="40386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648200" y="1371600"/>
            <a:ext cx="40386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CE6AEA72-84F1-46E3-A1F4-550B03DFAD15}" type="datetime1">
              <a:rPr lang="en-US" smtClean="0"/>
              <a:pPr/>
              <a:t>6/11/13</a:t>
            </a:fld>
            <a:endParaRPr lang="en-US" dirty="0"/>
          </a:p>
        </p:txBody>
      </p:sp>
      <p:sp>
        <p:nvSpPr>
          <p:cNvPr id="6" name="Footer Placeholder 5"/>
          <p:cNvSpPr>
            <a:spLocks noGrp="1"/>
          </p:cNvSpPr>
          <p:nvPr>
            <p:ph type="ftr" sz="quarter" idx="11"/>
          </p:nvPr>
        </p:nvSpPr>
        <p:spPr/>
        <p:txBody>
          <a:bodyPr/>
          <a:lstStyle/>
          <a:p>
            <a:r>
              <a:rPr lang="en-US" smtClean="0"/>
              <a:t>main menu</a:t>
            </a:r>
            <a:endParaRPr lang="en-US" dirty="0"/>
          </a:p>
        </p:txBody>
      </p:sp>
      <p:sp>
        <p:nvSpPr>
          <p:cNvPr id="7" name="Slide Number Placeholder 6"/>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
        <p:nvSpPr>
          <p:cNvPr id="3" name="Text Placeholder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subtitle</a:t>
            </a:r>
          </a:p>
        </p:txBody>
      </p:sp>
      <p:sp>
        <p:nvSpPr>
          <p:cNvPr id="4" name="Content Placeholder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subtitle</a:t>
            </a:r>
          </a:p>
        </p:txBody>
      </p:sp>
      <p:sp>
        <p:nvSpPr>
          <p:cNvPr id="6" name="Content Placeholder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9CA0B0A2-0C67-40D7-AA4F-8D1F93BDB63D}" type="datetime1">
              <a:rPr lang="en-US" smtClean="0"/>
              <a:pPr/>
              <a:t>6/11/13</a:t>
            </a:fld>
            <a:endParaRPr lang="en-US" dirty="0"/>
          </a:p>
        </p:txBody>
      </p:sp>
      <p:sp>
        <p:nvSpPr>
          <p:cNvPr id="8" name="Footer Placeholder 7"/>
          <p:cNvSpPr>
            <a:spLocks noGrp="1"/>
          </p:cNvSpPr>
          <p:nvPr>
            <p:ph type="ftr" sz="quarter" idx="11"/>
          </p:nvPr>
        </p:nvSpPr>
        <p:spPr/>
        <p:txBody>
          <a:bodyPr/>
          <a:lstStyle/>
          <a:p>
            <a:r>
              <a:rPr lang="en-US" smtClean="0"/>
              <a:t>main menu</a:t>
            </a:r>
            <a:endParaRPr lang="en-US" dirty="0"/>
          </a:p>
        </p:txBody>
      </p:sp>
      <p:sp>
        <p:nvSpPr>
          <p:cNvPr id="9" name="Slide Number Placeholder 8"/>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Date Placeholder 2"/>
          <p:cNvSpPr>
            <a:spLocks noGrp="1"/>
          </p:cNvSpPr>
          <p:nvPr>
            <p:ph type="dt" sz="half" idx="10"/>
          </p:nvPr>
        </p:nvSpPr>
        <p:spPr/>
        <p:txBody>
          <a:bodyPr/>
          <a:lstStyle/>
          <a:p>
            <a:fld id="{DA302C16-E25E-4DE9-A9A9-882F41A7EC79}" type="datetime1">
              <a:rPr lang="en-US" smtClean="0"/>
              <a:pPr/>
              <a:t>6/11/13</a:t>
            </a:fld>
            <a:endParaRPr lang="en-US" dirty="0"/>
          </a:p>
        </p:txBody>
      </p:sp>
      <p:sp>
        <p:nvSpPr>
          <p:cNvPr id="4" name="Footer Placeholder 3"/>
          <p:cNvSpPr>
            <a:spLocks noGrp="1"/>
          </p:cNvSpPr>
          <p:nvPr>
            <p:ph type="ftr" sz="quarter" idx="11"/>
          </p:nvPr>
        </p:nvSpPr>
        <p:spPr/>
        <p:txBody>
          <a:bodyPr/>
          <a:lstStyle/>
          <a:p>
            <a:r>
              <a:rPr lang="en-US" smtClean="0"/>
              <a:t>main menu</a:t>
            </a:r>
            <a:endParaRPr lang="en-US" dirty="0"/>
          </a:p>
        </p:txBody>
      </p:sp>
      <p:sp>
        <p:nvSpPr>
          <p:cNvPr id="5" name="Slide Number Placeholder 4"/>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B9B89F-5FAF-4BC8-8854-AF5AD3E3473F}" type="datetime1">
              <a:rPr lang="en-US" smtClean="0"/>
              <a:pPr/>
              <a:t>6/11/13</a:t>
            </a:fld>
            <a:endParaRPr lang="en-US" dirty="0"/>
          </a:p>
        </p:txBody>
      </p:sp>
      <p:sp>
        <p:nvSpPr>
          <p:cNvPr id="3" name="Footer Placeholder 2"/>
          <p:cNvSpPr>
            <a:spLocks noGrp="1"/>
          </p:cNvSpPr>
          <p:nvPr>
            <p:ph type="ftr" sz="quarter" idx="11"/>
          </p:nvPr>
        </p:nvSpPr>
        <p:spPr/>
        <p:txBody>
          <a:bodyPr/>
          <a:lstStyle/>
          <a:p>
            <a:r>
              <a:rPr lang="en-US" smtClean="0"/>
              <a:t>main menu</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p:spPr>
        <p:txBody>
          <a:bodyPr anchor="b"/>
          <a:lstStyle>
            <a:lvl1pPr algn="l">
              <a:defRPr sz="2000" b="1"/>
            </a:lvl1pPr>
          </a:lstStyle>
          <a:p>
            <a:r>
              <a:rPr lang="en-US" dirty="0" smtClean="0"/>
              <a:t>Click to edit title</a:t>
            </a:r>
            <a:endParaRPr lang="en-US" dirty="0"/>
          </a:p>
        </p:txBody>
      </p:sp>
      <p:sp>
        <p:nvSpPr>
          <p:cNvPr id="3" name="Content Placeholder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
        <p:nvSpPr>
          <p:cNvPr id="5" name="Date Placeholder 4"/>
          <p:cNvSpPr>
            <a:spLocks noGrp="1"/>
          </p:cNvSpPr>
          <p:nvPr>
            <p:ph type="dt" sz="half" idx="10"/>
          </p:nvPr>
        </p:nvSpPr>
        <p:spPr/>
        <p:txBody>
          <a:bodyPr/>
          <a:lstStyle/>
          <a:p>
            <a:fld id="{A379A18E-E609-4544-BD7A-12315B331D7C}" type="datetime1">
              <a:rPr lang="en-US" smtClean="0"/>
              <a:pPr/>
              <a:t>6/11/13</a:t>
            </a:fld>
            <a:endParaRPr lang="en-US" dirty="0"/>
          </a:p>
        </p:txBody>
      </p:sp>
      <p:sp>
        <p:nvSpPr>
          <p:cNvPr id="6" name="Footer Placeholder 5"/>
          <p:cNvSpPr>
            <a:spLocks noGrp="1"/>
          </p:cNvSpPr>
          <p:nvPr>
            <p:ph type="ftr" sz="quarter" idx="11"/>
          </p:nvPr>
        </p:nvSpPr>
        <p:spPr/>
        <p:txBody>
          <a:bodyPr/>
          <a:lstStyle/>
          <a:p>
            <a:r>
              <a:rPr lang="en-US" smtClean="0"/>
              <a:t>main menu</a:t>
            </a:r>
            <a:endParaRPr lang="en-US" dirty="0"/>
          </a:p>
        </p:txBody>
      </p:sp>
      <p:sp>
        <p:nvSpPr>
          <p:cNvPr id="7" name="Slide Number Placeholder 6"/>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p:spPr>
        <p:txBody>
          <a:bodyPr anchor="b"/>
          <a:lstStyle>
            <a:lvl1pPr algn="l">
              <a:defRPr sz="2000" b="1"/>
            </a:lvl1pPr>
          </a:lstStyle>
          <a:p>
            <a:r>
              <a:rPr lang="en-US" dirty="0" smtClean="0"/>
              <a:t>Click to edit title</a:t>
            </a:r>
            <a:endParaRPr lang="en-US" dirty="0"/>
          </a:p>
        </p:txBody>
      </p:sp>
      <p:sp>
        <p:nvSpPr>
          <p:cNvPr id="3" name="Picture Placeholder 2"/>
          <p:cNvSpPr>
            <a:spLocks noGrp="1"/>
          </p:cNvSpPr>
          <p:nvPr>
            <p:ph type="pic" idx="1"/>
          </p:nvPr>
        </p:nvSpPr>
        <p:spPr>
          <a:xfrm>
            <a:off x="1792288" y="1219199"/>
            <a:ext cx="5486400" cy="3508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
        <p:nvSpPr>
          <p:cNvPr id="5" name="Date Placeholder 4"/>
          <p:cNvSpPr>
            <a:spLocks noGrp="1"/>
          </p:cNvSpPr>
          <p:nvPr>
            <p:ph type="dt" sz="half" idx="10"/>
          </p:nvPr>
        </p:nvSpPr>
        <p:spPr/>
        <p:txBody>
          <a:bodyPr/>
          <a:lstStyle/>
          <a:p>
            <a:fld id="{492E349F-CDB1-41A4-9605-C3C38880D621}" type="datetime1">
              <a:rPr lang="en-US" smtClean="0"/>
              <a:pPr/>
              <a:t>6/11/13</a:t>
            </a:fld>
            <a:endParaRPr lang="en-US" dirty="0"/>
          </a:p>
        </p:txBody>
      </p:sp>
      <p:sp>
        <p:nvSpPr>
          <p:cNvPr id="6" name="Footer Placeholder 5"/>
          <p:cNvSpPr>
            <a:spLocks noGrp="1"/>
          </p:cNvSpPr>
          <p:nvPr>
            <p:ph type="ftr" sz="quarter" idx="11"/>
          </p:nvPr>
        </p:nvSpPr>
        <p:spPr/>
        <p:txBody>
          <a:bodyPr/>
          <a:lstStyle/>
          <a:p>
            <a:r>
              <a:rPr lang="en-US" smtClean="0"/>
              <a:t>main menu</a:t>
            </a:r>
            <a:endParaRPr lang="en-US" dirty="0"/>
          </a:p>
        </p:txBody>
      </p:sp>
      <p:sp>
        <p:nvSpPr>
          <p:cNvPr id="7" name="Slide Number Placeholder 6"/>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B9D261-1E8E-484B-843D-CC371AF3349C}" type="datetime1">
              <a:rPr lang="en-US" smtClean="0"/>
              <a:pPr/>
              <a:t>6/11/13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main menu</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36F11-A39A-294D-A59D-6180D50ED29D}" type="slidenum">
              <a:rPr lang="en-US" smtClean="0"/>
              <a:pPr/>
              <a:t>‹#›</a:t>
            </a:fld>
            <a:endParaRPr lang="en-US" dirty="0"/>
          </a:p>
        </p:txBody>
      </p:sp>
      <p:sp>
        <p:nvSpPr>
          <p:cNvPr id="9" name="Rectangle 22"/>
          <p:cNvSpPr>
            <a:spLocks noChangeArrowheads="1"/>
          </p:cNvSpPr>
          <p:nvPr/>
        </p:nvSpPr>
        <p:spPr bwMode="auto">
          <a:xfrm>
            <a:off x="0" y="-7938"/>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anchor="ctr"/>
          <a:lstStyle/>
          <a:p>
            <a:pPr>
              <a:defRPr/>
            </a:pPr>
            <a:endParaRPr lang="en-US" dirty="0">
              <a:ea typeface="ＭＳ Ｐゴシック" pitchFamily="-108" charset="-128"/>
            </a:endParaRPr>
          </a:p>
        </p:txBody>
      </p:sp>
      <p:pic>
        <p:nvPicPr>
          <p:cNvPr id="11" name="Picture 8" descr="Macintosh HD:Users:gtiona:Documents:GI_info:GI - NPP:Instruments:CERES:CERES LaRC F2F 012808:"/>
          <p:cNvPicPr>
            <a:picLocks noChangeAspect="1" noChangeArrowheads="1"/>
          </p:cNvPicPr>
          <p:nvPr/>
        </p:nvPicPr>
        <p:blipFill>
          <a:blip r:embed="rId13" cstate="print"/>
          <a:srcRect/>
          <a:stretch>
            <a:fillRect/>
          </a:stretch>
        </p:blipFill>
        <p:spPr bwMode="auto">
          <a:xfrm>
            <a:off x="0" y="0"/>
            <a:ext cx="981075" cy="862012"/>
          </a:xfrm>
          <a:prstGeom prst="rect">
            <a:avLst/>
          </a:prstGeom>
          <a:noFill/>
          <a:ln w="9525">
            <a:noFill/>
            <a:miter lim="800000"/>
            <a:headEnd/>
            <a:tailEnd/>
          </a:ln>
        </p:spPr>
      </p:pic>
      <p:sp>
        <p:nvSpPr>
          <p:cNvPr id="12" name="Line 6"/>
          <p:cNvSpPr>
            <a:spLocks noChangeShapeType="1"/>
          </p:cNvSpPr>
          <p:nvPr/>
        </p:nvSpPr>
        <p:spPr bwMode="auto">
          <a:xfrm>
            <a:off x="0" y="885825"/>
            <a:ext cx="9144000" cy="0"/>
          </a:xfrm>
          <a:prstGeom prst="line">
            <a:avLst/>
          </a:prstGeom>
          <a:noFill/>
          <a:ln w="15875">
            <a:solidFill>
              <a:srgbClr val="FF0000"/>
            </a:solidFill>
            <a:round/>
            <a:headEnd/>
            <a:tailEnd/>
          </a:ln>
          <a:effectLst/>
        </p:spPr>
        <p:txBody>
          <a:bodyPr wrap="none" anchor="ctr"/>
          <a:lstStyle/>
          <a:p>
            <a:pPr eaLnBrk="0" hangingPunct="0">
              <a:defRPr/>
            </a:pPr>
            <a:endParaRPr lang="en-US" dirty="0">
              <a:latin typeface="+mj-lt"/>
              <a:ea typeface="+mn-ea"/>
              <a:cs typeface="ＭＳ Ｐゴシック"/>
            </a:endParaRPr>
          </a:p>
        </p:txBody>
      </p:sp>
      <p:pic>
        <p:nvPicPr>
          <p:cNvPr id="13" name="Picture 3"/>
          <p:cNvPicPr>
            <a:picLocks noChangeAspect="1" noChangeArrowheads="1"/>
          </p:cNvPicPr>
          <p:nvPr/>
        </p:nvPicPr>
        <p:blipFill>
          <a:blip r:embed="rId14" cstate="print"/>
          <a:srcRect/>
          <a:stretch>
            <a:fillRect/>
          </a:stretch>
        </p:blipFill>
        <p:spPr bwMode="auto">
          <a:xfrm>
            <a:off x="8253186" y="0"/>
            <a:ext cx="876300" cy="876300"/>
          </a:xfrm>
          <a:prstGeom prst="rect">
            <a:avLst/>
          </a:prstGeom>
          <a:noFill/>
          <a:ln w="9525">
            <a:noFill/>
            <a:miter lim="800000"/>
            <a:headEnd/>
            <a:tailEnd/>
          </a:ln>
        </p:spPr>
      </p:pic>
      <p:sp>
        <p:nvSpPr>
          <p:cNvPr id="2" name="Title Placeholder 1"/>
          <p:cNvSpPr>
            <a:spLocks noGrp="1"/>
          </p:cNvSpPr>
          <p:nvPr>
            <p:ph type="title"/>
          </p:nvPr>
        </p:nvSpPr>
        <p:spPr>
          <a:xfrm>
            <a:off x="457200" y="0"/>
            <a:ext cx="8229600" cy="822960"/>
          </a:xfrm>
          <a:prstGeom prst="rect">
            <a:avLst/>
          </a:prstGeom>
        </p:spPr>
        <p:txBody>
          <a:bodyPr vert="horz" lIns="91440" tIns="45720" rIns="91440" bIns="45720" rtlCol="0" anchor="ctr" anchorCtr="1">
            <a:normAutofit/>
          </a:bodyPr>
          <a:lstStyle/>
          <a:p>
            <a:r>
              <a:rPr lang="en-US" dirty="0" smtClean="0"/>
              <a:t>Click to edit title</a:t>
            </a:r>
            <a:endParaRPr lang="en-US" dirty="0"/>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ctr" defTabSz="914400" rtl="0" eaLnBrk="1" latinLnBrk="0" hangingPunct="1">
        <a:spcBef>
          <a:spcPct val="0"/>
        </a:spcBef>
        <a:buNone/>
        <a:defRPr sz="320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eg"/><Relationship Id="rId3"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 Id="rId3" Type="http://schemas.openxmlformats.org/officeDocument/2006/relationships/image" Target="../media/image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 Id="rId3"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 Id="rId3" Type="http://schemas.openxmlformats.org/officeDocument/2006/relationships/image" Target="../media/image4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6.png"/><Relationship Id="rId1" Type="http://schemas.openxmlformats.org/officeDocument/2006/relationships/slideLayout" Target="../slideLayouts/slideLayout6.xml"/><Relationship Id="rId2" Type="http://schemas.openxmlformats.org/officeDocument/2006/relationships/image" Target="../media/image47.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6.xml"/><Relationship Id="rId2"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png"/></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PowerPoint_Slide11.sldx"/><Relationship Id="rId5" Type="http://schemas.openxmlformats.org/officeDocument/2006/relationships/image" Target="../media/image57.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jpeg"/><Relationship Id="rId3" Type="http://schemas.openxmlformats.org/officeDocument/2006/relationships/image" Target="../media/image59.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ctrTitle" idx="4294967295"/>
          </p:nvPr>
        </p:nvSpPr>
        <p:spPr>
          <a:xfrm>
            <a:off x="1143000" y="990600"/>
            <a:ext cx="6553200" cy="2009775"/>
          </a:xfrm>
        </p:spPr>
        <p:txBody>
          <a:bodyPr>
            <a:normAutofit fontScale="90000"/>
          </a:bodyPr>
          <a:lstStyle/>
          <a:p>
            <a:r>
              <a:rPr lang="en-US" sz="3600" dirty="0" smtClean="0"/>
              <a:t>Supplemental Material for </a:t>
            </a:r>
            <a:br>
              <a:rPr lang="en-US" sz="3600" dirty="0" smtClean="0"/>
            </a:br>
            <a:r>
              <a:rPr lang="en-US" sz="3600" dirty="0" smtClean="0"/>
              <a:t>Request for</a:t>
            </a:r>
            <a:br>
              <a:rPr lang="en-US" sz="3600" dirty="0" smtClean="0"/>
            </a:br>
            <a:r>
              <a:rPr lang="en-US" sz="3600" dirty="0" smtClean="0"/>
              <a:t>VIIRS Cloud </a:t>
            </a:r>
            <a:r>
              <a:rPr lang="en-US" sz="3600" dirty="0"/>
              <a:t>Properties </a:t>
            </a:r>
            <a:r>
              <a:rPr lang="en-US" sz="3600" dirty="0" smtClean="0"/>
              <a:t/>
            </a:r>
            <a:br>
              <a:rPr lang="en-US" sz="3600" dirty="0" smtClean="0"/>
            </a:br>
            <a:r>
              <a:rPr lang="en-US" sz="3600" dirty="0" smtClean="0"/>
              <a:t>Beta </a:t>
            </a:r>
            <a:r>
              <a:rPr lang="en-US" sz="3600" dirty="0"/>
              <a:t>Maturity</a:t>
            </a:r>
          </a:p>
        </p:txBody>
      </p:sp>
      <p:sp>
        <p:nvSpPr>
          <p:cNvPr id="43" name="Text Placeholder 42"/>
          <p:cNvSpPr>
            <a:spLocks noGrp="1"/>
          </p:cNvSpPr>
          <p:nvPr>
            <p:ph type="body" sz="quarter" idx="4294967295"/>
          </p:nvPr>
        </p:nvSpPr>
        <p:spPr>
          <a:xfrm>
            <a:off x="1418854" y="3343275"/>
            <a:ext cx="6518564" cy="1145598"/>
          </a:xfrm>
        </p:spPr>
        <p:txBody>
          <a:bodyPr>
            <a:normAutofit fontScale="85000" lnSpcReduction="20000"/>
          </a:bodyPr>
          <a:lstStyle/>
          <a:p>
            <a:pPr marL="0" lvl="0" indent="0" defTabSz="457200">
              <a:spcBef>
                <a:spcPts val="0"/>
              </a:spcBef>
              <a:buNone/>
            </a:pPr>
            <a:r>
              <a:rPr lang="en-US" sz="2400" dirty="0">
                <a:solidFill>
                  <a:prstClr val="black"/>
                </a:solidFill>
              </a:rPr>
              <a:t>DR # </a:t>
            </a:r>
            <a:r>
              <a:rPr lang="en-US" sz="2400" dirty="0" smtClean="0">
                <a:solidFill>
                  <a:prstClr val="black"/>
                </a:solidFill>
              </a:rPr>
              <a:t>7154</a:t>
            </a:r>
            <a:endParaRPr lang="en-US" sz="2400" dirty="0">
              <a:solidFill>
                <a:prstClr val="black"/>
              </a:solidFill>
            </a:endParaRPr>
          </a:p>
          <a:p>
            <a:pPr marL="0" lvl="0" indent="0" defTabSz="457200">
              <a:spcBef>
                <a:spcPts val="0"/>
              </a:spcBef>
              <a:buNone/>
            </a:pPr>
            <a:r>
              <a:rPr lang="en-US" sz="2400" dirty="0">
                <a:solidFill>
                  <a:prstClr val="black"/>
                </a:solidFill>
              </a:rPr>
              <a:t>CCR # </a:t>
            </a:r>
            <a:r>
              <a:rPr lang="en-US" sz="2400" dirty="0" smtClean="0">
                <a:solidFill>
                  <a:prstClr val="black"/>
                </a:solidFill>
              </a:rPr>
              <a:t>1075</a:t>
            </a:r>
            <a:endParaRPr lang="en-US" sz="2400" dirty="0">
              <a:solidFill>
                <a:prstClr val="black"/>
              </a:solidFill>
            </a:endParaRPr>
          </a:p>
          <a:p>
            <a:pPr marL="0" lvl="0" indent="0" defTabSz="457200">
              <a:spcBef>
                <a:spcPts val="0"/>
              </a:spcBef>
              <a:buNone/>
            </a:pPr>
            <a:r>
              <a:rPr lang="en-US" sz="2400" dirty="0">
                <a:solidFill>
                  <a:prstClr val="black"/>
                </a:solidFill>
              </a:rPr>
              <a:t>DRAT discussion</a:t>
            </a:r>
            <a:r>
              <a:rPr lang="en-US" sz="2400">
                <a:solidFill>
                  <a:prstClr val="black"/>
                </a:solidFill>
              </a:rPr>
              <a:t>: </a:t>
            </a:r>
            <a:r>
              <a:rPr lang="en-US" sz="2400" smtClean="0">
                <a:solidFill>
                  <a:prstClr val="black"/>
                </a:solidFill>
              </a:rPr>
              <a:t>4/17</a:t>
            </a:r>
            <a:r>
              <a:rPr lang="en-US" sz="2400">
                <a:solidFill>
                  <a:prstClr val="black"/>
                </a:solidFill>
              </a:rPr>
              <a:t>/</a:t>
            </a:r>
            <a:r>
              <a:rPr lang="en-US" sz="2400" smtClean="0">
                <a:solidFill>
                  <a:prstClr val="black"/>
                </a:solidFill>
              </a:rPr>
              <a:t>2013</a:t>
            </a:r>
            <a:endParaRPr lang="en-US" sz="2400" dirty="0">
              <a:solidFill>
                <a:prstClr val="black"/>
              </a:solidFill>
            </a:endParaRPr>
          </a:p>
          <a:p>
            <a:pPr marL="0" lvl="0" indent="0" defTabSz="457200">
              <a:spcBef>
                <a:spcPts val="0"/>
              </a:spcBef>
              <a:buNone/>
            </a:pPr>
            <a:r>
              <a:rPr lang="en-US" sz="2400" dirty="0">
                <a:solidFill>
                  <a:prstClr val="black"/>
                </a:solidFill>
              </a:rPr>
              <a:t>AERB presentation: </a:t>
            </a:r>
            <a:r>
              <a:rPr lang="en-US" sz="2400" dirty="0" smtClean="0">
                <a:solidFill>
                  <a:prstClr val="black"/>
                </a:solidFill>
              </a:rPr>
              <a:t>June 12, 2013</a:t>
            </a:r>
            <a:endParaRPr lang="en-US" sz="2400" dirty="0">
              <a:solidFill>
                <a:prstClr val="black"/>
              </a:solidFill>
            </a:endParaRPr>
          </a:p>
        </p:txBody>
      </p:sp>
      <p:sp>
        <p:nvSpPr>
          <p:cNvPr id="44" name="Text Placeholder 43"/>
          <p:cNvSpPr>
            <a:spLocks noGrp="1"/>
          </p:cNvSpPr>
          <p:nvPr>
            <p:ph type="body" sz="quarter" idx="4294967295"/>
          </p:nvPr>
        </p:nvSpPr>
        <p:spPr>
          <a:xfrm>
            <a:off x="1418854" y="4582391"/>
            <a:ext cx="6172200" cy="1447800"/>
          </a:xfrm>
        </p:spPr>
        <p:txBody>
          <a:bodyPr>
            <a:noAutofit/>
          </a:bodyPr>
          <a:lstStyle/>
          <a:p>
            <a:pPr marL="0" indent="0">
              <a:spcBef>
                <a:spcPts val="0"/>
              </a:spcBef>
              <a:buNone/>
            </a:pPr>
            <a:r>
              <a:rPr lang="en-US" sz="1800" dirty="0" smtClean="0">
                <a:solidFill>
                  <a:schemeClr val="bg1">
                    <a:lumMod val="50000"/>
                  </a:schemeClr>
                </a:solidFill>
              </a:rPr>
              <a:t>Cloud Properties Products Team</a:t>
            </a:r>
          </a:p>
          <a:p>
            <a:pPr marL="0" indent="0">
              <a:spcBef>
                <a:spcPts val="0"/>
              </a:spcBef>
              <a:buNone/>
            </a:pPr>
            <a:r>
              <a:rPr lang="en-US" sz="1800" dirty="0" smtClean="0">
                <a:solidFill>
                  <a:schemeClr val="bg1">
                    <a:lumMod val="50000"/>
                  </a:schemeClr>
                </a:solidFill>
              </a:rPr>
              <a:t>Andrew Heidinger, NOAA/NESDIS/STAR, Team Lead</a:t>
            </a:r>
          </a:p>
          <a:p>
            <a:pPr marL="0" indent="0">
              <a:spcBef>
                <a:spcPts val="0"/>
              </a:spcBef>
              <a:buNone/>
            </a:pPr>
            <a:r>
              <a:rPr lang="en-US" sz="1800" dirty="0" smtClean="0">
                <a:solidFill>
                  <a:schemeClr val="bg1">
                    <a:lumMod val="50000"/>
                  </a:schemeClr>
                </a:solidFill>
              </a:rPr>
              <a:t>Eric Wong, NGAS Cloud Algorithm Lead </a:t>
            </a:r>
          </a:p>
          <a:p>
            <a:pPr marL="0" indent="0">
              <a:spcBef>
                <a:spcPts val="0"/>
              </a:spcBef>
              <a:buNone/>
            </a:pPr>
            <a:r>
              <a:rPr lang="en-US" sz="1800" dirty="0" smtClean="0">
                <a:solidFill>
                  <a:schemeClr val="bg1">
                    <a:lumMod val="50000"/>
                  </a:schemeClr>
                </a:solidFill>
              </a:rPr>
              <a:t>Robert </a:t>
            </a:r>
            <a:r>
              <a:rPr lang="en-US" sz="1800" dirty="0" err="1" smtClean="0">
                <a:solidFill>
                  <a:schemeClr val="bg1">
                    <a:lumMod val="50000"/>
                  </a:schemeClr>
                </a:solidFill>
              </a:rPr>
              <a:t>Holz</a:t>
            </a:r>
            <a:r>
              <a:rPr lang="en-US" sz="1800" dirty="0" smtClean="0">
                <a:solidFill>
                  <a:schemeClr val="bg1">
                    <a:lumMod val="50000"/>
                  </a:schemeClr>
                </a:solidFill>
              </a:rPr>
              <a:t>, SSEC/PEATE Validation co-Lead</a:t>
            </a:r>
          </a:p>
          <a:p>
            <a:pPr marL="0" indent="0">
              <a:spcBef>
                <a:spcPts val="0"/>
              </a:spcBef>
              <a:buNone/>
            </a:pPr>
            <a:r>
              <a:rPr lang="en-US" sz="1800" dirty="0" smtClean="0">
                <a:solidFill>
                  <a:schemeClr val="bg1">
                    <a:lumMod val="50000"/>
                  </a:schemeClr>
                </a:solidFill>
              </a:rPr>
              <a:t>Janna </a:t>
            </a:r>
            <a:r>
              <a:rPr lang="en-US" sz="1800" dirty="0" err="1" smtClean="0">
                <a:solidFill>
                  <a:schemeClr val="bg1">
                    <a:lumMod val="50000"/>
                  </a:schemeClr>
                </a:solidFill>
              </a:rPr>
              <a:t>Feeley</a:t>
            </a:r>
            <a:r>
              <a:rPr lang="en-US" sz="1800" dirty="0" smtClean="0">
                <a:solidFill>
                  <a:schemeClr val="bg1">
                    <a:lumMod val="50000"/>
                  </a:schemeClr>
                </a:solidFill>
              </a:rPr>
              <a:t>, Cloud  Products JAM</a:t>
            </a:r>
          </a:p>
        </p:txBody>
      </p:sp>
      <p:pic>
        <p:nvPicPr>
          <p:cNvPr id="5" name="Picture 7"/>
          <p:cNvPicPr>
            <a:picLocks noChangeAspect="1" noChangeArrowheads="1"/>
          </p:cNvPicPr>
          <p:nvPr/>
        </p:nvPicPr>
        <p:blipFill>
          <a:blip r:embed="rId2" cstate="print"/>
          <a:srcRect/>
          <a:stretch>
            <a:fillRect/>
          </a:stretch>
        </p:blipFill>
        <p:spPr bwMode="auto">
          <a:xfrm>
            <a:off x="202291" y="5762170"/>
            <a:ext cx="1031425" cy="1012739"/>
          </a:xfrm>
          <a:prstGeom prst="rect">
            <a:avLst/>
          </a:prstGeom>
          <a:noFill/>
          <a:ln w="9525">
            <a:noFill/>
            <a:miter lim="800000"/>
            <a:headEnd/>
            <a:tailEnd/>
          </a:ln>
        </p:spPr>
      </p:pic>
      <p:pic>
        <p:nvPicPr>
          <p:cNvPr id="6" name="Picture 4" descr="JPSS Logo5.png"/>
          <p:cNvPicPr>
            <a:picLocks noChangeAspect="1"/>
          </p:cNvPicPr>
          <p:nvPr/>
        </p:nvPicPr>
        <p:blipFill>
          <a:blip r:embed="rId3" cstate="print"/>
          <a:srcRect/>
          <a:stretch>
            <a:fillRect/>
          </a:stretch>
        </p:blipFill>
        <p:spPr bwMode="auto">
          <a:xfrm>
            <a:off x="7937418" y="5776687"/>
            <a:ext cx="1134012" cy="1059815"/>
          </a:xfrm>
          <a:prstGeom prst="rect">
            <a:avLst/>
          </a:prstGeom>
          <a:noFill/>
          <a:ln w="9525">
            <a:noFill/>
            <a:miter lim="800000"/>
            <a:headEnd/>
            <a:tailEnd/>
          </a:ln>
        </p:spPr>
      </p:pic>
    </p:spTree>
    <p:extLst>
      <p:ext uri="{BB962C8B-B14F-4D97-AF65-F5344CB8AC3E}">
        <p14:creationId xmlns:p14="http://schemas.microsoft.com/office/powerpoint/2010/main" val="371633215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6235" y="0"/>
            <a:ext cx="7246472" cy="822960"/>
          </a:xfrm>
        </p:spPr>
        <p:txBody>
          <a:bodyPr/>
          <a:lstStyle/>
          <a:p>
            <a:r>
              <a:rPr lang="en-US" dirty="0" smtClean="0"/>
              <a:t>Comparison to NOAA VIIRS Products</a:t>
            </a:r>
            <a:endParaRPr lang="en-US" dirty="0"/>
          </a:p>
        </p:txBody>
      </p:sp>
      <p:sp>
        <p:nvSpPr>
          <p:cNvPr id="3" name="Slide Number Placeholder 2"/>
          <p:cNvSpPr>
            <a:spLocks noGrp="1"/>
          </p:cNvSpPr>
          <p:nvPr>
            <p:ph type="sldNum" sz="quarter" idx="12"/>
          </p:nvPr>
        </p:nvSpPr>
        <p:spPr/>
        <p:txBody>
          <a:bodyPr/>
          <a:lstStyle/>
          <a:p>
            <a:fld id="{96E36F11-A39A-294D-A59D-6180D50ED29D}" type="slidenum">
              <a:rPr lang="en-US" smtClean="0"/>
              <a:pPr/>
              <a:t>10</a:t>
            </a:fld>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2111" y="991860"/>
            <a:ext cx="3974525" cy="2924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idps_cod"/>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4395353" y="3915930"/>
            <a:ext cx="4021283" cy="2805545"/>
          </a:xfrm>
          <a:prstGeom prst="rect">
            <a:avLst/>
          </a:prstGeom>
          <a:noFill/>
          <a:ln>
            <a:noFill/>
          </a:ln>
        </p:spPr>
      </p:pic>
      <p:sp>
        <p:nvSpPr>
          <p:cNvPr id="4" name="TextBox 3"/>
          <p:cNvSpPr txBox="1"/>
          <p:nvPr/>
        </p:nvSpPr>
        <p:spPr>
          <a:xfrm>
            <a:off x="166251" y="991860"/>
            <a:ext cx="4125193" cy="5909310"/>
          </a:xfrm>
          <a:prstGeom prst="rect">
            <a:avLst/>
          </a:prstGeom>
          <a:noFill/>
        </p:spPr>
        <p:txBody>
          <a:bodyPr wrap="square" rtlCol="0">
            <a:spAutoFit/>
          </a:bodyPr>
          <a:lstStyle/>
          <a:p>
            <a:pPr marL="285750" indent="-285750">
              <a:buFont typeface="Arial" pitchFamily="34" charset="0"/>
              <a:buChar char="•"/>
            </a:pPr>
            <a:r>
              <a:rPr lang="en-US" dirty="0" smtClean="0"/>
              <a:t>Data analyzed was from April 28, 2013 – two days after COP LUT update.</a:t>
            </a:r>
          </a:p>
          <a:p>
            <a:pPr marL="285750" indent="-285750">
              <a:buFont typeface="Arial" pitchFamily="34" charset="0"/>
              <a:buChar char="•"/>
            </a:pPr>
            <a:r>
              <a:rPr lang="en-US" b="1" dirty="0" smtClean="0"/>
              <a:t>NOAA products generated from IDPS VCM data (mask and phase errors are excluded).</a:t>
            </a:r>
          </a:p>
          <a:p>
            <a:pPr marL="285750" indent="-285750">
              <a:buFont typeface="Arial" pitchFamily="34" charset="0"/>
              <a:buChar char="•"/>
            </a:pPr>
            <a:r>
              <a:rPr lang="en-US" dirty="0" smtClean="0"/>
              <a:t>NOAA VIIRS data based on modifications of GOES-R AWG code.  </a:t>
            </a:r>
          </a:p>
          <a:p>
            <a:pPr marL="285750" indent="-285750">
              <a:buFont typeface="Arial" pitchFamily="34" charset="0"/>
              <a:buChar char="•"/>
            </a:pPr>
            <a:r>
              <a:rPr lang="en-US" b="1" dirty="0" smtClean="0"/>
              <a:t>QF flags ignored.</a:t>
            </a:r>
          </a:p>
          <a:p>
            <a:pPr marL="285750" indent="-285750">
              <a:buFont typeface="Arial" pitchFamily="34" charset="0"/>
              <a:buChar char="•"/>
            </a:pPr>
            <a:r>
              <a:rPr lang="en-US" b="1" dirty="0" smtClean="0"/>
              <a:t>No penalty for failed retrievals.</a:t>
            </a:r>
          </a:p>
          <a:p>
            <a:pPr marL="285750" indent="-285750">
              <a:buFont typeface="Arial" pitchFamily="34" charset="0"/>
              <a:buChar char="•"/>
            </a:pPr>
            <a:r>
              <a:rPr lang="en-US" dirty="0" smtClean="0"/>
              <a:t>Granules mapped to globe at 0.1</a:t>
            </a:r>
            <a:r>
              <a:rPr lang="en-US" baseline="30000" dirty="0" smtClean="0"/>
              <a:t>o</a:t>
            </a:r>
            <a:r>
              <a:rPr lang="en-US" dirty="0" smtClean="0"/>
              <a:t> resolution.  Most nadir view taken in regions of orbital overlap.</a:t>
            </a:r>
          </a:p>
          <a:p>
            <a:pPr marL="285750" indent="-285750">
              <a:buFont typeface="Arial" pitchFamily="34" charset="0"/>
              <a:buChar char="•"/>
            </a:pPr>
            <a:r>
              <a:rPr lang="en-US" b="1" dirty="0" smtClean="0"/>
              <a:t>Snow and ice covered areas ignored</a:t>
            </a:r>
            <a:r>
              <a:rPr lang="en-US" dirty="0" smtClean="0"/>
              <a:t>.</a:t>
            </a:r>
          </a:p>
          <a:p>
            <a:pPr marL="285750" indent="-285750">
              <a:buFont typeface="Arial" pitchFamily="34" charset="0"/>
              <a:buChar char="•"/>
            </a:pPr>
            <a:r>
              <a:rPr lang="en-US" dirty="0" smtClean="0"/>
              <a:t>Same analysis applied to MODIS and NOAA algorithms applied to TERRA/MODIS data.  Useful reference in gauging NOAA </a:t>
            </a:r>
            <a:r>
              <a:rPr lang="en-US" dirty="0" err="1" smtClean="0"/>
              <a:t>vs</a:t>
            </a:r>
            <a:r>
              <a:rPr lang="en-US" dirty="0" smtClean="0"/>
              <a:t> IDPS results.</a:t>
            </a:r>
          </a:p>
          <a:p>
            <a:pPr marL="285750" indent="-285750">
              <a:buFont typeface="Arial" pitchFamily="34" charset="0"/>
              <a:buChar char="•"/>
            </a:pPr>
            <a:r>
              <a:rPr lang="en-US" dirty="0" smtClean="0"/>
              <a:t>MODIS is C5 ATML2 (C6 is coming)</a:t>
            </a:r>
          </a:p>
          <a:p>
            <a:pPr marL="285750" indent="-285750">
              <a:buFont typeface="Arial" pitchFamily="34" charset="0"/>
              <a:buChar char="•"/>
            </a:pPr>
            <a:r>
              <a:rPr lang="en-US" dirty="0" smtClean="0"/>
              <a:t>L1RD accuracy specification made relative to NOAA, not an independent validation source.</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6796" y="1166583"/>
            <a:ext cx="507936" cy="33650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6735" y="4047783"/>
            <a:ext cx="507936" cy="336508"/>
          </a:xfrm>
          <a:prstGeom prst="rect">
            <a:avLst/>
          </a:prstGeom>
        </p:spPr>
      </p:pic>
    </p:spTree>
    <p:extLst>
      <p:ext uri="{BB962C8B-B14F-4D97-AF65-F5344CB8AC3E}">
        <p14:creationId xmlns:p14="http://schemas.microsoft.com/office/powerpoint/2010/main" val="2168377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p:nvPr>
        </p:nvSpPr>
        <p:spPr>
          <a:xfrm>
            <a:off x="533400" y="1427202"/>
            <a:ext cx="7924800" cy="3970318"/>
          </a:xfrm>
          <a:prstGeom prst="rect">
            <a:avLst/>
          </a:prstGeom>
          <a:noFill/>
        </p:spPr>
        <p:txBody>
          <a:bodyPr wrap="square" rtlCol="0">
            <a:spAutoFit/>
          </a:bodyPr>
          <a:lstStyle/>
          <a:p>
            <a:r>
              <a:rPr lang="en-US" sz="3600" dirty="0" smtClean="0"/>
              <a:t>Cloud Optical Thickness (COT) is defined as the optical thickness of the atmosphere due to cloud droplets, per unit cross section, integrated over each and every distinguishable cloud layer, in a vertical column above a horizontal cell on the Earth’s surface </a:t>
            </a:r>
            <a:endParaRPr lang="en-US" sz="3600" dirty="0"/>
          </a:p>
        </p:txBody>
      </p:sp>
    </p:spTree>
    <p:extLst>
      <p:ext uri="{BB962C8B-B14F-4D97-AF65-F5344CB8AC3E}">
        <p14:creationId xmlns:p14="http://schemas.microsoft.com/office/powerpoint/2010/main" val="249568066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Optical Depth Comparison</a:t>
            </a:r>
            <a:endParaRPr lang="en-US" dirty="0"/>
          </a:p>
        </p:txBody>
      </p:sp>
      <p:sp>
        <p:nvSpPr>
          <p:cNvPr id="3" name="Slide Number Placeholder 2"/>
          <p:cNvSpPr>
            <a:spLocks noGrp="1"/>
          </p:cNvSpPr>
          <p:nvPr>
            <p:ph type="sldNum" sz="quarter" idx="12"/>
          </p:nvPr>
        </p:nvSpPr>
        <p:spPr/>
        <p:txBody>
          <a:bodyPr/>
          <a:lstStyle/>
          <a:p>
            <a:fld id="{96E36F11-A39A-294D-A59D-6180D50ED29D}" type="slidenum">
              <a:rPr lang="en-US" smtClean="0"/>
              <a:pPr/>
              <a:t>12</a:t>
            </a:fld>
            <a:endParaRPr lang="en-US" dirty="0"/>
          </a:p>
        </p:txBody>
      </p:sp>
      <p:sp>
        <p:nvSpPr>
          <p:cNvPr id="6" name="TextBox 5"/>
          <p:cNvSpPr txBox="1"/>
          <p:nvPr/>
        </p:nvSpPr>
        <p:spPr>
          <a:xfrm>
            <a:off x="244212" y="924791"/>
            <a:ext cx="8661345" cy="923330"/>
          </a:xfrm>
          <a:prstGeom prst="rect">
            <a:avLst/>
          </a:prstGeom>
          <a:noFill/>
        </p:spPr>
        <p:txBody>
          <a:bodyPr wrap="none" rtlCol="0">
            <a:spAutoFit/>
          </a:bodyPr>
          <a:lstStyle/>
          <a:p>
            <a:pPr marL="285750" indent="-285750">
              <a:buFont typeface="Arial" pitchFamily="34" charset="0"/>
              <a:buChar char="•"/>
            </a:pPr>
            <a:r>
              <a:rPr lang="en-US" dirty="0" smtClean="0"/>
              <a:t>Plots show a scatterplot.  Color represent density. Red is high, dark blue is low density.</a:t>
            </a:r>
          </a:p>
          <a:p>
            <a:pPr marL="285750" indent="-285750">
              <a:buFont typeface="Arial" pitchFamily="34" charset="0"/>
              <a:buChar char="•"/>
            </a:pPr>
            <a:r>
              <a:rPr lang="en-US" dirty="0" smtClean="0"/>
              <a:t>Good correlation of IDPS with NOAA.  68% of IDPS within L1RD spec relative to NOAA.</a:t>
            </a:r>
          </a:p>
          <a:p>
            <a:pPr marL="285750" indent="-285750">
              <a:buFont typeface="Arial" pitchFamily="34" charset="0"/>
              <a:buChar char="•"/>
            </a:pPr>
            <a:r>
              <a:rPr lang="en-US" dirty="0" smtClean="0"/>
              <a:t>Tighter but less symmetric scatter seen between IDPS and NOAA, than NOAA and NASA</a:t>
            </a:r>
            <a:endParaRPr lang="en-US" dirty="0"/>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9" y="1911927"/>
            <a:ext cx="4572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11927"/>
            <a:ext cx="4572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48476"/>
            <a:ext cx="1015873" cy="673016"/>
          </a:xfrm>
          <a:prstGeom prst="rect">
            <a:avLst/>
          </a:prstGeom>
        </p:spPr>
      </p:pic>
    </p:spTree>
    <p:extLst>
      <p:ext uri="{BB962C8B-B14F-4D97-AF65-F5344CB8AC3E}">
        <p14:creationId xmlns:p14="http://schemas.microsoft.com/office/powerpoint/2010/main" val="2884012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d_land_ice"/>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505200" y="1143000"/>
            <a:ext cx="5486400" cy="4876800"/>
          </a:xfrm>
          <a:prstGeom prst="rect">
            <a:avLst/>
          </a:prstGeom>
          <a:noFill/>
          <a:ln>
            <a:noFill/>
          </a:ln>
        </p:spPr>
      </p:pic>
      <p:sp>
        <p:nvSpPr>
          <p:cNvPr id="3" name="Title 2"/>
          <p:cNvSpPr>
            <a:spLocks noGrp="1"/>
          </p:cNvSpPr>
          <p:nvPr>
            <p:ph type="title"/>
          </p:nvPr>
        </p:nvSpPr>
        <p:spPr/>
        <p:txBody>
          <a:bodyPr>
            <a:noAutofit/>
          </a:bodyPr>
          <a:lstStyle/>
          <a:p>
            <a:r>
              <a:rPr lang="en-US" sz="2800" dirty="0" smtClean="0">
                <a:latin typeface="Calibri" pitchFamily="34" charset="0"/>
              </a:rPr>
              <a:t>Comparison of VIIRS Day Ice COT with NOAA COT under Land background (by UW/CMISS)</a:t>
            </a:r>
            <a:endParaRPr lang="en-US" sz="2800" dirty="0"/>
          </a:p>
        </p:txBody>
      </p:sp>
      <p:sp>
        <p:nvSpPr>
          <p:cNvPr id="4" name="TextBox 3"/>
          <p:cNvSpPr txBox="1"/>
          <p:nvPr/>
        </p:nvSpPr>
        <p:spPr>
          <a:xfrm>
            <a:off x="457200" y="1828800"/>
            <a:ext cx="2667000" cy="2308324"/>
          </a:xfrm>
          <a:prstGeom prst="rect">
            <a:avLst/>
          </a:prstGeom>
          <a:noFill/>
        </p:spPr>
        <p:txBody>
          <a:bodyPr wrap="square" rtlCol="0">
            <a:spAutoFit/>
          </a:bodyPr>
          <a:lstStyle/>
          <a:p>
            <a:pPr>
              <a:buFont typeface="Arial" pitchFamily="34" charset="0"/>
              <a:buChar char="•"/>
            </a:pPr>
            <a:r>
              <a:rPr lang="en-US" sz="1600" dirty="0" smtClean="0">
                <a:latin typeface="Arial" pitchFamily="34" charset="0"/>
                <a:cs typeface="Arial" pitchFamily="34" charset="0"/>
              </a:rPr>
              <a:t>Good comparison with NOAA COT</a:t>
            </a:r>
          </a:p>
          <a:p>
            <a:pPr>
              <a:buFont typeface="Arial" pitchFamily="34" charset="0"/>
              <a:buChar char="•"/>
            </a:pPr>
            <a:r>
              <a:rPr lang="en-US" sz="1600" dirty="0" smtClean="0">
                <a:latin typeface="Arial" pitchFamily="34" charset="0"/>
                <a:cs typeface="Arial" pitchFamily="34" charset="0"/>
              </a:rPr>
              <a:t>33 % pixels of VIIRS day ice COT within L1RD accuracy requirement</a:t>
            </a:r>
          </a:p>
          <a:p>
            <a:pPr>
              <a:buFont typeface="Arial" pitchFamily="34" charset="0"/>
              <a:buChar char="•"/>
            </a:pPr>
            <a:r>
              <a:rPr lang="en-US" sz="1600" dirty="0" smtClean="0">
                <a:latin typeface="Arial" pitchFamily="34" charset="0"/>
                <a:cs typeface="Arial" pitchFamily="34" charset="0"/>
              </a:rPr>
              <a:t>Scatter due to large variation of land surface </a:t>
            </a:r>
            <a:r>
              <a:rPr lang="en-US" sz="1600" dirty="0" err="1" smtClean="0">
                <a:latin typeface="Arial" pitchFamily="34" charset="0"/>
                <a:cs typeface="Arial" pitchFamily="34" charset="0"/>
              </a:rPr>
              <a:t>albedos</a:t>
            </a:r>
            <a:endParaRPr lang="en-US" sz="1600" dirty="0" smtClean="0">
              <a:latin typeface="Arial" pitchFamily="34" charset="0"/>
              <a:cs typeface="Arial" pitchFamily="34" charset="0"/>
            </a:endParaRPr>
          </a:p>
          <a:p>
            <a:pPr>
              <a:buFont typeface="Arial" pitchFamily="34" charset="0"/>
              <a:buChar char="•"/>
            </a:pPr>
            <a:endParaRPr lang="en-US" sz="1600" dirty="0">
              <a:latin typeface="Arial" pitchFamily="34" charset="0"/>
              <a:cs typeface="Arial" pitchFamily="34" charset="0"/>
            </a:endParaRPr>
          </a:p>
        </p:txBody>
      </p:sp>
    </p:spTree>
    <p:extLst>
      <p:ext uri="{BB962C8B-B14F-4D97-AF65-F5344CB8AC3E}">
        <p14:creationId xmlns:p14="http://schemas.microsoft.com/office/powerpoint/2010/main" val="2703048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d_land_wate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352800" y="1295400"/>
            <a:ext cx="5638800" cy="4385733"/>
          </a:xfrm>
          <a:prstGeom prst="rect">
            <a:avLst/>
          </a:prstGeom>
          <a:noFill/>
          <a:ln>
            <a:noFill/>
          </a:ln>
        </p:spPr>
      </p:pic>
      <p:sp>
        <p:nvSpPr>
          <p:cNvPr id="3" name="Title 2"/>
          <p:cNvSpPr>
            <a:spLocks noGrp="1"/>
          </p:cNvSpPr>
          <p:nvPr>
            <p:ph type="title"/>
          </p:nvPr>
        </p:nvSpPr>
        <p:spPr>
          <a:xfrm>
            <a:off x="658800" y="16560"/>
            <a:ext cx="7722000" cy="822960"/>
          </a:xfrm>
        </p:spPr>
        <p:txBody>
          <a:bodyPr>
            <a:noAutofit/>
          </a:bodyPr>
          <a:lstStyle/>
          <a:p>
            <a:pPr algn="l"/>
            <a:r>
              <a:rPr lang="en-US" sz="2800" dirty="0" smtClean="0">
                <a:latin typeface="Calibri" pitchFamily="34" charset="0"/>
              </a:rPr>
              <a:t>Comparison of VIIRS Day Water COT with NOAA COT under land background (by UW/CMISS)</a:t>
            </a:r>
            <a:endParaRPr lang="en-US" sz="2800" dirty="0"/>
          </a:p>
        </p:txBody>
      </p:sp>
      <p:sp>
        <p:nvSpPr>
          <p:cNvPr id="5" name="Rectangle 4"/>
          <p:cNvSpPr/>
          <p:nvPr/>
        </p:nvSpPr>
        <p:spPr>
          <a:xfrm>
            <a:off x="228600" y="1905000"/>
            <a:ext cx="2971800" cy="2585323"/>
          </a:xfrm>
          <a:prstGeom prst="rect">
            <a:avLst/>
          </a:prstGeom>
        </p:spPr>
        <p:txBody>
          <a:bodyPr wrap="square">
            <a:spAutoFit/>
          </a:bodyPr>
          <a:lstStyle/>
          <a:p>
            <a:pPr>
              <a:buFont typeface="Arial" pitchFamily="34" charset="0"/>
              <a:buChar char="•"/>
            </a:pPr>
            <a:r>
              <a:rPr lang="en-US" dirty="0" smtClean="0">
                <a:latin typeface="Arial" pitchFamily="34" charset="0"/>
                <a:cs typeface="Arial" pitchFamily="34" charset="0"/>
              </a:rPr>
              <a:t>Reasonable good comparison with NOAA COT</a:t>
            </a:r>
          </a:p>
          <a:p>
            <a:pPr>
              <a:buFont typeface="Arial" pitchFamily="34" charset="0"/>
              <a:buChar char="•"/>
            </a:pPr>
            <a:r>
              <a:rPr lang="en-US" dirty="0" smtClean="0">
                <a:latin typeface="Arial" pitchFamily="34" charset="0"/>
                <a:cs typeface="Arial" pitchFamily="34" charset="0"/>
              </a:rPr>
              <a:t>19 % pixels of VIIRS Day Water COT within L1RD accuracy requirement</a:t>
            </a:r>
          </a:p>
          <a:p>
            <a:pPr>
              <a:buFont typeface="Arial" pitchFamily="34" charset="0"/>
              <a:buChar char="•"/>
            </a:pPr>
            <a:r>
              <a:rPr lang="en-US" dirty="0" smtClean="0">
                <a:latin typeface="Arial" pitchFamily="34" charset="0"/>
                <a:cs typeface="Arial" pitchFamily="34" charset="0"/>
              </a:rPr>
              <a:t>Scatter due to large variation of land surface </a:t>
            </a:r>
            <a:r>
              <a:rPr lang="en-US" dirty="0" err="1" smtClean="0">
                <a:latin typeface="Arial" pitchFamily="34" charset="0"/>
                <a:cs typeface="Arial" pitchFamily="34" charset="0"/>
              </a:rPr>
              <a:t>albedos</a:t>
            </a:r>
            <a:endParaRPr lang="en-US" dirty="0">
              <a:latin typeface="Arial" pitchFamily="34" charset="0"/>
              <a:cs typeface="Arial" pitchFamily="34" charset="0"/>
            </a:endParaRPr>
          </a:p>
        </p:txBody>
      </p:sp>
    </p:spTree>
    <p:extLst>
      <p:ext uri="{BB962C8B-B14F-4D97-AF65-F5344CB8AC3E}">
        <p14:creationId xmlns:p14="http://schemas.microsoft.com/office/powerpoint/2010/main" val="1779300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d_ocean_ice"/>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733800" y="1447800"/>
            <a:ext cx="5181600" cy="5181600"/>
          </a:xfrm>
          <a:prstGeom prst="rect">
            <a:avLst/>
          </a:prstGeom>
          <a:noFill/>
          <a:ln>
            <a:noFill/>
          </a:ln>
        </p:spPr>
      </p:pic>
      <p:sp>
        <p:nvSpPr>
          <p:cNvPr id="3" name="Title 2"/>
          <p:cNvSpPr>
            <a:spLocks noGrp="1"/>
          </p:cNvSpPr>
          <p:nvPr>
            <p:ph type="title"/>
          </p:nvPr>
        </p:nvSpPr>
        <p:spPr/>
        <p:txBody>
          <a:bodyPr>
            <a:normAutofit fontScale="90000"/>
          </a:bodyPr>
          <a:lstStyle/>
          <a:p>
            <a:r>
              <a:rPr lang="en-US" dirty="0" smtClean="0">
                <a:latin typeface="Calibri" pitchFamily="34" charset="0"/>
              </a:rPr>
              <a:t>Comparison of VIIRS Day Ice COT with NOAA COT under ocean background (by UW/CMISS)</a:t>
            </a:r>
            <a:endParaRPr lang="en-US" dirty="0"/>
          </a:p>
        </p:txBody>
      </p:sp>
      <p:sp>
        <p:nvSpPr>
          <p:cNvPr id="5" name="Rectangle 4"/>
          <p:cNvSpPr/>
          <p:nvPr/>
        </p:nvSpPr>
        <p:spPr>
          <a:xfrm>
            <a:off x="152400" y="1752600"/>
            <a:ext cx="3276600" cy="2308324"/>
          </a:xfrm>
          <a:prstGeom prst="rect">
            <a:avLst/>
          </a:prstGeom>
        </p:spPr>
        <p:txBody>
          <a:bodyPr wrap="square">
            <a:spAutoFit/>
          </a:bodyPr>
          <a:lstStyle/>
          <a:p>
            <a:pPr>
              <a:buFont typeface="Arial" pitchFamily="34" charset="0"/>
              <a:buChar char="•"/>
            </a:pPr>
            <a:r>
              <a:rPr lang="en-US" dirty="0" smtClean="0">
                <a:latin typeface="Arial" pitchFamily="34" charset="0"/>
                <a:cs typeface="Arial" pitchFamily="34" charset="0"/>
              </a:rPr>
              <a:t>Good comparison with NOAA COT</a:t>
            </a:r>
          </a:p>
          <a:p>
            <a:pPr>
              <a:buFont typeface="Arial" pitchFamily="34" charset="0"/>
              <a:buChar char="•"/>
            </a:pPr>
            <a:r>
              <a:rPr lang="en-US" dirty="0" smtClean="0">
                <a:latin typeface="Arial" pitchFamily="34" charset="0"/>
                <a:cs typeface="Arial" pitchFamily="34" charset="0"/>
              </a:rPr>
              <a:t>88 % pixels of VIIRS day ice COT within L1RD accuracy requirement</a:t>
            </a:r>
          </a:p>
          <a:p>
            <a:pPr>
              <a:buFont typeface="Arial" pitchFamily="34" charset="0"/>
              <a:buChar char="•"/>
            </a:pPr>
            <a:r>
              <a:rPr lang="en-US" dirty="0" smtClean="0">
                <a:latin typeface="Arial" pitchFamily="34" charset="0"/>
                <a:cs typeface="Arial" pitchFamily="34" charset="0"/>
              </a:rPr>
              <a:t>Small scatter due to near constant ocean surface </a:t>
            </a:r>
            <a:r>
              <a:rPr lang="en-US" dirty="0" err="1" smtClean="0">
                <a:latin typeface="Arial" pitchFamily="34" charset="0"/>
                <a:cs typeface="Arial" pitchFamily="34" charset="0"/>
              </a:rPr>
              <a:t>albedos</a:t>
            </a:r>
            <a:endParaRPr lang="en-US" dirty="0">
              <a:latin typeface="Arial" pitchFamily="34" charset="0"/>
              <a:cs typeface="Arial" pitchFamily="34" charset="0"/>
            </a:endParaRPr>
          </a:p>
        </p:txBody>
      </p:sp>
    </p:spTree>
    <p:extLst>
      <p:ext uri="{BB962C8B-B14F-4D97-AF65-F5344CB8AC3E}">
        <p14:creationId xmlns:p14="http://schemas.microsoft.com/office/powerpoint/2010/main" val="2131410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d_ocean_wate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200400" y="1219200"/>
            <a:ext cx="5791200" cy="4876800"/>
          </a:xfrm>
          <a:prstGeom prst="rect">
            <a:avLst/>
          </a:prstGeom>
          <a:noFill/>
          <a:ln>
            <a:noFill/>
          </a:ln>
        </p:spPr>
      </p:pic>
      <p:sp>
        <p:nvSpPr>
          <p:cNvPr id="3" name="Title 2"/>
          <p:cNvSpPr>
            <a:spLocks noGrp="1"/>
          </p:cNvSpPr>
          <p:nvPr>
            <p:ph type="title"/>
          </p:nvPr>
        </p:nvSpPr>
        <p:spPr/>
        <p:txBody>
          <a:bodyPr>
            <a:normAutofit fontScale="90000"/>
          </a:bodyPr>
          <a:lstStyle/>
          <a:p>
            <a:r>
              <a:rPr lang="en-US" dirty="0" smtClean="0">
                <a:latin typeface="Calibri" pitchFamily="34" charset="0"/>
              </a:rPr>
              <a:t>Comparison of VIIRS Day Water COT with NOAA COT under ocean background (by UW/CMISS)</a:t>
            </a:r>
            <a:endParaRPr lang="en-US" dirty="0"/>
          </a:p>
        </p:txBody>
      </p:sp>
      <p:sp>
        <p:nvSpPr>
          <p:cNvPr id="5" name="Rectangle 4"/>
          <p:cNvSpPr/>
          <p:nvPr/>
        </p:nvSpPr>
        <p:spPr>
          <a:xfrm>
            <a:off x="152400" y="1524000"/>
            <a:ext cx="2819400" cy="2308324"/>
          </a:xfrm>
          <a:prstGeom prst="rect">
            <a:avLst/>
          </a:prstGeom>
        </p:spPr>
        <p:txBody>
          <a:bodyPr wrap="square">
            <a:spAutoFit/>
          </a:bodyPr>
          <a:lstStyle/>
          <a:p>
            <a:pPr>
              <a:buFont typeface="Arial" pitchFamily="34" charset="0"/>
              <a:buChar char="•"/>
            </a:pPr>
            <a:r>
              <a:rPr lang="en-US" dirty="0" smtClean="0">
                <a:latin typeface="Arial" pitchFamily="34" charset="0"/>
                <a:cs typeface="Arial" pitchFamily="34" charset="0"/>
              </a:rPr>
              <a:t>Good comparison with NOAA COT</a:t>
            </a:r>
          </a:p>
          <a:p>
            <a:pPr>
              <a:buFont typeface="Arial" pitchFamily="34" charset="0"/>
              <a:buChar char="•"/>
            </a:pPr>
            <a:r>
              <a:rPr lang="en-US" dirty="0" smtClean="0">
                <a:latin typeface="Arial" pitchFamily="34" charset="0"/>
                <a:cs typeface="Arial" pitchFamily="34" charset="0"/>
              </a:rPr>
              <a:t>81 % pixels of VIIRS day water COT within L1RD accuracy requirement</a:t>
            </a:r>
          </a:p>
          <a:p>
            <a:pPr>
              <a:buFont typeface="Arial" pitchFamily="34" charset="0"/>
              <a:buChar char="•"/>
            </a:pPr>
            <a:r>
              <a:rPr lang="en-US" dirty="0" smtClean="0">
                <a:latin typeface="Arial" pitchFamily="34" charset="0"/>
                <a:cs typeface="Arial" pitchFamily="34" charset="0"/>
              </a:rPr>
              <a:t>Small scatter due to near constant ocean surface </a:t>
            </a:r>
            <a:r>
              <a:rPr lang="en-US" dirty="0" err="1" smtClean="0">
                <a:latin typeface="Arial" pitchFamily="34" charset="0"/>
                <a:cs typeface="Arial" pitchFamily="34" charset="0"/>
              </a:rPr>
              <a:t>albedos</a:t>
            </a:r>
            <a:endParaRPr lang="en-US" dirty="0">
              <a:latin typeface="Arial" pitchFamily="34" charset="0"/>
              <a:cs typeface="Arial" pitchFamily="34" charset="0"/>
            </a:endParaRPr>
          </a:p>
        </p:txBody>
      </p:sp>
    </p:spTree>
    <p:extLst>
      <p:ext uri="{BB962C8B-B14F-4D97-AF65-F5344CB8AC3E}">
        <p14:creationId xmlns:p14="http://schemas.microsoft.com/office/powerpoint/2010/main" val="3974456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Calibri" pitchFamily="34" charset="0"/>
              </a:rPr>
              <a:t>Comparison of Night Ice COT with MODIS Night COT Implied from Cloud </a:t>
            </a:r>
            <a:r>
              <a:rPr lang="en-US" dirty="0" err="1" smtClean="0">
                <a:latin typeface="Calibri" pitchFamily="34" charset="0"/>
              </a:rPr>
              <a:t>Emmissivity</a:t>
            </a:r>
            <a:r>
              <a:rPr lang="en-US" dirty="0" smtClean="0">
                <a:latin typeface="Calibri" pitchFamily="34" charset="0"/>
              </a:rPr>
              <a:t> Product (By NG)</a:t>
            </a:r>
            <a:endParaRPr lang="en-US" dirty="0">
              <a:latin typeface="Calibri" pitchFamily="34" charset="0"/>
            </a:endParaRP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19E0A2B-AE61-4920-B948-557DBA546B70}" type="slidenum">
              <a:rPr lang="en-US" smtClean="0"/>
              <a:pPr/>
              <a:t>17</a:t>
            </a:fld>
            <a:endParaRPr lang="en-US"/>
          </a:p>
        </p:txBody>
      </p:sp>
      <p:sp>
        <p:nvSpPr>
          <p:cNvPr id="7" name="TextBox 6"/>
          <p:cNvSpPr txBox="1"/>
          <p:nvPr/>
        </p:nvSpPr>
        <p:spPr>
          <a:xfrm>
            <a:off x="457200" y="5029200"/>
            <a:ext cx="7772400" cy="1323439"/>
          </a:xfrm>
          <a:prstGeom prst="rect">
            <a:avLst/>
          </a:prstGeom>
          <a:noFill/>
        </p:spPr>
        <p:txBody>
          <a:bodyPr wrap="square" rtlCol="0">
            <a:spAutoFit/>
          </a:bodyPr>
          <a:lstStyle/>
          <a:p>
            <a:pPr>
              <a:buFont typeface="Arial" pitchFamily="34" charset="0"/>
              <a:buChar char="•"/>
            </a:pPr>
            <a:r>
              <a:rPr lang="en-US" sz="1600" dirty="0" smtClean="0">
                <a:latin typeface="Calibri" pitchFamily="34" charset="0"/>
                <a:cs typeface="Arial" pitchFamily="34" charset="0"/>
              </a:rPr>
              <a:t> VIIRS Night Ice cloud COT performance estimate:</a:t>
            </a:r>
          </a:p>
          <a:p>
            <a:pPr lvl="1"/>
            <a:r>
              <a:rPr lang="en-US" sz="1600" dirty="0" smtClean="0">
                <a:latin typeface="Calibri" pitchFamily="34" charset="0"/>
                <a:cs typeface="Arial" pitchFamily="34" charset="0"/>
              </a:rPr>
              <a:t>Average Accuracy ~ 20%</a:t>
            </a:r>
          </a:p>
          <a:p>
            <a:pPr lvl="1"/>
            <a:r>
              <a:rPr lang="en-US" sz="1600" dirty="0" smtClean="0">
                <a:latin typeface="Calibri" pitchFamily="34" charset="0"/>
                <a:cs typeface="Arial" pitchFamily="34" charset="0"/>
              </a:rPr>
              <a:t>Average Precision ~ 40%</a:t>
            </a:r>
          </a:p>
          <a:p>
            <a:pPr>
              <a:buFont typeface="Arial" pitchFamily="34" charset="0"/>
              <a:buChar char="•"/>
            </a:pPr>
            <a:r>
              <a:rPr lang="en-US" sz="1600" dirty="0" smtClean="0">
                <a:latin typeface="Calibri" pitchFamily="34" charset="0"/>
                <a:cs typeface="Arial" pitchFamily="34" charset="0"/>
              </a:rPr>
              <a:t>Night water cloud COT performs poorly due the 2 errors found in code: (1) sensor zenith angle not accounted for; (2) a factor used during algorithm testing not removed</a:t>
            </a:r>
            <a:endParaRPr lang="en-US" sz="1600" dirty="0">
              <a:latin typeface="Calibri" pitchFamily="34" charset="0"/>
              <a:cs typeface="Arial" pitchFamily="34" charset="0"/>
            </a:endParaRPr>
          </a:p>
        </p:txBody>
      </p:sp>
      <p:pic>
        <p:nvPicPr>
          <p:cNvPr id="9" name="Picture 14" descr="untitled"/>
          <p:cNvPicPr>
            <a:picLocks noChangeAspect="1" noChangeArrowheads="1"/>
          </p:cNvPicPr>
          <p:nvPr/>
        </p:nvPicPr>
        <p:blipFill>
          <a:blip r:embed="rId2" cstate="print"/>
          <a:srcRect t="5634" r="1176"/>
          <a:stretch>
            <a:fillRect/>
          </a:stretch>
        </p:blipFill>
        <p:spPr bwMode="auto">
          <a:xfrm>
            <a:off x="0" y="1066800"/>
            <a:ext cx="4648200" cy="3886200"/>
          </a:xfrm>
          <a:prstGeom prst="rect">
            <a:avLst/>
          </a:prstGeom>
          <a:noFill/>
          <a:ln w="9525">
            <a:noFill/>
            <a:miter lim="800000"/>
            <a:headEnd/>
            <a:tailEnd/>
          </a:ln>
        </p:spPr>
      </p:pic>
      <p:pic>
        <p:nvPicPr>
          <p:cNvPr id="12" name="Picture 6" descr="untitled"/>
          <p:cNvPicPr>
            <a:picLocks noChangeAspect="1" noChangeArrowheads="1"/>
          </p:cNvPicPr>
          <p:nvPr/>
        </p:nvPicPr>
        <p:blipFill>
          <a:blip r:embed="rId3" cstate="print"/>
          <a:srcRect t="21473" r="1149"/>
          <a:stretch>
            <a:fillRect/>
          </a:stretch>
        </p:blipFill>
        <p:spPr bwMode="auto">
          <a:xfrm>
            <a:off x="4419600" y="1219200"/>
            <a:ext cx="4572000" cy="3886200"/>
          </a:xfrm>
          <a:prstGeom prst="rect">
            <a:avLst/>
          </a:prstGeom>
          <a:noFill/>
          <a:ln w="9525">
            <a:noFill/>
            <a:miter lim="800000"/>
            <a:headEnd/>
            <a:tailEnd/>
          </a:ln>
        </p:spPr>
      </p:pic>
      <p:cxnSp>
        <p:nvCxnSpPr>
          <p:cNvPr id="14" name="Straight Connector 13"/>
          <p:cNvCxnSpPr/>
          <p:nvPr/>
        </p:nvCxnSpPr>
        <p:spPr>
          <a:xfrm>
            <a:off x="5029200" y="1219200"/>
            <a:ext cx="3581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6483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p:nvPr>
        </p:nvSpPr>
        <p:spPr>
          <a:xfrm>
            <a:off x="228600" y="1295400"/>
            <a:ext cx="8610600" cy="4401205"/>
          </a:xfrm>
          <a:prstGeom prst="rect">
            <a:avLst/>
          </a:prstGeom>
          <a:noFill/>
        </p:spPr>
        <p:txBody>
          <a:bodyPr wrap="square" rtlCol="0">
            <a:spAutoFit/>
          </a:bodyPr>
          <a:lstStyle/>
          <a:p>
            <a:r>
              <a:rPr lang="en-US" sz="2800" dirty="0" smtClean="0"/>
              <a:t>Cloud Effective Particle Size (CEPS) is a representation of the cloud particle size distribution.  The effective particle size or effective particle radius is defined as the 3</a:t>
            </a:r>
            <a:r>
              <a:rPr lang="en-US" sz="2800" baseline="30000" dirty="0" smtClean="0"/>
              <a:t>rd</a:t>
            </a:r>
            <a:r>
              <a:rPr lang="en-US" sz="2800" dirty="0" smtClean="0"/>
              <a:t> moment of the drop size distribution to the 2</a:t>
            </a:r>
            <a:r>
              <a:rPr lang="en-US" sz="2800" baseline="30000" dirty="0" smtClean="0"/>
              <a:t>nd</a:t>
            </a:r>
            <a:r>
              <a:rPr lang="en-US" sz="2800" dirty="0" smtClean="0"/>
              <a:t> moment, averaged over a layer of air within a cloud.  For ensembles of irregular shaped particles such as ice crystals, the exact mathematical relationship between size distribution and effective radius is somewhat obscure, since a radius is not well defined.</a:t>
            </a:r>
            <a:endParaRPr lang="en-US" sz="2800" dirty="0"/>
          </a:p>
        </p:txBody>
      </p:sp>
    </p:spTree>
    <p:extLst>
      <p:ext uri="{BB962C8B-B14F-4D97-AF65-F5344CB8AC3E}">
        <p14:creationId xmlns:p14="http://schemas.microsoft.com/office/powerpoint/2010/main" val="301803657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Effective Particle Size Comparison</a:t>
            </a:r>
            <a:endParaRPr lang="en-US" dirty="0"/>
          </a:p>
        </p:txBody>
      </p:sp>
      <p:sp>
        <p:nvSpPr>
          <p:cNvPr id="3" name="Slide Number Placeholder 2"/>
          <p:cNvSpPr>
            <a:spLocks noGrp="1"/>
          </p:cNvSpPr>
          <p:nvPr>
            <p:ph type="sldNum" sz="quarter" idx="12"/>
          </p:nvPr>
        </p:nvSpPr>
        <p:spPr/>
        <p:txBody>
          <a:bodyPr/>
          <a:lstStyle/>
          <a:p>
            <a:fld id="{96E36F11-A39A-294D-A59D-6180D50ED29D}" type="slidenum">
              <a:rPr lang="en-US" smtClean="0"/>
              <a:pPr/>
              <a:t>19</a:t>
            </a:fld>
            <a:endParaRPr lang="en-US"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315881"/>
            <a:ext cx="4572000" cy="4138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79763" y="924549"/>
            <a:ext cx="8584473" cy="1200329"/>
          </a:xfrm>
          <a:prstGeom prst="rect">
            <a:avLst/>
          </a:prstGeom>
          <a:noFill/>
        </p:spPr>
        <p:txBody>
          <a:bodyPr wrap="square" rtlCol="0">
            <a:spAutoFit/>
          </a:bodyPr>
          <a:lstStyle/>
          <a:p>
            <a:pPr marL="285750" indent="-285750">
              <a:buFont typeface="Arial" pitchFamily="34" charset="0"/>
              <a:buChar char="•"/>
            </a:pPr>
            <a:r>
              <a:rPr lang="en-US" dirty="0" smtClean="0">
                <a:latin typeface="Calibri" pitchFamily="34" charset="0"/>
                <a:cs typeface="Calibri" pitchFamily="34" charset="0"/>
              </a:rPr>
              <a:t>Good correlation of IDPS with NOAA.  64% of IDPS within L1RD spec relative to NOAA.</a:t>
            </a:r>
          </a:p>
          <a:p>
            <a:pPr marL="285750" lvl="0" indent="-285750">
              <a:buFont typeface="Arial" pitchFamily="34" charset="0"/>
              <a:buChar char="•"/>
            </a:pPr>
            <a:r>
              <a:rPr lang="en-US" dirty="0">
                <a:solidFill>
                  <a:prstClr val="black"/>
                </a:solidFill>
                <a:latin typeface="Calibri" pitchFamily="34" charset="0"/>
                <a:cs typeface="Calibri" pitchFamily="34" charset="0"/>
              </a:rPr>
              <a:t>Cluster of  points with very small CEPS from IDPS is still a problem and </a:t>
            </a:r>
            <a:r>
              <a:rPr lang="en-US" dirty="0" smtClean="0">
                <a:solidFill>
                  <a:prstClr val="black"/>
                </a:solidFill>
                <a:latin typeface="Calibri" pitchFamily="34" charset="0"/>
                <a:cs typeface="Calibri" pitchFamily="34" charset="0"/>
              </a:rPr>
              <a:t>is being investigated.  These are failed IDPS retrievals over land (QF would catch this)</a:t>
            </a:r>
          </a:p>
          <a:p>
            <a:pPr marL="285750" lvl="0" indent="-285750">
              <a:buFont typeface="Arial" pitchFamily="34" charset="0"/>
              <a:buChar char="•"/>
            </a:pPr>
            <a:r>
              <a:rPr lang="en-US" dirty="0" smtClean="0">
                <a:solidFill>
                  <a:prstClr val="black"/>
                </a:solidFill>
                <a:latin typeface="Calibri" pitchFamily="34" charset="0"/>
                <a:cs typeface="Calibri" pitchFamily="34" charset="0"/>
              </a:rPr>
              <a:t> </a:t>
            </a:r>
            <a:r>
              <a:rPr lang="en-US" dirty="0" smtClean="0">
                <a:latin typeface="Calibri" pitchFamily="34" charset="0"/>
                <a:cs typeface="Calibri" pitchFamily="34" charset="0"/>
              </a:rPr>
              <a:t>Higher correlation of NOAA with NASA than IDPS and NOAA.  C5 CEPS &lt; C6 CEPS</a:t>
            </a:r>
            <a:endParaRPr lang="en-US" dirty="0">
              <a:latin typeface="Calibri" pitchFamily="34" charset="0"/>
              <a:cs typeface="Calibri" pitchFamily="34" charset="0"/>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2315881"/>
            <a:ext cx="4572000" cy="4138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37" y="6184984"/>
            <a:ext cx="1015873" cy="673016"/>
          </a:xfrm>
          <a:prstGeom prst="rect">
            <a:avLst/>
          </a:prstGeom>
        </p:spPr>
      </p:pic>
    </p:spTree>
    <p:extLst>
      <p:ext uri="{BB962C8B-B14F-4D97-AF65-F5344CB8AC3E}">
        <p14:creationId xmlns:p14="http://schemas.microsoft.com/office/powerpoint/2010/main" val="4011403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382000" cy="4953000"/>
          </a:xfrm>
        </p:spPr>
        <p:txBody>
          <a:bodyPr>
            <a:noAutofit/>
          </a:bodyPr>
          <a:lstStyle/>
          <a:p>
            <a:r>
              <a:rPr lang="en-US" sz="2400" dirty="0" smtClean="0">
                <a:latin typeface="Calibri" pitchFamily="34" charset="0"/>
              </a:rPr>
              <a:t>NESDIS/STAR - A. Heidinger (Cloud Product Lead)</a:t>
            </a:r>
          </a:p>
          <a:p>
            <a:r>
              <a:rPr lang="en-US" sz="2400" dirty="0" smtClean="0">
                <a:latin typeface="Calibri" pitchFamily="34" charset="0"/>
              </a:rPr>
              <a:t>UW/CIMSS – R. Holz, A. Walther, M. Oo,  D. Botambekov</a:t>
            </a:r>
          </a:p>
          <a:p>
            <a:r>
              <a:rPr lang="en-US" sz="2400" dirty="0" smtClean="0">
                <a:latin typeface="Calibri" pitchFamily="34" charset="0"/>
              </a:rPr>
              <a:t>Northrop Grumman – E. Wong</a:t>
            </a:r>
          </a:p>
          <a:p>
            <a:r>
              <a:rPr lang="en-US" sz="2400" dirty="0" smtClean="0">
                <a:latin typeface="Calibri" pitchFamily="34" charset="0"/>
              </a:rPr>
              <a:t>NASA/DPE – J. </a:t>
            </a:r>
            <a:r>
              <a:rPr lang="en-US" sz="2400" dirty="0" err="1" smtClean="0">
                <a:latin typeface="Calibri" pitchFamily="34" charset="0"/>
              </a:rPr>
              <a:t>Feeley</a:t>
            </a:r>
            <a:r>
              <a:rPr lang="en-US" sz="2400" dirty="0" smtClean="0">
                <a:latin typeface="Calibri" pitchFamily="34" charset="0"/>
              </a:rPr>
              <a:t> (JAM)</a:t>
            </a:r>
          </a:p>
          <a:p>
            <a:r>
              <a:rPr lang="en-US" sz="2400" dirty="0" smtClean="0">
                <a:latin typeface="Calibri" pitchFamily="34" charset="0"/>
              </a:rPr>
              <a:t>Raytheon – K. Brueske </a:t>
            </a:r>
          </a:p>
          <a:p>
            <a:r>
              <a:rPr lang="en-US" sz="2400" dirty="0" smtClean="0">
                <a:latin typeface="Calibri" pitchFamily="34" charset="0"/>
              </a:rPr>
              <a:t>ARM  (Uni. Of Utah) – J. Mace, Q. Zhang</a:t>
            </a:r>
          </a:p>
          <a:p>
            <a:r>
              <a:rPr lang="en-US" sz="2400" dirty="0" smtClean="0">
                <a:latin typeface="Calibri" pitchFamily="34" charset="0"/>
              </a:rPr>
              <a:t>University Colorado  St./CIRA – S. Miller, Dan Lindsey, Curtis </a:t>
            </a:r>
            <a:r>
              <a:rPr lang="en-US" sz="2400" dirty="0" err="1" smtClean="0">
                <a:latin typeface="Calibri" pitchFamily="34" charset="0"/>
              </a:rPr>
              <a:t>Seeman</a:t>
            </a:r>
            <a:r>
              <a:rPr lang="en-US" sz="2400" dirty="0" smtClean="0">
                <a:latin typeface="Calibri" pitchFamily="34" charset="0"/>
              </a:rPr>
              <a:t>, Y. Noh</a:t>
            </a:r>
          </a:p>
        </p:txBody>
      </p:sp>
      <p:sp>
        <p:nvSpPr>
          <p:cNvPr id="4" name="Title 1"/>
          <p:cNvSpPr>
            <a:spLocks noGrp="1"/>
          </p:cNvSpPr>
          <p:nvPr>
            <p:ph type="title"/>
          </p:nvPr>
        </p:nvSpPr>
        <p:spPr>
          <a:xfrm>
            <a:off x="987778" y="0"/>
            <a:ext cx="7267222" cy="822960"/>
          </a:xfrm>
        </p:spPr>
        <p:txBody>
          <a:bodyPr>
            <a:normAutofit fontScale="90000"/>
          </a:bodyPr>
          <a:lstStyle/>
          <a:p>
            <a:r>
              <a:rPr lang="en-US" sz="3600" dirty="0" smtClean="0">
                <a:latin typeface="Calibri" pitchFamily="34" charset="0"/>
              </a:rPr>
              <a:t>VIIRS Cloud Properties Product Cal/Val Core Team</a:t>
            </a:r>
            <a:endParaRPr lang="en-US" sz="3600" dirty="0">
              <a:latin typeface="Calibri" pitchFamily="34" charset="0"/>
            </a:endParaRPr>
          </a:p>
        </p:txBody>
      </p:sp>
    </p:spTree>
    <p:extLst>
      <p:ext uri="{BB962C8B-B14F-4D97-AF65-F5344CB8AC3E}">
        <p14:creationId xmlns:p14="http://schemas.microsoft.com/office/powerpoint/2010/main" val="4029566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ps_land_ice"/>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810000" y="1143000"/>
            <a:ext cx="5029200" cy="4419600"/>
          </a:xfrm>
          <a:prstGeom prst="rect">
            <a:avLst/>
          </a:prstGeom>
          <a:noFill/>
          <a:ln>
            <a:noFill/>
          </a:ln>
        </p:spPr>
      </p:pic>
      <p:sp>
        <p:nvSpPr>
          <p:cNvPr id="3" name="Title 2"/>
          <p:cNvSpPr>
            <a:spLocks noGrp="1"/>
          </p:cNvSpPr>
          <p:nvPr>
            <p:ph type="title"/>
          </p:nvPr>
        </p:nvSpPr>
        <p:spPr/>
        <p:txBody>
          <a:bodyPr>
            <a:normAutofit fontScale="90000"/>
          </a:bodyPr>
          <a:lstStyle/>
          <a:p>
            <a:r>
              <a:rPr lang="en-US" dirty="0" smtClean="0">
                <a:latin typeface="Calibri" pitchFamily="34" charset="0"/>
              </a:rPr>
              <a:t>Comparison of VIIRS Day Ice CEPS with NOAA CEPS under Land background (by UW/CMISS)</a:t>
            </a:r>
            <a:endParaRPr lang="en-US" dirty="0"/>
          </a:p>
        </p:txBody>
      </p:sp>
      <p:sp>
        <p:nvSpPr>
          <p:cNvPr id="5" name="Rectangle 4"/>
          <p:cNvSpPr/>
          <p:nvPr/>
        </p:nvSpPr>
        <p:spPr>
          <a:xfrm>
            <a:off x="304800" y="1371600"/>
            <a:ext cx="3276600" cy="2031325"/>
          </a:xfrm>
          <a:prstGeom prst="rect">
            <a:avLst/>
          </a:prstGeom>
        </p:spPr>
        <p:txBody>
          <a:bodyPr wrap="square">
            <a:spAutoFit/>
          </a:bodyPr>
          <a:lstStyle/>
          <a:p>
            <a:pPr>
              <a:buFont typeface="Arial" pitchFamily="34" charset="0"/>
              <a:buChar char="•"/>
            </a:pPr>
            <a:r>
              <a:rPr lang="en-US" dirty="0" smtClean="0">
                <a:latin typeface="Arial" pitchFamily="34" charset="0"/>
                <a:cs typeface="Arial" pitchFamily="34" charset="0"/>
              </a:rPr>
              <a:t>Reasonably good comparison with NOAA CEPS</a:t>
            </a:r>
          </a:p>
          <a:p>
            <a:pPr>
              <a:buFont typeface="Arial" pitchFamily="34" charset="0"/>
              <a:buChar char="•"/>
            </a:pPr>
            <a:r>
              <a:rPr lang="en-US" dirty="0" smtClean="0">
                <a:latin typeface="Arial" pitchFamily="34" charset="0"/>
                <a:cs typeface="Arial" pitchFamily="34" charset="0"/>
              </a:rPr>
              <a:t>41 % pixels of VIIRS day ice CEPS within L1RD accuracy requirement</a:t>
            </a:r>
          </a:p>
          <a:p>
            <a:pPr>
              <a:buFont typeface="Arial" pitchFamily="34" charset="0"/>
              <a:buChar char="•"/>
            </a:pPr>
            <a:r>
              <a:rPr lang="en-US" dirty="0" smtClean="0">
                <a:latin typeface="Arial" pitchFamily="34" charset="0"/>
                <a:cs typeface="Arial" pitchFamily="34" charset="0"/>
              </a:rPr>
              <a:t>Scatter due to large variation of land surface </a:t>
            </a:r>
            <a:r>
              <a:rPr lang="en-US" dirty="0" err="1" smtClean="0">
                <a:latin typeface="Arial" pitchFamily="34" charset="0"/>
                <a:cs typeface="Arial" pitchFamily="34" charset="0"/>
              </a:rPr>
              <a:t>albedos</a:t>
            </a:r>
            <a:endParaRPr lang="en-US" dirty="0" smtClean="0">
              <a:latin typeface="Arial" pitchFamily="34" charset="0"/>
              <a:cs typeface="Arial" pitchFamily="34" charset="0"/>
            </a:endParaRPr>
          </a:p>
        </p:txBody>
      </p:sp>
    </p:spTree>
    <p:extLst>
      <p:ext uri="{BB962C8B-B14F-4D97-AF65-F5344CB8AC3E}">
        <p14:creationId xmlns:p14="http://schemas.microsoft.com/office/powerpoint/2010/main" val="567587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ps_land_wate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0" y="1295400"/>
            <a:ext cx="5410200" cy="4648200"/>
          </a:xfrm>
          <a:prstGeom prst="rect">
            <a:avLst/>
          </a:prstGeom>
          <a:noFill/>
          <a:ln>
            <a:noFill/>
          </a:ln>
        </p:spPr>
      </p:pic>
      <p:sp>
        <p:nvSpPr>
          <p:cNvPr id="3" name="Title 2"/>
          <p:cNvSpPr>
            <a:spLocks noGrp="1"/>
          </p:cNvSpPr>
          <p:nvPr>
            <p:ph type="title"/>
          </p:nvPr>
        </p:nvSpPr>
        <p:spPr/>
        <p:txBody>
          <a:bodyPr>
            <a:normAutofit fontScale="90000"/>
          </a:bodyPr>
          <a:lstStyle/>
          <a:p>
            <a:r>
              <a:rPr lang="en-US" dirty="0" smtClean="0">
                <a:latin typeface="Calibri" pitchFamily="34" charset="0"/>
              </a:rPr>
              <a:t>Comparison of VIIRS Day Water CEPS with NOAA CEPS under land background (by UW/CMISS)</a:t>
            </a:r>
            <a:endParaRPr lang="en-US" dirty="0"/>
          </a:p>
        </p:txBody>
      </p:sp>
      <p:sp>
        <p:nvSpPr>
          <p:cNvPr id="5" name="Rectangle 4"/>
          <p:cNvSpPr/>
          <p:nvPr/>
        </p:nvSpPr>
        <p:spPr>
          <a:xfrm>
            <a:off x="0" y="1524000"/>
            <a:ext cx="3352800" cy="2031325"/>
          </a:xfrm>
          <a:prstGeom prst="rect">
            <a:avLst/>
          </a:prstGeom>
        </p:spPr>
        <p:txBody>
          <a:bodyPr wrap="square">
            <a:spAutoFit/>
          </a:bodyPr>
          <a:lstStyle/>
          <a:p>
            <a:pPr>
              <a:buFont typeface="Arial" pitchFamily="34" charset="0"/>
              <a:buChar char="•"/>
            </a:pPr>
            <a:r>
              <a:rPr lang="en-US" dirty="0" smtClean="0">
                <a:latin typeface="Arial" pitchFamily="34" charset="0"/>
                <a:cs typeface="Arial" pitchFamily="34" charset="0"/>
              </a:rPr>
              <a:t>Reasonably good comparison with NOAA CEPS</a:t>
            </a:r>
          </a:p>
          <a:p>
            <a:pPr>
              <a:buFont typeface="Arial" pitchFamily="34" charset="0"/>
              <a:buChar char="•"/>
            </a:pPr>
            <a:r>
              <a:rPr lang="en-US" dirty="0" smtClean="0">
                <a:latin typeface="Arial" pitchFamily="34" charset="0"/>
                <a:cs typeface="Arial" pitchFamily="34" charset="0"/>
              </a:rPr>
              <a:t>64 % pixels of VIIRS day water CEPS within L1RD accuracy requirement</a:t>
            </a:r>
          </a:p>
          <a:p>
            <a:pPr>
              <a:buFont typeface="Arial" pitchFamily="34" charset="0"/>
              <a:buChar char="•"/>
            </a:pPr>
            <a:r>
              <a:rPr lang="en-US" dirty="0" smtClean="0">
                <a:latin typeface="Arial" pitchFamily="34" charset="0"/>
                <a:cs typeface="Arial" pitchFamily="34" charset="0"/>
              </a:rPr>
              <a:t>Scatter due to large variation of land surface </a:t>
            </a:r>
            <a:r>
              <a:rPr lang="en-US" dirty="0" err="1" smtClean="0">
                <a:latin typeface="Arial" pitchFamily="34" charset="0"/>
                <a:cs typeface="Arial" pitchFamily="34" charset="0"/>
              </a:rPr>
              <a:t>albedos</a:t>
            </a:r>
            <a:endParaRPr lang="en-US" dirty="0" smtClean="0">
              <a:latin typeface="Arial" pitchFamily="34" charset="0"/>
              <a:cs typeface="Arial" pitchFamily="34" charset="0"/>
            </a:endParaRPr>
          </a:p>
        </p:txBody>
      </p:sp>
    </p:spTree>
    <p:extLst>
      <p:ext uri="{BB962C8B-B14F-4D97-AF65-F5344CB8AC3E}">
        <p14:creationId xmlns:p14="http://schemas.microsoft.com/office/powerpoint/2010/main" val="4121515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ps_ocean_ice"/>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810000" y="1219200"/>
            <a:ext cx="5048250" cy="4648200"/>
          </a:xfrm>
          <a:prstGeom prst="rect">
            <a:avLst/>
          </a:prstGeom>
          <a:noFill/>
          <a:ln>
            <a:noFill/>
          </a:ln>
        </p:spPr>
      </p:pic>
      <p:sp>
        <p:nvSpPr>
          <p:cNvPr id="3" name="Title 2"/>
          <p:cNvSpPr>
            <a:spLocks noGrp="1"/>
          </p:cNvSpPr>
          <p:nvPr>
            <p:ph type="title"/>
          </p:nvPr>
        </p:nvSpPr>
        <p:spPr/>
        <p:txBody>
          <a:bodyPr>
            <a:normAutofit fontScale="90000"/>
          </a:bodyPr>
          <a:lstStyle/>
          <a:p>
            <a:r>
              <a:rPr lang="en-US" dirty="0" smtClean="0">
                <a:latin typeface="Calibri" pitchFamily="34" charset="0"/>
              </a:rPr>
              <a:t>Comparison of VIIRS Day Ice CEPS with NOAA CEPS under ocean background (by UW/CMISS)</a:t>
            </a:r>
            <a:endParaRPr lang="en-US" dirty="0"/>
          </a:p>
        </p:txBody>
      </p:sp>
      <p:sp>
        <p:nvSpPr>
          <p:cNvPr id="5" name="Rectangle 4"/>
          <p:cNvSpPr/>
          <p:nvPr/>
        </p:nvSpPr>
        <p:spPr>
          <a:xfrm>
            <a:off x="0" y="1524000"/>
            <a:ext cx="3733800" cy="2031325"/>
          </a:xfrm>
          <a:prstGeom prst="rect">
            <a:avLst/>
          </a:prstGeom>
        </p:spPr>
        <p:txBody>
          <a:bodyPr wrap="square">
            <a:spAutoFit/>
          </a:bodyPr>
          <a:lstStyle/>
          <a:p>
            <a:pPr>
              <a:buFont typeface="Arial" pitchFamily="34" charset="0"/>
              <a:buChar char="•"/>
            </a:pPr>
            <a:r>
              <a:rPr lang="en-US" dirty="0" smtClean="0">
                <a:latin typeface="Arial" pitchFamily="34" charset="0"/>
                <a:cs typeface="Arial" pitchFamily="34" charset="0"/>
              </a:rPr>
              <a:t>Good comparison with NOAA  CEPS</a:t>
            </a:r>
          </a:p>
          <a:p>
            <a:pPr>
              <a:buFont typeface="Arial" pitchFamily="34" charset="0"/>
              <a:buChar char="•"/>
            </a:pPr>
            <a:r>
              <a:rPr lang="en-US" dirty="0" smtClean="0">
                <a:latin typeface="Arial" pitchFamily="34" charset="0"/>
                <a:cs typeface="Arial" pitchFamily="34" charset="0"/>
              </a:rPr>
              <a:t>78 % pixels of VIIRS day ice CEPS within L1RD accuracy requirement</a:t>
            </a:r>
          </a:p>
          <a:p>
            <a:pPr>
              <a:buFont typeface="Arial" pitchFamily="34" charset="0"/>
              <a:buChar char="•"/>
            </a:pPr>
            <a:r>
              <a:rPr lang="en-US" dirty="0" smtClean="0">
                <a:latin typeface="Arial" pitchFamily="34" charset="0"/>
                <a:cs typeface="Arial" pitchFamily="34" charset="0"/>
              </a:rPr>
              <a:t>Smaller scatter due to near constant ocean surface </a:t>
            </a:r>
            <a:r>
              <a:rPr lang="en-US" dirty="0" err="1" smtClean="0">
                <a:latin typeface="Arial" pitchFamily="34" charset="0"/>
                <a:cs typeface="Arial" pitchFamily="34" charset="0"/>
              </a:rPr>
              <a:t>albedos</a:t>
            </a:r>
            <a:endParaRPr lang="en-US" dirty="0">
              <a:latin typeface="Arial" pitchFamily="34" charset="0"/>
              <a:cs typeface="Arial" pitchFamily="34" charset="0"/>
            </a:endParaRPr>
          </a:p>
        </p:txBody>
      </p:sp>
    </p:spTree>
    <p:extLst>
      <p:ext uri="{BB962C8B-B14F-4D97-AF65-F5344CB8AC3E}">
        <p14:creationId xmlns:p14="http://schemas.microsoft.com/office/powerpoint/2010/main" val="764368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ps_ocean_wate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4038600" y="1295400"/>
            <a:ext cx="4876800" cy="4876800"/>
          </a:xfrm>
          <a:prstGeom prst="rect">
            <a:avLst/>
          </a:prstGeom>
          <a:noFill/>
          <a:ln>
            <a:noFill/>
          </a:ln>
        </p:spPr>
      </p:pic>
      <p:sp>
        <p:nvSpPr>
          <p:cNvPr id="3" name="Title 2"/>
          <p:cNvSpPr>
            <a:spLocks noGrp="1"/>
          </p:cNvSpPr>
          <p:nvPr>
            <p:ph type="title"/>
          </p:nvPr>
        </p:nvSpPr>
        <p:spPr/>
        <p:txBody>
          <a:bodyPr>
            <a:normAutofit fontScale="90000"/>
          </a:bodyPr>
          <a:lstStyle/>
          <a:p>
            <a:r>
              <a:rPr lang="en-US" dirty="0" smtClean="0">
                <a:latin typeface="Calibri" pitchFamily="34" charset="0"/>
              </a:rPr>
              <a:t>Comparison of VIIRS Day Water CEPS with NOAA CEPS under ocean background (by UW/CMISS)</a:t>
            </a:r>
            <a:endParaRPr lang="en-US" dirty="0"/>
          </a:p>
        </p:txBody>
      </p:sp>
      <p:sp>
        <p:nvSpPr>
          <p:cNvPr id="5" name="Rectangle 4"/>
          <p:cNvSpPr/>
          <p:nvPr/>
        </p:nvSpPr>
        <p:spPr>
          <a:xfrm>
            <a:off x="228600" y="1600200"/>
            <a:ext cx="3657600" cy="2031325"/>
          </a:xfrm>
          <a:prstGeom prst="rect">
            <a:avLst/>
          </a:prstGeom>
        </p:spPr>
        <p:txBody>
          <a:bodyPr wrap="square">
            <a:spAutoFit/>
          </a:bodyPr>
          <a:lstStyle/>
          <a:p>
            <a:pPr>
              <a:buFont typeface="Arial" pitchFamily="34" charset="0"/>
              <a:buChar char="•"/>
            </a:pPr>
            <a:r>
              <a:rPr lang="en-US" dirty="0" smtClean="0">
                <a:latin typeface="Arial" pitchFamily="34" charset="0"/>
                <a:cs typeface="Arial" pitchFamily="34" charset="0"/>
              </a:rPr>
              <a:t>Good comparison with NOAA  CEPS</a:t>
            </a:r>
          </a:p>
          <a:p>
            <a:pPr>
              <a:buFont typeface="Arial" pitchFamily="34" charset="0"/>
              <a:buChar char="•"/>
            </a:pPr>
            <a:r>
              <a:rPr lang="en-US" dirty="0" smtClean="0">
                <a:latin typeface="Arial" pitchFamily="34" charset="0"/>
                <a:cs typeface="Arial" pitchFamily="34" charset="0"/>
              </a:rPr>
              <a:t>88 % pixels of VIIRS day water CEPS within L1RD accuracy requirement</a:t>
            </a:r>
          </a:p>
          <a:p>
            <a:pPr>
              <a:buFont typeface="Arial" pitchFamily="34" charset="0"/>
              <a:buChar char="•"/>
            </a:pPr>
            <a:r>
              <a:rPr lang="en-US" dirty="0" smtClean="0">
                <a:latin typeface="Arial" pitchFamily="34" charset="0"/>
                <a:cs typeface="Arial" pitchFamily="34" charset="0"/>
              </a:rPr>
              <a:t>Smaller scatter due to near constant ocean surface </a:t>
            </a:r>
            <a:r>
              <a:rPr lang="en-US" dirty="0" err="1" smtClean="0">
                <a:latin typeface="Arial" pitchFamily="34" charset="0"/>
                <a:cs typeface="Arial" pitchFamily="34" charset="0"/>
              </a:rPr>
              <a:t>albedo</a:t>
            </a:r>
            <a:endParaRPr lang="en-US" dirty="0"/>
          </a:p>
        </p:txBody>
      </p:sp>
    </p:spTree>
    <p:extLst>
      <p:ext uri="{BB962C8B-B14F-4D97-AF65-F5344CB8AC3E}">
        <p14:creationId xmlns:p14="http://schemas.microsoft.com/office/powerpoint/2010/main" val="3613415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56235" y="2764118"/>
            <a:ext cx="7246472" cy="822960"/>
          </a:xfrm>
          <a:prstGeom prst="rect">
            <a:avLst/>
          </a:prstGeom>
        </p:spPr>
        <p:txBody>
          <a:bodyPr vert="horz" lIns="91440" tIns="45720" rIns="91440" bIns="45720" rtlCol="0" anchor="ctr" anchorCtr="1">
            <a:normAutofit/>
          </a:bodyPr>
          <a:lstStyle>
            <a:lvl1pPr algn="ctr" defTabSz="914400" rtl="0" eaLnBrk="1" latinLnBrk="0" hangingPunct="1">
              <a:spcBef>
                <a:spcPct val="0"/>
              </a:spcBef>
              <a:buNone/>
              <a:defRPr sz="3600" kern="1200" baseline="0">
                <a:solidFill>
                  <a:schemeClr val="tx1"/>
                </a:solidFill>
                <a:latin typeface="+mj-lt"/>
                <a:ea typeface="+mj-ea"/>
                <a:cs typeface="+mj-cs"/>
              </a:defRPr>
            </a:lvl1pPr>
          </a:lstStyle>
          <a:p>
            <a:endParaRPr lang="en-US" dirty="0"/>
          </a:p>
        </p:txBody>
      </p:sp>
      <p:sp>
        <p:nvSpPr>
          <p:cNvPr id="3" name="Title 2"/>
          <p:cNvSpPr>
            <a:spLocks noGrp="1"/>
          </p:cNvSpPr>
          <p:nvPr>
            <p:ph type="title"/>
          </p:nvPr>
        </p:nvSpPr>
        <p:spPr>
          <a:xfrm>
            <a:off x="956234" y="0"/>
            <a:ext cx="7246473" cy="822960"/>
          </a:xfrm>
        </p:spPr>
        <p:txBody>
          <a:bodyPr>
            <a:normAutofit/>
          </a:bodyPr>
          <a:lstStyle/>
          <a:p>
            <a:r>
              <a:rPr lang="en-US" sz="2800" dirty="0"/>
              <a:t>Direct Comparison to NASA MODIS </a:t>
            </a:r>
            <a:r>
              <a:rPr lang="en-US" sz="2800" dirty="0" smtClean="0"/>
              <a:t>Products</a:t>
            </a:r>
            <a:endParaRPr lang="en-US" sz="2800" dirty="0"/>
          </a:p>
        </p:txBody>
      </p:sp>
      <p:sp>
        <p:nvSpPr>
          <p:cNvPr id="6" name="TextBox 5"/>
          <p:cNvSpPr txBox="1"/>
          <p:nvPr/>
        </p:nvSpPr>
        <p:spPr>
          <a:xfrm>
            <a:off x="642469" y="907600"/>
            <a:ext cx="7978590" cy="4893647"/>
          </a:xfrm>
          <a:prstGeom prst="rect">
            <a:avLst/>
          </a:prstGeom>
          <a:noFill/>
        </p:spPr>
        <p:txBody>
          <a:bodyPr wrap="square" rtlCol="0">
            <a:spAutoFit/>
          </a:bodyPr>
          <a:lstStyle/>
          <a:p>
            <a:pPr marL="285750" indent="-285750">
              <a:buFont typeface="Arial"/>
              <a:buChar char="•"/>
            </a:pPr>
            <a:r>
              <a:rPr lang="en-US" sz="2400" dirty="0" smtClean="0"/>
              <a:t>The UW NPP Atmospheric PEATE has developed tools to co-locate VIIRS and MODIS.</a:t>
            </a:r>
          </a:p>
          <a:p>
            <a:pPr marL="285750" indent="-285750">
              <a:buFont typeface="Arial"/>
              <a:buChar char="•"/>
            </a:pPr>
            <a:endParaRPr lang="en-US" sz="2400" dirty="0" smtClean="0"/>
          </a:p>
          <a:p>
            <a:pPr marL="285750" indent="-285750">
              <a:buFont typeface="Arial"/>
              <a:buChar char="•"/>
            </a:pPr>
            <a:r>
              <a:rPr lang="en-US" sz="2400" dirty="0" smtClean="0"/>
              <a:t>These comparisons as shown do not stratify by phase and therefore show a “true” comparison.</a:t>
            </a:r>
          </a:p>
          <a:p>
            <a:pPr marL="285750" indent="-285750">
              <a:buFont typeface="Arial"/>
              <a:buChar char="•"/>
            </a:pPr>
            <a:endParaRPr lang="en-US" sz="2400" dirty="0" smtClean="0"/>
          </a:p>
          <a:p>
            <a:pPr marL="285750" indent="-285750">
              <a:buFont typeface="Arial"/>
              <a:buChar char="•"/>
            </a:pPr>
            <a:r>
              <a:rPr lang="en-US" sz="2400" dirty="0" smtClean="0"/>
              <a:t>These comparisons include errors in phase assignment.</a:t>
            </a:r>
          </a:p>
          <a:p>
            <a:pPr marL="285750" indent="-285750">
              <a:buFont typeface="Arial"/>
              <a:buChar char="•"/>
            </a:pPr>
            <a:endParaRPr lang="en-US" sz="2400" dirty="0"/>
          </a:p>
          <a:p>
            <a:pPr marL="285750" indent="-285750">
              <a:buFont typeface="Arial"/>
              <a:buChar char="•"/>
            </a:pPr>
            <a:r>
              <a:rPr lang="en-US" sz="2400" dirty="0" smtClean="0"/>
              <a:t>As a consequence, the agreement is much less than that seen in the previous NOAA </a:t>
            </a:r>
            <a:r>
              <a:rPr lang="en-US" sz="2400" dirty="0" err="1" smtClean="0"/>
              <a:t>vs</a:t>
            </a:r>
            <a:r>
              <a:rPr lang="en-US" sz="2400" dirty="0" smtClean="0"/>
              <a:t> IDPS analysis but same features are evident.</a:t>
            </a:r>
          </a:p>
          <a:p>
            <a:pPr marL="285750" indent="-285750">
              <a:buFont typeface="Arial"/>
              <a:buChar char="•"/>
            </a:pPr>
            <a:endParaRPr lang="en-US" sz="2400" dirty="0"/>
          </a:p>
          <a:p>
            <a:pPr marL="285750" indent="-285750">
              <a:buFont typeface="Arial"/>
              <a:buChar char="•"/>
            </a:pPr>
            <a:r>
              <a:rPr lang="en-US" sz="2400" dirty="0" smtClean="0"/>
              <a:t>Full presentation includes stratification by Cloud Top Temp.</a:t>
            </a:r>
            <a:endParaRPr lang="en-US" sz="2400" dirty="0"/>
          </a:p>
        </p:txBody>
      </p:sp>
      <p:pic>
        <p:nvPicPr>
          <p:cNvPr id="8" name="Picture 7" descr="Bildschirmfoto 2013-05-29 um 7.28.1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65800"/>
            <a:ext cx="4953000" cy="1092200"/>
          </a:xfrm>
          <a:prstGeom prst="rect">
            <a:avLst/>
          </a:prstGeom>
        </p:spPr>
      </p:pic>
    </p:spTree>
    <p:extLst>
      <p:ext uri="{BB962C8B-B14F-4D97-AF65-F5344CB8AC3E}">
        <p14:creationId xmlns:p14="http://schemas.microsoft.com/office/powerpoint/2010/main" val="2929571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VIIRS-MODIS Collocation</a:t>
            </a:r>
            <a:endParaRPr lang="en-US" dirty="0"/>
          </a:p>
        </p:txBody>
      </p:sp>
      <p:sp>
        <p:nvSpPr>
          <p:cNvPr id="3" name="Content Placeholder 2"/>
          <p:cNvSpPr>
            <a:spLocks noGrp="1"/>
          </p:cNvSpPr>
          <p:nvPr>
            <p:ph idx="1"/>
          </p:nvPr>
        </p:nvSpPr>
        <p:spPr/>
        <p:txBody>
          <a:bodyPr>
            <a:normAutofit fontScale="92500" lnSpcReduction="10000"/>
          </a:bodyPr>
          <a:lstStyle/>
          <a:p>
            <a:r>
              <a:rPr lang="en-US" sz="3100" dirty="0" smtClean="0"/>
              <a:t>The Co-located VIIRS-MODIS matchups Cloud Optical Thickness and Effective Particle Size over Land and Ocean  </a:t>
            </a:r>
          </a:p>
          <a:p>
            <a:pPr marL="285750" indent="-285750"/>
            <a:r>
              <a:rPr lang="en-US" sz="3100" dirty="0" smtClean="0"/>
              <a:t>MODIS (C005.1 1km) and VIIRS (IP) IVCOP are matchup in 5 minutes temporal resolution </a:t>
            </a:r>
          </a:p>
          <a:p>
            <a:pPr marL="285750" indent="-285750"/>
            <a:r>
              <a:rPr lang="en-US" sz="3100" dirty="0" smtClean="0"/>
              <a:t>3 Cloud Top Temperature threshold (&lt;233.16, &gt;253.16 and &gt;273.16) are used to define cloud phase</a:t>
            </a:r>
          </a:p>
          <a:p>
            <a:pPr marL="285750" indent="-285750"/>
            <a:r>
              <a:rPr lang="en-US" sz="3100" dirty="0" smtClean="0"/>
              <a:t>Julian days: 120,122,123,125,128,130,131 and 133 of 2013</a:t>
            </a:r>
          </a:p>
          <a:p>
            <a:pPr marL="285750" indent="-285750"/>
            <a:endParaRPr lang="en-US" dirty="0"/>
          </a:p>
        </p:txBody>
      </p:sp>
    </p:spTree>
    <p:extLst>
      <p:ext uri="{BB962C8B-B14F-4D97-AF65-F5344CB8AC3E}">
        <p14:creationId xmlns:p14="http://schemas.microsoft.com/office/powerpoint/2010/main" val="2892338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VIIRS-MODIS COT comparison</a:t>
            </a:r>
            <a:endParaRPr lang="en-US" dirty="0"/>
          </a:p>
        </p:txBody>
      </p:sp>
      <p:pic>
        <p:nvPicPr>
          <p:cNvPr id="4" name="Picture 3" descr="fig1_cot.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776662"/>
            <a:ext cx="4838067" cy="4114800"/>
          </a:xfrm>
          <a:prstGeom prst="rect">
            <a:avLst/>
          </a:prstGeom>
        </p:spPr>
      </p:pic>
      <p:sp>
        <p:nvSpPr>
          <p:cNvPr id="5" name="TextBox 4"/>
          <p:cNvSpPr txBox="1"/>
          <p:nvPr/>
        </p:nvSpPr>
        <p:spPr>
          <a:xfrm>
            <a:off x="5495059" y="2127729"/>
            <a:ext cx="3391532" cy="3539431"/>
          </a:xfrm>
          <a:prstGeom prst="rect">
            <a:avLst/>
          </a:prstGeom>
          <a:noFill/>
        </p:spPr>
        <p:txBody>
          <a:bodyPr wrap="square" rtlCol="0">
            <a:spAutoFit/>
          </a:bodyPr>
          <a:lstStyle/>
          <a:p>
            <a:pPr marL="285750" indent="-285750">
              <a:buFont typeface="Arial"/>
              <a:buChar char="•"/>
            </a:pPr>
            <a:r>
              <a:rPr lang="en-US" sz="2800" dirty="0" smtClean="0"/>
              <a:t>Number of sample= 234 mills</a:t>
            </a:r>
          </a:p>
          <a:p>
            <a:pPr marL="285750" indent="-285750">
              <a:buFont typeface="Arial"/>
              <a:buChar char="•"/>
            </a:pPr>
            <a:r>
              <a:rPr lang="en-US" sz="2800" dirty="0" smtClean="0"/>
              <a:t>Both Ice and water cloud </a:t>
            </a:r>
          </a:p>
          <a:p>
            <a:pPr marL="285750" indent="-285750">
              <a:buFont typeface="Arial"/>
              <a:buChar char="•"/>
            </a:pPr>
            <a:r>
              <a:rPr lang="en-US" sz="2800" dirty="0" smtClean="0"/>
              <a:t>Color bar shows number density in log scale ( example: 3 =1,000)</a:t>
            </a:r>
            <a:endParaRPr lang="en-US" sz="2800" dirty="0"/>
          </a:p>
        </p:txBody>
      </p:sp>
    </p:spTree>
    <p:extLst>
      <p:ext uri="{BB962C8B-B14F-4D97-AF65-F5344CB8AC3E}">
        <p14:creationId xmlns:p14="http://schemas.microsoft.com/office/powerpoint/2010/main" val="3176347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1_cot_ic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773936"/>
            <a:ext cx="4838067" cy="4114800"/>
          </a:xfrm>
          <a:prstGeom prst="rect">
            <a:avLst/>
          </a:prstGeom>
        </p:spPr>
      </p:pic>
      <p:sp>
        <p:nvSpPr>
          <p:cNvPr id="5" name="TextBox 4"/>
          <p:cNvSpPr txBox="1"/>
          <p:nvPr/>
        </p:nvSpPr>
        <p:spPr>
          <a:xfrm>
            <a:off x="5495059" y="2127729"/>
            <a:ext cx="3391532" cy="3539431"/>
          </a:xfrm>
          <a:prstGeom prst="rect">
            <a:avLst/>
          </a:prstGeom>
          <a:noFill/>
        </p:spPr>
        <p:txBody>
          <a:bodyPr wrap="square" rtlCol="0">
            <a:spAutoFit/>
          </a:bodyPr>
          <a:lstStyle/>
          <a:p>
            <a:pPr marL="285750" indent="-285750">
              <a:buFont typeface="Arial"/>
              <a:buChar char="•"/>
            </a:pPr>
            <a:r>
              <a:rPr lang="en-US" sz="2800" dirty="0" smtClean="0"/>
              <a:t>Number of sample= 56 mills</a:t>
            </a:r>
          </a:p>
          <a:p>
            <a:pPr marL="285750" indent="-285750">
              <a:buFont typeface="Arial"/>
              <a:buChar char="•"/>
            </a:pPr>
            <a:r>
              <a:rPr lang="en-US" sz="2800" dirty="0" smtClean="0"/>
              <a:t>Phase = Ice</a:t>
            </a:r>
          </a:p>
          <a:p>
            <a:pPr marL="285750" indent="-285750">
              <a:buFont typeface="Arial"/>
              <a:buChar char="•"/>
            </a:pPr>
            <a:r>
              <a:rPr lang="en-US" sz="2800" dirty="0" smtClean="0">
                <a:solidFill>
                  <a:srgbClr val="0000FF"/>
                </a:solidFill>
              </a:rPr>
              <a:t>CTT&lt; 233.16</a:t>
            </a:r>
          </a:p>
          <a:p>
            <a:pPr marL="285750" indent="-285750">
              <a:buFont typeface="Arial"/>
              <a:buChar char="•"/>
            </a:pPr>
            <a:r>
              <a:rPr lang="en-US" sz="2800" dirty="0" smtClean="0"/>
              <a:t>Mean bias=1.94</a:t>
            </a:r>
          </a:p>
          <a:p>
            <a:pPr marL="285750" indent="-285750">
              <a:buFont typeface="Arial"/>
              <a:buChar char="•"/>
            </a:pPr>
            <a:r>
              <a:rPr lang="en-US" sz="2800" dirty="0" smtClean="0"/>
              <a:t>STD=45.78</a:t>
            </a:r>
          </a:p>
          <a:p>
            <a:pPr marL="285750" indent="-285750">
              <a:buFont typeface="Arial"/>
              <a:buChar char="•"/>
            </a:pPr>
            <a:r>
              <a:rPr lang="en-US" sz="2800" dirty="0" smtClean="0"/>
              <a:t>CORRCOEF=0.422</a:t>
            </a:r>
          </a:p>
          <a:p>
            <a:pPr marL="285750" indent="-285750">
              <a:buFont typeface="Arial"/>
              <a:buChar char="•"/>
            </a:pPr>
            <a:r>
              <a:rPr lang="en-US" sz="2800" dirty="0" smtClean="0"/>
              <a:t>Uncertainty=45.85</a:t>
            </a:r>
          </a:p>
        </p:txBody>
      </p:sp>
      <p:sp>
        <p:nvSpPr>
          <p:cNvPr id="6" name="TextBox 5"/>
          <p:cNvSpPr txBox="1"/>
          <p:nvPr/>
        </p:nvSpPr>
        <p:spPr>
          <a:xfrm>
            <a:off x="3581965" y="6073402"/>
            <a:ext cx="5404523" cy="646331"/>
          </a:xfrm>
          <a:prstGeom prst="rect">
            <a:avLst/>
          </a:prstGeom>
          <a:noFill/>
        </p:spPr>
        <p:txBody>
          <a:bodyPr wrap="square" rtlCol="0">
            <a:spAutoFit/>
          </a:bodyPr>
          <a:lstStyle/>
          <a:p>
            <a:r>
              <a:rPr lang="en-US" dirty="0" smtClean="0"/>
              <a:t>Mean bias= mean of (VIIRS COT – MODIS COT)</a:t>
            </a:r>
          </a:p>
          <a:p>
            <a:r>
              <a:rPr lang="en-US" dirty="0" smtClean="0"/>
              <a:t>Uncertainty = root mean square error (or mean bias)</a:t>
            </a:r>
            <a:endParaRPr lang="en-US" dirty="0"/>
          </a:p>
        </p:txBody>
      </p:sp>
      <p:sp>
        <p:nvSpPr>
          <p:cNvPr id="7" name="Title 1"/>
          <p:cNvSpPr>
            <a:spLocks noGrp="1"/>
          </p:cNvSpPr>
          <p:nvPr>
            <p:ph type="title"/>
          </p:nvPr>
        </p:nvSpPr>
        <p:spPr>
          <a:xfrm>
            <a:off x="457200" y="274638"/>
            <a:ext cx="8229600" cy="531762"/>
          </a:xfrm>
        </p:spPr>
        <p:txBody>
          <a:bodyPr>
            <a:normAutofit fontScale="90000"/>
          </a:bodyPr>
          <a:lstStyle/>
          <a:p>
            <a:r>
              <a:rPr lang="en-US" dirty="0" smtClean="0"/>
              <a:t>VIIRS-MODIS COT comparison</a:t>
            </a:r>
            <a:endParaRPr lang="en-US" dirty="0"/>
          </a:p>
        </p:txBody>
      </p:sp>
    </p:spTree>
    <p:extLst>
      <p:ext uri="{BB962C8B-B14F-4D97-AF65-F5344CB8AC3E}">
        <p14:creationId xmlns:p14="http://schemas.microsoft.com/office/powerpoint/2010/main" val="2398404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1_cot_wate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773936"/>
            <a:ext cx="4838067" cy="4114800"/>
          </a:xfrm>
          <a:prstGeom prst="rect">
            <a:avLst/>
          </a:prstGeom>
        </p:spPr>
      </p:pic>
      <p:sp>
        <p:nvSpPr>
          <p:cNvPr id="5" name="TextBox 4"/>
          <p:cNvSpPr txBox="1"/>
          <p:nvPr/>
        </p:nvSpPr>
        <p:spPr>
          <a:xfrm>
            <a:off x="5495059" y="2127729"/>
            <a:ext cx="3391532" cy="3539431"/>
          </a:xfrm>
          <a:prstGeom prst="rect">
            <a:avLst/>
          </a:prstGeom>
          <a:noFill/>
        </p:spPr>
        <p:txBody>
          <a:bodyPr wrap="square" rtlCol="0">
            <a:spAutoFit/>
          </a:bodyPr>
          <a:lstStyle/>
          <a:p>
            <a:pPr marL="285750" indent="-285750">
              <a:buFont typeface="Arial"/>
              <a:buChar char="•"/>
            </a:pPr>
            <a:r>
              <a:rPr lang="en-US" sz="2800" dirty="0" smtClean="0"/>
              <a:t>Number of sample= 113 mills</a:t>
            </a:r>
          </a:p>
          <a:p>
            <a:pPr marL="285750" indent="-285750">
              <a:buFont typeface="Arial"/>
              <a:buChar char="•"/>
            </a:pPr>
            <a:r>
              <a:rPr lang="en-US" sz="2800" dirty="0" smtClean="0"/>
              <a:t>Phase = Ice/water</a:t>
            </a:r>
          </a:p>
          <a:p>
            <a:pPr marL="285750" indent="-285750">
              <a:buFont typeface="Arial"/>
              <a:buChar char="•"/>
            </a:pPr>
            <a:r>
              <a:rPr lang="en-US" sz="2800" dirty="0" smtClean="0">
                <a:solidFill>
                  <a:srgbClr val="0000FF"/>
                </a:solidFill>
              </a:rPr>
              <a:t>CTT&gt; 253.16</a:t>
            </a:r>
          </a:p>
          <a:p>
            <a:pPr marL="285750" indent="-285750">
              <a:buFont typeface="Arial"/>
              <a:buChar char="•"/>
            </a:pPr>
            <a:r>
              <a:rPr lang="en-US" sz="2800" dirty="0" smtClean="0"/>
              <a:t>Mean bias=20.34</a:t>
            </a:r>
          </a:p>
          <a:p>
            <a:pPr marL="285750" indent="-285750">
              <a:buFont typeface="Arial"/>
              <a:buChar char="•"/>
            </a:pPr>
            <a:r>
              <a:rPr lang="en-US" sz="2800" dirty="0" smtClean="0"/>
              <a:t>STD=89.89</a:t>
            </a:r>
          </a:p>
          <a:p>
            <a:pPr marL="285750" indent="-285750">
              <a:buFont typeface="Arial"/>
              <a:buChar char="•"/>
            </a:pPr>
            <a:r>
              <a:rPr lang="en-US" sz="2800" dirty="0" smtClean="0"/>
              <a:t>CORRCOEF=0.312</a:t>
            </a:r>
          </a:p>
          <a:p>
            <a:pPr marL="285750" indent="-285750">
              <a:buFont typeface="Arial"/>
              <a:buChar char="•"/>
            </a:pPr>
            <a:r>
              <a:rPr lang="en-US" sz="2800" dirty="0" smtClean="0"/>
              <a:t>Uncertainty=93.08</a:t>
            </a:r>
          </a:p>
        </p:txBody>
      </p:sp>
      <p:sp>
        <p:nvSpPr>
          <p:cNvPr id="6" name="Title 1"/>
          <p:cNvSpPr>
            <a:spLocks noGrp="1"/>
          </p:cNvSpPr>
          <p:nvPr>
            <p:ph type="title"/>
          </p:nvPr>
        </p:nvSpPr>
        <p:spPr>
          <a:xfrm>
            <a:off x="457200" y="274638"/>
            <a:ext cx="8229600" cy="603762"/>
          </a:xfrm>
        </p:spPr>
        <p:txBody>
          <a:bodyPr>
            <a:normAutofit fontScale="90000"/>
          </a:bodyPr>
          <a:lstStyle/>
          <a:p>
            <a:r>
              <a:rPr lang="en-US" dirty="0" smtClean="0"/>
              <a:t>VIIRS-MODIS COT comparison</a:t>
            </a:r>
            <a:endParaRPr lang="en-US" dirty="0"/>
          </a:p>
        </p:txBody>
      </p:sp>
    </p:spTree>
    <p:extLst>
      <p:ext uri="{BB962C8B-B14F-4D97-AF65-F5344CB8AC3E}">
        <p14:creationId xmlns:p14="http://schemas.microsoft.com/office/powerpoint/2010/main" val="3869688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690162"/>
          </a:xfrm>
        </p:spPr>
        <p:txBody>
          <a:bodyPr/>
          <a:lstStyle/>
          <a:p>
            <a:r>
              <a:rPr lang="en-US" dirty="0" smtClean="0"/>
              <a:t>VIIRS-MODIS COT comparison</a:t>
            </a:r>
            <a:endParaRPr lang="en-US" dirty="0"/>
          </a:p>
        </p:txBody>
      </p:sp>
      <p:sp>
        <p:nvSpPr>
          <p:cNvPr id="5" name="TextBox 4"/>
          <p:cNvSpPr txBox="1"/>
          <p:nvPr/>
        </p:nvSpPr>
        <p:spPr>
          <a:xfrm>
            <a:off x="5495059" y="2127729"/>
            <a:ext cx="3391532" cy="3539431"/>
          </a:xfrm>
          <a:prstGeom prst="rect">
            <a:avLst/>
          </a:prstGeom>
          <a:noFill/>
        </p:spPr>
        <p:txBody>
          <a:bodyPr wrap="square" rtlCol="0">
            <a:spAutoFit/>
          </a:bodyPr>
          <a:lstStyle/>
          <a:p>
            <a:pPr marL="285750" indent="-285750">
              <a:buFont typeface="Arial"/>
              <a:buChar char="•"/>
            </a:pPr>
            <a:r>
              <a:rPr lang="en-US" sz="2800" dirty="0" smtClean="0"/>
              <a:t>Number of sample= 44 mills</a:t>
            </a:r>
          </a:p>
          <a:p>
            <a:pPr marL="285750" indent="-285750">
              <a:buFont typeface="Arial"/>
              <a:buChar char="•"/>
            </a:pPr>
            <a:r>
              <a:rPr lang="en-US" sz="2800" dirty="0" smtClean="0"/>
              <a:t>Phase = water</a:t>
            </a:r>
          </a:p>
          <a:p>
            <a:pPr marL="285750" indent="-285750">
              <a:buFont typeface="Arial"/>
              <a:buChar char="•"/>
            </a:pPr>
            <a:r>
              <a:rPr lang="en-US" sz="2800" dirty="0" smtClean="0">
                <a:solidFill>
                  <a:srgbClr val="0000FF"/>
                </a:solidFill>
              </a:rPr>
              <a:t>CTT&gt; 273.16</a:t>
            </a:r>
          </a:p>
          <a:p>
            <a:pPr marL="285750" indent="-285750">
              <a:buFont typeface="Arial"/>
              <a:buChar char="•"/>
            </a:pPr>
            <a:r>
              <a:rPr lang="en-US" sz="2800" dirty="0" smtClean="0"/>
              <a:t>Mean bias=3.20</a:t>
            </a:r>
          </a:p>
          <a:p>
            <a:pPr marL="285750" indent="-285750">
              <a:buFont typeface="Arial"/>
              <a:buChar char="•"/>
            </a:pPr>
            <a:r>
              <a:rPr lang="en-US" sz="2800" dirty="0" smtClean="0"/>
              <a:t>STD=28.66</a:t>
            </a:r>
          </a:p>
          <a:p>
            <a:pPr marL="285750" indent="-285750">
              <a:buFont typeface="Arial"/>
              <a:buChar char="•"/>
            </a:pPr>
            <a:r>
              <a:rPr lang="en-US" sz="2800" dirty="0" smtClean="0"/>
              <a:t>CORRCOEF=0.48</a:t>
            </a:r>
          </a:p>
          <a:p>
            <a:pPr marL="285750" indent="-285750">
              <a:buFont typeface="Arial"/>
              <a:buChar char="•"/>
            </a:pPr>
            <a:r>
              <a:rPr lang="en-US" sz="2800" dirty="0" smtClean="0"/>
              <a:t>Uncertainty=28.87</a:t>
            </a:r>
          </a:p>
        </p:txBody>
      </p:sp>
      <p:pic>
        <p:nvPicPr>
          <p:cNvPr id="6" name="Picture 5" descr="fig1_cot_water273.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773936"/>
            <a:ext cx="4838067" cy="4114800"/>
          </a:xfrm>
          <a:prstGeom prst="rect">
            <a:avLst/>
          </a:prstGeom>
        </p:spPr>
      </p:pic>
    </p:spTree>
    <p:extLst>
      <p:ext uri="{BB962C8B-B14F-4D97-AF65-F5344CB8AC3E}">
        <p14:creationId xmlns:p14="http://schemas.microsoft.com/office/powerpoint/2010/main" val="3572633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4294967295"/>
          </p:nvPr>
        </p:nvSpPr>
        <p:spPr>
          <a:xfrm>
            <a:off x="6553200" y="6356350"/>
            <a:ext cx="2133600" cy="365125"/>
          </a:xfrm>
          <a:prstGeom prst="rect">
            <a:avLst/>
          </a:prstGeom>
        </p:spPr>
        <p:txBody>
          <a:bodyPr/>
          <a:lstStyle/>
          <a:p>
            <a:fld id="{0756477B-AE6E-439E-A4DA-7F184F660519}" type="slidenum">
              <a:rPr lang="en-US"/>
              <a:pPr/>
              <a:t>3</a:t>
            </a:fld>
            <a:endParaRPr lang="en-US" dirty="0"/>
          </a:p>
        </p:txBody>
      </p:sp>
      <p:sp>
        <p:nvSpPr>
          <p:cNvPr id="3212290" name="Rectangle 2"/>
          <p:cNvSpPr>
            <a:spLocks noGrp="1" noChangeArrowheads="1"/>
          </p:cNvSpPr>
          <p:nvPr>
            <p:ph type="title"/>
          </p:nvPr>
        </p:nvSpPr>
        <p:spPr>
          <a:xfrm>
            <a:off x="1295400" y="241300"/>
            <a:ext cx="6781800" cy="729343"/>
          </a:xfrm>
        </p:spPr>
        <p:txBody>
          <a:bodyPr>
            <a:noAutofit/>
          </a:bodyPr>
          <a:lstStyle/>
          <a:p>
            <a:r>
              <a:rPr lang="en-US" sz="3200" dirty="0" smtClean="0"/>
              <a:t>Cloud Product Users</a:t>
            </a:r>
            <a:br>
              <a:rPr lang="en-US" sz="3200" dirty="0" smtClean="0"/>
            </a:br>
            <a:endParaRPr lang="en-US" sz="3200" dirty="0"/>
          </a:p>
        </p:txBody>
      </p:sp>
      <p:sp>
        <p:nvSpPr>
          <p:cNvPr id="3212291" name="Rectangle 3"/>
          <p:cNvSpPr>
            <a:spLocks noGrp="1" noChangeArrowheads="1"/>
          </p:cNvSpPr>
          <p:nvPr>
            <p:ph type="body" idx="1"/>
          </p:nvPr>
        </p:nvSpPr>
        <p:spPr>
          <a:xfrm>
            <a:off x="152400" y="970643"/>
            <a:ext cx="8839200" cy="5429140"/>
          </a:xfrm>
          <a:noFill/>
          <a:ln/>
        </p:spPr>
        <p:txBody>
          <a:bodyPr>
            <a:noAutofit/>
          </a:bodyPr>
          <a:lstStyle/>
          <a:p>
            <a:pPr lvl="1">
              <a:lnSpc>
                <a:spcPct val="80000"/>
              </a:lnSpc>
              <a:buFont typeface="Arial" pitchFamily="34" charset="0"/>
              <a:buChar char="•"/>
              <a:tabLst>
                <a:tab pos="1600200" algn="l"/>
              </a:tabLst>
            </a:pPr>
            <a:r>
              <a:rPr lang="en-US" sz="2800" dirty="0" smtClean="0">
                <a:effectLst/>
              </a:rPr>
              <a:t>U.S. </a:t>
            </a:r>
            <a:r>
              <a:rPr lang="en-US" sz="2800" dirty="0" smtClean="0"/>
              <a:t> Users</a:t>
            </a:r>
            <a:endParaRPr lang="en-US" sz="2800" dirty="0" smtClean="0">
              <a:effectLst/>
            </a:endParaRPr>
          </a:p>
          <a:p>
            <a:pPr lvl="2">
              <a:lnSpc>
                <a:spcPct val="80000"/>
              </a:lnSpc>
              <a:spcBef>
                <a:spcPts val="300"/>
              </a:spcBef>
              <a:spcAft>
                <a:spcPts val="600"/>
              </a:spcAft>
              <a:buFont typeface="Calibri" pitchFamily="34" charset="0"/>
              <a:buChar char="−"/>
              <a:tabLst>
                <a:tab pos="1600200" algn="l"/>
                <a:tab pos="1995488" algn="l"/>
              </a:tabLst>
            </a:pPr>
            <a:r>
              <a:rPr lang="en-US" dirty="0" smtClean="0"/>
              <a:t>AFWA – Air Force Weather Agency</a:t>
            </a:r>
          </a:p>
          <a:p>
            <a:pPr lvl="2">
              <a:lnSpc>
                <a:spcPct val="80000"/>
              </a:lnSpc>
              <a:spcBef>
                <a:spcPts val="300"/>
              </a:spcBef>
              <a:spcAft>
                <a:spcPts val="600"/>
              </a:spcAft>
              <a:buFont typeface="Calibri" pitchFamily="34" charset="0"/>
              <a:buChar char="−"/>
              <a:tabLst>
                <a:tab pos="1600200" algn="l"/>
                <a:tab pos="1995488" algn="l"/>
              </a:tabLst>
            </a:pPr>
            <a:r>
              <a:rPr lang="en-US" dirty="0" smtClean="0"/>
              <a:t>NOAA NWP (Stan Benjamin, Brad Ferrier)</a:t>
            </a:r>
          </a:p>
          <a:p>
            <a:pPr lvl="2">
              <a:lnSpc>
                <a:spcPct val="80000"/>
              </a:lnSpc>
              <a:spcBef>
                <a:spcPts val="300"/>
              </a:spcBef>
              <a:spcAft>
                <a:spcPts val="600"/>
              </a:spcAft>
              <a:buFont typeface="Calibri" pitchFamily="34" charset="0"/>
              <a:buChar char="−"/>
              <a:tabLst>
                <a:tab pos="1600200" algn="l"/>
                <a:tab pos="1995488" algn="l"/>
              </a:tabLst>
            </a:pPr>
            <a:r>
              <a:rPr lang="en-US" dirty="0" smtClean="0"/>
              <a:t>FNMOC</a:t>
            </a:r>
          </a:p>
          <a:p>
            <a:pPr lvl="2">
              <a:lnSpc>
                <a:spcPct val="80000"/>
              </a:lnSpc>
              <a:spcBef>
                <a:spcPts val="300"/>
              </a:spcBef>
              <a:spcAft>
                <a:spcPts val="600"/>
              </a:spcAft>
              <a:buFont typeface="Calibri" pitchFamily="34" charset="0"/>
              <a:buChar char="−"/>
              <a:tabLst>
                <a:tab pos="1600200" algn="l"/>
                <a:tab pos="1719263" algn="l"/>
                <a:tab pos="1995488" algn="l"/>
              </a:tabLst>
            </a:pPr>
            <a:r>
              <a:rPr lang="en-US" dirty="0" smtClean="0"/>
              <a:t>NWS through JPSS PG</a:t>
            </a:r>
            <a:endParaRPr lang="en-US" dirty="0"/>
          </a:p>
          <a:p>
            <a:pPr marL="457200" lvl="1" indent="0">
              <a:lnSpc>
                <a:spcPct val="80000"/>
              </a:lnSpc>
              <a:buNone/>
              <a:tabLst>
                <a:tab pos="1600200" algn="l"/>
              </a:tabLst>
            </a:pPr>
            <a:endParaRPr lang="en-US" sz="2000" dirty="0" smtClean="0"/>
          </a:p>
          <a:p>
            <a:pPr lvl="1">
              <a:lnSpc>
                <a:spcPct val="80000"/>
              </a:lnSpc>
              <a:buFont typeface="Arial" pitchFamily="34" charset="0"/>
              <a:buChar char="•"/>
              <a:tabLst>
                <a:tab pos="1600200" algn="l"/>
              </a:tabLst>
            </a:pPr>
            <a:r>
              <a:rPr lang="en-US" sz="2800" dirty="0" smtClean="0"/>
              <a:t>User Community</a:t>
            </a:r>
            <a:endParaRPr lang="en-US" sz="2000" dirty="0" smtClean="0">
              <a:effectLst/>
            </a:endParaRPr>
          </a:p>
          <a:p>
            <a:pPr lvl="2">
              <a:lnSpc>
                <a:spcPct val="80000"/>
              </a:lnSpc>
              <a:buFont typeface="Calibri" pitchFamily="34" charset="0"/>
              <a:buChar char="−"/>
              <a:tabLst>
                <a:tab pos="1600200" algn="l"/>
              </a:tabLst>
            </a:pPr>
            <a:r>
              <a:rPr lang="en-US" dirty="0" smtClean="0"/>
              <a:t>Navigation, Transportation</a:t>
            </a:r>
          </a:p>
          <a:p>
            <a:pPr lvl="2">
              <a:lnSpc>
                <a:spcPct val="80000"/>
              </a:lnSpc>
              <a:buFont typeface="Calibri" pitchFamily="34" charset="0"/>
              <a:buChar char="−"/>
              <a:tabLst>
                <a:tab pos="1600200" algn="l"/>
              </a:tabLst>
            </a:pPr>
            <a:r>
              <a:rPr lang="en-US" dirty="0" smtClean="0"/>
              <a:t>Operational Weather Prediction</a:t>
            </a:r>
          </a:p>
          <a:p>
            <a:pPr lvl="2">
              <a:lnSpc>
                <a:spcPct val="80000"/>
              </a:lnSpc>
              <a:buFont typeface="Calibri" pitchFamily="34" charset="0"/>
              <a:buChar char="−"/>
              <a:tabLst>
                <a:tab pos="1600200" algn="l"/>
              </a:tabLst>
            </a:pPr>
            <a:r>
              <a:rPr lang="en-US" dirty="0" smtClean="0"/>
              <a:t>Climate Research through NOAA CLASS.</a:t>
            </a:r>
          </a:p>
          <a:p>
            <a:pPr lvl="2">
              <a:lnSpc>
                <a:spcPct val="80000"/>
              </a:lnSpc>
              <a:buFont typeface="Calibri" pitchFamily="34" charset="0"/>
              <a:buChar char="−"/>
              <a:tabLst>
                <a:tab pos="1600200" algn="l"/>
              </a:tabLst>
            </a:pPr>
            <a:r>
              <a:rPr lang="en-US" dirty="0" smtClean="0"/>
              <a:t>DOD</a:t>
            </a:r>
            <a:endParaRPr lang="en-US" dirty="0" smtClean="0">
              <a:effectLst/>
            </a:endParaRPr>
          </a:p>
          <a:p>
            <a:pPr lvl="1">
              <a:lnSpc>
                <a:spcPct val="80000"/>
              </a:lnSpc>
              <a:buFont typeface="Arial" pitchFamily="34" charset="0"/>
              <a:buChar char="•"/>
              <a:tabLst>
                <a:tab pos="1600200" algn="l"/>
              </a:tabLst>
            </a:pPr>
            <a:endParaRPr lang="en-US" sz="2000" dirty="0" smtClean="0">
              <a:effectLst/>
            </a:endParaRPr>
          </a:p>
          <a:p>
            <a:pPr lvl="1">
              <a:lnSpc>
                <a:spcPct val="80000"/>
              </a:lnSpc>
              <a:buNone/>
            </a:pPr>
            <a:endParaRPr lang="en-US" sz="2000" dirty="0">
              <a:effectLst/>
            </a:endParaRPr>
          </a:p>
        </p:txBody>
      </p:sp>
    </p:spTree>
    <p:extLst>
      <p:ext uri="{BB962C8B-B14F-4D97-AF65-F5344CB8AC3E}">
        <p14:creationId xmlns:p14="http://schemas.microsoft.com/office/powerpoint/2010/main" val="210297104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546162"/>
          </a:xfrm>
        </p:spPr>
        <p:txBody>
          <a:bodyPr>
            <a:normAutofit fontScale="90000"/>
          </a:bodyPr>
          <a:lstStyle/>
          <a:p>
            <a:r>
              <a:rPr lang="en-US" dirty="0" smtClean="0"/>
              <a:t>VIIRS-MODIS EPS comparison</a:t>
            </a:r>
            <a:endParaRPr lang="en-US" dirty="0"/>
          </a:p>
        </p:txBody>
      </p:sp>
      <p:sp>
        <p:nvSpPr>
          <p:cNvPr id="7" name="TextBox 6"/>
          <p:cNvSpPr txBox="1"/>
          <p:nvPr/>
        </p:nvSpPr>
        <p:spPr>
          <a:xfrm>
            <a:off x="5495059" y="2127729"/>
            <a:ext cx="3391532" cy="3539431"/>
          </a:xfrm>
          <a:prstGeom prst="rect">
            <a:avLst/>
          </a:prstGeom>
          <a:noFill/>
        </p:spPr>
        <p:txBody>
          <a:bodyPr wrap="square" rtlCol="0">
            <a:spAutoFit/>
          </a:bodyPr>
          <a:lstStyle/>
          <a:p>
            <a:pPr marL="285750" indent="-285750">
              <a:buFont typeface="Arial"/>
              <a:buChar char="•"/>
            </a:pPr>
            <a:r>
              <a:rPr lang="en-US" sz="2800" dirty="0" smtClean="0"/>
              <a:t>Number of sample= 213 mills</a:t>
            </a:r>
          </a:p>
          <a:p>
            <a:pPr marL="285750" indent="-285750">
              <a:buFont typeface="Arial"/>
              <a:buChar char="•"/>
            </a:pPr>
            <a:r>
              <a:rPr lang="en-US" sz="2800" dirty="0" smtClean="0"/>
              <a:t>Both Ice and water cloud </a:t>
            </a:r>
          </a:p>
          <a:p>
            <a:pPr marL="285750" indent="-285750">
              <a:buFont typeface="Arial"/>
              <a:buChar char="•"/>
            </a:pPr>
            <a:r>
              <a:rPr lang="en-US" sz="2800" dirty="0" smtClean="0"/>
              <a:t>Color bar shows number density in log scale ( example: 3 =1,000)</a:t>
            </a:r>
            <a:endParaRPr lang="en-US" sz="2800" dirty="0"/>
          </a:p>
        </p:txBody>
      </p:sp>
      <p:pic>
        <p:nvPicPr>
          <p:cNvPr id="2" name="Picture 1" descr="fig1_ep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773936"/>
            <a:ext cx="4838067" cy="4114800"/>
          </a:xfrm>
          <a:prstGeom prst="rect">
            <a:avLst/>
          </a:prstGeom>
        </p:spPr>
      </p:pic>
    </p:spTree>
    <p:extLst>
      <p:ext uri="{BB962C8B-B14F-4D97-AF65-F5344CB8AC3E}">
        <p14:creationId xmlns:p14="http://schemas.microsoft.com/office/powerpoint/2010/main" val="1665949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546162"/>
          </a:xfrm>
        </p:spPr>
        <p:txBody>
          <a:bodyPr>
            <a:normAutofit fontScale="90000"/>
          </a:bodyPr>
          <a:lstStyle/>
          <a:p>
            <a:r>
              <a:rPr lang="en-US" dirty="0" smtClean="0"/>
              <a:t>VIIRS-MODIS EPS comparison</a:t>
            </a:r>
            <a:endParaRPr lang="en-US" dirty="0"/>
          </a:p>
        </p:txBody>
      </p:sp>
      <p:pic>
        <p:nvPicPr>
          <p:cNvPr id="3" name="Picture 2" descr="fig1_eps_ic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773936"/>
            <a:ext cx="4838067" cy="4114800"/>
          </a:xfrm>
          <a:prstGeom prst="rect">
            <a:avLst/>
          </a:prstGeom>
        </p:spPr>
      </p:pic>
      <p:sp>
        <p:nvSpPr>
          <p:cNvPr id="6" name="TextBox 5"/>
          <p:cNvSpPr txBox="1"/>
          <p:nvPr/>
        </p:nvSpPr>
        <p:spPr>
          <a:xfrm>
            <a:off x="5495059" y="2127729"/>
            <a:ext cx="3391532" cy="3539431"/>
          </a:xfrm>
          <a:prstGeom prst="rect">
            <a:avLst/>
          </a:prstGeom>
          <a:noFill/>
        </p:spPr>
        <p:txBody>
          <a:bodyPr wrap="square" rtlCol="0">
            <a:spAutoFit/>
          </a:bodyPr>
          <a:lstStyle/>
          <a:p>
            <a:pPr marL="285750" indent="-285750">
              <a:buFont typeface="Arial"/>
              <a:buChar char="•"/>
            </a:pPr>
            <a:r>
              <a:rPr lang="en-US" sz="2800" dirty="0" smtClean="0"/>
              <a:t>Number of sample= 52 mills</a:t>
            </a:r>
          </a:p>
          <a:p>
            <a:pPr marL="285750" indent="-285750">
              <a:buFont typeface="Arial"/>
              <a:buChar char="•"/>
            </a:pPr>
            <a:r>
              <a:rPr lang="en-US" sz="2800" dirty="0" smtClean="0"/>
              <a:t>Phase = Ice</a:t>
            </a:r>
          </a:p>
          <a:p>
            <a:pPr marL="285750" indent="-285750">
              <a:buFont typeface="Arial"/>
              <a:buChar char="•"/>
            </a:pPr>
            <a:r>
              <a:rPr lang="en-US" sz="2800" dirty="0" smtClean="0">
                <a:solidFill>
                  <a:srgbClr val="0000FF"/>
                </a:solidFill>
              </a:rPr>
              <a:t>CTT&lt; 233.16</a:t>
            </a:r>
          </a:p>
          <a:p>
            <a:pPr marL="285750" indent="-285750">
              <a:buFont typeface="Arial"/>
              <a:buChar char="•"/>
            </a:pPr>
            <a:r>
              <a:rPr lang="en-US" sz="2800" dirty="0" smtClean="0"/>
              <a:t>Mean bias=4.99</a:t>
            </a:r>
          </a:p>
          <a:p>
            <a:pPr marL="285750" indent="-285750">
              <a:buFont typeface="Arial"/>
              <a:buChar char="•"/>
            </a:pPr>
            <a:r>
              <a:rPr lang="en-US" sz="2800" dirty="0" smtClean="0"/>
              <a:t>STD=20.91</a:t>
            </a:r>
          </a:p>
          <a:p>
            <a:pPr marL="285750" indent="-285750">
              <a:buFont typeface="Arial"/>
              <a:buChar char="•"/>
            </a:pPr>
            <a:r>
              <a:rPr lang="en-US" sz="2800" dirty="0" smtClean="0"/>
              <a:t>CORRCOEF=0.389</a:t>
            </a:r>
          </a:p>
          <a:p>
            <a:pPr marL="285750" indent="-285750">
              <a:buFont typeface="Arial"/>
              <a:buChar char="•"/>
            </a:pPr>
            <a:r>
              <a:rPr lang="en-US" sz="2800" dirty="0" smtClean="0"/>
              <a:t>Uncertainty=21.42</a:t>
            </a:r>
          </a:p>
        </p:txBody>
      </p:sp>
    </p:spTree>
    <p:extLst>
      <p:ext uri="{BB962C8B-B14F-4D97-AF65-F5344CB8AC3E}">
        <p14:creationId xmlns:p14="http://schemas.microsoft.com/office/powerpoint/2010/main" val="40152373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481362"/>
          </a:xfrm>
        </p:spPr>
        <p:txBody>
          <a:bodyPr>
            <a:normAutofit fontScale="90000"/>
          </a:bodyPr>
          <a:lstStyle/>
          <a:p>
            <a:r>
              <a:rPr lang="en-US" dirty="0" smtClean="0"/>
              <a:t>VIIRS-MODIS EPS comparison</a:t>
            </a:r>
            <a:endParaRPr lang="en-US" dirty="0"/>
          </a:p>
        </p:txBody>
      </p:sp>
      <p:sp>
        <p:nvSpPr>
          <p:cNvPr id="5" name="TextBox 4"/>
          <p:cNvSpPr txBox="1"/>
          <p:nvPr/>
        </p:nvSpPr>
        <p:spPr>
          <a:xfrm>
            <a:off x="5495059" y="2127729"/>
            <a:ext cx="3391532" cy="3539431"/>
          </a:xfrm>
          <a:prstGeom prst="rect">
            <a:avLst/>
          </a:prstGeom>
          <a:noFill/>
        </p:spPr>
        <p:txBody>
          <a:bodyPr wrap="square" rtlCol="0">
            <a:spAutoFit/>
          </a:bodyPr>
          <a:lstStyle/>
          <a:p>
            <a:pPr marL="285750" indent="-285750">
              <a:buFont typeface="Arial"/>
              <a:buChar char="•"/>
            </a:pPr>
            <a:r>
              <a:rPr lang="en-US" sz="2800" dirty="0" smtClean="0"/>
              <a:t>Number of sample= 101 mills</a:t>
            </a:r>
          </a:p>
          <a:p>
            <a:pPr marL="285750" indent="-285750">
              <a:buFont typeface="Arial"/>
              <a:buChar char="•"/>
            </a:pPr>
            <a:r>
              <a:rPr lang="en-US" sz="2800" dirty="0" smtClean="0"/>
              <a:t>Phase = Ice/water</a:t>
            </a:r>
          </a:p>
          <a:p>
            <a:pPr marL="285750" indent="-285750">
              <a:buFont typeface="Arial"/>
              <a:buChar char="•"/>
            </a:pPr>
            <a:r>
              <a:rPr lang="en-US" sz="2800" dirty="0" smtClean="0">
                <a:solidFill>
                  <a:srgbClr val="0000FF"/>
                </a:solidFill>
              </a:rPr>
              <a:t>CTT&gt; 253.16</a:t>
            </a:r>
          </a:p>
          <a:p>
            <a:pPr marL="285750" indent="-285750">
              <a:buFont typeface="Arial"/>
              <a:buChar char="•"/>
            </a:pPr>
            <a:r>
              <a:rPr lang="en-US" sz="2800" dirty="0" smtClean="0"/>
              <a:t>Mean bias=8.16</a:t>
            </a:r>
          </a:p>
          <a:p>
            <a:pPr marL="285750" indent="-285750">
              <a:buFont typeface="Arial"/>
              <a:buChar char="•"/>
            </a:pPr>
            <a:r>
              <a:rPr lang="en-US" sz="2800" dirty="0" smtClean="0"/>
              <a:t>STD=27.73</a:t>
            </a:r>
          </a:p>
          <a:p>
            <a:pPr marL="285750" indent="-285750">
              <a:buFont typeface="Arial"/>
              <a:buChar char="•"/>
            </a:pPr>
            <a:r>
              <a:rPr lang="en-US" sz="2800" dirty="0" smtClean="0"/>
              <a:t>CORRCOEF=0.295</a:t>
            </a:r>
          </a:p>
          <a:p>
            <a:pPr marL="285750" indent="-285750">
              <a:buFont typeface="Arial"/>
              <a:buChar char="•"/>
            </a:pPr>
            <a:r>
              <a:rPr lang="en-US" sz="2800" dirty="0" smtClean="0"/>
              <a:t>Uncertainty=29.12</a:t>
            </a:r>
          </a:p>
        </p:txBody>
      </p:sp>
      <p:pic>
        <p:nvPicPr>
          <p:cNvPr id="3" name="Picture 2" descr="fig1_eps_wate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773936"/>
            <a:ext cx="4838067" cy="4114800"/>
          </a:xfrm>
          <a:prstGeom prst="rect">
            <a:avLst/>
          </a:prstGeom>
        </p:spPr>
      </p:pic>
    </p:spTree>
    <p:extLst>
      <p:ext uri="{BB962C8B-B14F-4D97-AF65-F5344CB8AC3E}">
        <p14:creationId xmlns:p14="http://schemas.microsoft.com/office/powerpoint/2010/main" val="7321386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524562"/>
          </a:xfrm>
        </p:spPr>
        <p:txBody>
          <a:bodyPr>
            <a:normAutofit fontScale="90000"/>
          </a:bodyPr>
          <a:lstStyle/>
          <a:p>
            <a:r>
              <a:rPr lang="en-US" dirty="0" smtClean="0"/>
              <a:t>VIIRS-MODIS EPS comparison</a:t>
            </a:r>
            <a:endParaRPr lang="en-US" dirty="0"/>
          </a:p>
        </p:txBody>
      </p:sp>
      <p:sp>
        <p:nvSpPr>
          <p:cNvPr id="5" name="TextBox 4"/>
          <p:cNvSpPr txBox="1"/>
          <p:nvPr/>
        </p:nvSpPr>
        <p:spPr>
          <a:xfrm>
            <a:off x="5495059" y="2127729"/>
            <a:ext cx="3391532" cy="3539431"/>
          </a:xfrm>
          <a:prstGeom prst="rect">
            <a:avLst/>
          </a:prstGeom>
          <a:noFill/>
        </p:spPr>
        <p:txBody>
          <a:bodyPr wrap="square" rtlCol="0">
            <a:spAutoFit/>
          </a:bodyPr>
          <a:lstStyle/>
          <a:p>
            <a:pPr marL="285750" indent="-285750">
              <a:buFont typeface="Arial"/>
              <a:buChar char="•"/>
            </a:pPr>
            <a:r>
              <a:rPr lang="en-US" sz="2800" dirty="0" smtClean="0"/>
              <a:t>Number of sample= 37 mills</a:t>
            </a:r>
          </a:p>
          <a:p>
            <a:pPr marL="285750" indent="-285750">
              <a:buFont typeface="Arial"/>
              <a:buChar char="•"/>
            </a:pPr>
            <a:r>
              <a:rPr lang="en-US" sz="2800" dirty="0" smtClean="0"/>
              <a:t>Phase = Water</a:t>
            </a:r>
          </a:p>
          <a:p>
            <a:pPr marL="285750" indent="-285750">
              <a:buFont typeface="Arial"/>
              <a:buChar char="•"/>
            </a:pPr>
            <a:r>
              <a:rPr lang="en-US" sz="2800" dirty="0" smtClean="0">
                <a:solidFill>
                  <a:srgbClr val="0000FF"/>
                </a:solidFill>
              </a:rPr>
              <a:t>CTT&gt; 273.16</a:t>
            </a:r>
          </a:p>
          <a:p>
            <a:pPr marL="285750" indent="-285750">
              <a:buFont typeface="Arial"/>
              <a:buChar char="•"/>
            </a:pPr>
            <a:r>
              <a:rPr lang="en-US" sz="2800" dirty="0" smtClean="0"/>
              <a:t>Mean bias=8.94</a:t>
            </a:r>
          </a:p>
          <a:p>
            <a:pPr marL="285750" indent="-285750">
              <a:buFont typeface="Arial"/>
              <a:buChar char="•"/>
            </a:pPr>
            <a:r>
              <a:rPr lang="en-US" sz="2800" dirty="0" smtClean="0"/>
              <a:t>STD=32.51</a:t>
            </a:r>
          </a:p>
          <a:p>
            <a:pPr marL="285750" indent="-285750">
              <a:buFont typeface="Arial"/>
              <a:buChar char="•"/>
            </a:pPr>
            <a:r>
              <a:rPr lang="en-US" sz="2800" dirty="0" smtClean="0"/>
              <a:t>CORRCOEF=0.197</a:t>
            </a:r>
          </a:p>
          <a:p>
            <a:pPr marL="285750" indent="-285750">
              <a:buFont typeface="Arial"/>
              <a:buChar char="•"/>
            </a:pPr>
            <a:r>
              <a:rPr lang="en-US" sz="2800" dirty="0" smtClean="0"/>
              <a:t>Uncertainty=33.83</a:t>
            </a:r>
          </a:p>
        </p:txBody>
      </p:sp>
      <p:pic>
        <p:nvPicPr>
          <p:cNvPr id="3" name="Picture 2" descr="fig1_eps_water273.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773936"/>
            <a:ext cx="4838067" cy="4114800"/>
          </a:xfrm>
          <a:prstGeom prst="rect">
            <a:avLst/>
          </a:prstGeom>
        </p:spPr>
      </p:pic>
    </p:spTree>
    <p:extLst>
      <p:ext uri="{BB962C8B-B14F-4D97-AF65-F5344CB8AC3E}">
        <p14:creationId xmlns:p14="http://schemas.microsoft.com/office/powerpoint/2010/main" val="7600588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VIIRS-MODIS COT comparison</a:t>
            </a:r>
            <a:endParaRPr lang="en-US" dirty="0"/>
          </a:p>
        </p:txBody>
      </p:sp>
      <p:pic>
        <p:nvPicPr>
          <p:cNvPr id="4" name="Picture 3" descr="fig1_cot.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033" y="1459862"/>
            <a:ext cx="4838067" cy="4114800"/>
          </a:xfrm>
          <a:prstGeom prst="rect">
            <a:avLst/>
          </a:prstGeom>
        </p:spPr>
      </p:pic>
      <p:sp>
        <p:nvSpPr>
          <p:cNvPr id="5" name="TextBox 4"/>
          <p:cNvSpPr txBox="1"/>
          <p:nvPr/>
        </p:nvSpPr>
        <p:spPr>
          <a:xfrm>
            <a:off x="5495059" y="2127729"/>
            <a:ext cx="3391532" cy="3539431"/>
          </a:xfrm>
          <a:prstGeom prst="rect">
            <a:avLst/>
          </a:prstGeom>
          <a:noFill/>
        </p:spPr>
        <p:txBody>
          <a:bodyPr wrap="square" rtlCol="0">
            <a:spAutoFit/>
          </a:bodyPr>
          <a:lstStyle/>
          <a:p>
            <a:pPr marL="285750" indent="-285750">
              <a:buFont typeface="Arial"/>
              <a:buChar char="•"/>
            </a:pPr>
            <a:r>
              <a:rPr lang="en-US" sz="2800" dirty="0" smtClean="0"/>
              <a:t>Number of sample= 234 million</a:t>
            </a:r>
          </a:p>
          <a:p>
            <a:pPr marL="285750" indent="-285750">
              <a:buFont typeface="Arial"/>
              <a:buChar char="•"/>
            </a:pPr>
            <a:r>
              <a:rPr lang="en-US" sz="2800" dirty="0" smtClean="0"/>
              <a:t>Both Ice and water cloud </a:t>
            </a:r>
          </a:p>
          <a:p>
            <a:pPr marL="285750" indent="-285750">
              <a:buFont typeface="Arial"/>
              <a:buChar char="•"/>
            </a:pPr>
            <a:r>
              <a:rPr lang="en-US" sz="2800" dirty="0" smtClean="0"/>
              <a:t>Color bar shows number density in log scale ( example: 3 =1,000)</a:t>
            </a:r>
            <a:endParaRPr lang="en-US" sz="2800" dirty="0"/>
          </a:p>
        </p:txBody>
      </p:sp>
      <p:pic>
        <p:nvPicPr>
          <p:cNvPr id="6" name="Picture 5" descr="Bildschirmfoto 2013-05-29 um 7.28.1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65800"/>
            <a:ext cx="4953000" cy="1092200"/>
          </a:xfrm>
          <a:prstGeom prst="rect">
            <a:avLst/>
          </a:prstGeom>
        </p:spPr>
      </p:pic>
    </p:spTree>
    <p:extLst>
      <p:ext uri="{BB962C8B-B14F-4D97-AF65-F5344CB8AC3E}">
        <p14:creationId xmlns:p14="http://schemas.microsoft.com/office/powerpoint/2010/main" val="32234331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847334"/>
            <a:ext cx="8229600" cy="1143000"/>
          </a:xfrm>
        </p:spPr>
        <p:txBody>
          <a:bodyPr/>
          <a:lstStyle/>
          <a:p>
            <a:r>
              <a:rPr lang="en-US" dirty="0" smtClean="0"/>
              <a:t>VIIRS-MODIS EPS comparison</a:t>
            </a:r>
            <a:endParaRPr lang="en-US" dirty="0"/>
          </a:p>
        </p:txBody>
      </p:sp>
      <p:sp>
        <p:nvSpPr>
          <p:cNvPr id="7" name="TextBox 6"/>
          <p:cNvSpPr txBox="1"/>
          <p:nvPr/>
        </p:nvSpPr>
        <p:spPr>
          <a:xfrm>
            <a:off x="5399856" y="1990334"/>
            <a:ext cx="3391532" cy="3539431"/>
          </a:xfrm>
          <a:prstGeom prst="rect">
            <a:avLst/>
          </a:prstGeom>
          <a:noFill/>
        </p:spPr>
        <p:txBody>
          <a:bodyPr wrap="square" rtlCol="0">
            <a:spAutoFit/>
          </a:bodyPr>
          <a:lstStyle/>
          <a:p>
            <a:pPr marL="285750" indent="-285750">
              <a:buFont typeface="Arial"/>
              <a:buChar char="•"/>
            </a:pPr>
            <a:r>
              <a:rPr lang="en-US" sz="2800" dirty="0" smtClean="0"/>
              <a:t>Number of sample= 213 million</a:t>
            </a:r>
          </a:p>
          <a:p>
            <a:pPr marL="285750" indent="-285750">
              <a:buFont typeface="Arial"/>
              <a:buChar char="•"/>
            </a:pPr>
            <a:r>
              <a:rPr lang="en-US" sz="2800" dirty="0" smtClean="0"/>
              <a:t>Both Ice and water cloud </a:t>
            </a:r>
          </a:p>
          <a:p>
            <a:pPr marL="285750" indent="-285750">
              <a:buFont typeface="Arial"/>
              <a:buChar char="•"/>
            </a:pPr>
            <a:r>
              <a:rPr lang="en-US" sz="2800" dirty="0" smtClean="0"/>
              <a:t>Color bar shows number density in log scale ( example: 3 =1,000)</a:t>
            </a:r>
            <a:endParaRPr lang="en-US" sz="2800" dirty="0"/>
          </a:p>
        </p:txBody>
      </p:sp>
      <p:pic>
        <p:nvPicPr>
          <p:cNvPr id="2" name="Picture 1" descr="fig1_ep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933" y="1651000"/>
            <a:ext cx="4838067" cy="4114800"/>
          </a:xfrm>
          <a:prstGeom prst="rect">
            <a:avLst/>
          </a:prstGeom>
        </p:spPr>
      </p:pic>
      <p:sp>
        <p:nvSpPr>
          <p:cNvPr id="5" name="Title 1"/>
          <p:cNvSpPr txBox="1">
            <a:spLocks/>
          </p:cNvSpPr>
          <p:nvPr/>
        </p:nvSpPr>
        <p:spPr>
          <a:xfrm>
            <a:off x="956235" y="0"/>
            <a:ext cx="7246472" cy="822960"/>
          </a:xfrm>
          <a:prstGeom prst="rect">
            <a:avLst/>
          </a:prstGeom>
        </p:spPr>
        <p:txBody>
          <a:bodyPr vert="horz" lIns="91440" tIns="45720" rIns="91440" bIns="45720" rtlCol="0" anchor="ctr" anchorCtr="1">
            <a:normAutofit fontScale="77500" lnSpcReduction="20000"/>
          </a:bodyPr>
          <a:lstStyle>
            <a:lvl1pPr algn="ctr" defTabSz="914400" rtl="0" eaLnBrk="1" latinLnBrk="0" hangingPunct="1">
              <a:spcBef>
                <a:spcPct val="0"/>
              </a:spcBef>
              <a:buNone/>
              <a:defRPr sz="3600" kern="1200" baseline="0">
                <a:solidFill>
                  <a:schemeClr val="tx1"/>
                </a:solidFill>
                <a:latin typeface="+mj-lt"/>
                <a:ea typeface="+mj-ea"/>
                <a:cs typeface="+mj-cs"/>
              </a:defRPr>
            </a:lvl1pPr>
          </a:lstStyle>
          <a:p>
            <a:r>
              <a:rPr lang="en-US" dirty="0" smtClean="0"/>
              <a:t>Direct Comparison to NASA MODIS Products</a:t>
            </a:r>
            <a:endParaRPr lang="en-US" dirty="0"/>
          </a:p>
        </p:txBody>
      </p:sp>
      <p:pic>
        <p:nvPicPr>
          <p:cNvPr id="6" name="Picture 5" descr="Bildschirmfoto 2013-05-29 um 7.28.1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65800"/>
            <a:ext cx="4953000" cy="1092200"/>
          </a:xfrm>
          <a:prstGeom prst="rect">
            <a:avLst/>
          </a:prstGeom>
        </p:spPr>
      </p:pic>
    </p:spTree>
    <p:extLst>
      <p:ext uri="{BB962C8B-B14F-4D97-AF65-F5344CB8AC3E}">
        <p14:creationId xmlns:p14="http://schemas.microsoft.com/office/powerpoint/2010/main" val="35859942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t="4049"/>
          <a:stretch/>
        </p:blipFill>
        <p:spPr bwMode="auto">
          <a:xfrm>
            <a:off x="3390900" y="2667000"/>
            <a:ext cx="2743200" cy="394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4049"/>
          <a:stretch/>
        </p:blipFill>
        <p:spPr bwMode="auto">
          <a:xfrm>
            <a:off x="457200" y="2667000"/>
            <a:ext cx="2743200" cy="394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t="4049"/>
          <a:stretch/>
        </p:blipFill>
        <p:spPr bwMode="auto">
          <a:xfrm>
            <a:off x="6248400" y="2667000"/>
            <a:ext cx="2743200" cy="3948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35895" y="89732"/>
            <a:ext cx="6890505" cy="646331"/>
          </a:xfrm>
          <a:prstGeom prst="rect">
            <a:avLst/>
          </a:prstGeom>
          <a:noFill/>
        </p:spPr>
        <p:txBody>
          <a:bodyPr wrap="square" rtlCol="0">
            <a:spAutoFit/>
          </a:bodyPr>
          <a:lstStyle/>
          <a:p>
            <a:r>
              <a:rPr lang="en-US" b="1" dirty="0" smtClean="0"/>
              <a:t>Qualitative Assessment of VIIRS Nighttime COP based on comparisons with GOES results over Marine Stratus (known </a:t>
            </a:r>
            <a:r>
              <a:rPr lang="en-US" b="1" dirty="0" err="1" smtClean="0"/>
              <a:t>dirunal</a:t>
            </a:r>
            <a:r>
              <a:rPr lang="en-US" b="1" dirty="0" smtClean="0"/>
              <a:t> cycle)</a:t>
            </a:r>
          </a:p>
        </p:txBody>
      </p:sp>
      <p:sp>
        <p:nvSpPr>
          <p:cNvPr id="3" name="TextBox 2"/>
          <p:cNvSpPr txBox="1"/>
          <p:nvPr/>
        </p:nvSpPr>
        <p:spPr>
          <a:xfrm>
            <a:off x="228600" y="932885"/>
            <a:ext cx="8610600" cy="1384995"/>
          </a:xfrm>
          <a:prstGeom prst="rect">
            <a:avLst/>
          </a:prstGeom>
          <a:noFill/>
        </p:spPr>
        <p:txBody>
          <a:bodyPr wrap="square" rtlCol="0">
            <a:spAutoFit/>
          </a:bodyPr>
          <a:lstStyle/>
          <a:p>
            <a:pPr marL="285750" indent="-285750">
              <a:buFont typeface="Arial" pitchFamily="34" charset="0"/>
              <a:buChar char="•"/>
            </a:pPr>
            <a:r>
              <a:rPr lang="en-US" sz="1400" dirty="0" smtClean="0"/>
              <a:t>The images below show the GOES-R AWG Daytime Cloud Optical Properties (DCOMP) applied to GOES-15.  The data is cloud optical depth which is related to the mass of the cloud.</a:t>
            </a:r>
          </a:p>
          <a:p>
            <a:pPr marL="285750" indent="-285750">
              <a:buFont typeface="Arial" pitchFamily="34" charset="0"/>
              <a:buChar char="•"/>
            </a:pPr>
            <a:r>
              <a:rPr lang="en-US" sz="1400" dirty="0" smtClean="0"/>
              <a:t>Image on the left is at 6:00 PM local (Evening), image on the right is at 9AM local (Morning) on April 26, 2013.  </a:t>
            </a:r>
          </a:p>
          <a:p>
            <a:pPr marL="285750" indent="-285750">
              <a:buFont typeface="Arial" pitchFamily="34" charset="0"/>
              <a:buChar char="•"/>
            </a:pPr>
            <a:r>
              <a:rPr lang="en-US" sz="1400" dirty="0" smtClean="0"/>
              <a:t>Image in the middle is at 2 AM local (Night), where there is no sunlight and no DCOMP results from GOES (</a:t>
            </a:r>
            <a:r>
              <a:rPr lang="en-US" sz="1400" i="1" dirty="0" smtClean="0"/>
              <a:t>this is the gap</a:t>
            </a:r>
            <a:r>
              <a:rPr lang="en-US" sz="1400" dirty="0" smtClean="0"/>
              <a:t>).</a:t>
            </a:r>
          </a:p>
          <a:p>
            <a:pPr marL="285750" indent="-285750">
              <a:buFont typeface="Arial" pitchFamily="34" charset="0"/>
              <a:buChar char="•"/>
            </a:pPr>
            <a:r>
              <a:rPr lang="en-US" sz="1400" dirty="0" smtClean="0"/>
              <a:t>Stratus clouds tend to grow through the night in both coverage and mass.</a:t>
            </a:r>
          </a:p>
        </p:txBody>
      </p:sp>
      <p:sp>
        <p:nvSpPr>
          <p:cNvPr id="4" name="TextBox 3"/>
          <p:cNvSpPr txBox="1"/>
          <p:nvPr/>
        </p:nvSpPr>
        <p:spPr>
          <a:xfrm rot="19263223">
            <a:off x="3529053" y="3914936"/>
            <a:ext cx="2466894" cy="769441"/>
          </a:xfrm>
          <a:prstGeom prst="rect">
            <a:avLst/>
          </a:prstGeom>
          <a:noFill/>
        </p:spPr>
        <p:txBody>
          <a:bodyPr wrap="none" rtlCol="0">
            <a:spAutoFit/>
          </a:bodyPr>
          <a:lstStyle/>
          <a:p>
            <a:r>
              <a:rPr lang="en-US" sz="4400" dirty="0" smtClean="0">
                <a:solidFill>
                  <a:schemeClr val="bg1"/>
                </a:solidFill>
              </a:rPr>
              <a:t>Nighttime</a:t>
            </a:r>
            <a:endParaRPr lang="en-US" sz="4400" dirty="0">
              <a:solidFill>
                <a:schemeClr val="bg1"/>
              </a:solidFill>
            </a:endParaRPr>
          </a:p>
        </p:txBody>
      </p:sp>
      <p:sp>
        <p:nvSpPr>
          <p:cNvPr id="11" name="TextBox 10"/>
          <p:cNvSpPr txBox="1"/>
          <p:nvPr/>
        </p:nvSpPr>
        <p:spPr>
          <a:xfrm>
            <a:off x="935895" y="2297668"/>
            <a:ext cx="1785810" cy="369332"/>
          </a:xfrm>
          <a:prstGeom prst="rect">
            <a:avLst/>
          </a:prstGeom>
          <a:noFill/>
        </p:spPr>
        <p:txBody>
          <a:bodyPr wrap="none" rtlCol="0">
            <a:spAutoFit/>
          </a:bodyPr>
          <a:lstStyle/>
          <a:p>
            <a:r>
              <a:rPr lang="en-US" dirty="0" smtClean="0"/>
              <a:t>GOES-15 Evening</a:t>
            </a:r>
            <a:endParaRPr lang="en-US" dirty="0"/>
          </a:p>
        </p:txBody>
      </p:sp>
      <p:sp>
        <p:nvSpPr>
          <p:cNvPr id="12" name="TextBox 11"/>
          <p:cNvSpPr txBox="1"/>
          <p:nvPr/>
        </p:nvSpPr>
        <p:spPr>
          <a:xfrm>
            <a:off x="6689617" y="2293088"/>
            <a:ext cx="1860766" cy="369332"/>
          </a:xfrm>
          <a:prstGeom prst="rect">
            <a:avLst/>
          </a:prstGeom>
          <a:noFill/>
        </p:spPr>
        <p:txBody>
          <a:bodyPr wrap="none" rtlCol="0">
            <a:spAutoFit/>
          </a:bodyPr>
          <a:lstStyle/>
          <a:p>
            <a:r>
              <a:rPr lang="en-US" dirty="0" smtClean="0"/>
              <a:t>GOES-15 Morning</a:t>
            </a:r>
            <a:endParaRPr lang="en-US" dirty="0"/>
          </a:p>
        </p:txBody>
      </p:sp>
      <p:sp>
        <p:nvSpPr>
          <p:cNvPr id="13" name="TextBox 12"/>
          <p:cNvSpPr txBox="1"/>
          <p:nvPr/>
        </p:nvSpPr>
        <p:spPr>
          <a:xfrm>
            <a:off x="3980651" y="2282985"/>
            <a:ext cx="1563698" cy="369332"/>
          </a:xfrm>
          <a:prstGeom prst="rect">
            <a:avLst/>
          </a:prstGeom>
          <a:noFill/>
        </p:spPr>
        <p:txBody>
          <a:bodyPr wrap="none" rtlCol="0">
            <a:spAutoFit/>
          </a:bodyPr>
          <a:lstStyle/>
          <a:p>
            <a:r>
              <a:rPr lang="en-US" dirty="0" smtClean="0"/>
              <a:t>GOES-15 Night</a:t>
            </a:r>
            <a:endParaRPr lang="en-US" dirty="0"/>
          </a:p>
        </p:txBody>
      </p:sp>
    </p:spTree>
    <p:extLst>
      <p:ext uri="{BB962C8B-B14F-4D97-AF65-F5344CB8AC3E}">
        <p14:creationId xmlns:p14="http://schemas.microsoft.com/office/powerpoint/2010/main" val="238709118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4393"/>
          <a:stretch/>
        </p:blipFill>
        <p:spPr bwMode="auto">
          <a:xfrm>
            <a:off x="457200" y="2695352"/>
            <a:ext cx="2743200" cy="3934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t="4556"/>
          <a:stretch/>
        </p:blipFill>
        <p:spPr bwMode="auto">
          <a:xfrm>
            <a:off x="6248400" y="2695352"/>
            <a:ext cx="2743200" cy="3934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4393"/>
          <a:stretch/>
        </p:blipFill>
        <p:spPr bwMode="auto">
          <a:xfrm>
            <a:off x="3352800" y="2695352"/>
            <a:ext cx="2743200" cy="3934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19100" y="831600"/>
            <a:ext cx="8610600" cy="1600438"/>
          </a:xfrm>
          <a:prstGeom prst="rect">
            <a:avLst/>
          </a:prstGeom>
          <a:noFill/>
        </p:spPr>
        <p:txBody>
          <a:bodyPr wrap="square" rtlCol="0">
            <a:spAutoFit/>
          </a:bodyPr>
          <a:lstStyle/>
          <a:p>
            <a:pPr marL="285750" indent="-285750">
              <a:buFont typeface="Arial" pitchFamily="34" charset="0"/>
              <a:buChar char="•"/>
            </a:pPr>
            <a:r>
              <a:rPr lang="en-US" sz="1400" dirty="0" smtClean="0"/>
              <a:t>The left and right are the same GOES data shown previously</a:t>
            </a:r>
          </a:p>
          <a:p>
            <a:pPr marL="285750" indent="-285750">
              <a:buFont typeface="Arial" pitchFamily="34" charset="0"/>
              <a:buChar char="•"/>
            </a:pPr>
            <a:r>
              <a:rPr lang="en-US" sz="1400" dirty="0" smtClean="0"/>
              <a:t>VIIRS IR channels do provide information to allow for a retrieval and the center image shows the cloud optical depth from the official IDPS product from VIIRS at 2:00 am local.</a:t>
            </a:r>
          </a:p>
          <a:p>
            <a:pPr marL="285750" indent="-285750">
              <a:buFont typeface="Arial" pitchFamily="34" charset="0"/>
              <a:buChar char="•"/>
            </a:pPr>
            <a:r>
              <a:rPr lang="en-US" sz="1400" dirty="0" smtClean="0"/>
              <a:t>IR retrievals struggle to retrieve optical depths above 4 with skill and the lack of thermal contrast with low clouds also poses problems for IR retrievals.</a:t>
            </a:r>
          </a:p>
          <a:p>
            <a:pPr marL="285750" indent="-285750">
              <a:buFont typeface="Arial" pitchFamily="34" charset="0"/>
              <a:buChar char="•"/>
            </a:pPr>
            <a:r>
              <a:rPr lang="en-US" sz="1400" dirty="0" smtClean="0"/>
              <a:t>The IR VIIRS cloud optical depths do not seem to be consistent with the GOES results and the expected diurnal behavior of the stratus clouds.</a:t>
            </a:r>
            <a:endParaRPr lang="en-US" sz="1400" dirty="0"/>
          </a:p>
        </p:txBody>
      </p:sp>
      <p:sp>
        <p:nvSpPr>
          <p:cNvPr id="2" name="TextBox 1"/>
          <p:cNvSpPr txBox="1"/>
          <p:nvPr/>
        </p:nvSpPr>
        <p:spPr>
          <a:xfrm rot="18350375">
            <a:off x="5100538" y="5493319"/>
            <a:ext cx="902811" cy="261610"/>
          </a:xfrm>
          <a:prstGeom prst="rect">
            <a:avLst/>
          </a:prstGeom>
          <a:noFill/>
        </p:spPr>
        <p:txBody>
          <a:bodyPr wrap="none" rtlCol="0">
            <a:spAutoFit/>
          </a:bodyPr>
          <a:lstStyle/>
          <a:p>
            <a:r>
              <a:rPr lang="en-US" sz="1100" dirty="0" smtClean="0">
                <a:solidFill>
                  <a:schemeClr val="bg1"/>
                </a:solidFill>
              </a:rPr>
              <a:t>Bowtie Gaps</a:t>
            </a:r>
            <a:endParaRPr lang="en-US" sz="1100" dirty="0">
              <a:solidFill>
                <a:schemeClr val="bg1"/>
              </a:solidFill>
            </a:endParaRPr>
          </a:p>
        </p:txBody>
      </p:sp>
      <p:sp>
        <p:nvSpPr>
          <p:cNvPr id="10" name="TextBox 9"/>
          <p:cNvSpPr txBox="1"/>
          <p:nvPr/>
        </p:nvSpPr>
        <p:spPr>
          <a:xfrm>
            <a:off x="935895" y="2366780"/>
            <a:ext cx="1785810" cy="369332"/>
          </a:xfrm>
          <a:prstGeom prst="rect">
            <a:avLst/>
          </a:prstGeom>
          <a:noFill/>
        </p:spPr>
        <p:txBody>
          <a:bodyPr wrap="none" rtlCol="0">
            <a:spAutoFit/>
          </a:bodyPr>
          <a:lstStyle/>
          <a:p>
            <a:r>
              <a:rPr lang="en-US" dirty="0" smtClean="0"/>
              <a:t>GOES-15 Evening</a:t>
            </a:r>
            <a:endParaRPr lang="en-US" dirty="0"/>
          </a:p>
        </p:txBody>
      </p:sp>
      <p:sp>
        <p:nvSpPr>
          <p:cNvPr id="11" name="TextBox 10"/>
          <p:cNvSpPr txBox="1"/>
          <p:nvPr/>
        </p:nvSpPr>
        <p:spPr>
          <a:xfrm>
            <a:off x="6689617" y="2362200"/>
            <a:ext cx="1860766" cy="369332"/>
          </a:xfrm>
          <a:prstGeom prst="rect">
            <a:avLst/>
          </a:prstGeom>
          <a:noFill/>
        </p:spPr>
        <p:txBody>
          <a:bodyPr wrap="none" rtlCol="0">
            <a:spAutoFit/>
          </a:bodyPr>
          <a:lstStyle/>
          <a:p>
            <a:r>
              <a:rPr lang="en-US" dirty="0" smtClean="0"/>
              <a:t>GOES-15 Morning</a:t>
            </a:r>
            <a:endParaRPr lang="en-US" dirty="0"/>
          </a:p>
        </p:txBody>
      </p:sp>
      <p:sp>
        <p:nvSpPr>
          <p:cNvPr id="12" name="TextBox 11"/>
          <p:cNvSpPr txBox="1"/>
          <p:nvPr/>
        </p:nvSpPr>
        <p:spPr>
          <a:xfrm>
            <a:off x="3796467" y="2358656"/>
            <a:ext cx="1933222" cy="369332"/>
          </a:xfrm>
          <a:prstGeom prst="rect">
            <a:avLst/>
          </a:prstGeom>
          <a:noFill/>
        </p:spPr>
        <p:txBody>
          <a:bodyPr wrap="none" rtlCol="0">
            <a:spAutoFit/>
          </a:bodyPr>
          <a:lstStyle/>
          <a:p>
            <a:r>
              <a:rPr lang="en-US" dirty="0" smtClean="0"/>
              <a:t>IDPS VIIRS IR Night</a:t>
            </a:r>
            <a:endParaRPr lang="en-US" dirty="0"/>
          </a:p>
        </p:txBody>
      </p:sp>
    </p:spTree>
    <p:extLst>
      <p:ext uri="{BB962C8B-B14F-4D97-AF65-F5344CB8AC3E}">
        <p14:creationId xmlns:p14="http://schemas.microsoft.com/office/powerpoint/2010/main" val="309183687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5950" y="1220450"/>
            <a:ext cx="8610600" cy="1077218"/>
          </a:xfrm>
          <a:prstGeom prst="rect">
            <a:avLst/>
          </a:prstGeom>
          <a:noFill/>
        </p:spPr>
        <p:txBody>
          <a:bodyPr wrap="square" rtlCol="0">
            <a:spAutoFit/>
          </a:bodyPr>
          <a:lstStyle/>
          <a:p>
            <a:pPr marL="285750" indent="-285750">
              <a:buFont typeface="Arial" pitchFamily="34" charset="0"/>
              <a:buChar char="•"/>
            </a:pPr>
            <a:r>
              <a:rPr lang="en-US" sz="1600" dirty="0" smtClean="0"/>
              <a:t>The VIIRS DNB offers daytime like capabilities when sufficient moon-light is present.</a:t>
            </a:r>
          </a:p>
          <a:p>
            <a:pPr marL="285750" indent="-285750">
              <a:buFont typeface="Arial" pitchFamily="34" charset="0"/>
              <a:buChar char="•"/>
            </a:pPr>
            <a:r>
              <a:rPr lang="en-US" sz="1600" dirty="0" smtClean="0"/>
              <a:t>The images below show the GOES 6 pm (left), GOES 9 am (right) and VIIRS-DNB (center) visible reflectance images.  Note the presence of city lights in the VIIRS DNB.</a:t>
            </a:r>
          </a:p>
          <a:p>
            <a:pPr marL="285750" indent="-285750">
              <a:buFont typeface="Arial" pitchFamily="34" charset="0"/>
              <a:buChar char="•"/>
            </a:pPr>
            <a:r>
              <a:rPr lang="en-US" sz="1600" dirty="0" smtClean="0"/>
              <a:t>Cloud detection and phasing is also being modified to exploit the DNB.</a:t>
            </a:r>
            <a:endParaRPr lang="en-US" sz="1600"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919"/>
          <a:stretch/>
        </p:blipFill>
        <p:spPr bwMode="auto">
          <a:xfrm>
            <a:off x="3269650" y="2642190"/>
            <a:ext cx="2743200" cy="3953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919"/>
          <a:stretch/>
        </p:blipFill>
        <p:spPr bwMode="auto">
          <a:xfrm>
            <a:off x="228600" y="2642190"/>
            <a:ext cx="2743200" cy="3953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3919"/>
          <a:stretch/>
        </p:blipFill>
        <p:spPr bwMode="auto">
          <a:xfrm>
            <a:off x="6096000" y="2642190"/>
            <a:ext cx="2743200" cy="3953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9600" y="2282456"/>
            <a:ext cx="1785810" cy="369332"/>
          </a:xfrm>
          <a:prstGeom prst="rect">
            <a:avLst/>
          </a:prstGeom>
          <a:noFill/>
        </p:spPr>
        <p:txBody>
          <a:bodyPr wrap="none" rtlCol="0">
            <a:spAutoFit/>
          </a:bodyPr>
          <a:lstStyle/>
          <a:p>
            <a:r>
              <a:rPr lang="en-US" dirty="0" smtClean="0"/>
              <a:t>GOES-15 Evening</a:t>
            </a:r>
            <a:endParaRPr lang="en-US" dirty="0"/>
          </a:p>
        </p:txBody>
      </p:sp>
      <p:sp>
        <p:nvSpPr>
          <p:cNvPr id="12" name="TextBox 11"/>
          <p:cNvSpPr txBox="1"/>
          <p:nvPr/>
        </p:nvSpPr>
        <p:spPr>
          <a:xfrm>
            <a:off x="6574695" y="2297668"/>
            <a:ext cx="1860766" cy="369332"/>
          </a:xfrm>
          <a:prstGeom prst="rect">
            <a:avLst/>
          </a:prstGeom>
          <a:noFill/>
        </p:spPr>
        <p:txBody>
          <a:bodyPr wrap="none" rtlCol="0">
            <a:spAutoFit/>
          </a:bodyPr>
          <a:lstStyle/>
          <a:p>
            <a:r>
              <a:rPr lang="en-US" dirty="0" smtClean="0"/>
              <a:t>GOES-15 Morning</a:t>
            </a:r>
            <a:endParaRPr lang="en-US" dirty="0"/>
          </a:p>
        </p:txBody>
      </p:sp>
      <p:sp>
        <p:nvSpPr>
          <p:cNvPr id="13" name="TextBox 12"/>
          <p:cNvSpPr txBox="1"/>
          <p:nvPr/>
        </p:nvSpPr>
        <p:spPr>
          <a:xfrm>
            <a:off x="3796467" y="2282456"/>
            <a:ext cx="1689565" cy="369332"/>
          </a:xfrm>
          <a:prstGeom prst="rect">
            <a:avLst/>
          </a:prstGeom>
          <a:noFill/>
        </p:spPr>
        <p:txBody>
          <a:bodyPr wrap="none" rtlCol="0">
            <a:spAutoFit/>
          </a:bodyPr>
          <a:lstStyle/>
          <a:p>
            <a:r>
              <a:rPr lang="en-US" dirty="0" smtClean="0"/>
              <a:t>VIIRS DNB Night</a:t>
            </a:r>
            <a:endParaRPr lang="en-US" dirty="0"/>
          </a:p>
        </p:txBody>
      </p:sp>
      <p:sp>
        <p:nvSpPr>
          <p:cNvPr id="3" name="TextBox 2"/>
          <p:cNvSpPr txBox="1"/>
          <p:nvPr/>
        </p:nvSpPr>
        <p:spPr>
          <a:xfrm>
            <a:off x="5181600" y="3276600"/>
            <a:ext cx="723275" cy="261610"/>
          </a:xfrm>
          <a:prstGeom prst="rect">
            <a:avLst/>
          </a:prstGeom>
          <a:noFill/>
          <a:ln>
            <a:noFill/>
          </a:ln>
        </p:spPr>
        <p:txBody>
          <a:bodyPr wrap="none" rtlCol="0">
            <a:spAutoFit/>
          </a:bodyPr>
          <a:lstStyle/>
          <a:p>
            <a:r>
              <a:rPr lang="en-US" sz="1100" dirty="0">
                <a:solidFill>
                  <a:schemeClr val="bg1">
                    <a:lumMod val="85000"/>
                  </a:schemeClr>
                </a:solidFill>
              </a:rPr>
              <a:t>c</a:t>
            </a:r>
            <a:r>
              <a:rPr lang="en-US" sz="1100" dirty="0" smtClean="0">
                <a:solidFill>
                  <a:schemeClr val="bg1">
                    <a:lumMod val="85000"/>
                  </a:schemeClr>
                </a:solidFill>
              </a:rPr>
              <a:t>ity lights</a:t>
            </a:r>
            <a:endParaRPr lang="en-US" sz="1100" dirty="0">
              <a:solidFill>
                <a:schemeClr val="bg1">
                  <a:lumMod val="85000"/>
                </a:schemeClr>
              </a:solidFill>
            </a:endParaRPr>
          </a:p>
        </p:txBody>
      </p:sp>
      <p:cxnSp>
        <p:nvCxnSpPr>
          <p:cNvPr id="5" name="Straight Arrow Connector 4"/>
          <p:cNvCxnSpPr/>
          <p:nvPr/>
        </p:nvCxnSpPr>
        <p:spPr>
          <a:xfrm>
            <a:off x="5543237" y="3538210"/>
            <a:ext cx="19363" cy="271790"/>
          </a:xfrm>
          <a:prstGeom prst="straightConnector1">
            <a:avLst/>
          </a:prstGeom>
          <a:ln>
            <a:solidFill>
              <a:schemeClr val="bg1">
                <a:lumMod val="85000"/>
              </a:schemeClr>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216800" y="225734"/>
            <a:ext cx="6173550" cy="400110"/>
          </a:xfrm>
          <a:prstGeom prst="rect">
            <a:avLst/>
          </a:prstGeom>
          <a:noFill/>
        </p:spPr>
        <p:txBody>
          <a:bodyPr wrap="none" rtlCol="0">
            <a:spAutoFit/>
          </a:bodyPr>
          <a:lstStyle/>
          <a:p>
            <a:r>
              <a:rPr lang="en-US" sz="2000" b="1" dirty="0" smtClean="0"/>
              <a:t>Comparison to Experimental NOAA VIIRS DNB Retrievals</a:t>
            </a:r>
            <a:endParaRPr lang="en-US" sz="2000" b="1" dirty="0"/>
          </a:p>
        </p:txBody>
      </p:sp>
    </p:spTree>
    <p:extLst>
      <p:ext uri="{BB962C8B-B14F-4D97-AF65-F5344CB8AC3E}">
        <p14:creationId xmlns:p14="http://schemas.microsoft.com/office/powerpoint/2010/main" val="155404491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4479"/>
          <a:stretch/>
        </p:blipFill>
        <p:spPr bwMode="auto">
          <a:xfrm>
            <a:off x="457200" y="2902687"/>
            <a:ext cx="2743200" cy="393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3876"/>
          <a:stretch/>
        </p:blipFill>
        <p:spPr bwMode="auto">
          <a:xfrm>
            <a:off x="3352800" y="2902688"/>
            <a:ext cx="2743200" cy="39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t="3876"/>
          <a:stretch/>
        </p:blipFill>
        <p:spPr bwMode="auto">
          <a:xfrm>
            <a:off x="6248400" y="2902686"/>
            <a:ext cx="2743200" cy="395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09000" y="917706"/>
            <a:ext cx="8610600" cy="1600438"/>
          </a:xfrm>
          <a:prstGeom prst="rect">
            <a:avLst/>
          </a:prstGeom>
          <a:noFill/>
        </p:spPr>
        <p:txBody>
          <a:bodyPr wrap="square" rtlCol="0">
            <a:spAutoFit/>
          </a:bodyPr>
          <a:lstStyle/>
          <a:p>
            <a:pPr marL="285750" indent="-285750">
              <a:buFont typeface="Arial" pitchFamily="34" charset="0"/>
              <a:buChar char="•"/>
            </a:pPr>
            <a:r>
              <a:rPr lang="en-US" sz="1400" dirty="0" smtClean="0"/>
              <a:t>We have developed the </a:t>
            </a:r>
            <a:r>
              <a:rPr lang="en-US" sz="1400" b="1" dirty="0" smtClean="0"/>
              <a:t>Nighttime Lunar Cloud Optical Properties (NLCOMP)</a:t>
            </a:r>
            <a:r>
              <a:rPr lang="en-US" sz="1400" dirty="0" smtClean="0"/>
              <a:t> to derive cloud properties at night and these properties include cloud optical depth (center image).</a:t>
            </a:r>
          </a:p>
          <a:p>
            <a:pPr marL="285750" indent="-285750">
              <a:buFont typeface="Arial" pitchFamily="34" charset="0"/>
              <a:buChar char="•"/>
            </a:pPr>
            <a:r>
              <a:rPr lang="en-US" sz="1400" dirty="0" smtClean="0"/>
              <a:t>Note, the consistency from the NLCOMP results with the GOES results is much greater than with the IR-only IDPS results.  Nighttime COP bug fixes will help improve these comparisons (TBD).</a:t>
            </a:r>
          </a:p>
          <a:p>
            <a:pPr marL="285750" indent="-285750">
              <a:buFont typeface="Arial" pitchFamily="34" charset="0"/>
              <a:buChar char="•"/>
            </a:pPr>
            <a:r>
              <a:rPr lang="en-US" sz="1400" dirty="0" smtClean="0"/>
              <a:t>Our sensitivity studies shows similar day-time performance for optical depth and similar day-time performance for particle size for many cloud types.  There is a null-point where scattering and transmission effects reduce the sensitivity to particle size for certain clouds.</a:t>
            </a:r>
            <a:endParaRPr lang="en-US" sz="1400" dirty="0"/>
          </a:p>
        </p:txBody>
      </p:sp>
      <p:sp>
        <p:nvSpPr>
          <p:cNvPr id="10" name="TextBox 9"/>
          <p:cNvSpPr txBox="1"/>
          <p:nvPr/>
        </p:nvSpPr>
        <p:spPr>
          <a:xfrm>
            <a:off x="996112" y="2522724"/>
            <a:ext cx="1785810" cy="369332"/>
          </a:xfrm>
          <a:prstGeom prst="rect">
            <a:avLst/>
          </a:prstGeom>
          <a:noFill/>
        </p:spPr>
        <p:txBody>
          <a:bodyPr wrap="none" rtlCol="0">
            <a:spAutoFit/>
          </a:bodyPr>
          <a:lstStyle/>
          <a:p>
            <a:r>
              <a:rPr lang="en-US" dirty="0" smtClean="0"/>
              <a:t>GOES-15 Evening</a:t>
            </a:r>
            <a:endParaRPr lang="en-US" dirty="0"/>
          </a:p>
        </p:txBody>
      </p:sp>
      <p:sp>
        <p:nvSpPr>
          <p:cNvPr id="11" name="TextBox 10"/>
          <p:cNvSpPr txBox="1"/>
          <p:nvPr/>
        </p:nvSpPr>
        <p:spPr>
          <a:xfrm>
            <a:off x="6749834" y="2518144"/>
            <a:ext cx="1860766" cy="369332"/>
          </a:xfrm>
          <a:prstGeom prst="rect">
            <a:avLst/>
          </a:prstGeom>
          <a:noFill/>
        </p:spPr>
        <p:txBody>
          <a:bodyPr wrap="none" rtlCol="0">
            <a:spAutoFit/>
          </a:bodyPr>
          <a:lstStyle/>
          <a:p>
            <a:r>
              <a:rPr lang="en-US" dirty="0" smtClean="0"/>
              <a:t>GOES-15 Morning</a:t>
            </a:r>
            <a:endParaRPr lang="en-US" dirty="0"/>
          </a:p>
        </p:txBody>
      </p:sp>
      <p:sp>
        <p:nvSpPr>
          <p:cNvPr id="12" name="TextBox 11"/>
          <p:cNvSpPr txBox="1"/>
          <p:nvPr/>
        </p:nvSpPr>
        <p:spPr>
          <a:xfrm>
            <a:off x="3856684" y="2514600"/>
            <a:ext cx="1689565" cy="369332"/>
          </a:xfrm>
          <a:prstGeom prst="rect">
            <a:avLst/>
          </a:prstGeom>
          <a:noFill/>
        </p:spPr>
        <p:txBody>
          <a:bodyPr wrap="none" rtlCol="0">
            <a:spAutoFit/>
          </a:bodyPr>
          <a:lstStyle/>
          <a:p>
            <a:r>
              <a:rPr lang="en-US" dirty="0" smtClean="0"/>
              <a:t>VIIRS DNB Night</a:t>
            </a:r>
            <a:endParaRPr lang="en-US" dirty="0"/>
          </a:p>
        </p:txBody>
      </p:sp>
      <p:sp>
        <p:nvSpPr>
          <p:cNvPr id="9" name="TextBox 8"/>
          <p:cNvSpPr txBox="1"/>
          <p:nvPr/>
        </p:nvSpPr>
        <p:spPr>
          <a:xfrm>
            <a:off x="1216800" y="225734"/>
            <a:ext cx="6173550" cy="400110"/>
          </a:xfrm>
          <a:prstGeom prst="rect">
            <a:avLst/>
          </a:prstGeom>
          <a:noFill/>
        </p:spPr>
        <p:txBody>
          <a:bodyPr wrap="none" rtlCol="0">
            <a:spAutoFit/>
          </a:bodyPr>
          <a:lstStyle/>
          <a:p>
            <a:r>
              <a:rPr lang="en-US" sz="2000" b="1" dirty="0" smtClean="0"/>
              <a:t>Comparison to Experimental NOAA VIIRS DNB Retrievals</a:t>
            </a:r>
            <a:endParaRPr lang="en-US" sz="2000" b="1" dirty="0"/>
          </a:p>
        </p:txBody>
      </p:sp>
    </p:spTree>
    <p:extLst>
      <p:ext uri="{BB962C8B-B14F-4D97-AF65-F5344CB8AC3E}">
        <p14:creationId xmlns:p14="http://schemas.microsoft.com/office/powerpoint/2010/main" val="227801953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Beta EDR Maturity Definition</a:t>
            </a:r>
            <a:endParaRPr lang="en-US" dirty="0"/>
          </a:p>
        </p:txBody>
      </p:sp>
      <p:sp>
        <p:nvSpPr>
          <p:cNvPr id="8" name="Content Placeholder 7"/>
          <p:cNvSpPr>
            <a:spLocks noGrp="1"/>
          </p:cNvSpPr>
          <p:nvPr>
            <p:ph idx="1"/>
          </p:nvPr>
        </p:nvSpPr>
        <p:spPr/>
        <p:txBody>
          <a:bodyPr>
            <a:normAutofit lnSpcReduction="10000"/>
          </a:bodyPr>
          <a:lstStyle/>
          <a:p>
            <a:r>
              <a:rPr lang="en-US" dirty="0" smtClean="0"/>
              <a:t>Early release product.</a:t>
            </a:r>
          </a:p>
          <a:p>
            <a:r>
              <a:rPr lang="en-US" dirty="0" smtClean="0"/>
              <a:t>Minimally validated.</a:t>
            </a:r>
          </a:p>
          <a:p>
            <a:r>
              <a:rPr lang="en-US" dirty="0" smtClean="0"/>
              <a:t>May still contain significant errors.</a:t>
            </a:r>
          </a:p>
          <a:p>
            <a:r>
              <a:rPr lang="en-US" dirty="0" smtClean="0"/>
              <a:t>Versioning not established until a baseline is determined.</a:t>
            </a:r>
          </a:p>
          <a:p>
            <a:r>
              <a:rPr lang="en-US" dirty="0" smtClean="0"/>
              <a:t>Available to allow users to gain familiarity with data formats and parameters.</a:t>
            </a:r>
          </a:p>
          <a:p>
            <a:r>
              <a:rPr lang="en-US" dirty="0" smtClean="0"/>
              <a:t>Product is not appropriate as the basis for quantitative scientific publication studies and applications.</a:t>
            </a:r>
          </a:p>
        </p:txBody>
      </p:sp>
      <p:sp>
        <p:nvSpPr>
          <p:cNvPr id="5" name="Slide Number Placeholder 4"/>
          <p:cNvSpPr>
            <a:spLocks noGrp="1"/>
          </p:cNvSpPr>
          <p:nvPr>
            <p:ph type="sldNum" sz="quarter" idx="12"/>
          </p:nvPr>
        </p:nvSpPr>
        <p:spPr/>
        <p:txBody>
          <a:bodyPr/>
          <a:lstStyle/>
          <a:p>
            <a:fld id="{96E36F11-A39A-294D-A59D-6180D50ED29D}" type="slidenum">
              <a:rPr lang="en-US" smtClean="0"/>
              <a:pPr/>
              <a:t>4</a:t>
            </a:fld>
            <a:endParaRPr lang="en-US" dirty="0"/>
          </a:p>
        </p:txBody>
      </p:sp>
      <p:sp>
        <p:nvSpPr>
          <p:cNvPr id="10" name="TextBox 9"/>
          <p:cNvSpPr txBox="1"/>
          <p:nvPr/>
        </p:nvSpPr>
        <p:spPr>
          <a:xfrm>
            <a:off x="142522" y="6444476"/>
            <a:ext cx="1580408" cy="276999"/>
          </a:xfrm>
          <a:prstGeom prst="rect">
            <a:avLst/>
          </a:prstGeom>
          <a:noFill/>
        </p:spPr>
        <p:txBody>
          <a:bodyPr wrap="square" rtlCol="0">
            <a:spAutoFit/>
          </a:bodyPr>
          <a:lstStyle/>
          <a:p>
            <a:pPr algn="ctr"/>
            <a:r>
              <a:rPr lang="en-US" sz="1200" dirty="0" err="1" smtClean="0"/>
              <a:t>Goto</a:t>
            </a:r>
            <a:r>
              <a:rPr lang="en-US" sz="1200" dirty="0" smtClean="0"/>
              <a:t>: </a:t>
            </a:r>
            <a:r>
              <a:rPr lang="en-US" sz="1200" dirty="0" smtClean="0">
                <a:hlinkClick r:id="rId2" action="ppaction://hlinksldjump"/>
              </a:rPr>
              <a:t>outline, p.2</a:t>
            </a:r>
            <a:endParaRPr lang="en-US" sz="1200" dirty="0"/>
          </a:p>
        </p:txBody>
      </p:sp>
    </p:spTree>
    <p:extLst>
      <p:ext uri="{BB962C8B-B14F-4D97-AF65-F5344CB8AC3E}">
        <p14:creationId xmlns:p14="http://schemas.microsoft.com/office/powerpoint/2010/main" val="309094957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7200" y="59640"/>
            <a:ext cx="7128000" cy="838200"/>
          </a:xfrm>
        </p:spPr>
        <p:txBody>
          <a:bodyPr/>
          <a:lstStyle/>
          <a:p>
            <a:r>
              <a:rPr lang="en-US" sz="2000" dirty="0" smtClean="0"/>
              <a:t>Plans and Issues with Cloud Optical Properties – including Cloud Optical thickness and Cloud Effective Particles Size</a:t>
            </a:r>
            <a:endParaRPr lang="en-US" sz="2000"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9E0A2B-AE61-4920-B948-557DBA546B70}" type="slidenum">
              <a:rPr lang="en-US" smtClean="0"/>
              <a:pPr/>
              <a:t>40</a:t>
            </a:fld>
            <a:endParaRPr lang="en-US"/>
          </a:p>
        </p:txBody>
      </p:sp>
      <p:sp>
        <p:nvSpPr>
          <p:cNvPr id="5" name="TextBox 4"/>
          <p:cNvSpPr txBox="1"/>
          <p:nvPr/>
        </p:nvSpPr>
        <p:spPr>
          <a:xfrm>
            <a:off x="838200" y="1524000"/>
            <a:ext cx="6934200" cy="2031325"/>
          </a:xfrm>
          <a:prstGeom prst="rect">
            <a:avLst/>
          </a:prstGeom>
          <a:noFill/>
        </p:spPr>
        <p:txBody>
          <a:bodyPr wrap="square" rtlCol="0">
            <a:spAutoFit/>
          </a:bodyPr>
          <a:lstStyle/>
          <a:p>
            <a:pPr marL="342900" indent="-342900">
              <a:buAutoNum type="arabicPeriod"/>
            </a:pPr>
            <a:r>
              <a:rPr lang="en-US" dirty="0" smtClean="0">
                <a:latin typeface="Arial" pitchFamily="34" charset="0"/>
                <a:cs typeface="Arial" pitchFamily="34" charset="0"/>
              </a:rPr>
              <a:t>Need to reduce errors for Night COP – improve on the parameterization equations used in the IR method.</a:t>
            </a:r>
          </a:p>
          <a:p>
            <a:pPr marL="342900" indent="-342900">
              <a:buAutoNum type="arabicPeriod"/>
            </a:pPr>
            <a:r>
              <a:rPr lang="en-US" dirty="0" smtClean="0">
                <a:latin typeface="Arial" pitchFamily="34" charset="0"/>
                <a:cs typeface="Arial" pitchFamily="34" charset="0"/>
              </a:rPr>
              <a:t>Need to correct 2 algorithmic errors found in the Night Water COP algorithm – inconsistent to ATBD, they must be fixed</a:t>
            </a:r>
          </a:p>
          <a:p>
            <a:pPr marL="342900" indent="-342900">
              <a:buAutoNum type="arabicPeriod"/>
            </a:pPr>
            <a:r>
              <a:rPr lang="en-US" dirty="0" smtClean="0">
                <a:latin typeface="Arial" pitchFamily="34" charset="0"/>
                <a:cs typeface="Arial" pitchFamily="34" charset="0"/>
              </a:rPr>
              <a:t>Need to reduce CTH bias by reducing errors in  CTT retrieval performed in COP – improve on the parameterization equation characterizing the extinction coefficient ratio of 2 IR bands</a:t>
            </a:r>
            <a:endParaRPr lang="en-US" dirty="0">
              <a:latin typeface="Arial" pitchFamily="34" charset="0"/>
              <a:cs typeface="Arial" pitchFamily="34" charset="0"/>
            </a:endParaRPr>
          </a:p>
        </p:txBody>
      </p:sp>
    </p:spTree>
    <p:extLst>
      <p:ext uri="{BB962C8B-B14F-4D97-AF65-F5344CB8AC3E}">
        <p14:creationId xmlns:p14="http://schemas.microsoft.com/office/powerpoint/2010/main" val="2354408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63600" y="0"/>
            <a:ext cx="7454900" cy="822325"/>
          </a:xfrm>
        </p:spPr>
        <p:txBody>
          <a:bodyPr rtlCol="0">
            <a:normAutofit/>
          </a:bodyPr>
          <a:lstStyle/>
          <a:p>
            <a:pPr eaLnBrk="1" fontAlgn="auto" hangingPunct="1">
              <a:spcAft>
                <a:spcPts val="0"/>
              </a:spcAft>
              <a:defRPr/>
            </a:pPr>
            <a:r>
              <a:rPr lang="en-US" dirty="0" smtClean="0">
                <a:ea typeface="+mj-ea"/>
              </a:rPr>
              <a:t>Conclusions: </a:t>
            </a:r>
            <a:r>
              <a:rPr lang="en-US" dirty="0" smtClean="0"/>
              <a:t>Cloud Optical Properties</a:t>
            </a:r>
            <a:endParaRPr lang="en-US" dirty="0">
              <a:ea typeface="+mj-ea"/>
            </a:endParaRPr>
          </a:p>
        </p:txBody>
      </p:sp>
      <p:sp>
        <p:nvSpPr>
          <p:cNvPr id="8" name="Content Placeholder 7"/>
          <p:cNvSpPr>
            <a:spLocks noGrp="1"/>
          </p:cNvSpPr>
          <p:nvPr>
            <p:ph idx="1"/>
          </p:nvPr>
        </p:nvSpPr>
        <p:spPr/>
        <p:txBody>
          <a:bodyPr rtlCol="0">
            <a:normAutofit fontScale="85000" lnSpcReduction="10000"/>
          </a:bodyPr>
          <a:lstStyle/>
          <a:p>
            <a:pPr eaLnBrk="1" fontAlgn="auto" hangingPunct="1">
              <a:spcAft>
                <a:spcPts val="0"/>
              </a:spcAft>
              <a:buFont typeface="Arial" pitchFamily="34" charset="0"/>
              <a:buChar char="•"/>
              <a:defRPr/>
            </a:pPr>
            <a:r>
              <a:rPr lang="en-US" dirty="0" smtClean="0">
                <a:ea typeface="+mn-ea"/>
              </a:rPr>
              <a:t>The </a:t>
            </a:r>
            <a:r>
              <a:rPr lang="en-US" b="1" dirty="0" smtClean="0">
                <a:ea typeface="+mn-ea"/>
              </a:rPr>
              <a:t>VIIRS </a:t>
            </a:r>
            <a:r>
              <a:rPr lang="en-US" b="1" dirty="0" smtClean="0"/>
              <a:t>Cloud Optical Properties EDRs</a:t>
            </a:r>
            <a:r>
              <a:rPr lang="en-US" b="1" dirty="0" smtClean="0">
                <a:ea typeface="+mn-ea"/>
              </a:rPr>
              <a:t> </a:t>
            </a:r>
            <a:r>
              <a:rPr lang="en-US" dirty="0" smtClean="0">
                <a:ea typeface="+mn-ea"/>
              </a:rPr>
              <a:t>(</a:t>
            </a:r>
            <a:r>
              <a:rPr lang="en-US" dirty="0" smtClean="0"/>
              <a:t>including</a:t>
            </a:r>
            <a:r>
              <a:rPr lang="en-US" dirty="0" smtClean="0">
                <a:ea typeface="+mn-ea"/>
              </a:rPr>
              <a:t> COT and CEPS EDR) have met the Beta </a:t>
            </a:r>
            <a:r>
              <a:rPr lang="en-US" dirty="0" smtClean="0"/>
              <a:t>M</a:t>
            </a:r>
            <a:r>
              <a:rPr lang="en-US" dirty="0" smtClean="0">
                <a:ea typeface="+mn-ea"/>
              </a:rPr>
              <a:t>aturity stage based on the definitions and the evidence shown</a:t>
            </a:r>
          </a:p>
          <a:p>
            <a:pPr lvl="1" eaLnBrk="1" fontAlgn="auto" hangingPunct="1">
              <a:spcAft>
                <a:spcPts val="0"/>
              </a:spcAft>
              <a:buFont typeface="Arial" pitchFamily="34" charset="0"/>
              <a:buChar char="–"/>
              <a:defRPr/>
            </a:pPr>
            <a:r>
              <a:rPr lang="en-US" dirty="0" smtClean="0">
                <a:ea typeface="+mn-ea"/>
              </a:rPr>
              <a:t>It meets or exceeds the definition of Beta in most cases</a:t>
            </a:r>
          </a:p>
          <a:p>
            <a:pPr lvl="1" eaLnBrk="1" fontAlgn="auto" hangingPunct="1">
              <a:spcAft>
                <a:spcPts val="0"/>
              </a:spcAft>
              <a:buFont typeface="Arial" pitchFamily="34" charset="0"/>
              <a:buChar char="–"/>
              <a:defRPr/>
            </a:pPr>
            <a:r>
              <a:rPr lang="en-US" dirty="0" smtClean="0">
                <a:ea typeface="+mn-ea"/>
              </a:rPr>
              <a:t>The product performance for day conditions is close to meeting requirements at this time.</a:t>
            </a:r>
          </a:p>
          <a:p>
            <a:pPr lvl="1" fontAlgn="auto">
              <a:spcAft>
                <a:spcPts val="0"/>
              </a:spcAft>
              <a:buFont typeface="Arial" pitchFamily="34" charset="0"/>
              <a:buChar char="–"/>
              <a:defRPr/>
            </a:pPr>
            <a:r>
              <a:rPr lang="en-US" dirty="0" smtClean="0"/>
              <a:t>The product performance for night conditions is not meeting requirements at this time pending issues to be resolved</a:t>
            </a:r>
            <a:endParaRPr lang="en-US" dirty="0" smtClean="0">
              <a:ea typeface="+mn-ea"/>
            </a:endParaRPr>
          </a:p>
          <a:p>
            <a:pPr eaLnBrk="1" fontAlgn="auto" hangingPunct="1">
              <a:spcAft>
                <a:spcPts val="0"/>
              </a:spcAft>
              <a:buFont typeface="Arial" pitchFamily="34" charset="0"/>
              <a:buChar char="•"/>
              <a:defRPr/>
            </a:pPr>
            <a:r>
              <a:rPr lang="en-US" dirty="0" smtClean="0">
                <a:ea typeface="+mn-ea"/>
              </a:rPr>
              <a:t>Issues have been uncovered during validation of the VIIRS Cloud Optical properties Product and solutions will be evaluated.   </a:t>
            </a:r>
          </a:p>
          <a:p>
            <a:pPr lvl="1" eaLnBrk="1" fontAlgn="auto" hangingPunct="1">
              <a:spcAft>
                <a:spcPts val="0"/>
              </a:spcAft>
              <a:buFont typeface="Arial" pitchFamily="34" charset="0"/>
              <a:buChar char="–"/>
              <a:defRPr/>
            </a:pPr>
            <a:r>
              <a:rPr lang="en-US" dirty="0" smtClean="0">
                <a:ea typeface="+mn-ea"/>
              </a:rPr>
              <a:t>Identified problems are related to the night COP algorithms</a:t>
            </a:r>
          </a:p>
          <a:p>
            <a:pPr lvl="1" eaLnBrk="1" fontAlgn="auto" hangingPunct="1">
              <a:spcAft>
                <a:spcPts val="0"/>
              </a:spcAft>
              <a:buFont typeface="Arial" pitchFamily="34" charset="0"/>
              <a:buChar char="–"/>
              <a:defRPr/>
            </a:pPr>
            <a:r>
              <a:rPr lang="en-US" dirty="0" smtClean="0">
                <a:ea typeface="+mn-ea"/>
              </a:rPr>
              <a:t>Revised k-ratio parameterization equation is needed to remove bias in CTH, a product derived from CTT calculated in COP algorithm</a:t>
            </a:r>
          </a:p>
        </p:txBody>
      </p:sp>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81BFDA4-628E-5641-B20D-A27D93D56567}" type="slidenum">
              <a:rPr lang="en-US">
                <a:solidFill>
                  <a:srgbClr val="898989"/>
                </a:solidFill>
                <a:latin typeface="Calibri" charset="0"/>
              </a:rPr>
              <a:pPr eaLnBrk="1" hangingPunct="1"/>
              <a:t>41</a:t>
            </a:fld>
            <a:endParaRPr lang="en-US" dirty="0">
              <a:solidFill>
                <a:srgbClr val="898989"/>
              </a:solidFill>
              <a:latin typeface="Calibri" charset="0"/>
            </a:endParaRPr>
          </a:p>
        </p:txBody>
      </p:sp>
    </p:spTree>
    <p:extLst>
      <p:ext uri="{BB962C8B-B14F-4D97-AF65-F5344CB8AC3E}">
        <p14:creationId xmlns:p14="http://schemas.microsoft.com/office/powerpoint/2010/main" val="100519721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p:nvPr>
        </p:nvSpPr>
        <p:spPr>
          <a:xfrm>
            <a:off x="533400" y="1981200"/>
            <a:ext cx="7924800" cy="2862322"/>
          </a:xfrm>
          <a:prstGeom prst="rect">
            <a:avLst/>
          </a:prstGeom>
          <a:noFill/>
        </p:spPr>
        <p:txBody>
          <a:bodyPr wrap="square" rtlCol="0">
            <a:spAutoFit/>
          </a:bodyPr>
          <a:lstStyle/>
          <a:p>
            <a:r>
              <a:rPr lang="en-US" sz="3600" dirty="0" smtClean="0"/>
              <a:t>Cloud Top Pressure (CTP) is defined for each cloud-covered Earth location as the set of atmospheric pressures at the tops of the cloud layers overlying the location</a:t>
            </a:r>
            <a:endParaRPr lang="en-US" sz="3600" dirty="0"/>
          </a:p>
        </p:txBody>
      </p:sp>
    </p:spTree>
    <p:extLst>
      <p:ext uri="{BB962C8B-B14F-4D97-AF65-F5344CB8AC3E}">
        <p14:creationId xmlns:p14="http://schemas.microsoft.com/office/powerpoint/2010/main" val="178422230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ha_ctp"/>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1143000"/>
            <a:ext cx="8915400" cy="5715000"/>
          </a:xfrm>
          <a:prstGeom prst="rect">
            <a:avLst/>
          </a:prstGeom>
          <a:noFill/>
          <a:ln>
            <a:noFill/>
          </a:ln>
        </p:spPr>
      </p:pic>
      <p:sp>
        <p:nvSpPr>
          <p:cNvPr id="3" name="Title 2"/>
          <p:cNvSpPr>
            <a:spLocks noGrp="1"/>
          </p:cNvSpPr>
          <p:nvPr>
            <p:ph type="title"/>
          </p:nvPr>
        </p:nvSpPr>
        <p:spPr/>
        <p:txBody>
          <a:bodyPr>
            <a:normAutofit fontScale="90000"/>
          </a:bodyPr>
          <a:lstStyle/>
          <a:p>
            <a:r>
              <a:rPr lang="en-US" dirty="0" smtClean="0"/>
              <a:t>Global Cloud Top Pressure From NOAA GOES-R  Cloud Product</a:t>
            </a:r>
            <a:endParaRPr lang="en-US" dirty="0"/>
          </a:p>
        </p:txBody>
      </p:sp>
    </p:spTree>
    <p:extLst>
      <p:ext uri="{BB962C8B-B14F-4D97-AF65-F5344CB8AC3E}">
        <p14:creationId xmlns:p14="http://schemas.microsoft.com/office/powerpoint/2010/main" val="87628040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dps_ctp"/>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1066800"/>
            <a:ext cx="9144000" cy="5105400"/>
          </a:xfrm>
          <a:prstGeom prst="rect">
            <a:avLst/>
          </a:prstGeom>
          <a:noFill/>
          <a:ln>
            <a:noFill/>
          </a:ln>
        </p:spPr>
      </p:pic>
      <p:sp>
        <p:nvSpPr>
          <p:cNvPr id="5" name="Content Placeholder 3"/>
          <p:cNvSpPr>
            <a:spLocks noGrp="1"/>
          </p:cNvSpPr>
          <p:nvPr>
            <p:ph type="title"/>
          </p:nvPr>
        </p:nvSpPr>
        <p:spPr/>
        <p:txBody>
          <a:bodyPr>
            <a:normAutofit fontScale="90000"/>
          </a:bodyPr>
          <a:lstStyle/>
          <a:p>
            <a:r>
              <a:rPr lang="en-US" dirty="0" smtClean="0"/>
              <a:t>Global Cloud Top Pressure From NPP VIIRS Cloud Product</a:t>
            </a:r>
            <a:endParaRPr lang="en-US" dirty="0"/>
          </a:p>
        </p:txBody>
      </p:sp>
    </p:spTree>
    <p:extLst>
      <p:ext uri="{BB962C8B-B14F-4D97-AF65-F5344CB8AC3E}">
        <p14:creationId xmlns:p14="http://schemas.microsoft.com/office/powerpoint/2010/main" val="198597537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Top Pressure Comparison</a:t>
            </a:r>
            <a:endParaRPr lang="en-US" dirty="0"/>
          </a:p>
        </p:txBody>
      </p:sp>
      <p:sp>
        <p:nvSpPr>
          <p:cNvPr id="3" name="Slide Number Placeholder 2"/>
          <p:cNvSpPr>
            <a:spLocks noGrp="1"/>
          </p:cNvSpPr>
          <p:nvPr>
            <p:ph type="sldNum" sz="quarter" idx="12"/>
          </p:nvPr>
        </p:nvSpPr>
        <p:spPr/>
        <p:txBody>
          <a:bodyPr/>
          <a:lstStyle/>
          <a:p>
            <a:fld id="{96E36F11-A39A-294D-A59D-6180D50ED29D}" type="slidenum">
              <a:rPr lang="en-US" smtClean="0"/>
              <a:pPr/>
              <a:t>45</a:t>
            </a:fld>
            <a:endParaRPr lang="en-US" dirty="0"/>
          </a:p>
        </p:txBody>
      </p:sp>
      <p:sp>
        <p:nvSpPr>
          <p:cNvPr id="7" name="TextBox 6"/>
          <p:cNvSpPr txBox="1"/>
          <p:nvPr/>
        </p:nvSpPr>
        <p:spPr>
          <a:xfrm>
            <a:off x="279763" y="924549"/>
            <a:ext cx="8584473" cy="1477328"/>
          </a:xfrm>
          <a:prstGeom prst="rect">
            <a:avLst/>
          </a:prstGeom>
          <a:noFill/>
        </p:spPr>
        <p:txBody>
          <a:bodyPr wrap="square" rtlCol="0">
            <a:spAutoFit/>
          </a:bodyPr>
          <a:lstStyle/>
          <a:p>
            <a:pPr marL="285750" indent="-285750">
              <a:buFont typeface="Arial" pitchFamily="34" charset="0"/>
              <a:buChar char="•"/>
            </a:pPr>
            <a:r>
              <a:rPr lang="en-US" dirty="0" smtClean="0">
                <a:latin typeface="Calibri" pitchFamily="34" charset="0"/>
                <a:cs typeface="Calibri" pitchFamily="34" charset="0"/>
              </a:rPr>
              <a:t>Good correlation of IDPS with NOAA.  64% of IDPS within L1RD spec relative to NOAA.</a:t>
            </a:r>
          </a:p>
          <a:p>
            <a:pPr marL="285750" lvl="0" indent="-285750">
              <a:buFont typeface="Arial" pitchFamily="34" charset="0"/>
              <a:buChar char="•"/>
            </a:pPr>
            <a:r>
              <a:rPr lang="en-US" dirty="0" smtClean="0">
                <a:solidFill>
                  <a:prstClr val="black"/>
                </a:solidFill>
                <a:latin typeface="Calibri" pitchFamily="34" charset="0"/>
                <a:cs typeface="Calibri" pitchFamily="34" charset="0"/>
              </a:rPr>
              <a:t>IDPS shows a cluster of Tropopause solutions that is being investigated.</a:t>
            </a:r>
          </a:p>
          <a:p>
            <a:pPr marL="285750" lvl="0" indent="-285750">
              <a:buFont typeface="Arial" pitchFamily="34" charset="0"/>
              <a:buChar char="•"/>
            </a:pPr>
            <a:r>
              <a:rPr lang="en-US" dirty="0" smtClean="0">
                <a:solidFill>
                  <a:prstClr val="black"/>
                </a:solidFill>
                <a:latin typeface="Calibri" pitchFamily="34" charset="0"/>
                <a:cs typeface="Calibri" pitchFamily="34" charset="0"/>
              </a:rPr>
              <a:t> </a:t>
            </a:r>
            <a:r>
              <a:rPr lang="en-US" dirty="0" smtClean="0">
                <a:latin typeface="Calibri" pitchFamily="34" charset="0"/>
                <a:cs typeface="Calibri" pitchFamily="34" charset="0"/>
              </a:rPr>
              <a:t>Both IDPS and NASA show lower pressures for marine clouds than NOAA.  NOAA implemented marine stratus fix, NASA and IDPS will do this.  </a:t>
            </a:r>
          </a:p>
          <a:p>
            <a:pPr marL="285750" lvl="0" indent="-285750">
              <a:buFont typeface="Arial" pitchFamily="34" charset="0"/>
              <a:buChar char="•"/>
            </a:pPr>
            <a:r>
              <a:rPr lang="en-US" dirty="0" smtClean="0">
                <a:latin typeface="Calibri" pitchFamily="34" charset="0"/>
                <a:cs typeface="Calibri" pitchFamily="34" charset="0"/>
              </a:rPr>
              <a:t>NASA is likely much better than NOAA which uses VIIRS channels from MODIS (no CO</a:t>
            </a:r>
            <a:r>
              <a:rPr lang="en-US" baseline="-25000" dirty="0" smtClean="0">
                <a:latin typeface="Calibri" pitchFamily="34" charset="0"/>
                <a:cs typeface="Calibri" pitchFamily="34" charset="0"/>
              </a:rPr>
              <a:t>2</a:t>
            </a:r>
            <a:r>
              <a:rPr lang="en-US" dirty="0" smtClean="0">
                <a:latin typeface="Calibri" pitchFamily="34" charset="0"/>
                <a:cs typeface="Calibri" pitchFamily="34" charset="0"/>
              </a:rPr>
              <a:t>)</a:t>
            </a:r>
            <a:endParaRPr lang="en-US" dirty="0">
              <a:latin typeface="Calibri" pitchFamily="34" charset="0"/>
              <a:cs typeface="Calibri"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01"/>
            <a:ext cx="4572000" cy="3914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2540001"/>
            <a:ext cx="4572000" cy="3914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37" y="6184983"/>
            <a:ext cx="1015873" cy="673016"/>
          </a:xfrm>
          <a:prstGeom prst="rect">
            <a:avLst/>
          </a:prstGeom>
        </p:spPr>
      </p:pic>
    </p:spTree>
    <p:extLst>
      <p:ext uri="{BB962C8B-B14F-4D97-AF65-F5344CB8AC3E}">
        <p14:creationId xmlns:p14="http://schemas.microsoft.com/office/powerpoint/2010/main" val="12593063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p:nvPr>
        </p:nvSpPr>
        <p:spPr>
          <a:xfrm>
            <a:off x="533400" y="1981200"/>
            <a:ext cx="7924800" cy="2862322"/>
          </a:xfrm>
          <a:prstGeom prst="rect">
            <a:avLst/>
          </a:prstGeom>
          <a:noFill/>
        </p:spPr>
        <p:txBody>
          <a:bodyPr wrap="square" rtlCol="0">
            <a:spAutoFit/>
          </a:bodyPr>
          <a:lstStyle/>
          <a:p>
            <a:r>
              <a:rPr lang="en-US" sz="3600" dirty="0" smtClean="0"/>
              <a:t>Cloud Top Height (CTH) is defined for each cloud-covered Earth location as the set of heights above sea level of the tops of the cloud layers overlying the location</a:t>
            </a:r>
            <a:endParaRPr lang="en-US" sz="3600" dirty="0"/>
          </a:p>
        </p:txBody>
      </p:sp>
    </p:spTree>
    <p:extLst>
      <p:ext uri="{BB962C8B-B14F-4D97-AF65-F5344CB8AC3E}">
        <p14:creationId xmlns:p14="http://schemas.microsoft.com/office/powerpoint/2010/main" val="81789366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2955" y="1153391"/>
            <a:ext cx="4456113" cy="370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40209" y="1416627"/>
            <a:ext cx="3666773" cy="4524316"/>
          </a:xfrm>
          <a:prstGeom prst="rect">
            <a:avLst/>
          </a:prstGeom>
        </p:spPr>
        <p:txBody>
          <a:bodyPr wrap="square">
            <a:spAutoFit/>
          </a:bodyPr>
          <a:lstStyle/>
          <a:p>
            <a:pPr>
              <a:buFont typeface="Arial" pitchFamily="34" charset="0"/>
              <a:buChar char="•"/>
            </a:pPr>
            <a:r>
              <a:rPr lang="en-US" dirty="0" smtClean="0">
                <a:latin typeface="Calibri" pitchFamily="34" charset="0"/>
                <a:cs typeface="Calibri" pitchFamily="34" charset="0"/>
              </a:rPr>
              <a:t>  The </a:t>
            </a:r>
            <a:r>
              <a:rPr lang="en-US" dirty="0">
                <a:latin typeface="Calibri" pitchFamily="34" charset="0"/>
                <a:cs typeface="Calibri" pitchFamily="34" charset="0"/>
              </a:rPr>
              <a:t>global distribution of CTH differences between CALIOP and VIIRS IP retrievals is presented. </a:t>
            </a:r>
            <a:endParaRPr lang="en-US" dirty="0" smtClean="0">
              <a:latin typeface="Calibri" pitchFamily="34" charset="0"/>
              <a:cs typeface="Calibri" pitchFamily="34" charset="0"/>
            </a:endParaRPr>
          </a:p>
          <a:p>
            <a:pPr>
              <a:buFont typeface="Arial" pitchFamily="34" charset="0"/>
              <a:buChar char="•"/>
            </a:pPr>
            <a:endParaRPr lang="en-US" dirty="0" smtClean="0">
              <a:latin typeface="Calibri" pitchFamily="34" charset="0"/>
              <a:cs typeface="Calibri" pitchFamily="34" charset="0"/>
            </a:endParaRPr>
          </a:p>
          <a:p>
            <a:pPr lvl="0">
              <a:buFont typeface="Arial" pitchFamily="34" charset="0"/>
              <a:buChar char="•"/>
            </a:pPr>
            <a:r>
              <a:rPr lang="en-US" dirty="0" smtClean="0">
                <a:latin typeface="Calibri" pitchFamily="34" charset="0"/>
                <a:cs typeface="Calibri" pitchFamily="34" charset="0"/>
              </a:rPr>
              <a:t>  The </a:t>
            </a:r>
            <a:r>
              <a:rPr lang="en-US" dirty="0">
                <a:latin typeface="Calibri" pitchFamily="34" charset="0"/>
                <a:cs typeface="Calibri" pitchFamily="34" charset="0"/>
              </a:rPr>
              <a:t>results </a:t>
            </a:r>
            <a:r>
              <a:rPr lang="en-US" dirty="0" smtClean="0">
                <a:latin typeface="Calibri" pitchFamily="34" charset="0"/>
                <a:cs typeface="Calibri" pitchFamily="34" charset="0"/>
              </a:rPr>
              <a:t>from </a:t>
            </a:r>
            <a:r>
              <a:rPr lang="en-US" dirty="0">
                <a:latin typeface="Calibri" pitchFamily="34" charset="0"/>
                <a:cs typeface="Calibri" pitchFamily="34" charset="0"/>
              </a:rPr>
              <a:t>VIIRS </a:t>
            </a:r>
            <a:r>
              <a:rPr lang="en-US" dirty="0" smtClean="0">
                <a:latin typeface="Calibri" pitchFamily="34" charset="0"/>
                <a:cs typeface="Calibri" pitchFamily="34" charset="0"/>
              </a:rPr>
              <a:t>retrievals indicate a significant negative CTH bias for ice clouds.</a:t>
            </a:r>
            <a:r>
              <a:rPr lang="en-US" dirty="0">
                <a:latin typeface="Calibri" pitchFamily="34" charset="0"/>
                <a:ea typeface="MS Mincho" pitchFamily="49" charset="-128"/>
                <a:cs typeface="Calibri" pitchFamily="34" charset="0"/>
              </a:rPr>
              <a:t> </a:t>
            </a:r>
            <a:endParaRPr lang="en-US" dirty="0" smtClean="0">
              <a:latin typeface="Calibri" pitchFamily="34" charset="0"/>
              <a:ea typeface="MS Mincho" pitchFamily="49" charset="-128"/>
              <a:cs typeface="Calibri" pitchFamily="34" charset="0"/>
            </a:endParaRPr>
          </a:p>
          <a:p>
            <a:pPr lvl="0">
              <a:buFont typeface="Arial" pitchFamily="34" charset="0"/>
              <a:buChar char="•"/>
            </a:pPr>
            <a:endParaRPr lang="en-US" dirty="0" smtClean="0">
              <a:latin typeface="Calibri" pitchFamily="34" charset="0"/>
              <a:ea typeface="MS Mincho" pitchFamily="49" charset="-128"/>
              <a:cs typeface="Calibri" pitchFamily="34" charset="0"/>
            </a:endParaRPr>
          </a:p>
          <a:p>
            <a:pPr lvl="0">
              <a:buFont typeface="Arial" pitchFamily="34" charset="0"/>
              <a:buChar char="•"/>
            </a:pPr>
            <a:r>
              <a:rPr lang="en-US" dirty="0" smtClean="0">
                <a:latin typeface="Calibri" pitchFamily="34" charset="0"/>
                <a:ea typeface="MS Mincho" pitchFamily="49" charset="-128"/>
                <a:cs typeface="Calibri" pitchFamily="34" charset="0"/>
              </a:rPr>
              <a:t>The </a:t>
            </a:r>
            <a:r>
              <a:rPr lang="en-US" dirty="0">
                <a:latin typeface="Calibri" pitchFamily="34" charset="0"/>
                <a:ea typeface="MS Mincho" pitchFamily="49" charset="-128"/>
                <a:cs typeface="Calibri" pitchFamily="34" charset="0"/>
              </a:rPr>
              <a:t>mean and standard deviation of biases relative to CALIOP separated by retrieval type. Negative values occur when VIIRS underestimates CALIOP</a:t>
            </a:r>
            <a:r>
              <a:rPr lang="en-US" dirty="0" smtClean="0">
                <a:latin typeface="Calibri" pitchFamily="34" charset="0"/>
                <a:ea typeface="MS Mincho" pitchFamily="49" charset="-128"/>
                <a:cs typeface="Calibri" pitchFamily="34" charset="0"/>
              </a:rPr>
              <a:t>.</a:t>
            </a:r>
          </a:p>
          <a:p>
            <a:pPr lvl="0">
              <a:buFont typeface="Arial" pitchFamily="34" charset="0"/>
              <a:buChar char="•"/>
            </a:pPr>
            <a:endParaRPr lang="en-US" sz="2000" dirty="0">
              <a:latin typeface="Calibri" pitchFamily="34" charset="0"/>
              <a:ea typeface="MS Mincho" pitchFamily="49" charset="-128"/>
              <a:cs typeface="Calibri" pitchFamily="34" charset="0"/>
            </a:endParaRPr>
          </a:p>
          <a:p>
            <a:pPr lvl="0">
              <a:buFont typeface="Arial" pitchFamily="34" charset="0"/>
              <a:buChar char="•"/>
            </a:pPr>
            <a:r>
              <a:rPr lang="en-US" dirty="0" smtClean="0">
                <a:latin typeface="Calibri" pitchFamily="34" charset="0"/>
                <a:ea typeface="MS Mincho" pitchFamily="49" charset="-128"/>
                <a:cs typeface="Calibri" pitchFamily="34" charset="0"/>
              </a:rPr>
              <a:t>3 months of VIIRS/CALIOP matchups</a:t>
            </a:r>
            <a:endParaRPr lang="en-US" sz="3200" dirty="0">
              <a:latin typeface="Calibri" pitchFamily="34" charset="0"/>
              <a:cs typeface="Calibri" pitchFamily="34" charset="0"/>
            </a:endParaRPr>
          </a:p>
          <a:p>
            <a:pPr>
              <a:buFont typeface="Arial" pitchFamily="34" charset="0"/>
              <a:buChar char="•"/>
            </a:pPr>
            <a:endParaRPr lang="en-US" b="1" dirty="0"/>
          </a:p>
        </p:txBody>
      </p:sp>
      <p:sp>
        <p:nvSpPr>
          <p:cNvPr id="5" name="Title 4"/>
          <p:cNvSpPr>
            <a:spLocks noGrp="1"/>
          </p:cNvSpPr>
          <p:nvPr>
            <p:ph type="title"/>
          </p:nvPr>
        </p:nvSpPr>
        <p:spPr>
          <a:xfrm>
            <a:off x="1028700" y="0"/>
            <a:ext cx="7148945" cy="822960"/>
          </a:xfrm>
        </p:spPr>
        <p:txBody>
          <a:bodyPr>
            <a:normAutofit fontScale="90000"/>
          </a:bodyPr>
          <a:lstStyle/>
          <a:p>
            <a:r>
              <a:rPr lang="en-US" dirty="0" smtClean="0">
                <a:latin typeface="Calibri" pitchFamily="34" charset="0"/>
              </a:rPr>
              <a:t>Global Cloud Top Height Evaluation of VIIRS with  CALIOP CTH product</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698878771"/>
              </p:ext>
            </p:extLst>
          </p:nvPr>
        </p:nvGraphicFramePr>
        <p:xfrm>
          <a:off x="4496955" y="5196967"/>
          <a:ext cx="4411980" cy="939800"/>
        </p:xfrm>
        <a:graphic>
          <a:graphicData uri="http://schemas.openxmlformats.org/drawingml/2006/table">
            <a:tbl>
              <a:tblPr firstRow="1" firstCol="1" bandRow="1">
                <a:tableStyleId>{5C22544A-7EE6-4342-B048-85BDC9FD1C3A}</a:tableStyleId>
              </a:tblPr>
              <a:tblGrid>
                <a:gridCol w="2405380"/>
                <a:gridCol w="927100"/>
                <a:gridCol w="1079500"/>
              </a:tblGrid>
              <a:tr h="208280">
                <a:tc>
                  <a:txBody>
                    <a:bodyPr/>
                    <a:lstStyle/>
                    <a:p>
                      <a:pPr marL="0" marR="0" algn="ctr">
                        <a:spcBef>
                          <a:spcPts val="0"/>
                        </a:spcBef>
                        <a:spcAft>
                          <a:spcPts val="0"/>
                        </a:spcAft>
                      </a:pPr>
                      <a:r>
                        <a:rPr lang="en-US" sz="1200" dirty="0">
                          <a:effectLst/>
                        </a:rPr>
                        <a:t> </a:t>
                      </a:r>
                      <a:endParaRPr lang="en-US" sz="1200" dirty="0">
                        <a:solidFill>
                          <a:srgbClr val="000000"/>
                        </a:solidFill>
                        <a:effectLst/>
                        <a:latin typeface="Cambria"/>
                        <a:ea typeface="MS Mincho"/>
                        <a:cs typeface="Times New Roman"/>
                      </a:endParaRPr>
                    </a:p>
                  </a:txBody>
                  <a:tcPr marL="68580" marR="68580" marT="0" marB="0"/>
                </a:tc>
                <a:tc>
                  <a:txBody>
                    <a:bodyPr/>
                    <a:lstStyle/>
                    <a:p>
                      <a:pPr marL="0" marR="0">
                        <a:spcBef>
                          <a:spcPts val="0"/>
                        </a:spcBef>
                        <a:spcAft>
                          <a:spcPts val="0"/>
                        </a:spcAft>
                      </a:pPr>
                      <a:r>
                        <a:rPr lang="en-US" sz="1200">
                          <a:effectLst/>
                        </a:rPr>
                        <a:t>COT &lt; 1.0</a:t>
                      </a:r>
                      <a:endParaRPr lang="en-US" sz="1200">
                        <a:solidFill>
                          <a:srgbClr val="000000"/>
                        </a:solidFill>
                        <a:effectLst/>
                        <a:latin typeface="Cambria"/>
                        <a:ea typeface="MS Mincho"/>
                        <a:cs typeface="Times New Roman"/>
                      </a:endParaRPr>
                    </a:p>
                  </a:txBody>
                  <a:tcPr marL="68580" marR="68580" marT="0" marB="0"/>
                </a:tc>
                <a:tc>
                  <a:txBody>
                    <a:bodyPr/>
                    <a:lstStyle/>
                    <a:p>
                      <a:pPr marL="0" marR="0">
                        <a:spcBef>
                          <a:spcPts val="0"/>
                        </a:spcBef>
                        <a:spcAft>
                          <a:spcPts val="0"/>
                        </a:spcAft>
                      </a:pPr>
                      <a:r>
                        <a:rPr lang="en-US" sz="1200">
                          <a:effectLst/>
                        </a:rPr>
                        <a:t>COT &gt;1.0</a:t>
                      </a:r>
                      <a:endParaRPr lang="en-US" sz="1200">
                        <a:solidFill>
                          <a:srgbClr val="000000"/>
                        </a:solidFill>
                        <a:effectLst/>
                        <a:latin typeface="Cambria"/>
                        <a:ea typeface="MS Mincho"/>
                        <a:cs typeface="Times New Roman"/>
                      </a:endParaRPr>
                    </a:p>
                  </a:txBody>
                  <a:tcPr marL="68580" marR="68580" marT="0" marB="0"/>
                </a:tc>
              </a:tr>
              <a:tr h="137795">
                <a:tc>
                  <a:txBody>
                    <a:bodyPr/>
                    <a:lstStyle/>
                    <a:p>
                      <a:pPr marL="0" marR="0">
                        <a:spcBef>
                          <a:spcPts val="0"/>
                        </a:spcBef>
                        <a:spcAft>
                          <a:spcPts val="0"/>
                        </a:spcAft>
                      </a:pPr>
                      <a:r>
                        <a:rPr lang="en-US" sz="1200" dirty="0">
                          <a:effectLst/>
                        </a:rPr>
                        <a:t>Accuracy (mean km)</a:t>
                      </a:r>
                    </a:p>
                    <a:p>
                      <a:pPr marL="0" marR="0">
                        <a:spcBef>
                          <a:spcPts val="0"/>
                        </a:spcBef>
                        <a:spcAft>
                          <a:spcPts val="0"/>
                        </a:spcAft>
                      </a:pPr>
                      <a:r>
                        <a:rPr lang="en-US" sz="1200" dirty="0">
                          <a:effectLst/>
                        </a:rPr>
                        <a:t> % in spec</a:t>
                      </a:r>
                      <a:endParaRPr lang="en-US" sz="1200" dirty="0">
                        <a:solidFill>
                          <a:srgbClr val="000000"/>
                        </a:solidFill>
                        <a:effectLst/>
                        <a:latin typeface="Cambria"/>
                        <a:ea typeface="MS Mincho"/>
                        <a:cs typeface="Times New Roman"/>
                      </a:endParaRPr>
                    </a:p>
                  </a:txBody>
                  <a:tcPr marL="68580" marR="68580" marT="0" marB="0"/>
                </a:tc>
                <a:tc>
                  <a:txBody>
                    <a:bodyPr/>
                    <a:lstStyle/>
                    <a:p>
                      <a:pPr marL="0" marR="0">
                        <a:spcBef>
                          <a:spcPts val="1000"/>
                        </a:spcBef>
                        <a:spcAft>
                          <a:spcPts val="0"/>
                        </a:spcAft>
                      </a:pPr>
                      <a:r>
                        <a:rPr lang="en-US" sz="1200">
                          <a:effectLst/>
                        </a:rPr>
                        <a:t>12 %</a:t>
                      </a:r>
                      <a:endParaRPr lang="en-US" sz="1200">
                        <a:solidFill>
                          <a:srgbClr val="000000"/>
                        </a:solidFill>
                        <a:effectLst/>
                        <a:latin typeface="Cambria"/>
                        <a:ea typeface="MS Mincho"/>
                        <a:cs typeface="Times New Roman"/>
                      </a:endParaRPr>
                    </a:p>
                  </a:txBody>
                  <a:tcPr marL="68580" marR="68580" marT="0" marB="0"/>
                </a:tc>
                <a:tc>
                  <a:txBody>
                    <a:bodyPr/>
                    <a:lstStyle/>
                    <a:p>
                      <a:pPr marL="0" marR="0">
                        <a:spcBef>
                          <a:spcPts val="1000"/>
                        </a:spcBef>
                        <a:spcAft>
                          <a:spcPts val="0"/>
                        </a:spcAft>
                      </a:pPr>
                      <a:r>
                        <a:rPr lang="en-US" sz="1200">
                          <a:effectLst/>
                        </a:rPr>
                        <a:t>63 %</a:t>
                      </a:r>
                      <a:endParaRPr lang="en-US" sz="1200">
                        <a:solidFill>
                          <a:srgbClr val="000000"/>
                        </a:solidFill>
                        <a:effectLst/>
                        <a:latin typeface="Cambria"/>
                        <a:ea typeface="MS Mincho"/>
                        <a:cs typeface="Times New Roman"/>
                      </a:endParaRPr>
                    </a:p>
                  </a:txBody>
                  <a:tcPr marL="68580" marR="68580" marT="0" marB="0"/>
                </a:tc>
              </a:tr>
              <a:tr h="340360">
                <a:tc>
                  <a:txBody>
                    <a:bodyPr/>
                    <a:lstStyle/>
                    <a:p>
                      <a:pPr marL="0" marR="0">
                        <a:spcBef>
                          <a:spcPts val="0"/>
                        </a:spcBef>
                        <a:spcAft>
                          <a:spcPts val="0"/>
                        </a:spcAft>
                      </a:pPr>
                      <a:r>
                        <a:rPr lang="en-US" sz="1200">
                          <a:effectLst/>
                        </a:rPr>
                        <a:t>Precision (STD) (km)</a:t>
                      </a:r>
                    </a:p>
                    <a:p>
                      <a:pPr marL="0" marR="0">
                        <a:spcBef>
                          <a:spcPts val="0"/>
                        </a:spcBef>
                        <a:spcAft>
                          <a:spcPts val="0"/>
                        </a:spcAft>
                      </a:pPr>
                      <a:r>
                        <a:rPr lang="en-US" sz="1200">
                          <a:effectLst/>
                        </a:rPr>
                        <a:t>% in spec</a:t>
                      </a:r>
                      <a:endParaRPr lang="en-US" sz="1200">
                        <a:solidFill>
                          <a:srgbClr val="000000"/>
                        </a:solidFill>
                        <a:effectLst/>
                        <a:latin typeface="Cambria"/>
                        <a:ea typeface="MS Mincho"/>
                        <a:cs typeface="Times New Roman"/>
                      </a:endParaRPr>
                    </a:p>
                  </a:txBody>
                  <a:tcPr marL="68580" marR="68580" marT="0" marB="0"/>
                </a:tc>
                <a:tc>
                  <a:txBody>
                    <a:bodyPr/>
                    <a:lstStyle/>
                    <a:p>
                      <a:pPr marL="0" marR="0">
                        <a:spcBef>
                          <a:spcPts val="1000"/>
                        </a:spcBef>
                        <a:spcAft>
                          <a:spcPts val="0"/>
                        </a:spcAft>
                      </a:pPr>
                      <a:r>
                        <a:rPr lang="en-US" sz="1200">
                          <a:effectLst/>
                        </a:rPr>
                        <a:t>43 %</a:t>
                      </a:r>
                      <a:endParaRPr lang="en-US" sz="1200">
                        <a:solidFill>
                          <a:srgbClr val="000000"/>
                        </a:solidFill>
                        <a:effectLst/>
                        <a:latin typeface="Cambria"/>
                        <a:ea typeface="MS Mincho"/>
                        <a:cs typeface="Times New Roman"/>
                      </a:endParaRPr>
                    </a:p>
                  </a:txBody>
                  <a:tcPr marL="68580" marR="68580" marT="0" marB="0"/>
                </a:tc>
                <a:tc>
                  <a:txBody>
                    <a:bodyPr/>
                    <a:lstStyle/>
                    <a:p>
                      <a:pPr marL="0" marR="0">
                        <a:spcBef>
                          <a:spcPts val="1000"/>
                        </a:spcBef>
                        <a:spcAft>
                          <a:spcPts val="0"/>
                        </a:spcAft>
                      </a:pPr>
                      <a:r>
                        <a:rPr lang="en-US" sz="1200" dirty="0">
                          <a:effectLst/>
                        </a:rPr>
                        <a:t>49 %</a:t>
                      </a:r>
                      <a:endParaRPr lang="en-US" sz="1200" dirty="0">
                        <a:solidFill>
                          <a:srgbClr val="000000"/>
                        </a:solidFill>
                        <a:effectLst/>
                        <a:latin typeface="Cambria"/>
                        <a:ea typeface="MS Mincho"/>
                        <a:cs typeface="Times New Roman"/>
                      </a:endParaRPr>
                    </a:p>
                  </a:txBody>
                  <a:tcPr marL="68580" marR="68580" marT="0" marB="0"/>
                </a:tc>
              </a:tr>
            </a:tbl>
          </a:graphicData>
        </a:graphic>
      </p:graphicFrame>
      <p:pic>
        <p:nvPicPr>
          <p:cNvPr id="8" name="Picture 7" descr="Bildschirmfoto 2013-05-29 um 7.28.1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40942"/>
            <a:ext cx="4158747" cy="917057"/>
          </a:xfrm>
          <a:prstGeom prst="rect">
            <a:avLst/>
          </a:prstGeom>
        </p:spPr>
      </p:pic>
    </p:spTree>
    <p:extLst>
      <p:ext uri="{BB962C8B-B14F-4D97-AF65-F5344CB8AC3E}">
        <p14:creationId xmlns:p14="http://schemas.microsoft.com/office/powerpoint/2010/main" val="140988299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62090679"/>
              </p:ext>
            </p:extLst>
          </p:nvPr>
        </p:nvGraphicFramePr>
        <p:xfrm>
          <a:off x="2289810" y="4114800"/>
          <a:ext cx="4411980" cy="939800"/>
        </p:xfrm>
        <a:graphic>
          <a:graphicData uri="http://schemas.openxmlformats.org/drawingml/2006/table">
            <a:tbl>
              <a:tblPr firstRow="1" firstCol="1" bandRow="1">
                <a:tableStyleId>{5C22544A-7EE6-4342-B048-85BDC9FD1C3A}</a:tableStyleId>
              </a:tblPr>
              <a:tblGrid>
                <a:gridCol w="2405380"/>
                <a:gridCol w="927100"/>
                <a:gridCol w="1079500"/>
              </a:tblGrid>
              <a:tr h="208280">
                <a:tc>
                  <a:txBody>
                    <a:bodyPr/>
                    <a:lstStyle/>
                    <a:p>
                      <a:pPr marL="0" marR="0" algn="ctr">
                        <a:spcBef>
                          <a:spcPts val="0"/>
                        </a:spcBef>
                        <a:spcAft>
                          <a:spcPts val="0"/>
                        </a:spcAft>
                      </a:pPr>
                      <a:r>
                        <a:rPr lang="en-US" sz="1200" dirty="0">
                          <a:effectLst/>
                        </a:rPr>
                        <a:t> </a:t>
                      </a:r>
                      <a:endParaRPr lang="en-US" sz="1200" dirty="0">
                        <a:solidFill>
                          <a:srgbClr val="000000"/>
                        </a:solidFill>
                        <a:effectLst/>
                        <a:latin typeface="Cambria"/>
                        <a:ea typeface="MS Mincho"/>
                        <a:cs typeface="Times New Roman"/>
                      </a:endParaRPr>
                    </a:p>
                  </a:txBody>
                  <a:tcPr marL="68580" marR="68580" marT="0" marB="0"/>
                </a:tc>
                <a:tc>
                  <a:txBody>
                    <a:bodyPr/>
                    <a:lstStyle/>
                    <a:p>
                      <a:pPr marL="0" marR="0">
                        <a:spcBef>
                          <a:spcPts val="0"/>
                        </a:spcBef>
                        <a:spcAft>
                          <a:spcPts val="0"/>
                        </a:spcAft>
                      </a:pPr>
                      <a:r>
                        <a:rPr lang="en-US" sz="1200">
                          <a:effectLst/>
                        </a:rPr>
                        <a:t>COT &lt; 1.0</a:t>
                      </a:r>
                      <a:endParaRPr lang="en-US" sz="1200">
                        <a:solidFill>
                          <a:srgbClr val="000000"/>
                        </a:solidFill>
                        <a:effectLst/>
                        <a:latin typeface="Cambria"/>
                        <a:ea typeface="MS Mincho"/>
                        <a:cs typeface="Times New Roman"/>
                      </a:endParaRPr>
                    </a:p>
                  </a:txBody>
                  <a:tcPr marL="68580" marR="68580" marT="0" marB="0"/>
                </a:tc>
                <a:tc>
                  <a:txBody>
                    <a:bodyPr/>
                    <a:lstStyle/>
                    <a:p>
                      <a:pPr marL="0" marR="0">
                        <a:spcBef>
                          <a:spcPts val="0"/>
                        </a:spcBef>
                        <a:spcAft>
                          <a:spcPts val="0"/>
                        </a:spcAft>
                      </a:pPr>
                      <a:r>
                        <a:rPr lang="en-US" sz="1200">
                          <a:effectLst/>
                        </a:rPr>
                        <a:t>COT &gt;1.0</a:t>
                      </a:r>
                      <a:endParaRPr lang="en-US" sz="1200">
                        <a:solidFill>
                          <a:srgbClr val="000000"/>
                        </a:solidFill>
                        <a:effectLst/>
                        <a:latin typeface="Cambria"/>
                        <a:ea typeface="MS Mincho"/>
                        <a:cs typeface="Times New Roman"/>
                      </a:endParaRPr>
                    </a:p>
                  </a:txBody>
                  <a:tcPr marL="68580" marR="68580" marT="0" marB="0"/>
                </a:tc>
              </a:tr>
              <a:tr h="137795">
                <a:tc>
                  <a:txBody>
                    <a:bodyPr/>
                    <a:lstStyle/>
                    <a:p>
                      <a:pPr marL="0" marR="0">
                        <a:spcBef>
                          <a:spcPts val="0"/>
                        </a:spcBef>
                        <a:spcAft>
                          <a:spcPts val="0"/>
                        </a:spcAft>
                      </a:pPr>
                      <a:r>
                        <a:rPr lang="en-US" sz="1200" dirty="0">
                          <a:effectLst/>
                        </a:rPr>
                        <a:t>Accuracy (mean km)</a:t>
                      </a:r>
                    </a:p>
                    <a:p>
                      <a:pPr marL="0" marR="0">
                        <a:spcBef>
                          <a:spcPts val="0"/>
                        </a:spcBef>
                        <a:spcAft>
                          <a:spcPts val="0"/>
                        </a:spcAft>
                      </a:pPr>
                      <a:r>
                        <a:rPr lang="en-US" sz="1200" dirty="0">
                          <a:effectLst/>
                        </a:rPr>
                        <a:t> % in spec</a:t>
                      </a:r>
                      <a:endParaRPr lang="en-US" sz="1200" dirty="0">
                        <a:solidFill>
                          <a:srgbClr val="000000"/>
                        </a:solidFill>
                        <a:effectLst/>
                        <a:latin typeface="Cambria"/>
                        <a:ea typeface="MS Mincho"/>
                        <a:cs typeface="Times New Roman"/>
                      </a:endParaRPr>
                    </a:p>
                  </a:txBody>
                  <a:tcPr marL="68580" marR="68580" marT="0" marB="0"/>
                </a:tc>
                <a:tc>
                  <a:txBody>
                    <a:bodyPr/>
                    <a:lstStyle/>
                    <a:p>
                      <a:pPr marL="0" marR="0">
                        <a:spcBef>
                          <a:spcPts val="1000"/>
                        </a:spcBef>
                        <a:spcAft>
                          <a:spcPts val="0"/>
                        </a:spcAft>
                      </a:pPr>
                      <a:r>
                        <a:rPr lang="en-US" sz="1200">
                          <a:effectLst/>
                        </a:rPr>
                        <a:t>12 %</a:t>
                      </a:r>
                      <a:endParaRPr lang="en-US" sz="1200">
                        <a:solidFill>
                          <a:srgbClr val="000000"/>
                        </a:solidFill>
                        <a:effectLst/>
                        <a:latin typeface="Cambria"/>
                        <a:ea typeface="MS Mincho"/>
                        <a:cs typeface="Times New Roman"/>
                      </a:endParaRPr>
                    </a:p>
                  </a:txBody>
                  <a:tcPr marL="68580" marR="68580" marT="0" marB="0"/>
                </a:tc>
                <a:tc>
                  <a:txBody>
                    <a:bodyPr/>
                    <a:lstStyle/>
                    <a:p>
                      <a:pPr marL="0" marR="0">
                        <a:spcBef>
                          <a:spcPts val="1000"/>
                        </a:spcBef>
                        <a:spcAft>
                          <a:spcPts val="0"/>
                        </a:spcAft>
                      </a:pPr>
                      <a:r>
                        <a:rPr lang="en-US" sz="1200">
                          <a:effectLst/>
                        </a:rPr>
                        <a:t>63 %</a:t>
                      </a:r>
                      <a:endParaRPr lang="en-US" sz="1200">
                        <a:solidFill>
                          <a:srgbClr val="000000"/>
                        </a:solidFill>
                        <a:effectLst/>
                        <a:latin typeface="Cambria"/>
                        <a:ea typeface="MS Mincho"/>
                        <a:cs typeface="Times New Roman"/>
                      </a:endParaRPr>
                    </a:p>
                  </a:txBody>
                  <a:tcPr marL="68580" marR="68580" marT="0" marB="0"/>
                </a:tc>
              </a:tr>
              <a:tr h="340360">
                <a:tc>
                  <a:txBody>
                    <a:bodyPr/>
                    <a:lstStyle/>
                    <a:p>
                      <a:pPr marL="0" marR="0">
                        <a:spcBef>
                          <a:spcPts val="0"/>
                        </a:spcBef>
                        <a:spcAft>
                          <a:spcPts val="0"/>
                        </a:spcAft>
                      </a:pPr>
                      <a:r>
                        <a:rPr lang="en-US" sz="1200">
                          <a:effectLst/>
                        </a:rPr>
                        <a:t>Precision (STD) (km)</a:t>
                      </a:r>
                    </a:p>
                    <a:p>
                      <a:pPr marL="0" marR="0">
                        <a:spcBef>
                          <a:spcPts val="0"/>
                        </a:spcBef>
                        <a:spcAft>
                          <a:spcPts val="0"/>
                        </a:spcAft>
                      </a:pPr>
                      <a:r>
                        <a:rPr lang="en-US" sz="1200">
                          <a:effectLst/>
                        </a:rPr>
                        <a:t>% in spec</a:t>
                      </a:r>
                      <a:endParaRPr lang="en-US" sz="1200">
                        <a:solidFill>
                          <a:srgbClr val="000000"/>
                        </a:solidFill>
                        <a:effectLst/>
                        <a:latin typeface="Cambria"/>
                        <a:ea typeface="MS Mincho"/>
                        <a:cs typeface="Times New Roman"/>
                      </a:endParaRPr>
                    </a:p>
                  </a:txBody>
                  <a:tcPr marL="68580" marR="68580" marT="0" marB="0"/>
                </a:tc>
                <a:tc>
                  <a:txBody>
                    <a:bodyPr/>
                    <a:lstStyle/>
                    <a:p>
                      <a:pPr marL="0" marR="0">
                        <a:spcBef>
                          <a:spcPts val="1000"/>
                        </a:spcBef>
                        <a:spcAft>
                          <a:spcPts val="0"/>
                        </a:spcAft>
                      </a:pPr>
                      <a:r>
                        <a:rPr lang="en-US" sz="1200">
                          <a:effectLst/>
                        </a:rPr>
                        <a:t>43 %</a:t>
                      </a:r>
                      <a:endParaRPr lang="en-US" sz="1200">
                        <a:solidFill>
                          <a:srgbClr val="000000"/>
                        </a:solidFill>
                        <a:effectLst/>
                        <a:latin typeface="Cambria"/>
                        <a:ea typeface="MS Mincho"/>
                        <a:cs typeface="Times New Roman"/>
                      </a:endParaRPr>
                    </a:p>
                  </a:txBody>
                  <a:tcPr marL="68580" marR="68580" marT="0" marB="0"/>
                </a:tc>
                <a:tc>
                  <a:txBody>
                    <a:bodyPr/>
                    <a:lstStyle/>
                    <a:p>
                      <a:pPr marL="0" marR="0">
                        <a:spcBef>
                          <a:spcPts val="1000"/>
                        </a:spcBef>
                        <a:spcAft>
                          <a:spcPts val="0"/>
                        </a:spcAft>
                      </a:pPr>
                      <a:r>
                        <a:rPr lang="en-US" sz="1200" dirty="0">
                          <a:effectLst/>
                        </a:rPr>
                        <a:t>49 %</a:t>
                      </a:r>
                      <a:endParaRPr lang="en-US" sz="1200" dirty="0">
                        <a:solidFill>
                          <a:srgbClr val="000000"/>
                        </a:solidFill>
                        <a:effectLst/>
                        <a:latin typeface="Cambria"/>
                        <a:ea typeface="MS Mincho"/>
                        <a:cs typeface="Times New Roman"/>
                      </a:endParaRPr>
                    </a:p>
                  </a:txBody>
                  <a:tcPr marL="68580" marR="68580" marT="0" marB="0"/>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4262879263"/>
              </p:ext>
            </p:extLst>
          </p:nvPr>
        </p:nvGraphicFramePr>
        <p:xfrm>
          <a:off x="1905000" y="2514600"/>
          <a:ext cx="5554345" cy="600710"/>
        </p:xfrm>
        <a:graphic>
          <a:graphicData uri="http://schemas.openxmlformats.org/drawingml/2006/table">
            <a:tbl>
              <a:tblPr firstRow="1" firstCol="1" bandRow="1">
                <a:tableStyleId>{5C22544A-7EE6-4342-B048-85BDC9FD1C3A}</a:tableStyleId>
              </a:tblPr>
              <a:tblGrid>
                <a:gridCol w="1019175"/>
                <a:gridCol w="910590"/>
                <a:gridCol w="847090"/>
                <a:gridCol w="925830"/>
                <a:gridCol w="925830"/>
                <a:gridCol w="925830"/>
              </a:tblGrid>
              <a:tr h="213995">
                <a:tc>
                  <a:txBody>
                    <a:bodyPr/>
                    <a:lstStyle/>
                    <a:p>
                      <a:pPr marL="0" marR="0" algn="ctr">
                        <a:spcBef>
                          <a:spcPts val="0"/>
                        </a:spcBef>
                        <a:spcAft>
                          <a:spcPts val="0"/>
                        </a:spcAft>
                      </a:pPr>
                      <a:r>
                        <a:rPr lang="en-US" sz="1200" dirty="0">
                          <a:effectLst/>
                        </a:rPr>
                        <a:t> </a:t>
                      </a:r>
                      <a:endParaRPr lang="en-US" sz="1200" dirty="0">
                        <a:solidFill>
                          <a:srgbClr val="000000"/>
                        </a:solidFill>
                        <a:effectLst/>
                        <a:latin typeface="Cambria"/>
                        <a:ea typeface="MS Mincho"/>
                        <a:cs typeface="Times New Roman"/>
                      </a:endParaRPr>
                    </a:p>
                  </a:txBody>
                  <a:tcPr marL="68580" marR="68580" marT="0" marB="0"/>
                </a:tc>
                <a:tc>
                  <a:txBody>
                    <a:bodyPr/>
                    <a:lstStyle/>
                    <a:p>
                      <a:pPr marL="0" marR="0">
                        <a:spcBef>
                          <a:spcPts val="0"/>
                        </a:spcBef>
                        <a:spcAft>
                          <a:spcPts val="0"/>
                        </a:spcAft>
                      </a:pPr>
                      <a:r>
                        <a:rPr lang="en-US" sz="1100">
                          <a:effectLst/>
                        </a:rPr>
                        <a:t>All Retrievals</a:t>
                      </a:r>
                      <a:endParaRPr lang="en-US" sz="1200">
                        <a:solidFill>
                          <a:srgbClr val="000000"/>
                        </a:solidFill>
                        <a:effectLst/>
                        <a:latin typeface="Cambria"/>
                        <a:ea typeface="MS Mincho"/>
                        <a:cs typeface="Times New Roman"/>
                      </a:endParaRPr>
                    </a:p>
                  </a:txBody>
                  <a:tcPr marL="68580" marR="68580" marT="0" marB="0"/>
                </a:tc>
                <a:tc>
                  <a:txBody>
                    <a:bodyPr/>
                    <a:lstStyle/>
                    <a:p>
                      <a:pPr marL="0" marR="0">
                        <a:spcBef>
                          <a:spcPts val="0"/>
                        </a:spcBef>
                        <a:spcAft>
                          <a:spcPts val="0"/>
                        </a:spcAft>
                      </a:pPr>
                      <a:r>
                        <a:rPr lang="en-US" sz="1100" dirty="0">
                          <a:effectLst/>
                        </a:rPr>
                        <a:t>Night Ice</a:t>
                      </a:r>
                      <a:endParaRPr lang="en-US" sz="1200" dirty="0">
                        <a:solidFill>
                          <a:srgbClr val="000000"/>
                        </a:solidFill>
                        <a:effectLst/>
                        <a:latin typeface="Cambria"/>
                        <a:ea typeface="MS Mincho"/>
                        <a:cs typeface="Times New Roman"/>
                      </a:endParaRPr>
                    </a:p>
                  </a:txBody>
                  <a:tcPr marL="68580" marR="68580" marT="0" marB="0"/>
                </a:tc>
                <a:tc>
                  <a:txBody>
                    <a:bodyPr/>
                    <a:lstStyle/>
                    <a:p>
                      <a:pPr marL="0" marR="0">
                        <a:spcBef>
                          <a:spcPts val="0"/>
                        </a:spcBef>
                        <a:spcAft>
                          <a:spcPts val="0"/>
                        </a:spcAft>
                      </a:pPr>
                      <a:r>
                        <a:rPr lang="en-US" sz="1100">
                          <a:effectLst/>
                        </a:rPr>
                        <a:t>Day Ice</a:t>
                      </a:r>
                      <a:endParaRPr lang="en-US" sz="1200">
                        <a:solidFill>
                          <a:srgbClr val="000000"/>
                        </a:solidFill>
                        <a:effectLst/>
                        <a:latin typeface="Cambria"/>
                        <a:ea typeface="MS Mincho"/>
                        <a:cs typeface="Times New Roman"/>
                      </a:endParaRPr>
                    </a:p>
                  </a:txBody>
                  <a:tcPr marL="68580" marR="68580" marT="0" marB="0"/>
                </a:tc>
                <a:tc>
                  <a:txBody>
                    <a:bodyPr/>
                    <a:lstStyle/>
                    <a:p>
                      <a:pPr marL="0" marR="0">
                        <a:spcBef>
                          <a:spcPts val="0"/>
                        </a:spcBef>
                        <a:spcAft>
                          <a:spcPts val="0"/>
                        </a:spcAft>
                      </a:pPr>
                      <a:r>
                        <a:rPr lang="en-US" sz="1100">
                          <a:effectLst/>
                        </a:rPr>
                        <a:t>Night Water</a:t>
                      </a:r>
                      <a:endParaRPr lang="en-US" sz="1200">
                        <a:solidFill>
                          <a:srgbClr val="000000"/>
                        </a:solidFill>
                        <a:effectLst/>
                        <a:latin typeface="Cambria"/>
                        <a:ea typeface="MS Mincho"/>
                        <a:cs typeface="Times New Roman"/>
                      </a:endParaRPr>
                    </a:p>
                  </a:txBody>
                  <a:tcPr marL="68580" marR="68580" marT="0" marB="0"/>
                </a:tc>
                <a:tc>
                  <a:txBody>
                    <a:bodyPr/>
                    <a:lstStyle/>
                    <a:p>
                      <a:pPr marL="0" marR="0">
                        <a:spcBef>
                          <a:spcPts val="0"/>
                        </a:spcBef>
                        <a:spcAft>
                          <a:spcPts val="0"/>
                        </a:spcAft>
                      </a:pPr>
                      <a:r>
                        <a:rPr lang="en-US" sz="1100">
                          <a:effectLst/>
                        </a:rPr>
                        <a:t>Day water</a:t>
                      </a:r>
                      <a:endParaRPr lang="en-US" sz="1200">
                        <a:solidFill>
                          <a:srgbClr val="000000"/>
                        </a:solidFill>
                        <a:effectLst/>
                        <a:latin typeface="Cambria"/>
                        <a:ea typeface="MS Mincho"/>
                        <a:cs typeface="Times New Roman"/>
                      </a:endParaRPr>
                    </a:p>
                  </a:txBody>
                  <a:tcPr marL="68580" marR="68580" marT="0" marB="0"/>
                </a:tc>
              </a:tr>
              <a:tr h="182880">
                <a:tc>
                  <a:txBody>
                    <a:bodyPr/>
                    <a:lstStyle/>
                    <a:p>
                      <a:pPr marL="0" marR="0">
                        <a:spcBef>
                          <a:spcPts val="0"/>
                        </a:spcBef>
                        <a:spcAft>
                          <a:spcPts val="0"/>
                        </a:spcAft>
                      </a:pPr>
                      <a:r>
                        <a:rPr lang="en-US" sz="1100">
                          <a:effectLst/>
                        </a:rPr>
                        <a:t>Mean (km)</a:t>
                      </a:r>
                      <a:endParaRPr lang="en-US" sz="1200">
                        <a:solidFill>
                          <a:srgbClr val="000000"/>
                        </a:solidFill>
                        <a:effectLst/>
                        <a:latin typeface="Cambria"/>
                        <a:ea typeface="MS Mincho"/>
                        <a:cs typeface="Times New Roman"/>
                      </a:endParaRPr>
                    </a:p>
                  </a:txBody>
                  <a:tcPr marL="68580" marR="68580" marT="0" marB="0"/>
                </a:tc>
                <a:tc>
                  <a:txBody>
                    <a:bodyPr/>
                    <a:lstStyle/>
                    <a:p>
                      <a:pPr marL="0" marR="0" algn="ctr">
                        <a:spcBef>
                          <a:spcPts val="0"/>
                        </a:spcBef>
                        <a:spcAft>
                          <a:spcPts val="0"/>
                        </a:spcAft>
                      </a:pPr>
                      <a:r>
                        <a:rPr lang="en-US" sz="1100">
                          <a:effectLst/>
                        </a:rPr>
                        <a:t>-0.9</a:t>
                      </a:r>
                      <a:endParaRPr lang="en-US" sz="1200">
                        <a:solidFill>
                          <a:srgbClr val="000000"/>
                        </a:solidFill>
                        <a:effectLst/>
                        <a:latin typeface="Cambria"/>
                        <a:ea typeface="MS Mincho"/>
                        <a:cs typeface="Times New Roman"/>
                      </a:endParaRPr>
                    </a:p>
                  </a:txBody>
                  <a:tcPr marL="68580" marR="68580" marT="0" marB="0"/>
                </a:tc>
                <a:tc>
                  <a:txBody>
                    <a:bodyPr/>
                    <a:lstStyle/>
                    <a:p>
                      <a:pPr marL="0" marR="0" algn="ctr">
                        <a:spcBef>
                          <a:spcPts val="0"/>
                        </a:spcBef>
                        <a:spcAft>
                          <a:spcPts val="0"/>
                        </a:spcAft>
                      </a:pPr>
                      <a:r>
                        <a:rPr lang="en-US" sz="1100" dirty="0">
                          <a:effectLst/>
                        </a:rPr>
                        <a:t>-1.5</a:t>
                      </a:r>
                      <a:endParaRPr lang="en-US" sz="1200" dirty="0">
                        <a:solidFill>
                          <a:srgbClr val="000000"/>
                        </a:solidFill>
                        <a:effectLst/>
                        <a:latin typeface="Cambria"/>
                        <a:ea typeface="MS Mincho"/>
                        <a:cs typeface="Times New Roman"/>
                      </a:endParaRPr>
                    </a:p>
                  </a:txBody>
                  <a:tcPr marL="68580" marR="68580" marT="0" marB="0"/>
                </a:tc>
                <a:tc>
                  <a:txBody>
                    <a:bodyPr/>
                    <a:lstStyle/>
                    <a:p>
                      <a:pPr marL="0" marR="0" algn="ctr">
                        <a:spcBef>
                          <a:spcPts val="0"/>
                        </a:spcBef>
                        <a:spcAft>
                          <a:spcPts val="0"/>
                        </a:spcAft>
                      </a:pPr>
                      <a:r>
                        <a:rPr lang="en-US" sz="1100" dirty="0">
                          <a:effectLst/>
                        </a:rPr>
                        <a:t>-1.8</a:t>
                      </a:r>
                      <a:endParaRPr lang="en-US" sz="1200" dirty="0">
                        <a:solidFill>
                          <a:srgbClr val="000000"/>
                        </a:solidFill>
                        <a:effectLst/>
                        <a:latin typeface="Cambria"/>
                        <a:ea typeface="MS Mincho"/>
                        <a:cs typeface="Times New Roman"/>
                      </a:endParaRPr>
                    </a:p>
                  </a:txBody>
                  <a:tcPr marL="68580" marR="68580" marT="0" marB="0"/>
                </a:tc>
                <a:tc>
                  <a:txBody>
                    <a:bodyPr/>
                    <a:lstStyle/>
                    <a:p>
                      <a:pPr marL="0" marR="0" algn="ctr">
                        <a:spcBef>
                          <a:spcPts val="0"/>
                        </a:spcBef>
                        <a:spcAft>
                          <a:spcPts val="0"/>
                        </a:spcAft>
                      </a:pPr>
                      <a:r>
                        <a:rPr lang="en-US" sz="1100">
                          <a:effectLst/>
                        </a:rPr>
                        <a:t>-1.8</a:t>
                      </a:r>
                      <a:endParaRPr lang="en-US" sz="1200">
                        <a:solidFill>
                          <a:srgbClr val="000000"/>
                        </a:solidFill>
                        <a:effectLst/>
                        <a:latin typeface="Cambria"/>
                        <a:ea typeface="MS Mincho"/>
                        <a:cs typeface="Times New Roman"/>
                      </a:endParaRPr>
                    </a:p>
                  </a:txBody>
                  <a:tcPr marL="68580" marR="68580" marT="0" marB="0"/>
                </a:tc>
                <a:tc>
                  <a:txBody>
                    <a:bodyPr/>
                    <a:lstStyle/>
                    <a:p>
                      <a:pPr marL="0" marR="0" algn="ctr">
                        <a:spcBef>
                          <a:spcPts val="0"/>
                        </a:spcBef>
                        <a:spcAft>
                          <a:spcPts val="0"/>
                        </a:spcAft>
                      </a:pPr>
                      <a:r>
                        <a:rPr lang="en-US" sz="1100">
                          <a:effectLst/>
                        </a:rPr>
                        <a:t>-1.1</a:t>
                      </a:r>
                      <a:endParaRPr lang="en-US" sz="1200">
                        <a:solidFill>
                          <a:srgbClr val="000000"/>
                        </a:solidFill>
                        <a:effectLst/>
                        <a:latin typeface="Cambria"/>
                        <a:ea typeface="MS Mincho"/>
                        <a:cs typeface="Times New Roman"/>
                      </a:endParaRPr>
                    </a:p>
                  </a:txBody>
                  <a:tcPr marL="68580" marR="68580" marT="0" marB="0"/>
                </a:tc>
              </a:tr>
              <a:tr h="203835">
                <a:tc>
                  <a:txBody>
                    <a:bodyPr/>
                    <a:lstStyle/>
                    <a:p>
                      <a:pPr marL="0" marR="0">
                        <a:spcBef>
                          <a:spcPts val="0"/>
                        </a:spcBef>
                        <a:spcAft>
                          <a:spcPts val="0"/>
                        </a:spcAft>
                      </a:pPr>
                      <a:r>
                        <a:rPr lang="en-US" sz="1100">
                          <a:effectLst/>
                        </a:rPr>
                        <a:t>STD (km)</a:t>
                      </a:r>
                      <a:endParaRPr lang="en-US" sz="1200">
                        <a:solidFill>
                          <a:srgbClr val="000000"/>
                        </a:solidFill>
                        <a:effectLst/>
                        <a:latin typeface="Cambria"/>
                        <a:ea typeface="MS Mincho"/>
                        <a:cs typeface="Times New Roman"/>
                      </a:endParaRPr>
                    </a:p>
                  </a:txBody>
                  <a:tcPr marL="68580" marR="68580" marT="0" marB="0"/>
                </a:tc>
                <a:tc>
                  <a:txBody>
                    <a:bodyPr/>
                    <a:lstStyle/>
                    <a:p>
                      <a:pPr marL="0" marR="0" algn="ctr">
                        <a:spcBef>
                          <a:spcPts val="0"/>
                        </a:spcBef>
                        <a:spcAft>
                          <a:spcPts val="0"/>
                        </a:spcAft>
                      </a:pPr>
                      <a:r>
                        <a:rPr lang="en-US" sz="1100">
                          <a:effectLst/>
                        </a:rPr>
                        <a:t>3.4</a:t>
                      </a:r>
                      <a:endParaRPr lang="en-US" sz="1200">
                        <a:solidFill>
                          <a:srgbClr val="000000"/>
                        </a:solidFill>
                        <a:effectLst/>
                        <a:latin typeface="Cambria"/>
                        <a:ea typeface="MS Mincho"/>
                        <a:cs typeface="Times New Roman"/>
                      </a:endParaRPr>
                    </a:p>
                  </a:txBody>
                  <a:tcPr marL="68580" marR="68580" marT="0" marB="0"/>
                </a:tc>
                <a:tc>
                  <a:txBody>
                    <a:bodyPr/>
                    <a:lstStyle/>
                    <a:p>
                      <a:pPr marL="0" marR="0" algn="ctr">
                        <a:spcBef>
                          <a:spcPts val="0"/>
                        </a:spcBef>
                        <a:spcAft>
                          <a:spcPts val="0"/>
                        </a:spcAft>
                      </a:pPr>
                      <a:r>
                        <a:rPr lang="en-US" sz="1100">
                          <a:effectLst/>
                        </a:rPr>
                        <a:t>2.9</a:t>
                      </a:r>
                      <a:endParaRPr lang="en-US" sz="1200">
                        <a:solidFill>
                          <a:srgbClr val="000000"/>
                        </a:solidFill>
                        <a:effectLst/>
                        <a:latin typeface="Cambria"/>
                        <a:ea typeface="MS Mincho"/>
                        <a:cs typeface="Times New Roman"/>
                      </a:endParaRPr>
                    </a:p>
                  </a:txBody>
                  <a:tcPr marL="68580" marR="68580" marT="0" marB="0"/>
                </a:tc>
                <a:tc>
                  <a:txBody>
                    <a:bodyPr/>
                    <a:lstStyle/>
                    <a:p>
                      <a:pPr marL="0" marR="0" algn="ctr">
                        <a:spcBef>
                          <a:spcPts val="0"/>
                        </a:spcBef>
                        <a:spcAft>
                          <a:spcPts val="0"/>
                        </a:spcAft>
                      </a:pPr>
                      <a:r>
                        <a:rPr lang="en-US" sz="1100">
                          <a:effectLst/>
                        </a:rPr>
                        <a:t>2.7</a:t>
                      </a:r>
                      <a:endParaRPr lang="en-US" sz="1200">
                        <a:solidFill>
                          <a:srgbClr val="000000"/>
                        </a:solidFill>
                        <a:effectLst/>
                        <a:latin typeface="Cambria"/>
                        <a:ea typeface="MS Mincho"/>
                        <a:cs typeface="Times New Roman"/>
                      </a:endParaRPr>
                    </a:p>
                  </a:txBody>
                  <a:tcPr marL="68580" marR="68580" marT="0" marB="0"/>
                </a:tc>
                <a:tc>
                  <a:txBody>
                    <a:bodyPr/>
                    <a:lstStyle/>
                    <a:p>
                      <a:pPr marL="0" marR="0" algn="ctr">
                        <a:spcBef>
                          <a:spcPts val="0"/>
                        </a:spcBef>
                        <a:spcAft>
                          <a:spcPts val="0"/>
                        </a:spcAft>
                      </a:pPr>
                      <a:r>
                        <a:rPr lang="en-US" sz="1100">
                          <a:effectLst/>
                        </a:rPr>
                        <a:t>3.3</a:t>
                      </a:r>
                      <a:endParaRPr lang="en-US" sz="1200">
                        <a:solidFill>
                          <a:srgbClr val="000000"/>
                        </a:solidFill>
                        <a:effectLst/>
                        <a:latin typeface="Cambria"/>
                        <a:ea typeface="MS Mincho"/>
                        <a:cs typeface="Times New Roman"/>
                      </a:endParaRPr>
                    </a:p>
                  </a:txBody>
                  <a:tcPr marL="68580" marR="68580" marT="0" marB="0"/>
                </a:tc>
                <a:tc>
                  <a:txBody>
                    <a:bodyPr/>
                    <a:lstStyle/>
                    <a:p>
                      <a:pPr marL="0" marR="0" algn="ctr">
                        <a:spcBef>
                          <a:spcPts val="0"/>
                        </a:spcBef>
                        <a:spcAft>
                          <a:spcPts val="0"/>
                        </a:spcAft>
                      </a:pPr>
                      <a:r>
                        <a:rPr lang="en-US" sz="1100" dirty="0">
                          <a:effectLst/>
                        </a:rPr>
                        <a:t>3.7</a:t>
                      </a:r>
                      <a:endParaRPr lang="en-US" sz="1200" dirty="0">
                        <a:solidFill>
                          <a:srgbClr val="000000"/>
                        </a:solidFill>
                        <a:effectLst/>
                        <a:latin typeface="Cambria"/>
                        <a:ea typeface="MS Mincho"/>
                        <a:cs typeface="Times New Roman"/>
                      </a:endParaRPr>
                    </a:p>
                  </a:txBody>
                  <a:tcPr marL="68580" marR="68580" marT="0" marB="0"/>
                </a:tc>
              </a:tr>
            </a:tbl>
          </a:graphicData>
        </a:graphic>
      </p:graphicFrame>
      <p:sp>
        <p:nvSpPr>
          <p:cNvPr id="5" name="Rectangle 3"/>
          <p:cNvSpPr>
            <a:spLocks noChangeArrowheads="1"/>
          </p:cNvSpPr>
          <p:nvPr/>
        </p:nvSpPr>
        <p:spPr bwMode="auto">
          <a:xfrm>
            <a:off x="1360591" y="1987316"/>
            <a:ext cx="649628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Gill Sans" charset="0"/>
                <a:ea typeface="MS Mincho" pitchFamily="49" charset="-128"/>
                <a:cs typeface="Times New Roman" pitchFamily="18" charset="0"/>
              </a:rPr>
              <a:t>The mean and standard deviation of biases relative to CALIOP separated by retrieval type. Negative values occur when VIIRS underestimates CALIOP.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Title 5"/>
          <p:cNvSpPr>
            <a:spLocks noGrp="1"/>
          </p:cNvSpPr>
          <p:nvPr>
            <p:ph type="title"/>
          </p:nvPr>
        </p:nvSpPr>
        <p:spPr>
          <a:xfrm>
            <a:off x="1072800" y="0"/>
            <a:ext cx="7250400" cy="822960"/>
          </a:xfrm>
        </p:spPr>
        <p:txBody>
          <a:bodyPr>
            <a:noAutofit/>
          </a:bodyPr>
          <a:lstStyle/>
          <a:p>
            <a:pPr algn="l"/>
            <a:r>
              <a:rPr lang="en-US" sz="2400" dirty="0" smtClean="0"/>
              <a:t>VIIRS Cloud Top Height Performance Estimate based on CALIPSO </a:t>
            </a:r>
            <a:r>
              <a:rPr lang="en-US" sz="2400" dirty="0" err="1" smtClean="0"/>
              <a:t>Lidar</a:t>
            </a:r>
            <a:r>
              <a:rPr lang="en-US" sz="2400" dirty="0" smtClean="0"/>
              <a:t> Measurements</a:t>
            </a:r>
            <a:endParaRPr lang="en-US" sz="2400" dirty="0"/>
          </a:p>
        </p:txBody>
      </p:sp>
    </p:spTree>
    <p:extLst>
      <p:ext uri="{BB962C8B-B14F-4D97-AF65-F5344CB8AC3E}">
        <p14:creationId xmlns:p14="http://schemas.microsoft.com/office/powerpoint/2010/main" val="61804206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3322" y="1770278"/>
            <a:ext cx="6428278" cy="432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16409" y="1295400"/>
            <a:ext cx="2221991" cy="5047536"/>
          </a:xfrm>
          <a:prstGeom prst="rect">
            <a:avLst/>
          </a:prstGeom>
          <a:noFill/>
        </p:spPr>
        <p:txBody>
          <a:bodyPr wrap="square" rtlCol="0">
            <a:spAutoFit/>
          </a:bodyPr>
          <a:lstStyle/>
          <a:p>
            <a:r>
              <a:rPr lang="en-US" sz="1400" dirty="0" smtClean="0"/>
              <a:t>Detailed comparisons on a granule basis indicate some performance issues that likely account for these differences.</a:t>
            </a:r>
          </a:p>
          <a:p>
            <a:endParaRPr lang="en-US" sz="1400" dirty="0" smtClean="0"/>
          </a:p>
          <a:p>
            <a:pPr marL="285750" indent="-285750">
              <a:buFont typeface="Arial" pitchFamily="34" charset="0"/>
              <a:buChar char="•"/>
            </a:pPr>
            <a:r>
              <a:rPr lang="en-US" sz="1400" dirty="0" smtClean="0"/>
              <a:t>IDPS gives clouds placed at the </a:t>
            </a:r>
            <a:r>
              <a:rPr lang="en-US" sz="1400" dirty="0" err="1" smtClean="0"/>
              <a:t>Tropopause</a:t>
            </a:r>
            <a:r>
              <a:rPr lang="en-US" sz="1400" dirty="0" smtClean="0"/>
              <a:t>. (A) – DR to be submitted</a:t>
            </a:r>
          </a:p>
          <a:p>
            <a:pPr marL="285750" indent="-285750">
              <a:buFont typeface="Arial" pitchFamily="34" charset="0"/>
              <a:buChar char="•"/>
            </a:pPr>
            <a:endParaRPr lang="en-US" sz="1400" dirty="0" smtClean="0"/>
          </a:p>
          <a:p>
            <a:pPr marL="285750" indent="-285750">
              <a:buFont typeface="Arial" pitchFamily="34" charset="0"/>
              <a:buChar char="•"/>
            </a:pPr>
            <a:r>
              <a:rPr lang="en-US" sz="1400" dirty="0" smtClean="0"/>
              <a:t>IDPS overestimates heights in low-level marine clouds. (B) – fixed per DR 4740</a:t>
            </a:r>
          </a:p>
          <a:p>
            <a:pPr marL="285750" indent="-285750">
              <a:buFont typeface="Arial" pitchFamily="34" charset="0"/>
              <a:buChar char="•"/>
            </a:pPr>
            <a:endParaRPr lang="en-US" sz="1400" dirty="0" smtClean="0"/>
          </a:p>
          <a:p>
            <a:pPr marL="285750" indent="-285750">
              <a:buFont typeface="Arial" pitchFamily="34" charset="0"/>
              <a:buChar char="•"/>
            </a:pPr>
            <a:r>
              <a:rPr lang="en-US" sz="1400" dirty="0" smtClean="0"/>
              <a:t>IDPS also does not account for multilayer scenarios. (C).</a:t>
            </a:r>
          </a:p>
          <a:p>
            <a:pPr marL="285750" indent="-285750">
              <a:buFont typeface="Arial" pitchFamily="34" charset="0"/>
              <a:buChar char="•"/>
            </a:pPr>
            <a:endParaRPr lang="en-US" sz="1400" dirty="0"/>
          </a:p>
          <a:p>
            <a:r>
              <a:rPr lang="en-US" sz="1400" dirty="0" smtClean="0"/>
              <a:t>These issues are common issues to these type of algorithms.  </a:t>
            </a:r>
          </a:p>
        </p:txBody>
      </p:sp>
      <p:sp>
        <p:nvSpPr>
          <p:cNvPr id="8" name="TextBox 7"/>
          <p:cNvSpPr txBox="1"/>
          <p:nvPr/>
        </p:nvSpPr>
        <p:spPr>
          <a:xfrm>
            <a:off x="5943488" y="4091702"/>
            <a:ext cx="317716" cy="369332"/>
          </a:xfrm>
          <a:prstGeom prst="rect">
            <a:avLst/>
          </a:prstGeom>
          <a:noFill/>
        </p:spPr>
        <p:txBody>
          <a:bodyPr wrap="none" rtlCol="0">
            <a:spAutoFit/>
          </a:bodyPr>
          <a:lstStyle/>
          <a:p>
            <a:r>
              <a:rPr lang="en-US" dirty="0"/>
              <a:t>A</a:t>
            </a:r>
          </a:p>
        </p:txBody>
      </p:sp>
      <p:sp>
        <p:nvSpPr>
          <p:cNvPr id="10" name="TextBox 9"/>
          <p:cNvSpPr txBox="1"/>
          <p:nvPr/>
        </p:nvSpPr>
        <p:spPr>
          <a:xfrm>
            <a:off x="7162800" y="4876800"/>
            <a:ext cx="308098" cy="369332"/>
          </a:xfrm>
          <a:prstGeom prst="rect">
            <a:avLst/>
          </a:prstGeom>
          <a:noFill/>
        </p:spPr>
        <p:txBody>
          <a:bodyPr wrap="none" rtlCol="0">
            <a:spAutoFit/>
          </a:bodyPr>
          <a:lstStyle/>
          <a:p>
            <a:r>
              <a:rPr lang="en-US" dirty="0" smtClean="0"/>
              <a:t>C</a:t>
            </a:r>
            <a:endParaRPr lang="en-US" dirty="0"/>
          </a:p>
        </p:txBody>
      </p:sp>
      <p:sp>
        <p:nvSpPr>
          <p:cNvPr id="11" name="TextBox 10"/>
          <p:cNvSpPr txBox="1"/>
          <p:nvPr/>
        </p:nvSpPr>
        <p:spPr>
          <a:xfrm>
            <a:off x="8153400" y="4876800"/>
            <a:ext cx="309700" cy="369332"/>
          </a:xfrm>
          <a:prstGeom prst="rect">
            <a:avLst/>
          </a:prstGeom>
          <a:noFill/>
        </p:spPr>
        <p:txBody>
          <a:bodyPr wrap="none" rtlCol="0">
            <a:spAutoFit/>
          </a:bodyPr>
          <a:lstStyle/>
          <a:p>
            <a:r>
              <a:rPr lang="en-US" dirty="0"/>
              <a:t>B</a:t>
            </a:r>
          </a:p>
        </p:txBody>
      </p:sp>
      <p:sp>
        <p:nvSpPr>
          <p:cNvPr id="9" name="TextBox 8"/>
          <p:cNvSpPr txBox="1"/>
          <p:nvPr/>
        </p:nvSpPr>
        <p:spPr>
          <a:xfrm>
            <a:off x="3586725" y="1219200"/>
            <a:ext cx="4754443" cy="369332"/>
          </a:xfrm>
          <a:prstGeom prst="rect">
            <a:avLst/>
          </a:prstGeom>
          <a:noFill/>
        </p:spPr>
        <p:txBody>
          <a:bodyPr wrap="none" rtlCol="0">
            <a:spAutoFit/>
          </a:bodyPr>
          <a:lstStyle/>
          <a:p>
            <a:r>
              <a:rPr lang="en-US" i="1" dirty="0" smtClean="0"/>
              <a:t>CALIPSO/CALIOP Matchup with IDPS VIIRS CTP IP</a:t>
            </a:r>
            <a:endParaRPr lang="en-US" i="1" dirty="0"/>
          </a:p>
        </p:txBody>
      </p:sp>
      <p:sp>
        <p:nvSpPr>
          <p:cNvPr id="12" name="Title 11"/>
          <p:cNvSpPr>
            <a:spLocks noGrp="1"/>
          </p:cNvSpPr>
          <p:nvPr>
            <p:ph type="title"/>
          </p:nvPr>
        </p:nvSpPr>
        <p:spPr>
          <a:xfrm>
            <a:off x="1021800" y="64800"/>
            <a:ext cx="7232400" cy="822960"/>
          </a:xfrm>
        </p:spPr>
        <p:txBody>
          <a:bodyPr>
            <a:normAutofit fontScale="90000"/>
          </a:bodyPr>
          <a:lstStyle/>
          <a:p>
            <a:pPr algn="l"/>
            <a:r>
              <a:rPr lang="en-US" dirty="0" smtClean="0"/>
              <a:t>Comparison of VIIRS CTH with CALIOP CTH for One Granule</a:t>
            </a:r>
            <a:endParaRPr lang="en-US" dirty="0"/>
          </a:p>
        </p:txBody>
      </p:sp>
    </p:spTree>
    <p:extLst>
      <p:ext uri="{BB962C8B-B14F-4D97-AF65-F5344CB8AC3E}">
        <p14:creationId xmlns:p14="http://schemas.microsoft.com/office/powerpoint/2010/main" val="386071709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0"/>
            <a:ext cx="7224889" cy="822960"/>
          </a:xfrm>
        </p:spPr>
        <p:txBody>
          <a:bodyPr>
            <a:noAutofit/>
          </a:bodyPr>
          <a:lstStyle/>
          <a:p>
            <a:r>
              <a:rPr lang="en-US" sz="2800" dirty="0" smtClean="0"/>
              <a:t>Summary of Cloud Properties Product Requirements Based on JPSS L1RD Thresholds</a:t>
            </a:r>
            <a:endParaRPr lang="en-US" sz="2800" dirty="0"/>
          </a:p>
        </p:txBody>
      </p:sp>
      <p:sp>
        <p:nvSpPr>
          <p:cNvPr id="3" name="Content Placeholder 2"/>
          <p:cNvSpPr>
            <a:spLocks noGrp="1"/>
          </p:cNvSpPr>
          <p:nvPr>
            <p:ph idx="1"/>
          </p:nvPr>
        </p:nvSpPr>
        <p:spPr>
          <a:xfrm>
            <a:off x="304799" y="1143000"/>
            <a:ext cx="8627533" cy="5213350"/>
          </a:xfrm>
        </p:spPr>
        <p:txBody>
          <a:bodyPr>
            <a:normAutofit/>
          </a:bodyPr>
          <a:lstStyle/>
          <a:p>
            <a:r>
              <a:rPr lang="en-US" sz="1800" dirty="0" smtClean="0"/>
              <a:t>Cloud Base Height</a:t>
            </a:r>
          </a:p>
          <a:p>
            <a:pPr lvl="1"/>
            <a:r>
              <a:rPr lang="en-US" sz="1800" dirty="0" smtClean="0"/>
              <a:t>Measurement Uncertainty = 2 km</a:t>
            </a:r>
          </a:p>
          <a:p>
            <a:r>
              <a:rPr lang="en-US" sz="1800" dirty="0" smtClean="0"/>
              <a:t>Cloud Cover/Layers</a:t>
            </a:r>
          </a:p>
          <a:p>
            <a:pPr lvl="1"/>
            <a:r>
              <a:rPr lang="en-US" sz="1800" dirty="0" smtClean="0"/>
              <a:t>Total Cloud Cover Uncertainty (not applicable to layers) 0.1 + 0.3*sin(sensor zenith Angle) of HCS Area</a:t>
            </a:r>
          </a:p>
          <a:p>
            <a:r>
              <a:rPr lang="en-US" sz="1800" dirty="0" smtClean="0"/>
              <a:t>Cloud Effective Particle Size</a:t>
            </a:r>
          </a:p>
          <a:p>
            <a:pPr lvl="1"/>
            <a:r>
              <a:rPr lang="en-US" sz="1800" dirty="0" smtClean="0"/>
              <a:t>Precision &amp; Accuracy: 22% for Water; 28% for Ice ( or 1 </a:t>
            </a:r>
            <a:r>
              <a:rPr lang="el-GR" sz="1800" dirty="0" smtClean="0"/>
              <a:t>μ</a:t>
            </a:r>
            <a:r>
              <a:rPr lang="en-US" sz="1800" dirty="0" smtClean="0"/>
              <a:t>m whichever larger) </a:t>
            </a:r>
          </a:p>
          <a:p>
            <a:r>
              <a:rPr lang="en-US" sz="1800" dirty="0" smtClean="0"/>
              <a:t>Cloud Optical Thickness (</a:t>
            </a:r>
            <a:r>
              <a:rPr lang="en-US" sz="1800" dirty="0" smtClean="0">
                <a:latin typeface="Symbol" pitchFamily="18" charset="2"/>
              </a:rPr>
              <a:t>t)</a:t>
            </a:r>
            <a:endParaRPr lang="en-US" sz="1800" dirty="0"/>
          </a:p>
          <a:p>
            <a:pPr lvl="1"/>
            <a:r>
              <a:rPr lang="en-US" sz="1800" dirty="0" smtClean="0"/>
              <a:t>Precision  =  33%; Accuracy = 24% ( or =1 </a:t>
            </a:r>
            <a:r>
              <a:rPr lang="en-US" sz="1800" dirty="0" smtClean="0">
                <a:latin typeface="Symbol" pitchFamily="18" charset="2"/>
              </a:rPr>
              <a:t>t , </a:t>
            </a:r>
            <a:r>
              <a:rPr lang="en-US" sz="1800" dirty="0" smtClean="0"/>
              <a:t>whichever larger for both Prec. &amp; Acc.) </a:t>
            </a:r>
          </a:p>
          <a:p>
            <a:r>
              <a:rPr lang="en-US" sz="1800" dirty="0"/>
              <a:t>Cloud Top Height</a:t>
            </a:r>
          </a:p>
          <a:p>
            <a:pPr lvl="1"/>
            <a:r>
              <a:rPr lang="en-US" sz="1800" dirty="0"/>
              <a:t>Precision  =  1 km; Accuracy = 1 km ( both increased to 2 km for thin clouds, i.e.  </a:t>
            </a:r>
            <a:r>
              <a:rPr lang="en-US" sz="1800" dirty="0">
                <a:latin typeface="Symbol" pitchFamily="18" charset="2"/>
              </a:rPr>
              <a:t>t  &lt; 1</a:t>
            </a:r>
            <a:r>
              <a:rPr lang="en-US" sz="1800" dirty="0"/>
              <a:t> )</a:t>
            </a:r>
          </a:p>
          <a:p>
            <a:r>
              <a:rPr lang="en-US" sz="1800" dirty="0"/>
              <a:t>Cloud Top Pressure</a:t>
            </a:r>
          </a:p>
          <a:p>
            <a:pPr lvl="1"/>
            <a:r>
              <a:rPr lang="en-US" sz="1800" dirty="0"/>
              <a:t>Precision &amp; Accuracy: 100 </a:t>
            </a:r>
            <a:r>
              <a:rPr lang="en-US" sz="1800" dirty="0" err="1"/>
              <a:t>mb</a:t>
            </a:r>
            <a:r>
              <a:rPr lang="en-US" sz="1800" dirty="0"/>
              <a:t> (0-3km); 75 </a:t>
            </a:r>
            <a:r>
              <a:rPr lang="en-US" sz="1800" dirty="0" err="1"/>
              <a:t>mb</a:t>
            </a:r>
            <a:r>
              <a:rPr lang="en-US" sz="1800" dirty="0"/>
              <a:t> (3-7 km); 50 </a:t>
            </a:r>
            <a:r>
              <a:rPr lang="en-US" sz="1800" dirty="0" err="1"/>
              <a:t>mb</a:t>
            </a:r>
            <a:r>
              <a:rPr lang="en-US" sz="1800" dirty="0"/>
              <a:t> (&gt; 7km)</a:t>
            </a:r>
          </a:p>
          <a:p>
            <a:r>
              <a:rPr lang="en-US" sz="1800" dirty="0"/>
              <a:t>Cloud Top Temperature</a:t>
            </a:r>
          </a:p>
          <a:p>
            <a:pPr lvl="1"/>
            <a:r>
              <a:rPr lang="en-US" sz="1800" dirty="0"/>
              <a:t>Precision &amp; Accuracy = 3 K ( both increased to 6 K for thin clouds, i.e.  </a:t>
            </a:r>
            <a:r>
              <a:rPr lang="en-US" sz="1800" dirty="0">
                <a:latin typeface="Symbol" pitchFamily="18" charset="2"/>
              </a:rPr>
              <a:t>t  &lt; 1</a:t>
            </a:r>
            <a:r>
              <a:rPr lang="en-US" sz="1800" dirty="0"/>
              <a:t> )</a:t>
            </a:r>
          </a:p>
          <a:p>
            <a:endParaRPr lang="en-US" sz="1600" dirty="0" smtClean="0"/>
          </a:p>
        </p:txBody>
      </p:sp>
      <p:sp>
        <p:nvSpPr>
          <p:cNvPr id="4" name="Slide Number Placeholder 3"/>
          <p:cNvSpPr>
            <a:spLocks noGrp="1"/>
          </p:cNvSpPr>
          <p:nvPr>
            <p:ph type="sldNum" sz="quarter" idx="11"/>
          </p:nvPr>
        </p:nvSpPr>
        <p:spPr/>
        <p:txBody>
          <a:bodyPr/>
          <a:lstStyle/>
          <a:p>
            <a:fld id="{F6EFC63E-F8D9-44BB-A462-AC735E845F95}" type="slidenum">
              <a:rPr lang="en-US" smtClean="0"/>
              <a:pPr/>
              <a:t>5</a:t>
            </a:fld>
            <a:endParaRPr lang="en-US" dirty="0"/>
          </a:p>
        </p:txBody>
      </p:sp>
      <p:sp>
        <p:nvSpPr>
          <p:cNvPr id="5" name="Footer Placeholder 4"/>
          <p:cNvSpPr>
            <a:spLocks noGrp="1"/>
          </p:cNvSpPr>
          <p:nvPr>
            <p:ph type="ftr" sz="quarter" idx="4294967295"/>
          </p:nvPr>
        </p:nvSpPr>
        <p:spPr>
          <a:xfrm>
            <a:off x="0" y="6455003"/>
            <a:ext cx="4057521" cy="200055"/>
          </a:xfrm>
          <a:prstGeom prst="rect">
            <a:avLst/>
          </a:prstGeom>
        </p:spPr>
        <p:txBody>
          <a:bodyPr/>
          <a:lstStyle/>
          <a:p>
            <a:r>
              <a:rPr lang="en-US" dirty="0" smtClean="0"/>
              <a:t>NGAS - E. Wong</a:t>
            </a:r>
            <a:endParaRPr lang="en-US" dirty="0"/>
          </a:p>
        </p:txBody>
      </p:sp>
    </p:spTree>
    <p:extLst>
      <p:ext uri="{BB962C8B-B14F-4D97-AF65-F5344CB8AC3E}">
        <p14:creationId xmlns:p14="http://schemas.microsoft.com/office/powerpoint/2010/main" val="6565929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p:nvPr>
        </p:nvSpPr>
        <p:spPr>
          <a:xfrm>
            <a:off x="533400" y="1981200"/>
            <a:ext cx="7924800" cy="2862322"/>
          </a:xfrm>
          <a:prstGeom prst="rect">
            <a:avLst/>
          </a:prstGeom>
          <a:noFill/>
        </p:spPr>
        <p:txBody>
          <a:bodyPr wrap="square" rtlCol="0">
            <a:spAutoFit/>
          </a:bodyPr>
          <a:lstStyle/>
          <a:p>
            <a:r>
              <a:rPr lang="en-US" sz="3600" dirty="0" smtClean="0"/>
              <a:t>Cloud Top Temperature (CTT) is defined for each cloud-covered Earth location as the set of atmospheric temperatures at the tops of the cloud layers overlying the location</a:t>
            </a:r>
            <a:endParaRPr lang="en-US" sz="3600" dirty="0"/>
          </a:p>
        </p:txBody>
      </p:sp>
    </p:spTree>
    <p:extLst>
      <p:ext uri="{BB962C8B-B14F-4D97-AF65-F5344CB8AC3E}">
        <p14:creationId xmlns:p14="http://schemas.microsoft.com/office/powerpoint/2010/main" val="343929591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618" y="12469"/>
            <a:ext cx="7335982" cy="822960"/>
          </a:xfrm>
        </p:spPr>
        <p:txBody>
          <a:bodyPr>
            <a:noAutofit/>
          </a:bodyPr>
          <a:lstStyle/>
          <a:p>
            <a:r>
              <a:rPr lang="en-US" sz="2800" dirty="0" smtClean="0">
                <a:latin typeface="Calibri" pitchFamily="34" charset="0"/>
              </a:rPr>
              <a:t>Global Cloud Top Temperature Evaluation of VIIRS with  CALIOP CTT product</a:t>
            </a:r>
            <a:endParaRPr lang="en-US" sz="2000" dirty="0">
              <a:latin typeface="Calibri" pitchFamily="34" charset="0"/>
            </a:endParaRPr>
          </a:p>
        </p:txBody>
      </p:sp>
      <p:sp>
        <p:nvSpPr>
          <p:cNvPr id="4" name="Slide Number Placeholder 3"/>
          <p:cNvSpPr>
            <a:spLocks noGrp="1"/>
          </p:cNvSpPr>
          <p:nvPr>
            <p:ph type="sldNum" sz="quarter" idx="12"/>
          </p:nvPr>
        </p:nvSpPr>
        <p:spPr/>
        <p:txBody>
          <a:bodyPr/>
          <a:lstStyle/>
          <a:p>
            <a:fld id="{D19E0A2B-AE61-4920-B948-557DBA546B70}" type="slidenum">
              <a:rPr lang="en-US" smtClean="0"/>
              <a:pPr/>
              <a:t>51</a:t>
            </a:fld>
            <a:endParaRPr lang="en-US"/>
          </a:p>
        </p:txBody>
      </p:sp>
      <p:sp>
        <p:nvSpPr>
          <p:cNvPr id="7" name="TextBox 6"/>
          <p:cNvSpPr txBox="1"/>
          <p:nvPr/>
        </p:nvSpPr>
        <p:spPr>
          <a:xfrm>
            <a:off x="457200" y="4976906"/>
            <a:ext cx="7772400" cy="338554"/>
          </a:xfrm>
          <a:prstGeom prst="rect">
            <a:avLst/>
          </a:prstGeom>
          <a:noFill/>
        </p:spPr>
        <p:txBody>
          <a:bodyPr wrap="square" rtlCol="0">
            <a:spAutoFit/>
          </a:bodyPr>
          <a:lstStyle/>
          <a:p>
            <a:pPr>
              <a:buFont typeface="Arial" pitchFamily="34" charset="0"/>
              <a:buChar char="•"/>
            </a:pPr>
            <a:r>
              <a:rPr lang="en-US" sz="1600" dirty="0" smtClean="0">
                <a:latin typeface="Calibri" pitchFamily="34" charset="0"/>
                <a:cs typeface="Arial" pitchFamily="34" charset="0"/>
              </a:rPr>
              <a:t> </a:t>
            </a:r>
          </a:p>
        </p:txBody>
      </p:sp>
      <p:cxnSp>
        <p:nvCxnSpPr>
          <p:cNvPr id="14" name="Straight Connector 13"/>
          <p:cNvCxnSpPr/>
          <p:nvPr/>
        </p:nvCxnSpPr>
        <p:spPr>
          <a:xfrm>
            <a:off x="5029200" y="1219200"/>
            <a:ext cx="3581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2" descr="Y:\s117431\ctt_plot.png"/>
          <p:cNvPicPr>
            <a:picLocks noChangeAspect="1" noChangeArrowheads="1"/>
          </p:cNvPicPr>
          <p:nvPr/>
        </p:nvPicPr>
        <p:blipFill>
          <a:blip r:embed="rId2" cstate="print"/>
          <a:srcRect l="8428" r="5689"/>
          <a:stretch>
            <a:fillRect/>
          </a:stretch>
        </p:blipFill>
        <p:spPr bwMode="auto">
          <a:xfrm>
            <a:off x="449796" y="1452282"/>
            <a:ext cx="8244408" cy="3367144"/>
          </a:xfrm>
          <a:prstGeom prst="rect">
            <a:avLst/>
          </a:prstGeom>
          <a:noFill/>
        </p:spPr>
      </p:pic>
      <p:sp>
        <p:nvSpPr>
          <p:cNvPr id="10" name="Rectangle 9"/>
          <p:cNvSpPr/>
          <p:nvPr/>
        </p:nvSpPr>
        <p:spPr>
          <a:xfrm>
            <a:off x="1981200" y="4879022"/>
            <a:ext cx="4572000" cy="1477328"/>
          </a:xfrm>
          <a:prstGeom prst="rect">
            <a:avLst/>
          </a:prstGeom>
        </p:spPr>
        <p:txBody>
          <a:bodyPr>
            <a:spAutoFit/>
          </a:bodyPr>
          <a:lstStyle/>
          <a:p>
            <a:pPr>
              <a:buFont typeface="Arial" pitchFamily="34" charset="0"/>
              <a:buChar char="•"/>
            </a:pPr>
            <a:r>
              <a:rPr lang="en-US" dirty="0" smtClean="0"/>
              <a:t>NPP CTT shows a negative bias indicating CTH being </a:t>
            </a:r>
            <a:r>
              <a:rPr lang="en-US" dirty="0" err="1" smtClean="0"/>
              <a:t>overpredicted</a:t>
            </a:r>
            <a:endParaRPr lang="en-US" dirty="0" smtClean="0"/>
          </a:p>
          <a:p>
            <a:pPr>
              <a:buFont typeface="Arial" pitchFamily="34" charset="0"/>
              <a:buChar char="•"/>
            </a:pPr>
            <a:r>
              <a:rPr lang="en-US" dirty="0" smtClean="0"/>
              <a:t>  DR 4740  (Marine Layer cloud Update) to be </a:t>
            </a:r>
            <a:r>
              <a:rPr lang="en-US" dirty="0" err="1" smtClean="0"/>
              <a:t>Operationalized</a:t>
            </a:r>
            <a:r>
              <a:rPr lang="en-US" dirty="0" smtClean="0"/>
              <a:t> for MX 7.0 will reduce or eliminate this CTT cold bias</a:t>
            </a:r>
            <a:endParaRPr lang="en-US" dirty="0"/>
          </a:p>
        </p:txBody>
      </p:sp>
      <p:pic>
        <p:nvPicPr>
          <p:cNvPr id="11" name="Picture 109" descr="noc_logo blue"/>
          <p:cNvPicPr>
            <a:picLocks noChangeAspect="1" noChangeArrowheads="1"/>
          </p:cNvPicPr>
          <p:nvPr/>
        </p:nvPicPr>
        <p:blipFill>
          <a:blip r:embed="rId3" cstate="screen"/>
          <a:srcRect/>
          <a:stretch>
            <a:fillRect/>
          </a:stretch>
        </p:blipFill>
        <p:spPr bwMode="auto">
          <a:xfrm>
            <a:off x="449796" y="6413500"/>
            <a:ext cx="1768475" cy="307975"/>
          </a:xfrm>
          <a:prstGeom prst="rect">
            <a:avLst/>
          </a:prstGeom>
          <a:noFill/>
          <a:ln w="9525">
            <a:noFill/>
            <a:miter lim="800000"/>
            <a:headEnd/>
            <a:tailEnd/>
          </a:ln>
        </p:spPr>
      </p:pic>
    </p:spTree>
    <p:extLst>
      <p:ext uri="{BB962C8B-B14F-4D97-AF65-F5344CB8AC3E}">
        <p14:creationId xmlns:p14="http://schemas.microsoft.com/office/powerpoint/2010/main" val="35797426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63600" y="0"/>
            <a:ext cx="7454900" cy="822325"/>
          </a:xfrm>
        </p:spPr>
        <p:txBody>
          <a:bodyPr rtlCol="0">
            <a:normAutofit/>
          </a:bodyPr>
          <a:lstStyle/>
          <a:p>
            <a:pPr fontAlgn="auto">
              <a:spcAft>
                <a:spcPts val="0"/>
              </a:spcAft>
              <a:defRPr/>
            </a:pPr>
            <a:r>
              <a:rPr lang="en-US" dirty="0" smtClean="0">
                <a:ea typeface="+mj-ea"/>
              </a:rPr>
              <a:t>Conclusions: </a:t>
            </a:r>
            <a:r>
              <a:rPr lang="en-US" dirty="0" smtClean="0"/>
              <a:t>Cloud Top Parameters</a:t>
            </a:r>
            <a:endParaRPr lang="en-US" dirty="0">
              <a:ea typeface="+mj-ea"/>
            </a:endParaRPr>
          </a:p>
        </p:txBody>
      </p:sp>
      <p:sp>
        <p:nvSpPr>
          <p:cNvPr id="8" name="Content Placeholder 7"/>
          <p:cNvSpPr>
            <a:spLocks noGrp="1"/>
          </p:cNvSpPr>
          <p:nvPr>
            <p:ph idx="1"/>
          </p:nvPr>
        </p:nvSpPr>
        <p:spPr>
          <a:xfrm>
            <a:off x="457200" y="990000"/>
            <a:ext cx="8229600" cy="4754563"/>
          </a:xfrm>
        </p:spPr>
        <p:txBody>
          <a:bodyPr rtlCol="0">
            <a:normAutofit fontScale="92500" lnSpcReduction="20000"/>
          </a:bodyPr>
          <a:lstStyle/>
          <a:p>
            <a:pPr fontAlgn="auto">
              <a:spcAft>
                <a:spcPts val="0"/>
              </a:spcAft>
              <a:buFont typeface="Arial" pitchFamily="34" charset="0"/>
              <a:buChar char="•"/>
              <a:defRPr/>
            </a:pPr>
            <a:r>
              <a:rPr lang="en-US" dirty="0" smtClean="0">
                <a:ea typeface="+mn-ea"/>
              </a:rPr>
              <a:t>The VIIRS</a:t>
            </a:r>
            <a:r>
              <a:rPr lang="en-US" dirty="0" smtClean="0"/>
              <a:t> Cloud Top Parameters </a:t>
            </a:r>
            <a:r>
              <a:rPr lang="en-US" dirty="0" smtClean="0">
                <a:ea typeface="+mn-ea"/>
              </a:rPr>
              <a:t>(which contain CTH, CTP and CTT EDR) have met the beta maturity stage based on the definitions and the evidence shown</a:t>
            </a:r>
          </a:p>
          <a:p>
            <a:pPr lvl="1" eaLnBrk="1" fontAlgn="auto" hangingPunct="1">
              <a:spcAft>
                <a:spcPts val="0"/>
              </a:spcAft>
              <a:buFont typeface="Arial" pitchFamily="34" charset="0"/>
              <a:buChar char="–"/>
              <a:defRPr/>
            </a:pPr>
            <a:r>
              <a:rPr lang="en-US" dirty="0" smtClean="0">
                <a:ea typeface="+mn-ea"/>
              </a:rPr>
              <a:t>They meet or exceed the definition of beta in most cases</a:t>
            </a:r>
          </a:p>
          <a:p>
            <a:pPr lvl="1" eaLnBrk="1" fontAlgn="auto" hangingPunct="1">
              <a:spcAft>
                <a:spcPts val="0"/>
              </a:spcAft>
              <a:buFont typeface="Arial" pitchFamily="34" charset="0"/>
              <a:buChar char="–"/>
              <a:defRPr/>
            </a:pPr>
            <a:r>
              <a:rPr lang="en-US" dirty="0" smtClean="0">
                <a:ea typeface="+mn-ea"/>
              </a:rPr>
              <a:t>There is a negative bias in the ice cloud CTH however, it should meet requirement when problems are fixed (see below)</a:t>
            </a:r>
          </a:p>
          <a:p>
            <a:pPr eaLnBrk="1" fontAlgn="auto" hangingPunct="1">
              <a:spcAft>
                <a:spcPts val="0"/>
              </a:spcAft>
              <a:buFont typeface="Arial" pitchFamily="34" charset="0"/>
              <a:buChar char="•"/>
              <a:defRPr/>
            </a:pPr>
            <a:r>
              <a:rPr lang="en-US" dirty="0" smtClean="0">
                <a:ea typeface="+mn-ea"/>
              </a:rPr>
              <a:t>Issues have been uncovered during validation of the VIIRS Cloud Optical properties Product and solutions will be evaluated.   </a:t>
            </a:r>
          </a:p>
          <a:p>
            <a:pPr lvl="1" eaLnBrk="1" fontAlgn="auto" hangingPunct="1">
              <a:spcAft>
                <a:spcPts val="0"/>
              </a:spcAft>
              <a:buFont typeface="Arial" pitchFamily="34" charset="0"/>
              <a:buChar char="–"/>
              <a:defRPr/>
            </a:pPr>
            <a:r>
              <a:rPr lang="en-US" dirty="0" smtClean="0">
                <a:ea typeface="+mn-ea"/>
              </a:rPr>
              <a:t>Identified problems are related to the COP algorithms where CTT is calculated</a:t>
            </a:r>
          </a:p>
          <a:p>
            <a:pPr lvl="1" eaLnBrk="1" fontAlgn="auto" hangingPunct="1">
              <a:spcAft>
                <a:spcPts val="0"/>
              </a:spcAft>
              <a:buFont typeface="Arial" pitchFamily="34" charset="0"/>
              <a:buChar char="–"/>
              <a:defRPr/>
            </a:pPr>
            <a:r>
              <a:rPr lang="en-US" dirty="0" smtClean="0">
                <a:ea typeface="+mn-ea"/>
              </a:rPr>
              <a:t>Revised k-ratio parameterization equation is needed to remove negative bias in CTH which also affecting CTT and CTP performance</a:t>
            </a:r>
          </a:p>
        </p:txBody>
      </p:sp>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81BFDA4-628E-5641-B20D-A27D93D56567}" type="slidenum">
              <a:rPr lang="en-US">
                <a:solidFill>
                  <a:srgbClr val="898989"/>
                </a:solidFill>
                <a:latin typeface="Calibri" charset="0"/>
              </a:rPr>
              <a:pPr eaLnBrk="1" hangingPunct="1"/>
              <a:t>52</a:t>
            </a:fld>
            <a:endParaRPr lang="en-US" dirty="0">
              <a:solidFill>
                <a:srgbClr val="898989"/>
              </a:solidFill>
              <a:latin typeface="Calibri" charset="0"/>
            </a:endParaRPr>
          </a:p>
        </p:txBody>
      </p:sp>
    </p:spTree>
    <p:extLst>
      <p:ext uri="{BB962C8B-B14F-4D97-AF65-F5344CB8AC3E}">
        <p14:creationId xmlns:p14="http://schemas.microsoft.com/office/powerpoint/2010/main" val="336700203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p:nvPr>
        </p:nvSpPr>
        <p:spPr>
          <a:xfrm>
            <a:off x="533400" y="2258199"/>
            <a:ext cx="7924800" cy="2308324"/>
          </a:xfrm>
          <a:prstGeom prst="rect">
            <a:avLst/>
          </a:prstGeom>
          <a:noFill/>
        </p:spPr>
        <p:txBody>
          <a:bodyPr wrap="square" rtlCol="0">
            <a:spAutoFit/>
          </a:bodyPr>
          <a:lstStyle/>
          <a:p>
            <a:r>
              <a:rPr lang="en-US" sz="3600" dirty="0" smtClean="0"/>
              <a:t>Cloud Cover (CCL) is defined as the fraction of a given area of the Earth’s horizontal surface that is masked by the vertical projection of clouds </a:t>
            </a:r>
            <a:endParaRPr lang="en-US" sz="3600" dirty="0"/>
          </a:p>
        </p:txBody>
      </p:sp>
    </p:spTree>
    <p:extLst>
      <p:ext uri="{BB962C8B-B14F-4D97-AF65-F5344CB8AC3E}">
        <p14:creationId xmlns:p14="http://schemas.microsoft.com/office/powerpoint/2010/main" val="389106671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971" y="0"/>
            <a:ext cx="7358744" cy="822960"/>
          </a:xfrm>
        </p:spPr>
        <p:txBody>
          <a:bodyPr>
            <a:normAutofit fontScale="90000"/>
          </a:bodyPr>
          <a:lstStyle/>
          <a:p>
            <a:r>
              <a:rPr lang="en-US" dirty="0" smtClean="0"/>
              <a:t>Comparison of NPP Global Cloud Cover with MODIS Product</a:t>
            </a:r>
            <a:endParaRPr lang="en-US" dirty="0"/>
          </a:p>
        </p:txBody>
      </p:sp>
      <p:sp>
        <p:nvSpPr>
          <p:cNvPr id="4" name="Slide Number Placeholder 3"/>
          <p:cNvSpPr>
            <a:spLocks noGrp="1"/>
          </p:cNvSpPr>
          <p:nvPr>
            <p:ph type="sldNum" sz="quarter" idx="12"/>
          </p:nvPr>
        </p:nvSpPr>
        <p:spPr/>
        <p:txBody>
          <a:bodyPr/>
          <a:lstStyle/>
          <a:p>
            <a:fld id="{D19E0A2B-AE61-4920-B948-557DBA546B70}" type="slidenum">
              <a:rPr lang="en-US" smtClean="0"/>
              <a:pPr/>
              <a:t>54</a:t>
            </a:fld>
            <a:endParaRPr lang="en-US"/>
          </a:p>
        </p:txBody>
      </p:sp>
      <p:sp>
        <p:nvSpPr>
          <p:cNvPr id="39942" name="AutoShape 6" descr="ftp://ladsweb.nascom.nasa.gov/allData/51/MYBCFR_D3/2012/245/MYBCFR_D3.A2012245.051.2012246175119.jpg"/>
          <p:cNvSpPr>
            <a:spLocks noChangeAspect="1" noChangeArrowheads="1"/>
          </p:cNvSpPr>
          <p:nvPr/>
        </p:nvSpPr>
        <p:spPr bwMode="auto">
          <a:xfrm>
            <a:off x="63500" y="-136525"/>
            <a:ext cx="9372600" cy="46863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 name="Picture 2" descr="C:\Documents and Settings\s117431\Desktop\MYBCFR_D3_A2012245_051_2012246175119.jpg"/>
          <p:cNvPicPr>
            <a:picLocks noChangeAspect="1" noChangeArrowheads="1"/>
          </p:cNvPicPr>
          <p:nvPr/>
        </p:nvPicPr>
        <p:blipFill>
          <a:blip r:embed="rId2" cstate="print"/>
          <a:srcRect/>
          <a:stretch>
            <a:fillRect/>
          </a:stretch>
        </p:blipFill>
        <p:spPr bwMode="auto">
          <a:xfrm>
            <a:off x="609600" y="1143000"/>
            <a:ext cx="7086600" cy="1632857"/>
          </a:xfrm>
          <a:prstGeom prst="rect">
            <a:avLst/>
          </a:prstGeom>
          <a:noFill/>
        </p:spPr>
      </p:pic>
      <p:pic>
        <p:nvPicPr>
          <p:cNvPr id="9" name="Picture 2" descr="V:\30days\s117431\mean_sum_cfrac_tot.png"/>
          <p:cNvPicPr>
            <a:picLocks noChangeAspect="1" noChangeArrowheads="1"/>
          </p:cNvPicPr>
          <p:nvPr/>
        </p:nvPicPr>
        <p:blipFill>
          <a:blip r:embed="rId3" cstate="print"/>
          <a:srcRect l="15923" t="16840" r="9489" b="19719"/>
          <a:stretch>
            <a:fillRect/>
          </a:stretch>
        </p:blipFill>
        <p:spPr bwMode="auto">
          <a:xfrm>
            <a:off x="609600" y="2971800"/>
            <a:ext cx="8458200" cy="2514600"/>
          </a:xfrm>
          <a:prstGeom prst="rect">
            <a:avLst/>
          </a:prstGeom>
          <a:noFill/>
        </p:spPr>
      </p:pic>
      <p:sp>
        <p:nvSpPr>
          <p:cNvPr id="10" name="TextBox 9"/>
          <p:cNvSpPr txBox="1"/>
          <p:nvPr/>
        </p:nvSpPr>
        <p:spPr>
          <a:xfrm>
            <a:off x="3548742" y="896779"/>
            <a:ext cx="1687286" cy="246221"/>
          </a:xfrm>
          <a:prstGeom prst="rect">
            <a:avLst/>
          </a:prstGeom>
          <a:noFill/>
        </p:spPr>
        <p:txBody>
          <a:bodyPr wrap="square" rtlCol="0">
            <a:spAutoFit/>
          </a:bodyPr>
          <a:lstStyle/>
          <a:p>
            <a:r>
              <a:rPr lang="en-US" sz="1000" dirty="0" smtClean="0"/>
              <a:t>MODIS Cloud Cover</a:t>
            </a:r>
            <a:endParaRPr lang="en-US" sz="1000" dirty="0"/>
          </a:p>
        </p:txBody>
      </p:sp>
      <p:sp>
        <p:nvSpPr>
          <p:cNvPr id="11" name="TextBox 10"/>
          <p:cNvSpPr txBox="1"/>
          <p:nvPr/>
        </p:nvSpPr>
        <p:spPr>
          <a:xfrm>
            <a:off x="3712028" y="2971800"/>
            <a:ext cx="1175657" cy="246221"/>
          </a:xfrm>
          <a:prstGeom prst="rect">
            <a:avLst/>
          </a:prstGeom>
          <a:noFill/>
        </p:spPr>
        <p:txBody>
          <a:bodyPr wrap="square" rtlCol="0">
            <a:spAutoFit/>
          </a:bodyPr>
          <a:lstStyle/>
          <a:p>
            <a:r>
              <a:rPr lang="en-US" sz="1000" dirty="0" smtClean="0"/>
              <a:t>NPP Cloud Cover</a:t>
            </a:r>
            <a:endParaRPr lang="en-US" sz="1000" dirty="0"/>
          </a:p>
        </p:txBody>
      </p:sp>
      <p:sp>
        <p:nvSpPr>
          <p:cNvPr id="12" name="TextBox 11"/>
          <p:cNvSpPr txBox="1"/>
          <p:nvPr/>
        </p:nvSpPr>
        <p:spPr>
          <a:xfrm>
            <a:off x="2198913" y="5486400"/>
            <a:ext cx="3483429" cy="646331"/>
          </a:xfrm>
          <a:prstGeom prst="rect">
            <a:avLst/>
          </a:prstGeom>
          <a:noFill/>
        </p:spPr>
        <p:txBody>
          <a:bodyPr wrap="square" rtlCol="0">
            <a:spAutoFit/>
          </a:bodyPr>
          <a:lstStyle/>
          <a:p>
            <a:r>
              <a:rPr lang="en-US" dirty="0" smtClean="0"/>
              <a:t>NPP Cloud Cover is qualitatively similar to MODIS</a:t>
            </a:r>
            <a:endParaRPr lang="en-US" dirty="0"/>
          </a:p>
        </p:txBody>
      </p:sp>
      <p:pic>
        <p:nvPicPr>
          <p:cNvPr id="13" name="Picture 109" descr="noc_logo blue"/>
          <p:cNvPicPr>
            <a:picLocks noChangeAspect="1" noChangeArrowheads="1"/>
          </p:cNvPicPr>
          <p:nvPr/>
        </p:nvPicPr>
        <p:blipFill>
          <a:blip r:embed="rId4" cstate="screen"/>
          <a:srcRect/>
          <a:stretch>
            <a:fillRect/>
          </a:stretch>
        </p:blipFill>
        <p:spPr bwMode="auto">
          <a:xfrm>
            <a:off x="430438" y="6356350"/>
            <a:ext cx="1768475" cy="307975"/>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Performance of VIIRS Cloud Cover EDR derived from VIIRS Cloud Mask Probability of Cloud Detection</a:t>
            </a:r>
            <a:endParaRPr lang="en-US" sz="2000"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9E0A2B-AE61-4920-B948-557DBA546B70}" type="slidenum">
              <a:rPr lang="en-US" smtClean="0"/>
              <a:pPr/>
              <a:t>55</a:t>
            </a:fld>
            <a:endParaRPr lang="en-US"/>
          </a:p>
        </p:txBody>
      </p:sp>
      <p:sp>
        <p:nvSpPr>
          <p:cNvPr id="5" name="TextBox 4"/>
          <p:cNvSpPr txBox="1"/>
          <p:nvPr/>
        </p:nvSpPr>
        <p:spPr>
          <a:xfrm>
            <a:off x="990600" y="1752600"/>
            <a:ext cx="5715000" cy="3046988"/>
          </a:xfrm>
          <a:prstGeom prst="rect">
            <a:avLst/>
          </a:prstGeom>
          <a:noFill/>
        </p:spPr>
        <p:txBody>
          <a:bodyPr wrap="square" rtlCol="0">
            <a:spAutoFit/>
          </a:bodyPr>
          <a:lstStyle/>
          <a:p>
            <a:pPr>
              <a:buFont typeface="Arial" pitchFamily="34" charset="0"/>
              <a:buChar char="•"/>
            </a:pPr>
            <a:r>
              <a:rPr lang="en-US" sz="1600" dirty="0" smtClean="0">
                <a:latin typeface="Arial" pitchFamily="34" charset="0"/>
                <a:cs typeface="Arial" pitchFamily="34" charset="0"/>
              </a:rPr>
              <a:t>Cloud Cover is defined as the faction of a given area, i.e. the Horizontal Cell Area, covered by the vertical projection of clouds</a:t>
            </a:r>
          </a:p>
          <a:p>
            <a:pPr>
              <a:buFont typeface="Arial" pitchFamily="34" charset="0"/>
              <a:buChar char="•"/>
            </a:pPr>
            <a:r>
              <a:rPr lang="en-US" sz="1600" dirty="0" smtClean="0">
                <a:latin typeface="Arial" pitchFamily="34" charset="0"/>
                <a:cs typeface="Arial" pitchFamily="34" charset="0"/>
              </a:rPr>
              <a:t>VIIRS CCL algorithm calculates Cloud Cover based directly on VCM “confidently cloudy” pixels.  </a:t>
            </a:r>
          </a:p>
          <a:p>
            <a:pPr>
              <a:buFont typeface="Arial" pitchFamily="34" charset="0"/>
              <a:buChar char="•"/>
            </a:pPr>
            <a:r>
              <a:rPr lang="en-US" sz="1600" dirty="0" smtClean="0">
                <a:latin typeface="Arial" pitchFamily="34" charset="0"/>
                <a:cs typeface="Arial" pitchFamily="34" charset="0"/>
              </a:rPr>
              <a:t>Therefore the error or uncertainty of Cloud Cover must be equal to error (s) in detecting clouds (or 1- Probability of Cloud Detection)</a:t>
            </a:r>
          </a:p>
          <a:p>
            <a:pPr>
              <a:buFont typeface="Arial" pitchFamily="34" charset="0"/>
              <a:buChar char="•"/>
            </a:pPr>
            <a:r>
              <a:rPr lang="en-US" sz="1600" dirty="0" smtClean="0">
                <a:latin typeface="Arial" pitchFamily="34" charset="0"/>
                <a:cs typeface="Arial" pitchFamily="34" charset="0"/>
              </a:rPr>
              <a:t>There are 2 sources of cloud detection errors: False Alarm; (2) Leakage</a:t>
            </a:r>
          </a:p>
          <a:p>
            <a:pPr>
              <a:buFont typeface="Arial" pitchFamily="34" charset="0"/>
              <a:buChar char="•"/>
            </a:pPr>
            <a:r>
              <a:rPr lang="en-US" sz="1600" dirty="0" smtClean="0">
                <a:latin typeface="Arial" pitchFamily="34" charset="0"/>
                <a:cs typeface="Arial" pitchFamily="34" charset="0"/>
              </a:rPr>
              <a:t>Uncertainty of Cloud Cover = False alarm + Leakage</a:t>
            </a:r>
          </a:p>
          <a:p>
            <a:endParaRPr lang="en-US" sz="1600" dirty="0">
              <a:latin typeface="Arial" pitchFamily="34" charset="0"/>
              <a:cs typeface="Arial" pitchFamily="34" charset="0"/>
            </a:endParaRPr>
          </a:p>
        </p:txBody>
      </p:sp>
    </p:spTree>
    <p:extLst>
      <p:ext uri="{BB962C8B-B14F-4D97-AF65-F5344CB8AC3E}">
        <p14:creationId xmlns:p14="http://schemas.microsoft.com/office/powerpoint/2010/main" val="26683189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Product Quality – Global/All Clouds (From VIIRS Cloud Mask Provisional Status TIM, February 2013, VCM Cal/Val Team)</a:t>
            </a:r>
            <a:endParaRPr lang="en-US" dirty="0"/>
          </a:p>
        </p:txBody>
      </p:sp>
      <p:sp>
        <p:nvSpPr>
          <p:cNvPr id="4" name="Slide Number Placeholder 3"/>
          <p:cNvSpPr>
            <a:spLocks noGrp="1"/>
          </p:cNvSpPr>
          <p:nvPr>
            <p:ph type="sldNum" sz="quarter" idx="4294967295"/>
          </p:nvPr>
        </p:nvSpPr>
        <p:spPr>
          <a:xfrm>
            <a:off x="7797695" y="6708458"/>
            <a:ext cx="762000" cy="365125"/>
          </a:xfrm>
          <a:prstGeom prst="rect">
            <a:avLst/>
          </a:prstGeom>
        </p:spPr>
        <p:txBody>
          <a:bodyPr/>
          <a:lstStyle/>
          <a:p>
            <a:fld id="{EA2DA389-FBE5-4CB1-8C69-EDDFD0D5F6C3}" type="slidenum">
              <a:rPr lang="en-US" smtClean="0">
                <a:solidFill>
                  <a:schemeClr val="tx1"/>
                </a:solidFill>
              </a:rPr>
              <a:pPr/>
              <a:t>56</a:t>
            </a:fld>
            <a:endParaRPr lang="en-US" dirty="0">
              <a:solidFill>
                <a:schemeClr val="tx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949723224"/>
              </p:ext>
            </p:extLst>
          </p:nvPr>
        </p:nvGraphicFramePr>
        <p:xfrm>
          <a:off x="762787" y="4845377"/>
          <a:ext cx="7543799" cy="957944"/>
        </p:xfrm>
        <a:graphic>
          <a:graphicData uri="http://schemas.openxmlformats.org/drawingml/2006/table">
            <a:tbl>
              <a:tblPr firstRow="1" bandRow="1">
                <a:tableStyleId>{00A15C55-8517-42AA-B614-E9B94910E393}</a:tableStyleId>
              </a:tblPr>
              <a:tblGrid>
                <a:gridCol w="1752599"/>
                <a:gridCol w="723900"/>
                <a:gridCol w="723900"/>
                <a:gridCol w="723900"/>
                <a:gridCol w="723900"/>
                <a:gridCol w="723900"/>
                <a:gridCol w="723900"/>
                <a:gridCol w="723900"/>
                <a:gridCol w="723900"/>
              </a:tblGrid>
              <a:tr h="239486">
                <a:tc rowSpan="2">
                  <a:txBody>
                    <a:bodyPr/>
                    <a:lstStyle/>
                    <a:p>
                      <a:pPr algn="ctr" fontAlgn="ctr"/>
                      <a:r>
                        <a:rPr lang="en-US" sz="1100" u="none" strike="noStrike" dirty="0" smtClean="0">
                          <a:effectLst/>
                        </a:rPr>
                        <a:t>VIIRS Cloud </a:t>
                      </a:r>
                      <a:r>
                        <a:rPr lang="en-US" sz="1100" u="none" strike="noStrike" dirty="0">
                          <a:effectLst/>
                        </a:rPr>
                        <a:t>Mask</a:t>
                      </a:r>
                      <a:endParaRPr lang="en-US" sz="1100" b="0" i="0" u="none" strike="noStrike" dirty="0">
                        <a:solidFill>
                          <a:srgbClr val="000000"/>
                        </a:solidFill>
                        <a:effectLst/>
                        <a:latin typeface="Calibri"/>
                      </a:endParaRPr>
                    </a:p>
                  </a:txBody>
                  <a:tcPr marL="9525" marR="9525" marT="9525" marB="0" anchor="ctr">
                    <a:solidFill>
                      <a:srgbClr val="7030A0"/>
                    </a:solidFill>
                  </a:tcPr>
                </a:tc>
                <a:tc rowSpan="2">
                  <a:txBody>
                    <a:bodyPr/>
                    <a:lstStyle/>
                    <a:p>
                      <a:pPr algn="ctr" fontAlgn="ctr"/>
                      <a:r>
                        <a:rPr lang="en-US" sz="1100" u="none" strike="noStrike" dirty="0">
                          <a:effectLst/>
                        </a:rPr>
                        <a:t>Sample Size</a:t>
                      </a:r>
                      <a:endParaRPr lang="en-US" sz="1100" b="0" i="0" u="none" strike="noStrike" dirty="0">
                        <a:solidFill>
                          <a:srgbClr val="000000"/>
                        </a:solidFill>
                        <a:effectLst/>
                        <a:latin typeface="Calibri"/>
                      </a:endParaRPr>
                    </a:p>
                  </a:txBody>
                  <a:tcPr marL="9525" marR="9525" marT="9525" marB="0" anchor="ctr">
                    <a:lnR w="12700" cap="flat" cmpd="sng" algn="ctr">
                      <a:solidFill>
                        <a:schemeClr val="tx1"/>
                      </a:solidFill>
                      <a:prstDash val="solid"/>
                      <a:round/>
                      <a:headEnd type="none" w="med" len="med"/>
                      <a:tailEnd type="none" w="med" len="med"/>
                    </a:lnR>
                    <a:solidFill>
                      <a:srgbClr val="7030A0"/>
                    </a:solidFill>
                  </a:tcPr>
                </a:tc>
                <a:tc gridSpan="4">
                  <a:txBody>
                    <a:bodyPr/>
                    <a:lstStyle/>
                    <a:p>
                      <a:pPr algn="ctr" fontAlgn="ctr"/>
                      <a:r>
                        <a:rPr lang="en-US" sz="1100" u="none" strike="noStrike" dirty="0">
                          <a:effectLst/>
                        </a:rPr>
                        <a:t>Cloud fraction</a:t>
                      </a:r>
                      <a:endParaRPr lang="en-US" sz="11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7030A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ctr"/>
                      <a:r>
                        <a:rPr lang="en-US" sz="1100" u="none" strike="noStrike" dirty="0">
                          <a:effectLst/>
                        </a:rPr>
                        <a:t>Probability of</a:t>
                      </a:r>
                      <a:endParaRPr lang="en-US" sz="1100" b="0" i="0" u="none" strike="noStrike" dirty="0">
                        <a:solidFill>
                          <a:srgbClr val="000000"/>
                        </a:solidFill>
                        <a:effectLst/>
                        <a:latin typeface="Calibri"/>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7030A0"/>
                    </a:solidFill>
                  </a:tcPr>
                </a:tc>
                <a:tc hMerge="1">
                  <a:txBody>
                    <a:bodyPr/>
                    <a:lstStyle/>
                    <a:p>
                      <a:endParaRPr lang="en-US"/>
                    </a:p>
                  </a:txBody>
                  <a:tcPr/>
                </a:tc>
                <a:tc hMerge="1">
                  <a:txBody>
                    <a:bodyPr/>
                    <a:lstStyle/>
                    <a:p>
                      <a:endParaRPr lang="en-US"/>
                    </a:p>
                  </a:txBody>
                  <a:tcPr/>
                </a:tc>
              </a:tr>
              <a:tr h="239486">
                <a:tc vMerge="1">
                  <a:txBody>
                    <a:bodyPr/>
                    <a:lstStyle/>
                    <a:p>
                      <a:endParaRPr lang="en-US"/>
                    </a:p>
                  </a:txBody>
                  <a:tcPr/>
                </a:tc>
                <a:tc vMerge="1">
                  <a:txBody>
                    <a:bodyPr/>
                    <a:lstStyle/>
                    <a:p>
                      <a:endParaRPr lang="en-US"/>
                    </a:p>
                  </a:txBody>
                  <a:tcPr/>
                </a:tc>
                <a:tc>
                  <a:txBody>
                    <a:bodyPr/>
                    <a:lstStyle/>
                    <a:p>
                      <a:pPr algn="ctr" fontAlgn="ctr"/>
                      <a:r>
                        <a:rPr lang="en-US" sz="1100" u="none" strike="noStrike" dirty="0">
                          <a:solidFill>
                            <a:schemeClr val="tx1"/>
                          </a:solidFill>
                          <a:effectLst/>
                        </a:rPr>
                        <a:t>Active</a:t>
                      </a:r>
                      <a:endParaRPr lang="en-US" sz="1100" b="0" i="0" u="none" strike="noStrike" dirty="0">
                        <a:solidFill>
                          <a:schemeClr val="tx1"/>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7030A0"/>
                    </a:solidFill>
                  </a:tcPr>
                </a:tc>
                <a:tc>
                  <a:txBody>
                    <a:bodyPr/>
                    <a:lstStyle/>
                    <a:p>
                      <a:pPr algn="ctr" fontAlgn="ctr"/>
                      <a:r>
                        <a:rPr lang="en-US" sz="1100" u="none" strike="noStrike" dirty="0">
                          <a:solidFill>
                            <a:schemeClr val="tx1"/>
                          </a:solidFill>
                          <a:effectLst/>
                        </a:rPr>
                        <a:t>Passive</a:t>
                      </a:r>
                      <a:endParaRPr lang="en-US" sz="1100" b="0" i="0" u="none" strike="noStrike" dirty="0">
                        <a:solidFill>
                          <a:schemeClr val="tx1"/>
                        </a:solidFill>
                        <a:effectLst/>
                        <a:latin typeface="Calibri"/>
                      </a:endParaRPr>
                    </a:p>
                  </a:txBody>
                  <a:tcPr marL="9525" marR="9525" marT="9525" marB="0" anchor="ctr">
                    <a:lnB w="12700" cap="flat" cmpd="sng" algn="ctr">
                      <a:solidFill>
                        <a:schemeClr val="tx1"/>
                      </a:solidFill>
                      <a:prstDash val="solid"/>
                      <a:round/>
                      <a:headEnd type="none" w="med" len="med"/>
                      <a:tailEnd type="none" w="med" len="med"/>
                    </a:lnB>
                    <a:solidFill>
                      <a:srgbClr val="7030A0"/>
                    </a:solidFill>
                  </a:tcPr>
                </a:tc>
                <a:tc>
                  <a:txBody>
                    <a:bodyPr/>
                    <a:lstStyle/>
                    <a:p>
                      <a:pPr algn="ctr" fontAlgn="ctr"/>
                      <a:r>
                        <a:rPr lang="en-US" sz="1100" u="none" strike="noStrike" dirty="0">
                          <a:solidFill>
                            <a:schemeClr val="tx1"/>
                          </a:solidFill>
                          <a:effectLst/>
                        </a:rPr>
                        <a:t>Pr. Clear</a:t>
                      </a:r>
                      <a:endParaRPr lang="en-US" sz="1100" b="0" i="0" u="none" strike="noStrike" dirty="0">
                        <a:solidFill>
                          <a:schemeClr val="tx1"/>
                        </a:solidFill>
                        <a:effectLst/>
                        <a:latin typeface="Calibri"/>
                      </a:endParaRPr>
                    </a:p>
                  </a:txBody>
                  <a:tcPr marL="9525" marR="9525" marT="9525" marB="0" anchor="ctr">
                    <a:lnB w="12700" cap="flat" cmpd="sng" algn="ctr">
                      <a:solidFill>
                        <a:schemeClr val="tx1"/>
                      </a:solidFill>
                      <a:prstDash val="solid"/>
                      <a:round/>
                      <a:headEnd type="none" w="med" len="med"/>
                      <a:tailEnd type="none" w="med" len="med"/>
                    </a:lnB>
                    <a:solidFill>
                      <a:srgbClr val="7030A0"/>
                    </a:solidFill>
                  </a:tcPr>
                </a:tc>
                <a:tc>
                  <a:txBody>
                    <a:bodyPr/>
                    <a:lstStyle/>
                    <a:p>
                      <a:pPr algn="ctr" fontAlgn="ctr"/>
                      <a:r>
                        <a:rPr lang="en-US" sz="1100" u="none" strike="noStrike" dirty="0">
                          <a:solidFill>
                            <a:schemeClr val="tx1"/>
                          </a:solidFill>
                          <a:effectLst/>
                        </a:rPr>
                        <a:t>Pr. Cloudy</a:t>
                      </a:r>
                      <a:endParaRPr lang="en-US" sz="1100" b="0" i="0" u="none" strike="noStrike" dirty="0">
                        <a:solidFill>
                          <a:schemeClr val="tx1"/>
                        </a:solidFill>
                        <a:effectLst/>
                        <a:latin typeface="Calibri"/>
                      </a:endParaRPr>
                    </a:p>
                  </a:txBody>
                  <a:tcPr marL="9525" marR="9525" marT="9525" marB="0" anchor="ctr">
                    <a:lnB w="12700" cap="flat" cmpd="sng" algn="ctr">
                      <a:solidFill>
                        <a:schemeClr val="tx1"/>
                      </a:solidFill>
                      <a:prstDash val="solid"/>
                      <a:round/>
                      <a:headEnd type="none" w="med" len="med"/>
                      <a:tailEnd type="none" w="med" len="med"/>
                    </a:lnB>
                    <a:solidFill>
                      <a:srgbClr val="7030A0"/>
                    </a:solidFill>
                  </a:tcPr>
                </a:tc>
                <a:tc>
                  <a:txBody>
                    <a:bodyPr/>
                    <a:lstStyle/>
                    <a:p>
                      <a:pPr algn="ctr" fontAlgn="ctr"/>
                      <a:r>
                        <a:rPr lang="en-US" sz="1100" u="none" strike="noStrike" dirty="0">
                          <a:solidFill>
                            <a:schemeClr val="tx1"/>
                          </a:solidFill>
                          <a:effectLst/>
                        </a:rPr>
                        <a:t>Detection</a:t>
                      </a:r>
                      <a:endParaRPr lang="en-US" sz="1100" b="0" i="0" u="none" strike="noStrike" dirty="0">
                        <a:solidFill>
                          <a:schemeClr val="tx1"/>
                        </a:solidFill>
                        <a:effectLst/>
                        <a:latin typeface="Calibri"/>
                      </a:endParaRPr>
                    </a:p>
                  </a:txBody>
                  <a:tcPr marL="9525" marR="9525" marT="9525" marB="0" anchor="ctr">
                    <a:lnB w="12700" cap="flat" cmpd="sng" algn="ctr">
                      <a:solidFill>
                        <a:schemeClr val="tx1"/>
                      </a:solidFill>
                      <a:prstDash val="solid"/>
                      <a:round/>
                      <a:headEnd type="none" w="med" len="med"/>
                      <a:tailEnd type="none" w="med" len="med"/>
                    </a:lnB>
                    <a:solidFill>
                      <a:srgbClr val="7030A0"/>
                    </a:solidFill>
                  </a:tcPr>
                </a:tc>
                <a:tc>
                  <a:txBody>
                    <a:bodyPr/>
                    <a:lstStyle/>
                    <a:p>
                      <a:pPr algn="ctr" fontAlgn="ctr"/>
                      <a:r>
                        <a:rPr lang="en-US" sz="1100" u="none" strike="noStrike" dirty="0">
                          <a:solidFill>
                            <a:schemeClr val="tx1"/>
                          </a:solidFill>
                          <a:effectLst/>
                        </a:rPr>
                        <a:t>False D.</a:t>
                      </a:r>
                      <a:endParaRPr lang="en-US" sz="1100" b="0" i="0" u="none" strike="noStrike" dirty="0">
                        <a:solidFill>
                          <a:schemeClr val="tx1"/>
                        </a:solidFill>
                        <a:effectLst/>
                        <a:latin typeface="Calibri"/>
                      </a:endParaRPr>
                    </a:p>
                  </a:txBody>
                  <a:tcPr marL="9525" marR="9525" marT="9525" marB="0" anchor="ctr">
                    <a:lnB w="12700" cap="flat" cmpd="sng" algn="ctr">
                      <a:solidFill>
                        <a:schemeClr val="tx1"/>
                      </a:solidFill>
                      <a:prstDash val="solid"/>
                      <a:round/>
                      <a:headEnd type="none" w="med" len="med"/>
                      <a:tailEnd type="none" w="med" len="med"/>
                    </a:lnB>
                    <a:solidFill>
                      <a:srgbClr val="7030A0"/>
                    </a:solidFill>
                  </a:tcPr>
                </a:tc>
                <a:tc>
                  <a:txBody>
                    <a:bodyPr/>
                    <a:lstStyle/>
                    <a:p>
                      <a:pPr algn="ctr" fontAlgn="ctr"/>
                      <a:r>
                        <a:rPr lang="en-US" sz="1100" u="none" strike="noStrike" dirty="0">
                          <a:solidFill>
                            <a:schemeClr val="tx1"/>
                          </a:solidFill>
                          <a:effectLst/>
                        </a:rPr>
                        <a:t>Leakage</a:t>
                      </a:r>
                      <a:endParaRPr lang="en-US" sz="1100" b="0" i="0" u="none" strike="noStrike" dirty="0">
                        <a:solidFill>
                          <a:schemeClr val="tx1"/>
                        </a:solidFill>
                        <a:effectLst/>
                        <a:latin typeface="Calibri"/>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7030A0"/>
                    </a:solidFill>
                  </a:tcPr>
                </a:tc>
              </a:tr>
              <a:tr h="239486">
                <a:tc>
                  <a:txBody>
                    <a:bodyPr/>
                    <a:lstStyle/>
                    <a:p>
                      <a:pPr algn="l" rtl="0" fontAlgn="b"/>
                      <a:r>
                        <a:rPr lang="en-US" sz="1100" b="0" i="0" u="none" strike="noStrike">
                          <a:solidFill>
                            <a:srgbClr val="000000"/>
                          </a:solidFill>
                          <a:effectLst/>
                          <a:latin typeface="Book Antiqua"/>
                        </a:rPr>
                        <a:t>5/10/2012</a:t>
                      </a:r>
                    </a:p>
                  </a:txBody>
                  <a:tcPr marL="9525" marR="9525" marT="9525" marB="0" anchor="b"/>
                </a:tc>
                <a:tc>
                  <a:txBody>
                    <a:bodyPr/>
                    <a:lstStyle/>
                    <a:p>
                      <a:pPr algn="ctr" rtl="0" fontAlgn="ctr"/>
                      <a:r>
                        <a:rPr lang="en-US" sz="1100" b="0" i="0" u="none" strike="noStrike">
                          <a:solidFill>
                            <a:srgbClr val="000000"/>
                          </a:solidFill>
                          <a:effectLst/>
                          <a:latin typeface="Calibri"/>
                        </a:rPr>
                        <a:t>257266</a:t>
                      </a:r>
                    </a:p>
                  </a:txBody>
                  <a:tcPr marL="9525" marR="9525" marT="9525" marB="0" anchor="ctr"/>
                </a:tc>
                <a:tc>
                  <a:txBody>
                    <a:bodyPr/>
                    <a:lstStyle/>
                    <a:p>
                      <a:pPr algn="ctr" rtl="0" fontAlgn="ctr"/>
                      <a:r>
                        <a:rPr lang="en-US" sz="1100" b="0" i="0" u="none" strike="noStrike">
                          <a:solidFill>
                            <a:srgbClr val="000000"/>
                          </a:solidFill>
                          <a:effectLst/>
                          <a:latin typeface="Calibri"/>
                        </a:rPr>
                        <a:t>0.661</a:t>
                      </a: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rtl="0" fontAlgn="ctr"/>
                      <a:r>
                        <a:rPr lang="en-US" sz="1100" b="0" i="0" u="none" strike="noStrike" dirty="0">
                          <a:solidFill>
                            <a:srgbClr val="000000"/>
                          </a:solidFill>
                          <a:effectLst/>
                          <a:latin typeface="Calibri"/>
                        </a:rPr>
                        <a:t>0.567</a:t>
                      </a: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rtl="0" fontAlgn="ctr"/>
                      <a:r>
                        <a:rPr lang="en-US" sz="1100" b="0" i="0" u="none" strike="noStrike">
                          <a:solidFill>
                            <a:srgbClr val="000000"/>
                          </a:solidFill>
                          <a:effectLst/>
                          <a:latin typeface="Calibri"/>
                        </a:rPr>
                        <a:t>0.080</a:t>
                      </a: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rtl="0" fontAlgn="ctr"/>
                      <a:r>
                        <a:rPr lang="en-US" sz="1100" b="0" i="0" u="none" strike="noStrike">
                          <a:solidFill>
                            <a:srgbClr val="000000"/>
                          </a:solidFill>
                          <a:effectLst/>
                          <a:latin typeface="Calibri"/>
                        </a:rPr>
                        <a:t>0.032</a:t>
                      </a: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rtl="0" fontAlgn="ctr"/>
                      <a:r>
                        <a:rPr lang="en-US" sz="1100" b="0" i="0" u="none" strike="noStrike">
                          <a:solidFill>
                            <a:srgbClr val="000000"/>
                          </a:solidFill>
                          <a:effectLst/>
                          <a:latin typeface="Calibri"/>
                        </a:rPr>
                        <a:t>0.857</a:t>
                      </a: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rtl="0" fontAlgn="ctr"/>
                      <a:r>
                        <a:rPr lang="en-US" sz="1100" b="0" i="0" u="none" strike="noStrike">
                          <a:solidFill>
                            <a:srgbClr val="000000"/>
                          </a:solidFill>
                          <a:effectLst/>
                          <a:latin typeface="Calibri"/>
                        </a:rPr>
                        <a:t>0.024</a:t>
                      </a: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rtl="0" fontAlgn="ctr"/>
                      <a:r>
                        <a:rPr lang="en-US" sz="1100" b="0" i="0" u="none" strike="noStrike">
                          <a:solidFill>
                            <a:srgbClr val="000000"/>
                          </a:solidFill>
                          <a:effectLst/>
                          <a:latin typeface="Calibri"/>
                        </a:rPr>
                        <a:t>0.119</a:t>
                      </a:r>
                    </a:p>
                  </a:txBody>
                  <a:tcPr marL="9525" marR="9525" marT="9525" marB="0" anchor="ctr">
                    <a:lnT w="12700" cap="flat" cmpd="sng" algn="ctr">
                      <a:solidFill>
                        <a:schemeClr val="tx1"/>
                      </a:solidFill>
                      <a:prstDash val="solid"/>
                      <a:round/>
                      <a:headEnd type="none" w="med" len="med"/>
                      <a:tailEnd type="none" w="med" len="med"/>
                    </a:lnT>
                  </a:tcPr>
                </a:tc>
              </a:tr>
              <a:tr h="239486">
                <a:tc>
                  <a:txBody>
                    <a:bodyPr/>
                    <a:lstStyle/>
                    <a:p>
                      <a:pPr algn="l" rtl="0" fontAlgn="b"/>
                      <a:r>
                        <a:rPr lang="en-US" sz="1100" b="0" i="0" u="none" strike="noStrike" dirty="0" smtClean="0">
                          <a:solidFill>
                            <a:srgbClr val="000000"/>
                          </a:solidFill>
                          <a:effectLst/>
                          <a:latin typeface="Book Antiqua"/>
                        </a:rPr>
                        <a:t>11/10/2012</a:t>
                      </a:r>
                      <a:endParaRPr lang="en-US" sz="1100" b="0" i="0" u="none" strike="noStrike" dirty="0">
                        <a:solidFill>
                          <a:srgbClr val="000000"/>
                        </a:solidFill>
                        <a:effectLst/>
                        <a:latin typeface="Book Antiqua"/>
                      </a:endParaRPr>
                    </a:p>
                  </a:txBody>
                  <a:tcPr marL="9525" marR="9525" marT="9525" marB="0" anchor="b"/>
                </a:tc>
                <a:tc>
                  <a:txBody>
                    <a:bodyPr/>
                    <a:lstStyle/>
                    <a:p>
                      <a:pPr algn="ctr" rtl="0" fontAlgn="ctr"/>
                      <a:r>
                        <a:rPr lang="en-US" sz="1100" b="0" i="0" u="none" strike="noStrike">
                          <a:solidFill>
                            <a:srgbClr val="000000"/>
                          </a:solidFill>
                          <a:effectLst/>
                          <a:latin typeface="Calibri"/>
                        </a:rPr>
                        <a:t>304681</a:t>
                      </a:r>
                    </a:p>
                  </a:txBody>
                  <a:tcPr marL="9525" marR="9525" marT="9525" marB="0" anchor="ctr"/>
                </a:tc>
                <a:tc>
                  <a:txBody>
                    <a:bodyPr/>
                    <a:lstStyle/>
                    <a:p>
                      <a:pPr algn="ctr" rtl="0" fontAlgn="ctr"/>
                      <a:r>
                        <a:rPr lang="en-US" sz="1100" b="0" i="0" u="none" strike="noStrike">
                          <a:solidFill>
                            <a:srgbClr val="000000"/>
                          </a:solidFill>
                          <a:effectLst/>
                          <a:latin typeface="Calibri"/>
                        </a:rPr>
                        <a:t>0.732</a:t>
                      </a:r>
                    </a:p>
                  </a:txBody>
                  <a:tcPr marL="9525" marR="9525" marT="9525" marB="0" anchor="ctr"/>
                </a:tc>
                <a:tc>
                  <a:txBody>
                    <a:bodyPr/>
                    <a:lstStyle/>
                    <a:p>
                      <a:pPr algn="ctr" rtl="0" fontAlgn="ctr"/>
                      <a:r>
                        <a:rPr lang="en-US" sz="1100" b="0" i="0" u="none" strike="noStrike">
                          <a:solidFill>
                            <a:srgbClr val="000000"/>
                          </a:solidFill>
                          <a:effectLst/>
                          <a:latin typeface="Calibri"/>
                        </a:rPr>
                        <a:t>0.654</a:t>
                      </a:r>
                    </a:p>
                  </a:txBody>
                  <a:tcPr marL="9525" marR="9525" marT="9525" marB="0" anchor="ctr"/>
                </a:tc>
                <a:tc>
                  <a:txBody>
                    <a:bodyPr/>
                    <a:lstStyle/>
                    <a:p>
                      <a:pPr algn="ctr" rtl="0" fontAlgn="ctr"/>
                      <a:r>
                        <a:rPr lang="en-US" sz="1100" b="0" i="0" u="none" strike="noStrike">
                          <a:solidFill>
                            <a:srgbClr val="000000"/>
                          </a:solidFill>
                          <a:effectLst/>
                          <a:latin typeface="Calibri"/>
                        </a:rPr>
                        <a:t>0.068</a:t>
                      </a:r>
                    </a:p>
                  </a:txBody>
                  <a:tcPr marL="9525" marR="9525" marT="9525" marB="0" anchor="ctr"/>
                </a:tc>
                <a:tc>
                  <a:txBody>
                    <a:bodyPr/>
                    <a:lstStyle/>
                    <a:p>
                      <a:pPr algn="ctr" rtl="0" fontAlgn="ctr"/>
                      <a:r>
                        <a:rPr lang="en-US" sz="1100" b="0" i="0" u="none" strike="noStrike">
                          <a:solidFill>
                            <a:srgbClr val="000000"/>
                          </a:solidFill>
                          <a:effectLst/>
                          <a:latin typeface="Calibri"/>
                        </a:rPr>
                        <a:t>0.029</a:t>
                      </a:r>
                    </a:p>
                  </a:txBody>
                  <a:tcPr marL="9525" marR="9525" marT="9525" marB="0" anchor="ctr"/>
                </a:tc>
                <a:tc>
                  <a:txBody>
                    <a:bodyPr/>
                    <a:lstStyle/>
                    <a:p>
                      <a:pPr algn="ctr" rtl="0" fontAlgn="ctr"/>
                      <a:r>
                        <a:rPr lang="en-US" sz="1100" b="0" i="0" u="none" strike="noStrike">
                          <a:solidFill>
                            <a:srgbClr val="000000"/>
                          </a:solidFill>
                          <a:effectLst/>
                          <a:latin typeface="Calibri"/>
                        </a:rPr>
                        <a:t>0.881</a:t>
                      </a:r>
                    </a:p>
                  </a:txBody>
                  <a:tcPr marL="9525" marR="9525" marT="9525" marB="0" anchor="ctr"/>
                </a:tc>
                <a:tc>
                  <a:txBody>
                    <a:bodyPr/>
                    <a:lstStyle/>
                    <a:p>
                      <a:pPr algn="ctr" rtl="0" fontAlgn="ctr"/>
                      <a:r>
                        <a:rPr lang="en-US" sz="1100" b="0" i="0" u="none" strike="noStrike">
                          <a:solidFill>
                            <a:srgbClr val="000000"/>
                          </a:solidFill>
                          <a:effectLst/>
                          <a:latin typeface="Calibri"/>
                        </a:rPr>
                        <a:t>0.021</a:t>
                      </a:r>
                    </a:p>
                  </a:txBody>
                  <a:tcPr marL="9525" marR="9525" marT="9525" marB="0" anchor="ctr"/>
                </a:tc>
                <a:tc>
                  <a:txBody>
                    <a:bodyPr/>
                    <a:lstStyle/>
                    <a:p>
                      <a:pPr algn="ctr" rtl="0" fontAlgn="ctr"/>
                      <a:r>
                        <a:rPr lang="en-US" sz="1100" b="0" i="0" u="none" strike="noStrike" dirty="0">
                          <a:solidFill>
                            <a:srgbClr val="000000"/>
                          </a:solidFill>
                          <a:effectLst/>
                          <a:latin typeface="Calibri"/>
                        </a:rPr>
                        <a:t>0.099</a:t>
                      </a:r>
                    </a:p>
                  </a:txBody>
                  <a:tcPr marL="9525" marR="9525" marT="9525" marB="0" anchor="ctr"/>
                </a:tc>
              </a:tr>
            </a:tbl>
          </a:graphicData>
        </a:graphic>
      </p:graphicFrame>
      <p:pic>
        <p:nvPicPr>
          <p:cNvPr id="7" name="Picture 2" descr="C:\CIMSS\VCM\VCM_Performance_Dec7_2012\caliop_vcm_20120510_temp0.png"/>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1175" y="2658359"/>
            <a:ext cx="2560320" cy="146304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8" name="TextBox 3"/>
          <p:cNvSpPr txBox="1"/>
          <p:nvPr/>
        </p:nvSpPr>
        <p:spPr>
          <a:xfrm>
            <a:off x="1625495" y="2289217"/>
            <a:ext cx="1980029" cy="212366"/>
          </a:xfrm>
          <a:prstGeom prst="rect">
            <a:avLst/>
          </a:prstGeom>
          <a:noFill/>
          <a:ln>
            <a:noFill/>
          </a:ln>
          <a:effectLst/>
        </p:spPr>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80" b="1" i="0" u="sng" strike="noStrike" kern="0" cap="none" spc="0" normalizeH="0" baseline="0" noProof="0" dirty="0">
                <a:ln>
                  <a:noFill/>
                </a:ln>
                <a:solidFill>
                  <a:sysClr val="windowText" lastClr="000000"/>
                </a:solidFill>
                <a:effectLst/>
                <a:uLnTx/>
                <a:uFillTx/>
                <a:latin typeface="Calibri"/>
                <a:ea typeface="+mn-ea"/>
                <a:cs typeface="+mn-cs"/>
              </a:rPr>
              <a:t>CALIOP - VIIRS Matchup </a:t>
            </a:r>
            <a:r>
              <a:rPr kumimoji="0" lang="en-US" sz="780" b="1" i="0" u="sng" strike="noStrike" kern="0" cap="none" spc="0" normalizeH="0" baseline="0" noProof="0" dirty="0" smtClean="0">
                <a:ln>
                  <a:noFill/>
                </a:ln>
                <a:solidFill>
                  <a:sysClr val="windowText" lastClr="000000"/>
                </a:solidFill>
                <a:effectLst/>
                <a:uLnTx/>
                <a:uFillTx/>
                <a:latin typeface="Calibri"/>
                <a:ea typeface="+mn-ea"/>
                <a:cs typeface="+mn-cs"/>
              </a:rPr>
              <a:t>Pixels, 05/10/2012</a:t>
            </a:r>
            <a:endParaRPr kumimoji="0" lang="en-US" sz="780" b="1" i="0" u="sng"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9" name="Picture 3" descr="C:\CIMSS\VCM\VCM_Performance_Dec7_2012\caliop_vcm_20121110_temp0.pn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3975" y="2658359"/>
            <a:ext cx="2560320" cy="146304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0" name="TextBox 3"/>
          <p:cNvSpPr txBox="1"/>
          <p:nvPr/>
        </p:nvSpPr>
        <p:spPr>
          <a:xfrm>
            <a:off x="4978295" y="2289217"/>
            <a:ext cx="1980029" cy="212366"/>
          </a:xfrm>
          <a:prstGeom prst="rect">
            <a:avLst/>
          </a:prstGeom>
          <a:noFill/>
          <a:ln>
            <a:noFill/>
          </a:ln>
          <a:effectLst/>
        </p:spPr>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80" b="1" i="0" u="sng" strike="noStrike" kern="0" cap="none" spc="0" normalizeH="0" baseline="0" noProof="0" dirty="0">
                <a:ln>
                  <a:noFill/>
                </a:ln>
                <a:solidFill>
                  <a:sysClr val="windowText" lastClr="000000"/>
                </a:solidFill>
                <a:effectLst/>
                <a:uLnTx/>
                <a:uFillTx/>
                <a:latin typeface="Calibri"/>
                <a:ea typeface="+mn-ea"/>
                <a:cs typeface="+mn-cs"/>
              </a:rPr>
              <a:t>CALIOP - VIIRS Matchup </a:t>
            </a:r>
            <a:r>
              <a:rPr kumimoji="0" lang="en-US" sz="780" b="1" i="0" u="sng" strike="noStrike" kern="0" cap="none" spc="0" normalizeH="0" baseline="0" noProof="0" dirty="0" smtClean="0">
                <a:ln>
                  <a:noFill/>
                </a:ln>
                <a:solidFill>
                  <a:sysClr val="windowText" lastClr="000000"/>
                </a:solidFill>
                <a:effectLst/>
                <a:uLnTx/>
                <a:uFillTx/>
                <a:latin typeface="Calibri"/>
                <a:ea typeface="+mn-ea"/>
                <a:cs typeface="+mn-cs"/>
              </a:rPr>
              <a:t>Pixels, 11/10/2012</a:t>
            </a:r>
            <a:endParaRPr kumimoji="0" lang="en-US" sz="780" b="1" i="0" u="sng"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6" name="Title 1"/>
          <p:cNvSpPr txBox="1">
            <a:spLocks/>
          </p:cNvSpPr>
          <p:nvPr/>
        </p:nvSpPr>
        <p:spPr>
          <a:xfrm>
            <a:off x="0" y="1295400"/>
            <a:ext cx="9144000" cy="685800"/>
          </a:xfrm>
          <a:prstGeom prst="rect">
            <a:avLst/>
          </a:prstGeom>
        </p:spPr>
        <p:txBody>
          <a:bodyPr vert="horz" lIns="91440" tIns="45720" rIns="91440" bIns="45720" rtlCol="0" anchor="ctr" anchorCtr="1">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90N – 90S, Ocean/Land, Day/Night, No Snow/Snow/Ice</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1" name="TextBox 10"/>
          <p:cNvSpPr txBox="1"/>
          <p:nvPr/>
        </p:nvSpPr>
        <p:spPr>
          <a:xfrm>
            <a:off x="838200" y="6019800"/>
            <a:ext cx="6934200" cy="523220"/>
          </a:xfrm>
          <a:prstGeom prst="rect">
            <a:avLst/>
          </a:prstGeom>
          <a:noFill/>
        </p:spPr>
        <p:txBody>
          <a:bodyPr wrap="square" rtlCol="0">
            <a:spAutoFit/>
          </a:bodyPr>
          <a:lstStyle/>
          <a:p>
            <a:pPr>
              <a:buFont typeface="Arial" pitchFamily="34" charset="0"/>
              <a:buChar char="•"/>
            </a:pPr>
            <a:r>
              <a:rPr lang="en-US" sz="1400" dirty="0" smtClean="0">
                <a:latin typeface="Arial" pitchFamily="34" charset="0"/>
                <a:cs typeface="Arial" pitchFamily="34" charset="0"/>
              </a:rPr>
              <a:t>Cloud Cover Uncertainty is given by the 2 sources of error in cloud detection</a:t>
            </a:r>
          </a:p>
          <a:p>
            <a:pPr>
              <a:buFont typeface="Arial" pitchFamily="34" charset="0"/>
              <a:buChar char="•"/>
            </a:pPr>
            <a:r>
              <a:rPr lang="en-US" sz="1400" dirty="0" smtClean="0">
                <a:latin typeface="Arial" pitchFamily="34" charset="0"/>
                <a:cs typeface="Arial" pitchFamily="34" charset="0"/>
              </a:rPr>
              <a:t>Based on VCM Provisional stated performance, Cloud Cover Uncertainty = 0.143 </a:t>
            </a:r>
            <a:endParaRPr lang="en-US" sz="1400" dirty="0">
              <a:latin typeface="Arial" pitchFamily="34" charset="0"/>
              <a:cs typeface="Arial" pitchFamily="34" charset="0"/>
            </a:endParaRPr>
          </a:p>
        </p:txBody>
      </p:sp>
      <p:cxnSp>
        <p:nvCxnSpPr>
          <p:cNvPr id="13" name="Straight Arrow Connector 12"/>
          <p:cNvCxnSpPr/>
          <p:nvPr/>
        </p:nvCxnSpPr>
        <p:spPr>
          <a:xfrm flipV="1">
            <a:off x="6553200" y="5486400"/>
            <a:ext cx="6858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6705600" y="5486400"/>
            <a:ext cx="114300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39387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p:nvPr>
        </p:nvSpPr>
        <p:spPr>
          <a:xfrm>
            <a:off x="457200" y="999294"/>
            <a:ext cx="7924800" cy="1754326"/>
          </a:xfrm>
          <a:prstGeom prst="rect">
            <a:avLst/>
          </a:prstGeom>
          <a:noFill/>
        </p:spPr>
        <p:txBody>
          <a:bodyPr wrap="square" rtlCol="0">
            <a:spAutoFit/>
          </a:bodyPr>
          <a:lstStyle/>
          <a:p>
            <a:r>
              <a:rPr lang="en-US" sz="3600" dirty="0" smtClean="0"/>
              <a:t>Cloud Base Height (CBH) is defined as the height above sea level where cloud bases occur</a:t>
            </a:r>
            <a:endParaRPr lang="en-US" sz="3600" dirty="0"/>
          </a:p>
        </p:txBody>
      </p:sp>
    </p:spTree>
    <p:extLst>
      <p:ext uri="{BB962C8B-B14F-4D97-AF65-F5344CB8AC3E}">
        <p14:creationId xmlns:p14="http://schemas.microsoft.com/office/powerpoint/2010/main" val="11407742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scription: C:\yjnoh\VIIRS_CAL_VAL_project\NPP_CloudSat_Matches\20120217_NPP_CloudSat_Matches.txt.viirs.cbh-ip.png"/>
          <p:cNvPicPr/>
          <p:nvPr/>
        </p:nvPicPr>
        <p:blipFill>
          <a:blip r:embed="rId2" cstate="print">
            <a:extLst>
              <a:ext uri="{28A0092B-C50C-407E-A947-70E740481C1C}">
                <a14:useLocalDpi xmlns:a14="http://schemas.microsoft.com/office/drawing/2010/main" val="0"/>
              </a:ext>
            </a:extLst>
          </a:blip>
          <a:srcRect l="5447" t="19019" r="10924" b="13924"/>
          <a:stretch>
            <a:fillRect/>
          </a:stretch>
        </p:blipFill>
        <p:spPr bwMode="auto">
          <a:xfrm>
            <a:off x="1447800" y="1143000"/>
            <a:ext cx="6548437" cy="4211955"/>
          </a:xfrm>
          <a:prstGeom prst="rect">
            <a:avLst/>
          </a:prstGeom>
          <a:noFill/>
          <a:ln>
            <a:noFill/>
          </a:ln>
        </p:spPr>
      </p:pic>
      <p:sp>
        <p:nvSpPr>
          <p:cNvPr id="4" name="Rectangle 3"/>
          <p:cNvSpPr/>
          <p:nvPr/>
        </p:nvSpPr>
        <p:spPr>
          <a:xfrm>
            <a:off x="609600" y="5410200"/>
            <a:ext cx="7543800" cy="1200329"/>
          </a:xfrm>
          <a:prstGeom prst="rect">
            <a:avLst/>
          </a:prstGeom>
        </p:spPr>
        <p:txBody>
          <a:bodyPr wrap="square">
            <a:spAutoFit/>
          </a:bodyPr>
          <a:lstStyle/>
          <a:p>
            <a:r>
              <a:rPr lang="en-US" dirty="0" smtClean="0"/>
              <a:t>Example </a:t>
            </a:r>
            <a:r>
              <a:rPr lang="en-US" dirty="0"/>
              <a:t>VIIRS/CloudSat matchup period from 17 February 2012 between 11:19 and 15:47 UTC.  The CloudSat track is plotted as the dotted red line, and the VIIRS Cloud Base Height IDPS data (in km AGL) are plotted underneath.</a:t>
            </a:r>
          </a:p>
        </p:txBody>
      </p:sp>
      <p:sp>
        <p:nvSpPr>
          <p:cNvPr id="5" name="TextBox 4"/>
          <p:cNvSpPr txBox="1"/>
          <p:nvPr/>
        </p:nvSpPr>
        <p:spPr>
          <a:xfrm>
            <a:off x="304800" y="1"/>
            <a:ext cx="6553200" cy="954107"/>
          </a:xfrm>
          <a:prstGeom prst="rect">
            <a:avLst/>
          </a:prstGeom>
          <a:noFill/>
        </p:spPr>
        <p:txBody>
          <a:bodyPr wrap="square" rtlCol="0">
            <a:spAutoFit/>
          </a:bodyPr>
          <a:lstStyle/>
          <a:p>
            <a:r>
              <a:rPr lang="en-US" sz="2800" dirty="0" smtClean="0">
                <a:solidFill>
                  <a:srgbClr val="FFFFFF"/>
                </a:solidFill>
              </a:rPr>
              <a:t>Cloud Base Comparisons with CloudSat (CIRA)</a:t>
            </a:r>
            <a:endParaRPr lang="en-US" sz="2800" dirty="0">
              <a:solidFill>
                <a:srgbClr val="FFFFFF"/>
              </a:solidFill>
            </a:endParaRPr>
          </a:p>
        </p:txBody>
      </p:sp>
      <p:sp>
        <p:nvSpPr>
          <p:cNvPr id="6" name="TextBox 5"/>
          <p:cNvSpPr txBox="1"/>
          <p:nvPr/>
        </p:nvSpPr>
        <p:spPr>
          <a:xfrm>
            <a:off x="0" y="0"/>
            <a:ext cx="7086600" cy="1015663"/>
          </a:xfrm>
          <a:prstGeom prst="rect">
            <a:avLst/>
          </a:prstGeom>
          <a:noFill/>
        </p:spPr>
        <p:txBody>
          <a:bodyPr wrap="square" rtlCol="0">
            <a:spAutoFit/>
          </a:bodyPr>
          <a:lstStyle/>
          <a:p>
            <a:r>
              <a:rPr lang="en-US" sz="2800" dirty="0" smtClean="0">
                <a:latin typeface="Calibri" pitchFamily="34" charset="0"/>
                <a:cs typeface="Arial" pitchFamily="34" charset="0"/>
              </a:rPr>
              <a:t>Cloud Base Height Evaluation with </a:t>
            </a:r>
            <a:r>
              <a:rPr lang="en-US" sz="2800" dirty="0" err="1" smtClean="0">
                <a:latin typeface="Calibri" pitchFamily="34" charset="0"/>
                <a:cs typeface="Arial" pitchFamily="34" charset="0"/>
              </a:rPr>
              <a:t>CloudSat</a:t>
            </a:r>
            <a:r>
              <a:rPr lang="en-US" sz="2800" dirty="0" smtClean="0">
                <a:latin typeface="Calibri" pitchFamily="34" charset="0"/>
                <a:cs typeface="Arial" pitchFamily="34" charset="0"/>
              </a:rPr>
              <a:t> (By Univ. Colorado State, CIRA</a:t>
            </a:r>
            <a:r>
              <a:rPr lang="en-US" sz="3200" dirty="0" smtClean="0">
                <a:latin typeface="Calibri" pitchFamily="34" charset="0"/>
                <a:cs typeface="Arial" pitchFamily="34" charset="0"/>
              </a:rPr>
              <a:t>)</a:t>
            </a:r>
            <a:endParaRPr lang="en-US" sz="3200" dirty="0">
              <a:latin typeface="Calibri" pitchFamily="34" charset="0"/>
              <a:cs typeface="Arial" pitchFamily="34" charset="0"/>
            </a:endParaRPr>
          </a:p>
        </p:txBody>
      </p:sp>
    </p:spTree>
    <p:extLst>
      <p:ext uri="{BB962C8B-B14F-4D97-AF65-F5344CB8AC3E}">
        <p14:creationId xmlns:p14="http://schemas.microsoft.com/office/powerpoint/2010/main" val="8535611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1295400" y="1066800"/>
            <a:ext cx="5943600" cy="2574925"/>
          </a:xfrm>
          <a:prstGeom prst="rect">
            <a:avLst/>
          </a:prstGeom>
        </p:spPr>
      </p:pic>
      <p:pic>
        <p:nvPicPr>
          <p:cNvPr id="4" name="Picture 3"/>
          <p:cNvPicPr/>
          <p:nvPr/>
        </p:nvPicPr>
        <p:blipFill rotWithShape="1">
          <a:blip r:embed="rId3" cstate="print">
            <a:extLst>
              <a:ext uri="{28A0092B-C50C-407E-A947-70E740481C1C}">
                <a14:useLocalDpi xmlns:a14="http://schemas.microsoft.com/office/drawing/2010/main" val="0"/>
              </a:ext>
            </a:extLst>
          </a:blip>
          <a:srcRect r="1538"/>
          <a:stretch/>
        </p:blipFill>
        <p:spPr bwMode="auto">
          <a:xfrm>
            <a:off x="1295400" y="3429000"/>
            <a:ext cx="2926080" cy="2286000"/>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4" cstate="print">
            <a:extLst>
              <a:ext uri="{28A0092B-C50C-407E-A947-70E740481C1C}">
                <a14:useLocalDpi xmlns:a14="http://schemas.microsoft.com/office/drawing/2010/main" val="0"/>
              </a:ext>
            </a:extLst>
          </a:blip>
          <a:srcRect r="1538"/>
          <a:stretch/>
        </p:blipFill>
        <p:spPr bwMode="auto">
          <a:xfrm>
            <a:off x="4267200" y="3429000"/>
            <a:ext cx="2926080" cy="2286000"/>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914400" y="5638800"/>
            <a:ext cx="7315200" cy="1015663"/>
          </a:xfrm>
          <a:prstGeom prst="rect">
            <a:avLst/>
          </a:prstGeom>
        </p:spPr>
        <p:txBody>
          <a:bodyPr wrap="square">
            <a:spAutoFit/>
          </a:bodyPr>
          <a:lstStyle/>
          <a:p>
            <a:pPr>
              <a:buFont typeface="Arial" pitchFamily="34" charset="0"/>
              <a:buChar char="•"/>
            </a:pPr>
            <a:r>
              <a:rPr lang="en-US" sz="1200" dirty="0" smtClean="0"/>
              <a:t>  Sample </a:t>
            </a:r>
            <a:r>
              <a:rPr lang="en-US" sz="1200" dirty="0"/>
              <a:t>comparison of VIIRS cloud top and base heights with CloudSat cloud mask from 11:59:16 UTC to 12:00:40 UTC on 17 February </a:t>
            </a:r>
            <a:r>
              <a:rPr lang="en-US" sz="1200" dirty="0" smtClean="0"/>
              <a:t>2012 </a:t>
            </a:r>
          </a:p>
          <a:p>
            <a:pPr>
              <a:buFont typeface="Arial" pitchFamily="34" charset="0"/>
              <a:buChar char="•"/>
            </a:pPr>
            <a:r>
              <a:rPr lang="en-US" sz="1200" dirty="0" smtClean="0"/>
              <a:t>  </a:t>
            </a:r>
            <a:r>
              <a:rPr lang="en-US" sz="1200" dirty="0" err="1" smtClean="0"/>
              <a:t>CloudSat</a:t>
            </a:r>
            <a:r>
              <a:rPr lang="en-US" sz="1200" dirty="0" smtClean="0"/>
              <a:t> </a:t>
            </a:r>
            <a:r>
              <a:rPr lang="en-US" sz="1200" dirty="0"/>
              <a:t>reflectivity with VIIRS </a:t>
            </a:r>
            <a:r>
              <a:rPr lang="en-US" sz="1200" dirty="0" smtClean="0"/>
              <a:t>CBH IP </a:t>
            </a:r>
            <a:r>
              <a:rPr lang="en-US" sz="1200" dirty="0"/>
              <a:t>(blue asterisks</a:t>
            </a:r>
            <a:r>
              <a:rPr lang="en-US" sz="1200" dirty="0" smtClean="0"/>
              <a:t>) overlaid</a:t>
            </a:r>
          </a:p>
          <a:p>
            <a:pPr>
              <a:buFont typeface="Arial" pitchFamily="34" charset="0"/>
              <a:buChar char="•"/>
            </a:pPr>
            <a:r>
              <a:rPr lang="en-US" sz="1200" dirty="0" smtClean="0"/>
              <a:t>  In general, VIIRS CBH tend to over-predict the base height for low clouds, however, under-predicts the base for high clouds </a:t>
            </a:r>
            <a:endParaRPr lang="en-US" sz="1200" dirty="0"/>
          </a:p>
        </p:txBody>
      </p:sp>
      <p:sp>
        <p:nvSpPr>
          <p:cNvPr id="7" name="TextBox 6"/>
          <p:cNvSpPr txBox="1"/>
          <p:nvPr/>
        </p:nvSpPr>
        <p:spPr>
          <a:xfrm>
            <a:off x="0" y="0"/>
            <a:ext cx="6934200" cy="1200329"/>
          </a:xfrm>
          <a:prstGeom prst="rect">
            <a:avLst/>
          </a:prstGeom>
          <a:noFill/>
        </p:spPr>
        <p:txBody>
          <a:bodyPr wrap="square" rtlCol="0">
            <a:spAutoFit/>
          </a:bodyPr>
          <a:lstStyle/>
          <a:p>
            <a:r>
              <a:rPr lang="en-US" sz="2400" dirty="0" smtClean="0">
                <a:latin typeface="Calibri" pitchFamily="34" charset="0"/>
                <a:cs typeface="Arial" pitchFamily="34" charset="0"/>
              </a:rPr>
              <a:t>Comparison of VIIRS Cloud Base Height with </a:t>
            </a:r>
            <a:r>
              <a:rPr lang="en-US" sz="2400" dirty="0" err="1" smtClean="0">
                <a:latin typeface="Calibri" pitchFamily="34" charset="0"/>
                <a:cs typeface="Arial" pitchFamily="34" charset="0"/>
              </a:rPr>
              <a:t>CloudSat</a:t>
            </a:r>
            <a:r>
              <a:rPr lang="en-US" sz="2400" dirty="0" smtClean="0">
                <a:latin typeface="Calibri" pitchFamily="34" charset="0"/>
                <a:cs typeface="Arial" pitchFamily="34" charset="0"/>
              </a:rPr>
              <a:t> Cloud Base height Product (By Univ. Colorado State, CIRA) - continued</a:t>
            </a:r>
            <a:endParaRPr lang="en-US" sz="2400" dirty="0">
              <a:latin typeface="Calibri" pitchFamily="34" charset="0"/>
              <a:cs typeface="Arial" pitchFamily="34" charset="0"/>
            </a:endParaRPr>
          </a:p>
        </p:txBody>
      </p:sp>
    </p:spTree>
    <p:extLst>
      <p:ext uri="{BB962C8B-B14F-4D97-AF65-F5344CB8AC3E}">
        <p14:creationId xmlns:p14="http://schemas.microsoft.com/office/powerpoint/2010/main" val="4210471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8759" y="1018822"/>
            <a:ext cx="8573984" cy="5337528"/>
          </a:xfrm>
        </p:spPr>
        <p:txBody>
          <a:bodyPr>
            <a:normAutofit fontScale="70000" lnSpcReduction="20000"/>
          </a:bodyPr>
          <a:lstStyle/>
          <a:p>
            <a:r>
              <a:rPr lang="en-US" dirty="0" smtClean="0"/>
              <a:t>VIIRS Cloud Products generated from 6 algorithms.</a:t>
            </a:r>
          </a:p>
          <a:p>
            <a:pPr lvl="1"/>
            <a:r>
              <a:rPr lang="en-US" dirty="0"/>
              <a:t>Daytime Cloud Optical Properties</a:t>
            </a:r>
          </a:p>
          <a:p>
            <a:pPr lvl="1"/>
            <a:r>
              <a:rPr lang="en-US" dirty="0"/>
              <a:t>Daytime </a:t>
            </a:r>
            <a:r>
              <a:rPr lang="en-US" dirty="0" smtClean="0"/>
              <a:t> and Night Cloud </a:t>
            </a:r>
            <a:r>
              <a:rPr lang="en-US" dirty="0"/>
              <a:t>Top Properties</a:t>
            </a:r>
          </a:p>
          <a:p>
            <a:pPr lvl="1"/>
            <a:r>
              <a:rPr lang="en-US" dirty="0" smtClean="0"/>
              <a:t>Perform Parallax Correction</a:t>
            </a:r>
            <a:endParaRPr lang="en-US" dirty="0"/>
          </a:p>
          <a:p>
            <a:pPr lvl="1"/>
            <a:r>
              <a:rPr lang="en-US" dirty="0" smtClean="0"/>
              <a:t>Cloud Cover Layers</a:t>
            </a:r>
            <a:endParaRPr lang="en-US" dirty="0"/>
          </a:p>
          <a:p>
            <a:pPr lvl="1"/>
            <a:r>
              <a:rPr lang="en-US" dirty="0"/>
              <a:t>Cloud </a:t>
            </a:r>
            <a:r>
              <a:rPr lang="en-US" dirty="0" smtClean="0"/>
              <a:t>Base Height</a:t>
            </a:r>
          </a:p>
          <a:p>
            <a:r>
              <a:rPr lang="en-US" dirty="0" smtClean="0"/>
              <a:t>Products are </a:t>
            </a:r>
          </a:p>
          <a:p>
            <a:pPr lvl="1"/>
            <a:r>
              <a:rPr lang="en-US" dirty="0" smtClean="0"/>
              <a:t>optical depth</a:t>
            </a:r>
          </a:p>
          <a:p>
            <a:pPr lvl="1"/>
            <a:r>
              <a:rPr lang="en-US" dirty="0" smtClean="0"/>
              <a:t> effective particle size,</a:t>
            </a:r>
          </a:p>
          <a:p>
            <a:pPr lvl="1"/>
            <a:r>
              <a:rPr lang="en-US" dirty="0" smtClean="0"/>
              <a:t>top-temperature,</a:t>
            </a:r>
          </a:p>
          <a:p>
            <a:pPr lvl="1"/>
            <a:r>
              <a:rPr lang="en-US" dirty="0" smtClean="0"/>
              <a:t>top-pressure</a:t>
            </a:r>
          </a:p>
          <a:p>
            <a:pPr lvl="1"/>
            <a:r>
              <a:rPr lang="en-US" dirty="0" smtClean="0"/>
              <a:t> top-height</a:t>
            </a:r>
          </a:p>
          <a:p>
            <a:pPr lvl="1"/>
            <a:r>
              <a:rPr lang="en-US" dirty="0" smtClean="0"/>
              <a:t>cover by layer (up to 5 values)</a:t>
            </a:r>
          </a:p>
          <a:p>
            <a:pPr lvl="1"/>
            <a:r>
              <a:rPr lang="en-US" dirty="0" smtClean="0"/>
              <a:t>base height</a:t>
            </a:r>
          </a:p>
          <a:p>
            <a:r>
              <a:rPr lang="en-US" dirty="0" smtClean="0"/>
              <a:t>Channels used (7 M-bands, M5,M8,M10,M12,M14,M15,M16)</a:t>
            </a:r>
          </a:p>
          <a:p>
            <a:r>
              <a:rPr lang="en-US" dirty="0" smtClean="0"/>
              <a:t>Important sensitivities</a:t>
            </a:r>
          </a:p>
          <a:p>
            <a:pPr lvl="1"/>
            <a:r>
              <a:rPr lang="en-US" dirty="0" smtClean="0"/>
              <a:t>Surface </a:t>
            </a:r>
            <a:r>
              <a:rPr lang="en-US" dirty="0" err="1" smtClean="0"/>
              <a:t>albedo</a:t>
            </a:r>
            <a:r>
              <a:rPr lang="en-US" dirty="0" smtClean="0"/>
              <a:t> and emissivity</a:t>
            </a:r>
          </a:p>
          <a:p>
            <a:pPr lvl="1"/>
            <a:r>
              <a:rPr lang="en-US" dirty="0" smtClean="0"/>
              <a:t>Clear-sky radiative transfer</a:t>
            </a:r>
          </a:p>
          <a:p>
            <a:pPr lvl="1"/>
            <a:r>
              <a:rPr lang="en-US" dirty="0" smtClean="0"/>
              <a:t>Cloud mask and phase errors are hard to recover from</a:t>
            </a:r>
          </a:p>
          <a:p>
            <a:pPr lvl="1"/>
            <a:endParaRPr lang="en-US" dirty="0" smtClean="0"/>
          </a:p>
          <a:p>
            <a:pPr lvl="1"/>
            <a:endParaRPr lang="en-US" dirty="0" smtClean="0"/>
          </a:p>
          <a:p>
            <a:pPr lvl="1"/>
            <a:endParaRPr lang="en-US" dirty="0" smtClean="0"/>
          </a:p>
          <a:p>
            <a:endParaRPr lang="en-US" dirty="0" smtClean="0"/>
          </a:p>
          <a:p>
            <a:endParaRPr lang="en-US" dirty="0" smtClean="0"/>
          </a:p>
        </p:txBody>
      </p:sp>
      <p:sp>
        <p:nvSpPr>
          <p:cNvPr id="4" name="Title 1"/>
          <p:cNvSpPr>
            <a:spLocks noGrp="1"/>
          </p:cNvSpPr>
          <p:nvPr>
            <p:ph type="title"/>
          </p:nvPr>
        </p:nvSpPr>
        <p:spPr/>
        <p:txBody>
          <a:bodyPr/>
          <a:lstStyle/>
          <a:p>
            <a:r>
              <a:rPr lang="en-US" dirty="0" smtClean="0"/>
              <a:t>Summary of the VIIRS Cloud EDR </a:t>
            </a:r>
            <a:endParaRPr lang="en-US" dirty="0"/>
          </a:p>
        </p:txBody>
      </p:sp>
      <p:sp>
        <p:nvSpPr>
          <p:cNvPr id="5" name="Slide Number Placeholder 4"/>
          <p:cNvSpPr>
            <a:spLocks noGrp="1"/>
          </p:cNvSpPr>
          <p:nvPr>
            <p:ph type="sldNum" sz="quarter" idx="12"/>
          </p:nvPr>
        </p:nvSpPr>
        <p:spPr/>
        <p:txBody>
          <a:bodyPr/>
          <a:lstStyle/>
          <a:p>
            <a:fld id="{96E36F11-A39A-294D-A59D-6180D50ED29D}" type="slidenum">
              <a:rPr lang="en-US" smtClean="0"/>
              <a:pPr/>
              <a:t>6</a:t>
            </a:fld>
            <a:endParaRPr lang="en-US" dirty="0"/>
          </a:p>
        </p:txBody>
      </p:sp>
      <p:sp>
        <p:nvSpPr>
          <p:cNvPr id="8" name="TextBox 7"/>
          <p:cNvSpPr txBox="1"/>
          <p:nvPr/>
        </p:nvSpPr>
        <p:spPr>
          <a:xfrm>
            <a:off x="142522" y="6444476"/>
            <a:ext cx="1580408" cy="276999"/>
          </a:xfrm>
          <a:prstGeom prst="rect">
            <a:avLst/>
          </a:prstGeom>
          <a:noFill/>
        </p:spPr>
        <p:txBody>
          <a:bodyPr wrap="square" rtlCol="0">
            <a:spAutoFit/>
          </a:bodyPr>
          <a:lstStyle/>
          <a:p>
            <a:pPr algn="ctr"/>
            <a:r>
              <a:rPr lang="en-US" sz="1200" dirty="0" err="1" smtClean="0"/>
              <a:t>Goto</a:t>
            </a:r>
            <a:r>
              <a:rPr lang="en-US" sz="1200" dirty="0" smtClean="0"/>
              <a:t>: </a:t>
            </a:r>
            <a:r>
              <a:rPr lang="en-US" sz="1200" dirty="0" smtClean="0">
                <a:hlinkClick r:id="rId2" action="ppaction://hlinksldjump"/>
              </a:rPr>
              <a:t>outline, p.2</a:t>
            </a:r>
            <a:endParaRPr lang="en-US" sz="1200" dirty="0"/>
          </a:p>
        </p:txBody>
      </p:sp>
    </p:spTree>
    <p:extLst>
      <p:ext uri="{BB962C8B-B14F-4D97-AF65-F5344CB8AC3E}">
        <p14:creationId xmlns:p14="http://schemas.microsoft.com/office/powerpoint/2010/main" val="13054158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1066800"/>
            <a:ext cx="3355975" cy="334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600200"/>
            <a:ext cx="3276599" cy="268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90600" y="4648200"/>
            <a:ext cx="6400800" cy="1815882"/>
          </a:xfrm>
          <a:prstGeom prst="rect">
            <a:avLst/>
          </a:prstGeom>
        </p:spPr>
        <p:txBody>
          <a:bodyPr wrap="square">
            <a:spAutoFit/>
          </a:bodyPr>
          <a:lstStyle/>
          <a:p>
            <a:pPr>
              <a:buFont typeface="Arial" pitchFamily="34" charset="0"/>
              <a:buChar char="•"/>
            </a:pPr>
            <a:r>
              <a:rPr lang="en-US" sz="1400" dirty="0" smtClean="0"/>
              <a:t>  The </a:t>
            </a:r>
            <a:r>
              <a:rPr lang="en-US" sz="1400" dirty="0"/>
              <a:t>left figure presents scatter Plots of CBH for all valid </a:t>
            </a:r>
            <a:r>
              <a:rPr lang="en-US" sz="1400" dirty="0" err="1"/>
              <a:t>CloudSat</a:t>
            </a:r>
            <a:r>
              <a:rPr lang="en-US" sz="1400" dirty="0"/>
              <a:t> and VIIRS retrievals from September 2012. Points are color-coded according to the cloud optical thickness (see color scale). Note the large spread away from the </a:t>
            </a:r>
            <a:r>
              <a:rPr lang="en-US" sz="1400" dirty="0" smtClean="0"/>
              <a:t>diagonal line. </a:t>
            </a:r>
          </a:p>
          <a:p>
            <a:pPr>
              <a:buFont typeface="Arial" pitchFamily="34" charset="0"/>
              <a:buChar char="•"/>
            </a:pPr>
            <a:r>
              <a:rPr lang="en-US" sz="1400" dirty="0" smtClean="0"/>
              <a:t>  The </a:t>
            </a:r>
            <a:r>
              <a:rPr lang="en-US" sz="1400" dirty="0"/>
              <a:t>colored histograms represent errors for clouds in various optical thickness bins (see color scale). The thick black curve represents the histogram for all clouds</a:t>
            </a:r>
            <a:r>
              <a:rPr lang="en-US" sz="1400" dirty="0" smtClean="0"/>
              <a:t>.</a:t>
            </a:r>
          </a:p>
          <a:p>
            <a:pPr>
              <a:buFont typeface="Arial" pitchFamily="34" charset="0"/>
              <a:buChar char="•"/>
            </a:pPr>
            <a:r>
              <a:rPr lang="en-US" sz="1400" dirty="0" smtClean="0"/>
              <a:t>  VIIRS CBH overall Performance Estimate: Uncertainty = 2.8 km </a:t>
            </a:r>
            <a:endParaRPr lang="en-US" sz="1400" dirty="0"/>
          </a:p>
        </p:txBody>
      </p:sp>
      <p:sp>
        <p:nvSpPr>
          <p:cNvPr id="5" name="Title 4"/>
          <p:cNvSpPr>
            <a:spLocks noGrp="1"/>
          </p:cNvSpPr>
          <p:nvPr>
            <p:ph type="title"/>
          </p:nvPr>
        </p:nvSpPr>
        <p:spPr/>
        <p:txBody>
          <a:bodyPr>
            <a:normAutofit fontScale="90000"/>
          </a:bodyPr>
          <a:lstStyle/>
          <a:p>
            <a:r>
              <a:rPr lang="en-US" dirty="0" smtClean="0">
                <a:latin typeface="Calibri" pitchFamily="34" charset="0"/>
              </a:rPr>
              <a:t>Comparison of VIIRS Cloud Base Height with </a:t>
            </a:r>
            <a:r>
              <a:rPr lang="en-US" dirty="0" err="1" smtClean="0">
                <a:latin typeface="Calibri" pitchFamily="34" charset="0"/>
              </a:rPr>
              <a:t>CloudSat</a:t>
            </a:r>
            <a:r>
              <a:rPr lang="en-US" dirty="0" smtClean="0">
                <a:latin typeface="Calibri" pitchFamily="34" charset="0"/>
              </a:rPr>
              <a:t> Cloud Base height Product</a:t>
            </a:r>
            <a:endParaRPr lang="en-US" dirty="0"/>
          </a:p>
        </p:txBody>
      </p:sp>
    </p:spTree>
    <p:extLst>
      <p:ext uri="{BB962C8B-B14F-4D97-AF65-F5344CB8AC3E}">
        <p14:creationId xmlns:p14="http://schemas.microsoft.com/office/powerpoint/2010/main" val="361555325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5029200"/>
            <a:ext cx="8305800" cy="1569660"/>
          </a:xfrm>
          <a:prstGeom prst="rect">
            <a:avLst/>
          </a:prstGeom>
        </p:spPr>
        <p:txBody>
          <a:bodyPr wrap="square">
            <a:spAutoFit/>
          </a:bodyPr>
          <a:lstStyle/>
          <a:p>
            <a:pPr>
              <a:buFont typeface="Arial" pitchFamily="34" charset="0"/>
              <a:buChar char="•"/>
            </a:pPr>
            <a:r>
              <a:rPr lang="en-US" sz="1600" dirty="0" smtClean="0"/>
              <a:t>  VIIRS CBH compared against CALIPSO </a:t>
            </a:r>
            <a:r>
              <a:rPr lang="en-US" sz="1600" dirty="0" err="1" smtClean="0"/>
              <a:t>lidar</a:t>
            </a:r>
            <a:r>
              <a:rPr lang="en-US" sz="1600" dirty="0" smtClean="0"/>
              <a:t> for all clouds (left) and single-layer clouds (right).  </a:t>
            </a:r>
          </a:p>
          <a:p>
            <a:pPr>
              <a:buFont typeface="Arial" pitchFamily="34" charset="0"/>
              <a:buChar char="•"/>
            </a:pPr>
            <a:r>
              <a:rPr lang="en-US" sz="1600" dirty="0" smtClean="0"/>
              <a:t>  Notable features include VIIRS CBH overestimate of low cloud bases, underestimation of high cloud bases, </a:t>
            </a:r>
          </a:p>
          <a:p>
            <a:pPr>
              <a:buFont typeface="Arial" pitchFamily="34" charset="0"/>
              <a:buChar char="•"/>
            </a:pPr>
            <a:r>
              <a:rPr lang="en-US" sz="1600" dirty="0" smtClean="0"/>
              <a:t>  Significant number of missed detections which may be related to VIIRS Cloud Mask performance.</a:t>
            </a:r>
            <a:endParaRPr lang="en-US" sz="1600"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3823313130"/>
              </p:ext>
            </p:extLst>
          </p:nvPr>
        </p:nvGraphicFramePr>
        <p:xfrm>
          <a:off x="95451" y="1219200"/>
          <a:ext cx="9043416" cy="3810000"/>
        </p:xfrm>
        <a:graphic>
          <a:graphicData uri="http://schemas.openxmlformats.org/presentationml/2006/ole">
            <mc:AlternateContent xmlns:mc="http://schemas.openxmlformats.org/markup-compatibility/2006">
              <mc:Choice xmlns:v="urn:schemas-microsoft-com:vml" Requires="v">
                <p:oleObj spid="_x0000_s1032" name="Slide" r:id="rId4" imgW="4570388" imgH="3427487" progId="PowerPoint.Slide.12">
                  <p:embed/>
                </p:oleObj>
              </mc:Choice>
              <mc:Fallback>
                <p:oleObj name="Slide" r:id="rId4" imgW="4570388" imgH="3427487" progId="PowerPoint.Slide.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13385" b="13385"/>
                      <a:stretch>
                        <a:fillRect/>
                      </a:stretch>
                    </p:blipFill>
                    <p:spPr bwMode="auto">
                      <a:xfrm>
                        <a:off x="95451" y="1219200"/>
                        <a:ext cx="9043416" cy="381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Slide Number Placeholder 2"/>
          <p:cNvSpPr>
            <a:spLocks noGrp="1"/>
          </p:cNvSpPr>
          <p:nvPr>
            <p:ph type="sldNum" sz="quarter" idx="12"/>
          </p:nvPr>
        </p:nvSpPr>
        <p:spPr/>
        <p:txBody>
          <a:bodyPr/>
          <a:lstStyle/>
          <a:p>
            <a:fld id="{D19E0A2B-AE61-4920-B948-557DBA546B70}" type="slidenum">
              <a:rPr lang="en-US" smtClean="0"/>
              <a:pPr/>
              <a:t>61</a:t>
            </a:fld>
            <a:endParaRPr lang="en-US"/>
          </a:p>
        </p:txBody>
      </p:sp>
      <p:sp>
        <p:nvSpPr>
          <p:cNvPr id="9" name="TextBox 8"/>
          <p:cNvSpPr txBox="1"/>
          <p:nvPr/>
        </p:nvSpPr>
        <p:spPr>
          <a:xfrm>
            <a:off x="152400" y="0"/>
            <a:ext cx="6781800" cy="830997"/>
          </a:xfrm>
          <a:prstGeom prst="rect">
            <a:avLst/>
          </a:prstGeom>
          <a:noFill/>
        </p:spPr>
        <p:txBody>
          <a:bodyPr wrap="square" rtlCol="0">
            <a:spAutoFit/>
          </a:bodyPr>
          <a:lstStyle/>
          <a:p>
            <a:r>
              <a:rPr lang="en-US" sz="2400" dirty="0" smtClean="0">
                <a:latin typeface="Calibri" pitchFamily="34" charset="0"/>
                <a:cs typeface="Arial" pitchFamily="34" charset="0"/>
              </a:rPr>
              <a:t>Comparison of VIIRS Cloud Base Height  with CALIPSO Cloud Base Height Product (by NG)</a:t>
            </a:r>
            <a:endParaRPr lang="en-US" sz="2400" dirty="0">
              <a:latin typeface="Calibri" pitchFamily="34" charset="0"/>
              <a:cs typeface="Arial" pitchFamily="34" charset="0"/>
            </a:endParaRPr>
          </a:p>
        </p:txBody>
      </p:sp>
    </p:spTree>
    <p:extLst>
      <p:ext uri="{BB962C8B-B14F-4D97-AF65-F5344CB8AC3E}">
        <p14:creationId xmlns:p14="http://schemas.microsoft.com/office/powerpoint/2010/main" val="26197900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1200" y="0"/>
            <a:ext cx="6840000" cy="822960"/>
          </a:xfrm>
        </p:spPr>
        <p:txBody>
          <a:bodyPr>
            <a:normAutofit fontScale="90000"/>
          </a:bodyPr>
          <a:lstStyle/>
          <a:p>
            <a:pPr algn="l"/>
            <a:r>
              <a:rPr lang="en-US" dirty="0" smtClean="0"/>
              <a:t>Plans and Issues with Cloud Base Height  Products</a:t>
            </a:r>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9E0A2B-AE61-4920-B948-557DBA546B70}" type="slidenum">
              <a:rPr lang="en-US" smtClean="0"/>
              <a:pPr/>
              <a:t>62</a:t>
            </a:fld>
            <a:endParaRPr lang="en-US"/>
          </a:p>
        </p:txBody>
      </p:sp>
      <p:sp>
        <p:nvSpPr>
          <p:cNvPr id="5" name="TextBox 4"/>
          <p:cNvSpPr txBox="1"/>
          <p:nvPr/>
        </p:nvSpPr>
        <p:spPr>
          <a:xfrm>
            <a:off x="838200" y="1524000"/>
            <a:ext cx="4953000" cy="1077218"/>
          </a:xfrm>
          <a:prstGeom prst="rect">
            <a:avLst/>
          </a:prstGeom>
          <a:noFill/>
        </p:spPr>
        <p:txBody>
          <a:bodyPr wrap="square" rtlCol="0">
            <a:spAutoFit/>
          </a:bodyPr>
          <a:lstStyle/>
          <a:p>
            <a:pPr marL="342900" indent="-342900"/>
            <a:r>
              <a:rPr lang="en-US" sz="1600" dirty="0" smtClean="0"/>
              <a:t>Issues identified:  In general CBH algorithm over-predicts the base height of low clouds, however, under-predicts the base height of high clouds</a:t>
            </a:r>
          </a:p>
          <a:p>
            <a:pPr marL="342900" indent="-342900"/>
            <a:r>
              <a:rPr lang="en-US" sz="1600" dirty="0" smtClean="0"/>
              <a:t>   </a:t>
            </a:r>
          </a:p>
        </p:txBody>
      </p:sp>
    </p:spTree>
    <p:extLst>
      <p:ext uri="{BB962C8B-B14F-4D97-AF65-F5344CB8AC3E}">
        <p14:creationId xmlns:p14="http://schemas.microsoft.com/office/powerpoint/2010/main" val="28615993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00800" y="152400"/>
            <a:ext cx="7228800" cy="822325"/>
          </a:xfrm>
        </p:spPr>
        <p:txBody>
          <a:bodyPr rtlCol="0">
            <a:normAutofit fontScale="90000"/>
          </a:bodyPr>
          <a:lstStyle/>
          <a:p>
            <a:pPr fontAlgn="auto">
              <a:spcAft>
                <a:spcPts val="0"/>
              </a:spcAft>
              <a:defRPr/>
            </a:pPr>
            <a:r>
              <a:rPr lang="en-US" dirty="0" smtClean="0">
                <a:ea typeface="+mj-ea"/>
              </a:rPr>
              <a:t>Conclusions: Cloud Base Height Product</a:t>
            </a:r>
            <a:r>
              <a:rPr lang="en-US" dirty="0" smtClean="0"/>
              <a:t> </a:t>
            </a:r>
            <a:endParaRPr lang="en-US" dirty="0">
              <a:ea typeface="+mj-ea"/>
            </a:endParaRPr>
          </a:p>
        </p:txBody>
      </p:sp>
      <p:sp>
        <p:nvSpPr>
          <p:cNvPr id="8" name="Content Placeholder 7"/>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ea typeface="+mn-ea"/>
              </a:rPr>
              <a:t>The VIIRS</a:t>
            </a:r>
            <a:r>
              <a:rPr lang="en-US" dirty="0" smtClean="0"/>
              <a:t> cloud base height Products ha</a:t>
            </a:r>
            <a:r>
              <a:rPr lang="en-US" dirty="0" smtClean="0">
                <a:ea typeface="+mn-ea"/>
              </a:rPr>
              <a:t>ve met the beta maturity stage based on the definitions and the evidence shown</a:t>
            </a:r>
          </a:p>
          <a:p>
            <a:pPr lvl="1" eaLnBrk="1" fontAlgn="auto" hangingPunct="1">
              <a:spcAft>
                <a:spcPts val="0"/>
              </a:spcAft>
              <a:buFont typeface="Arial" pitchFamily="34" charset="0"/>
              <a:buChar char="–"/>
              <a:defRPr/>
            </a:pPr>
            <a:r>
              <a:rPr lang="en-US" dirty="0" smtClean="0">
                <a:ea typeface="+mn-ea"/>
              </a:rPr>
              <a:t>They meet the definition of Beta in cases studied</a:t>
            </a:r>
          </a:p>
          <a:p>
            <a:pPr eaLnBrk="1" fontAlgn="auto" hangingPunct="1">
              <a:spcAft>
                <a:spcPts val="0"/>
              </a:spcAft>
              <a:buFont typeface="Arial" pitchFamily="34" charset="0"/>
              <a:buChar char="•"/>
              <a:defRPr/>
            </a:pPr>
            <a:r>
              <a:rPr lang="en-US" dirty="0" smtClean="0"/>
              <a:t>I</a:t>
            </a:r>
            <a:r>
              <a:rPr lang="en-US" dirty="0" smtClean="0">
                <a:ea typeface="+mn-ea"/>
              </a:rPr>
              <a:t>ssues related to the products are the over-prediction of  low cloud base </a:t>
            </a:r>
            <a:r>
              <a:rPr lang="en-US" dirty="0" smtClean="0"/>
              <a:t>and</a:t>
            </a:r>
            <a:r>
              <a:rPr lang="en-US" dirty="0" smtClean="0">
                <a:ea typeface="+mn-ea"/>
              </a:rPr>
              <a:t> under-prediction of high cloud base – the problem is most likely caused by the </a:t>
            </a:r>
            <a:r>
              <a:rPr lang="en-US" dirty="0" smtClean="0"/>
              <a:t>error in</a:t>
            </a:r>
            <a:r>
              <a:rPr lang="en-US" dirty="0" smtClean="0">
                <a:ea typeface="+mn-ea"/>
              </a:rPr>
              <a:t> the constant Cloud Liquid Water Contents of the 4 water cloud types.  The level of error will be assessed and an </a:t>
            </a:r>
            <a:r>
              <a:rPr lang="en-US" dirty="0" smtClean="0"/>
              <a:t>error reduction approach will be developed</a:t>
            </a:r>
            <a:endParaRPr lang="en-US" dirty="0" smtClean="0">
              <a:ea typeface="+mn-ea"/>
            </a:endParaRPr>
          </a:p>
        </p:txBody>
      </p:sp>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81BFDA4-628E-5641-B20D-A27D93D56567}" type="slidenum">
              <a:rPr lang="en-US">
                <a:solidFill>
                  <a:srgbClr val="898989"/>
                </a:solidFill>
                <a:latin typeface="Calibri" charset="0"/>
              </a:rPr>
              <a:pPr eaLnBrk="1" hangingPunct="1"/>
              <a:t>63</a:t>
            </a:fld>
            <a:endParaRPr lang="en-US" dirty="0">
              <a:solidFill>
                <a:srgbClr val="898989"/>
              </a:solidFill>
              <a:latin typeface="Calibri" charset="0"/>
            </a:endParaRPr>
          </a:p>
        </p:txBody>
      </p:sp>
    </p:spTree>
    <p:extLst>
      <p:ext uri="{BB962C8B-B14F-4D97-AF65-F5344CB8AC3E}">
        <p14:creationId xmlns:p14="http://schemas.microsoft.com/office/powerpoint/2010/main" val="105959151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4400" y="2831640"/>
            <a:ext cx="7228800" cy="746760"/>
          </a:xfrm>
        </p:spPr>
        <p:txBody>
          <a:bodyPr>
            <a:normAutofit fontScale="90000"/>
          </a:bodyPr>
          <a:lstStyle/>
          <a:p>
            <a:pPr algn="l"/>
            <a:r>
              <a:rPr lang="en-US" dirty="0" smtClean="0"/>
              <a:t>Validation of Perform Parallax Correction Algorithm</a:t>
            </a:r>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9E0A2B-AE61-4920-B948-557DBA546B70}" type="slidenum">
              <a:rPr lang="en-US" smtClean="0"/>
              <a:pPr/>
              <a:t>64</a:t>
            </a:fld>
            <a:endParaRPr lang="en-US"/>
          </a:p>
        </p:txBody>
      </p:sp>
    </p:spTree>
    <p:extLst>
      <p:ext uri="{BB962C8B-B14F-4D97-AF65-F5344CB8AC3E}">
        <p14:creationId xmlns:p14="http://schemas.microsoft.com/office/powerpoint/2010/main" val="17335684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600" y="0"/>
            <a:ext cx="7514400" cy="838200"/>
          </a:xfrm>
        </p:spPr>
        <p:txBody>
          <a:bodyPr>
            <a:noAutofit/>
          </a:bodyPr>
          <a:lstStyle/>
          <a:p>
            <a:pPr algn="l"/>
            <a:r>
              <a:rPr lang="en-US" sz="2400" dirty="0" smtClean="0"/>
              <a:t>Comparison of CTH and Parallax corrected CTH IP – 2 granules from 09/01/2012, ~ 16:00</a:t>
            </a:r>
            <a:endParaRPr lang="en-US" sz="2400"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9E0A2B-AE61-4920-B948-557DBA546B70}" type="slidenum">
              <a:rPr lang="en-US" smtClean="0"/>
              <a:pPr/>
              <a:t>65</a:t>
            </a:fld>
            <a:endParaRPr lang="en-US"/>
          </a:p>
        </p:txBody>
      </p:sp>
      <p:pic>
        <p:nvPicPr>
          <p:cNvPr id="44034" name="Picture 2" descr="Z:\wong_tmp\untitled.jpg"/>
          <p:cNvPicPr>
            <a:picLocks noChangeAspect="1" noChangeArrowheads="1"/>
          </p:cNvPicPr>
          <p:nvPr/>
        </p:nvPicPr>
        <p:blipFill>
          <a:blip r:embed="rId2" cstate="print"/>
          <a:srcRect/>
          <a:stretch>
            <a:fillRect/>
          </a:stretch>
        </p:blipFill>
        <p:spPr bwMode="auto">
          <a:xfrm>
            <a:off x="609600" y="1295400"/>
            <a:ext cx="8382000" cy="2971800"/>
          </a:xfrm>
          <a:prstGeom prst="rect">
            <a:avLst/>
          </a:prstGeom>
          <a:noFill/>
        </p:spPr>
      </p:pic>
      <p:pic>
        <p:nvPicPr>
          <p:cNvPr id="44035" name="Picture 3" descr="Z:\wong_tmp\untitled.jpg"/>
          <p:cNvPicPr>
            <a:picLocks noChangeAspect="1" noChangeArrowheads="1"/>
          </p:cNvPicPr>
          <p:nvPr/>
        </p:nvPicPr>
        <p:blipFill>
          <a:blip r:embed="rId3" cstate="print"/>
          <a:srcRect/>
          <a:stretch>
            <a:fillRect/>
          </a:stretch>
        </p:blipFill>
        <p:spPr bwMode="auto">
          <a:xfrm>
            <a:off x="609600" y="4229100"/>
            <a:ext cx="8382000" cy="2628900"/>
          </a:xfrm>
          <a:prstGeom prst="rect">
            <a:avLst/>
          </a:prstGeom>
          <a:noFill/>
        </p:spPr>
      </p:pic>
      <p:sp>
        <p:nvSpPr>
          <p:cNvPr id="7" name="TextBox 6"/>
          <p:cNvSpPr txBox="1"/>
          <p:nvPr/>
        </p:nvSpPr>
        <p:spPr>
          <a:xfrm>
            <a:off x="8077200" y="3276600"/>
            <a:ext cx="1066800" cy="1169551"/>
          </a:xfrm>
          <a:prstGeom prst="rect">
            <a:avLst/>
          </a:prstGeom>
          <a:noFill/>
        </p:spPr>
        <p:txBody>
          <a:bodyPr wrap="square" rtlCol="0">
            <a:spAutoFit/>
          </a:bodyPr>
          <a:lstStyle/>
          <a:p>
            <a:r>
              <a:rPr lang="en-US" sz="1400" dirty="0" smtClean="0">
                <a:latin typeface="Arial" pitchFamily="34" charset="0"/>
                <a:cs typeface="Arial" pitchFamily="34" charset="0"/>
              </a:rPr>
              <a:t>Cloud Shifted due to parallax correction </a:t>
            </a:r>
            <a:endParaRPr lang="en-US" sz="1400" dirty="0">
              <a:latin typeface="Arial" pitchFamily="34" charset="0"/>
              <a:cs typeface="Arial" pitchFamily="34" charset="0"/>
            </a:endParaRPr>
          </a:p>
        </p:txBody>
      </p:sp>
      <p:sp>
        <p:nvSpPr>
          <p:cNvPr id="8" name="Oval 7"/>
          <p:cNvSpPr/>
          <p:nvPr/>
        </p:nvSpPr>
        <p:spPr>
          <a:xfrm>
            <a:off x="7086600" y="1752600"/>
            <a:ext cx="228600" cy="1905000"/>
          </a:xfrm>
          <a:prstGeom prst="ellipse">
            <a:avLst/>
          </a:prstGeom>
          <a:noFill/>
          <a:ln>
            <a:solidFill>
              <a:schemeClr val="accent2"/>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rgbClr val="FF0000"/>
              </a:solidFill>
            </a:endParaRPr>
          </a:p>
        </p:txBody>
      </p:sp>
      <p:sp>
        <p:nvSpPr>
          <p:cNvPr id="9" name="Oval 8"/>
          <p:cNvSpPr/>
          <p:nvPr/>
        </p:nvSpPr>
        <p:spPr>
          <a:xfrm>
            <a:off x="7010400" y="4648200"/>
            <a:ext cx="304800" cy="1752600"/>
          </a:xfrm>
          <a:prstGeom prst="ellipse">
            <a:avLst/>
          </a:prstGeom>
          <a:noFill/>
          <a:ln>
            <a:solidFill>
              <a:schemeClr val="accent2"/>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11" name="Straight Arrow Connector 10"/>
          <p:cNvCxnSpPr/>
          <p:nvPr/>
        </p:nvCxnSpPr>
        <p:spPr>
          <a:xfrm flipH="1" flipV="1">
            <a:off x="7315200" y="2819400"/>
            <a:ext cx="83820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7315200" y="4114800"/>
            <a:ext cx="838200"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31484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of PPC cloud IP products</a:t>
            </a:r>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9E0A2B-AE61-4920-B948-557DBA546B70}" type="slidenum">
              <a:rPr lang="en-US" smtClean="0"/>
              <a:pPr/>
              <a:t>66</a:t>
            </a:fld>
            <a:endParaRPr lang="en-US"/>
          </a:p>
        </p:txBody>
      </p:sp>
      <p:sp>
        <p:nvSpPr>
          <p:cNvPr id="5" name="TextBox 4"/>
          <p:cNvSpPr txBox="1"/>
          <p:nvPr/>
        </p:nvSpPr>
        <p:spPr>
          <a:xfrm>
            <a:off x="685800" y="1295400"/>
            <a:ext cx="2819400" cy="1569660"/>
          </a:xfrm>
          <a:prstGeom prst="rect">
            <a:avLst/>
          </a:prstGeom>
          <a:noFill/>
        </p:spPr>
        <p:txBody>
          <a:bodyPr wrap="square" rtlCol="0">
            <a:spAutoFit/>
          </a:bodyPr>
          <a:lstStyle/>
          <a:p>
            <a:pPr>
              <a:buFont typeface="Arial" pitchFamily="34" charset="0"/>
              <a:buChar char="•"/>
            </a:pPr>
            <a:r>
              <a:rPr lang="en-US" sz="1600" dirty="0" smtClean="0">
                <a:latin typeface="Arial" pitchFamily="34" charset="0"/>
                <a:cs typeface="Arial" pitchFamily="34" charset="0"/>
              </a:rPr>
              <a:t>The expected linear relationship appears to hold</a:t>
            </a:r>
          </a:p>
          <a:p>
            <a:pPr>
              <a:buFont typeface="Arial" pitchFamily="34" charset="0"/>
              <a:buChar char="•"/>
            </a:pPr>
            <a:r>
              <a:rPr lang="en-US" sz="1600" dirty="0" smtClean="0">
                <a:latin typeface="Arial" pitchFamily="34" charset="0"/>
                <a:cs typeface="Arial" pitchFamily="34" charset="0"/>
              </a:rPr>
              <a:t>Off diagonal points are from Edge-of-scan region where curvature effect is expected to be large</a:t>
            </a:r>
            <a:endParaRPr lang="en-US" sz="1600" dirty="0">
              <a:latin typeface="Arial" pitchFamily="34" charset="0"/>
              <a:cs typeface="Arial" pitchFamily="34" charset="0"/>
            </a:endParaRPr>
          </a:p>
        </p:txBody>
      </p:sp>
      <p:pic>
        <p:nvPicPr>
          <p:cNvPr id="9218" name="Picture 2" descr="Z:\wong_tmp\untitled.jpg"/>
          <p:cNvPicPr>
            <a:picLocks noChangeAspect="1" noChangeArrowheads="1"/>
          </p:cNvPicPr>
          <p:nvPr/>
        </p:nvPicPr>
        <p:blipFill>
          <a:blip r:embed="rId2" cstate="print"/>
          <a:srcRect/>
          <a:stretch>
            <a:fillRect/>
          </a:stretch>
        </p:blipFill>
        <p:spPr bwMode="auto">
          <a:xfrm>
            <a:off x="3810000" y="1371600"/>
            <a:ext cx="5334000" cy="4000500"/>
          </a:xfrm>
          <a:prstGeom prst="rect">
            <a:avLst/>
          </a:prstGeom>
          <a:noFill/>
        </p:spPr>
      </p:pic>
      <p:cxnSp>
        <p:nvCxnSpPr>
          <p:cNvPr id="11" name="Straight Connector 10"/>
          <p:cNvCxnSpPr/>
          <p:nvPr/>
        </p:nvCxnSpPr>
        <p:spPr>
          <a:xfrm flipV="1">
            <a:off x="4495800" y="2362200"/>
            <a:ext cx="3124200" cy="25908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55341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Plans and Issues</a:t>
            </a:r>
            <a:endParaRPr lang="en-US" dirty="0"/>
          </a:p>
        </p:txBody>
      </p:sp>
      <p:sp>
        <p:nvSpPr>
          <p:cNvPr id="3" name="Content Placeholder 2"/>
          <p:cNvSpPr>
            <a:spLocks noGrp="1"/>
          </p:cNvSpPr>
          <p:nvPr>
            <p:ph idx="1"/>
          </p:nvPr>
        </p:nvSpPr>
        <p:spPr>
          <a:xfrm>
            <a:off x="142522" y="929836"/>
            <a:ext cx="8858974" cy="5898514"/>
          </a:xfrm>
        </p:spPr>
        <p:txBody>
          <a:bodyPr>
            <a:normAutofit fontScale="92500" lnSpcReduction="10000"/>
          </a:bodyPr>
          <a:lstStyle/>
          <a:p>
            <a:r>
              <a:rPr lang="en-US" dirty="0" smtClean="0"/>
              <a:t>We have gotten these changes into IDPS</a:t>
            </a:r>
          </a:p>
          <a:p>
            <a:pPr lvl="1"/>
            <a:r>
              <a:rPr lang="en-US" dirty="0" smtClean="0"/>
              <a:t>A day COP LUT derived from the NOAA GOES-R AWG COP LUT (implemented April 26, 2013).</a:t>
            </a:r>
          </a:p>
          <a:p>
            <a:pPr lvl="1"/>
            <a:r>
              <a:rPr lang="en-US" dirty="0" smtClean="0"/>
              <a:t>A code fix to implement NOAA marine stratus temperature to height/pressure conversion. (not implemented yet).</a:t>
            </a:r>
          </a:p>
          <a:p>
            <a:r>
              <a:rPr lang="en-US" dirty="0" smtClean="0"/>
              <a:t>We plan to implement these fixes</a:t>
            </a:r>
          </a:p>
          <a:p>
            <a:pPr lvl="1"/>
            <a:r>
              <a:rPr lang="en-US" dirty="0" smtClean="0"/>
              <a:t>Nighttime COP bugs identified by NGAS.</a:t>
            </a:r>
          </a:p>
          <a:p>
            <a:pPr lvl="1"/>
            <a:r>
              <a:rPr lang="en-US" dirty="0" smtClean="0"/>
              <a:t>MODIS (latitude dependent) marine stratus T to Z,P conversion</a:t>
            </a:r>
          </a:p>
          <a:p>
            <a:pPr lvl="1"/>
            <a:r>
              <a:rPr lang="en-US" dirty="0" smtClean="0"/>
              <a:t>Nighttime COP ice cloud scattering (k-ratio) parameterization based on latest theory.</a:t>
            </a:r>
          </a:p>
          <a:p>
            <a:pPr lvl="1"/>
            <a:r>
              <a:rPr lang="en-US" dirty="0" smtClean="0"/>
              <a:t>CBH modification of LWC/IWC values used for the various cloud types</a:t>
            </a:r>
          </a:p>
          <a:p>
            <a:pPr lvl="1"/>
            <a:r>
              <a:rPr lang="en-US" dirty="0" smtClean="0"/>
              <a:t>Modification of quality flags.</a:t>
            </a:r>
          </a:p>
          <a:p>
            <a:r>
              <a:rPr lang="en-US" dirty="0" smtClean="0"/>
              <a:t>Future Work</a:t>
            </a:r>
          </a:p>
          <a:p>
            <a:pPr lvl="1"/>
            <a:r>
              <a:rPr lang="en-US" dirty="0" smtClean="0"/>
              <a:t>Several issues remain without identified causes.</a:t>
            </a:r>
          </a:p>
          <a:p>
            <a:pPr lvl="1"/>
            <a:r>
              <a:rPr lang="en-US" dirty="0" smtClean="0"/>
              <a:t>Nighttime COP and cloud base continued work</a:t>
            </a:r>
          </a:p>
        </p:txBody>
      </p:sp>
      <p:sp>
        <p:nvSpPr>
          <p:cNvPr id="4" name="Slide Number Placeholder 3"/>
          <p:cNvSpPr>
            <a:spLocks noGrp="1"/>
          </p:cNvSpPr>
          <p:nvPr>
            <p:ph type="sldNum" sz="quarter" idx="12"/>
          </p:nvPr>
        </p:nvSpPr>
        <p:spPr/>
        <p:txBody>
          <a:bodyPr/>
          <a:lstStyle/>
          <a:p>
            <a:fld id="{96E36F11-A39A-294D-A59D-6180D50ED29D}" type="slidenum">
              <a:rPr lang="en-US" smtClean="0"/>
              <a:pPr/>
              <a:t>67</a:t>
            </a:fld>
            <a:endParaRPr lang="en-US" dirty="0"/>
          </a:p>
        </p:txBody>
      </p:sp>
    </p:spTree>
    <p:extLst>
      <p:ext uri="{BB962C8B-B14F-4D97-AF65-F5344CB8AC3E}">
        <p14:creationId xmlns:p14="http://schemas.microsoft.com/office/powerpoint/2010/main" val="65775755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Conclusions </a:t>
            </a:r>
            <a:endParaRPr lang="en-US" dirty="0"/>
          </a:p>
        </p:txBody>
      </p:sp>
      <p:sp>
        <p:nvSpPr>
          <p:cNvPr id="8" name="Content Placeholder 7"/>
          <p:cNvSpPr>
            <a:spLocks noGrp="1"/>
          </p:cNvSpPr>
          <p:nvPr>
            <p:ph idx="1"/>
          </p:nvPr>
        </p:nvSpPr>
        <p:spPr/>
        <p:txBody>
          <a:bodyPr>
            <a:normAutofit fontScale="77500" lnSpcReduction="20000"/>
          </a:bodyPr>
          <a:lstStyle/>
          <a:p>
            <a:r>
              <a:rPr lang="en-US" dirty="0" smtClean="0"/>
              <a:t>VIIRS Cloud EDRs have made significant improvement over the past year.</a:t>
            </a:r>
          </a:p>
          <a:p>
            <a:pPr lvl="1"/>
            <a:r>
              <a:rPr lang="en-US" dirty="0" smtClean="0"/>
              <a:t>Adoption of new COP NOAA-based LUTS has mitigated many artifacts.</a:t>
            </a:r>
          </a:p>
          <a:p>
            <a:pPr lvl="1"/>
            <a:endParaRPr lang="en-US" dirty="0" smtClean="0"/>
          </a:p>
          <a:p>
            <a:r>
              <a:rPr lang="en-US" dirty="0" smtClean="0"/>
              <a:t>VIIRS Cloud EDRs have met the beta stage based on the definitions and the evidence shown</a:t>
            </a:r>
          </a:p>
          <a:p>
            <a:pPr lvl="1"/>
            <a:r>
              <a:rPr lang="en-US" dirty="0" smtClean="0"/>
              <a:t>We are confident all products </a:t>
            </a:r>
            <a:r>
              <a:rPr lang="en-US" i="1" dirty="0" smtClean="0"/>
              <a:t>except Nighttime COP and cloud base </a:t>
            </a:r>
            <a:r>
              <a:rPr lang="en-US" dirty="0" smtClean="0"/>
              <a:t>meet or exceed beta.  </a:t>
            </a:r>
          </a:p>
          <a:p>
            <a:pPr lvl="1"/>
            <a:r>
              <a:rPr lang="en-US" dirty="0" smtClean="0"/>
              <a:t>Nighttime COP bugs have been identified and we expect full beta compliance once implemented.</a:t>
            </a:r>
          </a:p>
          <a:p>
            <a:pPr lvl="1"/>
            <a:r>
              <a:rPr lang="en-US" dirty="0" smtClean="0"/>
              <a:t>Nighttime COP is not a common product (not available from MODIS) and we think the community has less expectations for nighttime COP than daytime COP.</a:t>
            </a:r>
          </a:p>
          <a:p>
            <a:pPr lvl="1"/>
            <a:r>
              <a:rPr lang="en-US" dirty="0" smtClean="0"/>
              <a:t>Cloud base performance is also expected to improve.  The specifications are low therefore we urge beta approval for this product.</a:t>
            </a:r>
          </a:p>
          <a:p>
            <a:pPr lvl="1"/>
            <a:r>
              <a:rPr lang="en-US" dirty="0" smtClean="0"/>
              <a:t>For these reasons, we support beta for all cloud products.</a:t>
            </a:r>
          </a:p>
        </p:txBody>
      </p:sp>
      <p:sp>
        <p:nvSpPr>
          <p:cNvPr id="5" name="Slide Number Placeholder 4"/>
          <p:cNvSpPr>
            <a:spLocks noGrp="1"/>
          </p:cNvSpPr>
          <p:nvPr>
            <p:ph type="sldNum" sz="quarter" idx="12"/>
          </p:nvPr>
        </p:nvSpPr>
        <p:spPr/>
        <p:txBody>
          <a:bodyPr/>
          <a:lstStyle/>
          <a:p>
            <a:fld id="{96E36F11-A39A-294D-A59D-6180D50ED29D}" type="slidenum">
              <a:rPr lang="en-US" smtClean="0"/>
              <a:pPr/>
              <a:t>68</a:t>
            </a:fld>
            <a:endParaRPr lang="en-US" dirty="0"/>
          </a:p>
        </p:txBody>
      </p:sp>
    </p:spTree>
    <p:extLst>
      <p:ext uri="{BB962C8B-B14F-4D97-AF65-F5344CB8AC3E}">
        <p14:creationId xmlns:p14="http://schemas.microsoft.com/office/powerpoint/2010/main" val="21293270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167200"/>
            <a:ext cx="8229600" cy="822960"/>
          </a:xfrm>
        </p:spPr>
        <p:txBody>
          <a:bodyPr/>
          <a:lstStyle/>
          <a:p>
            <a:r>
              <a:rPr lang="en-US" dirty="0" smtClean="0"/>
              <a:t>Extra Material</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69</a:t>
            </a:fld>
            <a:endParaRPr lang="en-US" dirty="0"/>
          </a:p>
        </p:txBody>
      </p:sp>
    </p:spTree>
    <p:extLst>
      <p:ext uri="{BB962C8B-B14F-4D97-AF65-F5344CB8AC3E}">
        <p14:creationId xmlns:p14="http://schemas.microsoft.com/office/powerpoint/2010/main" val="743763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dirty="0" smtClean="0"/>
              <a:t>VIIRS Daytime Cloud IP Flow </a:t>
            </a:r>
          </a:p>
        </p:txBody>
      </p:sp>
      <p:sp>
        <p:nvSpPr>
          <p:cNvPr id="67588" name="Text Box 4"/>
          <p:cNvSpPr txBox="1">
            <a:spLocks noChangeArrowheads="1"/>
          </p:cNvSpPr>
          <p:nvPr/>
        </p:nvSpPr>
        <p:spPr bwMode="auto">
          <a:xfrm>
            <a:off x="304800" y="1094509"/>
            <a:ext cx="1447800" cy="376238"/>
          </a:xfrm>
          <a:prstGeom prst="rect">
            <a:avLst/>
          </a:prstGeom>
          <a:noFill/>
          <a:ln w="2857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dirty="0" smtClean="0"/>
              <a:t>VIIRS </a:t>
            </a:r>
            <a:r>
              <a:rPr lang="en-US" dirty="0"/>
              <a:t>S</a:t>
            </a:r>
            <a:r>
              <a:rPr lang="en-US" dirty="0" smtClean="0"/>
              <a:t>DR</a:t>
            </a:r>
            <a:endParaRPr lang="en-US" dirty="0"/>
          </a:p>
        </p:txBody>
      </p:sp>
      <p:sp>
        <p:nvSpPr>
          <p:cNvPr id="67590" name="Text Box 6"/>
          <p:cNvSpPr txBox="1">
            <a:spLocks noChangeArrowheads="1"/>
          </p:cNvSpPr>
          <p:nvPr/>
        </p:nvSpPr>
        <p:spPr bwMode="auto">
          <a:xfrm>
            <a:off x="2667000" y="1686698"/>
            <a:ext cx="1447800" cy="1200329"/>
          </a:xfrm>
          <a:prstGeom prst="rect">
            <a:avLst/>
          </a:prstGeom>
          <a:noFill/>
          <a:ln w="28575">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dirty="0" smtClean="0"/>
              <a:t>Day Cloud Optical and Properties Algorithm</a:t>
            </a:r>
            <a:endParaRPr lang="en-US" dirty="0"/>
          </a:p>
        </p:txBody>
      </p:sp>
      <p:sp>
        <p:nvSpPr>
          <p:cNvPr id="67592" name="Text Box 8"/>
          <p:cNvSpPr txBox="1">
            <a:spLocks noChangeArrowheads="1"/>
          </p:cNvSpPr>
          <p:nvPr/>
        </p:nvSpPr>
        <p:spPr bwMode="auto">
          <a:xfrm>
            <a:off x="304800" y="1791750"/>
            <a:ext cx="1447800" cy="646331"/>
          </a:xfrm>
          <a:prstGeom prst="rect">
            <a:avLst/>
          </a:prstGeom>
          <a:noFill/>
          <a:ln w="2857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dirty="0" smtClean="0"/>
              <a:t>VIIRS Cloud Mask</a:t>
            </a:r>
            <a:endParaRPr lang="en-US" dirty="0"/>
          </a:p>
        </p:txBody>
      </p:sp>
      <p:sp>
        <p:nvSpPr>
          <p:cNvPr id="67593" name="Text Box 9"/>
          <p:cNvSpPr txBox="1">
            <a:spLocks noChangeArrowheads="1"/>
          </p:cNvSpPr>
          <p:nvPr/>
        </p:nvSpPr>
        <p:spPr bwMode="auto">
          <a:xfrm>
            <a:off x="4743967" y="1711059"/>
            <a:ext cx="2033477" cy="784830"/>
          </a:xfrm>
          <a:prstGeom prst="rect">
            <a:avLst/>
          </a:prstGeom>
          <a:solidFill>
            <a:srgbClr val="FFC000"/>
          </a:solidFill>
          <a:ln w="9525">
            <a:solidFill>
              <a:schemeClr val="tx1"/>
            </a:solidFill>
            <a:miter lim="800000"/>
            <a:headEnd/>
            <a:tailEnd/>
          </a:ln>
          <a:effectLst/>
          <a:extLst/>
        </p:spPr>
        <p:txBody>
          <a:bodyPr wrap="square">
            <a:spAutoFit/>
          </a:bodyPr>
          <a:lstStyle/>
          <a:p>
            <a:pPr algn="ctr">
              <a:spcBef>
                <a:spcPct val="50000"/>
              </a:spcBef>
            </a:pPr>
            <a:r>
              <a:rPr lang="en-US" dirty="0" smtClean="0"/>
              <a:t>Optical Depth IP, </a:t>
            </a:r>
          </a:p>
          <a:p>
            <a:pPr algn="ctr">
              <a:spcBef>
                <a:spcPct val="50000"/>
              </a:spcBef>
            </a:pPr>
            <a:r>
              <a:rPr lang="en-US" dirty="0" smtClean="0"/>
              <a:t>Particle Size IP</a:t>
            </a:r>
          </a:p>
        </p:txBody>
      </p:sp>
      <p:sp>
        <p:nvSpPr>
          <p:cNvPr id="67596" name="Text Box 12"/>
          <p:cNvSpPr txBox="1">
            <a:spLocks noChangeArrowheads="1"/>
          </p:cNvSpPr>
          <p:nvPr/>
        </p:nvSpPr>
        <p:spPr bwMode="auto">
          <a:xfrm>
            <a:off x="2643963" y="1082104"/>
            <a:ext cx="1600200" cy="376238"/>
          </a:xfrm>
          <a:prstGeom prst="rect">
            <a:avLst/>
          </a:prstGeom>
          <a:solidFill>
            <a:schemeClr val="bg1">
              <a:lumMod val="75000"/>
            </a:schemeClr>
          </a:solidFill>
          <a:ln w="9525">
            <a:solidFill>
              <a:schemeClr val="tx1"/>
            </a:solidFill>
            <a:miter lim="800000"/>
            <a:headEnd/>
            <a:tailEnd/>
          </a:ln>
          <a:effectLst/>
          <a:extLst/>
        </p:spPr>
        <p:txBody>
          <a:bodyPr>
            <a:spAutoFit/>
          </a:bodyPr>
          <a:lstStyle/>
          <a:p>
            <a:pPr algn="ctr">
              <a:spcBef>
                <a:spcPct val="50000"/>
              </a:spcBef>
            </a:pPr>
            <a:r>
              <a:rPr lang="en-US" dirty="0" smtClean="0"/>
              <a:t>COP LUT</a:t>
            </a:r>
            <a:endParaRPr lang="en-US" dirty="0"/>
          </a:p>
        </p:txBody>
      </p:sp>
      <p:sp>
        <p:nvSpPr>
          <p:cNvPr id="67599" name="Line 15"/>
          <p:cNvSpPr>
            <a:spLocks noChangeShapeType="1"/>
          </p:cNvSpPr>
          <p:nvPr/>
        </p:nvSpPr>
        <p:spPr bwMode="auto">
          <a:xfrm>
            <a:off x="1752600" y="1282628"/>
            <a:ext cx="457200" cy="0"/>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601" name="Line 17"/>
          <p:cNvSpPr>
            <a:spLocks noChangeShapeType="1"/>
          </p:cNvSpPr>
          <p:nvPr/>
        </p:nvSpPr>
        <p:spPr bwMode="auto">
          <a:xfrm flipV="1">
            <a:off x="4167963" y="2114916"/>
            <a:ext cx="58124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621" name="Line 37"/>
          <p:cNvSpPr>
            <a:spLocks noChangeShapeType="1"/>
          </p:cNvSpPr>
          <p:nvPr/>
        </p:nvSpPr>
        <p:spPr bwMode="auto">
          <a:xfrm flipV="1">
            <a:off x="7010400" y="6335486"/>
            <a:ext cx="25837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630" name="Text Box 46"/>
          <p:cNvSpPr txBox="1">
            <a:spLocks noChangeArrowheads="1"/>
          </p:cNvSpPr>
          <p:nvPr/>
        </p:nvSpPr>
        <p:spPr bwMode="auto">
          <a:xfrm>
            <a:off x="7810500" y="3810000"/>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41" name="Line 15"/>
          <p:cNvSpPr>
            <a:spLocks noChangeShapeType="1"/>
          </p:cNvSpPr>
          <p:nvPr/>
        </p:nvSpPr>
        <p:spPr bwMode="auto">
          <a:xfrm>
            <a:off x="1752600" y="2103474"/>
            <a:ext cx="457200" cy="0"/>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Line 15"/>
          <p:cNvSpPr>
            <a:spLocks noChangeShapeType="1"/>
          </p:cNvSpPr>
          <p:nvPr/>
        </p:nvSpPr>
        <p:spPr bwMode="auto">
          <a:xfrm>
            <a:off x="1752600" y="2927773"/>
            <a:ext cx="457200" cy="0"/>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Line 15"/>
          <p:cNvSpPr>
            <a:spLocks noChangeShapeType="1"/>
          </p:cNvSpPr>
          <p:nvPr/>
        </p:nvSpPr>
        <p:spPr bwMode="auto">
          <a:xfrm>
            <a:off x="2209800" y="2103474"/>
            <a:ext cx="457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Line 32"/>
          <p:cNvSpPr>
            <a:spLocks noChangeShapeType="1"/>
          </p:cNvSpPr>
          <p:nvPr/>
        </p:nvSpPr>
        <p:spPr bwMode="auto">
          <a:xfrm>
            <a:off x="2207142" y="1280247"/>
            <a:ext cx="2658" cy="16475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Text Box 9"/>
          <p:cNvSpPr txBox="1">
            <a:spLocks noChangeArrowheads="1"/>
          </p:cNvSpPr>
          <p:nvPr/>
        </p:nvSpPr>
        <p:spPr bwMode="auto">
          <a:xfrm>
            <a:off x="4743967" y="5240128"/>
            <a:ext cx="2409290" cy="646331"/>
          </a:xfrm>
          <a:prstGeom prst="rect">
            <a:avLst/>
          </a:prstGeom>
          <a:noFill/>
          <a:ln w="28575">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dirty="0" smtClean="0"/>
              <a:t>Cloud Cover Layers Algorithm</a:t>
            </a:r>
            <a:endParaRPr lang="en-US" dirty="0"/>
          </a:p>
        </p:txBody>
      </p:sp>
      <p:sp>
        <p:nvSpPr>
          <p:cNvPr id="50" name="Text Box 6"/>
          <p:cNvSpPr txBox="1">
            <a:spLocks noChangeArrowheads="1"/>
          </p:cNvSpPr>
          <p:nvPr/>
        </p:nvSpPr>
        <p:spPr bwMode="auto">
          <a:xfrm>
            <a:off x="152400" y="3526441"/>
            <a:ext cx="2033477" cy="92333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dirty="0" smtClean="0"/>
              <a:t>Temperature to Height/Pressure Conversion Logic</a:t>
            </a:r>
            <a:endParaRPr lang="en-US" dirty="0"/>
          </a:p>
        </p:txBody>
      </p:sp>
      <p:sp>
        <p:nvSpPr>
          <p:cNvPr id="52" name="Text Box 9"/>
          <p:cNvSpPr txBox="1">
            <a:spLocks noChangeArrowheads="1"/>
          </p:cNvSpPr>
          <p:nvPr/>
        </p:nvSpPr>
        <p:spPr bwMode="auto">
          <a:xfrm>
            <a:off x="4624302" y="2995526"/>
            <a:ext cx="2619153" cy="1061829"/>
          </a:xfrm>
          <a:prstGeom prst="rect">
            <a:avLst/>
          </a:prstGeom>
          <a:solidFill>
            <a:srgbClr val="FFC000"/>
          </a:solidFill>
          <a:ln w="9525">
            <a:solidFill>
              <a:schemeClr val="tx1"/>
            </a:solidFill>
            <a:miter lim="800000"/>
            <a:headEnd/>
            <a:tailEnd/>
          </a:ln>
          <a:effectLst/>
          <a:extLst/>
        </p:spPr>
        <p:txBody>
          <a:bodyPr wrap="square">
            <a:spAutoFit/>
          </a:bodyPr>
          <a:lstStyle/>
          <a:p>
            <a:pPr algn="ctr">
              <a:spcBef>
                <a:spcPct val="50000"/>
              </a:spcBef>
            </a:pPr>
            <a:r>
              <a:rPr lang="en-US" dirty="0"/>
              <a:t>Cloud Top Temperature IP</a:t>
            </a:r>
          </a:p>
          <a:p>
            <a:pPr algn="ctr">
              <a:spcBef>
                <a:spcPct val="50000"/>
              </a:spcBef>
            </a:pPr>
            <a:r>
              <a:rPr lang="en-US" dirty="0" smtClean="0"/>
              <a:t>Cloud Top Height and Pressure IP</a:t>
            </a:r>
            <a:endParaRPr lang="en-US" dirty="0"/>
          </a:p>
        </p:txBody>
      </p:sp>
      <p:sp>
        <p:nvSpPr>
          <p:cNvPr id="53" name="Line 25"/>
          <p:cNvSpPr>
            <a:spLocks noChangeShapeType="1"/>
          </p:cNvSpPr>
          <p:nvPr/>
        </p:nvSpPr>
        <p:spPr bwMode="auto">
          <a:xfrm flipH="1">
            <a:off x="3631683" y="2538213"/>
            <a:ext cx="2129023" cy="73392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Line 25"/>
          <p:cNvSpPr>
            <a:spLocks noChangeShapeType="1"/>
          </p:cNvSpPr>
          <p:nvPr/>
        </p:nvSpPr>
        <p:spPr bwMode="auto">
          <a:xfrm flipV="1">
            <a:off x="4277591" y="3526441"/>
            <a:ext cx="346711" cy="28355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 name="Line 17"/>
          <p:cNvSpPr>
            <a:spLocks noChangeShapeType="1"/>
          </p:cNvSpPr>
          <p:nvPr/>
        </p:nvSpPr>
        <p:spPr bwMode="auto">
          <a:xfrm flipV="1">
            <a:off x="2185877" y="3943136"/>
            <a:ext cx="3499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Line 37"/>
          <p:cNvSpPr>
            <a:spLocks noChangeShapeType="1"/>
          </p:cNvSpPr>
          <p:nvPr/>
        </p:nvSpPr>
        <p:spPr bwMode="auto">
          <a:xfrm>
            <a:off x="5994758" y="4918950"/>
            <a:ext cx="0" cy="32117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Text Box 6"/>
          <p:cNvSpPr txBox="1">
            <a:spLocks noChangeArrowheads="1"/>
          </p:cNvSpPr>
          <p:nvPr/>
        </p:nvSpPr>
        <p:spPr bwMode="auto">
          <a:xfrm>
            <a:off x="2522373" y="3272135"/>
            <a:ext cx="1737054" cy="1477328"/>
          </a:xfrm>
          <a:prstGeom prst="rect">
            <a:avLst/>
          </a:prstGeom>
          <a:noFill/>
          <a:ln w="28575">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dirty="0" smtClean="0"/>
              <a:t>Day Cloud Top Properties Algorithm </a:t>
            </a:r>
            <a:r>
              <a:rPr lang="en-US" i="1" dirty="0" smtClean="0"/>
              <a:t>(includes day water module)</a:t>
            </a:r>
            <a:endParaRPr lang="en-US" i="1" dirty="0"/>
          </a:p>
        </p:txBody>
      </p:sp>
      <p:sp>
        <p:nvSpPr>
          <p:cNvPr id="34" name="Text Box 6"/>
          <p:cNvSpPr txBox="1">
            <a:spLocks noChangeArrowheads="1"/>
          </p:cNvSpPr>
          <p:nvPr/>
        </p:nvSpPr>
        <p:spPr bwMode="auto">
          <a:xfrm>
            <a:off x="4749209" y="6185029"/>
            <a:ext cx="2261191" cy="369332"/>
          </a:xfrm>
          <a:prstGeom prst="rect">
            <a:avLst/>
          </a:prstGeom>
          <a:noFill/>
          <a:ln w="28575">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dirty="0" smtClean="0"/>
              <a:t>Cloud Base Algorithm</a:t>
            </a:r>
            <a:endParaRPr lang="en-US" dirty="0"/>
          </a:p>
        </p:txBody>
      </p:sp>
      <p:sp>
        <p:nvSpPr>
          <p:cNvPr id="35" name="Text Box 6"/>
          <p:cNvSpPr txBox="1">
            <a:spLocks noChangeArrowheads="1"/>
          </p:cNvSpPr>
          <p:nvPr/>
        </p:nvSpPr>
        <p:spPr bwMode="auto">
          <a:xfrm>
            <a:off x="7268774" y="6138863"/>
            <a:ext cx="1737054" cy="369332"/>
          </a:xfrm>
          <a:prstGeom prst="rect">
            <a:avLst/>
          </a:prstGeom>
          <a:solidFill>
            <a:srgbClr val="FFC000"/>
          </a:solidFill>
          <a:ln w="9525">
            <a:solidFill>
              <a:schemeClr val="tx1"/>
            </a:solidFill>
            <a:miter lim="800000"/>
            <a:headEnd/>
            <a:tailEnd/>
          </a:ln>
          <a:effectLst/>
          <a:extLst/>
        </p:spPr>
        <p:txBody>
          <a:bodyPr wrap="square">
            <a:spAutoFit/>
          </a:bodyPr>
          <a:lstStyle/>
          <a:p>
            <a:pPr algn="ctr">
              <a:spcBef>
                <a:spcPct val="50000"/>
              </a:spcBef>
            </a:pPr>
            <a:r>
              <a:rPr lang="en-US" dirty="0" smtClean="0"/>
              <a:t>Cloud Base IP</a:t>
            </a:r>
            <a:endParaRPr lang="en-US" dirty="0"/>
          </a:p>
        </p:txBody>
      </p:sp>
      <p:sp>
        <p:nvSpPr>
          <p:cNvPr id="36" name="Text Box 12"/>
          <p:cNvSpPr txBox="1">
            <a:spLocks noChangeArrowheads="1"/>
          </p:cNvSpPr>
          <p:nvPr/>
        </p:nvSpPr>
        <p:spPr bwMode="auto">
          <a:xfrm>
            <a:off x="571823" y="4749463"/>
            <a:ext cx="1600200" cy="376238"/>
          </a:xfrm>
          <a:prstGeom prst="rect">
            <a:avLst/>
          </a:prstGeom>
          <a:solidFill>
            <a:schemeClr val="bg1">
              <a:lumMod val="85000"/>
            </a:schemeClr>
          </a:solidFill>
          <a:ln w="9525">
            <a:solidFill>
              <a:schemeClr val="tx1"/>
            </a:solidFill>
            <a:miter lim="800000"/>
            <a:headEnd/>
            <a:tailEnd/>
          </a:ln>
          <a:effectLst/>
          <a:extLst/>
        </p:spPr>
        <p:txBody>
          <a:bodyPr>
            <a:spAutoFit/>
          </a:bodyPr>
          <a:lstStyle/>
          <a:p>
            <a:pPr algn="ctr">
              <a:spcBef>
                <a:spcPct val="50000"/>
              </a:spcBef>
            </a:pPr>
            <a:r>
              <a:rPr lang="en-US" dirty="0" smtClean="0"/>
              <a:t>NWP Profiles</a:t>
            </a:r>
            <a:endParaRPr lang="en-US" dirty="0"/>
          </a:p>
        </p:txBody>
      </p:sp>
      <p:sp>
        <p:nvSpPr>
          <p:cNvPr id="37" name="Line 38"/>
          <p:cNvSpPr>
            <a:spLocks noChangeShapeType="1"/>
          </p:cNvSpPr>
          <p:nvPr/>
        </p:nvSpPr>
        <p:spPr bwMode="auto">
          <a:xfrm>
            <a:off x="3444063" y="1458343"/>
            <a:ext cx="0" cy="22835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Line 25"/>
          <p:cNvSpPr>
            <a:spLocks noChangeShapeType="1"/>
          </p:cNvSpPr>
          <p:nvPr/>
        </p:nvSpPr>
        <p:spPr bwMode="auto">
          <a:xfrm flipV="1">
            <a:off x="2182898" y="4459643"/>
            <a:ext cx="352968" cy="45732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Text Box 12"/>
          <p:cNvSpPr txBox="1">
            <a:spLocks noChangeArrowheads="1"/>
          </p:cNvSpPr>
          <p:nvPr/>
        </p:nvSpPr>
        <p:spPr bwMode="auto">
          <a:xfrm>
            <a:off x="4624302" y="1082104"/>
            <a:ext cx="3023256" cy="369332"/>
          </a:xfrm>
          <a:prstGeom prst="rect">
            <a:avLst/>
          </a:prstGeom>
          <a:solidFill>
            <a:schemeClr val="bg1">
              <a:lumMod val="75000"/>
            </a:schemeClr>
          </a:solidFill>
          <a:ln w="9525">
            <a:solidFill>
              <a:schemeClr val="tx1"/>
            </a:solidFill>
            <a:miter lim="800000"/>
            <a:headEnd/>
            <a:tailEnd/>
          </a:ln>
          <a:effectLst/>
          <a:extLst/>
        </p:spPr>
        <p:txBody>
          <a:bodyPr wrap="square">
            <a:spAutoFit/>
          </a:bodyPr>
          <a:lstStyle/>
          <a:p>
            <a:pPr algn="ctr">
              <a:spcBef>
                <a:spcPct val="50000"/>
              </a:spcBef>
            </a:pPr>
            <a:r>
              <a:rPr lang="en-US" dirty="0" smtClean="0"/>
              <a:t>NWP Moisture Profiles</a:t>
            </a:r>
            <a:endParaRPr lang="en-US" dirty="0"/>
          </a:p>
        </p:txBody>
      </p:sp>
      <p:sp>
        <p:nvSpPr>
          <p:cNvPr id="42" name="Line 25"/>
          <p:cNvSpPr>
            <a:spLocks noChangeShapeType="1"/>
          </p:cNvSpPr>
          <p:nvPr/>
        </p:nvSpPr>
        <p:spPr bwMode="auto">
          <a:xfrm flipH="1">
            <a:off x="4167963" y="1458343"/>
            <a:ext cx="1826795" cy="32196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Text Box 12"/>
          <p:cNvSpPr txBox="1">
            <a:spLocks noChangeArrowheads="1"/>
          </p:cNvSpPr>
          <p:nvPr/>
        </p:nvSpPr>
        <p:spPr bwMode="auto">
          <a:xfrm>
            <a:off x="304800" y="2626194"/>
            <a:ext cx="1447800" cy="646331"/>
          </a:xfrm>
          <a:prstGeom prst="rect">
            <a:avLst/>
          </a:prstGeom>
          <a:noFill/>
          <a:ln w="28575">
            <a:solidFill>
              <a:srgbClr val="00B0F0"/>
            </a:solidFill>
            <a:miter lim="800000"/>
            <a:headEnd/>
            <a:tailEnd/>
          </a:ln>
          <a:effectLst/>
          <a:extLst/>
        </p:spPr>
        <p:txBody>
          <a:bodyPr wrap="square">
            <a:spAutoFit/>
          </a:bodyPr>
          <a:lstStyle/>
          <a:p>
            <a:pPr algn="ctr">
              <a:spcBef>
                <a:spcPct val="50000"/>
              </a:spcBef>
            </a:pPr>
            <a:r>
              <a:rPr lang="en-US" dirty="0" smtClean="0"/>
              <a:t>VIIRS Cloud Phase</a:t>
            </a:r>
            <a:endParaRPr lang="en-US" dirty="0"/>
          </a:p>
        </p:txBody>
      </p:sp>
      <p:sp>
        <p:nvSpPr>
          <p:cNvPr id="47" name="Text Box 12"/>
          <p:cNvSpPr txBox="1">
            <a:spLocks noChangeArrowheads="1"/>
          </p:cNvSpPr>
          <p:nvPr/>
        </p:nvSpPr>
        <p:spPr bwMode="auto">
          <a:xfrm>
            <a:off x="571823" y="5307866"/>
            <a:ext cx="1600200" cy="1200329"/>
          </a:xfrm>
          <a:prstGeom prst="rect">
            <a:avLst/>
          </a:prstGeom>
          <a:solidFill>
            <a:schemeClr val="bg1">
              <a:lumMod val="85000"/>
            </a:schemeClr>
          </a:solidFill>
          <a:ln w="9525">
            <a:solidFill>
              <a:schemeClr val="tx1"/>
            </a:solidFill>
            <a:miter lim="800000"/>
            <a:headEnd/>
            <a:tailEnd/>
          </a:ln>
          <a:effectLst/>
          <a:extLst/>
        </p:spPr>
        <p:txBody>
          <a:bodyPr>
            <a:spAutoFit/>
          </a:bodyPr>
          <a:lstStyle/>
          <a:p>
            <a:pPr algn="ctr">
              <a:spcBef>
                <a:spcPct val="50000"/>
              </a:spcBef>
            </a:pPr>
            <a:r>
              <a:rPr lang="en-US" dirty="0" smtClean="0"/>
              <a:t>OSS Clear-sky &amp; Cloud RTM (day water only)</a:t>
            </a:r>
            <a:endParaRPr lang="en-US" dirty="0"/>
          </a:p>
        </p:txBody>
      </p:sp>
      <p:cxnSp>
        <p:nvCxnSpPr>
          <p:cNvPr id="51" name="Straight Arrow Connector 50"/>
          <p:cNvCxnSpPr>
            <a:stCxn id="47" idx="3"/>
          </p:cNvCxnSpPr>
          <p:nvPr/>
        </p:nvCxnSpPr>
        <p:spPr>
          <a:xfrm flipV="1">
            <a:off x="2172023" y="4749464"/>
            <a:ext cx="955641" cy="115856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2" name="Text Box 6"/>
          <p:cNvSpPr txBox="1">
            <a:spLocks noChangeArrowheads="1"/>
          </p:cNvSpPr>
          <p:nvPr/>
        </p:nvSpPr>
        <p:spPr bwMode="auto">
          <a:xfrm>
            <a:off x="7629902" y="5240128"/>
            <a:ext cx="1355295" cy="646331"/>
          </a:xfrm>
          <a:prstGeom prst="rect">
            <a:avLst/>
          </a:prstGeom>
          <a:solidFill>
            <a:srgbClr val="FFC000"/>
          </a:solidFill>
          <a:ln w="9525">
            <a:solidFill>
              <a:schemeClr val="tx1"/>
            </a:solidFill>
            <a:miter lim="800000"/>
            <a:headEnd/>
            <a:tailEnd/>
          </a:ln>
          <a:effectLst/>
          <a:extLst/>
        </p:spPr>
        <p:txBody>
          <a:bodyPr wrap="square">
            <a:spAutoFit/>
          </a:bodyPr>
          <a:lstStyle/>
          <a:p>
            <a:pPr algn="ctr">
              <a:spcBef>
                <a:spcPct val="50000"/>
              </a:spcBef>
            </a:pPr>
            <a:r>
              <a:rPr lang="en-US" dirty="0" smtClean="0"/>
              <a:t>Cloud Cover Layers IP</a:t>
            </a:r>
            <a:endParaRPr lang="en-US" dirty="0"/>
          </a:p>
        </p:txBody>
      </p:sp>
      <p:sp>
        <p:nvSpPr>
          <p:cNvPr id="63" name="Line 17"/>
          <p:cNvSpPr>
            <a:spLocks noChangeShapeType="1"/>
          </p:cNvSpPr>
          <p:nvPr/>
        </p:nvSpPr>
        <p:spPr bwMode="auto">
          <a:xfrm flipV="1">
            <a:off x="7153256" y="5606143"/>
            <a:ext cx="51291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 name="Text Box 6"/>
          <p:cNvSpPr txBox="1">
            <a:spLocks noChangeArrowheads="1"/>
          </p:cNvSpPr>
          <p:nvPr/>
        </p:nvSpPr>
        <p:spPr bwMode="auto">
          <a:xfrm>
            <a:off x="4714501" y="4270632"/>
            <a:ext cx="2438756" cy="646331"/>
          </a:xfrm>
          <a:prstGeom prst="rect">
            <a:avLst/>
          </a:prstGeom>
          <a:noFill/>
          <a:ln w="38100">
            <a:solidFill>
              <a:srgbClr val="C00000"/>
            </a:solidFill>
            <a:miter lim="800000"/>
            <a:headEnd/>
            <a:tailEnd/>
          </a:ln>
          <a:effectLst/>
          <a:extLst/>
        </p:spPr>
        <p:txBody>
          <a:bodyPr wrap="square">
            <a:spAutoFit/>
          </a:bodyPr>
          <a:lstStyle/>
          <a:p>
            <a:pPr algn="ctr">
              <a:spcBef>
                <a:spcPct val="50000"/>
              </a:spcBef>
            </a:pPr>
            <a:r>
              <a:rPr lang="en-US" dirty="0" smtClean="0"/>
              <a:t>Parallax Correction Algorithm</a:t>
            </a:r>
            <a:endParaRPr lang="en-US" dirty="0"/>
          </a:p>
        </p:txBody>
      </p:sp>
      <p:sp>
        <p:nvSpPr>
          <p:cNvPr id="6" name="Rectangle 5"/>
          <p:cNvSpPr/>
          <p:nvPr/>
        </p:nvSpPr>
        <p:spPr>
          <a:xfrm>
            <a:off x="7258988" y="2296615"/>
            <a:ext cx="407187" cy="18115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7268774" y="2696069"/>
            <a:ext cx="407187" cy="18115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7258987" y="1943308"/>
            <a:ext cx="407187" cy="181156"/>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7268774" y="1580449"/>
            <a:ext cx="407187" cy="181156"/>
          </a:xfrm>
          <a:prstGeom prst="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730218" y="1493880"/>
            <a:ext cx="1164358" cy="1384995"/>
          </a:xfrm>
          <a:prstGeom prst="rect">
            <a:avLst/>
          </a:prstGeom>
          <a:noFill/>
        </p:spPr>
        <p:txBody>
          <a:bodyPr wrap="none" rtlCol="0">
            <a:spAutoFit/>
          </a:bodyPr>
          <a:lstStyle/>
          <a:p>
            <a:r>
              <a:rPr lang="en-US" sz="1200" dirty="0" smtClean="0"/>
              <a:t>Upstream Input</a:t>
            </a:r>
          </a:p>
          <a:p>
            <a:endParaRPr lang="en-US" sz="1200" dirty="0" smtClean="0"/>
          </a:p>
          <a:p>
            <a:r>
              <a:rPr lang="en-US" sz="1200" dirty="0" smtClean="0"/>
              <a:t>Algorithm</a:t>
            </a:r>
          </a:p>
          <a:p>
            <a:endParaRPr lang="en-US" sz="1200" dirty="0" smtClean="0"/>
          </a:p>
          <a:p>
            <a:r>
              <a:rPr lang="en-US" sz="1200" dirty="0" smtClean="0"/>
              <a:t>Ancillary Data</a:t>
            </a:r>
          </a:p>
          <a:p>
            <a:endParaRPr lang="en-US" sz="1200" dirty="0" smtClean="0"/>
          </a:p>
          <a:p>
            <a:r>
              <a:rPr lang="en-US" sz="1200" dirty="0" smtClean="0"/>
              <a:t>Output</a:t>
            </a:r>
            <a:endParaRPr lang="en-US" sz="1200" dirty="0"/>
          </a:p>
        </p:txBody>
      </p:sp>
      <p:cxnSp>
        <p:nvCxnSpPr>
          <p:cNvPr id="59" name="Straight Arrow Connector 58"/>
          <p:cNvCxnSpPr>
            <a:stCxn id="52" idx="2"/>
            <a:endCxn id="65" idx="0"/>
          </p:cNvCxnSpPr>
          <p:nvPr/>
        </p:nvCxnSpPr>
        <p:spPr>
          <a:xfrm>
            <a:off x="5933879" y="4057355"/>
            <a:ext cx="0" cy="2132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Line 37"/>
          <p:cNvSpPr>
            <a:spLocks noChangeShapeType="1"/>
          </p:cNvSpPr>
          <p:nvPr/>
        </p:nvSpPr>
        <p:spPr bwMode="auto">
          <a:xfrm>
            <a:off x="5994758" y="5886459"/>
            <a:ext cx="0" cy="32117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 name="Line 37"/>
          <p:cNvSpPr>
            <a:spLocks noChangeShapeType="1"/>
          </p:cNvSpPr>
          <p:nvPr/>
        </p:nvSpPr>
        <p:spPr bwMode="auto">
          <a:xfrm flipH="1">
            <a:off x="6433456" y="5908031"/>
            <a:ext cx="1796143" cy="27699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 name="Line 37"/>
          <p:cNvSpPr>
            <a:spLocks noChangeShapeType="1"/>
          </p:cNvSpPr>
          <p:nvPr/>
        </p:nvSpPr>
        <p:spPr bwMode="auto">
          <a:xfrm>
            <a:off x="3444063" y="2887027"/>
            <a:ext cx="0" cy="38510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21569208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dirty="0" smtClean="0"/>
              <a:t>VIIRS Nighttime Cloud IP Flow </a:t>
            </a:r>
          </a:p>
        </p:txBody>
      </p:sp>
      <p:sp>
        <p:nvSpPr>
          <p:cNvPr id="67588" name="Text Box 4"/>
          <p:cNvSpPr txBox="1">
            <a:spLocks noChangeArrowheads="1"/>
          </p:cNvSpPr>
          <p:nvPr/>
        </p:nvSpPr>
        <p:spPr bwMode="auto">
          <a:xfrm>
            <a:off x="304800" y="1094509"/>
            <a:ext cx="1447800" cy="376238"/>
          </a:xfrm>
          <a:prstGeom prst="rect">
            <a:avLst/>
          </a:prstGeom>
          <a:noFill/>
          <a:ln w="2857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dirty="0" smtClean="0"/>
              <a:t>VIIRS </a:t>
            </a:r>
            <a:r>
              <a:rPr lang="en-US" dirty="0"/>
              <a:t>S</a:t>
            </a:r>
            <a:r>
              <a:rPr lang="en-US" dirty="0" smtClean="0"/>
              <a:t>DR</a:t>
            </a:r>
            <a:endParaRPr lang="en-US" dirty="0"/>
          </a:p>
        </p:txBody>
      </p:sp>
      <p:sp>
        <p:nvSpPr>
          <p:cNvPr id="67592" name="Text Box 8"/>
          <p:cNvSpPr txBox="1">
            <a:spLocks noChangeArrowheads="1"/>
          </p:cNvSpPr>
          <p:nvPr/>
        </p:nvSpPr>
        <p:spPr bwMode="auto">
          <a:xfrm>
            <a:off x="304800" y="1791750"/>
            <a:ext cx="1447800" cy="646331"/>
          </a:xfrm>
          <a:prstGeom prst="rect">
            <a:avLst/>
          </a:prstGeom>
          <a:noFill/>
          <a:ln w="2857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dirty="0" smtClean="0"/>
              <a:t>VIIRS Cloud Mask</a:t>
            </a:r>
            <a:endParaRPr lang="en-US" dirty="0"/>
          </a:p>
        </p:txBody>
      </p:sp>
      <p:sp>
        <p:nvSpPr>
          <p:cNvPr id="67593" name="Text Box 9"/>
          <p:cNvSpPr txBox="1">
            <a:spLocks noChangeArrowheads="1"/>
          </p:cNvSpPr>
          <p:nvPr/>
        </p:nvSpPr>
        <p:spPr bwMode="auto">
          <a:xfrm>
            <a:off x="4749209" y="1699417"/>
            <a:ext cx="2266433" cy="923330"/>
          </a:xfrm>
          <a:prstGeom prst="rect">
            <a:avLst/>
          </a:prstGeom>
          <a:solidFill>
            <a:srgbClr val="FFC000"/>
          </a:solidFill>
          <a:ln w="9525">
            <a:solidFill>
              <a:schemeClr val="tx1"/>
            </a:solidFill>
            <a:miter lim="800000"/>
            <a:headEnd/>
            <a:tailEnd/>
          </a:ln>
          <a:effectLst/>
          <a:extLst/>
        </p:spPr>
        <p:txBody>
          <a:bodyPr wrap="square">
            <a:spAutoFit/>
          </a:bodyPr>
          <a:lstStyle/>
          <a:p>
            <a:pPr algn="ctr">
              <a:spcBef>
                <a:spcPct val="50000"/>
              </a:spcBef>
            </a:pPr>
            <a:r>
              <a:rPr lang="en-US" dirty="0" smtClean="0"/>
              <a:t>Cloud Optical Depth,  Particle Size, Cloud Top Temperature IP</a:t>
            </a:r>
          </a:p>
        </p:txBody>
      </p:sp>
      <p:sp>
        <p:nvSpPr>
          <p:cNvPr id="67596" name="Text Box 12"/>
          <p:cNvSpPr txBox="1">
            <a:spLocks noChangeArrowheads="1"/>
          </p:cNvSpPr>
          <p:nvPr/>
        </p:nvSpPr>
        <p:spPr bwMode="auto">
          <a:xfrm>
            <a:off x="2402708" y="1082104"/>
            <a:ext cx="2221594" cy="369332"/>
          </a:xfrm>
          <a:prstGeom prst="rect">
            <a:avLst/>
          </a:prstGeom>
          <a:solidFill>
            <a:schemeClr val="bg1">
              <a:lumMod val="75000"/>
            </a:schemeClr>
          </a:solidFill>
          <a:ln w="9525">
            <a:solidFill>
              <a:schemeClr val="tx1"/>
            </a:solidFill>
            <a:miter lim="800000"/>
            <a:headEnd/>
            <a:tailEnd/>
          </a:ln>
          <a:effectLst/>
          <a:extLst/>
        </p:spPr>
        <p:txBody>
          <a:bodyPr wrap="square">
            <a:spAutoFit/>
          </a:bodyPr>
          <a:lstStyle/>
          <a:p>
            <a:pPr algn="ctr">
              <a:spcBef>
                <a:spcPct val="50000"/>
              </a:spcBef>
            </a:pPr>
            <a:r>
              <a:rPr lang="en-US" dirty="0" smtClean="0"/>
              <a:t>IR  Parameterizations</a:t>
            </a:r>
            <a:endParaRPr lang="en-US" dirty="0"/>
          </a:p>
        </p:txBody>
      </p:sp>
      <p:sp>
        <p:nvSpPr>
          <p:cNvPr id="67599" name="Line 15"/>
          <p:cNvSpPr>
            <a:spLocks noChangeShapeType="1"/>
          </p:cNvSpPr>
          <p:nvPr/>
        </p:nvSpPr>
        <p:spPr bwMode="auto">
          <a:xfrm>
            <a:off x="1752600" y="1282628"/>
            <a:ext cx="457200" cy="0"/>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601" name="Line 17"/>
          <p:cNvSpPr>
            <a:spLocks noChangeShapeType="1"/>
          </p:cNvSpPr>
          <p:nvPr/>
        </p:nvSpPr>
        <p:spPr bwMode="auto">
          <a:xfrm flipV="1">
            <a:off x="4277591" y="2124464"/>
            <a:ext cx="43691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621" name="Line 37"/>
          <p:cNvSpPr>
            <a:spLocks noChangeShapeType="1"/>
          </p:cNvSpPr>
          <p:nvPr/>
        </p:nvSpPr>
        <p:spPr bwMode="auto">
          <a:xfrm flipV="1">
            <a:off x="7010400" y="6335486"/>
            <a:ext cx="25837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630" name="Text Box 46"/>
          <p:cNvSpPr txBox="1">
            <a:spLocks noChangeArrowheads="1"/>
          </p:cNvSpPr>
          <p:nvPr/>
        </p:nvSpPr>
        <p:spPr bwMode="auto">
          <a:xfrm>
            <a:off x="7810500" y="3810000"/>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41" name="Line 15"/>
          <p:cNvSpPr>
            <a:spLocks noChangeShapeType="1"/>
          </p:cNvSpPr>
          <p:nvPr/>
        </p:nvSpPr>
        <p:spPr bwMode="auto">
          <a:xfrm>
            <a:off x="1752600" y="2103474"/>
            <a:ext cx="457200" cy="0"/>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Line 15"/>
          <p:cNvSpPr>
            <a:spLocks noChangeShapeType="1"/>
          </p:cNvSpPr>
          <p:nvPr/>
        </p:nvSpPr>
        <p:spPr bwMode="auto">
          <a:xfrm>
            <a:off x="1752600" y="2927773"/>
            <a:ext cx="457200" cy="0"/>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Line 15"/>
          <p:cNvSpPr>
            <a:spLocks noChangeShapeType="1"/>
          </p:cNvSpPr>
          <p:nvPr/>
        </p:nvSpPr>
        <p:spPr bwMode="auto">
          <a:xfrm>
            <a:off x="2209800" y="2103474"/>
            <a:ext cx="457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Line 32"/>
          <p:cNvSpPr>
            <a:spLocks noChangeShapeType="1"/>
          </p:cNvSpPr>
          <p:nvPr/>
        </p:nvSpPr>
        <p:spPr bwMode="auto">
          <a:xfrm>
            <a:off x="2207142" y="1280247"/>
            <a:ext cx="2658" cy="16475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Text Box 9"/>
          <p:cNvSpPr txBox="1">
            <a:spLocks noChangeArrowheads="1"/>
          </p:cNvSpPr>
          <p:nvPr/>
        </p:nvSpPr>
        <p:spPr bwMode="auto">
          <a:xfrm>
            <a:off x="4849697" y="5162974"/>
            <a:ext cx="2409290" cy="646331"/>
          </a:xfrm>
          <a:prstGeom prst="rect">
            <a:avLst/>
          </a:prstGeom>
          <a:noFill/>
          <a:ln w="28575">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dirty="0" smtClean="0"/>
              <a:t>Cloud Cover Layers Algorithm</a:t>
            </a:r>
            <a:endParaRPr lang="en-US" dirty="0"/>
          </a:p>
        </p:txBody>
      </p:sp>
      <p:sp>
        <p:nvSpPr>
          <p:cNvPr id="50" name="Text Box 6"/>
          <p:cNvSpPr txBox="1">
            <a:spLocks noChangeArrowheads="1"/>
          </p:cNvSpPr>
          <p:nvPr/>
        </p:nvSpPr>
        <p:spPr bwMode="auto">
          <a:xfrm>
            <a:off x="176323" y="4195465"/>
            <a:ext cx="2033477" cy="92333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dirty="0" smtClean="0"/>
              <a:t>Temperature to Height Conversion Logic</a:t>
            </a:r>
            <a:endParaRPr lang="en-US" dirty="0"/>
          </a:p>
        </p:txBody>
      </p:sp>
      <p:sp>
        <p:nvSpPr>
          <p:cNvPr id="52" name="Text Box 9"/>
          <p:cNvSpPr txBox="1">
            <a:spLocks noChangeArrowheads="1"/>
          </p:cNvSpPr>
          <p:nvPr/>
        </p:nvSpPr>
        <p:spPr bwMode="auto">
          <a:xfrm>
            <a:off x="4729234" y="2899746"/>
            <a:ext cx="2409290" cy="923330"/>
          </a:xfrm>
          <a:prstGeom prst="rect">
            <a:avLst/>
          </a:prstGeom>
          <a:solidFill>
            <a:srgbClr val="FFC000"/>
          </a:solidFill>
          <a:ln w="9525">
            <a:solidFill>
              <a:schemeClr val="tx1"/>
            </a:solidFill>
            <a:miter lim="800000"/>
            <a:headEnd/>
            <a:tailEnd/>
          </a:ln>
          <a:effectLst/>
          <a:extLst/>
        </p:spPr>
        <p:txBody>
          <a:bodyPr wrap="square">
            <a:spAutoFit/>
          </a:bodyPr>
          <a:lstStyle/>
          <a:p>
            <a:pPr algn="ctr">
              <a:spcBef>
                <a:spcPct val="50000"/>
              </a:spcBef>
            </a:pPr>
            <a:r>
              <a:rPr lang="en-US" dirty="0"/>
              <a:t>Cloud Top </a:t>
            </a:r>
            <a:r>
              <a:rPr lang="en-US" dirty="0" smtClean="0"/>
              <a:t>Temperature,  Top Height and Top Pressure IP</a:t>
            </a:r>
            <a:endParaRPr lang="en-US" dirty="0"/>
          </a:p>
        </p:txBody>
      </p:sp>
      <p:sp>
        <p:nvSpPr>
          <p:cNvPr id="53" name="Line 25"/>
          <p:cNvSpPr>
            <a:spLocks noChangeShapeType="1"/>
          </p:cNvSpPr>
          <p:nvPr/>
        </p:nvSpPr>
        <p:spPr bwMode="auto">
          <a:xfrm flipH="1">
            <a:off x="3631682" y="2622747"/>
            <a:ext cx="1397516" cy="6493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Line 25"/>
          <p:cNvSpPr>
            <a:spLocks noChangeShapeType="1"/>
          </p:cNvSpPr>
          <p:nvPr/>
        </p:nvSpPr>
        <p:spPr bwMode="auto">
          <a:xfrm flipV="1">
            <a:off x="4277591" y="3272524"/>
            <a:ext cx="451643" cy="5374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 name="Line 17"/>
          <p:cNvSpPr>
            <a:spLocks noChangeShapeType="1"/>
          </p:cNvSpPr>
          <p:nvPr/>
        </p:nvSpPr>
        <p:spPr bwMode="auto">
          <a:xfrm flipV="1">
            <a:off x="1752599" y="3603171"/>
            <a:ext cx="76977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Line 37"/>
          <p:cNvSpPr>
            <a:spLocks noChangeShapeType="1"/>
          </p:cNvSpPr>
          <p:nvPr/>
        </p:nvSpPr>
        <p:spPr bwMode="auto">
          <a:xfrm>
            <a:off x="5933879" y="4841796"/>
            <a:ext cx="0" cy="32117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Text Box 6"/>
          <p:cNvSpPr txBox="1">
            <a:spLocks noChangeArrowheads="1"/>
          </p:cNvSpPr>
          <p:nvPr/>
        </p:nvSpPr>
        <p:spPr bwMode="auto">
          <a:xfrm>
            <a:off x="2522373" y="3272135"/>
            <a:ext cx="1737054" cy="923330"/>
          </a:xfrm>
          <a:prstGeom prst="rect">
            <a:avLst/>
          </a:prstGeom>
          <a:noFill/>
          <a:ln w="28575">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dirty="0" smtClean="0"/>
              <a:t>Night Cloud Top Properties Algorithm</a:t>
            </a:r>
            <a:endParaRPr lang="en-US" i="1" dirty="0"/>
          </a:p>
        </p:txBody>
      </p:sp>
      <p:sp>
        <p:nvSpPr>
          <p:cNvPr id="34" name="Text Box 6"/>
          <p:cNvSpPr txBox="1">
            <a:spLocks noChangeArrowheads="1"/>
          </p:cNvSpPr>
          <p:nvPr/>
        </p:nvSpPr>
        <p:spPr bwMode="auto">
          <a:xfrm>
            <a:off x="4749209" y="6130483"/>
            <a:ext cx="2261191" cy="369332"/>
          </a:xfrm>
          <a:prstGeom prst="rect">
            <a:avLst/>
          </a:prstGeom>
          <a:noFill/>
          <a:ln w="28575">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dirty="0" smtClean="0"/>
              <a:t>Cloud Base Algorithm</a:t>
            </a:r>
            <a:endParaRPr lang="en-US" dirty="0"/>
          </a:p>
        </p:txBody>
      </p:sp>
      <p:sp>
        <p:nvSpPr>
          <p:cNvPr id="35" name="Text Box 6"/>
          <p:cNvSpPr txBox="1">
            <a:spLocks noChangeArrowheads="1"/>
          </p:cNvSpPr>
          <p:nvPr/>
        </p:nvSpPr>
        <p:spPr bwMode="auto">
          <a:xfrm>
            <a:off x="7268774" y="6138863"/>
            <a:ext cx="1737054" cy="369332"/>
          </a:xfrm>
          <a:prstGeom prst="rect">
            <a:avLst/>
          </a:prstGeom>
          <a:solidFill>
            <a:srgbClr val="FFC000"/>
          </a:solidFill>
          <a:ln w="9525">
            <a:solidFill>
              <a:schemeClr val="tx1"/>
            </a:solidFill>
            <a:miter lim="800000"/>
            <a:headEnd/>
            <a:tailEnd/>
          </a:ln>
          <a:effectLst/>
          <a:extLst/>
        </p:spPr>
        <p:txBody>
          <a:bodyPr wrap="square">
            <a:spAutoFit/>
          </a:bodyPr>
          <a:lstStyle/>
          <a:p>
            <a:pPr algn="ctr">
              <a:spcBef>
                <a:spcPct val="50000"/>
              </a:spcBef>
            </a:pPr>
            <a:r>
              <a:rPr lang="en-US" dirty="0" smtClean="0"/>
              <a:t>Cloud Base IP</a:t>
            </a:r>
            <a:endParaRPr lang="en-US" dirty="0"/>
          </a:p>
        </p:txBody>
      </p:sp>
      <p:sp>
        <p:nvSpPr>
          <p:cNvPr id="36" name="Text Box 12"/>
          <p:cNvSpPr txBox="1">
            <a:spLocks noChangeArrowheads="1"/>
          </p:cNvSpPr>
          <p:nvPr/>
        </p:nvSpPr>
        <p:spPr bwMode="auto">
          <a:xfrm>
            <a:off x="304800" y="3446838"/>
            <a:ext cx="1447800" cy="376238"/>
          </a:xfrm>
          <a:prstGeom prst="rect">
            <a:avLst/>
          </a:prstGeom>
          <a:solidFill>
            <a:schemeClr val="bg1">
              <a:lumMod val="85000"/>
            </a:schemeClr>
          </a:solidFill>
          <a:ln w="9525">
            <a:solidFill>
              <a:schemeClr val="tx1"/>
            </a:solidFill>
            <a:miter lim="800000"/>
            <a:headEnd/>
            <a:tailEnd/>
          </a:ln>
          <a:effectLst/>
          <a:extLst/>
        </p:spPr>
        <p:txBody>
          <a:bodyPr wrap="square">
            <a:spAutoFit/>
          </a:bodyPr>
          <a:lstStyle/>
          <a:p>
            <a:pPr algn="ctr">
              <a:spcBef>
                <a:spcPct val="50000"/>
              </a:spcBef>
            </a:pPr>
            <a:r>
              <a:rPr lang="en-US" dirty="0" smtClean="0"/>
              <a:t>GFS Profiles</a:t>
            </a:r>
            <a:endParaRPr lang="en-US" dirty="0"/>
          </a:p>
        </p:txBody>
      </p:sp>
      <p:sp>
        <p:nvSpPr>
          <p:cNvPr id="37" name="Line 38"/>
          <p:cNvSpPr>
            <a:spLocks noChangeShapeType="1"/>
          </p:cNvSpPr>
          <p:nvPr/>
        </p:nvSpPr>
        <p:spPr bwMode="auto">
          <a:xfrm>
            <a:off x="3444063" y="1458343"/>
            <a:ext cx="0" cy="22835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Line 25"/>
          <p:cNvSpPr>
            <a:spLocks noChangeShapeType="1"/>
          </p:cNvSpPr>
          <p:nvPr/>
        </p:nvSpPr>
        <p:spPr bwMode="auto">
          <a:xfrm flipV="1">
            <a:off x="2215592" y="4195465"/>
            <a:ext cx="306782" cy="51719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Text Box 12"/>
          <p:cNvSpPr txBox="1">
            <a:spLocks noChangeArrowheads="1"/>
          </p:cNvSpPr>
          <p:nvPr/>
        </p:nvSpPr>
        <p:spPr bwMode="auto">
          <a:xfrm>
            <a:off x="5029200" y="1082104"/>
            <a:ext cx="2781300" cy="369332"/>
          </a:xfrm>
          <a:prstGeom prst="rect">
            <a:avLst/>
          </a:prstGeom>
          <a:solidFill>
            <a:schemeClr val="bg1">
              <a:lumMod val="75000"/>
            </a:schemeClr>
          </a:solidFill>
          <a:ln w="9525">
            <a:solidFill>
              <a:schemeClr val="tx1"/>
            </a:solidFill>
            <a:miter lim="800000"/>
            <a:headEnd/>
            <a:tailEnd/>
          </a:ln>
          <a:effectLst/>
          <a:extLst/>
        </p:spPr>
        <p:txBody>
          <a:bodyPr wrap="square">
            <a:spAutoFit/>
          </a:bodyPr>
          <a:lstStyle/>
          <a:p>
            <a:pPr algn="ctr">
              <a:spcBef>
                <a:spcPct val="50000"/>
              </a:spcBef>
            </a:pPr>
            <a:r>
              <a:rPr lang="en-US" dirty="0" smtClean="0"/>
              <a:t>IR Clear-sky PFAAST RTM</a:t>
            </a:r>
            <a:endParaRPr lang="en-US" dirty="0"/>
          </a:p>
        </p:txBody>
      </p:sp>
      <p:sp>
        <p:nvSpPr>
          <p:cNvPr id="42" name="Line 25"/>
          <p:cNvSpPr>
            <a:spLocks noChangeShapeType="1"/>
          </p:cNvSpPr>
          <p:nvPr/>
        </p:nvSpPr>
        <p:spPr bwMode="auto">
          <a:xfrm flipH="1">
            <a:off x="4277590" y="1458343"/>
            <a:ext cx="751608" cy="22835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Text Box 12"/>
          <p:cNvSpPr txBox="1">
            <a:spLocks noChangeArrowheads="1"/>
          </p:cNvSpPr>
          <p:nvPr/>
        </p:nvSpPr>
        <p:spPr bwMode="auto">
          <a:xfrm>
            <a:off x="304800" y="2626194"/>
            <a:ext cx="1447800" cy="646331"/>
          </a:xfrm>
          <a:prstGeom prst="rect">
            <a:avLst/>
          </a:prstGeom>
          <a:noFill/>
          <a:ln w="28575">
            <a:solidFill>
              <a:srgbClr val="00B0F0"/>
            </a:solidFill>
            <a:miter lim="800000"/>
            <a:headEnd/>
            <a:tailEnd/>
          </a:ln>
          <a:effectLst/>
          <a:extLst/>
        </p:spPr>
        <p:txBody>
          <a:bodyPr wrap="square">
            <a:spAutoFit/>
          </a:bodyPr>
          <a:lstStyle/>
          <a:p>
            <a:pPr algn="ctr">
              <a:spcBef>
                <a:spcPct val="50000"/>
              </a:spcBef>
            </a:pPr>
            <a:r>
              <a:rPr lang="en-US" dirty="0" smtClean="0"/>
              <a:t>VIIRS Cloud Phase</a:t>
            </a:r>
            <a:endParaRPr lang="en-US" dirty="0"/>
          </a:p>
        </p:txBody>
      </p:sp>
      <p:sp>
        <p:nvSpPr>
          <p:cNvPr id="62" name="Text Box 6"/>
          <p:cNvSpPr txBox="1">
            <a:spLocks noChangeArrowheads="1"/>
          </p:cNvSpPr>
          <p:nvPr/>
        </p:nvSpPr>
        <p:spPr bwMode="auto">
          <a:xfrm>
            <a:off x="7629902" y="5240128"/>
            <a:ext cx="1355295" cy="646331"/>
          </a:xfrm>
          <a:prstGeom prst="rect">
            <a:avLst/>
          </a:prstGeom>
          <a:solidFill>
            <a:srgbClr val="FFC000"/>
          </a:solidFill>
          <a:ln w="9525">
            <a:solidFill>
              <a:schemeClr val="tx1"/>
            </a:solidFill>
            <a:miter lim="800000"/>
            <a:headEnd/>
            <a:tailEnd/>
          </a:ln>
          <a:effectLst/>
          <a:extLst/>
        </p:spPr>
        <p:txBody>
          <a:bodyPr wrap="square">
            <a:spAutoFit/>
          </a:bodyPr>
          <a:lstStyle/>
          <a:p>
            <a:pPr algn="ctr">
              <a:spcBef>
                <a:spcPct val="50000"/>
              </a:spcBef>
            </a:pPr>
            <a:r>
              <a:rPr lang="en-US" dirty="0" smtClean="0"/>
              <a:t>Cloud Cover Layers IP</a:t>
            </a:r>
            <a:endParaRPr lang="en-US" dirty="0"/>
          </a:p>
        </p:txBody>
      </p:sp>
      <p:sp>
        <p:nvSpPr>
          <p:cNvPr id="63" name="Line 17"/>
          <p:cNvSpPr>
            <a:spLocks noChangeShapeType="1"/>
          </p:cNvSpPr>
          <p:nvPr/>
        </p:nvSpPr>
        <p:spPr bwMode="auto">
          <a:xfrm flipV="1">
            <a:off x="7258987" y="5606143"/>
            <a:ext cx="39739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 name="Text Box 6"/>
          <p:cNvSpPr txBox="1">
            <a:spLocks noChangeArrowheads="1"/>
          </p:cNvSpPr>
          <p:nvPr/>
        </p:nvSpPr>
        <p:spPr bwMode="auto">
          <a:xfrm>
            <a:off x="4714501" y="4195465"/>
            <a:ext cx="2438756" cy="646331"/>
          </a:xfrm>
          <a:prstGeom prst="rect">
            <a:avLst/>
          </a:prstGeom>
          <a:noFill/>
          <a:ln w="38100">
            <a:solidFill>
              <a:srgbClr val="C00000"/>
            </a:solidFill>
            <a:miter lim="800000"/>
            <a:headEnd/>
            <a:tailEnd/>
          </a:ln>
          <a:effectLst/>
          <a:extLst/>
        </p:spPr>
        <p:txBody>
          <a:bodyPr wrap="square">
            <a:spAutoFit/>
          </a:bodyPr>
          <a:lstStyle/>
          <a:p>
            <a:pPr algn="ctr">
              <a:spcBef>
                <a:spcPct val="50000"/>
              </a:spcBef>
            </a:pPr>
            <a:r>
              <a:rPr lang="en-US" dirty="0" smtClean="0"/>
              <a:t>Parallax Correction Algorithm</a:t>
            </a:r>
            <a:endParaRPr lang="en-US" dirty="0"/>
          </a:p>
        </p:txBody>
      </p:sp>
      <p:sp>
        <p:nvSpPr>
          <p:cNvPr id="6" name="Rectangle 5"/>
          <p:cNvSpPr/>
          <p:nvPr/>
        </p:nvSpPr>
        <p:spPr>
          <a:xfrm>
            <a:off x="7258988" y="2296615"/>
            <a:ext cx="407187" cy="18115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7268774" y="2696069"/>
            <a:ext cx="407187" cy="18115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7258987" y="1943308"/>
            <a:ext cx="407187" cy="181156"/>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7268774" y="1580449"/>
            <a:ext cx="407187" cy="181156"/>
          </a:xfrm>
          <a:prstGeom prst="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730218" y="1493880"/>
            <a:ext cx="1164358" cy="1384995"/>
          </a:xfrm>
          <a:prstGeom prst="rect">
            <a:avLst/>
          </a:prstGeom>
          <a:noFill/>
        </p:spPr>
        <p:txBody>
          <a:bodyPr wrap="none" rtlCol="0">
            <a:spAutoFit/>
          </a:bodyPr>
          <a:lstStyle/>
          <a:p>
            <a:r>
              <a:rPr lang="en-US" sz="1200" dirty="0" smtClean="0"/>
              <a:t>Upstream Input</a:t>
            </a:r>
          </a:p>
          <a:p>
            <a:endParaRPr lang="en-US" sz="1200" dirty="0" smtClean="0"/>
          </a:p>
          <a:p>
            <a:r>
              <a:rPr lang="en-US" sz="1200" dirty="0" smtClean="0"/>
              <a:t>Algorithm</a:t>
            </a:r>
          </a:p>
          <a:p>
            <a:endParaRPr lang="en-US" sz="1200" dirty="0" smtClean="0"/>
          </a:p>
          <a:p>
            <a:r>
              <a:rPr lang="en-US" sz="1200" dirty="0" smtClean="0"/>
              <a:t>Ancillary Data</a:t>
            </a:r>
          </a:p>
          <a:p>
            <a:endParaRPr lang="en-US" sz="1200" dirty="0" smtClean="0"/>
          </a:p>
          <a:p>
            <a:r>
              <a:rPr lang="en-US" sz="1200" dirty="0" smtClean="0"/>
              <a:t>Output</a:t>
            </a:r>
            <a:endParaRPr lang="en-US" sz="1200" dirty="0"/>
          </a:p>
        </p:txBody>
      </p:sp>
      <p:cxnSp>
        <p:nvCxnSpPr>
          <p:cNvPr id="59" name="Straight Arrow Connector 58"/>
          <p:cNvCxnSpPr>
            <a:stCxn id="52" idx="2"/>
          </p:cNvCxnSpPr>
          <p:nvPr/>
        </p:nvCxnSpPr>
        <p:spPr>
          <a:xfrm>
            <a:off x="5933879" y="3823076"/>
            <a:ext cx="0" cy="35363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Line 37"/>
          <p:cNvSpPr>
            <a:spLocks noChangeShapeType="1"/>
          </p:cNvSpPr>
          <p:nvPr/>
        </p:nvSpPr>
        <p:spPr bwMode="auto">
          <a:xfrm>
            <a:off x="5994758" y="5809305"/>
            <a:ext cx="0" cy="32117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 name="Line 37"/>
          <p:cNvSpPr>
            <a:spLocks noChangeShapeType="1"/>
          </p:cNvSpPr>
          <p:nvPr/>
        </p:nvSpPr>
        <p:spPr bwMode="auto">
          <a:xfrm flipH="1">
            <a:off x="7015641" y="5886459"/>
            <a:ext cx="1322815" cy="24402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Line 37"/>
          <p:cNvSpPr>
            <a:spLocks noChangeShapeType="1"/>
          </p:cNvSpPr>
          <p:nvPr/>
        </p:nvSpPr>
        <p:spPr bwMode="auto">
          <a:xfrm>
            <a:off x="3276600" y="2927773"/>
            <a:ext cx="0" cy="32117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Rectangle 57"/>
          <p:cNvSpPr/>
          <p:nvPr/>
        </p:nvSpPr>
        <p:spPr>
          <a:xfrm>
            <a:off x="2667000" y="1699417"/>
            <a:ext cx="1610591" cy="1200329"/>
          </a:xfrm>
          <a:prstGeom prst="rect">
            <a:avLst/>
          </a:prstGeom>
          <a:ln w="28575">
            <a:solidFill>
              <a:srgbClr val="C00000"/>
            </a:solidFill>
          </a:ln>
        </p:spPr>
        <p:txBody>
          <a:bodyPr wrap="square">
            <a:spAutoFit/>
          </a:bodyPr>
          <a:lstStyle/>
          <a:p>
            <a:pPr algn="ctr">
              <a:spcBef>
                <a:spcPct val="50000"/>
              </a:spcBef>
            </a:pPr>
            <a:r>
              <a:rPr lang="en-US" dirty="0" smtClean="0"/>
              <a:t>Night Cloud Optical &amp; Top Temperature Algorithm</a:t>
            </a:r>
            <a:endParaRPr lang="en-US" dirty="0"/>
          </a:p>
        </p:txBody>
      </p:sp>
      <p:sp>
        <p:nvSpPr>
          <p:cNvPr id="71" name="Line 25"/>
          <p:cNvSpPr>
            <a:spLocks noChangeShapeType="1"/>
          </p:cNvSpPr>
          <p:nvPr/>
        </p:nvSpPr>
        <p:spPr bwMode="auto">
          <a:xfrm flipV="1">
            <a:off x="1763949" y="2909362"/>
            <a:ext cx="903051" cy="5374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21569208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Methods to Compare IDPS to NOAA and NASA Products</a:t>
            </a:r>
            <a:br>
              <a:rPr lang="en-US" sz="2800" dirty="0" smtClean="0"/>
            </a:br>
            <a:r>
              <a:rPr lang="en-US" sz="2800" dirty="0" smtClean="0"/>
              <a:t>(Impact of Phase Filter)</a:t>
            </a:r>
            <a:endParaRPr lang="en-US" sz="2800" dirty="0"/>
          </a:p>
        </p:txBody>
      </p:sp>
      <p:pic>
        <p:nvPicPr>
          <p:cNvPr id="4" name="Picture 3" descr="fig1_cot.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04000"/>
            <a:ext cx="3414061" cy="2903676"/>
          </a:xfrm>
          <a:prstGeom prst="rect">
            <a:avLst/>
          </a:prstGeom>
        </p:spPr>
      </p:pic>
      <p:pic>
        <p:nvPicPr>
          <p:cNvPr id="6" name="Picture 5" descr="Bildschirmfoto 2013-05-29 um 7.28.1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61003"/>
            <a:ext cx="3160800" cy="696997"/>
          </a:xfrm>
          <a:prstGeom prst="rect">
            <a:avLst/>
          </a:prstGeom>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2600" y="3390438"/>
            <a:ext cx="2560320" cy="256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8127" y="6141968"/>
            <a:ext cx="1015873" cy="673016"/>
          </a:xfrm>
          <a:prstGeom prst="rect">
            <a:avLst/>
          </a:prstGeom>
        </p:spPr>
      </p:pic>
      <p:sp>
        <p:nvSpPr>
          <p:cNvPr id="3" name="TextBox 2"/>
          <p:cNvSpPr txBox="1"/>
          <p:nvPr/>
        </p:nvSpPr>
        <p:spPr>
          <a:xfrm>
            <a:off x="93600" y="913068"/>
            <a:ext cx="8881918" cy="2308324"/>
          </a:xfrm>
          <a:prstGeom prst="rect">
            <a:avLst/>
          </a:prstGeom>
          <a:noFill/>
        </p:spPr>
        <p:txBody>
          <a:bodyPr wrap="square" rtlCol="0">
            <a:spAutoFit/>
          </a:bodyPr>
          <a:lstStyle/>
          <a:p>
            <a:pPr marL="285750" indent="-285750">
              <a:buFont typeface="Arial" pitchFamily="34" charset="0"/>
              <a:buChar char="•"/>
            </a:pPr>
            <a:r>
              <a:rPr lang="en-US" dirty="0" smtClean="0"/>
              <a:t>We conducted three types of analysis</a:t>
            </a:r>
          </a:p>
          <a:p>
            <a:pPr marL="800100" lvl="1" indent="-342900">
              <a:buFont typeface="+mj-lt"/>
              <a:buAutoNum type="arabicPeriod"/>
            </a:pPr>
            <a:r>
              <a:rPr lang="en-US" dirty="0" err="1" smtClean="0"/>
              <a:t>Colocated</a:t>
            </a:r>
            <a:r>
              <a:rPr lang="en-US" dirty="0" smtClean="0"/>
              <a:t> IDPS/VIIRS and NASA/MODIS over many days (left)</a:t>
            </a:r>
          </a:p>
          <a:p>
            <a:pPr marL="800100" lvl="1" indent="-342900">
              <a:buFont typeface="+mj-lt"/>
              <a:buAutoNum type="arabicPeriod"/>
            </a:pPr>
            <a:r>
              <a:rPr lang="en-US" dirty="0" smtClean="0"/>
              <a:t>IDPS/VIIRS and NOAA/VIIRS for one day where we excluded pixels with different phases (right image).  Note we also include NOAA vs. NASA on MODIS for reference.</a:t>
            </a:r>
          </a:p>
          <a:p>
            <a:pPr marL="800100" lvl="1" indent="-342900">
              <a:buFont typeface="+mj-lt"/>
              <a:buAutoNum type="arabicPeriod"/>
            </a:pPr>
            <a:r>
              <a:rPr lang="en-US" dirty="0" smtClean="0"/>
              <a:t>CALIPSO/CALIOP comparison to IDPS CTP. (shown later)</a:t>
            </a:r>
          </a:p>
          <a:p>
            <a:pPr marL="342900" indent="-342900">
              <a:buFont typeface="Arial" pitchFamily="34" charset="0"/>
              <a:buChar char="•"/>
            </a:pPr>
            <a:r>
              <a:rPr lang="en-US" dirty="0" smtClean="0"/>
              <a:t>We feel #2 is a better judge of the algorithm in isolation and is the basis for our beta decision.  #1 represents the impact of all components and will be looked at more in future validation decisions.</a:t>
            </a:r>
          </a:p>
        </p:txBody>
      </p:sp>
      <p:pic>
        <p:nvPicPr>
          <p:cNvPr id="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9998" y="3390437"/>
            <a:ext cx="2560320" cy="256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5488348" y="3065500"/>
            <a:ext cx="1983300" cy="276999"/>
          </a:xfrm>
          <a:prstGeom prst="rect">
            <a:avLst/>
          </a:prstGeom>
          <a:noFill/>
        </p:spPr>
        <p:txBody>
          <a:bodyPr wrap="none" rtlCol="0">
            <a:spAutoFit/>
          </a:bodyPr>
          <a:lstStyle/>
          <a:p>
            <a:r>
              <a:rPr lang="en-US" sz="1200" dirty="0" smtClean="0"/>
              <a:t>Filtered by Phase Agreement</a:t>
            </a:r>
            <a:endParaRPr lang="en-US" sz="1200" dirty="0"/>
          </a:p>
        </p:txBody>
      </p:sp>
      <p:sp>
        <p:nvSpPr>
          <p:cNvPr id="11" name="TextBox 10"/>
          <p:cNvSpPr txBox="1"/>
          <p:nvPr/>
        </p:nvSpPr>
        <p:spPr>
          <a:xfrm>
            <a:off x="802348" y="3214238"/>
            <a:ext cx="2103974" cy="276999"/>
          </a:xfrm>
          <a:prstGeom prst="rect">
            <a:avLst/>
          </a:prstGeom>
          <a:noFill/>
        </p:spPr>
        <p:txBody>
          <a:bodyPr wrap="none" rtlCol="0">
            <a:spAutoFit/>
          </a:bodyPr>
          <a:lstStyle/>
          <a:p>
            <a:r>
              <a:rPr lang="en-US" sz="1200" dirty="0" smtClean="0"/>
              <a:t>No Filter by Phase Agreement</a:t>
            </a:r>
            <a:endParaRPr lang="en-US" sz="1200" dirty="0"/>
          </a:p>
        </p:txBody>
      </p:sp>
    </p:spTree>
    <p:extLst>
      <p:ext uri="{BB962C8B-B14F-4D97-AF65-F5344CB8AC3E}">
        <p14:creationId xmlns:p14="http://schemas.microsoft.com/office/powerpoint/2010/main" val="892280840"/>
      </p:ext>
    </p:extLst>
  </p:cSld>
  <p:clrMapOvr>
    <a:masterClrMapping/>
  </p:clrMapOvr>
</p:sld>
</file>

<file path=ppt/theme/theme1.xml><?xml version="1.0" encoding="utf-8"?>
<a:theme xmlns:a="http://schemas.openxmlformats.org/drawingml/2006/main" name="NPP_F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NPP_FOR.potx</Template>
  <TotalTime>3213</TotalTime>
  <Words>4776</Words>
  <Application>Microsoft Macintosh PowerPoint</Application>
  <PresentationFormat>On-screen Show (4:3)</PresentationFormat>
  <Paragraphs>552</Paragraphs>
  <Slides>69</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69</vt:i4>
      </vt:variant>
    </vt:vector>
  </HeadingPairs>
  <TitlesOfParts>
    <vt:vector size="71" baseType="lpstr">
      <vt:lpstr>NPP_FOR</vt:lpstr>
      <vt:lpstr>Slide</vt:lpstr>
      <vt:lpstr>Supplemental Material for  Request for VIIRS Cloud Properties  Beta Maturity</vt:lpstr>
      <vt:lpstr>VIIRS Cloud Properties Product Cal/Val Core Team</vt:lpstr>
      <vt:lpstr>Cloud Product Users </vt:lpstr>
      <vt:lpstr>Beta EDR Maturity Definition</vt:lpstr>
      <vt:lpstr>Summary of Cloud Properties Product Requirements Based on JPSS L1RD Thresholds</vt:lpstr>
      <vt:lpstr>Summary of the VIIRS Cloud EDR </vt:lpstr>
      <vt:lpstr>VIIRS Daytime Cloud IP Flow </vt:lpstr>
      <vt:lpstr>VIIRS Nighttime Cloud IP Flow </vt:lpstr>
      <vt:lpstr>Methods to Compare IDPS to NOAA and NASA Products (Impact of Phase Filter)</vt:lpstr>
      <vt:lpstr>Comparison to NOAA VIIRS Products</vt:lpstr>
      <vt:lpstr>Cloud Optical Thickness (COT) is defined as the optical thickness of the atmosphere due to cloud droplets, per unit cross section, integrated over each and every distinguishable cloud layer, in a vertical column above a horizontal cell on the Earth’s surface </vt:lpstr>
      <vt:lpstr>Optical Depth Comparison</vt:lpstr>
      <vt:lpstr>Comparison of VIIRS Day Ice COT with NOAA COT under Land background (by UW/CMISS)</vt:lpstr>
      <vt:lpstr>Comparison of VIIRS Day Water COT with NOAA COT under land background (by UW/CMISS)</vt:lpstr>
      <vt:lpstr>Comparison of VIIRS Day Ice COT with NOAA COT under ocean background (by UW/CMISS)</vt:lpstr>
      <vt:lpstr>Comparison of VIIRS Day Water COT with NOAA COT under ocean background (by UW/CMISS)</vt:lpstr>
      <vt:lpstr>Comparison of Night Ice COT with MODIS Night COT Implied from Cloud Emmissivity Product (By NG)</vt:lpstr>
      <vt:lpstr>Cloud Effective Particle Size (CEPS) is a representation of the cloud particle size distribution.  The effective particle size or effective particle radius is defined as the 3rd moment of the drop size distribution to the 2nd moment, averaged over a layer of air within a cloud.  For ensembles of irregular shaped particles such as ice crystals, the exact mathematical relationship between size distribution and effective radius is somewhat obscure, since a radius is not well defined.</vt:lpstr>
      <vt:lpstr>Cloud Effective Particle Size Comparison</vt:lpstr>
      <vt:lpstr>Comparison of VIIRS Day Ice CEPS with NOAA CEPS under Land background (by UW/CMISS)</vt:lpstr>
      <vt:lpstr>Comparison of VIIRS Day Water CEPS with NOAA CEPS under land background (by UW/CMISS)</vt:lpstr>
      <vt:lpstr>Comparison of VIIRS Day Ice CEPS with NOAA CEPS under ocean background (by UW/CMISS)</vt:lpstr>
      <vt:lpstr>Comparison of VIIRS Day Water CEPS with NOAA CEPS under ocean background (by UW/CMISS)</vt:lpstr>
      <vt:lpstr>Direct Comparison to NASA MODIS Products</vt:lpstr>
      <vt:lpstr>VIIRS-MODIS Collocation</vt:lpstr>
      <vt:lpstr>VIIRS-MODIS COT comparison</vt:lpstr>
      <vt:lpstr>VIIRS-MODIS COT comparison</vt:lpstr>
      <vt:lpstr>VIIRS-MODIS COT comparison</vt:lpstr>
      <vt:lpstr>VIIRS-MODIS COT comparison</vt:lpstr>
      <vt:lpstr>VIIRS-MODIS EPS comparison</vt:lpstr>
      <vt:lpstr>VIIRS-MODIS EPS comparison</vt:lpstr>
      <vt:lpstr>VIIRS-MODIS EPS comparison</vt:lpstr>
      <vt:lpstr>VIIRS-MODIS EPS comparison</vt:lpstr>
      <vt:lpstr>VIIRS-MODIS COT comparison</vt:lpstr>
      <vt:lpstr>VIIRS-MODIS EPS comparison</vt:lpstr>
      <vt:lpstr>PowerPoint Presentation</vt:lpstr>
      <vt:lpstr>PowerPoint Presentation</vt:lpstr>
      <vt:lpstr>PowerPoint Presentation</vt:lpstr>
      <vt:lpstr>PowerPoint Presentation</vt:lpstr>
      <vt:lpstr>Plans and Issues with Cloud Optical Properties – including Cloud Optical thickness and Cloud Effective Particles Size</vt:lpstr>
      <vt:lpstr>Conclusions: Cloud Optical Properties</vt:lpstr>
      <vt:lpstr>Cloud Top Pressure (CTP) is defined for each cloud-covered Earth location as the set of atmospheric pressures at the tops of the cloud layers overlying the location</vt:lpstr>
      <vt:lpstr>Global Cloud Top Pressure From NOAA GOES-R  Cloud Product</vt:lpstr>
      <vt:lpstr>Global Cloud Top Pressure From NPP VIIRS Cloud Product</vt:lpstr>
      <vt:lpstr>Cloud Top Pressure Comparison</vt:lpstr>
      <vt:lpstr>Cloud Top Height (CTH) is defined for each cloud-covered Earth location as the set of heights above sea level of the tops of the cloud layers overlying the location</vt:lpstr>
      <vt:lpstr>Global Cloud Top Height Evaluation of VIIRS with  CALIOP CTH product</vt:lpstr>
      <vt:lpstr>VIIRS Cloud Top Height Performance Estimate based on CALIPSO Lidar Measurements</vt:lpstr>
      <vt:lpstr>Comparison of VIIRS CTH with CALIOP CTH for One Granule</vt:lpstr>
      <vt:lpstr>Cloud Top Temperature (CTT) is defined for each cloud-covered Earth location as the set of atmospheric temperatures at the tops of the cloud layers overlying the location</vt:lpstr>
      <vt:lpstr>Global Cloud Top Temperature Evaluation of VIIRS with  CALIOP CTT product</vt:lpstr>
      <vt:lpstr>Conclusions: Cloud Top Parameters</vt:lpstr>
      <vt:lpstr>Cloud Cover (CCL) is defined as the fraction of a given area of the Earth’s horizontal surface that is masked by the vertical projection of clouds </vt:lpstr>
      <vt:lpstr>Comparison of NPP Global Cloud Cover with MODIS Product</vt:lpstr>
      <vt:lpstr>Performance of VIIRS Cloud Cover EDR derived from VIIRS Cloud Mask Probability of Cloud Detection</vt:lpstr>
      <vt:lpstr>Product Quality – Global/All Clouds (From VIIRS Cloud Mask Provisional Status TIM, February 2013, VCM Cal/Val Team)</vt:lpstr>
      <vt:lpstr>Cloud Base Height (CBH) is defined as the height above sea level where cloud bases occur</vt:lpstr>
      <vt:lpstr>PowerPoint Presentation</vt:lpstr>
      <vt:lpstr>PowerPoint Presentation</vt:lpstr>
      <vt:lpstr>Comparison of VIIRS Cloud Base Height with CloudSat Cloud Base height Product</vt:lpstr>
      <vt:lpstr>PowerPoint Presentation</vt:lpstr>
      <vt:lpstr>Plans and Issues with Cloud Base Height  Products</vt:lpstr>
      <vt:lpstr>Conclusions: Cloud Base Height Product </vt:lpstr>
      <vt:lpstr>Validation of Perform Parallax Correction Algorithm</vt:lpstr>
      <vt:lpstr>Comparison of CTH and Parallax corrected CTH IP – 2 granules from 09/01/2012, ~ 16:00</vt:lpstr>
      <vt:lpstr>Comparison of PPC cloud IP products</vt:lpstr>
      <vt:lpstr>Future Plans and Issues</vt:lpstr>
      <vt:lpstr>Conclusions </vt:lpstr>
      <vt:lpstr>Extra Material</vt:lpstr>
    </vt:vector>
  </TitlesOfParts>
  <Company>Lockheed Martin IS&amp;GS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CrIMSS EDR Beta Request</dc:title>
  <dc:creator>Christopher Barnet</dc:creator>
  <cp:lastModifiedBy>Janna Feeley</cp:lastModifiedBy>
  <cp:revision>217</cp:revision>
  <dcterms:created xsi:type="dcterms:W3CDTF">2011-07-07T16:52:26Z</dcterms:created>
  <dcterms:modified xsi:type="dcterms:W3CDTF">2013-06-11T12:16:17Z</dcterms:modified>
</cp:coreProperties>
</file>