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258" r:id="rId3"/>
    <p:sldId id="334" r:id="rId4"/>
    <p:sldId id="266" r:id="rId5"/>
    <p:sldId id="267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1" r:id="rId26"/>
    <p:sldId id="292" r:id="rId27"/>
    <p:sldId id="293" r:id="rId28"/>
    <p:sldId id="294" r:id="rId29"/>
    <p:sldId id="308" r:id="rId30"/>
    <p:sldId id="310" r:id="rId31"/>
    <p:sldId id="309" r:id="rId32"/>
    <p:sldId id="311" r:id="rId33"/>
    <p:sldId id="312" r:id="rId34"/>
    <p:sldId id="314" r:id="rId35"/>
    <p:sldId id="316" r:id="rId36"/>
    <p:sldId id="317" r:id="rId37"/>
    <p:sldId id="318" r:id="rId38"/>
    <p:sldId id="319" r:id="rId39"/>
    <p:sldId id="320" r:id="rId40"/>
    <p:sldId id="321" r:id="rId41"/>
    <p:sldId id="332" r:id="rId42"/>
    <p:sldId id="333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344" r:id="rId53"/>
    <p:sldId id="345" r:id="rId54"/>
    <p:sldId id="346" r:id="rId55"/>
    <p:sldId id="347" r:id="rId56"/>
    <p:sldId id="348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4" autoAdjust="0"/>
    <p:restoredTop sz="94660"/>
  </p:normalViewPr>
  <p:slideViewPr>
    <p:cSldViewPr>
      <p:cViewPr varScale="1">
        <p:scale>
          <a:sx n="82" d="100"/>
          <a:sy n="8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C5378-530C-42D2-AB2E-20097454843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1F6F8-D60A-48B0-B7D3-7FC80EA50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1F6F8-D60A-48B0-B7D3-7FC80EA50FC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 descr="C:\Documents and Settings\jppredin\Desktop\NPP Photos\jeffisgr8t-22103202[1].jpg"/>
          <p:cNvPicPr>
            <a:picLocks noChangeAspect="1" noChangeArrowheads="1"/>
          </p:cNvPicPr>
          <p:nvPr userDrawn="1"/>
        </p:nvPicPr>
        <p:blipFill>
          <a:blip r:embed="rId2" cstate="print"/>
          <a:srcRect l="6342" t="-148" r="4525" b="1104"/>
          <a:stretch>
            <a:fillRect/>
          </a:stretch>
        </p:blipFill>
        <p:spPr bwMode="auto">
          <a:xfrm>
            <a:off x="0" y="0"/>
            <a:ext cx="913623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12" y="1687420"/>
            <a:ext cx="8231187" cy="1177361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613" y="2872206"/>
            <a:ext cx="8231187" cy="898279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9140116" cy="6858000"/>
            <a:chOff x="0" y="0"/>
            <a:chExt cx="9140116" cy="6858000"/>
          </a:xfrm>
        </p:grpSpPr>
        <p:grpSp>
          <p:nvGrpSpPr>
            <p:cNvPr id="6" name="Group 21"/>
            <p:cNvGrpSpPr/>
            <p:nvPr userDrawn="1"/>
          </p:nvGrpSpPr>
          <p:grpSpPr>
            <a:xfrm>
              <a:off x="4216835" y="0"/>
              <a:ext cx="2746375" cy="6858000"/>
              <a:chOff x="692150" y="0"/>
              <a:chExt cx="2746375" cy="6858000"/>
            </a:xfrm>
          </p:grpSpPr>
          <p:grpSp>
            <p:nvGrpSpPr>
              <p:cNvPr id="7" name="Group 16"/>
              <p:cNvGrpSpPr/>
              <p:nvPr userDrawn="1"/>
            </p:nvGrpSpPr>
            <p:grpSpPr>
              <a:xfrm>
                <a:off x="692150" y="0"/>
                <a:ext cx="2746375" cy="1368425"/>
                <a:chOff x="692150" y="0"/>
                <a:chExt cx="2746375" cy="1368425"/>
              </a:xfrm>
            </p:grpSpPr>
            <p:cxnSp>
              <p:nvCxnSpPr>
                <p:cNvPr id="14" name="Straight Connector 13"/>
                <p:cNvCxnSpPr/>
                <p:nvPr userDrawn="1"/>
              </p:nvCxnSpPr>
              <p:spPr>
                <a:xfrm>
                  <a:off x="692150" y="0"/>
                  <a:ext cx="1368425" cy="1368425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 userDrawn="1"/>
              </p:nvCxnSpPr>
              <p:spPr>
                <a:xfrm flipH="1">
                  <a:off x="2070100" y="0"/>
                  <a:ext cx="1368425" cy="1368425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17"/>
              <p:cNvGrpSpPr/>
              <p:nvPr userDrawn="1"/>
            </p:nvGrpSpPr>
            <p:grpSpPr>
              <a:xfrm flipV="1">
                <a:off x="692150" y="5489575"/>
                <a:ext cx="2746375" cy="1368425"/>
                <a:chOff x="692150" y="0"/>
                <a:chExt cx="2746375" cy="1368425"/>
              </a:xfrm>
            </p:grpSpPr>
            <p:cxnSp>
              <p:nvCxnSpPr>
                <p:cNvPr id="19" name="Straight Connector 18"/>
                <p:cNvCxnSpPr/>
                <p:nvPr userDrawn="1"/>
              </p:nvCxnSpPr>
              <p:spPr>
                <a:xfrm>
                  <a:off x="692150" y="0"/>
                  <a:ext cx="1368425" cy="1368425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 userDrawn="1"/>
              </p:nvCxnSpPr>
              <p:spPr>
                <a:xfrm flipH="1">
                  <a:off x="2070100" y="0"/>
                  <a:ext cx="1368425" cy="1368425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6"/>
            <p:cNvGrpSpPr/>
            <p:nvPr userDrawn="1"/>
          </p:nvGrpSpPr>
          <p:grpSpPr>
            <a:xfrm>
              <a:off x="0" y="367217"/>
              <a:ext cx="9140116" cy="5116230"/>
              <a:chOff x="0" y="367217"/>
              <a:chExt cx="9140116" cy="5116230"/>
            </a:xfrm>
          </p:grpSpPr>
          <p:grpSp>
            <p:nvGrpSpPr>
              <p:cNvPr id="12" name="Group 20"/>
              <p:cNvGrpSpPr/>
              <p:nvPr userDrawn="1"/>
            </p:nvGrpSpPr>
            <p:grpSpPr>
              <a:xfrm>
                <a:off x="0" y="1368400"/>
                <a:ext cx="9140116" cy="4115047"/>
                <a:chOff x="0" y="1368400"/>
                <a:chExt cx="9140116" cy="4115047"/>
              </a:xfrm>
            </p:grpSpPr>
            <p:cxnSp>
              <p:nvCxnSpPr>
                <p:cNvPr id="9" name="Straight Connector 8"/>
                <p:cNvCxnSpPr/>
                <p:nvPr userDrawn="1"/>
              </p:nvCxnSpPr>
              <p:spPr>
                <a:xfrm>
                  <a:off x="0" y="1368400"/>
                  <a:ext cx="9136231" cy="0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 userDrawn="1"/>
              </p:nvCxnSpPr>
              <p:spPr>
                <a:xfrm>
                  <a:off x="3885" y="5483447"/>
                  <a:ext cx="9136231" cy="0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3" name="Picture 22" descr="Exelis_w.png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6931226" y="367217"/>
                <a:ext cx="1865376" cy="31724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154444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3520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71BE-ADED-425E-A26C-2DACC8887CAC}" type="datetime4">
              <a:rPr lang="en-US" smtClean="0"/>
              <a:pPr/>
              <a:t>October 22, 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3A39-3632-FB4A-8DD4-447B9097A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608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9144000" cy="6359525"/>
          </a:xfrm>
        </p:spPr>
        <p:txBody>
          <a:bodyPr lIns="91440" anchor="ctr"/>
          <a:lstStyle>
            <a:lvl1pPr algn="ct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5320B3B-4190-4768-B4F1-56D66FEA4A19}" type="datetime4">
              <a:rPr lang="en-US" smtClean="0"/>
              <a:pPr/>
              <a:t>October 22, 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4245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9C46-CC50-4214-87BE-9EC3F49B7242}" type="datetime4">
              <a:rPr lang="en-US" smtClean="0"/>
              <a:pPr/>
              <a:t>October 22, 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3A39-3632-FB4A-8DD4-447B9097A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8133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398"/>
            <a:ext cx="8229600" cy="10051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7201" y="1477963"/>
            <a:ext cx="8228837" cy="453707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B731E8F-1A47-42AC-B19D-967F1DDE53FB}" type="datetime4">
              <a:rPr lang="en-US" smtClean="0"/>
              <a:pPr/>
              <a:t>October 22,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2822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237189"/>
            <a:ext cx="8610600" cy="545592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6565692"/>
            <a:ext cx="627321" cy="292308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AD869C-8B13-44F9-AF8D-F78B26B04D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5612" y="2054771"/>
            <a:ext cx="8231187" cy="58245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5613" y="2635935"/>
            <a:ext cx="8231187" cy="89827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667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5612" y="2054771"/>
            <a:ext cx="8231187" cy="58245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5613" y="2635935"/>
            <a:ext cx="8231187" cy="89827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151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5612" y="2054771"/>
            <a:ext cx="8231187" cy="582456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5613" y="2635935"/>
            <a:ext cx="8231187" cy="89827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522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52438" y="1490664"/>
            <a:ext cx="8231187" cy="451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86A8D39-BBF4-4666-AF9F-4D0C90F91E9D}" type="datetime4">
              <a:rPr lang="en-US" smtClean="0"/>
              <a:pPr/>
              <a:t>October 22, 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50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52438" y="1490664"/>
            <a:ext cx="4873973" cy="451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718620" y="1604963"/>
            <a:ext cx="3425380" cy="4114800"/>
          </a:xfrm>
        </p:spPr>
        <p:txBody>
          <a:bodyPr lIns="91440" anchor="ctr">
            <a:normAutofit/>
          </a:bodyPr>
          <a:lstStyle>
            <a:lvl1pPr algn="ctr"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6D26DCE-B60E-4EFC-AF70-BA3B5B10B2A5}" type="datetime4">
              <a:rPr lang="en-US" smtClean="0"/>
              <a:pPr/>
              <a:t>October 22, 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2373A39-3632-FB4A-8DD4-447B9097A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331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907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907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E50C-EC82-427E-A6BD-9F747DE95149}" type="datetime4">
              <a:rPr lang="en-US" smtClean="0"/>
              <a:pPr/>
              <a:t>October 22,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3A39-3632-FB4A-8DD4-447B9097A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999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796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1772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796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772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10D3-D8D2-4AF9-8AE8-A7BE20429299}" type="datetime4">
              <a:rPr lang="en-US" smtClean="0"/>
              <a:pPr/>
              <a:t>October 22, 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3A39-3632-FB4A-8DD4-447B9097A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566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855663" y="3168978"/>
            <a:ext cx="7432675" cy="523220"/>
          </a:xfrm>
        </p:spPr>
        <p:txBody>
          <a:bodyPr lIns="182880" rIns="182880" anchor="ctr" anchorCtr="0">
            <a:spAutoFit/>
          </a:bodyPr>
          <a:lstStyle>
            <a:lvl1pPr>
              <a:defRPr sz="2800">
                <a:solidFill>
                  <a:srgbClr val="E35205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8A54C2D-D2B7-4FCF-9D48-F4A7D5697422}" type="datetime4">
              <a:rPr lang="en-US" smtClean="0"/>
              <a:pPr/>
              <a:t>October 22, 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352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701"/>
            <a:ext cx="8229600" cy="100515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1905"/>
            <a:ext cx="8229600" cy="452596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Exelis_4c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3593" y="6554188"/>
            <a:ext cx="1024526" cy="17423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75491" y="6440590"/>
            <a:ext cx="408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62373A39-3632-FB4A-8DD4-447B9097A5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945230" y="6440590"/>
            <a:ext cx="4153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7105562" y="6440590"/>
            <a:ext cx="1261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62AFB5B5-6003-4A0C-8B64-069372992015}" type="datetime4">
              <a:rPr lang="en-US" smtClean="0"/>
              <a:pPr/>
              <a:t>October 22, 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324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spcAft>
          <a:spcPts val="0"/>
        </a:spcAft>
        <a:buNone/>
        <a:defRPr sz="2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2438" indent="-222250" algn="l" defTabSz="4572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bg2"/>
        </a:buClr>
        <a:buSzPct val="90000"/>
        <a:buFont typeface="Lucida Grande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28600" algn="l" defTabSz="4572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bg2"/>
        </a:buClr>
        <a:buSzPct val="90000"/>
        <a:buFont typeface="Lucida Grande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5988" indent="-233363" algn="l" defTabSz="4572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bg2"/>
        </a:buClr>
        <a:buSzPct val="90000"/>
        <a:buFont typeface="Lucida Grande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8600" algn="l" defTabSz="4572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bg2"/>
        </a:buClr>
        <a:buSzPct val="90000"/>
        <a:buFont typeface="Lucida Grande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12" y="2937439"/>
            <a:ext cx="8231187" cy="1177361"/>
          </a:xfrm>
        </p:spPr>
        <p:txBody>
          <a:bodyPr/>
          <a:lstStyle/>
          <a:p>
            <a:r>
              <a:rPr lang="en-US" dirty="0" smtClean="0"/>
              <a:t>CrIS SDR Provisional </a:t>
            </a:r>
            <a:br>
              <a:rPr lang="en-US" dirty="0" smtClean="0"/>
            </a:br>
            <a:r>
              <a:rPr lang="en-US" dirty="0" smtClean="0"/>
              <a:t>Readiness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613" y="4038600"/>
            <a:ext cx="8231187" cy="898279"/>
          </a:xfrm>
        </p:spPr>
        <p:txBody>
          <a:bodyPr/>
          <a:lstStyle/>
          <a:p>
            <a:r>
              <a:rPr lang="en-US" dirty="0" smtClean="0"/>
              <a:t>Lawrence Suwinski</a:t>
            </a:r>
          </a:p>
          <a:p>
            <a:r>
              <a:rPr lang="en-US" dirty="0" smtClean="0"/>
              <a:t>Joe Predina</a:t>
            </a:r>
          </a:p>
          <a:p>
            <a:r>
              <a:rPr lang="en-US" dirty="0" smtClean="0"/>
              <a:t>Laura Jairam</a:t>
            </a:r>
          </a:p>
          <a:p>
            <a:endParaRPr lang="en-US" dirty="0" smtClean="0"/>
          </a:p>
          <a:p>
            <a:r>
              <a:rPr lang="en-US" dirty="0" smtClean="0"/>
              <a:t>10-23-2012</a:t>
            </a:r>
            <a:endParaRPr lang="en-US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84790" y="6585060"/>
            <a:ext cx="8087425" cy="4129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8898" tIns="44449" rIns="88898" bIns="44449">
            <a:spAutoFit/>
          </a:bodyPr>
          <a:lstStyle/>
          <a:p>
            <a:pPr algn="ctr" defTabSz="889000" eaLnBrk="1" hangingPunct="1"/>
            <a:r>
              <a:rPr lang="en-US" sz="1000" b="1" dirty="0" smtClean="0">
                <a:solidFill>
                  <a:schemeClr val="bg1"/>
                </a:solidFill>
              </a:rPr>
              <a:t>This document is not subject to the controls of the International Traffic in Arms Regulations (ITAR) or the Export Administration Regulations (EAR)</a:t>
            </a:r>
          </a:p>
          <a:p>
            <a:pPr algn="ctr" defTabSz="889000" eaLnBrk="1" hangingPunct="1"/>
            <a:endParaRPr lang="en-US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6951214" y="3886200"/>
            <a:ext cx="584848" cy="18314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536062" y="3886200"/>
            <a:ext cx="447047" cy="18314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04167" y="3883529"/>
            <a:ext cx="447047" cy="18314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97304" y="3886200"/>
            <a:ext cx="584848" cy="18314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82152" y="3886200"/>
            <a:ext cx="447047" cy="18314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50257" y="3886200"/>
            <a:ext cx="447047" cy="18314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58689" y="3888967"/>
            <a:ext cx="584848" cy="18314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43537" y="3895190"/>
            <a:ext cx="447047" cy="18314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1642" y="3886200"/>
            <a:ext cx="447047" cy="18314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711642" y="4943716"/>
            <a:ext cx="147894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05158"/>
          </a:xfrm>
        </p:spPr>
        <p:txBody>
          <a:bodyPr/>
          <a:lstStyle/>
          <a:p>
            <a:pPr algn="ctr"/>
            <a:r>
              <a:rPr lang="en-US" dirty="0" smtClean="0"/>
              <a:t>New Thermal Drift Algorithm Eliminates Unnecessary Degraded Spectra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18496" y="914400"/>
            <a:ext cx="8231187" cy="850791"/>
          </a:xfrm>
        </p:spPr>
        <p:txBody>
          <a:bodyPr/>
          <a:lstStyle/>
          <a:p>
            <a:r>
              <a:rPr lang="en-US" dirty="0" smtClean="0"/>
              <a:t>Trigger Degraded QC flag when</a:t>
            </a:r>
          </a:p>
          <a:p>
            <a:endParaRPr lang="en-US" dirty="0" smtClean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504167" y="4648200"/>
            <a:ext cx="739471" cy="652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550257" y="4572000"/>
            <a:ext cx="739471" cy="652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289728" y="4572000"/>
            <a:ext cx="739471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451113" y="4275807"/>
            <a:ext cx="739471" cy="652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11642" y="4927814"/>
            <a:ext cx="739471" cy="652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7243638" y="4648200"/>
            <a:ext cx="739471" cy="652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27278" y="5715000"/>
            <a:ext cx="721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Type 1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967116" y="5712023"/>
            <a:ext cx="721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Type 2</a:t>
            </a:r>
            <a:endParaRPr lang="en-US" sz="1200" dirty="0"/>
          </a:p>
        </p:txBody>
      </p:sp>
      <p:sp>
        <p:nvSpPr>
          <p:cNvPr id="18" name="Oval 17"/>
          <p:cNvSpPr/>
          <p:nvPr/>
        </p:nvSpPr>
        <p:spPr>
          <a:xfrm>
            <a:off x="1413245" y="4876800"/>
            <a:ext cx="74741" cy="7686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253083" y="4572000"/>
            <a:ext cx="74741" cy="7686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212186" y="4648200"/>
            <a:ext cx="74741" cy="7686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72400" y="6248400"/>
            <a:ext cx="878619" cy="2969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6219" y="5715000"/>
            <a:ext cx="7214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Type 3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2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1750" y="1905000"/>
          <a:ext cx="9080500" cy="431800"/>
        </p:xfrm>
        <a:graphic>
          <a:graphicData uri="http://schemas.openxmlformats.org/presentationml/2006/ole">
            <p:oleObj spid="_x0000_s2050" name="Equation" r:id="rId3" imgW="9080280" imgH="431640" progId="Equation.3">
              <p:embed/>
            </p:oleObj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4514850" y="3440315"/>
          <a:ext cx="114300" cy="215900"/>
        </p:xfrm>
        <a:graphic>
          <a:graphicData uri="http://schemas.openxmlformats.org/presentationml/2006/ole">
            <p:oleObj spid="_x0000_s2051" name="Equation" r:id="rId4" imgW="114120" imgH="215640" progId="Equation.3">
              <p:embed/>
            </p:oleObj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34315" y="1447800"/>
          <a:ext cx="6489700" cy="431800"/>
        </p:xfrm>
        <a:graphic>
          <a:graphicData uri="http://schemas.openxmlformats.org/presentationml/2006/ole">
            <p:oleObj spid="_x0000_s2052" name="Equation" r:id="rId5" imgW="6489360" imgH="431640" progId="Equation.3">
              <p:embed/>
            </p:oleObj>
          </a:graphicData>
        </a:graphic>
      </p:graphicFrame>
      <p:cxnSp>
        <p:nvCxnSpPr>
          <p:cNvPr id="41" name="Straight Connector 40"/>
          <p:cNvCxnSpPr/>
          <p:nvPr/>
        </p:nvCxnSpPr>
        <p:spPr>
          <a:xfrm>
            <a:off x="6951214" y="4724400"/>
            <a:ext cx="584848" cy="276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518766" y="5029200"/>
            <a:ext cx="43244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536062" y="5029200"/>
            <a:ext cx="43244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997304" y="4935289"/>
            <a:ext cx="584848" cy="276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564856" y="4800600"/>
            <a:ext cx="43244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596751" y="4800600"/>
            <a:ext cx="43244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64683" y="3569732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Never triggers flag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6194922" y="3200400"/>
            <a:ext cx="20345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Triggers flag when </a:t>
            </a:r>
            <a:br>
              <a:rPr lang="en-US" sz="1400" dirty="0" smtClean="0"/>
            </a:br>
            <a:r>
              <a:rPr lang="en-US" sz="1400" dirty="0" smtClean="0"/>
              <a:t>engineering packet </a:t>
            </a:r>
            <a:br>
              <a:rPr lang="en-US" sz="1400" dirty="0" smtClean="0"/>
            </a:br>
            <a:r>
              <a:rPr lang="en-US" sz="1400" dirty="0" smtClean="0"/>
              <a:t>drift rate limit exceeded</a:t>
            </a:r>
            <a:endParaRPr lang="en-US" sz="1200" dirty="0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8407400" y="4800600"/>
          <a:ext cx="355600" cy="393700"/>
        </p:xfrm>
        <a:graphic>
          <a:graphicData uri="http://schemas.openxmlformats.org/presentationml/2006/ole">
            <p:oleObj spid="_x0000_s2053" name="Equation" r:id="rId6" imgW="355320" imgH="393480" progId="Equation.3">
              <p:embed/>
            </p:oleObj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3144653" y="3200400"/>
            <a:ext cx="21577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Triggers flag when twice </a:t>
            </a:r>
            <a:br>
              <a:rPr lang="en-US" sz="1400" dirty="0" smtClean="0"/>
            </a:br>
            <a:r>
              <a:rPr lang="en-US" sz="1400" dirty="0" smtClean="0"/>
              <a:t>engineering packet </a:t>
            </a:r>
            <a:br>
              <a:rPr lang="en-US" sz="1400" dirty="0" smtClean="0"/>
            </a:br>
            <a:r>
              <a:rPr lang="en-US" sz="1400" dirty="0" smtClean="0"/>
              <a:t>drift rate limit exceeded</a:t>
            </a:r>
            <a:endParaRPr lang="en-US" sz="1200" dirty="0"/>
          </a:p>
        </p:txBody>
      </p:sp>
      <p:sp>
        <p:nvSpPr>
          <p:cNvPr id="60" name="Right Brace 59"/>
          <p:cNvSpPr/>
          <p:nvPr/>
        </p:nvSpPr>
        <p:spPr>
          <a:xfrm>
            <a:off x="8086477" y="4800600"/>
            <a:ext cx="183049" cy="31630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/>
        </p:nvGraphicFramePr>
        <p:xfrm>
          <a:off x="5352059" y="4559300"/>
          <a:ext cx="355600" cy="393700"/>
        </p:xfrm>
        <a:graphic>
          <a:graphicData uri="http://schemas.openxmlformats.org/presentationml/2006/ole">
            <p:oleObj spid="_x0000_s2054" name="Equation" r:id="rId7" imgW="355320" imgH="393480" progId="Equation.3">
              <p:embed/>
            </p:oleObj>
          </a:graphicData>
        </a:graphic>
      </p:graphicFrame>
      <p:sp>
        <p:nvSpPr>
          <p:cNvPr id="62" name="Right Brace 61"/>
          <p:cNvSpPr/>
          <p:nvPr/>
        </p:nvSpPr>
        <p:spPr>
          <a:xfrm>
            <a:off x="5137206" y="4648200"/>
            <a:ext cx="165151" cy="17736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705876" y="2477089"/>
          <a:ext cx="317500" cy="228600"/>
        </p:xfrm>
        <a:graphic>
          <a:graphicData uri="http://schemas.openxmlformats.org/presentationml/2006/ole">
            <p:oleObj spid="_x0000_s2055" name="Equation" r:id="rId8" imgW="317160" imgH="228600" progId="Equation.3">
              <p:embed/>
            </p:oleObj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-21342" y="2438400"/>
            <a:ext cx="6383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Where:</a:t>
            </a:r>
            <a:endParaRPr lang="en-US" sz="1100" dirty="0"/>
          </a:p>
        </p:txBody>
      </p:sp>
      <p:sp>
        <p:nvSpPr>
          <p:cNvPr id="45" name="TextBox 44"/>
          <p:cNvSpPr txBox="1"/>
          <p:nvPr/>
        </p:nvSpPr>
        <p:spPr>
          <a:xfrm>
            <a:off x="1012085" y="2477089"/>
            <a:ext cx="45865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= temperature telemetry drift limit for 2 minutes  (from engineering packet)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728541" y="2744005"/>
          <a:ext cx="139700" cy="228600"/>
        </p:xfrm>
        <a:graphic>
          <a:graphicData uri="http://schemas.openxmlformats.org/presentationml/2006/ole">
            <p:oleObj spid="_x0000_s2056" name="Equation" r:id="rId9" imgW="139680" imgH="228600" progId="Equation.3">
              <p:embed/>
            </p:oleObj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012085" y="2700010"/>
            <a:ext cx="74719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= temperature of</a:t>
            </a:r>
            <a:r>
              <a:rPr lang="en-US" sz="1050" i="1" dirty="0" smtClean="0"/>
              <a:t> </a:t>
            </a:r>
            <a:r>
              <a:rPr lang="en-US" sz="1050" i="1" dirty="0" err="1" smtClean="0"/>
              <a:t>i</a:t>
            </a:r>
            <a:r>
              <a:rPr lang="en-US" sz="1050" i="1" baseline="30000" dirty="0" err="1" smtClean="0"/>
              <a:t>th</a:t>
            </a:r>
            <a:r>
              <a:rPr lang="en-US" sz="1050" i="1" dirty="0" smtClean="0"/>
              <a:t> </a:t>
            </a:r>
            <a:r>
              <a:rPr lang="en-US" sz="1050" dirty="0" smtClean="0"/>
              <a:t>sample in moving window (from science telemetry packet)</a:t>
            </a:r>
            <a:br>
              <a:rPr lang="en-US" sz="1050" dirty="0" smtClean="0"/>
            </a:br>
            <a:r>
              <a:rPr lang="en-US" sz="1050" dirty="0" smtClean="0"/>
              <a:t>   Note: for ICT PRT1 &amp; ICT PRT2 this value is an average of 40 temperature samples reported in science telemetry packet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52600" y="6031468"/>
            <a:ext cx="56388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Algorithm Implemented in MX6.3 Operational Code</a:t>
            </a:r>
            <a:endParaRPr lang="en-US" sz="20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z="1100" smtClean="0"/>
              <a:pPr/>
              <a:t>10</a:t>
            </a:fld>
            <a:endParaRPr lang="en-US" sz="1100" dirty="0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Additional NOAA Funded Cal/Val Tasks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701"/>
            <a:ext cx="8229600" cy="503099"/>
          </a:xfrm>
        </p:spPr>
        <p:txBody>
          <a:bodyPr/>
          <a:lstStyle/>
          <a:p>
            <a:r>
              <a:rPr lang="en-US" dirty="0" smtClean="0"/>
              <a:t>Exelis Funded to Perform Additional Cal/Val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2438" y="838200"/>
            <a:ext cx="8231187" cy="3810000"/>
          </a:xfrm>
        </p:spPr>
        <p:txBody>
          <a:bodyPr/>
          <a:lstStyle/>
          <a:p>
            <a:r>
              <a:rPr lang="en-US" dirty="0" smtClean="0"/>
              <a:t>SOW provided from 5/14/12 through 1/31/13</a:t>
            </a:r>
          </a:p>
          <a:p>
            <a:endParaRPr lang="en-US" dirty="0" smtClean="0"/>
          </a:p>
          <a:p>
            <a:r>
              <a:rPr lang="en-US" dirty="0" smtClean="0"/>
              <a:t>Description of work includes:</a:t>
            </a:r>
          </a:p>
          <a:p>
            <a:pPr lvl="1"/>
            <a:r>
              <a:rPr lang="en-US" dirty="0" smtClean="0"/>
              <a:t>Developing better Fringe Count Error (FCE) detection and correction algorithm</a:t>
            </a:r>
          </a:p>
          <a:p>
            <a:pPr lvl="1"/>
            <a:r>
              <a:rPr lang="en-US" dirty="0" smtClean="0"/>
              <a:t>Develop improved ICT environmental model for SDR Algorithm</a:t>
            </a:r>
          </a:p>
          <a:p>
            <a:pPr lvl="1"/>
            <a:r>
              <a:rPr lang="en-US" dirty="0" smtClean="0"/>
              <a:t>Improve scan baffle temperature model for SDR Algorithm</a:t>
            </a:r>
          </a:p>
          <a:p>
            <a:pPr lvl="1"/>
            <a:r>
              <a:rPr lang="en-US" dirty="0" smtClean="0"/>
              <a:t>Collaborate with other team members regarding additional SDR Algorithm improvements</a:t>
            </a:r>
          </a:p>
          <a:p>
            <a:pPr lvl="2"/>
            <a:r>
              <a:rPr lang="en-US" sz="1600" dirty="0" smtClean="0"/>
              <a:t>Reorder application of radiometric calibration and spectral corrections</a:t>
            </a:r>
          </a:p>
          <a:p>
            <a:pPr lvl="1"/>
            <a:r>
              <a:rPr lang="en-US" dirty="0" smtClean="0"/>
              <a:t>Support Engineering Packet #34 and #35 release and upload (covered in previous slides)</a:t>
            </a:r>
          </a:p>
          <a:p>
            <a:pPr lvl="1"/>
            <a:r>
              <a:rPr lang="en-US" dirty="0" smtClean="0"/>
              <a:t>Provide training to NOAA personnel on Engineering Packet creation and upload process</a:t>
            </a:r>
          </a:p>
          <a:p>
            <a:pPr lvl="1"/>
            <a:r>
              <a:rPr lang="en-US" dirty="0" smtClean="0"/>
              <a:t>Perform anomaly investigation and resolution per SDR team lead discretion</a:t>
            </a:r>
          </a:p>
          <a:p>
            <a:pPr lvl="1"/>
            <a:r>
              <a:rPr lang="en-US" dirty="0" smtClean="0"/>
              <a:t>Participate in weekly </a:t>
            </a:r>
            <a:r>
              <a:rPr lang="en-US" dirty="0" err="1" smtClean="0"/>
              <a:t>telecons</a:t>
            </a:r>
            <a:r>
              <a:rPr lang="en-US" dirty="0" smtClean="0"/>
              <a:t> and Product Review meetings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z="1100" smtClean="0"/>
              <a:pPr/>
              <a:t>12</a:t>
            </a:fld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5638800"/>
            <a:ext cx="48006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Details Discussed in Following Slides</a:t>
            </a:r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2"/>
                </a:solidFill>
              </a:rPr>
              <a:t>FCE Algorithm Development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5"/>
            <a:ext cx="8229600" cy="579436"/>
          </a:xfrm>
        </p:spPr>
        <p:txBody>
          <a:bodyPr/>
          <a:lstStyle/>
          <a:p>
            <a:r>
              <a:rPr lang="en-US" dirty="0" smtClean="0"/>
              <a:t>FCE Algorithm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2438" y="838200"/>
            <a:ext cx="8231187" cy="5381625"/>
          </a:xfrm>
        </p:spPr>
        <p:txBody>
          <a:bodyPr>
            <a:normAutofit/>
          </a:bodyPr>
          <a:lstStyle/>
          <a:p>
            <a:r>
              <a:rPr lang="en-US" dirty="0" smtClean="0"/>
              <a:t>Current FCE detection scheme does not work for earth scenes that are at or below the instrument background level</a:t>
            </a:r>
          </a:p>
          <a:p>
            <a:pPr lvl="1"/>
            <a:r>
              <a:rPr lang="en-US" dirty="0" smtClean="0"/>
              <a:t>Current ICT/DS detection and correction methodology works since phase in reference scenes is relatively constant</a:t>
            </a:r>
          </a:p>
          <a:p>
            <a:pPr lvl="1"/>
            <a:r>
              <a:rPr lang="en-US" dirty="0" smtClean="0"/>
              <a:t>ES phases vary and large percentage of scenes are declared ‘degraded’ due to inability to identify presence of FCEs </a:t>
            </a:r>
          </a:p>
          <a:p>
            <a:pPr lvl="1"/>
            <a:r>
              <a:rPr lang="en-US" dirty="0" smtClean="0"/>
              <a:t>FCE detection/correction currently turned off in operational code</a:t>
            </a:r>
          </a:p>
          <a:p>
            <a:endParaRPr lang="en-US" dirty="0" smtClean="0"/>
          </a:p>
          <a:p>
            <a:r>
              <a:rPr lang="en-US" dirty="0" smtClean="0"/>
              <a:t>Goal of new algorithm is twofold:</a:t>
            </a:r>
            <a:endParaRPr lang="en-US" dirty="0"/>
          </a:p>
          <a:p>
            <a:pPr marL="687388" lvl="1" indent="-457200">
              <a:buFont typeface="+mj-lt"/>
              <a:buAutoNum type="arabicPeriod"/>
            </a:pPr>
            <a:r>
              <a:rPr lang="en-US" dirty="0" smtClean="0"/>
              <a:t>Have the ability to detect and correct FCEs in all earth scenes, regardless of scene</a:t>
            </a:r>
            <a:endParaRPr lang="en-US" dirty="0"/>
          </a:p>
          <a:p>
            <a:pPr marL="687388" lvl="1" indent="-457200">
              <a:buFont typeface="+mj-lt"/>
              <a:buAutoNum type="arabicPeriod"/>
            </a:pPr>
            <a:r>
              <a:rPr lang="en-US" dirty="0" smtClean="0"/>
              <a:t>Retain functional algorithm for ICT/DS scenes</a:t>
            </a:r>
          </a:p>
          <a:p>
            <a:endParaRPr lang="en-US" dirty="0" smtClean="0"/>
          </a:p>
          <a:p>
            <a:r>
              <a:rPr lang="en-US" dirty="0" smtClean="0"/>
              <a:t>New FCE algorithm developed, implemented and tested in Matlab</a:t>
            </a:r>
          </a:p>
          <a:p>
            <a:pPr lvl="1"/>
            <a:r>
              <a:rPr lang="en-US" dirty="0" smtClean="0"/>
              <a:t>Simple bin-counting threshold provides 100% detection with no false alarms</a:t>
            </a:r>
          </a:p>
          <a:p>
            <a:pPr lvl="1"/>
            <a:r>
              <a:rPr lang="en-US" dirty="0" smtClean="0"/>
              <a:t>Diagnostic data test bed developed to simulate FCE injection</a:t>
            </a:r>
          </a:p>
          <a:p>
            <a:pPr lvl="1"/>
            <a:r>
              <a:rPr lang="en-US" dirty="0" smtClean="0"/>
              <a:t>Algorithm is able to detect and correct for loss of -18 to +18 fringes with less than 1 mK of residual error in all cases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z="1100" smtClean="0"/>
              <a:pPr/>
              <a:t>14</a:t>
            </a:fld>
            <a:endParaRPr lang="en-US" sz="1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0"/>
            <a:ext cx="82219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79436"/>
          </a:xfrm>
        </p:spPr>
        <p:txBody>
          <a:bodyPr/>
          <a:lstStyle/>
          <a:p>
            <a:r>
              <a:rPr lang="en-US" dirty="0" smtClean="0"/>
              <a:t>FCE Detection/Correction Flow Implemented in Matlab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3276600"/>
            <a:ext cx="8839200" cy="2362200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401669"/>
            <a:ext cx="16764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FCE Simulation Code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219200"/>
            <a:ext cx="13716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On-Orbit Diagnostic Data</a:t>
            </a:r>
            <a:endParaRPr lang="en-US" sz="1600" dirty="0"/>
          </a:p>
        </p:txBody>
      </p:sp>
      <p:cxnSp>
        <p:nvCxnSpPr>
          <p:cNvPr id="10" name="Straight Arrow Connector 9"/>
          <p:cNvCxnSpPr>
            <a:stCxn id="8" idx="2"/>
            <a:endCxn id="7" idx="0"/>
          </p:cNvCxnSpPr>
          <p:nvPr/>
        </p:nvCxnSpPr>
        <p:spPr>
          <a:xfrm>
            <a:off x="1676400" y="2050197"/>
            <a:ext cx="0" cy="3514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</p:cNvCxnSpPr>
          <p:nvPr/>
        </p:nvCxnSpPr>
        <p:spPr>
          <a:xfrm>
            <a:off x="1676400" y="2986444"/>
            <a:ext cx="0" cy="4425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2000" y="1143000"/>
            <a:ext cx="1828800" cy="1981200"/>
          </a:xfrm>
          <a:prstGeom prst="rect">
            <a:avLst/>
          </a:prstGeom>
          <a:noFill/>
          <a:ln w="31750">
            <a:solidFill>
              <a:srgbClr val="FF33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1295400"/>
            <a:ext cx="3276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Diagnostic Data Used As Input to Simulate FCEs, Test Algorithm and Establish/Verify Thresholds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362200" y="1447800"/>
            <a:ext cx="38100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3A39-3632-FB4A-8DD4-447B9097A592}" type="slidenum">
              <a:rPr lang="en-US" sz="1100" smtClean="0"/>
              <a:pPr/>
              <a:t>15</a:t>
            </a:fld>
            <a:endParaRPr lang="en-US" sz="11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701"/>
            <a:ext cx="8229600" cy="503099"/>
          </a:xfrm>
        </p:spPr>
        <p:txBody>
          <a:bodyPr/>
          <a:lstStyle/>
          <a:p>
            <a:r>
              <a:rPr lang="en-US" dirty="0" smtClean="0"/>
              <a:t>Detection Methodology Influenced by Several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2438" y="838200"/>
            <a:ext cx="8231187" cy="5172076"/>
          </a:xfrm>
        </p:spPr>
        <p:txBody>
          <a:bodyPr/>
          <a:lstStyle/>
          <a:p>
            <a:r>
              <a:rPr lang="en-US" dirty="0" smtClean="0"/>
              <a:t>Detection algorithm uses LWIR FOV5 as initial indication of possible FCE presence</a:t>
            </a:r>
          </a:p>
          <a:p>
            <a:endParaRPr lang="en-US" dirty="0" smtClean="0"/>
          </a:p>
          <a:p>
            <a:r>
              <a:rPr lang="en-US" dirty="0" smtClean="0"/>
              <a:t>Exelis SDR Algorithm rewritten to process all 9 FOVs in parallel</a:t>
            </a:r>
          </a:p>
          <a:p>
            <a:pPr lvl="1"/>
            <a:r>
              <a:rPr lang="en-US" dirty="0" smtClean="0"/>
              <a:t>Provides large speed enhancement</a:t>
            </a:r>
          </a:p>
          <a:p>
            <a:pPr lvl="1"/>
            <a:r>
              <a:rPr lang="en-US" dirty="0" smtClean="0"/>
              <a:t>Means only 1 band is needed for FCE detection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Low signal interferograms pose challenging detection cases</a:t>
            </a:r>
          </a:p>
          <a:p>
            <a:pPr lvl="1"/>
            <a:r>
              <a:rPr lang="en-US" dirty="0" smtClean="0"/>
              <a:t>Implementing a bin counting scheme allows for 100% detection with no false alarms</a:t>
            </a:r>
          </a:p>
          <a:p>
            <a:pPr lvl="1"/>
            <a:r>
              <a:rPr lang="en-US" dirty="0" smtClean="0"/>
              <a:t>Schemes using a mean value found not to be 100% reliable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FOV-to-FOV variations seen in LWIR imaginary components for FCE=0 cases</a:t>
            </a:r>
          </a:p>
          <a:p>
            <a:pPr lvl="1"/>
            <a:r>
              <a:rPr lang="en-US" dirty="0" smtClean="0"/>
              <a:t>Detection performed on well behaved FOV5  </a:t>
            </a:r>
          </a:p>
          <a:p>
            <a:pPr lvl="1"/>
            <a:r>
              <a:rPr lang="en-US" dirty="0" smtClean="0"/>
              <a:t>FCE magnitude determination performed for all FOVs</a:t>
            </a:r>
          </a:p>
          <a:p>
            <a:pPr lvl="1"/>
            <a:r>
              <a:rPr lang="en-US" dirty="0" smtClean="0"/>
              <a:t>Data marked invalid if all FOVs do not agree on FCE magnitude</a:t>
            </a:r>
          </a:p>
          <a:p>
            <a:pPr lvl="1"/>
            <a:r>
              <a:rPr lang="en-US" dirty="0" smtClean="0"/>
              <a:t>FCE=0 case included in magnitude determination to further eliminate false alarms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z="1100" smtClean="0"/>
              <a:pPr/>
              <a:t>16</a:t>
            </a:fld>
            <a:endParaRPr lang="en-US" sz="1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Certain FCE Numbers Create Difficult Detection Cases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z="1100" smtClean="0"/>
              <a:pPr/>
              <a:t>17</a:t>
            </a:fld>
            <a:endParaRPr lang="en-US" sz="1100" dirty="0"/>
          </a:p>
        </p:txBody>
      </p:sp>
      <p:pic>
        <p:nvPicPr>
          <p:cNvPr id="1026" name="Picture 0" descr="Im_IGM_HardestCase_FCE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853" y="1005122"/>
            <a:ext cx="7079264" cy="469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4045432" y="3155754"/>
            <a:ext cx="0" cy="323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91822" y="3155754"/>
            <a:ext cx="0" cy="323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53383" y="3398297"/>
            <a:ext cx="21290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Bent Arrow 12"/>
          <p:cNvSpPr/>
          <p:nvPr/>
        </p:nvSpPr>
        <p:spPr>
          <a:xfrm rot="16200000">
            <a:off x="4590630" y="3436741"/>
            <a:ext cx="466725" cy="55245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7514" y="3736779"/>
            <a:ext cx="2647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only this range, </a:t>
            </a:r>
          </a:p>
          <a:p>
            <a:r>
              <a:rPr lang="en-US" dirty="0" smtClean="0"/>
              <a:t>the two are nearly identical</a:t>
            </a: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487046" y="5526559"/>
            <a:ext cx="8450966" cy="72027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noProof="0" dirty="0" smtClean="0"/>
              <a:t> Wavenumber range </a:t>
            </a:r>
            <a:r>
              <a:rPr lang="en-US" sz="2000" dirty="0" smtClean="0"/>
              <a:t>used in detection:</a:t>
            </a:r>
            <a:r>
              <a:rPr lang="en-US" sz="2000" noProof="0" dirty="0" smtClean="0"/>
              <a:t> 650-1075cm</a:t>
            </a:r>
            <a:r>
              <a:rPr lang="en-US" sz="2000" baseline="30000" noProof="0" dirty="0" smtClean="0"/>
              <a:t>-1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baseline="30000" noProof="0" dirty="0" smtClean="0"/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 50 bins with |</a:t>
            </a:r>
            <a:r>
              <a:rPr lang="en-US" sz="2000" dirty="0" err="1" smtClean="0"/>
              <a:t>Im</a:t>
            </a:r>
            <a:r>
              <a:rPr lang="en-US" sz="2000" dirty="0" smtClean="0"/>
              <a:t> (650-1075)| &gt; 1 radiance</a:t>
            </a:r>
            <a:r>
              <a:rPr lang="en-US" sz="2000" noProof="0" dirty="0" smtClean="0"/>
              <a:t> </a:t>
            </a:r>
            <a:r>
              <a:rPr lang="en-US" sz="2000" dirty="0" smtClean="0"/>
              <a:t>= FCE detected</a:t>
            </a:r>
            <a:endParaRPr kumimoji="0" lang="en-US" sz="200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03430" y="695695"/>
            <a:ext cx="440639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Longwave</a:t>
            </a:r>
            <a:r>
              <a:rPr lang="en-US" dirty="0" smtClean="0"/>
              <a:t> Imaginary component, </a:t>
            </a:r>
          </a:p>
          <a:p>
            <a:pPr algn="ctr"/>
            <a:r>
              <a:rPr lang="en-US" dirty="0" smtClean="0"/>
              <a:t>Hardest detection case in Orbit 1300, FCE = 6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en-US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Across FOVs Reveal FOV False Alarm Dependency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8558" y="4821072"/>
            <a:ext cx="7992350" cy="226552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Applied the new FCE detection scheme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 day of LWIR operational SDRs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aseline="0" dirty="0" smtClean="0"/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 false alarms on 8 of 9 FOVs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baseline="0" dirty="0" smtClean="0"/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FOV6 had 9 false alarms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b="1367"/>
          <a:stretch>
            <a:fillRect/>
          </a:stretch>
        </p:blipFill>
        <p:spPr bwMode="auto">
          <a:xfrm>
            <a:off x="1497014" y="797496"/>
            <a:ext cx="5545225" cy="410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>
            <a:off x="2224582" y="3057101"/>
            <a:ext cx="42990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25064" y="2872435"/>
            <a:ext cx="174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50 bin threshold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2841" y="688312"/>
            <a:ext cx="64368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Maximum # of Bins Over 1 radiance in Single Spectrum, 8-19-2012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3A39-3632-FB4A-8DD4-447B9097A592}" type="slidenum">
              <a:rPr lang="en-US" sz="1100" smtClean="0"/>
              <a:pPr/>
              <a:t>18</a:t>
            </a:fld>
            <a:endParaRPr lang="en-US" sz="11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75" y="150128"/>
            <a:ext cx="9410131" cy="2314976"/>
          </a:xfrm>
        </p:spPr>
        <p:txBody>
          <a:bodyPr/>
          <a:lstStyle/>
          <a:p>
            <a:r>
              <a:rPr lang="en-US" dirty="0" smtClean="0"/>
              <a:t>Dependency Traced to Differing Imaginary Signatures</a:t>
            </a:r>
            <a:endParaRPr lang="en-US" dirty="0"/>
          </a:p>
        </p:txBody>
      </p:sp>
      <p:pic>
        <p:nvPicPr>
          <p:cNvPr id="3" name="Picture 2" descr="LWIR Threshold Comparison, Worst Case.png"/>
          <p:cNvPicPr>
            <a:picLocks noChangeAspect="1"/>
          </p:cNvPicPr>
          <p:nvPr/>
        </p:nvPicPr>
        <p:blipFill>
          <a:blip r:embed="rId2" cstate="print"/>
          <a:srcRect b="5470"/>
          <a:stretch>
            <a:fillRect/>
          </a:stretch>
        </p:blipFill>
        <p:spPr>
          <a:xfrm>
            <a:off x="641451" y="532264"/>
            <a:ext cx="7517879" cy="5329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7058" y="2429294"/>
            <a:ext cx="1325869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FOV6 profile has significant non-zero features</a:t>
            </a:r>
          </a:p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868536" y="3289105"/>
            <a:ext cx="18267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487046" y="5791200"/>
            <a:ext cx="8450966" cy="72027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noProof="0" dirty="0" smtClean="0"/>
              <a:t>  </a:t>
            </a:r>
            <a:r>
              <a:rPr lang="en-US" sz="2000" dirty="0" smtClean="0"/>
              <a:t>Will</a:t>
            </a:r>
            <a:r>
              <a:rPr lang="en-US" sz="2000" noProof="0" dirty="0" smtClean="0"/>
              <a:t> use </a:t>
            </a:r>
            <a:r>
              <a:rPr lang="en-US" sz="2000" dirty="0" smtClean="0"/>
              <a:t>FOV5 for FCE detection, with a back up FOV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 FOV5 confirmed to work for NPP</a:t>
            </a:r>
            <a:endParaRPr lang="en-US" sz="2000" baseline="30000" noProof="0" dirty="0" smtClean="0"/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baseline="30000" noProof="0" dirty="0" smtClean="0"/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noProof="0" dirty="0" smtClean="0"/>
              <a:t> </a:t>
            </a:r>
            <a:endParaRPr kumimoji="0" lang="en-US" sz="200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3A39-3632-FB4A-8DD4-447B9097A592}" type="slidenum">
              <a:rPr lang="en-US" sz="1100" smtClean="0"/>
              <a:pPr/>
              <a:t>19</a:t>
            </a:fld>
            <a:endParaRPr lang="en-US" sz="11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842"/>
            <a:ext cx="8915400" cy="1005158"/>
          </a:xfrm>
        </p:spPr>
        <p:txBody>
          <a:bodyPr/>
          <a:lstStyle/>
          <a:p>
            <a:r>
              <a:rPr lang="en-US" dirty="0" smtClean="0"/>
              <a:t>Exelis Primary Roles During CrIS Post Launch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8788" y="754097"/>
            <a:ext cx="8226425" cy="4960903"/>
          </a:xfrm>
          <a:prstGeom prst="rect">
            <a:avLst/>
          </a:prstGeom>
        </p:spPr>
        <p:txBody>
          <a:bodyPr/>
          <a:lstStyle/>
          <a:p>
            <a:pPr marL="0" lvl="1" indent="0">
              <a:spcBef>
                <a:spcPts val="0"/>
              </a:spcBef>
              <a:buClrTx/>
              <a:buSzTx/>
              <a:buNone/>
            </a:pPr>
            <a:r>
              <a:rPr lang="en-US" sz="2000" dirty="0" smtClean="0"/>
              <a:t>1) Early Orbit Instrument Checkout (10/28/11 – 2/8/12)</a:t>
            </a:r>
          </a:p>
          <a:p>
            <a:pPr lvl="2"/>
            <a:r>
              <a:rPr lang="en-US" dirty="0" smtClean="0"/>
              <a:t>Instrument activation and functional checkout </a:t>
            </a:r>
          </a:p>
          <a:p>
            <a:pPr lvl="2"/>
            <a:r>
              <a:rPr lang="en-US" dirty="0" smtClean="0"/>
              <a:t>On-site (at NSOF) and remote support from Fort Wayne</a:t>
            </a:r>
          </a:p>
          <a:p>
            <a:pPr lvl="2"/>
            <a:r>
              <a:rPr lang="en-US" dirty="0" smtClean="0"/>
              <a:t>Engineering Packet #32 coordination &amp; upload (2/8/12)</a:t>
            </a:r>
          </a:p>
          <a:p>
            <a:pPr lvl="2"/>
            <a:r>
              <a:rPr lang="en-US" dirty="0" smtClean="0"/>
              <a:t>All EOC activities discussed at SDR Beta Review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2) Engineering Packet Calibration Table Uploads</a:t>
            </a:r>
          </a:p>
          <a:p>
            <a:pPr lvl="2"/>
            <a:r>
              <a:rPr lang="en-US" dirty="0" smtClean="0"/>
              <a:t>Engineering Packet #33 coordination &amp; upload (4/11/12)</a:t>
            </a:r>
          </a:p>
          <a:p>
            <a:pPr lvl="2"/>
            <a:r>
              <a:rPr lang="en-US" dirty="0" smtClean="0"/>
              <a:t>Engineering Packet #34 coordination &amp; upload (6/27/12)</a:t>
            </a:r>
          </a:p>
          <a:p>
            <a:pPr lvl="2"/>
            <a:r>
              <a:rPr lang="en-US" dirty="0" smtClean="0"/>
              <a:t>Engineering Packet #35 (10/22/12) upload support</a:t>
            </a:r>
          </a:p>
          <a:p>
            <a:pPr lvl="3">
              <a:buNone/>
            </a:pPr>
            <a:endParaRPr lang="en-US" dirty="0" smtClean="0"/>
          </a:p>
          <a:p>
            <a:r>
              <a:rPr lang="en-US" dirty="0" smtClean="0"/>
              <a:t>3) Additional support via NOAA SOW</a:t>
            </a:r>
          </a:p>
          <a:p>
            <a:pPr lvl="2"/>
            <a:r>
              <a:rPr lang="en-US" dirty="0" smtClean="0"/>
              <a:t>Develop new FCE Algorithm that works for all scenes</a:t>
            </a:r>
          </a:p>
          <a:p>
            <a:pPr lvl="2"/>
            <a:r>
              <a:rPr lang="en-US" dirty="0" smtClean="0"/>
              <a:t>Improve SDR Algorithm ICT environmental model</a:t>
            </a:r>
          </a:p>
          <a:p>
            <a:pPr lvl="2"/>
            <a:r>
              <a:rPr lang="en-US" dirty="0" smtClean="0"/>
              <a:t>Train NOAA personnel on Engineering Packet upload process</a:t>
            </a:r>
          </a:p>
          <a:p>
            <a:pPr lvl="2"/>
            <a:r>
              <a:rPr lang="en-US" dirty="0" smtClean="0"/>
              <a:t>Review instrument anomalies per SDR team lead request</a:t>
            </a:r>
          </a:p>
          <a:p>
            <a:pPr lvl="2">
              <a:buNone/>
            </a:pPr>
            <a:endParaRPr lang="en-US" dirty="0" smtClean="0"/>
          </a:p>
          <a:p>
            <a:endParaRPr lang="en-US" sz="1800" dirty="0" smtClean="0"/>
          </a:p>
          <a:p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375491" y="6440590"/>
            <a:ext cx="408493" cy="365125"/>
          </a:xfrm>
        </p:spPr>
        <p:txBody>
          <a:bodyPr/>
          <a:lstStyle/>
          <a:p>
            <a:fld id="{62373A39-3632-FB4A-8DD4-447B9097A592}" type="slidenum">
              <a:rPr lang="en-US" sz="1100" smtClean="0"/>
              <a:pPr/>
              <a:t>2</a:t>
            </a:fld>
            <a:endParaRPr lang="en-US" sz="11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2438400" y="6492875"/>
            <a:ext cx="4800600" cy="365125"/>
          </a:xfrm>
        </p:spPr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60" y="152400"/>
            <a:ext cx="8229600" cy="1005158"/>
          </a:xfrm>
        </p:spPr>
        <p:txBody>
          <a:bodyPr/>
          <a:lstStyle/>
          <a:p>
            <a:r>
              <a:rPr lang="en-US" dirty="0" smtClean="0"/>
              <a:t>FCE Detection Rate Results for FOV5 Show 100% Detection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z="1100" smtClean="0"/>
              <a:pPr/>
              <a:t>20</a:t>
            </a:fld>
            <a:endParaRPr lang="en-US" sz="1100" dirty="0"/>
          </a:p>
        </p:txBody>
      </p:sp>
      <p:pic>
        <p:nvPicPr>
          <p:cNvPr id="6" name="Picture 5" descr="FCE_detection_rate_Orbit1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8415" y="833015"/>
            <a:ext cx="6001483" cy="449308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694300" y="5231499"/>
            <a:ext cx="7171572" cy="116930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noProof="0" dirty="0" smtClean="0"/>
              <a:t> </a:t>
            </a:r>
            <a:r>
              <a:rPr lang="en-US" sz="2000" noProof="0" dirty="0" smtClean="0"/>
              <a:t>Injected FCE using </a:t>
            </a:r>
            <a:r>
              <a:rPr lang="en-US" sz="2000" noProof="0" dirty="0" err="1" smtClean="0"/>
              <a:t>Matlab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testbed</a:t>
            </a:r>
            <a:endParaRPr lang="en-US" sz="2000" noProof="0" dirty="0" smtClean="0"/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noProof="0" dirty="0" smtClean="0"/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noProof="0" dirty="0" smtClean="0"/>
              <a:t> Perfect detection and no false alarms on test orbit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       - Only FOV 5 tested, FOR 1 &amp; 15 both had same results</a:t>
            </a:r>
            <a:endParaRPr lang="en-US" sz="2000" noProof="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653878" y="1678672"/>
            <a:ext cx="2998976" cy="545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6796576" y="1610432"/>
            <a:ext cx="0" cy="69603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en-US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146" y="791105"/>
            <a:ext cx="6827045" cy="512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05158"/>
          </a:xfrm>
        </p:spPr>
        <p:txBody>
          <a:bodyPr/>
          <a:lstStyle/>
          <a:p>
            <a:r>
              <a:rPr lang="en-US" dirty="0" smtClean="0"/>
              <a:t>Mean RMS Errors for Full Orbit Demonstrate Correction to &lt;1 mK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z="1100" smtClean="0"/>
              <a:pPr/>
              <a:t>21</a:t>
            </a:fld>
            <a:endParaRPr lang="en-US" sz="11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76892" y="5911389"/>
            <a:ext cx="5774590" cy="72027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 Minimal FOR dependency observed in RMS errors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701"/>
            <a:ext cx="8229600" cy="579299"/>
          </a:xfrm>
        </p:spPr>
        <p:txBody>
          <a:bodyPr/>
          <a:lstStyle/>
          <a:p>
            <a:r>
              <a:rPr lang="en-US" dirty="0" smtClean="0"/>
              <a:t>FCE Algorithm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2438" y="762000"/>
            <a:ext cx="8231187" cy="5248276"/>
          </a:xfrm>
        </p:spPr>
        <p:txBody>
          <a:bodyPr/>
          <a:lstStyle/>
          <a:p>
            <a:r>
              <a:rPr lang="en-US" dirty="0" smtClean="0"/>
              <a:t>Exelis has developed an algorithm to reliably detect and correct FCEs of magnitudes from -18 to +18</a:t>
            </a:r>
          </a:p>
          <a:p>
            <a:pPr lvl="1"/>
            <a:r>
              <a:rPr lang="en-US" dirty="0" smtClean="0"/>
              <a:t>Reference scene FCE algorithm remains same as operational</a:t>
            </a:r>
          </a:p>
          <a:p>
            <a:pPr lvl="1"/>
            <a:r>
              <a:rPr lang="en-US" dirty="0" smtClean="0"/>
              <a:t>ES algorithm now detects and corrects FCEs for all scenes</a:t>
            </a:r>
          </a:p>
          <a:p>
            <a:pPr lvl="2"/>
            <a:r>
              <a:rPr lang="en-US" dirty="0" smtClean="0"/>
              <a:t>If LWIR FOV5 contains &gt;50 bins above 1 </a:t>
            </a:r>
            <a:r>
              <a:rPr lang="en-US" dirty="0" err="1" smtClean="0"/>
              <a:t>r.u</a:t>
            </a:r>
            <a:r>
              <a:rPr lang="en-US" dirty="0" smtClean="0"/>
              <a:t>., FCE is detected</a:t>
            </a:r>
          </a:p>
          <a:p>
            <a:pPr lvl="2"/>
            <a:r>
              <a:rPr lang="en-US" dirty="0" smtClean="0"/>
              <a:t>All LWIR FOVs phase corrected from -18 to +18 FCE to find imaginary component minima</a:t>
            </a:r>
          </a:p>
          <a:p>
            <a:pPr lvl="2"/>
            <a:r>
              <a:rPr lang="en-US" dirty="0" smtClean="0"/>
              <a:t>If FOVs agree on magnitude, reference scene windows are aligned to the ES</a:t>
            </a:r>
          </a:p>
          <a:p>
            <a:pPr lvl="2"/>
            <a:r>
              <a:rPr lang="en-US" dirty="0" smtClean="0"/>
              <a:t>If FOVs do not agree, spectra are marked invalid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Diagnostic data used to simulate FCEs and validate the detection/correction algorithms</a:t>
            </a:r>
          </a:p>
          <a:p>
            <a:pPr lvl="1"/>
            <a:r>
              <a:rPr lang="en-US" dirty="0" smtClean="0"/>
              <a:t>Detection is 100% with no false alarms</a:t>
            </a:r>
          </a:p>
          <a:p>
            <a:pPr lvl="1"/>
            <a:r>
              <a:rPr lang="en-US" dirty="0" smtClean="0"/>
              <a:t>Resulting corrections match expected to &lt;1 mK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Algorithm currently being implemented into Exelis SDR code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z="1100" smtClean="0"/>
              <a:pPr/>
              <a:t>22</a:t>
            </a:fld>
            <a:endParaRPr lang="en-US" sz="1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2"/>
                </a:solidFill>
              </a:rPr>
              <a:t>Improved ICT and Scan Baffle Models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701"/>
            <a:ext cx="8229600" cy="579299"/>
          </a:xfrm>
        </p:spPr>
        <p:txBody>
          <a:bodyPr/>
          <a:lstStyle/>
          <a:p>
            <a:r>
              <a:rPr lang="en-US" dirty="0" smtClean="0"/>
              <a:t>ICT Model Temperature Inputs Trended and Reviewed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2438" y="838200"/>
            <a:ext cx="8231187" cy="5172076"/>
          </a:xfrm>
        </p:spPr>
        <p:txBody>
          <a:bodyPr/>
          <a:lstStyle/>
          <a:p>
            <a:r>
              <a:rPr lang="en-US" dirty="0" smtClean="0"/>
              <a:t>ICT, scan baffle, OMA and </a:t>
            </a:r>
            <a:r>
              <a:rPr lang="en-US" dirty="0" err="1" smtClean="0"/>
              <a:t>beamsplitter</a:t>
            </a:r>
            <a:r>
              <a:rPr lang="en-US" dirty="0" smtClean="0"/>
              <a:t> temperatures reviewed over a 50 orbit data set and trended monthly</a:t>
            </a:r>
          </a:p>
          <a:p>
            <a:pPr lvl="1"/>
            <a:r>
              <a:rPr lang="en-US" dirty="0" smtClean="0"/>
              <a:t>Idea is to use trended data to correlate Exelis thermal model and provide better scan baffle profile</a:t>
            </a:r>
          </a:p>
          <a:p>
            <a:pPr lvl="1"/>
            <a:r>
              <a:rPr lang="en-US" dirty="0" smtClean="0"/>
              <a:t>10 orbit profiles from 1</a:t>
            </a:r>
            <a:r>
              <a:rPr lang="en-US" baseline="30000" dirty="0" smtClean="0"/>
              <a:t>st</a:t>
            </a:r>
            <a:r>
              <a:rPr lang="en-US" dirty="0" smtClean="0"/>
              <a:t> day of each month trended from February through September</a:t>
            </a:r>
          </a:p>
          <a:p>
            <a:pPr lvl="1"/>
            <a:r>
              <a:rPr lang="en-US" dirty="0" smtClean="0"/>
              <a:t>Scan baffle profiles shown here; remainder of data in Appendix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Inherent variations seen in temperature profiles that limit effectiveness of ICT model or scan baffle improvements</a:t>
            </a:r>
          </a:p>
          <a:p>
            <a:pPr lvl="1"/>
            <a:r>
              <a:rPr lang="en-US" dirty="0" smtClean="0"/>
              <a:t>Profiles are not very repeatable orbit-to-orbit or seasonally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Revised environmental model not needed for J1</a:t>
            </a:r>
          </a:p>
          <a:p>
            <a:pPr lvl="1"/>
            <a:r>
              <a:rPr lang="en-US" dirty="0" smtClean="0"/>
              <a:t>3-bounce trap ICT eliminates need for most of model</a:t>
            </a:r>
          </a:p>
          <a:p>
            <a:pPr lvl="1"/>
            <a:r>
              <a:rPr lang="en-US" dirty="0" smtClean="0"/>
              <a:t>Current model will have view factor for ‘cold’ </a:t>
            </a:r>
            <a:r>
              <a:rPr lang="en-US" dirty="0" err="1" smtClean="0"/>
              <a:t>beamsplitter</a:t>
            </a:r>
            <a:r>
              <a:rPr lang="en-US" dirty="0" smtClean="0"/>
              <a:t> set to 1, all others set to 0</a:t>
            </a:r>
          </a:p>
          <a:p>
            <a:pPr lvl="2"/>
            <a:r>
              <a:rPr lang="en-US" dirty="0" smtClean="0"/>
              <a:t>Will ensure proper calculation of the ICT radiance based on </a:t>
            </a:r>
            <a:r>
              <a:rPr lang="en-US" dirty="0" err="1" smtClean="0"/>
              <a:t>specular</a:t>
            </a:r>
            <a:r>
              <a:rPr lang="en-US" dirty="0" smtClean="0"/>
              <a:t> reflection of cold </a:t>
            </a:r>
            <a:r>
              <a:rPr lang="en-US" dirty="0" err="1" smtClean="0"/>
              <a:t>beamsplitter</a:t>
            </a:r>
            <a:r>
              <a:rPr lang="en-US" dirty="0" smtClean="0"/>
              <a:t> view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z="1100" smtClean="0"/>
              <a:pPr/>
              <a:t>24</a:t>
            </a:fld>
            <a:endParaRPr lang="en-US" sz="1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an Baffle Overlay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503237"/>
          </a:xfrm>
        </p:spPr>
        <p:txBody>
          <a:bodyPr/>
          <a:lstStyle/>
          <a:p>
            <a:r>
              <a:rPr lang="en-US" dirty="0" smtClean="0"/>
              <a:t>Scan Baffle Temperature Shows Larger Variation Near Equator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74F74-A5A6-47D7-B20F-3055AEC1AA57}" type="slidenum">
              <a:rPr lang="en-US" sz="1100" smtClean="0"/>
              <a:pPr>
                <a:defRPr/>
              </a:pPr>
              <a:t>25</a:t>
            </a:fld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1600200"/>
            <a:ext cx="27432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Regions Following Equator Overpasses Contain Higher Variation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2667000" y="1981200"/>
            <a:ext cx="1066800" cy="80665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2"/>
          </p:cNvCxnSpPr>
          <p:nvPr/>
        </p:nvCxnSpPr>
        <p:spPr>
          <a:xfrm flipH="1">
            <a:off x="4876800" y="2523530"/>
            <a:ext cx="228600" cy="1743670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an Baffle Temp Min Max Overlay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579437"/>
          </a:xfrm>
        </p:spPr>
        <p:txBody>
          <a:bodyPr/>
          <a:lstStyle/>
          <a:p>
            <a:r>
              <a:rPr lang="en-US" dirty="0" smtClean="0"/>
              <a:t>Averaged Profiles Reveal Up to 1.5K Variation by Orbit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74F74-A5A6-47D7-B20F-3055AEC1AA57}" type="slidenum">
              <a:rPr lang="en-US" sz="1100" smtClean="0"/>
              <a:pPr>
                <a:defRPr/>
              </a:pPr>
              <a:t>26</a:t>
            </a:fld>
            <a:endParaRPr lang="en-US" sz="11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579437"/>
          </a:xfrm>
        </p:spPr>
        <p:txBody>
          <a:bodyPr/>
          <a:lstStyle/>
          <a:p>
            <a:r>
              <a:rPr lang="en-US" dirty="0" smtClean="0"/>
              <a:t>Standard Deviation Also Larger Following Equator Crossing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74F74-A5A6-47D7-B20F-3055AEC1AA57}" type="slidenum">
              <a:rPr lang="en-US" sz="1100" smtClean="0"/>
              <a:pPr>
                <a:defRPr/>
              </a:pPr>
              <a:t>27</a:t>
            </a:fld>
            <a:endParaRPr lang="en-US" sz="1100" dirty="0"/>
          </a:p>
        </p:txBody>
      </p:sp>
      <p:pic>
        <p:nvPicPr>
          <p:cNvPr id="6" name="Picture 5" descr="Scan Baffle Std De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514600" y="2362200"/>
            <a:ext cx="1219200" cy="461666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1400" y="2362200"/>
            <a:ext cx="21336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Following  Ascending Equator Crossing is Most Noisy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Baffle 10 Orbit Overlays Not Very Repeatable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74F74-A5A6-47D7-B20F-3055AEC1AA57}" type="slidenum">
              <a:rPr lang="en-US" sz="1100" smtClean="0"/>
              <a:pPr>
                <a:defRPr/>
              </a:pPr>
              <a:t>28</a:t>
            </a:fld>
            <a:endParaRPr lang="en-US" sz="1100" dirty="0"/>
          </a:p>
        </p:txBody>
      </p:sp>
      <p:pic>
        <p:nvPicPr>
          <p:cNvPr id="7" name="Picture 6" descr="CrIS Scan Baffle Temperature Overlay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604" y="609600"/>
            <a:ext cx="7314596" cy="5485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295400"/>
            <a:ext cx="1752600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Scan Baffle Correction Profile to Be Further Reviewed for Future Adjustments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5879068"/>
            <a:ext cx="67056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Overlays of Other Temperatures Can Be Reviewed in Appendix</a:t>
            </a:r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2"/>
                </a:solidFill>
              </a:rPr>
              <a:t>Reordering of Radiometric Calibration and Spectral Corrections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Engineering Packet Updates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79436"/>
          </a:xfrm>
        </p:spPr>
        <p:txBody>
          <a:bodyPr/>
          <a:lstStyle/>
          <a:p>
            <a:r>
              <a:rPr lang="en-US" dirty="0" smtClean="0"/>
              <a:t>Differences Between Ordering of Radiometric Calibration and Spectral Corrections Evaluated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2438" y="1019175"/>
            <a:ext cx="8231187" cy="5153025"/>
          </a:xfrm>
        </p:spPr>
        <p:txBody>
          <a:bodyPr/>
          <a:lstStyle/>
          <a:p>
            <a:r>
              <a:rPr lang="en-US" dirty="0" smtClean="0"/>
              <a:t>Reversal of ordering is desired since it will improve SDR Algorithm execution speed</a:t>
            </a:r>
          </a:p>
          <a:p>
            <a:pPr lvl="1"/>
            <a:r>
              <a:rPr lang="en-US" dirty="0" smtClean="0"/>
              <a:t>No F</a:t>
            </a:r>
            <a:r>
              <a:rPr lang="en-US" baseline="-25000" dirty="0" smtClean="0"/>
              <a:t>INT</a:t>
            </a:r>
            <a:r>
              <a:rPr lang="en-US" dirty="0" smtClean="0"/>
              <a:t> matrix multiplication required for ILS correction</a:t>
            </a:r>
          </a:p>
          <a:p>
            <a:pPr lvl="1"/>
            <a:r>
              <a:rPr lang="en-US" dirty="0" smtClean="0"/>
              <a:t>Need for post-calibration filter also removed</a:t>
            </a:r>
          </a:p>
          <a:p>
            <a:pPr lvl="2"/>
            <a:r>
              <a:rPr lang="en-US" dirty="0" smtClean="0"/>
              <a:t>Removes matrix multiplication from CMO calculation</a:t>
            </a:r>
          </a:p>
          <a:p>
            <a:endParaRPr lang="en-US" dirty="0" smtClean="0"/>
          </a:p>
          <a:p>
            <a:r>
              <a:rPr lang="en-US" dirty="0" smtClean="0"/>
              <a:t>Orders implemented and compared using:</a:t>
            </a:r>
          </a:p>
          <a:p>
            <a:pPr lvl="1"/>
            <a:r>
              <a:rPr lang="en-US" dirty="0" smtClean="0"/>
              <a:t>TVAC4 Scan Scenario data</a:t>
            </a:r>
          </a:p>
          <a:p>
            <a:pPr lvl="1"/>
            <a:r>
              <a:rPr lang="en-US" dirty="0" smtClean="0"/>
              <a:t>On-orbit data from 7-21-2012</a:t>
            </a:r>
          </a:p>
          <a:p>
            <a:pPr lvl="1"/>
            <a:endParaRPr lang="en-US" dirty="0"/>
          </a:p>
          <a:p>
            <a:r>
              <a:rPr lang="en-US" dirty="0" smtClean="0"/>
              <a:t>Differences between orders evaluated and plotted</a:t>
            </a:r>
          </a:p>
          <a:p>
            <a:pPr lvl="1"/>
            <a:r>
              <a:rPr lang="en-US" dirty="0" smtClean="0"/>
              <a:t>Percent differences </a:t>
            </a:r>
            <a:r>
              <a:rPr lang="en-US" dirty="0" err="1" smtClean="0"/>
              <a:t>ratioed</a:t>
            </a:r>
            <a:r>
              <a:rPr lang="en-US" dirty="0" smtClean="0"/>
              <a:t> to 287K BB</a:t>
            </a:r>
          </a:p>
          <a:p>
            <a:pPr lvl="1"/>
            <a:r>
              <a:rPr lang="en-US" dirty="0" smtClean="0"/>
              <a:t>Straight differences</a:t>
            </a:r>
          </a:p>
          <a:p>
            <a:pPr lvl="1"/>
            <a:endParaRPr lang="en-US" dirty="0"/>
          </a:p>
          <a:p>
            <a:r>
              <a:rPr lang="en-US" dirty="0" smtClean="0"/>
              <a:t>Differences seen to be larger for scenes with spectral content</a:t>
            </a:r>
          </a:p>
          <a:p>
            <a:pPr lvl="1"/>
            <a:r>
              <a:rPr lang="en-US" dirty="0" smtClean="0"/>
              <a:t>Results are similar to MIT-LL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z="1100" smtClean="0"/>
              <a:pPr/>
              <a:t>30</a:t>
            </a:fld>
            <a:endParaRPr lang="en-US" sz="1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64"/>
            <a:ext cx="8610600" cy="655636"/>
          </a:xfrm>
        </p:spPr>
        <p:txBody>
          <a:bodyPr/>
          <a:lstStyle/>
          <a:p>
            <a:r>
              <a:rPr lang="en-US" sz="2400" dirty="0" smtClean="0"/>
              <a:t>Impact of Reordering Spectral/Radiometric Calibrations in SDR Algorithm Evaluated by Exelis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00226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Current Order, v2.20 of SDR Algorithm: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600200"/>
            <a:ext cx="8382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RDRs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600200"/>
            <a:ext cx="8382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DFT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1447800"/>
            <a:ext cx="1600200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Sort Data and FCE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2667000"/>
            <a:ext cx="13716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Geolocation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2667000"/>
            <a:ext cx="13716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SDRs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4" idx="3"/>
            <a:endCxn id="5" idx="1"/>
          </p:cNvCxnSpPr>
          <p:nvPr/>
        </p:nvCxnSpPr>
        <p:spPr>
          <a:xfrm>
            <a:off x="990600" y="1784866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  <a:endCxn id="6" idx="1"/>
          </p:cNvCxnSpPr>
          <p:nvPr/>
        </p:nvCxnSpPr>
        <p:spPr>
          <a:xfrm flipV="1">
            <a:off x="2209800" y="1770966"/>
            <a:ext cx="228600" cy="13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</p:cNvCxnSpPr>
          <p:nvPr/>
        </p:nvCxnSpPr>
        <p:spPr>
          <a:xfrm>
            <a:off x="4038600" y="1770966"/>
            <a:ext cx="228600" cy="13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  <a:endCxn id="10" idx="1"/>
          </p:cNvCxnSpPr>
          <p:nvPr/>
        </p:nvCxnSpPr>
        <p:spPr>
          <a:xfrm>
            <a:off x="3810000" y="2851666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8600" y="35168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Proposed Order, Including New ES FCE Method:</a:t>
            </a:r>
            <a:endParaRPr lang="en-US" u="sng" dirty="0"/>
          </a:p>
        </p:txBody>
      </p:sp>
      <p:cxnSp>
        <p:nvCxnSpPr>
          <p:cNvPr id="28" name="Straight Arrow Connector 27"/>
          <p:cNvCxnSpPr>
            <a:stCxn id="79" idx="3"/>
            <a:endCxn id="80" idx="1"/>
          </p:cNvCxnSpPr>
          <p:nvPr/>
        </p:nvCxnSpPr>
        <p:spPr>
          <a:xfrm>
            <a:off x="4953000" y="5442466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5" idx="3"/>
            <a:endCxn id="78" idx="1"/>
          </p:cNvCxnSpPr>
          <p:nvPr/>
        </p:nvCxnSpPr>
        <p:spPr>
          <a:xfrm>
            <a:off x="1752600" y="5428566"/>
            <a:ext cx="381000" cy="13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8" idx="3"/>
            <a:endCxn id="79" idx="1"/>
          </p:cNvCxnSpPr>
          <p:nvPr/>
        </p:nvCxnSpPr>
        <p:spPr>
          <a:xfrm>
            <a:off x="3200400" y="5442466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4" idx="3"/>
            <a:endCxn id="67" idx="1"/>
          </p:cNvCxnSpPr>
          <p:nvPr/>
        </p:nvCxnSpPr>
        <p:spPr>
          <a:xfrm>
            <a:off x="4038600" y="4325035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67" idx="3"/>
            <a:endCxn id="70" idx="1"/>
          </p:cNvCxnSpPr>
          <p:nvPr/>
        </p:nvCxnSpPr>
        <p:spPr>
          <a:xfrm>
            <a:off x="5715000" y="4325035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267200" y="1447800"/>
            <a:ext cx="1600200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Radiometric Cal (with F</a:t>
            </a:r>
            <a:r>
              <a:rPr lang="en-US" baseline="-25000" dirty="0" smtClean="0">
                <a:solidFill>
                  <a:schemeClr val="bg1"/>
                </a:solidFill>
              </a:rPr>
              <a:t>INT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6000" y="1447800"/>
            <a:ext cx="1219200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Bandpass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Filter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20000" y="1447800"/>
            <a:ext cx="1371600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Resampling to User Grid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2400" y="2514600"/>
            <a:ext cx="2057400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ILS Corrections and User Apodization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53"/>
          <p:cNvCxnSpPr>
            <a:stCxn id="46" idx="3"/>
            <a:endCxn id="33" idx="1"/>
          </p:cNvCxnSpPr>
          <p:nvPr/>
        </p:nvCxnSpPr>
        <p:spPr>
          <a:xfrm>
            <a:off x="5867400" y="1770966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3" idx="3"/>
            <a:endCxn id="47" idx="1"/>
          </p:cNvCxnSpPr>
          <p:nvPr/>
        </p:nvCxnSpPr>
        <p:spPr>
          <a:xfrm>
            <a:off x="7315200" y="1770966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47" idx="2"/>
            <a:endCxn id="48" idx="0"/>
          </p:cNvCxnSpPr>
          <p:nvPr/>
        </p:nvCxnSpPr>
        <p:spPr>
          <a:xfrm rot="5400000">
            <a:off x="4533216" y="-1257985"/>
            <a:ext cx="420469" cy="7124700"/>
          </a:xfrm>
          <a:prstGeom prst="bentConnector3">
            <a:avLst>
              <a:gd name="adj1" fmla="val 6927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3"/>
            <a:endCxn id="9" idx="1"/>
          </p:cNvCxnSpPr>
          <p:nvPr/>
        </p:nvCxnSpPr>
        <p:spPr>
          <a:xfrm>
            <a:off x="2209800" y="2837766"/>
            <a:ext cx="228600" cy="13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52400" y="4154269"/>
            <a:ext cx="8382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RDRs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71600" y="4154269"/>
            <a:ext cx="8382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DFT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438400" y="4001869"/>
            <a:ext cx="1600200" cy="646331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Sort Data and ICT/DS FCE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5" name="Straight Arrow Connector 64"/>
          <p:cNvCxnSpPr>
            <a:stCxn id="62" idx="3"/>
            <a:endCxn id="63" idx="1"/>
          </p:cNvCxnSpPr>
          <p:nvPr/>
        </p:nvCxnSpPr>
        <p:spPr>
          <a:xfrm>
            <a:off x="990600" y="433893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209800" y="4343400"/>
            <a:ext cx="228600" cy="13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343400" y="4001869"/>
            <a:ext cx="1371600" cy="646331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Resampling to User Grid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19800" y="4001869"/>
            <a:ext cx="2057400" cy="646331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ILS Corrections and User Apodization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52400" y="5105400"/>
            <a:ext cx="1600200" cy="646331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Radiometric Cal (no F</a:t>
            </a:r>
            <a:r>
              <a:rPr lang="en-US" baseline="-25000" dirty="0" smtClean="0">
                <a:solidFill>
                  <a:schemeClr val="bg1"/>
                </a:solidFill>
              </a:rPr>
              <a:t>INT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7" name="Elbow Connector 76"/>
          <p:cNvCxnSpPr>
            <a:stCxn id="70" idx="3"/>
            <a:endCxn id="75" idx="0"/>
          </p:cNvCxnSpPr>
          <p:nvPr/>
        </p:nvCxnSpPr>
        <p:spPr>
          <a:xfrm flipH="1">
            <a:off x="952500" y="4325035"/>
            <a:ext cx="7124700" cy="780365"/>
          </a:xfrm>
          <a:prstGeom prst="bentConnector4">
            <a:avLst>
              <a:gd name="adj1" fmla="val -3209"/>
              <a:gd name="adj2" fmla="val 7070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133600" y="5257800"/>
            <a:ext cx="1066800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ES FCE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81400" y="5257800"/>
            <a:ext cx="13716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Geolocation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34000" y="5257800"/>
            <a:ext cx="13716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SDRs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10400" y="5172670"/>
            <a:ext cx="1828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Boxes in </a:t>
            </a:r>
            <a:r>
              <a:rPr lang="en-US" dirty="0" smtClean="0">
                <a:solidFill>
                  <a:srgbClr val="002060"/>
                </a:solidFill>
              </a:rPr>
              <a:t>Blue</a:t>
            </a:r>
            <a:r>
              <a:rPr lang="en-US" dirty="0" smtClean="0"/>
              <a:t> Are </a:t>
            </a:r>
            <a:r>
              <a:rPr lang="en-US" dirty="0"/>
              <a:t>C</a:t>
            </a:r>
            <a:r>
              <a:rPr lang="en-US" dirty="0" smtClean="0"/>
              <a:t>hanged </a:t>
            </a:r>
            <a:r>
              <a:rPr lang="en-US" dirty="0"/>
              <a:t>F</a:t>
            </a:r>
            <a:r>
              <a:rPr lang="en-US" dirty="0" smtClean="0"/>
              <a:t>rom Current Order </a:t>
            </a:r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3A39-3632-FB4A-8DD4-447B9097A592}" type="slidenum">
              <a:rPr lang="en-US" sz="1100" smtClean="0"/>
              <a:pPr/>
              <a:t>31</a:t>
            </a:fld>
            <a:endParaRPr lang="en-US" sz="1100" dirty="0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503236"/>
          </a:xfrm>
        </p:spPr>
        <p:txBody>
          <a:bodyPr/>
          <a:lstStyle/>
          <a:p>
            <a:r>
              <a:rPr lang="en-US" dirty="0" smtClean="0"/>
              <a:t>Comparison of Order Using TVAC Blackbody Data Shows </a:t>
            </a:r>
            <a:br>
              <a:rPr lang="en-US" dirty="0" smtClean="0"/>
            </a:br>
            <a:r>
              <a:rPr lang="en-US" dirty="0" smtClean="0"/>
              <a:t>&lt; 0.03% Impact</a:t>
            </a:r>
            <a:endParaRPr lang="en-US" dirty="0"/>
          </a:p>
        </p:txBody>
      </p:sp>
      <p:pic>
        <p:nvPicPr>
          <p:cNvPr id="3" name="Picture 2" descr="TVAC Order Comparison, 287K Rat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914400"/>
            <a:ext cx="7314596" cy="5485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4572000"/>
            <a:ext cx="30480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Matches Very Closely, Except Near Extreme LWIR Band Edge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 flipV="1">
            <a:off x="2057400" y="4343400"/>
            <a:ext cx="990600" cy="551766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3A39-3632-FB4A-8DD4-447B9097A592}" type="slidenum">
              <a:rPr lang="en-US" sz="1100" smtClean="0"/>
              <a:pPr/>
              <a:t>32</a:t>
            </a:fld>
            <a:endParaRPr lang="en-US" sz="11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-Orbit Order Comparison, 287K Ratio with Rad Un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503236"/>
          </a:xfrm>
        </p:spPr>
        <p:txBody>
          <a:bodyPr/>
          <a:lstStyle/>
          <a:p>
            <a:r>
              <a:rPr lang="en-US" dirty="0" smtClean="0"/>
              <a:t>Up to 0.5% Difference Seen When Analyzing On-Orbit Structured Scenes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4800600"/>
            <a:ext cx="26670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Larger Differences Seen in Structured Scene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3A39-3632-FB4A-8DD4-447B9097A592}" type="slidenum">
              <a:rPr lang="en-US" sz="1100" smtClean="0"/>
              <a:pPr/>
              <a:t>33</a:t>
            </a:fld>
            <a:endParaRPr lang="en-US" sz="11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-Orbit Radiance Difference w NEd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03236"/>
          </a:xfrm>
        </p:spPr>
        <p:txBody>
          <a:bodyPr/>
          <a:lstStyle/>
          <a:p>
            <a:r>
              <a:rPr lang="en-US" dirty="0" smtClean="0"/>
              <a:t>Radiance Differences Show Actual Change in Values is Small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4038600"/>
            <a:ext cx="23622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Difference Less Than NEdN In Most Cases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3A39-3632-FB4A-8DD4-447B9097A592}" type="slidenum">
              <a:rPr lang="en-US" sz="1100" smtClean="0"/>
              <a:pPr/>
              <a:t>34</a:t>
            </a:fld>
            <a:endParaRPr lang="en-US" sz="11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CF Compari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55636"/>
          </a:xfrm>
        </p:spPr>
        <p:txBody>
          <a:bodyPr/>
          <a:lstStyle/>
          <a:p>
            <a:r>
              <a:rPr lang="en-US" sz="2400" dirty="0" smtClean="0"/>
              <a:t>PCF/No PCF Comparison Demonstrates Filter Is Not Needed With New Calibration Order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3A39-3632-FB4A-8DD4-447B9097A592}" type="slidenum">
              <a:rPr lang="en-US" sz="1100" smtClean="0"/>
              <a:pPr/>
              <a:t>35</a:t>
            </a:fld>
            <a:endParaRPr lang="en-US" sz="1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4"/>
            <a:ext cx="8229600" cy="579436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2438" y="762000"/>
            <a:ext cx="8231187" cy="5410201"/>
          </a:xfrm>
        </p:spPr>
        <p:txBody>
          <a:bodyPr/>
          <a:lstStyle/>
          <a:p>
            <a:r>
              <a:rPr lang="en-US" dirty="0" smtClean="0"/>
              <a:t>Differences between current and proposed order evaluated</a:t>
            </a:r>
          </a:p>
          <a:p>
            <a:pPr lvl="1"/>
            <a:r>
              <a:rPr lang="en-US" dirty="0" smtClean="0"/>
              <a:t>On-orbit data shows difference on the order of the detector NEdN specs</a:t>
            </a:r>
          </a:p>
          <a:p>
            <a:pPr lvl="1">
              <a:buNone/>
            </a:pPr>
            <a:endParaRPr lang="en-US" dirty="0"/>
          </a:p>
          <a:p>
            <a:r>
              <a:rPr lang="en-US" dirty="0" smtClean="0"/>
              <a:t>Needs for post-cal filter and F</a:t>
            </a:r>
            <a:r>
              <a:rPr lang="en-US" baseline="-25000" dirty="0" smtClean="0"/>
              <a:t>INT</a:t>
            </a:r>
            <a:r>
              <a:rPr lang="en-US" dirty="0" smtClean="0"/>
              <a:t> matrix eliminated with change</a:t>
            </a:r>
          </a:p>
          <a:p>
            <a:endParaRPr lang="en-US" dirty="0" smtClean="0"/>
          </a:p>
          <a:p>
            <a:r>
              <a:rPr lang="en-US" dirty="0" smtClean="0"/>
              <a:t>Change in order and elimination of filter implemented in Exelis SDR code</a:t>
            </a:r>
          </a:p>
          <a:p>
            <a:endParaRPr lang="en-US" dirty="0" smtClean="0"/>
          </a:p>
          <a:p>
            <a:r>
              <a:rPr lang="en-US" dirty="0" smtClean="0"/>
              <a:t>Plan is to continue to collaborate with team regarding other SDR Algorithm improvements</a:t>
            </a:r>
          </a:p>
          <a:p>
            <a:pPr lvl="1"/>
            <a:r>
              <a:rPr lang="en-US" dirty="0" smtClean="0"/>
              <a:t>Self-apodization correction</a:t>
            </a:r>
          </a:p>
          <a:p>
            <a:pPr lvl="1"/>
            <a:r>
              <a:rPr lang="en-US" dirty="0" smtClean="0"/>
              <a:t>Spectral resampling </a:t>
            </a:r>
          </a:p>
          <a:p>
            <a:pPr lvl="1"/>
            <a:r>
              <a:rPr lang="en-US" dirty="0" smtClean="0"/>
              <a:t>Improved calibration performance at band edges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z="1100" smtClean="0"/>
              <a:pPr/>
              <a:t>36</a:t>
            </a:fld>
            <a:endParaRPr lang="en-US" sz="1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2"/>
                </a:solidFill>
              </a:rPr>
              <a:t>On-Orbit Anomalies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701"/>
            <a:ext cx="8229600" cy="579299"/>
          </a:xfrm>
        </p:spPr>
        <p:txBody>
          <a:bodyPr/>
          <a:lstStyle/>
          <a:p>
            <a:r>
              <a:rPr lang="en-US" dirty="0" smtClean="0"/>
              <a:t>Exelis Involvement in Anomaly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2438" y="914400"/>
            <a:ext cx="8231187" cy="5095876"/>
          </a:xfrm>
        </p:spPr>
        <p:txBody>
          <a:bodyPr/>
          <a:lstStyle/>
          <a:p>
            <a:r>
              <a:rPr lang="en-US" dirty="0" smtClean="0"/>
              <a:t>Exelis has been involved in several anomaly investigations</a:t>
            </a:r>
          </a:p>
          <a:p>
            <a:endParaRPr lang="en-US" dirty="0" smtClean="0"/>
          </a:p>
          <a:p>
            <a:r>
              <a:rPr lang="en-US" dirty="0" smtClean="0"/>
              <a:t>One</a:t>
            </a:r>
            <a:r>
              <a:rPr lang="en-US" dirty="0" smtClean="0"/>
              <a:t> </a:t>
            </a:r>
            <a:r>
              <a:rPr lang="en-US" dirty="0" smtClean="0"/>
              <a:t>will be discussed in this review</a:t>
            </a:r>
          </a:p>
          <a:p>
            <a:pPr marL="573088" lvl="1" indent="-342900"/>
            <a:r>
              <a:rPr lang="en-US" dirty="0" smtClean="0"/>
              <a:t>Root cause determination of on-orbit responsivity variation first reported by </a:t>
            </a:r>
            <a:r>
              <a:rPr lang="en-US" dirty="0" smtClean="0"/>
              <a:t>UW</a:t>
            </a:r>
          </a:p>
          <a:p>
            <a:pPr marL="573088" lvl="1" indent="-342900">
              <a:buFont typeface="+mj-lt"/>
              <a:buAutoNum type="arabicPeriod"/>
            </a:pPr>
            <a:endParaRPr lang="en-US" dirty="0" smtClean="0"/>
          </a:p>
          <a:p>
            <a:pPr marL="120650" indent="-342900"/>
            <a:r>
              <a:rPr lang="en-US" dirty="0" smtClean="0"/>
              <a:t>Other anomalies/investigations will be briefed by various team members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z="1100" smtClean="0"/>
              <a:pPr/>
              <a:t>38</a:t>
            </a:fld>
            <a:endParaRPr lang="en-US" sz="1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501"/>
            <a:ext cx="8229600" cy="579299"/>
          </a:xfrm>
        </p:spPr>
        <p:txBody>
          <a:bodyPr/>
          <a:lstStyle/>
          <a:p>
            <a:r>
              <a:rPr lang="en-US" sz="2400" dirty="0" smtClean="0"/>
              <a:t>Responsivity Variation Reported by UW Confirmed to Be Present in TVAC Data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3A39-3632-FB4A-8DD4-447B9097A592}" type="slidenum">
              <a:rPr lang="en-US" sz="1100" smtClean="0"/>
              <a:pPr/>
              <a:t>39</a:t>
            </a:fld>
            <a:endParaRPr lang="en-US" sz="1100" dirty="0"/>
          </a:p>
        </p:txBody>
      </p:sp>
      <p:pic>
        <p:nvPicPr>
          <p:cNvPr id="9" name="Picture 8" descr="TVAC4 Scan Scenario LW All Orbi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838200"/>
            <a:ext cx="7314596" cy="5485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217003"/>
            <a:ext cx="14478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UW Will Discuss On-Orbit Findings</a:t>
            </a: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06501"/>
            <a:ext cx="8229600" cy="503099"/>
          </a:xfrm>
        </p:spPr>
        <p:txBody>
          <a:bodyPr/>
          <a:lstStyle/>
          <a:p>
            <a:r>
              <a:rPr lang="en-US" dirty="0" smtClean="0"/>
              <a:t>Exelis Support to Engineering Packet Updates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2438" y="685800"/>
            <a:ext cx="8231187" cy="5248276"/>
          </a:xfrm>
        </p:spPr>
        <p:txBody>
          <a:bodyPr/>
          <a:lstStyle/>
          <a:p>
            <a:r>
              <a:rPr lang="en-US" dirty="0" smtClean="0"/>
              <a:t>Engineering Packet #33, 4/11/12 (Discussed at Beta Review)</a:t>
            </a:r>
          </a:p>
          <a:p>
            <a:pPr lvl="1"/>
            <a:r>
              <a:rPr lang="en-US" dirty="0" smtClean="0"/>
              <a:t>ILS parameters best fit to atmospheric spectra</a:t>
            </a:r>
          </a:p>
          <a:p>
            <a:pPr lvl="1"/>
            <a:r>
              <a:rPr lang="en-US" dirty="0" smtClean="0"/>
              <a:t>Nonlinearity parameters adjusted to provide best match of all 9 FOVs over a range of brightness temperatures</a:t>
            </a:r>
          </a:p>
          <a:p>
            <a:pPr lvl="1"/>
            <a:r>
              <a:rPr lang="en-US" dirty="0" smtClean="0"/>
              <a:t>ICT emissivities smoothed to reduce retrieval noise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Engineering Packet #34, 6/27/12</a:t>
            </a:r>
          </a:p>
          <a:p>
            <a:pPr lvl="1"/>
            <a:r>
              <a:rPr lang="en-US" dirty="0" smtClean="0"/>
              <a:t>Update temperature drift limits to reduce number of degraded spectra</a:t>
            </a:r>
          </a:p>
          <a:p>
            <a:pPr lvl="1"/>
            <a:r>
              <a:rPr lang="en-US" dirty="0" smtClean="0"/>
              <a:t>Developed new thermal drift algorithm that was implemented in MX6.3 version of operational code</a:t>
            </a:r>
          </a:p>
          <a:p>
            <a:pPr lvl="1"/>
            <a:r>
              <a:rPr lang="en-US" dirty="0" smtClean="0"/>
              <a:t>Details are in following slides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Engineering Packet #35, 10/22/12</a:t>
            </a:r>
          </a:p>
          <a:p>
            <a:pPr lvl="1"/>
            <a:r>
              <a:rPr lang="en-US" dirty="0" smtClean="0"/>
              <a:t>Cooler stage 2 limit changed to 4K since readout circuit found to contain oscillation</a:t>
            </a:r>
          </a:p>
          <a:p>
            <a:pPr lvl="1"/>
            <a:r>
              <a:rPr lang="en-US" dirty="0" smtClean="0"/>
              <a:t>Zeroed out interferometer </a:t>
            </a:r>
            <a:r>
              <a:rPr lang="en-US" dirty="0" err="1" smtClean="0"/>
              <a:t>boresight</a:t>
            </a:r>
            <a:r>
              <a:rPr lang="en-US" dirty="0" smtClean="0"/>
              <a:t> to SSMF angles </a:t>
            </a:r>
          </a:p>
          <a:p>
            <a:pPr lvl="2"/>
            <a:r>
              <a:rPr lang="en-US" sz="1600" dirty="0" smtClean="0"/>
              <a:t>Provides more accurate </a:t>
            </a:r>
            <a:r>
              <a:rPr lang="en-US" sz="1600" dirty="0" err="1" smtClean="0"/>
              <a:t>geolocation</a:t>
            </a:r>
            <a:endParaRPr lang="en-US" sz="1600" dirty="0" smtClean="0"/>
          </a:p>
          <a:p>
            <a:pPr lvl="1"/>
            <a:r>
              <a:rPr lang="en-US" dirty="0" smtClean="0"/>
              <a:t>Exelis provided in-house training to NOAA/STAR personnel on packet creation and upload process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z="1100" smtClean="0"/>
              <a:pPr/>
              <a:t>4</a:t>
            </a:fld>
            <a:endParaRPr lang="en-US" sz="11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03099"/>
          </a:xfrm>
        </p:spPr>
        <p:txBody>
          <a:bodyPr/>
          <a:lstStyle/>
          <a:p>
            <a:r>
              <a:rPr lang="en-US" sz="2400" dirty="0" smtClean="0"/>
              <a:t>Simulation of Optical Coating Introducing an 11 µm Delay Matches On-Orbit Observations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3A39-3632-FB4A-8DD4-447B9097A592}" type="slidenum">
              <a:rPr lang="en-US" sz="1100" smtClean="0"/>
              <a:pPr/>
              <a:t>40</a:t>
            </a:fld>
            <a:endParaRPr lang="en-US" sz="11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6781800" cy="477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5800" y="2895600"/>
            <a:ext cx="1524000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/>
              <a:t>Transmission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5334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Wavenumber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1143000"/>
            <a:ext cx="24384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Percent Variations and Null Wavenumbers Match On-Orbit Variations Very Well;</a:t>
            </a:r>
          </a:p>
          <a:p>
            <a:pPr algn="ctr"/>
            <a:r>
              <a:rPr lang="en-US" sz="1400" dirty="0" smtClean="0"/>
              <a:t>Channeling is Root Cause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5802868"/>
            <a:ext cx="76962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Channeling Effect Calibrates Out and Does Not Affect SDR Performance</a:t>
            </a:r>
            <a:endParaRPr lang="en-US" sz="20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26899"/>
          </a:xfrm>
        </p:spPr>
        <p:txBody>
          <a:bodyPr/>
          <a:lstStyle/>
          <a:p>
            <a:r>
              <a:rPr lang="en-US" dirty="0" smtClean="0"/>
              <a:t>Exelis SDR Provisional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2438" y="914400"/>
            <a:ext cx="8231187" cy="5095876"/>
          </a:xfrm>
        </p:spPr>
        <p:txBody>
          <a:bodyPr/>
          <a:lstStyle/>
          <a:p>
            <a:r>
              <a:rPr lang="en-US" dirty="0" smtClean="0"/>
              <a:t>Exelis has and continues to work on agreed tasking:</a:t>
            </a:r>
          </a:p>
          <a:p>
            <a:pPr lvl="1"/>
            <a:r>
              <a:rPr lang="en-US" dirty="0" smtClean="0"/>
              <a:t>SDR Algorithm improvements</a:t>
            </a:r>
          </a:p>
          <a:p>
            <a:pPr lvl="1"/>
            <a:r>
              <a:rPr lang="en-US" dirty="0" smtClean="0"/>
              <a:t>Engineering packet support</a:t>
            </a:r>
          </a:p>
          <a:p>
            <a:pPr lvl="1"/>
            <a:r>
              <a:rPr lang="en-US" dirty="0" smtClean="0"/>
              <a:t>Anomaly investigations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Will continue to work with SDR team regarding future SDR improvements</a:t>
            </a:r>
          </a:p>
          <a:p>
            <a:endParaRPr lang="en-US" dirty="0" smtClean="0"/>
          </a:p>
          <a:p>
            <a:r>
              <a:rPr lang="en-US" dirty="0" smtClean="0"/>
              <a:t>Exelis considers CrIS SDRs ready for Provisional Status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z="1100" smtClean="0"/>
              <a:pPr/>
              <a:t>42</a:t>
            </a:fld>
            <a:endParaRPr lang="en-US" sz="1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en-US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Appendix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T Temp Overlay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503237"/>
          </a:xfrm>
        </p:spPr>
        <p:txBody>
          <a:bodyPr/>
          <a:lstStyle/>
          <a:p>
            <a:r>
              <a:rPr lang="en-US" dirty="0" smtClean="0"/>
              <a:t>ICT Temperature Overlays, 43 Orbits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74F74-A5A6-47D7-B20F-3055AEC1AA57}" type="slidenum">
              <a:rPr lang="en-US" sz="1100" smtClean="0"/>
              <a:pPr>
                <a:defRPr/>
              </a:pPr>
              <a:t>44</a:t>
            </a:fld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295400"/>
            <a:ext cx="27432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ICT Profiles Are Relatively Stable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579437"/>
          </a:xfrm>
        </p:spPr>
        <p:txBody>
          <a:bodyPr/>
          <a:lstStyle/>
          <a:p>
            <a:r>
              <a:rPr lang="en-US" dirty="0" smtClean="0"/>
              <a:t>ICT Min/Max/Average Profile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74F74-A5A6-47D7-B20F-3055AEC1AA57}" type="slidenum">
              <a:rPr lang="en-US" sz="1100" smtClean="0"/>
              <a:pPr>
                <a:defRPr/>
              </a:pPr>
              <a:t>45</a:t>
            </a:fld>
            <a:endParaRPr lang="en-US" sz="1100" dirty="0"/>
          </a:p>
        </p:txBody>
      </p:sp>
      <p:pic>
        <p:nvPicPr>
          <p:cNvPr id="6" name="Picture 5" descr="ICT Temp Min Max Overlay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T Temp Std De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579437"/>
          </a:xfrm>
        </p:spPr>
        <p:txBody>
          <a:bodyPr/>
          <a:lstStyle/>
          <a:p>
            <a:r>
              <a:rPr lang="en-US" dirty="0" smtClean="0"/>
              <a:t>ICT Standard Deviation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74F74-A5A6-47D7-B20F-3055AEC1AA57}" type="slidenum">
              <a:rPr lang="en-US" sz="1100" smtClean="0"/>
              <a:pPr>
                <a:defRPr/>
              </a:pPr>
              <a:t>46</a:t>
            </a:fld>
            <a:endParaRPr lang="en-US" sz="1100" dirty="0"/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 flipV="1">
            <a:off x="2667000" y="2438402"/>
            <a:ext cx="1066800" cy="156863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33800" y="2133600"/>
            <a:ext cx="21336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Peak Seen In Similar Location to Scan Baffle Peak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10 Orbit Overlays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74F74-A5A6-47D7-B20F-3055AEC1AA57}" type="slidenum">
              <a:rPr lang="en-US" sz="1100" smtClean="0"/>
              <a:pPr>
                <a:defRPr/>
              </a:pPr>
              <a:t>47</a:t>
            </a:fld>
            <a:endParaRPr lang="en-US" sz="1100" dirty="0"/>
          </a:p>
        </p:txBody>
      </p:sp>
      <p:pic>
        <p:nvPicPr>
          <p:cNvPr id="5" name="Picture 4" descr="CrIS ICT Temperature Tren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1143000"/>
            <a:ext cx="281940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February Results High For Most Telemetry; Instrument Activation Activities Performed During This Time</a:t>
            </a: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MA Temp Overlay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503237"/>
          </a:xfrm>
        </p:spPr>
        <p:txBody>
          <a:bodyPr/>
          <a:lstStyle/>
          <a:p>
            <a:r>
              <a:rPr lang="en-US" dirty="0" smtClean="0"/>
              <a:t>OMA Temperature Overlays, 43 Orbits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74F74-A5A6-47D7-B20F-3055AEC1AA57}" type="slidenum">
              <a:rPr lang="en-US" sz="1100" smtClean="0"/>
              <a:pPr>
                <a:defRPr/>
              </a:pPr>
              <a:t>48</a:t>
            </a:fld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295400"/>
            <a:ext cx="2133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Profiles Are Stable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579437"/>
          </a:xfrm>
        </p:spPr>
        <p:txBody>
          <a:bodyPr/>
          <a:lstStyle/>
          <a:p>
            <a:r>
              <a:rPr lang="en-US" dirty="0" smtClean="0"/>
              <a:t>OMA Min/Max/Average Profile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74F74-A5A6-47D7-B20F-3055AEC1AA57}" type="slidenum">
              <a:rPr lang="en-US" sz="1100" smtClean="0"/>
              <a:pPr>
                <a:defRPr/>
              </a:pPr>
              <a:t>49</a:t>
            </a:fld>
            <a:endParaRPr lang="en-US" sz="1100" dirty="0"/>
          </a:p>
        </p:txBody>
      </p:sp>
      <p:pic>
        <p:nvPicPr>
          <p:cNvPr id="7" name="Picture 6" descr="OMA Temp Min Max Overlay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701345" y="1864910"/>
            <a:ext cx="2833055" cy="3536033"/>
          </a:xfrm>
          <a:prstGeom prst="roundRect">
            <a:avLst>
              <a:gd name="adj" fmla="val 995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34835" y="1802372"/>
            <a:ext cx="2833055" cy="3536033"/>
          </a:xfrm>
          <a:prstGeom prst="roundRect">
            <a:avLst>
              <a:gd name="adj" fmla="val 99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564"/>
            <a:ext cx="9144000" cy="741361"/>
          </a:xfrm>
        </p:spPr>
        <p:txBody>
          <a:bodyPr/>
          <a:lstStyle/>
          <a:p>
            <a:pPr algn="ctr"/>
            <a:r>
              <a:rPr lang="en-US" sz="2400" dirty="0" smtClean="0"/>
              <a:t>SDR Algorithm Monitors Several Temperatures for Excessive Drift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862113" y="1939796"/>
            <a:ext cx="2748487" cy="3618344"/>
          </a:xfrm>
        </p:spPr>
        <p:txBody>
          <a:bodyPr/>
          <a:lstStyle/>
          <a:p>
            <a:pPr>
              <a:tabLst>
                <a:tab pos="2289175" algn="r"/>
              </a:tabLst>
            </a:pPr>
            <a:r>
              <a:rPr lang="en-US" sz="1400" dirty="0" smtClean="0">
                <a:solidFill>
                  <a:srgbClr val="FF0000"/>
                </a:solidFill>
              </a:rPr>
              <a:t>ICT temp #1	0.06 K</a:t>
            </a:r>
          </a:p>
          <a:p>
            <a:pPr>
              <a:tabLst>
                <a:tab pos="2289175" algn="r"/>
              </a:tabLst>
            </a:pPr>
            <a:r>
              <a:rPr lang="en-US" sz="1400" dirty="0" smtClean="0">
                <a:solidFill>
                  <a:srgbClr val="FF0000"/>
                </a:solidFill>
              </a:rPr>
              <a:t>ICT temp #2	0.06 K</a:t>
            </a:r>
          </a:p>
          <a:p>
            <a:pPr>
              <a:tabLst>
                <a:tab pos="2289175" algn="r"/>
              </a:tabLst>
            </a:pPr>
            <a:r>
              <a:rPr lang="en-US" sz="1400" dirty="0" err="1" smtClean="0"/>
              <a:t>Beamsplitter</a:t>
            </a:r>
            <a:r>
              <a:rPr lang="en-US" sz="1400" dirty="0" smtClean="0"/>
              <a:t> temp #1	0.2 K</a:t>
            </a:r>
          </a:p>
          <a:p>
            <a:pPr>
              <a:tabLst>
                <a:tab pos="2289175" algn="r"/>
              </a:tabLst>
            </a:pPr>
            <a:r>
              <a:rPr lang="en-US" sz="1400" dirty="0" smtClean="0"/>
              <a:t>Scan mirror temp	1.3 K</a:t>
            </a:r>
          </a:p>
          <a:p>
            <a:pPr>
              <a:tabLst>
                <a:tab pos="2289175" algn="r"/>
              </a:tabLst>
            </a:pPr>
            <a:r>
              <a:rPr lang="en-US" sz="1400" dirty="0" smtClean="0"/>
              <a:t>Scan baffle temp	1.7 K</a:t>
            </a:r>
          </a:p>
          <a:p>
            <a:pPr>
              <a:tabLst>
                <a:tab pos="2289175" algn="r"/>
              </a:tabLst>
            </a:pPr>
            <a:r>
              <a:rPr lang="en-US" sz="1400" dirty="0" smtClean="0"/>
              <a:t>OMA structure #1     	0.2 K</a:t>
            </a:r>
          </a:p>
          <a:p>
            <a:pPr>
              <a:tabLst>
                <a:tab pos="2289175" algn="r"/>
              </a:tabLst>
            </a:pPr>
            <a:r>
              <a:rPr lang="en-US" sz="1400" dirty="0" smtClean="0"/>
              <a:t>OMA structure #2    	0.2 K</a:t>
            </a:r>
          </a:p>
          <a:p>
            <a:pPr>
              <a:tabLst>
                <a:tab pos="2289175" algn="r"/>
              </a:tabLst>
            </a:pPr>
            <a:r>
              <a:rPr lang="en-US" sz="1400" dirty="0" smtClean="0"/>
              <a:t>Telescope                   	0.2 K</a:t>
            </a:r>
          </a:p>
          <a:p>
            <a:pPr>
              <a:tabLst>
                <a:tab pos="2289175" algn="r"/>
              </a:tabLst>
            </a:pPr>
            <a:r>
              <a:rPr lang="en-US" sz="1400" dirty="0" smtClean="0"/>
              <a:t>Stage 1 cooler           	0.3 K</a:t>
            </a:r>
          </a:p>
          <a:p>
            <a:pPr>
              <a:tabLst>
                <a:tab pos="2289175" algn="r"/>
              </a:tabLst>
            </a:pPr>
            <a:r>
              <a:rPr lang="en-US" sz="1400" dirty="0" smtClean="0"/>
              <a:t>Stage 2 cooler            	1.0 K</a:t>
            </a:r>
          </a:p>
          <a:p>
            <a:pPr>
              <a:tabLst>
                <a:tab pos="2289175" algn="r"/>
              </a:tabLst>
            </a:pPr>
            <a:r>
              <a:rPr lang="en-US" sz="1400" dirty="0" smtClean="0">
                <a:solidFill>
                  <a:srgbClr val="FF0000"/>
                </a:solidFill>
              </a:rPr>
              <a:t>Stage 3 cooler           	0.025 K</a:t>
            </a:r>
          </a:p>
          <a:p>
            <a:pPr>
              <a:tabLst>
                <a:tab pos="2289175" algn="r"/>
              </a:tabLst>
            </a:pPr>
            <a:r>
              <a:rPr lang="en-US" sz="1400" dirty="0" smtClean="0">
                <a:solidFill>
                  <a:srgbClr val="FF0000"/>
                </a:solidFill>
              </a:rPr>
              <a:t>Stage 4 cooler           	0.025 K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634835" y="1300245"/>
            <a:ext cx="2975765" cy="70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8738" marR="0" lvl="0" indent="4763" algn="ctr" defTabSz="4572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Two Minute </a:t>
            </a:r>
            <a:r>
              <a:rPr kumimoji="0" lang="en-US" sz="1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Temperature Drift Limit </a:t>
            </a:r>
            <a:br>
              <a:rPr kumimoji="0" lang="en-US" sz="1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</a:br>
            <a:r>
              <a:rPr lang="en-US" sz="1400" b="1" dirty="0" smtClean="0">
                <a:latin typeface="+mj-lt"/>
              </a:rPr>
              <a:t>(</a:t>
            </a:r>
            <a:r>
              <a:rPr kumimoji="0" lang="en-US" sz="1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Engineering Packet #33)</a:t>
            </a:r>
            <a:endParaRPr kumimoji="0" lang="en-US" sz="14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n-cs"/>
            </a:endParaRPr>
          </a:p>
          <a:p>
            <a:pPr marL="234950" marR="0" lvl="0" indent="-222250" algn="l" defTabSz="4572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2438" y="1143000"/>
            <a:ext cx="511016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34950" lvl="0" indent="-222250" defTabSz="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Arial" pitchFamily="34" charset="0"/>
              <a:buChar char="•"/>
              <a:defRPr/>
            </a:pPr>
            <a:r>
              <a:rPr lang="en-US" dirty="0" smtClean="0"/>
              <a:t>CrIS Engineering Packet contains temperature drift rate limits used by SDR Algorithm for “Degraded SDR” quality flag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n-cs"/>
            </a:endParaRPr>
          </a:p>
          <a:p>
            <a:pPr marL="234950" marR="0" lvl="0" indent="-222250" algn="l" defTabSz="4572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SDR flagged “degraded” if one or more thermal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 drifts exceeds limit within 4 minute moving window</a:t>
            </a:r>
            <a:endParaRPr lang="en-US" dirty="0" smtClean="0">
              <a:latin typeface="+mj-lt"/>
            </a:endParaRPr>
          </a:p>
          <a:p>
            <a:pPr marL="234950" lvl="0" indent="-2222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Arial" pitchFamily="34" charset="0"/>
              <a:buChar char="•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Four thermal drift limits </a:t>
            </a:r>
            <a:r>
              <a:rPr lang="en-US" dirty="0" smtClean="0">
                <a:latin typeface="+mj-lt"/>
              </a:rPr>
              <a:t>are regularly exceeded on-orbit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n-cs"/>
            </a:endParaRPr>
          </a:p>
          <a:p>
            <a:pPr marL="692150" lvl="1" indent="-2222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ICT Temp #1</a:t>
            </a:r>
          </a:p>
          <a:p>
            <a:pPr marL="692150" lvl="1" indent="-2222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Arial" pitchFamily="34" charset="0"/>
              <a:buChar char="•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ICT Temp #2</a:t>
            </a:r>
          </a:p>
          <a:p>
            <a:pPr marL="692150" lvl="1" indent="-2222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Stage 3 cooler</a:t>
            </a:r>
          </a:p>
          <a:p>
            <a:pPr marL="692150" lvl="1" indent="-22225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Arial" pitchFamily="34" charset="0"/>
              <a:buChar char="•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Stage 4 cooler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z="1100" smtClean="0"/>
              <a:pPr/>
              <a:t>5</a:t>
            </a:fld>
            <a:endParaRPr lang="en-US" sz="11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MA Temp Std De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579437"/>
          </a:xfrm>
        </p:spPr>
        <p:txBody>
          <a:bodyPr/>
          <a:lstStyle/>
          <a:p>
            <a:r>
              <a:rPr lang="en-US" dirty="0" smtClean="0"/>
              <a:t>OMA Standard Deviation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74F74-A5A6-47D7-B20F-3055AEC1AA57}" type="slidenum">
              <a:rPr lang="en-US" sz="1100" smtClean="0"/>
              <a:pPr>
                <a:defRPr/>
              </a:pPr>
              <a:t>50</a:t>
            </a:fld>
            <a:endParaRPr lang="en-US" sz="1100" dirty="0"/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2362200" y="1861066"/>
            <a:ext cx="1066800" cy="120137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29000" y="1676400"/>
            <a:ext cx="2133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Small Peak Seen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OMA 10 Orbit Overlays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74F74-A5A6-47D7-B20F-3055AEC1AA57}" type="slidenum">
              <a:rPr lang="en-US" sz="1100" smtClean="0"/>
              <a:pPr>
                <a:defRPr/>
              </a:pPr>
              <a:t>51</a:t>
            </a:fld>
            <a:endParaRPr lang="en-US" sz="1100" dirty="0"/>
          </a:p>
        </p:txBody>
      </p:sp>
      <p:pic>
        <p:nvPicPr>
          <p:cNvPr id="6" name="Picture 5" descr="CrIS OMA Temperature Overlay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S Temp Overlay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503237"/>
          </a:xfrm>
        </p:spPr>
        <p:txBody>
          <a:bodyPr/>
          <a:lstStyle/>
          <a:p>
            <a:r>
              <a:rPr lang="en-US" dirty="0" smtClean="0"/>
              <a:t>BS Temperature Overlays, 43 Orbits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74F74-A5A6-47D7-B20F-3055AEC1AA57}" type="slidenum">
              <a:rPr lang="en-US" sz="1100" smtClean="0"/>
              <a:pPr>
                <a:defRPr/>
              </a:pPr>
              <a:t>52</a:t>
            </a:fld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295400"/>
            <a:ext cx="25908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Profiles Are Stable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579437"/>
          </a:xfrm>
        </p:spPr>
        <p:txBody>
          <a:bodyPr/>
          <a:lstStyle/>
          <a:p>
            <a:r>
              <a:rPr lang="en-US" dirty="0" smtClean="0"/>
              <a:t>BS Min/Max/Average Profile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74F74-A5A6-47D7-B20F-3055AEC1AA57}" type="slidenum">
              <a:rPr lang="en-US" sz="1100" smtClean="0"/>
              <a:pPr>
                <a:defRPr/>
              </a:pPr>
              <a:t>53</a:t>
            </a:fld>
            <a:endParaRPr lang="en-US" sz="1100" dirty="0"/>
          </a:p>
        </p:txBody>
      </p:sp>
      <p:pic>
        <p:nvPicPr>
          <p:cNvPr id="6" name="Picture 5" descr="BS Temp Min Max Overlay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S Temp Std De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579437"/>
          </a:xfrm>
        </p:spPr>
        <p:txBody>
          <a:bodyPr/>
          <a:lstStyle/>
          <a:p>
            <a:r>
              <a:rPr lang="en-US" dirty="0" smtClean="0"/>
              <a:t>BS Standard Deviation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74F74-A5A6-47D7-B20F-3055AEC1AA57}" type="slidenum">
              <a:rPr lang="en-US" sz="1100" smtClean="0"/>
              <a:pPr>
                <a:defRPr/>
              </a:pPr>
              <a:t>54</a:t>
            </a:fld>
            <a:endParaRPr lang="en-US" sz="1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Beamsplitter</a:t>
            </a:r>
            <a:r>
              <a:rPr lang="en-US" dirty="0" smtClean="0"/>
              <a:t> 10 Orbit Overlays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74F74-A5A6-47D7-B20F-3055AEC1AA57}" type="slidenum">
              <a:rPr lang="en-US" sz="1100" smtClean="0"/>
              <a:pPr>
                <a:defRPr/>
              </a:pPr>
              <a:t>55</a:t>
            </a:fld>
            <a:endParaRPr lang="en-US" sz="1100" dirty="0"/>
          </a:p>
        </p:txBody>
      </p:sp>
      <p:pic>
        <p:nvPicPr>
          <p:cNvPr id="6" name="Picture 5" descr="CrIS BS Temperature Overlay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ean Temp Overlay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3"/>
            <a:ext cx="8229600" cy="579437"/>
          </a:xfrm>
        </p:spPr>
        <p:txBody>
          <a:bodyPr/>
          <a:lstStyle/>
          <a:p>
            <a:r>
              <a:rPr lang="en-US" dirty="0" smtClean="0"/>
              <a:t>Overlay Of Mean Temperature Profiles Demonstrates Scan Baffle Varies Most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74F74-A5A6-47D7-B20F-3055AEC1AA57}" type="slidenum">
              <a:rPr lang="en-US" sz="1100" smtClean="0"/>
              <a:pPr>
                <a:defRPr/>
              </a:pPr>
              <a:t>56</a:t>
            </a:fld>
            <a:endParaRPr lang="en-US" sz="1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05158"/>
          </a:xfrm>
        </p:spPr>
        <p:txBody>
          <a:bodyPr/>
          <a:lstStyle/>
          <a:p>
            <a:pPr algn="ctr"/>
            <a:r>
              <a:rPr lang="en-US" dirty="0" smtClean="0"/>
              <a:t>Example: Stage 3 Cooler Temperature Drift Consistently Exceeded Limits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stage3CoolerDrfit_2012_02_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8355330" cy="483489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272881" y="1925053"/>
            <a:ext cx="1715168" cy="35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222250" marR="0" lvl="0" indent="-222250" algn="l" defTabSz="4572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Plot provided by NGAS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0416" y="1045808"/>
            <a:ext cx="54521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Drift Calculated During 30 Sample Moving Window [Max – Min]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07338" y="5610574"/>
            <a:ext cx="147829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Sample Number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74146" y="3204776"/>
            <a:ext cx="117051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Drift (Kelvin)</a:t>
            </a:r>
            <a:endParaRPr lang="en-US" sz="1400" dirty="0"/>
          </a:p>
        </p:txBody>
      </p:sp>
      <p:sp>
        <p:nvSpPr>
          <p:cNvPr id="15" name="Right Brace 14"/>
          <p:cNvSpPr/>
          <p:nvPr/>
        </p:nvSpPr>
        <p:spPr>
          <a:xfrm>
            <a:off x="7928316" y="3721043"/>
            <a:ext cx="184994" cy="602552"/>
          </a:xfrm>
          <a:prstGeom prst="rightBrace">
            <a:avLst>
              <a:gd name="adj1" fmla="val 4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969245" y="3721812"/>
            <a:ext cx="1090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Many low </a:t>
            </a:r>
            <a:br>
              <a:rPr lang="en-US" sz="1000" b="1" dirty="0" smtClean="0"/>
            </a:br>
            <a:r>
              <a:rPr lang="en-US" sz="1000" b="1" dirty="0" smtClean="0"/>
              <a:t>level noise triggered outages</a:t>
            </a:r>
            <a:endParaRPr lang="en-US" sz="1000" b="1" dirty="0"/>
          </a:p>
        </p:txBody>
      </p:sp>
      <p:sp>
        <p:nvSpPr>
          <p:cNvPr id="17" name="Rectangle 16"/>
          <p:cNvSpPr/>
          <p:nvPr/>
        </p:nvSpPr>
        <p:spPr>
          <a:xfrm>
            <a:off x="1411239" y="3715757"/>
            <a:ext cx="6497520" cy="602552"/>
          </a:xfrm>
          <a:prstGeom prst="rect">
            <a:avLst/>
          </a:prstGeom>
          <a:solidFill>
            <a:schemeClr val="accent1">
              <a:alpha val="1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46232" y="1719436"/>
            <a:ext cx="109017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Same large scale outages as ICT</a:t>
            </a:r>
            <a:endParaRPr lang="en-US" sz="1000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951931" y="2239506"/>
            <a:ext cx="1213080" cy="4296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345005" y="2239506"/>
            <a:ext cx="606926" cy="4296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951931" y="2239506"/>
            <a:ext cx="3187416" cy="4296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AD869C-8B13-44F9-AF8D-F78B26B04D5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3" name="Footer Placeholder 9"/>
          <p:cNvSpPr txBox="1">
            <a:spLocks/>
          </p:cNvSpPr>
          <p:nvPr/>
        </p:nvSpPr>
        <p:spPr>
          <a:xfrm>
            <a:off x="2945230" y="6440590"/>
            <a:ext cx="415374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document is not subject to the controls of the International Traffic in Arms Regulations (ITAR) or the Export Administration Regulations (EAR)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5"/>
          <p:cNvSpPr txBox="1">
            <a:spLocks/>
          </p:cNvSpPr>
          <p:nvPr/>
        </p:nvSpPr>
        <p:spPr>
          <a:xfrm>
            <a:off x="8375491" y="6492875"/>
            <a:ext cx="40849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73A39-3632-FB4A-8DD4-447B9097A59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05158"/>
          </a:xfrm>
        </p:spPr>
        <p:txBody>
          <a:bodyPr/>
          <a:lstStyle/>
          <a:p>
            <a:pPr algn="ctr"/>
            <a:r>
              <a:rPr lang="en-US" dirty="0" smtClean="0"/>
              <a:t>SDR “Degraded” QC Flag Found to Undergo High False Alarm Rate Due to Four Problems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109772"/>
            <a:ext cx="6936205" cy="54559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Engineering Packet #33 temperature drift limits not correct</a:t>
            </a:r>
          </a:p>
          <a:p>
            <a:pPr lvl="3"/>
            <a:r>
              <a:rPr lang="en-US" sz="1400" dirty="0" smtClean="0"/>
              <a:t>Results in QC flag triggered at lower level than intended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SDR algorithm uses 4 minute window to calculate drift instead of 2 minutes</a:t>
            </a:r>
          </a:p>
          <a:p>
            <a:pPr marL="1150938" lvl="3" indent="-457200"/>
            <a:r>
              <a:rPr lang="en-US" sz="1400" dirty="0" smtClean="0"/>
              <a:t>Results in a calculated drift 2 times too large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SDR algorithm method not robust against temperature telemetry noise</a:t>
            </a:r>
          </a:p>
          <a:p>
            <a:pPr marL="1150938" lvl="3" indent="-457200"/>
            <a:r>
              <a:rPr lang="en-US" sz="1400" dirty="0" smtClean="0"/>
              <a:t>Algorithm is sensitive to noise peaks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Linear thermal drift calculated by SDR Algorithm not consistent with instrument performance</a:t>
            </a:r>
          </a:p>
          <a:p>
            <a:pPr marL="1150938" lvl="3" indent="-457200"/>
            <a:r>
              <a:rPr lang="en-US" sz="1400" dirty="0" smtClean="0"/>
              <a:t>Drift rate algorithm needs to distinguish between linear and nonlinear drift</a:t>
            </a:r>
          </a:p>
          <a:p>
            <a:pPr lvl="1">
              <a:buNone/>
            </a:pPr>
            <a:endParaRPr lang="en-US" sz="1400" dirty="0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2638425" y="4114800"/>
          <a:ext cx="2619375" cy="2038350"/>
        </p:xfrm>
        <a:graphic>
          <a:graphicData uri="http://schemas.openxmlformats.org/presentationml/2006/ole">
            <p:oleObj spid="_x0000_s1026" name="Picture" r:id="rId3" imgW="2619756" imgH="2039112" progId="Word.Picture.8">
              <p:embed/>
            </p:oleObj>
          </a:graphicData>
        </a:graphic>
      </p:graphicFrame>
      <p:sp>
        <p:nvSpPr>
          <p:cNvPr id="6" name="Right Brace 5"/>
          <p:cNvSpPr/>
          <p:nvPr/>
        </p:nvSpPr>
        <p:spPr>
          <a:xfrm>
            <a:off x="7325907" y="1176421"/>
            <a:ext cx="245979" cy="1032042"/>
          </a:xfrm>
          <a:prstGeom prst="rightBrace">
            <a:avLst>
              <a:gd name="adj1" fmla="val 3659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7325907" y="2360863"/>
            <a:ext cx="245979" cy="2237874"/>
          </a:xfrm>
          <a:prstGeom prst="rightBrace">
            <a:avLst>
              <a:gd name="adj1" fmla="val 3659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71886" y="1500819"/>
            <a:ext cx="157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Fixed by Updating Engineering Packet</a:t>
            </a:r>
          </a:p>
          <a:p>
            <a:pPr algn="ctr"/>
            <a:r>
              <a:rPr lang="en-US" sz="1200" dirty="0" smtClean="0"/>
              <a:t>(#34) 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571886" y="3080084"/>
            <a:ext cx="1572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Fixed by Replacing [Max – Min] Algorithm with Better Noise Robust Algorithm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AD869C-8B13-44F9-AF8D-F78B26B04D5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" name="Footer Placeholder 9"/>
          <p:cNvSpPr txBox="1">
            <a:spLocks/>
          </p:cNvSpPr>
          <p:nvPr/>
        </p:nvSpPr>
        <p:spPr>
          <a:xfrm>
            <a:off x="2945230" y="6440590"/>
            <a:ext cx="415374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document is not subject to the controls of the International Traffic in Arms Regulations (ITAR) or the Export Administration Regulations (EAR)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375491" y="6492875"/>
            <a:ext cx="40849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73A39-3632-FB4A-8DD4-447B9097A59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43948" y="1938908"/>
            <a:ext cx="2833055" cy="3536033"/>
          </a:xfrm>
          <a:prstGeom prst="roundRect">
            <a:avLst>
              <a:gd name="adj" fmla="val 995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1410" y="1876370"/>
            <a:ext cx="2833055" cy="3536033"/>
          </a:xfrm>
          <a:prstGeom prst="roundRect">
            <a:avLst>
              <a:gd name="adj" fmla="val 99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564"/>
            <a:ext cx="9144000" cy="741361"/>
          </a:xfrm>
        </p:spPr>
        <p:txBody>
          <a:bodyPr/>
          <a:lstStyle/>
          <a:p>
            <a:pPr algn="ctr"/>
            <a:r>
              <a:rPr lang="en-US" sz="2400" dirty="0" smtClean="0"/>
              <a:t>Temperature Drift Limits Were Updated in Engineering Packet #34</a:t>
            </a:r>
            <a:br>
              <a:rPr lang="en-US" sz="2400" dirty="0" smtClean="0"/>
            </a:br>
            <a:r>
              <a:rPr lang="en-US" sz="2400" dirty="0" smtClean="0"/>
              <a:t>to Reduce Spectra Flagged as Degraded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808688" y="2013794"/>
            <a:ext cx="2748487" cy="3618344"/>
          </a:xfrm>
        </p:spPr>
        <p:txBody>
          <a:bodyPr/>
          <a:lstStyle/>
          <a:p>
            <a:pPr>
              <a:tabLst>
                <a:tab pos="2289175" algn="r"/>
              </a:tabLst>
            </a:pPr>
            <a:r>
              <a:rPr lang="en-US" sz="1400" dirty="0" smtClean="0"/>
              <a:t>ICT temp #1</a:t>
            </a:r>
            <a:r>
              <a:rPr lang="en-US" sz="1400" dirty="0" smtClean="0">
                <a:solidFill>
                  <a:srgbClr val="FF0000"/>
                </a:solidFill>
              </a:rPr>
              <a:t>	0.06 K</a:t>
            </a:r>
          </a:p>
          <a:p>
            <a:pPr>
              <a:tabLst>
                <a:tab pos="2289175" algn="r"/>
              </a:tabLst>
            </a:pPr>
            <a:r>
              <a:rPr lang="en-US" sz="1400" dirty="0" smtClean="0"/>
              <a:t>ICT temp #2</a:t>
            </a:r>
            <a:r>
              <a:rPr lang="en-US" sz="1400" dirty="0" smtClean="0">
                <a:solidFill>
                  <a:srgbClr val="FF0000"/>
                </a:solidFill>
              </a:rPr>
              <a:t>	0.06 K</a:t>
            </a:r>
          </a:p>
          <a:p>
            <a:pPr>
              <a:tabLst>
                <a:tab pos="2289175" algn="r"/>
              </a:tabLst>
            </a:pPr>
            <a:r>
              <a:rPr lang="en-US" sz="1400" dirty="0" err="1" smtClean="0"/>
              <a:t>Beamsplitter</a:t>
            </a:r>
            <a:r>
              <a:rPr lang="en-US" sz="1400" dirty="0" smtClean="0"/>
              <a:t> temp #1</a:t>
            </a:r>
            <a:r>
              <a:rPr lang="en-US" sz="1400" dirty="0" smtClean="0">
                <a:solidFill>
                  <a:srgbClr val="FF0000"/>
                </a:solidFill>
              </a:rPr>
              <a:t>	0.2 K</a:t>
            </a:r>
          </a:p>
          <a:p>
            <a:pPr>
              <a:tabLst>
                <a:tab pos="2289175" algn="r"/>
              </a:tabLst>
            </a:pPr>
            <a:r>
              <a:rPr lang="en-US" sz="1400" dirty="0" smtClean="0"/>
              <a:t>Scan mirror temp	1.3 K</a:t>
            </a:r>
          </a:p>
          <a:p>
            <a:pPr>
              <a:tabLst>
                <a:tab pos="2289175" algn="r"/>
              </a:tabLst>
            </a:pPr>
            <a:r>
              <a:rPr lang="en-US" sz="1400" dirty="0" smtClean="0"/>
              <a:t>Scan baffle temp	1.7 K</a:t>
            </a:r>
          </a:p>
          <a:p>
            <a:pPr>
              <a:tabLst>
                <a:tab pos="2289175" algn="r"/>
              </a:tabLst>
            </a:pPr>
            <a:r>
              <a:rPr lang="en-US" sz="1400" dirty="0" smtClean="0"/>
              <a:t>OMA structure #1 </a:t>
            </a:r>
            <a:r>
              <a:rPr lang="en-US" sz="1400" dirty="0" smtClean="0">
                <a:solidFill>
                  <a:srgbClr val="FF0000"/>
                </a:solidFill>
              </a:rPr>
              <a:t>    	0.2 K</a:t>
            </a:r>
          </a:p>
          <a:p>
            <a:pPr>
              <a:tabLst>
                <a:tab pos="2289175" algn="r"/>
              </a:tabLst>
            </a:pPr>
            <a:r>
              <a:rPr lang="en-US" sz="1400" dirty="0" smtClean="0"/>
              <a:t>OMA structure #2 </a:t>
            </a:r>
            <a:r>
              <a:rPr lang="en-US" sz="1400" dirty="0" smtClean="0">
                <a:solidFill>
                  <a:srgbClr val="FF0000"/>
                </a:solidFill>
              </a:rPr>
              <a:t>   	0.2 K</a:t>
            </a:r>
          </a:p>
          <a:p>
            <a:pPr>
              <a:tabLst>
                <a:tab pos="2289175" algn="r"/>
              </a:tabLst>
            </a:pPr>
            <a:r>
              <a:rPr lang="en-US" sz="1400" dirty="0" smtClean="0"/>
              <a:t>Telescope </a:t>
            </a:r>
            <a:r>
              <a:rPr lang="en-US" sz="1400" dirty="0" smtClean="0">
                <a:solidFill>
                  <a:srgbClr val="FF0000"/>
                </a:solidFill>
              </a:rPr>
              <a:t>                  	0.2 K</a:t>
            </a:r>
          </a:p>
          <a:p>
            <a:pPr>
              <a:tabLst>
                <a:tab pos="2289175" algn="r"/>
              </a:tabLst>
            </a:pPr>
            <a:r>
              <a:rPr lang="en-US" sz="1400" dirty="0" smtClean="0"/>
              <a:t>Stage 1 cooler </a:t>
            </a:r>
            <a:r>
              <a:rPr lang="en-US" sz="1400" dirty="0" smtClean="0">
                <a:solidFill>
                  <a:srgbClr val="FF0000"/>
                </a:solidFill>
              </a:rPr>
              <a:t>          	0.3 K</a:t>
            </a:r>
          </a:p>
          <a:p>
            <a:pPr>
              <a:tabLst>
                <a:tab pos="2289175" algn="r"/>
              </a:tabLst>
            </a:pPr>
            <a:r>
              <a:rPr lang="en-US" sz="1400" dirty="0" smtClean="0"/>
              <a:t>Stage 2 cooler            	1.0 K</a:t>
            </a:r>
          </a:p>
          <a:p>
            <a:pPr>
              <a:tabLst>
                <a:tab pos="2289175" algn="r"/>
              </a:tabLst>
            </a:pPr>
            <a:r>
              <a:rPr lang="en-US" sz="1400" dirty="0" smtClean="0"/>
              <a:t>Stage 3 cooler </a:t>
            </a:r>
            <a:r>
              <a:rPr lang="en-US" sz="1400" dirty="0" smtClean="0">
                <a:solidFill>
                  <a:srgbClr val="FF0000"/>
                </a:solidFill>
              </a:rPr>
              <a:t>          	0.025 K</a:t>
            </a:r>
          </a:p>
          <a:p>
            <a:pPr>
              <a:tabLst>
                <a:tab pos="2289175" algn="r"/>
              </a:tabLst>
            </a:pPr>
            <a:r>
              <a:rPr lang="en-US" sz="1400" dirty="0" smtClean="0"/>
              <a:t>Stage 4 cooler </a:t>
            </a:r>
            <a:r>
              <a:rPr lang="en-US" sz="1400" dirty="0" smtClean="0">
                <a:solidFill>
                  <a:srgbClr val="FF0000"/>
                </a:solidFill>
              </a:rPr>
              <a:t>          	0.025 K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81410" y="1374243"/>
            <a:ext cx="2975765" cy="70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8738" lvl="0" indent="4763" algn="ctr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90000"/>
            </a:pPr>
            <a:r>
              <a:rPr lang="en-US" sz="1400" b="1" dirty="0" smtClean="0">
                <a:latin typeface="+mj-lt"/>
              </a:rPr>
              <a:t>Engineering Packet #33</a:t>
            </a:r>
            <a:br>
              <a:rPr lang="en-US" sz="1400" b="1" dirty="0" smtClean="0">
                <a:latin typeface="+mj-lt"/>
              </a:rPr>
            </a:b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Two Minute </a:t>
            </a:r>
            <a:r>
              <a:rPr kumimoji="0" lang="en-US" sz="1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Temperature Drift Limit </a:t>
            </a:r>
            <a:br>
              <a:rPr kumimoji="0" lang="en-US" sz="1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</a:br>
            <a:endParaRPr kumimoji="0" lang="en-US" sz="14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n-cs"/>
            </a:endParaRPr>
          </a:p>
          <a:p>
            <a:pPr marL="234950" marR="0" lvl="0" indent="-222250" algn="l" defTabSz="4572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15524" y="1931846"/>
            <a:ext cx="2833055" cy="3536033"/>
          </a:xfrm>
          <a:prstGeom prst="roundRect">
            <a:avLst>
              <a:gd name="adj" fmla="val 995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52986" y="1869308"/>
            <a:ext cx="2833055" cy="3536033"/>
          </a:xfrm>
          <a:prstGeom prst="roundRect">
            <a:avLst>
              <a:gd name="adj" fmla="val 99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280264" y="2006732"/>
            <a:ext cx="2748487" cy="361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34950" marR="0" lvl="0" indent="-222250" algn="l" defTabSz="4572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None/>
              <a:tabLst>
                <a:tab pos="2289175" algn="r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ICT temp #1	0.12 K</a:t>
            </a:r>
          </a:p>
          <a:p>
            <a:pPr marL="234950" marR="0" lvl="0" indent="-222250" algn="l" defTabSz="4572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None/>
              <a:tabLst>
                <a:tab pos="2289175" algn="r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ICT temp #2	0.12 K</a:t>
            </a:r>
          </a:p>
          <a:p>
            <a:pPr marL="234950" marR="0" lvl="0" indent="-222250" algn="l" defTabSz="4572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None/>
              <a:tabLst>
                <a:tab pos="2289175" algn="r"/>
              </a:tabLst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Beamsplitter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 temp #1	0.5 K</a:t>
            </a:r>
          </a:p>
          <a:p>
            <a:pPr marL="234950" marR="0" lvl="0" indent="-222250" algn="l" defTabSz="4572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None/>
              <a:tabLst>
                <a:tab pos="2289175" algn="r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Scan mirror temp	1.3 K</a:t>
            </a:r>
          </a:p>
          <a:p>
            <a:pPr marL="234950" marR="0" lvl="0" indent="-222250" algn="l" defTabSz="4572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None/>
              <a:tabLst>
                <a:tab pos="2289175" algn="r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Scan baffle temp	1.7 K</a:t>
            </a:r>
          </a:p>
          <a:p>
            <a:pPr marL="234950" marR="0" lvl="0" indent="-222250" algn="l" defTabSz="4572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None/>
              <a:tabLst>
                <a:tab pos="2289175" algn="r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OMA structure #1     	0.5 K</a:t>
            </a:r>
          </a:p>
          <a:p>
            <a:pPr marL="234950" marR="0" lvl="0" indent="-222250" algn="l" defTabSz="4572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None/>
              <a:tabLst>
                <a:tab pos="2289175" algn="r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OMA structure #2    	0.5 K</a:t>
            </a:r>
          </a:p>
          <a:p>
            <a:pPr marL="234950" marR="0" lvl="0" indent="-222250" algn="l" defTabSz="4572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None/>
              <a:tabLst>
                <a:tab pos="2289175" algn="r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Telescope                   	0.5 K</a:t>
            </a:r>
          </a:p>
          <a:p>
            <a:pPr marL="234950" marR="0" lvl="0" indent="-222250" algn="l" defTabSz="4572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None/>
              <a:tabLst>
                <a:tab pos="2289175" algn="r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Stage 1 cooler           	0.25 K</a:t>
            </a:r>
          </a:p>
          <a:p>
            <a:pPr marL="234950" marR="0" lvl="0" indent="-222250" algn="l" defTabSz="4572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None/>
              <a:tabLst>
                <a:tab pos="2289175" algn="r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Stage 2 cooler            	1.0 K</a:t>
            </a:r>
          </a:p>
          <a:p>
            <a:pPr marL="234950" marR="0" lvl="0" indent="-222250" algn="l" defTabSz="4572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None/>
              <a:tabLst>
                <a:tab pos="2289175" algn="r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Stage 3 cooler           	0.05 K</a:t>
            </a:r>
          </a:p>
          <a:p>
            <a:pPr marL="234950" marR="0" lvl="0" indent="-222250" algn="l" defTabSz="4572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None/>
              <a:tabLst>
                <a:tab pos="2289175" algn="r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Stage 4 cooler           	0.05 K</a:t>
            </a:r>
          </a:p>
          <a:p>
            <a:pPr marL="234950" marR="0" lvl="0" indent="-222250" algn="l" defTabSz="4572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052986" y="1355494"/>
            <a:ext cx="2975765" cy="70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8738" lvl="0" indent="4763" algn="ctr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90000"/>
            </a:pPr>
            <a:r>
              <a:rPr lang="en-US" sz="1400" b="1" dirty="0" smtClean="0">
                <a:latin typeface="+mj-lt"/>
              </a:rPr>
              <a:t>Engineering Packet #34</a:t>
            </a:r>
            <a:br>
              <a:rPr lang="en-US" sz="1400" b="1" dirty="0" smtClean="0">
                <a:latin typeface="+mj-lt"/>
              </a:rPr>
            </a:b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Two Minute </a:t>
            </a:r>
            <a:r>
              <a:rPr kumimoji="0" lang="en-US" sz="1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  <a:t>Temperature Drift Limit </a:t>
            </a:r>
            <a:br>
              <a:rPr kumimoji="0" lang="en-US" sz="1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n-cs"/>
              </a:rPr>
            </a:br>
            <a:endParaRPr kumimoji="0" lang="en-US" sz="14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n-cs"/>
            </a:endParaRPr>
          </a:p>
          <a:p>
            <a:pPr marL="234950" marR="0" lvl="0" indent="-222250" algn="l" defTabSz="4572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676440" y="2870420"/>
            <a:ext cx="1213608" cy="14729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Updated   </a:t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en-US" sz="1400" b="1" dirty="0" smtClean="0">
                <a:solidFill>
                  <a:schemeClr val="tx1"/>
                </a:solidFill>
              </a:rPr>
              <a:t>    to this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1734" y="5467879"/>
            <a:ext cx="2994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Corresponds to Current </a:t>
            </a:r>
            <a:br>
              <a:rPr lang="en-US" sz="1600" dirty="0" smtClean="0"/>
            </a:br>
            <a:r>
              <a:rPr lang="en-US" sz="1600" dirty="0" smtClean="0"/>
              <a:t>NPP CrIS Sensor Specification</a:t>
            </a:r>
            <a:endParaRPr lang="en-US" sz="16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z="1100" smtClean="0"/>
              <a:pPr/>
              <a:t>8</a:t>
            </a:fld>
            <a:endParaRPr lang="en-US" sz="11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en-US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711642" y="5064973"/>
            <a:ext cx="147894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05158"/>
          </a:xfrm>
        </p:spPr>
        <p:txBody>
          <a:bodyPr/>
          <a:lstStyle/>
          <a:p>
            <a:r>
              <a:rPr lang="en-US" dirty="0" smtClean="0"/>
              <a:t>Better Algorithm Was Needed for Identifying Temperature Drifts Having Most Negative Impact 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2438" y="990600"/>
            <a:ext cx="8231187" cy="494347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Data Set Available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30 temperature samples spanning 4 minute window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15 prior &amp; 15 after earth scene of interest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~10 mK </a:t>
            </a:r>
            <a:r>
              <a:rPr lang="en-US" dirty="0" err="1" smtClean="0"/>
              <a:t>rms</a:t>
            </a:r>
            <a:r>
              <a:rPr lang="en-US" dirty="0" smtClean="0"/>
              <a:t> random noise per sample</a:t>
            </a:r>
          </a:p>
          <a:p>
            <a:pPr lvl="3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Objective…Flag thermal drift conditions that produce a calibration bias</a:t>
            </a:r>
          </a:p>
          <a:p>
            <a:pPr lvl="3">
              <a:buFont typeface="Arial" pitchFamily="34" charset="0"/>
              <a:buChar char="•"/>
            </a:pPr>
            <a:r>
              <a:rPr lang="en-US" u="sng" dirty="0" smtClean="0"/>
              <a:t>Average window </a:t>
            </a:r>
            <a:r>
              <a:rPr lang="en-US" dirty="0" smtClean="0"/>
              <a:t>temperature different than </a:t>
            </a:r>
            <a:r>
              <a:rPr lang="en-US" u="sng" dirty="0" smtClean="0"/>
              <a:t>center of window </a:t>
            </a:r>
            <a:r>
              <a:rPr lang="en-US" dirty="0" smtClean="0"/>
              <a:t>temperature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Robust to telemetry random and spike noise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Magnitude of calibration error (% uncertainty) exceeds basis of analysis for CrIS thermal Drift specification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504167" y="4723068"/>
            <a:ext cx="739471" cy="652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550257" y="4723067"/>
            <a:ext cx="739471" cy="652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289728" y="4723067"/>
            <a:ext cx="739471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451113" y="4397064"/>
            <a:ext cx="739471" cy="652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11642" y="5049071"/>
            <a:ext cx="739471" cy="652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7243638" y="4723068"/>
            <a:ext cx="739471" cy="652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13545" y="4202668"/>
            <a:ext cx="2618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Examples of Thermal Drift</a:t>
            </a:r>
            <a:endParaRPr lang="en-US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310573" y="5531151"/>
            <a:ext cx="241764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Type 1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200" dirty="0" smtClean="0"/>
              <a:t>Most Common</a:t>
            </a:r>
          </a:p>
          <a:p>
            <a:pPr algn="ctr"/>
            <a:r>
              <a:rPr lang="en-US" sz="1200" dirty="0" smtClean="0"/>
              <a:t>Calibration Impact….. Negligible 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943853" y="5516580"/>
            <a:ext cx="269176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Type 2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200" dirty="0" smtClean="0"/>
              <a:t>Occasional</a:t>
            </a:r>
          </a:p>
          <a:p>
            <a:pPr algn="ctr"/>
            <a:r>
              <a:rPr lang="en-US" sz="1200" dirty="0" smtClean="0"/>
              <a:t>Calibration Impact…….half of Type 3</a:t>
            </a:r>
            <a:endParaRPr lang="en-US" sz="1200" dirty="0"/>
          </a:p>
        </p:txBody>
      </p:sp>
      <p:sp>
        <p:nvSpPr>
          <p:cNvPr id="18" name="Oval 17"/>
          <p:cNvSpPr/>
          <p:nvPr/>
        </p:nvSpPr>
        <p:spPr>
          <a:xfrm>
            <a:off x="1413245" y="5017242"/>
            <a:ext cx="74741" cy="7686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253083" y="4700533"/>
            <a:ext cx="74741" cy="7686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212186" y="4685962"/>
            <a:ext cx="74741" cy="7686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550257" y="4890044"/>
            <a:ext cx="147894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504167" y="5070251"/>
            <a:ext cx="147894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61006" y="4866191"/>
            <a:ext cx="6591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Average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3220679" y="4685962"/>
            <a:ext cx="6591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Average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6174589" y="4847883"/>
            <a:ext cx="6591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Average</a:t>
            </a:r>
            <a:endParaRPr lang="en-US" sz="1000" dirty="0"/>
          </a:p>
        </p:txBody>
      </p:sp>
      <p:sp>
        <p:nvSpPr>
          <p:cNvPr id="28" name="Rectangle 27"/>
          <p:cNvSpPr/>
          <p:nvPr/>
        </p:nvSpPr>
        <p:spPr>
          <a:xfrm>
            <a:off x="7808181" y="6143625"/>
            <a:ext cx="878619" cy="2969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6697" y="5517911"/>
            <a:ext cx="257198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Type 3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200" dirty="0" smtClean="0"/>
              <a:t>Rare</a:t>
            </a:r>
          </a:p>
          <a:p>
            <a:pPr algn="ctr"/>
            <a:r>
              <a:rPr lang="en-US" sz="1200" dirty="0" smtClean="0"/>
              <a:t>Calibration Impact…….Worst Case</a:t>
            </a:r>
            <a:br>
              <a:rPr lang="en-US" sz="1200" dirty="0" smtClean="0"/>
            </a:br>
            <a:r>
              <a:rPr lang="en-US" sz="1200" dirty="0" smtClean="0"/>
              <a:t>Used for CrIS Sensor Specification</a:t>
            </a:r>
            <a:endParaRPr lang="en-US" sz="12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z="1100" smtClean="0"/>
              <a:pPr/>
              <a:t>9</a:t>
            </a:fld>
            <a:endParaRPr lang="en-US" sz="1100" dirty="0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This document is not subject to the controls of the International Traffic in Arms Regulations (ITAR) or the Export Administration Regulations (EAR)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T Exelis">
  <a:themeElements>
    <a:clrScheme name="ITT Exelis">
      <a:dk1>
        <a:sysClr val="windowText" lastClr="000000"/>
      </a:dk1>
      <a:lt1>
        <a:sysClr val="window" lastClr="FFFFFF"/>
      </a:lt1>
      <a:dk2>
        <a:srgbClr val="EB7919"/>
      </a:dk2>
      <a:lt2>
        <a:srgbClr val="E35205"/>
      </a:lt2>
      <a:accent1>
        <a:srgbClr val="F8A229"/>
      </a:accent1>
      <a:accent2>
        <a:srgbClr val="5E5E60"/>
      </a:accent2>
      <a:accent3>
        <a:srgbClr val="909090"/>
      </a:accent3>
      <a:accent4>
        <a:srgbClr val="B5B5B5"/>
      </a:accent4>
      <a:accent5>
        <a:srgbClr val="DADADA"/>
      </a:accent5>
      <a:accent6>
        <a:srgbClr val="E35205"/>
      </a:accent6>
      <a:hlink>
        <a:srgbClr val="EB7919"/>
      </a:hlink>
      <a:folHlink>
        <a:srgbClr val="F8A2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4803</TotalTime>
  <Words>3506</Words>
  <Application>Microsoft Office PowerPoint</Application>
  <PresentationFormat>On-screen Show (4:3)</PresentationFormat>
  <Paragraphs>464</Paragraphs>
  <Slides>56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ITT Exelis</vt:lpstr>
      <vt:lpstr>Picture</vt:lpstr>
      <vt:lpstr>Equation</vt:lpstr>
      <vt:lpstr>CrIS SDR Provisional  Readiness Review</vt:lpstr>
      <vt:lpstr>Exelis Primary Roles During CrIS Post Launch Support</vt:lpstr>
      <vt:lpstr>Engineering Packet Updates</vt:lpstr>
      <vt:lpstr>Exelis Support to Engineering Packet Updates</vt:lpstr>
      <vt:lpstr>SDR Algorithm Monitors Several Temperatures for Excessive Drift</vt:lpstr>
      <vt:lpstr>Example: Stage 3 Cooler Temperature Drift Consistently Exceeded Limits </vt:lpstr>
      <vt:lpstr>SDR “Degraded” QC Flag Found to Undergo High False Alarm Rate Due to Four Problems </vt:lpstr>
      <vt:lpstr>Temperature Drift Limits Were Updated in Engineering Packet #34 to Reduce Spectra Flagged as Degraded</vt:lpstr>
      <vt:lpstr>Better Algorithm Was Needed for Identifying Temperature Drifts Having Most Negative Impact on Performance</vt:lpstr>
      <vt:lpstr>New Thermal Drift Algorithm Eliminates Unnecessary Degraded Spectra </vt:lpstr>
      <vt:lpstr>Additional NOAA Funded Cal/Val Tasks</vt:lpstr>
      <vt:lpstr>Exelis Funded to Perform Additional Cal/Val Tasks</vt:lpstr>
      <vt:lpstr>Slide 13</vt:lpstr>
      <vt:lpstr>FCE Algorithm Background</vt:lpstr>
      <vt:lpstr>FCE Detection/Correction Flow Implemented in Matlab</vt:lpstr>
      <vt:lpstr>Detection Methodology Influenced by Several Factors</vt:lpstr>
      <vt:lpstr>Certain FCE Numbers Create Difficult Detection Cases</vt:lpstr>
      <vt:lpstr>Testing Across FOVs Reveal FOV False Alarm Dependency</vt:lpstr>
      <vt:lpstr>Dependency Traced to Differing Imaginary Signatures</vt:lpstr>
      <vt:lpstr>FCE Detection Rate Results for FOV5 Show 100% Detection</vt:lpstr>
      <vt:lpstr>Mean RMS Errors for Full Orbit Demonstrate Correction to &lt;1 mK </vt:lpstr>
      <vt:lpstr>FCE Algorithm Summary</vt:lpstr>
      <vt:lpstr>Slide 23</vt:lpstr>
      <vt:lpstr>ICT Model Temperature Inputs Trended and Reviewed</vt:lpstr>
      <vt:lpstr>Scan Baffle Temperature Shows Larger Variation Near Equator </vt:lpstr>
      <vt:lpstr>Averaged Profiles Reveal Up to 1.5K Variation by Orbit</vt:lpstr>
      <vt:lpstr>Standard Deviation Also Larger Following Equator Crossing</vt:lpstr>
      <vt:lpstr>Scan Baffle 10 Orbit Overlays Not Very Repeatable</vt:lpstr>
      <vt:lpstr>Slide 29</vt:lpstr>
      <vt:lpstr>Differences Between Ordering of Radiometric Calibration and Spectral Corrections Evaluated</vt:lpstr>
      <vt:lpstr>Impact of Reordering Spectral/Radiometric Calibrations in SDR Algorithm Evaluated by Exelis</vt:lpstr>
      <vt:lpstr>Comparison of Order Using TVAC Blackbody Data Shows  &lt; 0.03% Impact</vt:lpstr>
      <vt:lpstr>Up to 0.5% Difference Seen When Analyzing On-Orbit Structured Scenes</vt:lpstr>
      <vt:lpstr>Radiance Differences Show Actual Change in Values is Small</vt:lpstr>
      <vt:lpstr>PCF/No PCF Comparison Demonstrates Filter Is Not Needed With New Calibration Order</vt:lpstr>
      <vt:lpstr>Summary</vt:lpstr>
      <vt:lpstr>Slide 37</vt:lpstr>
      <vt:lpstr>Exelis Involvement in Anomaly Investigation</vt:lpstr>
      <vt:lpstr>Responsivity Variation Reported by UW Confirmed to Be Present in TVAC Data</vt:lpstr>
      <vt:lpstr>Simulation of Optical Coating Introducing an 11 µm Delay Matches On-Orbit Observations</vt:lpstr>
      <vt:lpstr>Summary</vt:lpstr>
      <vt:lpstr>Exelis SDR Provisional Summary</vt:lpstr>
      <vt:lpstr>Appendix</vt:lpstr>
      <vt:lpstr>ICT Temperature Overlays, 43 Orbits </vt:lpstr>
      <vt:lpstr>ICT Min/Max/Average Profile</vt:lpstr>
      <vt:lpstr>ICT Standard Deviation</vt:lpstr>
      <vt:lpstr>ICT 10 Orbit Overlays</vt:lpstr>
      <vt:lpstr>OMA Temperature Overlays, 43 Orbits </vt:lpstr>
      <vt:lpstr>OMA Min/Max/Average Profile</vt:lpstr>
      <vt:lpstr>OMA Standard Deviation</vt:lpstr>
      <vt:lpstr>OMA 10 Orbit Overlays</vt:lpstr>
      <vt:lpstr>BS Temperature Overlays, 43 Orbits </vt:lpstr>
      <vt:lpstr>BS Min/Max/Average Profile</vt:lpstr>
      <vt:lpstr>BS Standard Deviation</vt:lpstr>
      <vt:lpstr>Beamsplitter 10 Orbit Overlays</vt:lpstr>
      <vt:lpstr>Overlay Of Mean Temperature Profiles Demonstrates Scan Baffle Varies Most</vt:lpstr>
    </vt:vector>
  </TitlesOfParts>
  <Company>ITT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 SDR Provisional  Readiness Review</dc:title>
  <dc:creator>Exelis</dc:creator>
  <cp:lastModifiedBy>Exelis</cp:lastModifiedBy>
  <cp:revision>450</cp:revision>
  <dcterms:created xsi:type="dcterms:W3CDTF">2012-10-15T20:08:37Z</dcterms:created>
  <dcterms:modified xsi:type="dcterms:W3CDTF">2012-10-22T14:59:30Z</dcterms:modified>
</cp:coreProperties>
</file>