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7"/>
  </p:notesMasterIdLst>
  <p:handoutMasterIdLst>
    <p:handoutMasterId r:id="rId38"/>
  </p:handoutMasterIdLst>
  <p:sldIdLst>
    <p:sldId id="615" r:id="rId2"/>
    <p:sldId id="616" r:id="rId3"/>
    <p:sldId id="708" r:id="rId4"/>
    <p:sldId id="618" r:id="rId5"/>
    <p:sldId id="619" r:id="rId6"/>
    <p:sldId id="701" r:id="rId7"/>
    <p:sldId id="626" r:id="rId8"/>
    <p:sldId id="697" r:id="rId9"/>
    <p:sldId id="628" r:id="rId10"/>
    <p:sldId id="690" r:id="rId11"/>
    <p:sldId id="634" r:id="rId12"/>
    <p:sldId id="635" r:id="rId13"/>
    <p:sldId id="641" r:id="rId14"/>
    <p:sldId id="636" r:id="rId15"/>
    <p:sldId id="637" r:id="rId16"/>
    <p:sldId id="638" r:id="rId17"/>
    <p:sldId id="644" r:id="rId18"/>
    <p:sldId id="649" r:id="rId19"/>
    <p:sldId id="645" r:id="rId20"/>
    <p:sldId id="646" r:id="rId21"/>
    <p:sldId id="651" r:id="rId22"/>
    <p:sldId id="652" r:id="rId23"/>
    <p:sldId id="654" r:id="rId24"/>
    <p:sldId id="655" r:id="rId25"/>
    <p:sldId id="691" r:id="rId26"/>
    <p:sldId id="660" r:id="rId27"/>
    <p:sldId id="662" r:id="rId28"/>
    <p:sldId id="663" r:id="rId29"/>
    <p:sldId id="664" r:id="rId30"/>
    <p:sldId id="705" r:id="rId31"/>
    <p:sldId id="702" r:id="rId32"/>
    <p:sldId id="703" r:id="rId33"/>
    <p:sldId id="704" r:id="rId34"/>
    <p:sldId id="709" r:id="rId35"/>
    <p:sldId id="707"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AE00"/>
    <a:srgbClr val="DA28DA"/>
    <a:srgbClr val="0BE81E"/>
    <a:srgbClr val="D70000"/>
    <a:srgbClr val="FFFF54"/>
    <a:srgbClr val="F40000"/>
    <a:srgbClr val="DC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277" autoAdjust="0"/>
    <p:restoredTop sz="97978" autoAdjust="0"/>
  </p:normalViewPr>
  <p:slideViewPr>
    <p:cSldViewPr snapToObjects="1">
      <p:cViewPr varScale="1">
        <p:scale>
          <a:sx n="117" d="100"/>
          <a:sy n="117" d="100"/>
        </p:scale>
        <p:origin x="-944" y="-10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2816"/>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handoutMaster" Target="handoutMasters/handout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A957FC2-3AFF-CF48-95AB-CB83E4CB8359}" type="datetimeFigureOut">
              <a:rPr lang="en-US" smtClean="0"/>
              <a:t>10/23/12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EE8DAE3-7982-3C40-93EB-296972934904}" type="slidenum">
              <a:rPr lang="en-US" smtClean="0"/>
              <a:t>‹#›</a:t>
            </a:fld>
            <a:endParaRPr lang="en-US"/>
          </a:p>
        </p:txBody>
      </p:sp>
    </p:spTree>
    <p:extLst>
      <p:ext uri="{BB962C8B-B14F-4D97-AF65-F5344CB8AC3E}">
        <p14:creationId xmlns:p14="http://schemas.microsoft.com/office/powerpoint/2010/main" val="379272829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084B35A-0E17-384C-9A11-D52F5E2F9D00}" type="datetimeFigureOut">
              <a:rPr lang="en-US" smtClean="0"/>
              <a:t>10/23/12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9FC188E-9FD0-DB4A-824E-686A5BE18B03}" type="slidenum">
              <a:rPr lang="en-US" smtClean="0"/>
              <a:t>‹#›</a:t>
            </a:fld>
            <a:endParaRPr lang="en-US"/>
          </a:p>
        </p:txBody>
      </p:sp>
    </p:spTree>
    <p:extLst>
      <p:ext uri="{BB962C8B-B14F-4D97-AF65-F5344CB8AC3E}">
        <p14:creationId xmlns:p14="http://schemas.microsoft.com/office/powerpoint/2010/main" val="195914309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FC188E-9FD0-DB4A-824E-686A5BE18B03}" type="slidenum">
              <a:rPr lang="en-US" smtClean="0"/>
              <a:t>1</a:t>
            </a:fld>
            <a:endParaRPr lang="en-US"/>
          </a:p>
        </p:txBody>
      </p:sp>
    </p:spTree>
    <p:extLst>
      <p:ext uri="{BB962C8B-B14F-4D97-AF65-F5344CB8AC3E}">
        <p14:creationId xmlns:p14="http://schemas.microsoft.com/office/powerpoint/2010/main" val="18964332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FC188E-9FD0-DB4A-824E-686A5BE18B03}" type="slidenum">
              <a:rPr lang="en-US" smtClean="0"/>
              <a:t>23</a:t>
            </a:fld>
            <a:endParaRPr lang="en-US"/>
          </a:p>
        </p:txBody>
      </p:sp>
    </p:spTree>
    <p:extLst>
      <p:ext uri="{BB962C8B-B14F-4D97-AF65-F5344CB8AC3E}">
        <p14:creationId xmlns:p14="http://schemas.microsoft.com/office/powerpoint/2010/main" val="18964332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Warm scene.</a:t>
            </a:r>
            <a:r>
              <a:rPr lang="en-US" baseline="0" dirty="0" smtClean="0"/>
              <a:t>  ~clear sky</a:t>
            </a:r>
          </a:p>
          <a:p>
            <a:endParaRPr lang="en-US" baseline="0" dirty="0" smtClean="0"/>
          </a:p>
          <a:p>
            <a:r>
              <a:rPr lang="en-US" baseline="0" dirty="0" smtClean="0"/>
              <a:t>Positive and negative signatures in LW.</a:t>
            </a:r>
            <a:endParaRPr lang="en-US" dirty="0"/>
          </a:p>
        </p:txBody>
      </p:sp>
      <p:sp>
        <p:nvSpPr>
          <p:cNvPr id="4" name="Slide Number Placeholder 3"/>
          <p:cNvSpPr>
            <a:spLocks noGrp="1"/>
          </p:cNvSpPr>
          <p:nvPr>
            <p:ph type="sldNum" sz="quarter" idx="10"/>
          </p:nvPr>
        </p:nvSpPr>
        <p:spPr/>
        <p:txBody>
          <a:bodyPr/>
          <a:lstStyle/>
          <a:p>
            <a:fld id="{B9FC188E-9FD0-DB4A-824E-686A5BE18B03}" type="slidenum">
              <a:rPr lang="en-US" smtClean="0"/>
              <a:t>28</a:t>
            </a:fld>
            <a:endParaRPr lang="en-US"/>
          </a:p>
        </p:txBody>
      </p:sp>
    </p:spTree>
    <p:extLst>
      <p:ext uri="{BB962C8B-B14F-4D97-AF65-F5344CB8AC3E}">
        <p14:creationId xmlns:p14="http://schemas.microsoft.com/office/powerpoint/2010/main" val="35387199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2000" b="1" dirty="0" smtClean="0"/>
          </a:p>
          <a:p>
            <a:pPr lvl="1"/>
            <a:r>
              <a:rPr lang="en-US" sz="2000" b="1" dirty="0" smtClean="0"/>
              <a:t>NL Summary:</a:t>
            </a:r>
          </a:p>
          <a:p>
            <a:pPr lvl="1"/>
            <a:endParaRPr lang="en-US" sz="2000" b="1" dirty="0" smtClean="0"/>
          </a:p>
          <a:p>
            <a:pPr lvl="1"/>
            <a:r>
              <a:rPr lang="en-US" sz="2000" b="1" dirty="0" smtClean="0"/>
              <a:t>Overall, the FOV-2-FOV analysis is working well.</a:t>
            </a:r>
          </a:p>
          <a:p>
            <a:pPr lvl="1"/>
            <a:endParaRPr lang="en-US" sz="2000" b="1" dirty="0" smtClean="0"/>
          </a:p>
          <a:p>
            <a:pPr lvl="1"/>
            <a:r>
              <a:rPr lang="en-US" sz="2000" b="1" dirty="0" smtClean="0"/>
              <a:t>MW7 value changed by ~100% (not unexpected)</a:t>
            </a:r>
          </a:p>
          <a:p>
            <a:pPr lvl="1"/>
            <a:endParaRPr lang="en-US" sz="2000" b="1" dirty="0" smtClean="0"/>
          </a:p>
          <a:p>
            <a:pPr lvl="1"/>
            <a:r>
              <a:rPr lang="en-US" sz="2000" b="1" dirty="0" smtClean="0"/>
              <a:t>MW6 and 9 remained linear</a:t>
            </a:r>
          </a:p>
          <a:p>
            <a:pPr lvl="1"/>
            <a:endParaRPr lang="en-US" sz="2000" b="1" dirty="0" smtClean="0"/>
          </a:p>
          <a:p>
            <a:pPr lvl="1"/>
            <a:r>
              <a:rPr lang="en-US" sz="2000" b="1" dirty="0" smtClean="0"/>
              <a:t>Overall, FOV-2-FOV values are larger (~10%) than v32 values.</a:t>
            </a:r>
          </a:p>
          <a:p>
            <a:pPr lvl="1"/>
            <a:r>
              <a:rPr lang="en-US" sz="1800" b="1" dirty="0" smtClean="0"/>
              <a:t>But does not necessarily suggest actual changes in all FOVs due to differences in TVAC vs. In-orbit analysis uncertainties</a:t>
            </a:r>
            <a:endParaRPr lang="en-US" b="1" dirty="0" smtClean="0"/>
          </a:p>
          <a:p>
            <a:pPr lvl="1"/>
            <a:endParaRPr lang="en-US" sz="2000" b="1" dirty="0" smtClean="0"/>
          </a:p>
          <a:p>
            <a:pPr lvl="1"/>
            <a:r>
              <a:rPr lang="en-US" sz="2000" b="1" dirty="0" smtClean="0"/>
              <a:t>SW biases are not zero, and are FOV dependent.</a:t>
            </a:r>
          </a:p>
          <a:p>
            <a:pPr lvl="1"/>
            <a:r>
              <a:rPr lang="en-US" sz="2000" b="1" dirty="0" smtClean="0"/>
              <a:t>The next iteration of Nonlinearity analysis will likely require modifications to the analysis technique, addressing the SW biases and other possible sources of radiometric bias.</a:t>
            </a:r>
          </a:p>
          <a:p>
            <a:endParaRPr lang="en-US" dirty="0"/>
          </a:p>
        </p:txBody>
      </p:sp>
      <p:sp>
        <p:nvSpPr>
          <p:cNvPr id="4" name="Slide Number Placeholder 3"/>
          <p:cNvSpPr>
            <a:spLocks noGrp="1"/>
          </p:cNvSpPr>
          <p:nvPr>
            <p:ph type="sldNum" sz="quarter" idx="10"/>
          </p:nvPr>
        </p:nvSpPr>
        <p:spPr/>
        <p:txBody>
          <a:bodyPr/>
          <a:lstStyle/>
          <a:p>
            <a:fld id="{B9FC188E-9FD0-DB4A-824E-686A5BE18B03}" type="slidenum">
              <a:rPr lang="en-US" smtClean="0"/>
              <a:t>29</a:t>
            </a:fld>
            <a:endParaRPr lang="en-US"/>
          </a:p>
        </p:txBody>
      </p:sp>
    </p:spTree>
    <p:extLst>
      <p:ext uri="{BB962C8B-B14F-4D97-AF65-F5344CB8AC3E}">
        <p14:creationId xmlns:p14="http://schemas.microsoft.com/office/powerpoint/2010/main" val="1087553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410"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1CA8D1-0FBE-3640-AEA1-C45F7397A21E}" type="slidenum">
              <a:rPr lang="en-US"/>
              <a:pPr/>
              <a:t>8</a:t>
            </a:fld>
            <a:endParaRPr lang="en-US"/>
          </a:p>
        </p:txBody>
      </p:sp>
      <p:sp>
        <p:nvSpPr>
          <p:cNvPr id="6758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6758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t>The laser wavelength used here and discussed throughout is ½ of the physical wavelength.  It is used to represent the distance between samples that is ½ of the laser wavelength because all zeros are used for sampling.</a:t>
            </a:r>
          </a:p>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FC188E-9FD0-DB4A-824E-686A5BE18B03}" type="slidenum">
              <a:rPr lang="en-US" smtClean="0"/>
              <a:t>12</a:t>
            </a:fld>
            <a:endParaRPr lang="en-US"/>
          </a:p>
        </p:txBody>
      </p:sp>
    </p:spTree>
    <p:extLst>
      <p:ext uri="{BB962C8B-B14F-4D97-AF65-F5344CB8AC3E}">
        <p14:creationId xmlns:p14="http://schemas.microsoft.com/office/powerpoint/2010/main" val="1896433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FC188E-9FD0-DB4A-824E-686A5BE18B03}" type="slidenum">
              <a:rPr lang="en-US" smtClean="0"/>
              <a:t>13</a:t>
            </a:fld>
            <a:endParaRPr lang="en-US"/>
          </a:p>
        </p:txBody>
      </p:sp>
    </p:spTree>
    <p:extLst>
      <p:ext uri="{BB962C8B-B14F-4D97-AF65-F5344CB8AC3E}">
        <p14:creationId xmlns:p14="http://schemas.microsoft.com/office/powerpoint/2010/main" val="1896433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FC188E-9FD0-DB4A-824E-686A5BE18B03}" type="slidenum">
              <a:rPr lang="en-US" smtClean="0"/>
              <a:t>14</a:t>
            </a:fld>
            <a:endParaRPr lang="en-US"/>
          </a:p>
        </p:txBody>
      </p:sp>
    </p:spTree>
    <p:extLst>
      <p:ext uri="{BB962C8B-B14F-4D97-AF65-F5344CB8AC3E}">
        <p14:creationId xmlns:p14="http://schemas.microsoft.com/office/powerpoint/2010/main" val="1896433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FC188E-9FD0-DB4A-824E-686A5BE18B03}" type="slidenum">
              <a:rPr lang="en-US" smtClean="0"/>
              <a:t>15</a:t>
            </a:fld>
            <a:endParaRPr lang="en-US"/>
          </a:p>
        </p:txBody>
      </p:sp>
    </p:spTree>
    <p:extLst>
      <p:ext uri="{BB962C8B-B14F-4D97-AF65-F5344CB8AC3E}">
        <p14:creationId xmlns:p14="http://schemas.microsoft.com/office/powerpoint/2010/main" val="18964332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FC188E-9FD0-DB4A-824E-686A5BE18B03}" type="slidenum">
              <a:rPr lang="en-US" smtClean="0"/>
              <a:t>16</a:t>
            </a:fld>
            <a:endParaRPr lang="en-US"/>
          </a:p>
        </p:txBody>
      </p:sp>
    </p:spTree>
    <p:extLst>
      <p:ext uri="{BB962C8B-B14F-4D97-AF65-F5344CB8AC3E}">
        <p14:creationId xmlns:p14="http://schemas.microsoft.com/office/powerpoint/2010/main" val="18964332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523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234380" y="6467750"/>
            <a:ext cx="2133600" cy="365125"/>
          </a:xfrm>
          <a:prstGeom prst="rect">
            <a:avLst/>
          </a:prstGeom>
        </p:spPr>
        <p:txBody>
          <a:bodyPr/>
          <a:lstStyle/>
          <a:p>
            <a:r>
              <a:rPr lang="en-US" smtClean="0"/>
              <a:t>24 Jan 12</a:t>
            </a:r>
            <a:endParaRPr lang="en-US"/>
          </a:p>
        </p:txBody>
      </p:sp>
      <p:sp>
        <p:nvSpPr>
          <p:cNvPr id="5" name="Footer Placeholder 4"/>
          <p:cNvSpPr>
            <a:spLocks noGrp="1"/>
          </p:cNvSpPr>
          <p:nvPr>
            <p:ph type="ftr" sz="quarter" idx="11"/>
          </p:nvPr>
        </p:nvSpPr>
        <p:spPr>
          <a:xfrm>
            <a:off x="3124200" y="6467750"/>
            <a:ext cx="2895600" cy="365125"/>
          </a:xfrm>
          <a:prstGeom prst="rect">
            <a:avLst/>
          </a:prstGeom>
        </p:spPr>
        <p:txBody>
          <a:bodyPr/>
          <a:lstStyle/>
          <a:p>
            <a:r>
              <a:rPr lang="en-US" smtClean="0"/>
              <a:t>uw_status_24Jan2012.pptx</a:t>
            </a:r>
            <a:endParaRPr lang="en-US"/>
          </a:p>
        </p:txBody>
      </p:sp>
      <p:sp>
        <p:nvSpPr>
          <p:cNvPr id="6" name="Slide Number Placeholder 5"/>
          <p:cNvSpPr>
            <a:spLocks noGrp="1"/>
          </p:cNvSpPr>
          <p:nvPr>
            <p:ph type="sldNum" sz="quarter" idx="12"/>
          </p:nvPr>
        </p:nvSpPr>
        <p:spPr/>
        <p:txBody>
          <a:bodyPr/>
          <a:lstStyle/>
          <a:p>
            <a:fld id="{41E4E550-EDC1-CB42-9D21-E9BDA1C56748}" type="slidenum">
              <a:rPr lang="en-US" smtClean="0"/>
              <a:t>‹#›</a:t>
            </a:fld>
            <a:endParaRPr lang="en-US"/>
          </a:p>
        </p:txBody>
      </p:sp>
    </p:spTree>
    <p:extLst>
      <p:ext uri="{BB962C8B-B14F-4D97-AF65-F5344CB8AC3E}">
        <p14:creationId xmlns:p14="http://schemas.microsoft.com/office/powerpoint/2010/main" val="1134786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234380" y="6467750"/>
            <a:ext cx="2133600" cy="365125"/>
          </a:xfrm>
          <a:prstGeom prst="rect">
            <a:avLst/>
          </a:prstGeom>
        </p:spPr>
        <p:txBody>
          <a:bodyPr/>
          <a:lstStyle/>
          <a:p>
            <a:r>
              <a:rPr lang="en-US" smtClean="0"/>
              <a:t>24 Jan 12</a:t>
            </a:r>
            <a:endParaRPr lang="en-US"/>
          </a:p>
        </p:txBody>
      </p:sp>
      <p:sp>
        <p:nvSpPr>
          <p:cNvPr id="5" name="Footer Placeholder 4"/>
          <p:cNvSpPr>
            <a:spLocks noGrp="1"/>
          </p:cNvSpPr>
          <p:nvPr>
            <p:ph type="ftr" sz="quarter" idx="11"/>
          </p:nvPr>
        </p:nvSpPr>
        <p:spPr>
          <a:xfrm>
            <a:off x="3124200" y="6467750"/>
            <a:ext cx="2895600" cy="365125"/>
          </a:xfrm>
          <a:prstGeom prst="rect">
            <a:avLst/>
          </a:prstGeom>
        </p:spPr>
        <p:txBody>
          <a:bodyPr/>
          <a:lstStyle/>
          <a:p>
            <a:r>
              <a:rPr lang="en-US" smtClean="0"/>
              <a:t>uw_status_24Jan2012.pptx</a:t>
            </a:r>
            <a:endParaRPr lang="en-US"/>
          </a:p>
        </p:txBody>
      </p:sp>
      <p:sp>
        <p:nvSpPr>
          <p:cNvPr id="6" name="Slide Number Placeholder 5"/>
          <p:cNvSpPr>
            <a:spLocks noGrp="1"/>
          </p:cNvSpPr>
          <p:nvPr>
            <p:ph type="sldNum" sz="quarter" idx="12"/>
          </p:nvPr>
        </p:nvSpPr>
        <p:spPr/>
        <p:txBody>
          <a:bodyPr/>
          <a:lstStyle/>
          <a:p>
            <a:fld id="{41E4E550-EDC1-CB42-9D21-E9BDA1C56748}" type="slidenum">
              <a:rPr lang="en-US" smtClean="0"/>
              <a:t>‹#›</a:t>
            </a:fld>
            <a:endParaRPr lang="en-US"/>
          </a:p>
        </p:txBody>
      </p:sp>
    </p:spTree>
    <p:extLst>
      <p:ext uri="{BB962C8B-B14F-4D97-AF65-F5344CB8AC3E}">
        <p14:creationId xmlns:p14="http://schemas.microsoft.com/office/powerpoint/2010/main" val="38143306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234380" y="6467750"/>
            <a:ext cx="2133600" cy="365125"/>
          </a:xfrm>
          <a:prstGeom prst="rect">
            <a:avLst/>
          </a:prstGeom>
        </p:spPr>
        <p:txBody>
          <a:bodyPr/>
          <a:lstStyle/>
          <a:p>
            <a:r>
              <a:rPr lang="en-US" smtClean="0"/>
              <a:t>24 Jan 12</a:t>
            </a:r>
            <a:endParaRPr lang="en-US"/>
          </a:p>
        </p:txBody>
      </p:sp>
      <p:sp>
        <p:nvSpPr>
          <p:cNvPr id="5" name="Footer Placeholder 4"/>
          <p:cNvSpPr>
            <a:spLocks noGrp="1"/>
          </p:cNvSpPr>
          <p:nvPr>
            <p:ph type="ftr" sz="quarter" idx="11"/>
          </p:nvPr>
        </p:nvSpPr>
        <p:spPr>
          <a:xfrm>
            <a:off x="3124200" y="6467750"/>
            <a:ext cx="2895600" cy="365125"/>
          </a:xfrm>
          <a:prstGeom prst="rect">
            <a:avLst/>
          </a:prstGeom>
        </p:spPr>
        <p:txBody>
          <a:bodyPr/>
          <a:lstStyle/>
          <a:p>
            <a:r>
              <a:rPr lang="en-US" smtClean="0"/>
              <a:t>uw_status_24Jan2012.pptx</a:t>
            </a:r>
            <a:endParaRPr lang="en-US"/>
          </a:p>
        </p:txBody>
      </p:sp>
      <p:sp>
        <p:nvSpPr>
          <p:cNvPr id="6" name="Slide Number Placeholder 5"/>
          <p:cNvSpPr>
            <a:spLocks noGrp="1"/>
          </p:cNvSpPr>
          <p:nvPr>
            <p:ph type="sldNum" sz="quarter" idx="12"/>
          </p:nvPr>
        </p:nvSpPr>
        <p:spPr/>
        <p:txBody>
          <a:bodyPr/>
          <a:lstStyle/>
          <a:p>
            <a:fld id="{41E4E550-EDC1-CB42-9D21-E9BDA1C56748}" type="slidenum">
              <a:rPr lang="en-US" smtClean="0"/>
              <a:t>‹#›</a:t>
            </a:fld>
            <a:endParaRPr lang="en-US"/>
          </a:p>
        </p:txBody>
      </p:sp>
    </p:spTree>
    <p:extLst>
      <p:ext uri="{BB962C8B-B14F-4D97-AF65-F5344CB8AC3E}">
        <p14:creationId xmlns:p14="http://schemas.microsoft.com/office/powerpoint/2010/main" val="516131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234380" y="6467750"/>
            <a:ext cx="2133600" cy="365125"/>
          </a:xfrm>
          <a:prstGeom prst="rect">
            <a:avLst/>
          </a:prstGeom>
        </p:spPr>
        <p:txBody>
          <a:bodyPr/>
          <a:lstStyle/>
          <a:p>
            <a:r>
              <a:rPr lang="en-US" smtClean="0"/>
              <a:t>24 Jan 12</a:t>
            </a:r>
            <a:endParaRPr lang="en-US"/>
          </a:p>
        </p:txBody>
      </p:sp>
      <p:sp>
        <p:nvSpPr>
          <p:cNvPr id="5" name="Footer Placeholder 4"/>
          <p:cNvSpPr>
            <a:spLocks noGrp="1"/>
          </p:cNvSpPr>
          <p:nvPr>
            <p:ph type="ftr" sz="quarter" idx="11"/>
          </p:nvPr>
        </p:nvSpPr>
        <p:spPr>
          <a:xfrm>
            <a:off x="3124200" y="6467750"/>
            <a:ext cx="2895600" cy="365125"/>
          </a:xfrm>
          <a:prstGeom prst="rect">
            <a:avLst/>
          </a:prstGeom>
        </p:spPr>
        <p:txBody>
          <a:bodyPr/>
          <a:lstStyle/>
          <a:p>
            <a:r>
              <a:rPr lang="en-US" smtClean="0"/>
              <a:t>uw_status_24Jan2012.pptx</a:t>
            </a:r>
            <a:endParaRPr lang="en-US"/>
          </a:p>
        </p:txBody>
      </p:sp>
      <p:sp>
        <p:nvSpPr>
          <p:cNvPr id="6" name="Slide Number Placeholder 5"/>
          <p:cNvSpPr>
            <a:spLocks noGrp="1"/>
          </p:cNvSpPr>
          <p:nvPr>
            <p:ph type="sldNum" sz="quarter" idx="12"/>
          </p:nvPr>
        </p:nvSpPr>
        <p:spPr/>
        <p:txBody>
          <a:bodyPr/>
          <a:lstStyle/>
          <a:p>
            <a:fld id="{41E4E550-EDC1-CB42-9D21-E9BDA1C56748}" type="slidenum">
              <a:rPr lang="en-US" smtClean="0"/>
              <a:t>‹#›</a:t>
            </a:fld>
            <a:endParaRPr lang="en-US"/>
          </a:p>
        </p:txBody>
      </p:sp>
    </p:spTree>
    <p:extLst>
      <p:ext uri="{BB962C8B-B14F-4D97-AF65-F5344CB8AC3E}">
        <p14:creationId xmlns:p14="http://schemas.microsoft.com/office/powerpoint/2010/main" val="42841333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234380" y="6467750"/>
            <a:ext cx="2133600" cy="365125"/>
          </a:xfrm>
          <a:prstGeom prst="rect">
            <a:avLst/>
          </a:prstGeom>
        </p:spPr>
        <p:txBody>
          <a:bodyPr/>
          <a:lstStyle/>
          <a:p>
            <a:r>
              <a:rPr lang="en-US" smtClean="0"/>
              <a:t>24 Jan 12</a:t>
            </a:r>
            <a:endParaRPr lang="en-US"/>
          </a:p>
        </p:txBody>
      </p:sp>
      <p:sp>
        <p:nvSpPr>
          <p:cNvPr id="5" name="Footer Placeholder 4"/>
          <p:cNvSpPr>
            <a:spLocks noGrp="1"/>
          </p:cNvSpPr>
          <p:nvPr>
            <p:ph type="ftr" sz="quarter" idx="11"/>
          </p:nvPr>
        </p:nvSpPr>
        <p:spPr>
          <a:xfrm>
            <a:off x="3124200" y="6467750"/>
            <a:ext cx="2895600" cy="365125"/>
          </a:xfrm>
          <a:prstGeom prst="rect">
            <a:avLst/>
          </a:prstGeom>
        </p:spPr>
        <p:txBody>
          <a:bodyPr/>
          <a:lstStyle/>
          <a:p>
            <a:r>
              <a:rPr lang="en-US" smtClean="0"/>
              <a:t>uw_status_24Jan2012.pptx</a:t>
            </a:r>
            <a:endParaRPr lang="en-US"/>
          </a:p>
        </p:txBody>
      </p:sp>
      <p:sp>
        <p:nvSpPr>
          <p:cNvPr id="6" name="Slide Number Placeholder 5"/>
          <p:cNvSpPr>
            <a:spLocks noGrp="1"/>
          </p:cNvSpPr>
          <p:nvPr>
            <p:ph type="sldNum" sz="quarter" idx="12"/>
          </p:nvPr>
        </p:nvSpPr>
        <p:spPr/>
        <p:txBody>
          <a:bodyPr/>
          <a:lstStyle/>
          <a:p>
            <a:fld id="{41E4E550-EDC1-CB42-9D21-E9BDA1C56748}" type="slidenum">
              <a:rPr lang="en-US" smtClean="0"/>
              <a:t>‹#›</a:t>
            </a:fld>
            <a:endParaRPr lang="en-US"/>
          </a:p>
        </p:txBody>
      </p:sp>
    </p:spTree>
    <p:extLst>
      <p:ext uri="{BB962C8B-B14F-4D97-AF65-F5344CB8AC3E}">
        <p14:creationId xmlns:p14="http://schemas.microsoft.com/office/powerpoint/2010/main" val="13850124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234380" y="6467750"/>
            <a:ext cx="2133600" cy="365125"/>
          </a:xfrm>
          <a:prstGeom prst="rect">
            <a:avLst/>
          </a:prstGeom>
        </p:spPr>
        <p:txBody>
          <a:bodyPr/>
          <a:lstStyle/>
          <a:p>
            <a:r>
              <a:rPr lang="en-US" smtClean="0"/>
              <a:t>24 Jan 12</a:t>
            </a:r>
            <a:endParaRPr lang="en-US"/>
          </a:p>
        </p:txBody>
      </p:sp>
      <p:sp>
        <p:nvSpPr>
          <p:cNvPr id="6" name="Footer Placeholder 5"/>
          <p:cNvSpPr>
            <a:spLocks noGrp="1"/>
          </p:cNvSpPr>
          <p:nvPr>
            <p:ph type="ftr" sz="quarter" idx="11"/>
          </p:nvPr>
        </p:nvSpPr>
        <p:spPr>
          <a:xfrm>
            <a:off x="3124200" y="6467750"/>
            <a:ext cx="2895600" cy="365125"/>
          </a:xfrm>
          <a:prstGeom prst="rect">
            <a:avLst/>
          </a:prstGeom>
        </p:spPr>
        <p:txBody>
          <a:bodyPr/>
          <a:lstStyle/>
          <a:p>
            <a:r>
              <a:rPr lang="en-US" smtClean="0"/>
              <a:t>uw_status_24Jan2012.pptx</a:t>
            </a:r>
            <a:endParaRPr lang="en-US"/>
          </a:p>
        </p:txBody>
      </p:sp>
      <p:sp>
        <p:nvSpPr>
          <p:cNvPr id="7" name="Slide Number Placeholder 6"/>
          <p:cNvSpPr>
            <a:spLocks noGrp="1"/>
          </p:cNvSpPr>
          <p:nvPr>
            <p:ph type="sldNum" sz="quarter" idx="12"/>
          </p:nvPr>
        </p:nvSpPr>
        <p:spPr/>
        <p:txBody>
          <a:bodyPr/>
          <a:lstStyle/>
          <a:p>
            <a:fld id="{41E4E550-EDC1-CB42-9D21-E9BDA1C56748}" type="slidenum">
              <a:rPr lang="en-US" smtClean="0"/>
              <a:t>‹#›</a:t>
            </a:fld>
            <a:endParaRPr lang="en-US"/>
          </a:p>
        </p:txBody>
      </p:sp>
    </p:spTree>
    <p:extLst>
      <p:ext uri="{BB962C8B-B14F-4D97-AF65-F5344CB8AC3E}">
        <p14:creationId xmlns:p14="http://schemas.microsoft.com/office/powerpoint/2010/main" val="3043339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234380" y="6467750"/>
            <a:ext cx="2133600" cy="365125"/>
          </a:xfrm>
          <a:prstGeom prst="rect">
            <a:avLst/>
          </a:prstGeom>
        </p:spPr>
        <p:txBody>
          <a:bodyPr/>
          <a:lstStyle/>
          <a:p>
            <a:r>
              <a:rPr lang="en-US" smtClean="0"/>
              <a:t>24 Jan 12</a:t>
            </a:r>
            <a:endParaRPr lang="en-US"/>
          </a:p>
        </p:txBody>
      </p:sp>
      <p:sp>
        <p:nvSpPr>
          <p:cNvPr id="8" name="Footer Placeholder 7"/>
          <p:cNvSpPr>
            <a:spLocks noGrp="1"/>
          </p:cNvSpPr>
          <p:nvPr>
            <p:ph type="ftr" sz="quarter" idx="11"/>
          </p:nvPr>
        </p:nvSpPr>
        <p:spPr>
          <a:xfrm>
            <a:off x="3124200" y="6467750"/>
            <a:ext cx="2895600" cy="365125"/>
          </a:xfrm>
          <a:prstGeom prst="rect">
            <a:avLst/>
          </a:prstGeom>
        </p:spPr>
        <p:txBody>
          <a:bodyPr/>
          <a:lstStyle/>
          <a:p>
            <a:r>
              <a:rPr lang="en-US" smtClean="0"/>
              <a:t>uw_status_24Jan2012.pptx</a:t>
            </a:r>
            <a:endParaRPr lang="en-US"/>
          </a:p>
        </p:txBody>
      </p:sp>
      <p:sp>
        <p:nvSpPr>
          <p:cNvPr id="9" name="Slide Number Placeholder 8"/>
          <p:cNvSpPr>
            <a:spLocks noGrp="1"/>
          </p:cNvSpPr>
          <p:nvPr>
            <p:ph type="sldNum" sz="quarter" idx="12"/>
          </p:nvPr>
        </p:nvSpPr>
        <p:spPr/>
        <p:txBody>
          <a:bodyPr/>
          <a:lstStyle/>
          <a:p>
            <a:fld id="{41E4E550-EDC1-CB42-9D21-E9BDA1C56748}" type="slidenum">
              <a:rPr lang="en-US" smtClean="0"/>
              <a:t>‹#›</a:t>
            </a:fld>
            <a:endParaRPr lang="en-US"/>
          </a:p>
        </p:txBody>
      </p:sp>
    </p:spTree>
    <p:extLst>
      <p:ext uri="{BB962C8B-B14F-4D97-AF65-F5344CB8AC3E}">
        <p14:creationId xmlns:p14="http://schemas.microsoft.com/office/powerpoint/2010/main" val="1783135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234380" y="6467750"/>
            <a:ext cx="2133600" cy="365125"/>
          </a:xfrm>
          <a:prstGeom prst="rect">
            <a:avLst/>
          </a:prstGeom>
        </p:spPr>
        <p:txBody>
          <a:bodyPr/>
          <a:lstStyle/>
          <a:p>
            <a:r>
              <a:rPr lang="en-US" smtClean="0"/>
              <a:t>24 Jan 12</a:t>
            </a:r>
            <a:endParaRPr lang="en-US"/>
          </a:p>
        </p:txBody>
      </p:sp>
      <p:sp>
        <p:nvSpPr>
          <p:cNvPr id="4" name="Footer Placeholder 3"/>
          <p:cNvSpPr>
            <a:spLocks noGrp="1"/>
          </p:cNvSpPr>
          <p:nvPr>
            <p:ph type="ftr" sz="quarter" idx="11"/>
          </p:nvPr>
        </p:nvSpPr>
        <p:spPr>
          <a:xfrm>
            <a:off x="3124200" y="6467750"/>
            <a:ext cx="2895600" cy="365125"/>
          </a:xfrm>
          <a:prstGeom prst="rect">
            <a:avLst/>
          </a:prstGeom>
        </p:spPr>
        <p:txBody>
          <a:bodyPr/>
          <a:lstStyle/>
          <a:p>
            <a:r>
              <a:rPr lang="en-US" smtClean="0"/>
              <a:t>uw_status_24Jan2012.pptx</a:t>
            </a:r>
            <a:endParaRPr lang="en-US"/>
          </a:p>
        </p:txBody>
      </p:sp>
      <p:sp>
        <p:nvSpPr>
          <p:cNvPr id="5" name="Slide Number Placeholder 4"/>
          <p:cNvSpPr>
            <a:spLocks noGrp="1"/>
          </p:cNvSpPr>
          <p:nvPr>
            <p:ph type="sldNum" sz="quarter" idx="12"/>
          </p:nvPr>
        </p:nvSpPr>
        <p:spPr/>
        <p:txBody>
          <a:bodyPr/>
          <a:lstStyle/>
          <a:p>
            <a:fld id="{41E4E550-EDC1-CB42-9D21-E9BDA1C56748}" type="slidenum">
              <a:rPr lang="en-US" smtClean="0"/>
              <a:t>‹#›</a:t>
            </a:fld>
            <a:endParaRPr lang="en-US"/>
          </a:p>
        </p:txBody>
      </p:sp>
    </p:spTree>
    <p:extLst>
      <p:ext uri="{BB962C8B-B14F-4D97-AF65-F5344CB8AC3E}">
        <p14:creationId xmlns:p14="http://schemas.microsoft.com/office/powerpoint/2010/main" val="21696420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34380" y="6467750"/>
            <a:ext cx="2133600" cy="365125"/>
          </a:xfrm>
          <a:prstGeom prst="rect">
            <a:avLst/>
          </a:prstGeom>
        </p:spPr>
        <p:txBody>
          <a:bodyPr/>
          <a:lstStyle/>
          <a:p>
            <a:r>
              <a:rPr lang="en-US" smtClean="0"/>
              <a:t>24 Jan 12</a:t>
            </a:r>
            <a:endParaRPr lang="en-US"/>
          </a:p>
        </p:txBody>
      </p:sp>
      <p:sp>
        <p:nvSpPr>
          <p:cNvPr id="3" name="Footer Placeholder 2"/>
          <p:cNvSpPr>
            <a:spLocks noGrp="1"/>
          </p:cNvSpPr>
          <p:nvPr>
            <p:ph type="ftr" sz="quarter" idx="11"/>
          </p:nvPr>
        </p:nvSpPr>
        <p:spPr>
          <a:xfrm>
            <a:off x="3124200" y="6467750"/>
            <a:ext cx="2895600" cy="365125"/>
          </a:xfrm>
          <a:prstGeom prst="rect">
            <a:avLst/>
          </a:prstGeom>
        </p:spPr>
        <p:txBody>
          <a:bodyPr/>
          <a:lstStyle/>
          <a:p>
            <a:r>
              <a:rPr lang="en-US" smtClean="0"/>
              <a:t>uw_status_24Jan2012.pptx</a:t>
            </a:r>
            <a:endParaRPr lang="en-US"/>
          </a:p>
        </p:txBody>
      </p:sp>
      <p:sp>
        <p:nvSpPr>
          <p:cNvPr id="4" name="Slide Number Placeholder 3"/>
          <p:cNvSpPr>
            <a:spLocks noGrp="1"/>
          </p:cNvSpPr>
          <p:nvPr>
            <p:ph type="sldNum" sz="quarter" idx="12"/>
          </p:nvPr>
        </p:nvSpPr>
        <p:spPr/>
        <p:txBody>
          <a:bodyPr/>
          <a:lstStyle/>
          <a:p>
            <a:fld id="{41E4E550-EDC1-CB42-9D21-E9BDA1C56748}" type="slidenum">
              <a:rPr lang="en-US" smtClean="0"/>
              <a:t>‹#›</a:t>
            </a:fld>
            <a:endParaRPr lang="en-US"/>
          </a:p>
        </p:txBody>
      </p:sp>
    </p:spTree>
    <p:extLst>
      <p:ext uri="{BB962C8B-B14F-4D97-AF65-F5344CB8AC3E}">
        <p14:creationId xmlns:p14="http://schemas.microsoft.com/office/powerpoint/2010/main" val="19816707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234380" y="6467750"/>
            <a:ext cx="2133600" cy="365125"/>
          </a:xfrm>
          <a:prstGeom prst="rect">
            <a:avLst/>
          </a:prstGeom>
        </p:spPr>
        <p:txBody>
          <a:bodyPr/>
          <a:lstStyle/>
          <a:p>
            <a:r>
              <a:rPr lang="en-US" smtClean="0"/>
              <a:t>24 Jan 12</a:t>
            </a:r>
            <a:endParaRPr lang="en-US"/>
          </a:p>
        </p:txBody>
      </p:sp>
      <p:sp>
        <p:nvSpPr>
          <p:cNvPr id="6" name="Footer Placeholder 5"/>
          <p:cNvSpPr>
            <a:spLocks noGrp="1"/>
          </p:cNvSpPr>
          <p:nvPr>
            <p:ph type="ftr" sz="quarter" idx="11"/>
          </p:nvPr>
        </p:nvSpPr>
        <p:spPr>
          <a:xfrm>
            <a:off x="3124200" y="6467750"/>
            <a:ext cx="2895600" cy="365125"/>
          </a:xfrm>
          <a:prstGeom prst="rect">
            <a:avLst/>
          </a:prstGeom>
        </p:spPr>
        <p:txBody>
          <a:bodyPr/>
          <a:lstStyle/>
          <a:p>
            <a:r>
              <a:rPr lang="en-US" smtClean="0"/>
              <a:t>uw_status_24Jan2012.pptx</a:t>
            </a:r>
            <a:endParaRPr lang="en-US"/>
          </a:p>
        </p:txBody>
      </p:sp>
      <p:sp>
        <p:nvSpPr>
          <p:cNvPr id="7" name="Slide Number Placeholder 6"/>
          <p:cNvSpPr>
            <a:spLocks noGrp="1"/>
          </p:cNvSpPr>
          <p:nvPr>
            <p:ph type="sldNum" sz="quarter" idx="12"/>
          </p:nvPr>
        </p:nvSpPr>
        <p:spPr/>
        <p:txBody>
          <a:bodyPr/>
          <a:lstStyle/>
          <a:p>
            <a:fld id="{41E4E550-EDC1-CB42-9D21-E9BDA1C56748}" type="slidenum">
              <a:rPr lang="en-US" smtClean="0"/>
              <a:t>‹#›</a:t>
            </a:fld>
            <a:endParaRPr lang="en-US"/>
          </a:p>
        </p:txBody>
      </p:sp>
    </p:spTree>
    <p:extLst>
      <p:ext uri="{BB962C8B-B14F-4D97-AF65-F5344CB8AC3E}">
        <p14:creationId xmlns:p14="http://schemas.microsoft.com/office/powerpoint/2010/main" val="3958454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234380" y="6467750"/>
            <a:ext cx="2133600" cy="365125"/>
          </a:xfrm>
          <a:prstGeom prst="rect">
            <a:avLst/>
          </a:prstGeom>
        </p:spPr>
        <p:txBody>
          <a:bodyPr/>
          <a:lstStyle/>
          <a:p>
            <a:r>
              <a:rPr lang="en-US" smtClean="0"/>
              <a:t>24 Jan 12</a:t>
            </a:r>
            <a:endParaRPr lang="en-US"/>
          </a:p>
        </p:txBody>
      </p:sp>
      <p:sp>
        <p:nvSpPr>
          <p:cNvPr id="6" name="Footer Placeholder 5"/>
          <p:cNvSpPr>
            <a:spLocks noGrp="1"/>
          </p:cNvSpPr>
          <p:nvPr>
            <p:ph type="ftr" sz="quarter" idx="11"/>
          </p:nvPr>
        </p:nvSpPr>
        <p:spPr>
          <a:xfrm>
            <a:off x="3124200" y="6467750"/>
            <a:ext cx="2895600" cy="365125"/>
          </a:xfrm>
          <a:prstGeom prst="rect">
            <a:avLst/>
          </a:prstGeom>
        </p:spPr>
        <p:txBody>
          <a:bodyPr/>
          <a:lstStyle/>
          <a:p>
            <a:r>
              <a:rPr lang="en-US" smtClean="0"/>
              <a:t>uw_status_24Jan2012.pptx</a:t>
            </a:r>
            <a:endParaRPr lang="en-US"/>
          </a:p>
        </p:txBody>
      </p:sp>
      <p:sp>
        <p:nvSpPr>
          <p:cNvPr id="7" name="Slide Number Placeholder 6"/>
          <p:cNvSpPr>
            <a:spLocks noGrp="1"/>
          </p:cNvSpPr>
          <p:nvPr>
            <p:ph type="sldNum" sz="quarter" idx="12"/>
          </p:nvPr>
        </p:nvSpPr>
        <p:spPr/>
        <p:txBody>
          <a:bodyPr/>
          <a:lstStyle/>
          <a:p>
            <a:fld id="{41E4E550-EDC1-CB42-9D21-E9BDA1C56748}" type="slidenum">
              <a:rPr lang="en-US" smtClean="0"/>
              <a:t>‹#›</a:t>
            </a:fld>
            <a:endParaRPr lang="en-US"/>
          </a:p>
        </p:txBody>
      </p:sp>
    </p:spTree>
    <p:extLst>
      <p:ext uri="{BB962C8B-B14F-4D97-AF65-F5344CB8AC3E}">
        <p14:creationId xmlns:p14="http://schemas.microsoft.com/office/powerpoint/2010/main" val="148388882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4"/>
          </p:nvPr>
        </p:nvSpPr>
        <p:spPr>
          <a:xfrm>
            <a:off x="6720315" y="64677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smtClean="0"/>
              <a:t>1</a:t>
            </a:r>
            <a:endParaRPr lang="en-US" dirty="0"/>
          </a:p>
        </p:txBody>
      </p:sp>
    </p:spTree>
    <p:extLst>
      <p:ext uri="{BB962C8B-B14F-4D97-AF65-F5344CB8AC3E}">
        <p14:creationId xmlns:p14="http://schemas.microsoft.com/office/powerpoint/2010/main" val="18478062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7.emf"/><Relationship Id="rId4" Type="http://schemas.openxmlformats.org/officeDocument/2006/relationships/image" Target="../media/image18.emf"/><Relationship Id="rId5" Type="http://schemas.openxmlformats.org/officeDocument/2006/relationships/image" Target="../media/image19.emf"/><Relationship Id="rId1" Type="http://schemas.openxmlformats.org/officeDocument/2006/relationships/slideLayout" Target="../slideLayouts/slideLayout1.xml"/><Relationship Id="rId2" Type="http://schemas.openxmlformats.org/officeDocument/2006/relationships/image" Target="../media/image16.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2.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36.pn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0.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1.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emf"/><Relationship Id="rId3" Type="http://schemas.openxmlformats.org/officeDocument/2006/relationships/image" Target="../media/image43.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1.xml"/><Relationship Id="rId2"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1.xml"/><Relationship Id="rId2" Type="http://schemas.openxmlformats.org/officeDocument/2006/relationships/image" Target="../media/image4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12.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emf"/><Relationship Id="rId4" Type="http://schemas.openxmlformats.org/officeDocument/2006/relationships/image" Target="../media/image18.emf"/><Relationship Id="rId1" Type="http://schemas.openxmlformats.org/officeDocument/2006/relationships/slideLayout" Target="../slideLayouts/slideLayout1.xml"/><Relationship Id="rId2" Type="http://schemas.openxmlformats.org/officeDocument/2006/relationships/image" Target="../media/image1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17393" y="1905000"/>
            <a:ext cx="6077207" cy="887109"/>
          </a:xfrm>
        </p:spPr>
        <p:txBody>
          <a:bodyPr>
            <a:normAutofit/>
          </a:bodyPr>
          <a:lstStyle/>
          <a:p>
            <a:r>
              <a:rPr lang="en-US" sz="3600" b="1" dirty="0" smtClean="0">
                <a:solidFill>
                  <a:srgbClr val="D70000"/>
                </a:solidFill>
              </a:rPr>
              <a:t>UW CrIS SDR Status Report</a:t>
            </a:r>
            <a:endParaRPr lang="en-US" sz="3600" b="1" dirty="0">
              <a:solidFill>
                <a:srgbClr val="D70000"/>
              </a:solidFill>
            </a:endParaRPr>
          </a:p>
        </p:txBody>
      </p:sp>
      <p:sp>
        <p:nvSpPr>
          <p:cNvPr id="3" name="Subtitle 2"/>
          <p:cNvSpPr>
            <a:spLocks noGrp="1"/>
          </p:cNvSpPr>
          <p:nvPr>
            <p:ph type="subTitle" idx="1"/>
          </p:nvPr>
        </p:nvSpPr>
        <p:spPr>
          <a:xfrm>
            <a:off x="1812059" y="2901712"/>
            <a:ext cx="5487875" cy="1743503"/>
          </a:xfrm>
        </p:spPr>
        <p:txBody>
          <a:bodyPr>
            <a:noAutofit/>
          </a:bodyPr>
          <a:lstStyle/>
          <a:p>
            <a:pPr>
              <a:spcBef>
                <a:spcPts val="400"/>
              </a:spcBef>
            </a:pPr>
            <a:r>
              <a:rPr lang="en-US" sz="1600" b="1" dirty="0" smtClean="0">
                <a:solidFill>
                  <a:schemeClr val="tx1"/>
                </a:solidFill>
              </a:rPr>
              <a:t>David Tobin, Hank </a:t>
            </a:r>
            <a:r>
              <a:rPr lang="en-US" sz="1600" b="1" dirty="0" err="1" smtClean="0">
                <a:solidFill>
                  <a:schemeClr val="tx1"/>
                </a:solidFill>
              </a:rPr>
              <a:t>Revercomb</a:t>
            </a:r>
            <a:r>
              <a:rPr lang="en-US" sz="1600" b="1" dirty="0" smtClean="0">
                <a:solidFill>
                  <a:schemeClr val="tx1"/>
                </a:solidFill>
              </a:rPr>
              <a:t>, Joe Taylor, </a:t>
            </a:r>
          </a:p>
          <a:p>
            <a:pPr>
              <a:spcBef>
                <a:spcPts val="400"/>
              </a:spcBef>
            </a:pPr>
            <a:r>
              <a:rPr lang="en-US" sz="1600" b="1" dirty="0" smtClean="0">
                <a:solidFill>
                  <a:schemeClr val="tx1"/>
                </a:solidFill>
              </a:rPr>
              <a:t>Bob </a:t>
            </a:r>
            <a:r>
              <a:rPr lang="en-US" sz="1600" b="1" dirty="0" err="1" smtClean="0">
                <a:solidFill>
                  <a:schemeClr val="tx1"/>
                </a:solidFill>
              </a:rPr>
              <a:t>Knuteson</a:t>
            </a:r>
            <a:r>
              <a:rPr lang="en-US" sz="1600" b="1" dirty="0" smtClean="0">
                <a:solidFill>
                  <a:schemeClr val="tx1"/>
                </a:solidFill>
              </a:rPr>
              <a:t>, Dan </a:t>
            </a:r>
            <a:r>
              <a:rPr lang="en-US" sz="1600" b="1" dirty="0" err="1" smtClean="0">
                <a:solidFill>
                  <a:schemeClr val="tx1"/>
                </a:solidFill>
              </a:rPr>
              <a:t>DeSlover</a:t>
            </a:r>
            <a:r>
              <a:rPr lang="en-US" sz="1600" b="1" dirty="0" smtClean="0">
                <a:solidFill>
                  <a:schemeClr val="tx1"/>
                </a:solidFill>
              </a:rPr>
              <a:t>, Lori Borg</a:t>
            </a:r>
          </a:p>
          <a:p>
            <a:pPr>
              <a:spcBef>
                <a:spcPts val="400"/>
              </a:spcBef>
            </a:pPr>
            <a:endParaRPr lang="en-US" sz="1600" b="1" dirty="0">
              <a:solidFill>
                <a:schemeClr val="tx1"/>
              </a:solidFill>
            </a:endParaRPr>
          </a:p>
          <a:p>
            <a:pPr>
              <a:spcBef>
                <a:spcPts val="400"/>
              </a:spcBef>
            </a:pPr>
            <a:r>
              <a:rPr lang="en-US" sz="1600" b="1" dirty="0" err="1" smtClean="0">
                <a:solidFill>
                  <a:schemeClr val="tx1"/>
                </a:solidFill>
              </a:rPr>
              <a:t>Suomi</a:t>
            </a:r>
            <a:r>
              <a:rPr lang="en-US" sz="1600" b="1" dirty="0" smtClean="0">
                <a:solidFill>
                  <a:schemeClr val="tx1"/>
                </a:solidFill>
              </a:rPr>
              <a:t> NPP SDR Product Review</a:t>
            </a:r>
          </a:p>
          <a:p>
            <a:pPr>
              <a:spcBef>
                <a:spcPts val="400"/>
              </a:spcBef>
            </a:pPr>
            <a:r>
              <a:rPr lang="en-US" sz="1600" b="1" dirty="0" smtClean="0">
                <a:solidFill>
                  <a:schemeClr val="tx1"/>
                </a:solidFill>
              </a:rPr>
              <a:t>NCWCP, College Park, MD</a:t>
            </a:r>
          </a:p>
          <a:p>
            <a:pPr>
              <a:spcBef>
                <a:spcPts val="400"/>
              </a:spcBef>
            </a:pPr>
            <a:r>
              <a:rPr lang="en-US" sz="1600" b="1" dirty="0" smtClean="0">
                <a:solidFill>
                  <a:schemeClr val="tx1"/>
                </a:solidFill>
              </a:rPr>
              <a:t>23-24 October </a:t>
            </a:r>
            <a:r>
              <a:rPr lang="en-US" sz="1600" b="1" dirty="0">
                <a:solidFill>
                  <a:schemeClr val="tx1"/>
                </a:solidFill>
              </a:rPr>
              <a:t>2012</a:t>
            </a:r>
          </a:p>
          <a:p>
            <a:pPr>
              <a:spcBef>
                <a:spcPts val="400"/>
              </a:spcBef>
            </a:pPr>
            <a:endParaRPr lang="en-US" sz="2000" b="1" dirty="0" smtClean="0">
              <a:solidFill>
                <a:schemeClr val="tx1"/>
              </a:solidFill>
            </a:endParaRPr>
          </a:p>
        </p:txBody>
      </p:sp>
      <p:grpSp>
        <p:nvGrpSpPr>
          <p:cNvPr id="17" name="Group 16"/>
          <p:cNvGrpSpPr/>
          <p:nvPr/>
        </p:nvGrpSpPr>
        <p:grpSpPr>
          <a:xfrm>
            <a:off x="2626748" y="618124"/>
            <a:ext cx="3858497" cy="1115251"/>
            <a:chOff x="2667000" y="618124"/>
            <a:chExt cx="3858497" cy="1115251"/>
          </a:xfrm>
        </p:grpSpPr>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618124"/>
              <a:ext cx="1134597" cy="1115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0" descr="JPSS Logo5.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618124"/>
              <a:ext cx="1191497" cy="1115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 name="Group 17"/>
          <p:cNvGrpSpPr/>
          <p:nvPr/>
        </p:nvGrpSpPr>
        <p:grpSpPr>
          <a:xfrm>
            <a:off x="762000" y="4967801"/>
            <a:ext cx="7419270" cy="1661599"/>
            <a:chOff x="819675" y="4967801"/>
            <a:chExt cx="7419270" cy="1661599"/>
          </a:xfrm>
        </p:grpSpPr>
        <p:pic>
          <p:nvPicPr>
            <p:cNvPr id="4" name="Picture 3" descr="final-20041209-colo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35354" y="5162550"/>
              <a:ext cx="1403591" cy="110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784600" y="4967801"/>
              <a:ext cx="1661599" cy="166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7"/>
            <a:stretch>
              <a:fillRect/>
            </a:stretch>
          </p:blipFill>
          <p:spPr>
            <a:xfrm>
              <a:off x="819675" y="5143784"/>
              <a:ext cx="1575771" cy="1038722"/>
            </a:xfrm>
            <a:prstGeom prst="rect">
              <a:avLst/>
            </a:prstGeom>
          </p:spPr>
        </p:pic>
      </p:grpSp>
    </p:spTree>
    <p:extLst>
      <p:ext uri="{BB962C8B-B14F-4D97-AF65-F5344CB8AC3E}">
        <p14:creationId xmlns:p14="http://schemas.microsoft.com/office/powerpoint/2010/main" val="376960493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oit_both_a2.pdf"/>
          <p:cNvPicPr>
            <a:picLocks noChangeAspect="1"/>
          </p:cNvPicPr>
          <p:nvPr/>
        </p:nvPicPr>
        <p:blipFill rotWithShape="1">
          <a:blip r:embed="rId2">
            <a:extLst>
              <a:ext uri="{28A0092B-C50C-407E-A947-70E740481C1C}">
                <a14:useLocalDpi xmlns:a14="http://schemas.microsoft.com/office/drawing/2010/main" val="0"/>
              </a:ext>
            </a:extLst>
          </a:blip>
          <a:srcRect l="8649" t="2389" r="9409" b="77350"/>
          <a:stretch/>
        </p:blipFill>
        <p:spPr>
          <a:xfrm>
            <a:off x="2749945" y="53752"/>
            <a:ext cx="6164079" cy="1894874"/>
          </a:xfrm>
          <a:prstGeom prst="rect">
            <a:avLst/>
          </a:prstGeom>
        </p:spPr>
      </p:pic>
      <p:pic>
        <p:nvPicPr>
          <p:cNvPr id="15" name="Picture 14" descr="doit_both_a2.pdf"/>
          <p:cNvPicPr>
            <a:picLocks noChangeAspect="1"/>
          </p:cNvPicPr>
          <p:nvPr/>
        </p:nvPicPr>
        <p:blipFill rotWithShape="1">
          <a:blip r:embed="rId3">
            <a:extLst>
              <a:ext uri="{28A0092B-C50C-407E-A947-70E740481C1C}">
                <a14:useLocalDpi xmlns:a14="http://schemas.microsoft.com/office/drawing/2010/main" val="0"/>
              </a:ext>
            </a:extLst>
          </a:blip>
          <a:srcRect l="31540" t="24921" r="8924" b="12184"/>
          <a:stretch/>
        </p:blipFill>
        <p:spPr>
          <a:xfrm>
            <a:off x="4031894" y="1811500"/>
            <a:ext cx="4038614" cy="4999212"/>
          </a:xfrm>
          <a:prstGeom prst="rect">
            <a:avLst/>
          </a:prstGeom>
        </p:spPr>
      </p:pic>
      <p:pic>
        <p:nvPicPr>
          <p:cNvPr id="7" name="Picture 6" descr="legend.pdf"/>
          <p:cNvPicPr>
            <a:picLocks noChangeAspect="1"/>
          </p:cNvPicPr>
          <p:nvPr/>
        </p:nvPicPr>
        <p:blipFill rotWithShape="1">
          <a:blip r:embed="rId4">
            <a:extLst>
              <a:ext uri="{28A0092B-C50C-407E-A947-70E740481C1C}">
                <a14:useLocalDpi xmlns:a14="http://schemas.microsoft.com/office/drawing/2010/main" val="0"/>
              </a:ext>
            </a:extLst>
          </a:blip>
          <a:srcRect l="15976" t="51871" r="73342" b="35575"/>
          <a:stretch/>
        </p:blipFill>
        <p:spPr>
          <a:xfrm>
            <a:off x="8004252" y="2902508"/>
            <a:ext cx="826853" cy="1257556"/>
          </a:xfrm>
          <a:prstGeom prst="rect">
            <a:avLst/>
          </a:prstGeom>
        </p:spPr>
      </p:pic>
      <p:sp>
        <p:nvSpPr>
          <p:cNvPr id="8" name="TextBox 7"/>
          <p:cNvSpPr txBox="1"/>
          <p:nvPr/>
        </p:nvSpPr>
        <p:spPr>
          <a:xfrm>
            <a:off x="398633" y="353014"/>
            <a:ext cx="2462202" cy="1200329"/>
          </a:xfrm>
          <a:prstGeom prst="rect">
            <a:avLst/>
          </a:prstGeom>
          <a:noFill/>
        </p:spPr>
        <p:txBody>
          <a:bodyPr wrap="square" rtlCol="0">
            <a:spAutoFit/>
          </a:bodyPr>
          <a:lstStyle/>
          <a:p>
            <a:r>
              <a:rPr lang="en-US" b="1" dirty="0" smtClean="0"/>
              <a:t>Metrology laser wavelength deviations, derived from Neon lamp views:</a:t>
            </a:r>
          </a:p>
        </p:txBody>
      </p:sp>
      <p:sp>
        <p:nvSpPr>
          <p:cNvPr id="9" name="Rectangle 8"/>
          <p:cNvSpPr/>
          <p:nvPr/>
        </p:nvSpPr>
        <p:spPr>
          <a:xfrm>
            <a:off x="4283891" y="260635"/>
            <a:ext cx="2564399" cy="307777"/>
          </a:xfrm>
          <a:prstGeom prst="rect">
            <a:avLst/>
          </a:prstGeom>
        </p:spPr>
        <p:txBody>
          <a:bodyPr wrap="none">
            <a:spAutoFit/>
          </a:bodyPr>
          <a:lstStyle/>
          <a:p>
            <a:r>
              <a:rPr lang="en-US" sz="1400" b="1" dirty="0" smtClean="0"/>
              <a:t>Mean value = 773.13031008 nm</a:t>
            </a:r>
          </a:p>
        </p:txBody>
      </p:sp>
      <p:sp>
        <p:nvSpPr>
          <p:cNvPr id="10" name="TextBox 9"/>
          <p:cNvSpPr txBox="1"/>
          <p:nvPr/>
        </p:nvSpPr>
        <p:spPr>
          <a:xfrm>
            <a:off x="1651100" y="2962274"/>
            <a:ext cx="1961771" cy="1754327"/>
          </a:xfrm>
          <a:prstGeom prst="rect">
            <a:avLst/>
          </a:prstGeom>
          <a:noFill/>
        </p:spPr>
        <p:txBody>
          <a:bodyPr wrap="square" rtlCol="0">
            <a:spAutoFit/>
          </a:bodyPr>
          <a:lstStyle/>
          <a:p>
            <a:r>
              <a:rPr lang="en-US" b="1" dirty="0" smtClean="0"/>
              <a:t>Inter-FOV spectral shifts w/r/t FOV5,</a:t>
            </a:r>
          </a:p>
          <a:p>
            <a:r>
              <a:rPr lang="en-US" b="1" dirty="0"/>
              <a:t>d</a:t>
            </a:r>
            <a:r>
              <a:rPr lang="en-US" b="1" dirty="0" smtClean="0"/>
              <a:t>erived from spectral correlation analysis:</a:t>
            </a:r>
          </a:p>
        </p:txBody>
      </p:sp>
      <p:sp>
        <p:nvSpPr>
          <p:cNvPr id="11" name="Left Brace 10"/>
          <p:cNvSpPr/>
          <p:nvPr/>
        </p:nvSpPr>
        <p:spPr>
          <a:xfrm>
            <a:off x="3656586" y="2593472"/>
            <a:ext cx="255594" cy="3195356"/>
          </a:xfrm>
          <a:prstGeom prst="leftBrace">
            <a:avLst>
              <a:gd name="adj1" fmla="val 82527"/>
              <a:gd name="adj2" fmla="val 29749"/>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Rectangle 11"/>
          <p:cNvSpPr/>
          <p:nvPr/>
        </p:nvSpPr>
        <p:spPr>
          <a:xfrm>
            <a:off x="4984402" y="1978003"/>
            <a:ext cx="2454518" cy="307777"/>
          </a:xfrm>
          <a:prstGeom prst="rect">
            <a:avLst/>
          </a:prstGeom>
        </p:spPr>
        <p:txBody>
          <a:bodyPr wrap="none">
            <a:spAutoFit/>
          </a:bodyPr>
          <a:lstStyle/>
          <a:p>
            <a:r>
              <a:rPr lang="en-US" sz="1400" b="1" dirty="0" err="1" smtClean="0">
                <a:solidFill>
                  <a:srgbClr val="008000"/>
                </a:solidFill>
              </a:rPr>
              <a:t>Longwave</a:t>
            </a:r>
            <a:r>
              <a:rPr lang="en-US" sz="1400" b="1" dirty="0" smtClean="0">
                <a:solidFill>
                  <a:srgbClr val="008000"/>
                </a:solidFill>
              </a:rPr>
              <a:t> band, 730-740 cm</a:t>
            </a:r>
            <a:r>
              <a:rPr lang="en-US" sz="1400" b="1" baseline="30000" dirty="0" smtClean="0">
                <a:solidFill>
                  <a:srgbClr val="008000"/>
                </a:solidFill>
              </a:rPr>
              <a:t>-1</a:t>
            </a:r>
          </a:p>
        </p:txBody>
      </p:sp>
      <p:sp>
        <p:nvSpPr>
          <p:cNvPr id="13" name="Rectangle 12"/>
          <p:cNvSpPr/>
          <p:nvPr/>
        </p:nvSpPr>
        <p:spPr>
          <a:xfrm>
            <a:off x="4984402" y="3646424"/>
            <a:ext cx="2526878" cy="307777"/>
          </a:xfrm>
          <a:prstGeom prst="rect">
            <a:avLst/>
          </a:prstGeom>
        </p:spPr>
        <p:txBody>
          <a:bodyPr wrap="none">
            <a:spAutoFit/>
          </a:bodyPr>
          <a:lstStyle/>
          <a:p>
            <a:r>
              <a:rPr lang="en-US" sz="1400" b="1" dirty="0" err="1" smtClean="0">
                <a:solidFill>
                  <a:srgbClr val="0000FF"/>
                </a:solidFill>
              </a:rPr>
              <a:t>Midwave</a:t>
            </a:r>
            <a:r>
              <a:rPr lang="en-US" sz="1400" b="1" dirty="0" smtClean="0">
                <a:solidFill>
                  <a:srgbClr val="0000FF"/>
                </a:solidFill>
              </a:rPr>
              <a:t> band, 1350-1380 cm</a:t>
            </a:r>
            <a:r>
              <a:rPr lang="en-US" sz="1400" b="1" baseline="30000" dirty="0" smtClean="0">
                <a:solidFill>
                  <a:srgbClr val="0000FF"/>
                </a:solidFill>
              </a:rPr>
              <a:t>-1</a:t>
            </a:r>
          </a:p>
        </p:txBody>
      </p:sp>
      <p:sp>
        <p:nvSpPr>
          <p:cNvPr id="14" name="Rectangle 13"/>
          <p:cNvSpPr/>
          <p:nvPr/>
        </p:nvSpPr>
        <p:spPr>
          <a:xfrm>
            <a:off x="4984402" y="5310927"/>
            <a:ext cx="2633303" cy="307777"/>
          </a:xfrm>
          <a:prstGeom prst="rect">
            <a:avLst/>
          </a:prstGeom>
        </p:spPr>
        <p:txBody>
          <a:bodyPr wrap="none">
            <a:spAutoFit/>
          </a:bodyPr>
          <a:lstStyle/>
          <a:p>
            <a:r>
              <a:rPr lang="en-US" sz="1400" b="1" dirty="0" smtClean="0">
                <a:solidFill>
                  <a:srgbClr val="FF0000"/>
                </a:solidFill>
              </a:rPr>
              <a:t>Shortwave band, 2200-2250 cm</a:t>
            </a:r>
            <a:r>
              <a:rPr lang="en-US" sz="1400" b="1" baseline="30000" dirty="0" smtClean="0">
                <a:solidFill>
                  <a:srgbClr val="FF0000"/>
                </a:solidFill>
              </a:rPr>
              <a:t>-1</a:t>
            </a:r>
          </a:p>
        </p:txBody>
      </p:sp>
      <p:grpSp>
        <p:nvGrpSpPr>
          <p:cNvPr id="16" name="Group 15"/>
          <p:cNvGrpSpPr/>
          <p:nvPr/>
        </p:nvGrpSpPr>
        <p:grpSpPr>
          <a:xfrm>
            <a:off x="1493410" y="838198"/>
            <a:ext cx="6050390" cy="4923893"/>
            <a:chOff x="1493410" y="838198"/>
            <a:chExt cx="6050390" cy="4923893"/>
          </a:xfrm>
        </p:grpSpPr>
        <p:sp>
          <p:nvSpPr>
            <p:cNvPr id="17" name="Rounded Rectangle 16"/>
            <p:cNvSpPr/>
            <p:nvPr/>
          </p:nvSpPr>
          <p:spPr>
            <a:xfrm>
              <a:off x="1493410" y="838198"/>
              <a:ext cx="6050390" cy="4923893"/>
            </a:xfrm>
            <a:prstGeom prst="roundRect">
              <a:avLst>
                <a:gd name="adj" fmla="val 3631"/>
              </a:avLst>
            </a:prstGeom>
            <a:solidFill>
              <a:schemeClr val="bg1"/>
            </a:solidFill>
            <a:ln w="19050" cmpd="sng">
              <a:noFill/>
            </a:ln>
            <a:effectLst>
              <a:outerShdw blurRad="412750" sx="108000" sy="108000" algn="ctr" rotWithShape="0">
                <a:schemeClr val="accent4">
                  <a:lumMod val="50000"/>
                  <a:alpha val="67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2674489" y="881903"/>
              <a:ext cx="3878711" cy="677108"/>
            </a:xfrm>
            <a:prstGeom prst="rect">
              <a:avLst/>
            </a:prstGeom>
            <a:noFill/>
          </p:spPr>
          <p:txBody>
            <a:bodyPr wrap="none" rtlCol="0">
              <a:spAutoFit/>
            </a:bodyPr>
            <a:lstStyle/>
            <a:p>
              <a:pPr algn="ctr"/>
              <a:r>
                <a:rPr lang="en-US" sz="2000" b="1" dirty="0" smtClean="0"/>
                <a:t>Inter-FOV Spectral Cal w/r/t FOV5;</a:t>
              </a:r>
            </a:p>
            <a:p>
              <a:pPr algn="ctr"/>
              <a:r>
                <a:rPr lang="en-US" b="1" dirty="0" smtClean="0"/>
                <a:t>Mean values over last 6 months: </a:t>
              </a:r>
              <a:endParaRPr lang="en-US" b="1" dirty="0"/>
            </a:p>
          </p:txBody>
        </p:sp>
        <p:pic>
          <p:nvPicPr>
            <p:cNvPr id="19" name="Picture 18" descr="doit_both_c.pdf"/>
            <p:cNvPicPr>
              <a:picLocks noChangeAspect="1"/>
            </p:cNvPicPr>
            <p:nvPr/>
          </p:nvPicPr>
          <p:blipFill rotWithShape="1">
            <a:blip r:embed="rId5">
              <a:extLst>
                <a:ext uri="{28A0092B-C50C-407E-A947-70E740481C1C}">
                  <a14:useLocalDpi xmlns:a14="http://schemas.microsoft.com/office/drawing/2010/main" val="0"/>
                </a:ext>
              </a:extLst>
            </a:blip>
            <a:srcRect l="12222" t="23704" r="5338" b="24259"/>
            <a:stretch/>
          </p:blipFill>
          <p:spPr>
            <a:xfrm>
              <a:off x="2055091" y="1524000"/>
              <a:ext cx="5107709" cy="4172285"/>
            </a:xfrm>
            <a:prstGeom prst="rect">
              <a:avLst/>
            </a:prstGeom>
          </p:spPr>
        </p:pic>
      </p:grpSp>
      <p:sp>
        <p:nvSpPr>
          <p:cNvPr id="20" name="Slide Number Placeholder 8"/>
          <p:cNvSpPr>
            <a:spLocks noGrp="1"/>
          </p:cNvSpPr>
          <p:nvPr>
            <p:ph type="sldNum" sz="quarter" idx="12"/>
          </p:nvPr>
        </p:nvSpPr>
        <p:spPr>
          <a:xfrm>
            <a:off x="6948915" y="6467750"/>
            <a:ext cx="2133600" cy="365125"/>
          </a:xfrm>
        </p:spPr>
        <p:txBody>
          <a:bodyPr/>
          <a:lstStyle/>
          <a:p>
            <a:fld id="{41E4E550-EDC1-CB42-9D21-E9BDA1C56748}" type="slidenum">
              <a:rPr lang="en-US" smtClean="0"/>
              <a:t>10</a:t>
            </a:fld>
            <a:endParaRPr lang="en-US" dirty="0"/>
          </a:p>
        </p:txBody>
      </p:sp>
    </p:spTree>
    <p:extLst>
      <p:ext uri="{BB962C8B-B14F-4D97-AF65-F5344CB8AC3E}">
        <p14:creationId xmlns:p14="http://schemas.microsoft.com/office/powerpoint/2010/main" val="52628604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38200"/>
            <a:ext cx="7772400" cy="1470025"/>
          </a:xfrm>
        </p:spPr>
        <p:txBody>
          <a:bodyPr>
            <a:normAutofit/>
          </a:bodyPr>
          <a:lstStyle/>
          <a:p>
            <a:r>
              <a:rPr lang="en-US" sz="3200" b="1" dirty="0" err="1" smtClean="0"/>
              <a:t>CrIS</a:t>
            </a:r>
            <a:r>
              <a:rPr lang="en-US" sz="3200" b="1" dirty="0" smtClean="0"/>
              <a:t>/AIRS Radiometric Comparisons</a:t>
            </a:r>
            <a:endParaRPr lang="en-US" sz="3200" b="1" dirty="0"/>
          </a:p>
        </p:txBody>
      </p:sp>
      <p:sp>
        <p:nvSpPr>
          <p:cNvPr id="5" name="TextBox 4"/>
          <p:cNvSpPr txBox="1"/>
          <p:nvPr/>
        </p:nvSpPr>
        <p:spPr>
          <a:xfrm>
            <a:off x="1066800" y="2392740"/>
            <a:ext cx="6858000" cy="1569660"/>
          </a:xfrm>
          <a:prstGeom prst="rect">
            <a:avLst/>
          </a:prstGeom>
          <a:noFill/>
        </p:spPr>
        <p:txBody>
          <a:bodyPr wrap="square" rtlCol="0">
            <a:spAutoFit/>
          </a:bodyPr>
          <a:lstStyle/>
          <a:p>
            <a:pPr marL="285750" indent="-285750">
              <a:buFont typeface="Wingdings" charset="2"/>
              <a:buChar char="²"/>
            </a:pPr>
            <a:r>
              <a:rPr lang="en-US" sz="1600" dirty="0"/>
              <a:t>Mean differences </a:t>
            </a:r>
            <a:r>
              <a:rPr lang="en-US" sz="1600" dirty="0" smtClean="0"/>
              <a:t>are less than 0.1K </a:t>
            </a:r>
          </a:p>
          <a:p>
            <a:pPr marL="285750" indent="-285750">
              <a:buFont typeface="Wingdings" charset="2"/>
              <a:buChar char="²"/>
            </a:pPr>
            <a:endParaRPr lang="en-US" sz="1600" dirty="0"/>
          </a:p>
          <a:p>
            <a:pPr marL="285750" indent="-285750">
              <a:buFont typeface="Wingdings" charset="2"/>
              <a:buChar char="²"/>
            </a:pPr>
            <a:r>
              <a:rPr lang="en-US" sz="1600" dirty="0"/>
              <a:t>T</a:t>
            </a:r>
            <a:r>
              <a:rPr lang="en-US" sz="1600" dirty="0" smtClean="0"/>
              <a:t>ime </a:t>
            </a:r>
            <a:r>
              <a:rPr lang="en-US" sz="1600" dirty="0"/>
              <a:t>dependence </a:t>
            </a:r>
            <a:r>
              <a:rPr lang="en-US" sz="1600" dirty="0" smtClean="0"/>
              <a:t>is very small</a:t>
            </a:r>
          </a:p>
          <a:p>
            <a:pPr marL="285750" indent="-285750">
              <a:buFont typeface="Wingdings" charset="2"/>
              <a:buChar char="²"/>
            </a:pPr>
            <a:endParaRPr lang="en-US" sz="1600" dirty="0"/>
          </a:p>
          <a:p>
            <a:pPr marL="285750" indent="-285750">
              <a:buFont typeface="Wingdings" charset="2"/>
              <a:buChar char="²"/>
            </a:pPr>
            <a:r>
              <a:rPr lang="en-US" sz="1600" dirty="0" smtClean="0"/>
              <a:t> Signal level dependence is very good; some differences at cold scene temperatures in the SW.</a:t>
            </a:r>
            <a:endParaRPr lang="en-US" sz="1600" dirty="0"/>
          </a:p>
        </p:txBody>
      </p:sp>
      <p:sp>
        <p:nvSpPr>
          <p:cNvPr id="6" name="Slide Number Placeholder 8"/>
          <p:cNvSpPr>
            <a:spLocks noGrp="1"/>
          </p:cNvSpPr>
          <p:nvPr>
            <p:ph type="sldNum" sz="quarter" idx="12"/>
          </p:nvPr>
        </p:nvSpPr>
        <p:spPr>
          <a:xfrm>
            <a:off x="6948915" y="6467750"/>
            <a:ext cx="2133600" cy="365125"/>
          </a:xfrm>
        </p:spPr>
        <p:txBody>
          <a:bodyPr/>
          <a:lstStyle/>
          <a:p>
            <a:fld id="{41E4E550-EDC1-CB42-9D21-E9BDA1C56748}" type="slidenum">
              <a:rPr lang="en-US" smtClean="0"/>
              <a:t>11</a:t>
            </a:fld>
            <a:endParaRPr lang="en-US" dirty="0"/>
          </a:p>
        </p:txBody>
      </p:sp>
    </p:spTree>
    <p:extLst>
      <p:ext uri="{BB962C8B-B14F-4D97-AF65-F5344CB8AC3E}">
        <p14:creationId xmlns:p14="http://schemas.microsoft.com/office/powerpoint/2010/main" val="377236514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6259"/>
            <a:ext cx="9144000" cy="605019"/>
          </a:xfrm>
        </p:spPr>
        <p:txBody>
          <a:bodyPr>
            <a:normAutofit/>
          </a:bodyPr>
          <a:lstStyle/>
          <a:p>
            <a:r>
              <a:rPr lang="en-US" sz="3200" b="1" dirty="0" smtClean="0">
                <a:solidFill>
                  <a:srgbClr val="0000DC"/>
                </a:solidFill>
              </a:rPr>
              <a:t>CrIS/AIRS dataset, 25 Feb to </a:t>
            </a:r>
            <a:r>
              <a:rPr lang="en-US" sz="3200" b="1" dirty="0">
                <a:solidFill>
                  <a:srgbClr val="0000DC"/>
                </a:solidFill>
              </a:rPr>
              <a:t>7</a:t>
            </a:r>
            <a:r>
              <a:rPr lang="en-US" sz="3200" b="1" dirty="0" smtClean="0">
                <a:solidFill>
                  <a:srgbClr val="0000DC"/>
                </a:solidFill>
              </a:rPr>
              <a:t> Oct</a:t>
            </a:r>
            <a:endParaRPr lang="en-US" sz="3200" b="1" dirty="0">
              <a:solidFill>
                <a:srgbClr val="0000DC"/>
              </a:solidFill>
            </a:endParaRPr>
          </a:p>
        </p:txBody>
      </p:sp>
      <p:sp>
        <p:nvSpPr>
          <p:cNvPr id="4" name="Content Placeholder 2"/>
          <p:cNvSpPr txBox="1">
            <a:spLocks/>
          </p:cNvSpPr>
          <p:nvPr/>
        </p:nvSpPr>
        <p:spPr>
          <a:xfrm>
            <a:off x="594038" y="5850656"/>
            <a:ext cx="7532581" cy="846755"/>
          </a:xfrm>
          <a:prstGeom prst="rect">
            <a:avLst/>
          </a:prstGeom>
        </p:spPr>
        <p:txBody>
          <a:bodyPr vert="horz" lIns="91440" tIns="45720" rIns="91440" bIns="45720" rtlCol="0">
            <a:normAutofit fontScale="92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2900" indent="-342900" algn="l">
              <a:buFont typeface="Arial"/>
              <a:buChar char="•"/>
            </a:pPr>
            <a:r>
              <a:rPr lang="en-US" sz="1800" dirty="0" smtClean="0">
                <a:solidFill>
                  <a:srgbClr val="000000"/>
                </a:solidFill>
                <a:latin typeface="Calibri" charset="0"/>
              </a:rPr>
              <a:t>455,874 </a:t>
            </a:r>
            <a:r>
              <a:rPr lang="en-US" sz="1800" dirty="0">
                <a:solidFill>
                  <a:srgbClr val="000000"/>
                </a:solidFill>
                <a:latin typeface="Calibri" charset="0"/>
              </a:rPr>
              <a:t>“big circle” samples, </a:t>
            </a:r>
            <a:r>
              <a:rPr lang="en-US" sz="1800" dirty="0" smtClean="0">
                <a:solidFill>
                  <a:srgbClr val="000000"/>
                </a:solidFill>
                <a:latin typeface="Calibri" charset="0"/>
              </a:rPr>
              <a:t>25 Feb to 7 Oct</a:t>
            </a:r>
            <a:endParaRPr lang="en-US" sz="1800" dirty="0">
              <a:solidFill>
                <a:srgbClr val="000000"/>
              </a:solidFill>
              <a:latin typeface="Calibri" charset="0"/>
            </a:endParaRPr>
          </a:p>
          <a:p>
            <a:pPr marL="342900" indent="-342900" algn="l">
              <a:buFont typeface="Arial"/>
              <a:buChar char="•"/>
            </a:pPr>
            <a:r>
              <a:rPr lang="en-US" sz="1800" dirty="0" smtClean="0">
                <a:solidFill>
                  <a:srgbClr val="000000"/>
                </a:solidFill>
                <a:latin typeface="Calibri" charset="0"/>
              </a:rPr>
              <a:t>Scan angles ≤ 30°; Scan angle difference </a:t>
            </a:r>
            <a:r>
              <a:rPr lang="en-US" sz="1800" dirty="0">
                <a:solidFill>
                  <a:srgbClr val="000000"/>
                </a:solidFill>
                <a:latin typeface="Calibri" charset="0"/>
              </a:rPr>
              <a:t>≤ </a:t>
            </a:r>
            <a:r>
              <a:rPr lang="en-US" sz="1800" dirty="0" smtClean="0">
                <a:solidFill>
                  <a:srgbClr val="000000"/>
                </a:solidFill>
                <a:latin typeface="Calibri" charset="0"/>
              </a:rPr>
              <a:t>3°; Time Diff &lt;= 20 min</a:t>
            </a:r>
          </a:p>
          <a:p>
            <a:pPr marL="342900" indent="-342900" algn="l">
              <a:buFont typeface="Arial"/>
              <a:buChar char="•"/>
            </a:pPr>
            <a:r>
              <a:rPr lang="en-US" sz="1800" dirty="0" smtClean="0">
                <a:solidFill>
                  <a:srgbClr val="000000"/>
                </a:solidFill>
                <a:latin typeface="Calibri" charset="0"/>
              </a:rPr>
              <a:t>AIRS data is L1B v5; CrIS data is ADL (CSPP v1.1) with native Eng. Packets</a:t>
            </a:r>
          </a:p>
          <a:p>
            <a:endParaRPr lang="en-US" sz="2400" dirty="0">
              <a:latin typeface="Calibri" charset="0"/>
            </a:endParaRPr>
          </a:p>
        </p:txBody>
      </p:sp>
      <p:grpSp>
        <p:nvGrpSpPr>
          <p:cNvPr id="11" name="Group 10"/>
          <p:cNvGrpSpPr/>
          <p:nvPr/>
        </p:nvGrpSpPr>
        <p:grpSpPr>
          <a:xfrm>
            <a:off x="8354328" y="2206348"/>
            <a:ext cx="620684" cy="2496364"/>
            <a:chOff x="8333622" y="2233956"/>
            <a:chExt cx="620684" cy="2496364"/>
          </a:xfrm>
        </p:grpSpPr>
        <p:pic>
          <p:nvPicPr>
            <p:cNvPr id="6" name="Picture 5"/>
            <p:cNvPicPr>
              <a:picLocks noChangeAspect="1"/>
            </p:cNvPicPr>
            <p:nvPr/>
          </p:nvPicPr>
          <p:blipFill>
            <a:blip r:embed="rId3"/>
            <a:stretch>
              <a:fillRect/>
            </a:stretch>
          </p:blipFill>
          <p:spPr>
            <a:xfrm>
              <a:off x="8354223" y="2431133"/>
              <a:ext cx="422788" cy="2097919"/>
            </a:xfrm>
            <a:prstGeom prst="rect">
              <a:avLst/>
            </a:prstGeom>
          </p:spPr>
        </p:pic>
        <p:sp>
          <p:nvSpPr>
            <p:cNvPr id="7" name="Rectangle 6"/>
            <p:cNvSpPr/>
            <p:nvPr/>
          </p:nvSpPr>
          <p:spPr>
            <a:xfrm>
              <a:off x="8333622" y="2233956"/>
              <a:ext cx="498604" cy="276999"/>
            </a:xfrm>
            <a:prstGeom prst="rect">
              <a:avLst/>
            </a:prstGeom>
          </p:spPr>
          <p:txBody>
            <a:bodyPr wrap="none">
              <a:spAutoFit/>
            </a:bodyPr>
            <a:lstStyle/>
            <a:p>
              <a:r>
                <a:rPr lang="en-US" sz="1200" dirty="0" smtClean="0">
                  <a:solidFill>
                    <a:srgbClr val="000000"/>
                  </a:solidFill>
                  <a:latin typeface="Calibri" charset="0"/>
                </a:rPr>
                <a:t>320K</a:t>
              </a:r>
              <a:endParaRPr lang="en-US" sz="1200" dirty="0"/>
            </a:p>
          </p:txBody>
        </p:sp>
        <p:sp>
          <p:nvSpPr>
            <p:cNvPr id="8" name="Rectangle 7"/>
            <p:cNvSpPr/>
            <p:nvPr/>
          </p:nvSpPr>
          <p:spPr>
            <a:xfrm>
              <a:off x="8333622" y="4453321"/>
              <a:ext cx="498604" cy="276999"/>
            </a:xfrm>
            <a:prstGeom prst="rect">
              <a:avLst/>
            </a:prstGeom>
          </p:spPr>
          <p:txBody>
            <a:bodyPr wrap="none">
              <a:spAutoFit/>
            </a:bodyPr>
            <a:lstStyle/>
            <a:p>
              <a:r>
                <a:rPr lang="en-US" sz="1200" dirty="0" smtClean="0">
                  <a:solidFill>
                    <a:srgbClr val="000000"/>
                  </a:solidFill>
                  <a:latin typeface="Calibri" charset="0"/>
                </a:rPr>
                <a:t>180K</a:t>
              </a:r>
              <a:endParaRPr lang="en-US" sz="1200" dirty="0"/>
            </a:p>
          </p:txBody>
        </p:sp>
        <p:sp>
          <p:nvSpPr>
            <p:cNvPr id="9" name="Rectangle 8"/>
            <p:cNvSpPr/>
            <p:nvPr/>
          </p:nvSpPr>
          <p:spPr>
            <a:xfrm rot="5400000">
              <a:off x="8252604" y="3331085"/>
              <a:ext cx="1126405" cy="276999"/>
            </a:xfrm>
            <a:prstGeom prst="rect">
              <a:avLst/>
            </a:prstGeom>
          </p:spPr>
          <p:txBody>
            <a:bodyPr wrap="none">
              <a:spAutoFit/>
            </a:bodyPr>
            <a:lstStyle/>
            <a:p>
              <a:r>
                <a:rPr lang="en-US" sz="1200" dirty="0" smtClean="0">
                  <a:solidFill>
                    <a:srgbClr val="000000"/>
                  </a:solidFill>
                  <a:latin typeface="Calibri" charset="0"/>
                </a:rPr>
                <a:t>835 cm</a:t>
              </a:r>
              <a:r>
                <a:rPr lang="en-US" sz="1200" baseline="30000" dirty="0" smtClean="0">
                  <a:solidFill>
                    <a:srgbClr val="000000"/>
                  </a:solidFill>
                  <a:latin typeface="Calibri" charset="0"/>
                </a:rPr>
                <a:t>-1</a:t>
              </a:r>
              <a:r>
                <a:rPr lang="en-US" sz="1200" dirty="0" smtClean="0">
                  <a:solidFill>
                    <a:srgbClr val="000000"/>
                  </a:solidFill>
                  <a:latin typeface="Calibri" charset="0"/>
                </a:rPr>
                <a:t> BT (K)</a:t>
              </a:r>
              <a:endParaRPr lang="en-US" sz="1200" dirty="0"/>
            </a:p>
          </p:txBody>
        </p:sp>
      </p:grpSp>
      <p:pic>
        <p:nvPicPr>
          <p:cNvPr id="3" name="Picture 2"/>
          <p:cNvPicPr>
            <a:picLocks noChangeAspect="1"/>
          </p:cNvPicPr>
          <p:nvPr/>
        </p:nvPicPr>
        <p:blipFill>
          <a:blip r:embed="rId4"/>
          <a:stretch>
            <a:fillRect/>
          </a:stretch>
        </p:blipFill>
        <p:spPr>
          <a:xfrm>
            <a:off x="308301" y="671278"/>
            <a:ext cx="8032223" cy="5043578"/>
          </a:xfrm>
          <a:prstGeom prst="rect">
            <a:avLst/>
          </a:prstGeom>
          <a:ln>
            <a:solidFill>
              <a:schemeClr val="tx1"/>
            </a:solidFill>
          </a:ln>
          <a:effectLst>
            <a:outerShdw blurRad="177800" dist="38100" dir="2700000" sx="102000" sy="102000" algn="tl" rotWithShape="0">
              <a:prstClr val="black">
                <a:alpha val="40000"/>
              </a:prstClr>
            </a:outerShdw>
          </a:effectLst>
        </p:spPr>
      </p:pic>
      <p:sp>
        <p:nvSpPr>
          <p:cNvPr id="10" name="Slide Number Placeholder 8"/>
          <p:cNvSpPr>
            <a:spLocks noGrp="1"/>
          </p:cNvSpPr>
          <p:nvPr>
            <p:ph type="sldNum" sz="quarter" idx="12"/>
          </p:nvPr>
        </p:nvSpPr>
        <p:spPr>
          <a:xfrm>
            <a:off x="6948915" y="6467750"/>
            <a:ext cx="2133600" cy="365125"/>
          </a:xfrm>
        </p:spPr>
        <p:txBody>
          <a:bodyPr/>
          <a:lstStyle/>
          <a:p>
            <a:fld id="{41E4E550-EDC1-CB42-9D21-E9BDA1C56748}" type="slidenum">
              <a:rPr lang="en-US" smtClean="0"/>
              <a:t>12</a:t>
            </a:fld>
            <a:endParaRPr lang="en-US" dirty="0"/>
          </a:p>
        </p:txBody>
      </p:sp>
    </p:spTree>
    <p:extLst>
      <p:ext uri="{BB962C8B-B14F-4D97-AF65-F5344CB8AC3E}">
        <p14:creationId xmlns:p14="http://schemas.microsoft.com/office/powerpoint/2010/main" val="297265104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26739"/>
            <a:ext cx="9144000" cy="1055702"/>
          </a:xfrm>
        </p:spPr>
        <p:txBody>
          <a:bodyPr>
            <a:normAutofit/>
          </a:bodyPr>
          <a:lstStyle/>
          <a:p>
            <a:r>
              <a:rPr lang="en-US" sz="3600" b="1" dirty="0" smtClean="0">
                <a:solidFill>
                  <a:srgbClr val="0000DC"/>
                </a:solidFill>
              </a:rPr>
              <a:t>Selected wavenumber regions</a:t>
            </a:r>
            <a:endParaRPr lang="en-US" sz="3600" b="1" dirty="0">
              <a:solidFill>
                <a:srgbClr val="0000DC"/>
              </a:solidFill>
            </a:endParaRPr>
          </a:p>
        </p:txBody>
      </p:sp>
      <p:sp>
        <p:nvSpPr>
          <p:cNvPr id="4" name="Content Placeholder 2"/>
          <p:cNvSpPr txBox="1">
            <a:spLocks/>
          </p:cNvSpPr>
          <p:nvPr/>
        </p:nvSpPr>
        <p:spPr>
          <a:xfrm>
            <a:off x="222026" y="1003819"/>
            <a:ext cx="8377688" cy="96165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2900" indent="-342900" algn="l">
              <a:buFont typeface="Arial"/>
              <a:buChar char="•"/>
            </a:pPr>
            <a:r>
              <a:rPr lang="en-US" sz="1800" dirty="0" smtClean="0">
                <a:solidFill>
                  <a:schemeClr val="tx1"/>
                </a:solidFill>
                <a:latin typeface="Calibri" charset="0"/>
              </a:rPr>
              <a:t>To </a:t>
            </a:r>
            <a:r>
              <a:rPr lang="en-US" sz="1800" i="1" dirty="0" smtClean="0">
                <a:solidFill>
                  <a:schemeClr val="tx1"/>
                </a:solidFill>
                <a:latin typeface="Calibri" charset="0"/>
              </a:rPr>
              <a:t>largely</a:t>
            </a:r>
            <a:r>
              <a:rPr lang="en-US" sz="1800" dirty="0" smtClean="0">
                <a:solidFill>
                  <a:schemeClr val="tx1"/>
                </a:solidFill>
                <a:latin typeface="Calibri" charset="0"/>
              </a:rPr>
              <a:t> avoid the AIRS L1B SRF issues, comparisons shown here are performed for representative ~10 cm</a:t>
            </a:r>
            <a:r>
              <a:rPr lang="en-US" sz="1800" baseline="30000" dirty="0" smtClean="0">
                <a:solidFill>
                  <a:schemeClr val="tx1"/>
                </a:solidFill>
                <a:latin typeface="Calibri" charset="0"/>
              </a:rPr>
              <a:t>-1</a:t>
            </a:r>
            <a:r>
              <a:rPr lang="en-US" sz="1800" dirty="0" smtClean="0">
                <a:solidFill>
                  <a:schemeClr val="tx1"/>
                </a:solidFill>
                <a:latin typeface="Calibri" charset="0"/>
              </a:rPr>
              <a:t> regions, selected for sensitivity to CrIS nonlinearity and the CrIS ICT environmental model:</a:t>
            </a:r>
          </a:p>
          <a:p>
            <a:endParaRPr lang="en-US" sz="2400" dirty="0">
              <a:latin typeface="Calibri" charset="0"/>
            </a:endParaRPr>
          </a:p>
        </p:txBody>
      </p:sp>
      <p:pic>
        <p:nvPicPr>
          <p:cNvPr id="3" name="Picture 2" descr="cris_airs.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386" y="2150690"/>
            <a:ext cx="7688340" cy="4224028"/>
          </a:xfrm>
          <a:prstGeom prst="rect">
            <a:avLst/>
          </a:prstGeom>
        </p:spPr>
      </p:pic>
      <p:sp>
        <p:nvSpPr>
          <p:cNvPr id="7" name="Rectangle 6"/>
          <p:cNvSpPr/>
          <p:nvPr/>
        </p:nvSpPr>
        <p:spPr>
          <a:xfrm>
            <a:off x="5379043" y="3207966"/>
            <a:ext cx="559543" cy="369332"/>
          </a:xfrm>
          <a:prstGeom prst="rect">
            <a:avLst/>
          </a:prstGeom>
          <a:effectLst/>
        </p:spPr>
        <p:txBody>
          <a:bodyPr wrap="none">
            <a:spAutoFit/>
          </a:bodyPr>
          <a:lstStyle/>
          <a:p>
            <a:r>
              <a:rPr lang="en-US" b="1" dirty="0" smtClean="0">
                <a:latin typeface="Calibri" charset="0"/>
              </a:rPr>
              <a:t>CrIS</a:t>
            </a:r>
            <a:endParaRPr lang="en-US" b="1" dirty="0"/>
          </a:p>
        </p:txBody>
      </p:sp>
      <p:sp>
        <p:nvSpPr>
          <p:cNvPr id="8" name="Rectangle 7"/>
          <p:cNvSpPr/>
          <p:nvPr/>
        </p:nvSpPr>
        <p:spPr>
          <a:xfrm>
            <a:off x="5379043" y="4775509"/>
            <a:ext cx="625141" cy="369332"/>
          </a:xfrm>
          <a:prstGeom prst="rect">
            <a:avLst/>
          </a:prstGeom>
          <a:effectLst/>
        </p:spPr>
        <p:txBody>
          <a:bodyPr wrap="none">
            <a:spAutoFit/>
          </a:bodyPr>
          <a:lstStyle/>
          <a:p>
            <a:r>
              <a:rPr lang="en-US" b="1" dirty="0" smtClean="0">
                <a:latin typeface="Calibri" charset="0"/>
              </a:rPr>
              <a:t>AIRS</a:t>
            </a:r>
            <a:endParaRPr lang="en-US" b="1" dirty="0"/>
          </a:p>
        </p:txBody>
      </p:sp>
      <p:sp>
        <p:nvSpPr>
          <p:cNvPr id="9" name="Rectangle 8"/>
          <p:cNvSpPr/>
          <p:nvPr/>
        </p:nvSpPr>
        <p:spPr>
          <a:xfrm>
            <a:off x="1255535" y="2198441"/>
            <a:ext cx="45719" cy="3622523"/>
          </a:xfrm>
          <a:prstGeom prst="rect">
            <a:avLst/>
          </a:prstGeom>
          <a:solidFill>
            <a:srgbClr val="FF0000">
              <a:alpha val="4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3784649" y="2198441"/>
            <a:ext cx="95552" cy="3622523"/>
          </a:xfrm>
          <a:prstGeom prst="rect">
            <a:avLst/>
          </a:prstGeom>
          <a:solidFill>
            <a:srgbClr val="FF0000">
              <a:alpha val="4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7245095" y="2198441"/>
            <a:ext cx="52010" cy="3622523"/>
          </a:xfrm>
          <a:prstGeom prst="rect">
            <a:avLst/>
          </a:prstGeom>
          <a:solidFill>
            <a:srgbClr val="FF0000">
              <a:alpha val="4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1819199" y="2217785"/>
            <a:ext cx="45719" cy="3622523"/>
          </a:xfrm>
          <a:prstGeom prst="rect">
            <a:avLst/>
          </a:prstGeom>
          <a:solidFill>
            <a:srgbClr val="3366FF">
              <a:alpha val="4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4493465" y="2217785"/>
            <a:ext cx="51974" cy="3622523"/>
          </a:xfrm>
          <a:prstGeom prst="rect">
            <a:avLst/>
          </a:prstGeom>
          <a:solidFill>
            <a:srgbClr val="3366FF">
              <a:alpha val="4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7748274" y="2217785"/>
            <a:ext cx="65972" cy="3622523"/>
          </a:xfrm>
          <a:prstGeom prst="rect">
            <a:avLst/>
          </a:prstGeom>
          <a:solidFill>
            <a:srgbClr val="3366FF">
              <a:alpha val="4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920917" y="1945196"/>
            <a:ext cx="699756" cy="276999"/>
          </a:xfrm>
          <a:prstGeom prst="rect">
            <a:avLst/>
          </a:prstGeom>
        </p:spPr>
        <p:txBody>
          <a:bodyPr wrap="none">
            <a:spAutoFit/>
          </a:bodyPr>
          <a:lstStyle/>
          <a:p>
            <a:r>
              <a:rPr lang="en-US" sz="1200" b="1" dirty="0" smtClean="0">
                <a:solidFill>
                  <a:srgbClr val="FF0000"/>
                </a:solidFill>
                <a:latin typeface="Calibri" charset="0"/>
              </a:rPr>
              <a:t>672-682</a:t>
            </a:r>
            <a:endParaRPr lang="en-US" sz="1200" b="1" dirty="0">
              <a:solidFill>
                <a:srgbClr val="FF0000"/>
              </a:solidFill>
            </a:endParaRPr>
          </a:p>
        </p:txBody>
      </p:sp>
      <p:sp>
        <p:nvSpPr>
          <p:cNvPr id="16" name="Rectangle 15"/>
          <p:cNvSpPr/>
          <p:nvPr/>
        </p:nvSpPr>
        <p:spPr>
          <a:xfrm>
            <a:off x="1501264" y="1945196"/>
            <a:ext cx="699756" cy="276999"/>
          </a:xfrm>
          <a:prstGeom prst="rect">
            <a:avLst/>
          </a:prstGeom>
        </p:spPr>
        <p:txBody>
          <a:bodyPr wrap="none">
            <a:spAutoFit/>
          </a:bodyPr>
          <a:lstStyle/>
          <a:p>
            <a:r>
              <a:rPr lang="en-US" sz="1200" b="1" dirty="0" smtClean="0">
                <a:solidFill>
                  <a:srgbClr val="3366FF"/>
                </a:solidFill>
                <a:latin typeface="Calibri" charset="0"/>
              </a:rPr>
              <a:t>830-840</a:t>
            </a:r>
            <a:endParaRPr lang="en-US" sz="1200" b="1" dirty="0">
              <a:solidFill>
                <a:srgbClr val="3366FF"/>
              </a:solidFill>
            </a:endParaRPr>
          </a:p>
        </p:txBody>
      </p:sp>
      <p:sp>
        <p:nvSpPr>
          <p:cNvPr id="17" name="Rectangle 16"/>
          <p:cNvSpPr/>
          <p:nvPr/>
        </p:nvSpPr>
        <p:spPr>
          <a:xfrm>
            <a:off x="3395600" y="1940880"/>
            <a:ext cx="855748" cy="276999"/>
          </a:xfrm>
          <a:prstGeom prst="rect">
            <a:avLst/>
          </a:prstGeom>
        </p:spPr>
        <p:txBody>
          <a:bodyPr wrap="none">
            <a:spAutoFit/>
          </a:bodyPr>
          <a:lstStyle/>
          <a:p>
            <a:r>
              <a:rPr lang="en-US" sz="1200" b="1" dirty="0" smtClean="0">
                <a:solidFill>
                  <a:srgbClr val="FF0000"/>
                </a:solidFill>
                <a:latin typeface="Calibri" charset="0"/>
              </a:rPr>
              <a:t>1382-1408</a:t>
            </a:r>
            <a:endParaRPr lang="en-US" sz="1200" b="1" dirty="0">
              <a:solidFill>
                <a:srgbClr val="FF0000"/>
              </a:solidFill>
            </a:endParaRPr>
          </a:p>
        </p:txBody>
      </p:sp>
      <p:sp>
        <p:nvSpPr>
          <p:cNvPr id="18" name="Rectangle 17"/>
          <p:cNvSpPr/>
          <p:nvPr/>
        </p:nvSpPr>
        <p:spPr>
          <a:xfrm>
            <a:off x="4096907" y="1940880"/>
            <a:ext cx="855748" cy="276999"/>
          </a:xfrm>
          <a:prstGeom prst="rect">
            <a:avLst/>
          </a:prstGeom>
        </p:spPr>
        <p:txBody>
          <a:bodyPr wrap="none">
            <a:spAutoFit/>
          </a:bodyPr>
          <a:lstStyle/>
          <a:p>
            <a:r>
              <a:rPr lang="en-US" sz="1200" b="1" dirty="0" smtClean="0">
                <a:solidFill>
                  <a:srgbClr val="3366FF"/>
                </a:solidFill>
                <a:latin typeface="Calibri" charset="0"/>
              </a:rPr>
              <a:t>1585-1600</a:t>
            </a:r>
            <a:endParaRPr lang="en-US" sz="1200" b="1" dirty="0">
              <a:solidFill>
                <a:srgbClr val="3366FF"/>
              </a:solidFill>
            </a:endParaRPr>
          </a:p>
        </p:txBody>
      </p:sp>
      <p:sp>
        <p:nvSpPr>
          <p:cNvPr id="19" name="Rectangle 18"/>
          <p:cNvSpPr/>
          <p:nvPr/>
        </p:nvSpPr>
        <p:spPr>
          <a:xfrm>
            <a:off x="6735477" y="1940880"/>
            <a:ext cx="855748" cy="276999"/>
          </a:xfrm>
          <a:prstGeom prst="rect">
            <a:avLst/>
          </a:prstGeom>
        </p:spPr>
        <p:txBody>
          <a:bodyPr wrap="none">
            <a:spAutoFit/>
          </a:bodyPr>
          <a:lstStyle/>
          <a:p>
            <a:r>
              <a:rPr lang="en-US" sz="1200" b="1" dirty="0" smtClean="0">
                <a:solidFill>
                  <a:srgbClr val="FF0000"/>
                </a:solidFill>
                <a:latin typeface="Calibri" charset="0"/>
              </a:rPr>
              <a:t>2360-2370</a:t>
            </a:r>
            <a:endParaRPr lang="en-US" sz="1200" b="1" dirty="0">
              <a:solidFill>
                <a:srgbClr val="FF0000"/>
              </a:solidFill>
            </a:endParaRPr>
          </a:p>
        </p:txBody>
      </p:sp>
      <p:sp>
        <p:nvSpPr>
          <p:cNvPr id="20" name="Rectangle 19"/>
          <p:cNvSpPr/>
          <p:nvPr/>
        </p:nvSpPr>
        <p:spPr>
          <a:xfrm>
            <a:off x="7459464" y="1940880"/>
            <a:ext cx="855748" cy="276999"/>
          </a:xfrm>
          <a:prstGeom prst="rect">
            <a:avLst/>
          </a:prstGeom>
        </p:spPr>
        <p:txBody>
          <a:bodyPr wrap="none">
            <a:spAutoFit/>
          </a:bodyPr>
          <a:lstStyle/>
          <a:p>
            <a:r>
              <a:rPr lang="en-US" sz="1200" b="1" dirty="0" smtClean="0">
                <a:solidFill>
                  <a:srgbClr val="3366FF"/>
                </a:solidFill>
                <a:latin typeface="Calibri" charset="0"/>
              </a:rPr>
              <a:t>2500-2520</a:t>
            </a:r>
            <a:endParaRPr lang="en-US" sz="1200" b="1" dirty="0">
              <a:solidFill>
                <a:srgbClr val="3366FF"/>
              </a:solidFill>
            </a:endParaRPr>
          </a:p>
        </p:txBody>
      </p:sp>
      <p:sp>
        <p:nvSpPr>
          <p:cNvPr id="21" name="Slide Number Placeholder 8"/>
          <p:cNvSpPr>
            <a:spLocks noGrp="1"/>
          </p:cNvSpPr>
          <p:nvPr>
            <p:ph type="sldNum" sz="quarter" idx="12"/>
          </p:nvPr>
        </p:nvSpPr>
        <p:spPr>
          <a:xfrm>
            <a:off x="6948915" y="6467750"/>
            <a:ext cx="2133600" cy="365125"/>
          </a:xfrm>
        </p:spPr>
        <p:txBody>
          <a:bodyPr/>
          <a:lstStyle/>
          <a:p>
            <a:fld id="{41E4E550-EDC1-CB42-9D21-E9BDA1C56748}" type="slidenum">
              <a:rPr lang="en-US" smtClean="0"/>
              <a:t>13</a:t>
            </a:fld>
            <a:endParaRPr lang="en-US" dirty="0"/>
          </a:p>
        </p:txBody>
      </p:sp>
    </p:spTree>
    <p:extLst>
      <p:ext uri="{BB962C8B-B14F-4D97-AF65-F5344CB8AC3E}">
        <p14:creationId xmlns:p14="http://schemas.microsoft.com/office/powerpoint/2010/main" val="125477916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ris_airs_fig5c_20121015.png"/>
          <p:cNvPicPr>
            <a:picLocks noChangeAspect="1"/>
          </p:cNvPicPr>
          <p:nvPr/>
        </p:nvPicPr>
        <p:blipFill rotWithShape="1">
          <a:blip r:embed="rId3">
            <a:extLst>
              <a:ext uri="{28A0092B-C50C-407E-A947-70E740481C1C}">
                <a14:useLocalDpi xmlns:a14="http://schemas.microsoft.com/office/drawing/2010/main" val="0"/>
              </a:ext>
            </a:extLst>
          </a:blip>
          <a:srcRect l="6718" r="2020"/>
          <a:stretch/>
        </p:blipFill>
        <p:spPr>
          <a:xfrm>
            <a:off x="144952" y="505514"/>
            <a:ext cx="8874805" cy="6299933"/>
          </a:xfrm>
          <a:prstGeom prst="rect">
            <a:avLst/>
          </a:prstGeom>
        </p:spPr>
      </p:pic>
      <p:sp>
        <p:nvSpPr>
          <p:cNvPr id="2" name="Title 1"/>
          <p:cNvSpPr>
            <a:spLocks noGrp="1"/>
          </p:cNvSpPr>
          <p:nvPr>
            <p:ph type="ctrTitle"/>
          </p:nvPr>
        </p:nvSpPr>
        <p:spPr>
          <a:xfrm>
            <a:off x="0" y="0"/>
            <a:ext cx="9144000" cy="771206"/>
          </a:xfrm>
        </p:spPr>
        <p:txBody>
          <a:bodyPr>
            <a:normAutofit/>
          </a:bodyPr>
          <a:lstStyle/>
          <a:p>
            <a:r>
              <a:rPr lang="en-US" sz="4000" b="1" dirty="0" smtClean="0">
                <a:solidFill>
                  <a:srgbClr val="0000DC"/>
                </a:solidFill>
              </a:rPr>
              <a:t>BT Distributions</a:t>
            </a:r>
            <a:endParaRPr lang="en-US" sz="4000" b="1" dirty="0">
              <a:solidFill>
                <a:srgbClr val="0000DC"/>
              </a:solidFill>
            </a:endParaRPr>
          </a:p>
        </p:txBody>
      </p:sp>
      <p:sp>
        <p:nvSpPr>
          <p:cNvPr id="4" name="TextBox 3"/>
          <p:cNvSpPr txBox="1"/>
          <p:nvPr/>
        </p:nvSpPr>
        <p:spPr>
          <a:xfrm>
            <a:off x="7842256" y="1755913"/>
            <a:ext cx="1049131" cy="646331"/>
          </a:xfrm>
          <a:prstGeom prst="rect">
            <a:avLst/>
          </a:prstGeom>
          <a:solidFill>
            <a:schemeClr val="bg1"/>
          </a:solidFill>
          <a:ln w="12700" cmpd="sng">
            <a:solidFill>
              <a:schemeClr val="tx1"/>
            </a:solidFill>
          </a:ln>
          <a:effectLst/>
        </p:spPr>
        <p:txBody>
          <a:bodyPr wrap="square" rtlCol="0">
            <a:spAutoFit/>
          </a:bodyPr>
          <a:lstStyle/>
          <a:p>
            <a:pPr algn="ctr"/>
            <a:r>
              <a:rPr lang="en-US" b="1" dirty="0" smtClean="0">
                <a:solidFill>
                  <a:srgbClr val="0000DC"/>
                </a:solidFill>
              </a:rPr>
              <a:t>CrIS</a:t>
            </a:r>
          </a:p>
          <a:p>
            <a:pPr algn="ctr"/>
            <a:r>
              <a:rPr lang="en-US" b="1" dirty="0" smtClean="0">
                <a:solidFill>
                  <a:srgbClr val="FF0000"/>
                </a:solidFill>
              </a:rPr>
              <a:t>AIRS</a:t>
            </a:r>
            <a:endParaRPr lang="en-US" b="1" dirty="0">
              <a:solidFill>
                <a:srgbClr val="FF0000"/>
              </a:solidFill>
            </a:endParaRPr>
          </a:p>
        </p:txBody>
      </p:sp>
      <p:sp>
        <p:nvSpPr>
          <p:cNvPr id="6" name="Slide Number Placeholder 8"/>
          <p:cNvSpPr>
            <a:spLocks noGrp="1"/>
          </p:cNvSpPr>
          <p:nvPr>
            <p:ph type="sldNum" sz="quarter" idx="12"/>
          </p:nvPr>
        </p:nvSpPr>
        <p:spPr>
          <a:xfrm>
            <a:off x="6948915" y="6467750"/>
            <a:ext cx="2133600" cy="365125"/>
          </a:xfrm>
        </p:spPr>
        <p:txBody>
          <a:bodyPr/>
          <a:lstStyle/>
          <a:p>
            <a:fld id="{41E4E550-EDC1-CB42-9D21-E9BDA1C56748}" type="slidenum">
              <a:rPr lang="en-US" smtClean="0"/>
              <a:t>14</a:t>
            </a:fld>
            <a:endParaRPr lang="en-US" dirty="0"/>
          </a:p>
        </p:txBody>
      </p:sp>
    </p:spTree>
    <p:extLst>
      <p:ext uri="{BB962C8B-B14F-4D97-AF65-F5344CB8AC3E}">
        <p14:creationId xmlns:p14="http://schemas.microsoft.com/office/powerpoint/2010/main" val="21299807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ris_airs_fig6_20121015.png"/>
          <p:cNvPicPr>
            <a:picLocks noChangeAspect="1"/>
          </p:cNvPicPr>
          <p:nvPr/>
        </p:nvPicPr>
        <p:blipFill rotWithShape="1">
          <a:blip r:embed="rId3">
            <a:extLst>
              <a:ext uri="{28A0092B-C50C-407E-A947-70E740481C1C}">
                <a14:useLocalDpi xmlns:a14="http://schemas.microsoft.com/office/drawing/2010/main" val="0"/>
              </a:ext>
            </a:extLst>
          </a:blip>
          <a:srcRect l="6986" t="2158" r="4292" b="3834"/>
          <a:stretch/>
        </p:blipFill>
        <p:spPr>
          <a:xfrm>
            <a:off x="457200" y="533400"/>
            <a:ext cx="7924800" cy="5415269"/>
          </a:xfrm>
          <a:prstGeom prst="rect">
            <a:avLst/>
          </a:prstGeom>
        </p:spPr>
      </p:pic>
      <p:sp>
        <p:nvSpPr>
          <p:cNvPr id="2" name="Title 1"/>
          <p:cNvSpPr>
            <a:spLocks noGrp="1"/>
          </p:cNvSpPr>
          <p:nvPr>
            <p:ph type="ctrTitle"/>
          </p:nvPr>
        </p:nvSpPr>
        <p:spPr>
          <a:xfrm>
            <a:off x="0" y="0"/>
            <a:ext cx="9144000" cy="771206"/>
          </a:xfrm>
        </p:spPr>
        <p:txBody>
          <a:bodyPr>
            <a:normAutofit/>
          </a:bodyPr>
          <a:lstStyle/>
          <a:p>
            <a:r>
              <a:rPr lang="en-US" sz="3200" b="1" dirty="0" smtClean="0">
                <a:solidFill>
                  <a:srgbClr val="0000DC"/>
                </a:solidFill>
              </a:rPr>
              <a:t>Daily Mean Differences</a:t>
            </a:r>
            <a:endParaRPr lang="en-US" sz="3200" b="1" dirty="0">
              <a:solidFill>
                <a:srgbClr val="0000DC"/>
              </a:solidFill>
            </a:endParaRPr>
          </a:p>
        </p:txBody>
      </p:sp>
      <p:sp>
        <p:nvSpPr>
          <p:cNvPr id="4" name="Rectangle 3"/>
          <p:cNvSpPr/>
          <p:nvPr/>
        </p:nvSpPr>
        <p:spPr>
          <a:xfrm>
            <a:off x="762000" y="5870980"/>
            <a:ext cx="7370397" cy="1231106"/>
          </a:xfrm>
          <a:prstGeom prst="rect">
            <a:avLst/>
          </a:prstGeom>
        </p:spPr>
        <p:txBody>
          <a:bodyPr wrap="square">
            <a:spAutoFit/>
          </a:bodyPr>
          <a:lstStyle/>
          <a:p>
            <a:pPr marL="285750" indent="-285750">
              <a:buFont typeface="Wingdings" charset="2"/>
              <a:buChar char="Ø"/>
            </a:pPr>
            <a:r>
              <a:rPr lang="en-US" sz="1400" dirty="0" smtClean="0"/>
              <a:t>V33 Engineering packet upload on April 11 (changes to NL a2 coefficients for LW and MW)</a:t>
            </a:r>
          </a:p>
          <a:p>
            <a:pPr marL="285750" indent="-285750">
              <a:buFont typeface="Wingdings" charset="2"/>
              <a:buChar char="Ø"/>
            </a:pPr>
            <a:r>
              <a:rPr lang="en-US" sz="1400" dirty="0"/>
              <a:t>C</a:t>
            </a:r>
            <a:r>
              <a:rPr lang="en-US" sz="1400" dirty="0" smtClean="0"/>
              <a:t>hanges over time are very small.</a:t>
            </a:r>
          </a:p>
          <a:p>
            <a:pPr marL="285750" indent="-285750">
              <a:buFont typeface="Wingdings" charset="2"/>
              <a:buChar char="Ø"/>
            </a:pPr>
            <a:r>
              <a:rPr lang="en-US" sz="1400" dirty="0" smtClean="0"/>
              <a:t>Largest are for LW 677 cm</a:t>
            </a:r>
            <a:r>
              <a:rPr lang="en-US" sz="1400" baseline="30000" dirty="0" smtClean="0"/>
              <a:t>-1</a:t>
            </a:r>
            <a:r>
              <a:rPr lang="en-US" sz="1400" dirty="0" smtClean="0"/>
              <a:t> region, ~30mK, under investigation.</a:t>
            </a:r>
          </a:p>
          <a:p>
            <a:pPr marL="285750" indent="-285750">
              <a:buFont typeface="Wingdings" charset="2"/>
              <a:buChar char="Ø"/>
            </a:pPr>
            <a:r>
              <a:rPr lang="en-US" sz="1400" dirty="0" smtClean="0"/>
              <a:t>Interesting change in SW 2365 cm</a:t>
            </a:r>
            <a:r>
              <a:rPr lang="en-US" sz="1400" baseline="30000" dirty="0" smtClean="0"/>
              <a:t>-1</a:t>
            </a:r>
            <a:r>
              <a:rPr lang="en-US" sz="1400" dirty="0" smtClean="0"/>
              <a:t> behavior in late June.</a:t>
            </a:r>
          </a:p>
          <a:p>
            <a:pPr marL="285750" indent="-285750">
              <a:buFont typeface="Wingdings" charset="2"/>
              <a:buChar char="Ø"/>
            </a:pPr>
            <a:endParaRPr lang="en-US" dirty="0" smtClean="0"/>
          </a:p>
        </p:txBody>
      </p:sp>
      <p:cxnSp>
        <p:nvCxnSpPr>
          <p:cNvPr id="6" name="Straight Connector 5"/>
          <p:cNvCxnSpPr/>
          <p:nvPr/>
        </p:nvCxnSpPr>
        <p:spPr>
          <a:xfrm>
            <a:off x="1491435" y="838200"/>
            <a:ext cx="0" cy="1981200"/>
          </a:xfrm>
          <a:prstGeom prst="line">
            <a:avLst/>
          </a:prstGeom>
          <a:ln w="9525" cmpd="sng">
            <a:solidFill>
              <a:srgbClr val="0BE81E"/>
            </a:solidFill>
            <a:prstDash val="dash"/>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1491435" y="3581400"/>
            <a:ext cx="0" cy="1981200"/>
          </a:xfrm>
          <a:prstGeom prst="line">
            <a:avLst/>
          </a:prstGeom>
          <a:ln w="9525" cmpd="sng">
            <a:solidFill>
              <a:srgbClr val="0BE81E"/>
            </a:solidFill>
            <a:prstDash val="dash"/>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4006035" y="838200"/>
            <a:ext cx="0" cy="1981200"/>
          </a:xfrm>
          <a:prstGeom prst="line">
            <a:avLst/>
          </a:prstGeom>
          <a:ln w="9525" cmpd="sng">
            <a:solidFill>
              <a:srgbClr val="0BE81E"/>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4006035" y="3581400"/>
            <a:ext cx="0" cy="1981200"/>
          </a:xfrm>
          <a:prstGeom prst="line">
            <a:avLst/>
          </a:prstGeom>
          <a:ln w="9525" cmpd="sng">
            <a:solidFill>
              <a:srgbClr val="0BE81E"/>
            </a:solidFill>
            <a:prstDash val="dash"/>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447800" y="2438400"/>
            <a:ext cx="646681" cy="215444"/>
          </a:xfrm>
          <a:prstGeom prst="rect">
            <a:avLst/>
          </a:prstGeom>
          <a:noFill/>
        </p:spPr>
        <p:txBody>
          <a:bodyPr wrap="none" rtlCol="0">
            <a:spAutoFit/>
          </a:bodyPr>
          <a:lstStyle/>
          <a:p>
            <a:r>
              <a:rPr lang="en-US" sz="800" dirty="0">
                <a:solidFill>
                  <a:srgbClr val="0BE81E"/>
                </a:solidFill>
              </a:rPr>
              <a:t>v</a:t>
            </a:r>
            <a:r>
              <a:rPr lang="en-US" sz="800" dirty="0" smtClean="0">
                <a:solidFill>
                  <a:srgbClr val="0BE81E"/>
                </a:solidFill>
              </a:rPr>
              <a:t>33 upload</a:t>
            </a:r>
            <a:endParaRPr lang="en-US" sz="800" dirty="0">
              <a:solidFill>
                <a:srgbClr val="0BE81E"/>
              </a:solidFill>
            </a:endParaRPr>
          </a:p>
        </p:txBody>
      </p:sp>
      <p:sp>
        <p:nvSpPr>
          <p:cNvPr id="12" name="Slide Number Placeholder 8"/>
          <p:cNvSpPr>
            <a:spLocks noGrp="1"/>
          </p:cNvSpPr>
          <p:nvPr>
            <p:ph type="sldNum" sz="quarter" idx="12"/>
          </p:nvPr>
        </p:nvSpPr>
        <p:spPr>
          <a:xfrm>
            <a:off x="6948915" y="6467750"/>
            <a:ext cx="2133600" cy="365125"/>
          </a:xfrm>
        </p:spPr>
        <p:txBody>
          <a:bodyPr/>
          <a:lstStyle/>
          <a:p>
            <a:fld id="{41E4E550-EDC1-CB42-9D21-E9BDA1C56748}" type="slidenum">
              <a:rPr lang="en-US" smtClean="0"/>
              <a:t>15</a:t>
            </a:fld>
            <a:endParaRPr lang="en-US" dirty="0"/>
          </a:p>
        </p:txBody>
      </p:sp>
    </p:spTree>
    <p:extLst>
      <p:ext uri="{BB962C8B-B14F-4D97-AF65-F5344CB8AC3E}">
        <p14:creationId xmlns:p14="http://schemas.microsoft.com/office/powerpoint/2010/main" val="317375724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ris_airs_fig5_2012101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1864"/>
            <a:ext cx="9144000" cy="6096000"/>
          </a:xfrm>
          <a:prstGeom prst="rect">
            <a:avLst/>
          </a:prstGeom>
        </p:spPr>
      </p:pic>
      <p:sp>
        <p:nvSpPr>
          <p:cNvPr id="6" name="Rectangle 5"/>
          <p:cNvSpPr/>
          <p:nvPr/>
        </p:nvSpPr>
        <p:spPr>
          <a:xfrm>
            <a:off x="1399110" y="1295273"/>
            <a:ext cx="1712353" cy="369332"/>
          </a:xfrm>
          <a:prstGeom prst="rect">
            <a:avLst/>
          </a:prstGeom>
        </p:spPr>
        <p:txBody>
          <a:bodyPr wrap="none">
            <a:spAutoFit/>
          </a:bodyPr>
          <a:lstStyle/>
          <a:p>
            <a:r>
              <a:rPr lang="en-US" b="1" dirty="0">
                <a:solidFill>
                  <a:srgbClr val="FF0000"/>
                </a:solidFill>
              </a:rPr>
              <a:t>-</a:t>
            </a:r>
            <a:r>
              <a:rPr lang="en-US" b="1" dirty="0" smtClean="0">
                <a:solidFill>
                  <a:srgbClr val="FF0000"/>
                </a:solidFill>
              </a:rPr>
              <a:t>0.061 ± 0.001 </a:t>
            </a:r>
            <a:r>
              <a:rPr lang="en-US" b="1" dirty="0">
                <a:solidFill>
                  <a:srgbClr val="FF0000"/>
                </a:solidFill>
              </a:rPr>
              <a:t>K</a:t>
            </a:r>
          </a:p>
        </p:txBody>
      </p:sp>
      <p:sp>
        <p:nvSpPr>
          <p:cNvPr id="7" name="Rectangle 6"/>
          <p:cNvSpPr/>
          <p:nvPr/>
        </p:nvSpPr>
        <p:spPr>
          <a:xfrm>
            <a:off x="1469779" y="4173940"/>
            <a:ext cx="1641683" cy="369332"/>
          </a:xfrm>
          <a:prstGeom prst="rect">
            <a:avLst/>
          </a:prstGeom>
        </p:spPr>
        <p:txBody>
          <a:bodyPr wrap="none">
            <a:spAutoFit/>
          </a:bodyPr>
          <a:lstStyle/>
          <a:p>
            <a:r>
              <a:rPr lang="en-US" b="1" dirty="0" smtClean="0">
                <a:solidFill>
                  <a:srgbClr val="FF0000"/>
                </a:solidFill>
              </a:rPr>
              <a:t>0.020 </a:t>
            </a:r>
            <a:r>
              <a:rPr lang="en-US" b="1" dirty="0">
                <a:solidFill>
                  <a:srgbClr val="FF0000"/>
                </a:solidFill>
              </a:rPr>
              <a:t>± </a:t>
            </a:r>
            <a:r>
              <a:rPr lang="en-US" b="1" dirty="0" smtClean="0">
                <a:solidFill>
                  <a:srgbClr val="FF0000"/>
                </a:solidFill>
              </a:rPr>
              <a:t>0.004 </a:t>
            </a:r>
            <a:r>
              <a:rPr lang="en-US" b="1" dirty="0">
                <a:solidFill>
                  <a:srgbClr val="FF0000"/>
                </a:solidFill>
              </a:rPr>
              <a:t>K</a:t>
            </a:r>
          </a:p>
        </p:txBody>
      </p:sp>
      <p:sp>
        <p:nvSpPr>
          <p:cNvPr id="8" name="Rectangle 7"/>
          <p:cNvSpPr/>
          <p:nvPr/>
        </p:nvSpPr>
        <p:spPr>
          <a:xfrm>
            <a:off x="4025755" y="1295273"/>
            <a:ext cx="1712353" cy="369332"/>
          </a:xfrm>
          <a:prstGeom prst="rect">
            <a:avLst/>
          </a:prstGeom>
        </p:spPr>
        <p:txBody>
          <a:bodyPr wrap="none">
            <a:spAutoFit/>
          </a:bodyPr>
          <a:lstStyle/>
          <a:p>
            <a:r>
              <a:rPr lang="en-US" b="1" dirty="0">
                <a:solidFill>
                  <a:srgbClr val="FF0000"/>
                </a:solidFill>
              </a:rPr>
              <a:t>-</a:t>
            </a:r>
            <a:r>
              <a:rPr lang="en-US" b="1" dirty="0" smtClean="0">
                <a:solidFill>
                  <a:srgbClr val="FF0000"/>
                </a:solidFill>
              </a:rPr>
              <a:t>0.077 </a:t>
            </a:r>
            <a:r>
              <a:rPr lang="en-US" b="1" dirty="0">
                <a:solidFill>
                  <a:srgbClr val="FF0000"/>
                </a:solidFill>
              </a:rPr>
              <a:t>± </a:t>
            </a:r>
            <a:r>
              <a:rPr lang="en-US" b="1" dirty="0" smtClean="0">
                <a:solidFill>
                  <a:srgbClr val="FF0000"/>
                </a:solidFill>
              </a:rPr>
              <a:t>0.002 </a:t>
            </a:r>
            <a:r>
              <a:rPr lang="en-US" b="1" dirty="0">
                <a:solidFill>
                  <a:srgbClr val="FF0000"/>
                </a:solidFill>
              </a:rPr>
              <a:t>K</a:t>
            </a:r>
          </a:p>
        </p:txBody>
      </p:sp>
      <p:sp>
        <p:nvSpPr>
          <p:cNvPr id="9" name="Rectangle 8"/>
          <p:cNvSpPr/>
          <p:nvPr/>
        </p:nvSpPr>
        <p:spPr>
          <a:xfrm>
            <a:off x="4025755" y="4173940"/>
            <a:ext cx="1641683" cy="369332"/>
          </a:xfrm>
          <a:prstGeom prst="rect">
            <a:avLst/>
          </a:prstGeom>
        </p:spPr>
        <p:txBody>
          <a:bodyPr wrap="none">
            <a:spAutoFit/>
          </a:bodyPr>
          <a:lstStyle/>
          <a:p>
            <a:r>
              <a:rPr lang="en-US" b="1" dirty="0" smtClean="0">
                <a:solidFill>
                  <a:srgbClr val="FF0000"/>
                </a:solidFill>
              </a:rPr>
              <a:t>0.067 </a:t>
            </a:r>
            <a:r>
              <a:rPr lang="en-US" b="1" dirty="0">
                <a:solidFill>
                  <a:srgbClr val="FF0000"/>
                </a:solidFill>
              </a:rPr>
              <a:t>± </a:t>
            </a:r>
            <a:r>
              <a:rPr lang="en-US" b="1" dirty="0" smtClean="0">
                <a:solidFill>
                  <a:srgbClr val="FF0000"/>
                </a:solidFill>
              </a:rPr>
              <a:t>0.002 </a:t>
            </a:r>
            <a:r>
              <a:rPr lang="en-US" b="1" dirty="0">
                <a:solidFill>
                  <a:srgbClr val="FF0000"/>
                </a:solidFill>
              </a:rPr>
              <a:t>K</a:t>
            </a:r>
          </a:p>
        </p:txBody>
      </p:sp>
      <p:sp>
        <p:nvSpPr>
          <p:cNvPr id="10" name="Rectangle 9"/>
          <p:cNvSpPr/>
          <p:nvPr/>
        </p:nvSpPr>
        <p:spPr>
          <a:xfrm>
            <a:off x="6631112" y="1295273"/>
            <a:ext cx="1641683" cy="369332"/>
          </a:xfrm>
          <a:prstGeom prst="rect">
            <a:avLst/>
          </a:prstGeom>
        </p:spPr>
        <p:txBody>
          <a:bodyPr wrap="none">
            <a:spAutoFit/>
          </a:bodyPr>
          <a:lstStyle/>
          <a:p>
            <a:r>
              <a:rPr lang="en-US" b="1" dirty="0" smtClean="0">
                <a:solidFill>
                  <a:srgbClr val="FF0000"/>
                </a:solidFill>
              </a:rPr>
              <a:t>0.038 </a:t>
            </a:r>
            <a:r>
              <a:rPr lang="en-US" b="1" dirty="0">
                <a:solidFill>
                  <a:srgbClr val="FF0000"/>
                </a:solidFill>
              </a:rPr>
              <a:t>± </a:t>
            </a:r>
            <a:r>
              <a:rPr lang="en-US" b="1" dirty="0" smtClean="0">
                <a:solidFill>
                  <a:srgbClr val="FF0000"/>
                </a:solidFill>
              </a:rPr>
              <a:t>0.006 </a:t>
            </a:r>
            <a:r>
              <a:rPr lang="en-US" b="1" dirty="0">
                <a:solidFill>
                  <a:srgbClr val="FF0000"/>
                </a:solidFill>
              </a:rPr>
              <a:t>K</a:t>
            </a:r>
          </a:p>
        </p:txBody>
      </p:sp>
      <p:sp>
        <p:nvSpPr>
          <p:cNvPr id="11" name="Rectangle 10"/>
          <p:cNvSpPr/>
          <p:nvPr/>
        </p:nvSpPr>
        <p:spPr>
          <a:xfrm>
            <a:off x="6631112" y="4173940"/>
            <a:ext cx="1712353" cy="369332"/>
          </a:xfrm>
          <a:prstGeom prst="rect">
            <a:avLst/>
          </a:prstGeom>
        </p:spPr>
        <p:txBody>
          <a:bodyPr wrap="none">
            <a:spAutoFit/>
          </a:bodyPr>
          <a:lstStyle/>
          <a:p>
            <a:r>
              <a:rPr lang="en-US" b="1" dirty="0">
                <a:solidFill>
                  <a:srgbClr val="FF0000"/>
                </a:solidFill>
              </a:rPr>
              <a:t>-</a:t>
            </a:r>
            <a:r>
              <a:rPr lang="en-US" b="1" dirty="0" smtClean="0">
                <a:solidFill>
                  <a:srgbClr val="FF0000"/>
                </a:solidFill>
              </a:rPr>
              <a:t>0.058 </a:t>
            </a:r>
            <a:r>
              <a:rPr lang="en-US" b="1" dirty="0">
                <a:solidFill>
                  <a:srgbClr val="FF0000"/>
                </a:solidFill>
              </a:rPr>
              <a:t>± </a:t>
            </a:r>
            <a:r>
              <a:rPr lang="en-US" b="1" dirty="0" smtClean="0">
                <a:solidFill>
                  <a:srgbClr val="FF0000"/>
                </a:solidFill>
              </a:rPr>
              <a:t>0.003 </a:t>
            </a:r>
            <a:r>
              <a:rPr lang="en-US" b="1" dirty="0">
                <a:solidFill>
                  <a:srgbClr val="FF0000"/>
                </a:solidFill>
              </a:rPr>
              <a:t>K</a:t>
            </a:r>
          </a:p>
        </p:txBody>
      </p:sp>
      <p:sp>
        <p:nvSpPr>
          <p:cNvPr id="12" name="Title 1"/>
          <p:cNvSpPr txBox="1">
            <a:spLocks/>
          </p:cNvSpPr>
          <p:nvPr/>
        </p:nvSpPr>
        <p:spPr>
          <a:xfrm>
            <a:off x="0" y="0"/>
            <a:ext cx="9144000" cy="771206"/>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smtClean="0">
                <a:solidFill>
                  <a:srgbClr val="0000DC"/>
                </a:solidFill>
              </a:rPr>
              <a:t>BT Difference Distributions, 13 Apr – 7 Oct </a:t>
            </a:r>
            <a:endParaRPr lang="en-US" sz="2800" b="1" dirty="0">
              <a:solidFill>
                <a:srgbClr val="0000DC"/>
              </a:solidFill>
            </a:endParaRPr>
          </a:p>
        </p:txBody>
      </p:sp>
      <p:sp>
        <p:nvSpPr>
          <p:cNvPr id="13" name="Slide Number Placeholder 8"/>
          <p:cNvSpPr>
            <a:spLocks noGrp="1"/>
          </p:cNvSpPr>
          <p:nvPr>
            <p:ph type="sldNum" sz="quarter" idx="12"/>
          </p:nvPr>
        </p:nvSpPr>
        <p:spPr>
          <a:xfrm>
            <a:off x="6948915" y="6467750"/>
            <a:ext cx="2133600" cy="365125"/>
          </a:xfrm>
        </p:spPr>
        <p:txBody>
          <a:bodyPr/>
          <a:lstStyle/>
          <a:p>
            <a:fld id="{41E4E550-EDC1-CB42-9D21-E9BDA1C56748}" type="slidenum">
              <a:rPr lang="en-US" smtClean="0"/>
              <a:t>16</a:t>
            </a:fld>
            <a:endParaRPr lang="en-US" dirty="0"/>
          </a:p>
        </p:txBody>
      </p:sp>
    </p:spTree>
    <p:extLst>
      <p:ext uri="{BB962C8B-B14F-4D97-AF65-F5344CB8AC3E}">
        <p14:creationId xmlns:p14="http://schemas.microsoft.com/office/powerpoint/2010/main" val="387249347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0"/>
            <a:ext cx="7772400" cy="1470025"/>
          </a:xfrm>
        </p:spPr>
        <p:txBody>
          <a:bodyPr>
            <a:normAutofit/>
          </a:bodyPr>
          <a:lstStyle/>
          <a:p>
            <a:r>
              <a:rPr lang="en-US" sz="3200" b="1" dirty="0" err="1" smtClean="0"/>
              <a:t>CrIS</a:t>
            </a:r>
            <a:r>
              <a:rPr lang="en-US" sz="3200" b="1" dirty="0" smtClean="0"/>
              <a:t>/VIIRS Radiometric Evaluations</a:t>
            </a:r>
            <a:br>
              <a:rPr lang="en-US" sz="3200" b="1" dirty="0" smtClean="0"/>
            </a:br>
            <a:r>
              <a:rPr lang="en-US" sz="1800" b="1" dirty="0" smtClean="0"/>
              <a:t>(in collaboration with Chris Moeller)</a:t>
            </a:r>
            <a:endParaRPr lang="en-US" sz="3200" b="1" dirty="0"/>
          </a:p>
        </p:txBody>
      </p:sp>
      <p:sp>
        <p:nvSpPr>
          <p:cNvPr id="3" name="Rectangle 2"/>
          <p:cNvSpPr/>
          <p:nvPr/>
        </p:nvSpPr>
        <p:spPr>
          <a:xfrm>
            <a:off x="762000" y="1981200"/>
            <a:ext cx="7010400" cy="3046988"/>
          </a:xfrm>
          <a:prstGeom prst="rect">
            <a:avLst/>
          </a:prstGeom>
        </p:spPr>
        <p:txBody>
          <a:bodyPr wrap="square">
            <a:spAutoFit/>
          </a:bodyPr>
          <a:lstStyle/>
          <a:p>
            <a:pPr marL="285750" indent="-285750">
              <a:buFont typeface="Wingdings" charset="2"/>
              <a:buChar char="²"/>
            </a:pPr>
            <a:r>
              <a:rPr lang="en-US" sz="1600" dirty="0" smtClean="0"/>
              <a:t>The </a:t>
            </a:r>
            <a:r>
              <a:rPr lang="en-US" sz="1600" dirty="0"/>
              <a:t>comparisons are beneficial for both VIIRS and </a:t>
            </a:r>
            <a:r>
              <a:rPr lang="en-US" sz="1600" dirty="0" smtClean="0"/>
              <a:t>CrIS</a:t>
            </a:r>
          </a:p>
          <a:p>
            <a:pPr marL="285750" indent="-285750">
              <a:buFont typeface="Wingdings" charset="2"/>
              <a:buChar char="²"/>
            </a:pPr>
            <a:endParaRPr lang="en-US" sz="1600" dirty="0"/>
          </a:p>
          <a:p>
            <a:pPr marL="285750" indent="-285750">
              <a:buFont typeface="Wingdings" charset="2"/>
              <a:buChar char="²"/>
            </a:pPr>
            <a:r>
              <a:rPr lang="en-US" sz="1600" dirty="0"/>
              <a:t>Mean differences </a:t>
            </a:r>
            <a:r>
              <a:rPr lang="en-US" sz="1600" dirty="0" smtClean="0"/>
              <a:t>are &lt;</a:t>
            </a:r>
            <a:r>
              <a:rPr lang="en-US" sz="1600" dirty="0"/>
              <a:t>0.1K</a:t>
            </a:r>
          </a:p>
          <a:p>
            <a:pPr marL="285750" indent="-285750">
              <a:buFont typeface="Wingdings" charset="2"/>
              <a:buChar char="²"/>
            </a:pPr>
            <a:endParaRPr lang="en-US" sz="1600" dirty="0" smtClean="0"/>
          </a:p>
          <a:p>
            <a:pPr marL="285750" indent="-285750">
              <a:buFont typeface="Wingdings" charset="2"/>
              <a:buChar char="²"/>
            </a:pPr>
            <a:r>
              <a:rPr lang="en-US" sz="1600" dirty="0"/>
              <a:t>Comparisons shows clear dependence on scene BT for </a:t>
            </a:r>
            <a:r>
              <a:rPr lang="en-US" sz="1600" dirty="0" smtClean="0"/>
              <a:t>M15, with VIIRS cooler than CrIS by 0.4K at 205K.</a:t>
            </a:r>
            <a:endParaRPr lang="en-US" sz="1600" dirty="0"/>
          </a:p>
          <a:p>
            <a:pPr marL="285750" indent="-285750">
              <a:buFont typeface="Wingdings" charset="2"/>
              <a:buChar char="²"/>
            </a:pPr>
            <a:endParaRPr lang="en-US" sz="1600" dirty="0" smtClean="0"/>
          </a:p>
          <a:p>
            <a:pPr marL="285750" indent="-285750">
              <a:buFont typeface="Wingdings" charset="2"/>
              <a:buChar char="²"/>
            </a:pPr>
            <a:r>
              <a:rPr lang="en-US" sz="1600" dirty="0" smtClean="0"/>
              <a:t>Mean agreement improves when </a:t>
            </a:r>
            <a:r>
              <a:rPr lang="en-US" sz="1600" dirty="0"/>
              <a:t>the VIIRS OBC is cooled during quarterly linearity characterization tests</a:t>
            </a:r>
            <a:r>
              <a:rPr lang="en-US" sz="1600" dirty="0" smtClean="0"/>
              <a:t>.</a:t>
            </a:r>
          </a:p>
          <a:p>
            <a:pPr marL="285750" indent="-285750">
              <a:buFont typeface="Wingdings" charset="2"/>
              <a:buChar char="²"/>
            </a:pPr>
            <a:endParaRPr lang="en-US" sz="1600" dirty="0"/>
          </a:p>
          <a:p>
            <a:pPr marL="285750" indent="-285750">
              <a:buFont typeface="Wingdings" charset="2"/>
              <a:buChar char="²"/>
            </a:pPr>
            <a:r>
              <a:rPr lang="en-US" sz="1600" dirty="0" smtClean="0"/>
              <a:t>Small changes in mean differences (~12mK) over last 6 months.</a:t>
            </a:r>
            <a:endParaRPr lang="en-US" sz="1600" dirty="0"/>
          </a:p>
          <a:p>
            <a:pPr marL="285750" indent="-285750">
              <a:buFont typeface="Wingdings" charset="2"/>
              <a:buChar char="²"/>
            </a:pPr>
            <a:endParaRPr lang="en-US" sz="1600" dirty="0" smtClean="0"/>
          </a:p>
        </p:txBody>
      </p:sp>
      <p:sp>
        <p:nvSpPr>
          <p:cNvPr id="4" name="Slide Number Placeholder 8"/>
          <p:cNvSpPr>
            <a:spLocks noGrp="1"/>
          </p:cNvSpPr>
          <p:nvPr>
            <p:ph type="sldNum" sz="quarter" idx="12"/>
          </p:nvPr>
        </p:nvSpPr>
        <p:spPr>
          <a:xfrm>
            <a:off x="6948915" y="6467750"/>
            <a:ext cx="2133600" cy="365125"/>
          </a:xfrm>
        </p:spPr>
        <p:txBody>
          <a:bodyPr/>
          <a:lstStyle/>
          <a:p>
            <a:fld id="{41E4E550-EDC1-CB42-9D21-E9BDA1C56748}" type="slidenum">
              <a:rPr lang="en-US" smtClean="0"/>
              <a:t>17</a:t>
            </a:fld>
            <a:endParaRPr lang="en-US" dirty="0"/>
          </a:p>
        </p:txBody>
      </p:sp>
    </p:spTree>
    <p:extLst>
      <p:ext uri="{BB962C8B-B14F-4D97-AF65-F5344CB8AC3E}">
        <p14:creationId xmlns:p14="http://schemas.microsoft.com/office/powerpoint/2010/main" val="85137438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6" descr="longwav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895" y="1123950"/>
            <a:ext cx="51054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1" name="Picture 7" descr="shortwav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86100" y="3790950"/>
            <a:ext cx="51054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Title 1"/>
          <p:cNvSpPr txBox="1">
            <a:spLocks/>
          </p:cNvSpPr>
          <p:nvPr/>
        </p:nvSpPr>
        <p:spPr bwMode="auto">
          <a:xfrm>
            <a:off x="0" y="22860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pPr>
            <a:r>
              <a:rPr lang="en-US" sz="2300" b="1" dirty="0" smtClean="0">
                <a:solidFill>
                  <a:srgbClr val="0000FF"/>
                </a:solidFill>
              </a:rPr>
              <a:t>Monochromatic spectrum, CrIS spectrum, </a:t>
            </a:r>
            <a:r>
              <a:rPr lang="en-US" sz="2300" b="1" dirty="0">
                <a:solidFill>
                  <a:srgbClr val="0000FF"/>
                </a:solidFill>
              </a:rPr>
              <a:t>and VIIRS SRFs</a:t>
            </a:r>
          </a:p>
        </p:txBody>
      </p:sp>
      <p:sp>
        <p:nvSpPr>
          <p:cNvPr id="10" name="Rectangle 9"/>
          <p:cNvSpPr/>
          <p:nvPr/>
        </p:nvSpPr>
        <p:spPr>
          <a:xfrm rot="16200000">
            <a:off x="208083" y="2082800"/>
            <a:ext cx="623888" cy="274637"/>
          </a:xfrm>
          <a:prstGeom prst="rect">
            <a:avLst/>
          </a:prstGeom>
        </p:spPr>
        <p:txBody>
          <a:bodyPr wrap="none">
            <a:spAutoFit/>
          </a:bodyPr>
          <a:lstStyle/>
          <a:p>
            <a:r>
              <a:rPr lang="en-US" sz="1200"/>
              <a:t>BT (K)</a:t>
            </a:r>
          </a:p>
        </p:txBody>
      </p:sp>
      <p:sp>
        <p:nvSpPr>
          <p:cNvPr id="11" name="Rectangle 10"/>
          <p:cNvSpPr/>
          <p:nvPr/>
        </p:nvSpPr>
        <p:spPr>
          <a:xfrm>
            <a:off x="2670295" y="3505200"/>
            <a:ext cx="1471613" cy="274638"/>
          </a:xfrm>
          <a:prstGeom prst="rect">
            <a:avLst/>
          </a:prstGeom>
        </p:spPr>
        <p:txBody>
          <a:bodyPr wrap="none">
            <a:spAutoFit/>
          </a:bodyPr>
          <a:lstStyle/>
          <a:p>
            <a:r>
              <a:rPr lang="en-US" sz="1200"/>
              <a:t>wavenumber, 1/cm</a:t>
            </a:r>
          </a:p>
        </p:txBody>
      </p:sp>
      <p:sp>
        <p:nvSpPr>
          <p:cNvPr id="12" name="Rectangle 11"/>
          <p:cNvSpPr/>
          <p:nvPr/>
        </p:nvSpPr>
        <p:spPr>
          <a:xfrm rot="16200000">
            <a:off x="2681288" y="4778375"/>
            <a:ext cx="623888" cy="274637"/>
          </a:xfrm>
          <a:prstGeom prst="rect">
            <a:avLst/>
          </a:prstGeom>
        </p:spPr>
        <p:txBody>
          <a:bodyPr wrap="none">
            <a:spAutoFit/>
          </a:bodyPr>
          <a:lstStyle/>
          <a:p>
            <a:r>
              <a:rPr lang="en-US" sz="1200"/>
              <a:t>BT (K)</a:t>
            </a:r>
          </a:p>
        </p:txBody>
      </p:sp>
      <p:sp>
        <p:nvSpPr>
          <p:cNvPr id="13" name="Rectangle 12"/>
          <p:cNvSpPr/>
          <p:nvPr/>
        </p:nvSpPr>
        <p:spPr>
          <a:xfrm>
            <a:off x="5143500" y="6200775"/>
            <a:ext cx="1471613" cy="274638"/>
          </a:xfrm>
          <a:prstGeom prst="rect">
            <a:avLst/>
          </a:prstGeom>
        </p:spPr>
        <p:txBody>
          <a:bodyPr wrap="none">
            <a:spAutoFit/>
          </a:bodyPr>
          <a:lstStyle/>
          <a:p>
            <a:r>
              <a:rPr lang="en-US" sz="1200"/>
              <a:t>wavenumber, 1/cm</a:t>
            </a:r>
          </a:p>
        </p:txBody>
      </p:sp>
      <p:sp>
        <p:nvSpPr>
          <p:cNvPr id="4" name="TextBox 3"/>
          <p:cNvSpPr txBox="1"/>
          <p:nvPr/>
        </p:nvSpPr>
        <p:spPr>
          <a:xfrm>
            <a:off x="5569823" y="5201450"/>
            <a:ext cx="520157" cy="523220"/>
          </a:xfrm>
          <a:prstGeom prst="rect">
            <a:avLst/>
          </a:prstGeom>
          <a:noFill/>
        </p:spPr>
        <p:txBody>
          <a:bodyPr wrap="none" rtlCol="0">
            <a:spAutoFit/>
          </a:bodyPr>
          <a:lstStyle/>
          <a:p>
            <a:pPr algn="ctr"/>
            <a:r>
              <a:rPr lang="en-US" sz="1400" b="1" dirty="0" smtClean="0"/>
              <a:t>M13</a:t>
            </a:r>
          </a:p>
          <a:p>
            <a:pPr algn="ctr"/>
            <a:r>
              <a:rPr lang="en-US" sz="1400" b="1" dirty="0" smtClean="0"/>
              <a:t>4um</a:t>
            </a:r>
            <a:endParaRPr lang="en-US" sz="1400" b="1" dirty="0"/>
          </a:p>
        </p:txBody>
      </p:sp>
      <p:sp>
        <p:nvSpPr>
          <p:cNvPr id="14" name="TextBox 13"/>
          <p:cNvSpPr txBox="1"/>
          <p:nvPr/>
        </p:nvSpPr>
        <p:spPr>
          <a:xfrm>
            <a:off x="2537963" y="2158496"/>
            <a:ext cx="748923" cy="523220"/>
          </a:xfrm>
          <a:prstGeom prst="rect">
            <a:avLst/>
          </a:prstGeom>
          <a:noFill/>
        </p:spPr>
        <p:txBody>
          <a:bodyPr wrap="none" rtlCol="0">
            <a:spAutoFit/>
          </a:bodyPr>
          <a:lstStyle/>
          <a:p>
            <a:pPr algn="ctr"/>
            <a:r>
              <a:rPr lang="en-US" sz="1400" b="1" dirty="0" smtClean="0"/>
              <a:t>M15</a:t>
            </a:r>
          </a:p>
          <a:p>
            <a:pPr algn="ctr"/>
            <a:r>
              <a:rPr lang="en-US" sz="1400" b="1" dirty="0" smtClean="0"/>
              <a:t>10.8um</a:t>
            </a:r>
            <a:endParaRPr lang="en-US" sz="1400" b="1" dirty="0"/>
          </a:p>
        </p:txBody>
      </p:sp>
      <p:sp>
        <p:nvSpPr>
          <p:cNvPr id="15" name="TextBox 14"/>
          <p:cNvSpPr txBox="1"/>
          <p:nvPr/>
        </p:nvSpPr>
        <p:spPr>
          <a:xfrm>
            <a:off x="1983701" y="2761007"/>
            <a:ext cx="633507" cy="523220"/>
          </a:xfrm>
          <a:prstGeom prst="rect">
            <a:avLst/>
          </a:prstGeom>
          <a:noFill/>
        </p:spPr>
        <p:txBody>
          <a:bodyPr wrap="none" rtlCol="0">
            <a:spAutoFit/>
          </a:bodyPr>
          <a:lstStyle/>
          <a:p>
            <a:pPr algn="ctr"/>
            <a:r>
              <a:rPr lang="en-US" sz="1400" b="1" dirty="0" smtClean="0"/>
              <a:t>M16A</a:t>
            </a:r>
          </a:p>
          <a:p>
            <a:pPr algn="ctr"/>
            <a:r>
              <a:rPr lang="en-US" sz="1400" b="1" dirty="0" smtClean="0"/>
              <a:t>12um</a:t>
            </a:r>
            <a:endParaRPr lang="en-US" sz="1400" b="1" dirty="0"/>
          </a:p>
        </p:txBody>
      </p:sp>
      <p:sp>
        <p:nvSpPr>
          <p:cNvPr id="16" name="Slide Number Placeholder 8"/>
          <p:cNvSpPr>
            <a:spLocks noGrp="1"/>
          </p:cNvSpPr>
          <p:nvPr>
            <p:ph type="sldNum" sz="quarter" idx="12"/>
          </p:nvPr>
        </p:nvSpPr>
        <p:spPr>
          <a:xfrm>
            <a:off x="6948915" y="6467750"/>
            <a:ext cx="2133600" cy="365125"/>
          </a:xfrm>
        </p:spPr>
        <p:txBody>
          <a:bodyPr/>
          <a:lstStyle/>
          <a:p>
            <a:fld id="{41E4E550-EDC1-CB42-9D21-E9BDA1C56748}" type="slidenum">
              <a:rPr lang="en-US" smtClean="0"/>
              <a:t>18</a:t>
            </a:fld>
            <a:endParaRPr lang="en-US" dirty="0"/>
          </a:p>
        </p:txBody>
      </p:sp>
    </p:spTree>
    <p:extLst>
      <p:ext uri="{BB962C8B-B14F-4D97-AF65-F5344CB8AC3E}">
        <p14:creationId xmlns:p14="http://schemas.microsoft.com/office/powerpoint/2010/main" val="363529224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ris_viirs_fig1_2012-10-15.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2700" y="228600"/>
            <a:ext cx="6565900" cy="5283200"/>
          </a:xfrm>
          <a:prstGeom prst="rect">
            <a:avLst/>
          </a:prstGeom>
        </p:spPr>
      </p:pic>
      <p:cxnSp>
        <p:nvCxnSpPr>
          <p:cNvPr id="4" name="Straight Connector 3"/>
          <p:cNvCxnSpPr/>
          <p:nvPr/>
        </p:nvCxnSpPr>
        <p:spPr>
          <a:xfrm flipV="1">
            <a:off x="1981200" y="2482941"/>
            <a:ext cx="5679660" cy="0"/>
          </a:xfrm>
          <a:prstGeom prst="line">
            <a:avLst/>
          </a:prstGeom>
          <a:ln w="6350" cmpd="sng">
            <a:solidFill>
              <a:schemeClr val="tx1"/>
            </a:solidFill>
            <a:prstDash val="lgDash"/>
          </a:ln>
          <a:effectLst/>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1125923" y="5410200"/>
            <a:ext cx="7370397" cy="1384995"/>
          </a:xfrm>
          <a:prstGeom prst="rect">
            <a:avLst/>
          </a:prstGeom>
        </p:spPr>
        <p:txBody>
          <a:bodyPr wrap="square">
            <a:spAutoFit/>
          </a:bodyPr>
          <a:lstStyle/>
          <a:p>
            <a:pPr marL="285750" indent="-285750">
              <a:buFont typeface="Wingdings" charset="2"/>
              <a:buChar char="Ø"/>
            </a:pPr>
            <a:r>
              <a:rPr lang="en-US" sz="1400" dirty="0" smtClean="0"/>
              <a:t>CrIS processing is CSPP with v33 Eng. Packet; VIIRS is IDPS product</a:t>
            </a:r>
          </a:p>
          <a:p>
            <a:pPr marL="285750" indent="-285750">
              <a:buFont typeface="Wingdings" charset="2"/>
              <a:buChar char="Ø"/>
            </a:pPr>
            <a:r>
              <a:rPr lang="en-US" sz="1400" dirty="0" smtClean="0"/>
              <a:t>Each day includes ~500,000 colocations which pass a spatial uniformity test</a:t>
            </a:r>
          </a:p>
          <a:p>
            <a:pPr marL="285750" indent="-285750">
              <a:buFont typeface="Wingdings" charset="2"/>
              <a:buChar char="Ø"/>
            </a:pPr>
            <a:r>
              <a:rPr lang="en-US" sz="1400" dirty="0" smtClean="0"/>
              <a:t>Daily mean differences are &lt; 0.1K since VIIRS OBC LUT change in early March</a:t>
            </a:r>
          </a:p>
          <a:p>
            <a:pPr marL="285750" indent="-285750">
              <a:buFont typeface="Wingdings" charset="2"/>
              <a:buChar char="Ø"/>
            </a:pPr>
            <a:r>
              <a:rPr lang="en-US" sz="1400" dirty="0" smtClean="0"/>
              <a:t>Major discontinuities are due to known events (e.g. VIIRS </a:t>
            </a:r>
            <a:r>
              <a:rPr lang="en-US" sz="1400" dirty="0"/>
              <a:t>OBS LUT change in early March, </a:t>
            </a:r>
            <a:r>
              <a:rPr lang="en-US" sz="1400" dirty="0" smtClean="0"/>
              <a:t>shutdown</a:t>
            </a:r>
            <a:r>
              <a:rPr lang="en-US" sz="1400" dirty="0"/>
              <a:t>/restart on March 24/25, </a:t>
            </a:r>
            <a:r>
              <a:rPr lang="en-US" sz="1400" dirty="0" smtClean="0"/>
              <a:t>VIIRS OBC </a:t>
            </a:r>
            <a:r>
              <a:rPr lang="en-US" sz="1400" dirty="0"/>
              <a:t>temperature ramp in late </a:t>
            </a:r>
            <a:r>
              <a:rPr lang="en-US" sz="1400" dirty="0" smtClean="0"/>
              <a:t>May and mid Sept)</a:t>
            </a:r>
          </a:p>
          <a:p>
            <a:pPr marL="285750" indent="-285750">
              <a:buFont typeface="Wingdings" charset="2"/>
              <a:buChar char="Ø"/>
            </a:pPr>
            <a:r>
              <a:rPr lang="en-US" sz="1400" dirty="0" smtClean="0"/>
              <a:t>Slow trends in all three bands, ~12 </a:t>
            </a:r>
            <a:r>
              <a:rPr lang="en-US" sz="1400" dirty="0" err="1" smtClean="0"/>
              <a:t>mK</a:t>
            </a:r>
            <a:r>
              <a:rPr lang="en-US" sz="1400" dirty="0" smtClean="0"/>
              <a:t>, since May</a:t>
            </a:r>
            <a:endParaRPr lang="en-US" dirty="0" smtClean="0"/>
          </a:p>
        </p:txBody>
      </p:sp>
      <p:sp>
        <p:nvSpPr>
          <p:cNvPr id="5" name="Slide Number Placeholder 8"/>
          <p:cNvSpPr>
            <a:spLocks noGrp="1"/>
          </p:cNvSpPr>
          <p:nvPr>
            <p:ph type="sldNum" sz="quarter" idx="12"/>
          </p:nvPr>
        </p:nvSpPr>
        <p:spPr>
          <a:xfrm>
            <a:off x="6948915" y="6467750"/>
            <a:ext cx="2133600" cy="365125"/>
          </a:xfrm>
        </p:spPr>
        <p:txBody>
          <a:bodyPr/>
          <a:lstStyle/>
          <a:p>
            <a:fld id="{41E4E550-EDC1-CB42-9D21-E9BDA1C56748}" type="slidenum">
              <a:rPr lang="en-US" smtClean="0"/>
              <a:t>19</a:t>
            </a:fld>
            <a:endParaRPr lang="en-US" dirty="0"/>
          </a:p>
        </p:txBody>
      </p:sp>
    </p:spTree>
    <p:extLst>
      <p:ext uri="{BB962C8B-B14F-4D97-AF65-F5344CB8AC3E}">
        <p14:creationId xmlns:p14="http://schemas.microsoft.com/office/powerpoint/2010/main" val="423119021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txBox="1">
            <a:spLocks/>
          </p:cNvSpPr>
          <p:nvPr/>
        </p:nvSpPr>
        <p:spPr bwMode="auto">
          <a:xfrm>
            <a:off x="126279" y="183883"/>
            <a:ext cx="2490641" cy="446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200">
                <a:solidFill>
                  <a:schemeClr val="tx1"/>
                </a:solidFill>
                <a:latin typeface="Arial" charset="0"/>
                <a:ea typeface="ＭＳ Ｐゴシック" charset="0"/>
                <a:cs typeface="ＭＳ Ｐゴシック" charset="0"/>
              </a:defRPr>
            </a:lvl1pPr>
            <a:lvl2pPr marL="742950" indent="-285750" eaLnBrk="0" hangingPunct="0">
              <a:defRPr sz="2200">
                <a:solidFill>
                  <a:schemeClr val="tx1"/>
                </a:solidFill>
                <a:latin typeface="Arial" charset="0"/>
                <a:ea typeface="ＭＳ Ｐゴシック" charset="0"/>
              </a:defRPr>
            </a:lvl2pPr>
            <a:lvl3pPr marL="1143000" indent="-228600" eaLnBrk="0" hangingPunct="0">
              <a:defRPr sz="2200">
                <a:solidFill>
                  <a:schemeClr val="tx1"/>
                </a:solidFill>
                <a:latin typeface="Arial" charset="0"/>
                <a:ea typeface="ＭＳ Ｐゴシック" charset="0"/>
              </a:defRPr>
            </a:lvl3pPr>
            <a:lvl4pPr marL="1600200" indent="-228600" eaLnBrk="0" hangingPunct="0">
              <a:defRPr sz="2200">
                <a:solidFill>
                  <a:schemeClr val="tx1"/>
                </a:solidFill>
                <a:latin typeface="Arial" charset="0"/>
                <a:ea typeface="ＭＳ Ｐゴシック" charset="0"/>
              </a:defRPr>
            </a:lvl4pPr>
            <a:lvl5pPr marL="2057400" indent="-228600" eaLnBrk="0" hangingPunct="0">
              <a:defRPr sz="2200">
                <a:solidFill>
                  <a:schemeClr val="tx1"/>
                </a:solidFill>
                <a:latin typeface="Arial" charset="0"/>
                <a:ea typeface="ＭＳ Ｐゴシック" charset="0"/>
              </a:defRPr>
            </a:lvl5pPr>
            <a:lvl6pPr marL="2514600" indent="-228600" eaLnBrk="0" fontAlgn="base" hangingPunct="0">
              <a:spcBef>
                <a:spcPct val="0"/>
              </a:spcBef>
              <a:spcAft>
                <a:spcPct val="0"/>
              </a:spcAft>
              <a:defRPr sz="2200">
                <a:solidFill>
                  <a:schemeClr val="tx1"/>
                </a:solidFill>
                <a:latin typeface="Arial" charset="0"/>
                <a:ea typeface="ＭＳ Ｐゴシック" charset="0"/>
              </a:defRPr>
            </a:lvl6pPr>
            <a:lvl7pPr marL="2971800" indent="-228600" eaLnBrk="0" fontAlgn="base" hangingPunct="0">
              <a:spcBef>
                <a:spcPct val="0"/>
              </a:spcBef>
              <a:spcAft>
                <a:spcPct val="0"/>
              </a:spcAft>
              <a:defRPr sz="2200">
                <a:solidFill>
                  <a:schemeClr val="tx1"/>
                </a:solidFill>
                <a:latin typeface="Arial" charset="0"/>
                <a:ea typeface="ＭＳ Ｐゴシック" charset="0"/>
              </a:defRPr>
            </a:lvl7pPr>
            <a:lvl8pPr marL="3429000" indent="-228600" eaLnBrk="0" fontAlgn="base" hangingPunct="0">
              <a:spcBef>
                <a:spcPct val="0"/>
              </a:spcBef>
              <a:spcAft>
                <a:spcPct val="0"/>
              </a:spcAft>
              <a:defRPr sz="2200">
                <a:solidFill>
                  <a:schemeClr val="tx1"/>
                </a:solidFill>
                <a:latin typeface="Arial" charset="0"/>
                <a:ea typeface="ＭＳ Ｐゴシック" charset="0"/>
              </a:defRPr>
            </a:lvl8pPr>
            <a:lvl9pPr marL="3886200" indent="-228600" eaLnBrk="0" fontAlgn="base" hangingPunct="0">
              <a:spcBef>
                <a:spcPct val="0"/>
              </a:spcBef>
              <a:spcAft>
                <a:spcPct val="0"/>
              </a:spcAft>
              <a:defRPr sz="2200">
                <a:solidFill>
                  <a:schemeClr val="tx1"/>
                </a:solidFill>
                <a:latin typeface="Arial" charset="0"/>
                <a:ea typeface="ＭＳ Ｐゴシック" charset="0"/>
              </a:defRPr>
            </a:lvl9pPr>
          </a:lstStyle>
          <a:p>
            <a:pPr algn="ctr"/>
            <a:r>
              <a:rPr lang="en-US" sz="2400" b="1" dirty="0" smtClean="0">
                <a:solidFill>
                  <a:srgbClr val="DC0000"/>
                </a:solidFill>
                <a:latin typeface="Calibri" charset="0"/>
              </a:rPr>
              <a:t>UW CrIS SDR </a:t>
            </a:r>
          </a:p>
          <a:p>
            <a:pPr algn="ctr"/>
            <a:r>
              <a:rPr lang="en-US" sz="2400" b="1" dirty="0" smtClean="0">
                <a:solidFill>
                  <a:srgbClr val="DC0000"/>
                </a:solidFill>
                <a:latin typeface="Calibri" charset="0"/>
              </a:rPr>
              <a:t>Cal</a:t>
            </a:r>
            <a:r>
              <a:rPr lang="en-US" sz="2400" b="1" dirty="0">
                <a:solidFill>
                  <a:srgbClr val="DC0000"/>
                </a:solidFill>
                <a:latin typeface="Calibri" charset="0"/>
              </a:rPr>
              <a:t>/Val </a:t>
            </a:r>
            <a:r>
              <a:rPr lang="en-US" sz="2400" b="1" dirty="0" smtClean="0">
                <a:solidFill>
                  <a:srgbClr val="DC0000"/>
                </a:solidFill>
                <a:latin typeface="Calibri" charset="0"/>
              </a:rPr>
              <a:t>Tasks</a:t>
            </a:r>
            <a:endParaRPr lang="en-US" sz="2400" b="1" dirty="0">
              <a:solidFill>
                <a:srgbClr val="DC0000"/>
              </a:solidFill>
              <a:latin typeface="Calibri" charset="0"/>
            </a:endParaRPr>
          </a:p>
        </p:txBody>
      </p:sp>
      <p:sp>
        <p:nvSpPr>
          <p:cNvPr id="9" name="Slide Number Placeholder 8"/>
          <p:cNvSpPr>
            <a:spLocks noGrp="1"/>
          </p:cNvSpPr>
          <p:nvPr>
            <p:ph type="sldNum" sz="quarter" idx="12"/>
          </p:nvPr>
        </p:nvSpPr>
        <p:spPr>
          <a:xfrm>
            <a:off x="6948915" y="6467750"/>
            <a:ext cx="2133600" cy="365125"/>
          </a:xfrm>
        </p:spPr>
        <p:txBody>
          <a:bodyPr/>
          <a:lstStyle/>
          <a:p>
            <a:fld id="{41E4E550-EDC1-CB42-9D21-E9BDA1C56748}" type="slidenum">
              <a:rPr lang="en-US" smtClean="0"/>
              <a:t>2</a:t>
            </a:fld>
            <a:endParaRPr lang="en-US" dirty="0"/>
          </a:p>
        </p:txBody>
      </p:sp>
      <p:sp>
        <p:nvSpPr>
          <p:cNvPr id="5" name="Oval 4"/>
          <p:cNvSpPr>
            <a:spLocks noChangeAspect="1"/>
          </p:cNvSpPr>
          <p:nvPr/>
        </p:nvSpPr>
        <p:spPr>
          <a:xfrm>
            <a:off x="1219200" y="111660"/>
            <a:ext cx="6665976" cy="6670140"/>
          </a:xfrm>
          <a:prstGeom prst="ellipse">
            <a:avLst/>
          </a:prstGeom>
          <a:solidFill>
            <a:schemeClr val="accent4">
              <a:lumMod val="40000"/>
              <a:lumOff val="60000"/>
              <a:alpha val="15000"/>
            </a:schemeClr>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33" name="Oval 32"/>
          <p:cNvSpPr>
            <a:spLocks noChangeAspect="1"/>
          </p:cNvSpPr>
          <p:nvPr/>
        </p:nvSpPr>
        <p:spPr>
          <a:xfrm>
            <a:off x="1447800" y="1752600"/>
            <a:ext cx="1822451" cy="1823590"/>
          </a:xfrm>
          <a:prstGeom prst="ellipse">
            <a:avLst/>
          </a:prstGeom>
          <a:solidFill>
            <a:srgbClr val="3366FF">
              <a:alpha val="15000"/>
            </a:srgbClr>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a:spLocks noChangeAspect="1"/>
          </p:cNvSpPr>
          <p:nvPr/>
        </p:nvSpPr>
        <p:spPr>
          <a:xfrm>
            <a:off x="1371600" y="2932093"/>
            <a:ext cx="1867340" cy="1868507"/>
          </a:xfrm>
          <a:prstGeom prst="ellipse">
            <a:avLst/>
          </a:prstGeom>
          <a:solidFill>
            <a:srgbClr val="008000">
              <a:alpha val="15000"/>
            </a:srgbClr>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a:spLocks noChangeAspect="1"/>
          </p:cNvSpPr>
          <p:nvPr/>
        </p:nvSpPr>
        <p:spPr>
          <a:xfrm>
            <a:off x="2927350" y="5180790"/>
            <a:ext cx="1295400" cy="1296210"/>
          </a:xfrm>
          <a:prstGeom prst="ellipse">
            <a:avLst/>
          </a:prstGeom>
          <a:solidFill>
            <a:srgbClr val="FF0000">
              <a:alpha val="15000"/>
            </a:srgbClr>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a:spLocks noChangeAspect="1"/>
          </p:cNvSpPr>
          <p:nvPr/>
        </p:nvSpPr>
        <p:spPr>
          <a:xfrm>
            <a:off x="5550566" y="2272673"/>
            <a:ext cx="2069434" cy="2070727"/>
          </a:xfrm>
          <a:prstGeom prst="ellipse">
            <a:avLst/>
          </a:prstGeom>
          <a:solidFill>
            <a:srgbClr val="3366FF">
              <a:alpha val="15000"/>
            </a:srgbClr>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a:spLocks noChangeAspect="1"/>
          </p:cNvSpPr>
          <p:nvPr/>
        </p:nvSpPr>
        <p:spPr>
          <a:xfrm>
            <a:off x="4419600" y="3542800"/>
            <a:ext cx="1600200" cy="1601200"/>
          </a:xfrm>
          <a:prstGeom prst="ellipse">
            <a:avLst/>
          </a:prstGeom>
          <a:solidFill>
            <a:srgbClr val="008000">
              <a:alpha val="15000"/>
            </a:srgbClr>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a:spLocks noChangeAspect="1"/>
          </p:cNvSpPr>
          <p:nvPr/>
        </p:nvSpPr>
        <p:spPr>
          <a:xfrm>
            <a:off x="5780515" y="3886200"/>
            <a:ext cx="1600200" cy="1601200"/>
          </a:xfrm>
          <a:prstGeom prst="ellipse">
            <a:avLst/>
          </a:prstGeom>
          <a:solidFill>
            <a:srgbClr val="FF0000">
              <a:alpha val="15000"/>
            </a:srgbClr>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a:spLocks noChangeAspect="1"/>
          </p:cNvSpPr>
          <p:nvPr/>
        </p:nvSpPr>
        <p:spPr>
          <a:xfrm>
            <a:off x="4290585" y="4800600"/>
            <a:ext cx="1424415" cy="1425305"/>
          </a:xfrm>
          <a:prstGeom prst="ellipse">
            <a:avLst/>
          </a:prstGeom>
          <a:solidFill>
            <a:srgbClr val="FFFF00">
              <a:alpha val="15000"/>
            </a:srgbClr>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a:spLocks noChangeAspect="1"/>
          </p:cNvSpPr>
          <p:nvPr/>
        </p:nvSpPr>
        <p:spPr>
          <a:xfrm>
            <a:off x="5069006" y="1030645"/>
            <a:ext cx="2017594" cy="2018855"/>
          </a:xfrm>
          <a:prstGeom prst="ellipse">
            <a:avLst/>
          </a:prstGeom>
          <a:solidFill>
            <a:srgbClr val="FFFF00">
              <a:alpha val="15000"/>
            </a:srgbClr>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a:spLocks noChangeAspect="1"/>
          </p:cNvSpPr>
          <p:nvPr/>
        </p:nvSpPr>
        <p:spPr>
          <a:xfrm>
            <a:off x="2590799" y="3459381"/>
            <a:ext cx="1805416" cy="1806544"/>
          </a:xfrm>
          <a:prstGeom prst="ellipse">
            <a:avLst/>
          </a:prstGeom>
          <a:solidFill>
            <a:srgbClr val="3366FF">
              <a:alpha val="15000"/>
            </a:srgbClr>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a:spLocks noChangeAspect="1"/>
          </p:cNvSpPr>
          <p:nvPr/>
        </p:nvSpPr>
        <p:spPr>
          <a:xfrm>
            <a:off x="2819399" y="826532"/>
            <a:ext cx="2450013" cy="2451544"/>
          </a:xfrm>
          <a:prstGeom prst="ellipse">
            <a:avLst/>
          </a:prstGeom>
          <a:solidFill>
            <a:srgbClr val="FF0000">
              <a:alpha val="15000"/>
            </a:srgbClr>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a:spLocks noChangeAspect="1"/>
          </p:cNvSpPr>
          <p:nvPr/>
        </p:nvSpPr>
        <p:spPr>
          <a:xfrm>
            <a:off x="3276600" y="2362200"/>
            <a:ext cx="1945734" cy="1946950"/>
          </a:xfrm>
          <a:prstGeom prst="ellipse">
            <a:avLst/>
          </a:prstGeom>
          <a:solidFill>
            <a:srgbClr val="FFFF00">
              <a:alpha val="15000"/>
            </a:srgbClr>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3011586" y="407313"/>
            <a:ext cx="3313014" cy="430887"/>
          </a:xfrm>
          <a:prstGeom prst="rect">
            <a:avLst/>
          </a:prstGeom>
        </p:spPr>
        <p:txBody>
          <a:bodyPr wrap="none">
            <a:spAutoFit/>
          </a:bodyPr>
          <a:lstStyle/>
          <a:p>
            <a:pPr>
              <a:defRPr/>
            </a:pPr>
            <a:r>
              <a:rPr lang="en-US" sz="2200" b="1" dirty="0" smtClean="0">
                <a:latin typeface="Calibri" charset="0"/>
                <a:ea typeface="ＭＳ Ｐゴシック" charset="0"/>
                <a:cs typeface="ＭＳ Ｐゴシック" charset="0"/>
              </a:rPr>
              <a:t>CrIS In</a:t>
            </a:r>
            <a:r>
              <a:rPr lang="en-US" sz="2200" b="1" dirty="0">
                <a:latin typeface="Calibri" charset="0"/>
                <a:ea typeface="ＭＳ Ｐゴシック" charset="0"/>
                <a:cs typeface="ＭＳ Ｐゴシック" charset="0"/>
              </a:rPr>
              <a:t>-orbit RU Estimation</a:t>
            </a:r>
          </a:p>
        </p:txBody>
      </p:sp>
      <p:sp>
        <p:nvSpPr>
          <p:cNvPr id="24" name="Rectangle 23"/>
          <p:cNvSpPr/>
          <p:nvPr/>
        </p:nvSpPr>
        <p:spPr>
          <a:xfrm>
            <a:off x="5715000" y="2808982"/>
            <a:ext cx="1828800" cy="1077218"/>
          </a:xfrm>
          <a:prstGeom prst="rect">
            <a:avLst/>
          </a:prstGeom>
        </p:spPr>
        <p:txBody>
          <a:bodyPr wrap="square">
            <a:spAutoFit/>
          </a:bodyPr>
          <a:lstStyle/>
          <a:p>
            <a:pPr algn="ctr">
              <a:defRPr/>
            </a:pPr>
            <a:r>
              <a:rPr lang="en-US" sz="1600" b="1" dirty="0">
                <a:latin typeface="Calibri" charset="0"/>
                <a:ea typeface="ＭＳ Ｐゴシック" charset="0"/>
                <a:cs typeface="ＭＳ Ｐゴシック" charset="0"/>
              </a:rPr>
              <a:t>Internal </a:t>
            </a:r>
            <a:endParaRPr lang="en-US" sz="1600" b="1" dirty="0" smtClean="0">
              <a:latin typeface="Calibri" charset="0"/>
              <a:ea typeface="ＭＳ Ｐゴシック" charset="0"/>
              <a:cs typeface="ＭＳ Ｐゴシック" charset="0"/>
            </a:endParaRPr>
          </a:p>
          <a:p>
            <a:pPr algn="ctr">
              <a:defRPr/>
            </a:pPr>
            <a:r>
              <a:rPr lang="en-US" sz="1600" b="1" dirty="0" smtClean="0">
                <a:latin typeface="Calibri" charset="0"/>
                <a:ea typeface="ＭＳ Ｐゴシック" charset="0"/>
                <a:cs typeface="ＭＳ Ｐゴシック" charset="0"/>
              </a:rPr>
              <a:t>consistency </a:t>
            </a:r>
            <a:r>
              <a:rPr lang="en-US" sz="1600" b="1" dirty="0">
                <a:latin typeface="Calibri" charset="0"/>
                <a:ea typeface="ＭＳ Ｐゴシック" charset="0"/>
                <a:cs typeface="ＭＳ Ｐゴシック" charset="0"/>
              </a:rPr>
              <a:t>checks </a:t>
            </a:r>
            <a:endParaRPr lang="en-US" sz="1600" b="1" dirty="0" smtClean="0">
              <a:latin typeface="Calibri" charset="0"/>
              <a:ea typeface="ＭＳ Ｐゴシック" charset="0"/>
              <a:cs typeface="ＭＳ Ｐゴシック" charset="0"/>
            </a:endParaRPr>
          </a:p>
          <a:p>
            <a:pPr algn="ctr">
              <a:defRPr/>
            </a:pPr>
            <a:r>
              <a:rPr lang="en-US" sz="1600" b="1" dirty="0" smtClean="0">
                <a:latin typeface="Calibri" charset="0"/>
                <a:ea typeface="ＭＳ Ｐゴシック" charset="0"/>
                <a:cs typeface="ＭＳ Ｐゴシック" charset="0"/>
              </a:rPr>
              <a:t>on </a:t>
            </a:r>
            <a:r>
              <a:rPr lang="en-US" sz="1600" b="1" dirty="0">
                <a:latin typeface="Calibri" charset="0"/>
                <a:ea typeface="ＭＳ Ｐゴシック" charset="0"/>
                <a:cs typeface="ＭＳ Ｐゴシック" charset="0"/>
              </a:rPr>
              <a:t>Radiometric Calibration</a:t>
            </a:r>
          </a:p>
        </p:txBody>
      </p:sp>
      <p:sp>
        <p:nvSpPr>
          <p:cNvPr id="16384" name="Rectangle 16383"/>
          <p:cNvSpPr/>
          <p:nvPr/>
        </p:nvSpPr>
        <p:spPr>
          <a:xfrm>
            <a:off x="3092450" y="1346537"/>
            <a:ext cx="1892300" cy="1323439"/>
          </a:xfrm>
          <a:prstGeom prst="rect">
            <a:avLst/>
          </a:prstGeom>
        </p:spPr>
        <p:txBody>
          <a:bodyPr wrap="square">
            <a:spAutoFit/>
          </a:bodyPr>
          <a:lstStyle/>
          <a:p>
            <a:pPr algn="ctr">
              <a:defRPr/>
            </a:pPr>
            <a:r>
              <a:rPr lang="en-US" sz="2000" b="1" dirty="0">
                <a:latin typeface="Calibri" charset="0"/>
                <a:ea typeface="ＭＳ Ｐゴシック" charset="0"/>
                <a:cs typeface="ＭＳ Ｐゴシック" charset="0"/>
              </a:rPr>
              <a:t>Radiometric Non-linearity </a:t>
            </a:r>
            <a:r>
              <a:rPr lang="en-US" sz="2000" b="1" dirty="0" smtClean="0">
                <a:latin typeface="Calibri" charset="0"/>
                <a:ea typeface="ＭＳ Ｐゴシック" charset="0"/>
                <a:cs typeface="ＭＳ Ｐゴシック" charset="0"/>
              </a:rPr>
              <a:t>Refinement &amp; Evaluation</a:t>
            </a:r>
            <a:endParaRPr lang="en-US" sz="2000" b="1" dirty="0">
              <a:latin typeface="Calibri" charset="0"/>
              <a:ea typeface="ＭＳ Ｐゴシック" charset="0"/>
              <a:cs typeface="ＭＳ Ｐゴシック" charset="0"/>
            </a:endParaRPr>
          </a:p>
        </p:txBody>
      </p:sp>
      <p:sp>
        <p:nvSpPr>
          <p:cNvPr id="16385" name="Rectangle 16384"/>
          <p:cNvSpPr/>
          <p:nvPr/>
        </p:nvSpPr>
        <p:spPr>
          <a:xfrm>
            <a:off x="5943600" y="4343400"/>
            <a:ext cx="1314450" cy="738664"/>
          </a:xfrm>
          <a:prstGeom prst="rect">
            <a:avLst/>
          </a:prstGeom>
        </p:spPr>
        <p:txBody>
          <a:bodyPr wrap="square">
            <a:spAutoFit/>
          </a:bodyPr>
          <a:lstStyle/>
          <a:p>
            <a:pPr algn="ctr">
              <a:defRPr/>
            </a:pPr>
            <a:r>
              <a:rPr lang="en-US" sz="1400" b="1" dirty="0">
                <a:latin typeface="Calibri" charset="0"/>
                <a:ea typeface="ＭＳ Ｐゴシック" charset="0"/>
                <a:cs typeface="ＭＳ Ｐゴシック" charset="0"/>
              </a:rPr>
              <a:t>Radiometric Noise assessment</a:t>
            </a:r>
          </a:p>
        </p:txBody>
      </p:sp>
      <p:sp>
        <p:nvSpPr>
          <p:cNvPr id="16387" name="Rectangle 16386"/>
          <p:cNvSpPr/>
          <p:nvPr/>
        </p:nvSpPr>
        <p:spPr>
          <a:xfrm>
            <a:off x="4495800" y="3899400"/>
            <a:ext cx="1447800" cy="954107"/>
          </a:xfrm>
          <a:prstGeom prst="rect">
            <a:avLst/>
          </a:prstGeom>
        </p:spPr>
        <p:txBody>
          <a:bodyPr wrap="square">
            <a:spAutoFit/>
          </a:bodyPr>
          <a:lstStyle/>
          <a:p>
            <a:pPr algn="ctr">
              <a:defRPr/>
            </a:pPr>
            <a:r>
              <a:rPr lang="en-US" sz="1400" b="1" dirty="0">
                <a:latin typeface="Calibri" charset="0"/>
                <a:ea typeface="ＭＳ Ｐゴシック" charset="0"/>
                <a:cs typeface="ＭＳ Ｐゴシック" charset="0"/>
              </a:rPr>
              <a:t>Variable </a:t>
            </a:r>
            <a:endParaRPr lang="en-US" sz="1400" b="1" dirty="0" smtClean="0">
              <a:latin typeface="Calibri" charset="0"/>
              <a:ea typeface="ＭＳ Ｐゴシック" charset="0"/>
              <a:cs typeface="ＭＳ Ｐゴシック" charset="0"/>
            </a:endParaRPr>
          </a:p>
          <a:p>
            <a:pPr algn="ctr">
              <a:defRPr/>
            </a:pPr>
            <a:r>
              <a:rPr lang="en-US" sz="1400" b="1" dirty="0" smtClean="0">
                <a:latin typeface="Calibri" charset="0"/>
                <a:ea typeface="ＭＳ Ｐゴシック" charset="0"/>
                <a:cs typeface="ＭＳ Ｐゴシック" charset="0"/>
              </a:rPr>
              <a:t>artifact </a:t>
            </a:r>
            <a:r>
              <a:rPr lang="en-US" sz="1400" b="1" dirty="0">
                <a:latin typeface="Calibri" charset="0"/>
                <a:ea typeface="ＭＳ Ｐゴシック" charset="0"/>
                <a:cs typeface="ＭＳ Ｐゴシック" charset="0"/>
              </a:rPr>
              <a:t>assessment using </a:t>
            </a:r>
            <a:r>
              <a:rPr lang="en-US" sz="1400" b="1" dirty="0" smtClean="0">
                <a:latin typeface="Calibri" charset="0"/>
                <a:ea typeface="ＭＳ Ｐゴシック" charset="0"/>
                <a:cs typeface="ＭＳ Ｐゴシック" charset="0"/>
              </a:rPr>
              <a:t>PCA</a:t>
            </a:r>
            <a:endParaRPr lang="en-US" sz="1400" b="1" dirty="0">
              <a:latin typeface="Calibri" charset="0"/>
              <a:ea typeface="ＭＳ Ｐゴシック" charset="0"/>
              <a:cs typeface="ＭＳ Ｐゴシック" charset="0"/>
            </a:endParaRPr>
          </a:p>
        </p:txBody>
      </p:sp>
      <p:sp>
        <p:nvSpPr>
          <p:cNvPr id="16388" name="Rectangle 16387"/>
          <p:cNvSpPr/>
          <p:nvPr/>
        </p:nvSpPr>
        <p:spPr>
          <a:xfrm>
            <a:off x="2895600" y="5493250"/>
            <a:ext cx="1371600" cy="830997"/>
          </a:xfrm>
          <a:prstGeom prst="rect">
            <a:avLst/>
          </a:prstGeom>
        </p:spPr>
        <p:txBody>
          <a:bodyPr wrap="square">
            <a:spAutoFit/>
          </a:bodyPr>
          <a:lstStyle/>
          <a:p>
            <a:pPr algn="ctr">
              <a:defRPr/>
            </a:pPr>
            <a:r>
              <a:rPr lang="en-US" sz="1200" b="1" dirty="0">
                <a:latin typeface="Calibri" charset="0"/>
                <a:ea typeface="ＭＳ Ｐゴシック" charset="0"/>
                <a:cs typeface="ＭＳ Ｐゴシック" charset="0"/>
              </a:rPr>
              <a:t>Early broadband comparisons with GOES and other GEOs</a:t>
            </a:r>
          </a:p>
        </p:txBody>
      </p:sp>
      <p:sp>
        <p:nvSpPr>
          <p:cNvPr id="16389" name="Rectangle 16388"/>
          <p:cNvSpPr/>
          <p:nvPr/>
        </p:nvSpPr>
        <p:spPr>
          <a:xfrm>
            <a:off x="2851815" y="4061936"/>
            <a:ext cx="1339185" cy="738664"/>
          </a:xfrm>
          <a:prstGeom prst="rect">
            <a:avLst/>
          </a:prstGeom>
        </p:spPr>
        <p:txBody>
          <a:bodyPr wrap="square">
            <a:spAutoFit/>
          </a:bodyPr>
          <a:lstStyle/>
          <a:p>
            <a:pPr algn="ctr">
              <a:defRPr/>
            </a:pPr>
            <a:r>
              <a:rPr lang="en-US" sz="1400" b="1" dirty="0">
                <a:latin typeface="Calibri" charset="0"/>
                <a:ea typeface="ＭＳ Ｐゴシック" charset="0"/>
                <a:cs typeface="ＭＳ Ｐゴシック" charset="0"/>
              </a:rPr>
              <a:t>Clear sky </a:t>
            </a:r>
            <a:endParaRPr lang="en-US" sz="1400" b="1" dirty="0" smtClean="0">
              <a:latin typeface="Calibri" charset="0"/>
              <a:ea typeface="ＭＳ Ｐゴシック" charset="0"/>
              <a:cs typeface="ＭＳ Ｐゴシック" charset="0"/>
            </a:endParaRPr>
          </a:p>
          <a:p>
            <a:pPr algn="ctr">
              <a:defRPr/>
            </a:pPr>
            <a:r>
              <a:rPr lang="en-US" sz="1400" b="1" dirty="0" smtClean="0">
                <a:latin typeface="Calibri" charset="0"/>
                <a:ea typeface="ＭＳ Ｐゴシック" charset="0"/>
                <a:cs typeface="ＭＳ Ｐゴシック" charset="0"/>
              </a:rPr>
              <a:t>Obs minus Calc </a:t>
            </a:r>
            <a:r>
              <a:rPr lang="en-US" sz="1400" b="1" dirty="0">
                <a:latin typeface="Calibri" charset="0"/>
                <a:ea typeface="ＭＳ Ｐゴシック" charset="0"/>
                <a:cs typeface="ＭＳ Ｐゴシック" charset="0"/>
              </a:rPr>
              <a:t>Analysis</a:t>
            </a:r>
          </a:p>
        </p:txBody>
      </p:sp>
      <p:sp>
        <p:nvSpPr>
          <p:cNvPr id="16390" name="Rectangle 16389"/>
          <p:cNvSpPr/>
          <p:nvPr/>
        </p:nvSpPr>
        <p:spPr>
          <a:xfrm>
            <a:off x="5219700" y="1519535"/>
            <a:ext cx="1761919" cy="1015663"/>
          </a:xfrm>
          <a:prstGeom prst="rect">
            <a:avLst/>
          </a:prstGeom>
        </p:spPr>
        <p:txBody>
          <a:bodyPr wrap="square">
            <a:spAutoFit/>
          </a:bodyPr>
          <a:lstStyle/>
          <a:p>
            <a:pPr algn="ctr">
              <a:defRPr/>
            </a:pPr>
            <a:r>
              <a:rPr lang="en-US" sz="1200" b="1" dirty="0">
                <a:latin typeface="Calibri" charset="0"/>
                <a:ea typeface="ＭＳ Ｐゴシック" charset="0"/>
                <a:cs typeface="ＭＳ Ｐゴシック" charset="0"/>
              </a:rPr>
              <a:t>Internal consistency checks on spectral calibration, spectral self-apodization correction and resampling</a:t>
            </a:r>
          </a:p>
        </p:txBody>
      </p:sp>
      <p:sp>
        <p:nvSpPr>
          <p:cNvPr id="16391" name="Rectangle 16390"/>
          <p:cNvSpPr/>
          <p:nvPr/>
        </p:nvSpPr>
        <p:spPr>
          <a:xfrm>
            <a:off x="4396215" y="5223629"/>
            <a:ext cx="1219200" cy="830997"/>
          </a:xfrm>
          <a:prstGeom prst="rect">
            <a:avLst/>
          </a:prstGeom>
        </p:spPr>
        <p:txBody>
          <a:bodyPr wrap="square">
            <a:spAutoFit/>
          </a:bodyPr>
          <a:lstStyle/>
          <a:p>
            <a:pPr algn="ctr">
              <a:defRPr/>
            </a:pPr>
            <a:r>
              <a:rPr lang="en-US" sz="1200" b="1" dirty="0">
                <a:latin typeface="Calibri" charset="0"/>
                <a:ea typeface="ＭＳ Ｐゴシック" charset="0"/>
                <a:cs typeface="ＭＳ Ｐゴシック" charset="0"/>
              </a:rPr>
              <a:t>Analysis of non-uniform scene effects on the ILS</a:t>
            </a:r>
          </a:p>
        </p:txBody>
      </p:sp>
      <p:sp>
        <p:nvSpPr>
          <p:cNvPr id="16392" name="Rectangle 16391"/>
          <p:cNvSpPr/>
          <p:nvPr/>
        </p:nvSpPr>
        <p:spPr>
          <a:xfrm>
            <a:off x="3296967" y="2971800"/>
            <a:ext cx="1976865" cy="646331"/>
          </a:xfrm>
          <a:prstGeom prst="rect">
            <a:avLst/>
          </a:prstGeom>
        </p:spPr>
        <p:txBody>
          <a:bodyPr wrap="square">
            <a:spAutoFit/>
          </a:bodyPr>
          <a:lstStyle/>
          <a:p>
            <a:pPr algn="ctr">
              <a:defRPr/>
            </a:pPr>
            <a:r>
              <a:rPr lang="en-US" b="1" dirty="0" smtClean="0">
                <a:latin typeface="Calibri" charset="0"/>
                <a:ea typeface="ＭＳ Ｐゴシック" charset="0"/>
                <a:cs typeface="ＭＳ Ｐゴシック" charset="0"/>
              </a:rPr>
              <a:t>SNO </a:t>
            </a:r>
            <a:r>
              <a:rPr lang="en-US" b="1" dirty="0">
                <a:latin typeface="Calibri" charset="0"/>
                <a:ea typeface="ＭＳ Ｐゴシック" charset="0"/>
                <a:cs typeface="ＭＳ Ｐゴシック" charset="0"/>
              </a:rPr>
              <a:t>comparisons with IASI and AIRS</a:t>
            </a:r>
          </a:p>
        </p:txBody>
      </p:sp>
      <p:sp>
        <p:nvSpPr>
          <p:cNvPr id="16393" name="Rectangle 16392"/>
          <p:cNvSpPr/>
          <p:nvPr/>
        </p:nvSpPr>
        <p:spPr>
          <a:xfrm>
            <a:off x="1600200" y="3459381"/>
            <a:ext cx="1371600" cy="830997"/>
          </a:xfrm>
          <a:prstGeom prst="rect">
            <a:avLst/>
          </a:prstGeom>
        </p:spPr>
        <p:txBody>
          <a:bodyPr wrap="square">
            <a:spAutoFit/>
          </a:bodyPr>
          <a:lstStyle/>
          <a:p>
            <a:pPr algn="ctr">
              <a:defRPr/>
            </a:pPr>
            <a:r>
              <a:rPr lang="en-US" sz="1600" b="1" dirty="0">
                <a:latin typeface="Calibri" charset="0"/>
                <a:ea typeface="ＭＳ Ｐゴシック" charset="0"/>
                <a:cs typeface="ＭＳ Ｐゴシック" charset="0"/>
              </a:rPr>
              <a:t>CrIS/VIIRS Radiance Comparisons</a:t>
            </a:r>
          </a:p>
        </p:txBody>
      </p:sp>
      <p:sp>
        <p:nvSpPr>
          <p:cNvPr id="16394" name="Rectangle 16393"/>
          <p:cNvSpPr/>
          <p:nvPr/>
        </p:nvSpPr>
        <p:spPr>
          <a:xfrm>
            <a:off x="1454150" y="2291518"/>
            <a:ext cx="1733550" cy="830997"/>
          </a:xfrm>
          <a:prstGeom prst="rect">
            <a:avLst/>
          </a:prstGeom>
        </p:spPr>
        <p:txBody>
          <a:bodyPr wrap="square">
            <a:spAutoFit/>
          </a:bodyPr>
          <a:lstStyle/>
          <a:p>
            <a:pPr algn="ctr">
              <a:defRPr/>
            </a:pPr>
            <a:r>
              <a:rPr lang="en-US" sz="1600" b="1" dirty="0">
                <a:latin typeface="Calibri" charset="0"/>
                <a:ea typeface="ＭＳ Ｐゴシック" charset="0"/>
                <a:cs typeface="ＭＳ Ｐゴシック" charset="0"/>
              </a:rPr>
              <a:t>ICT Environmental Model Evaluation and Refinement</a:t>
            </a:r>
          </a:p>
        </p:txBody>
      </p:sp>
    </p:spTree>
    <p:extLst>
      <p:ext uri="{BB962C8B-B14F-4D97-AF65-F5344CB8AC3E}">
        <p14:creationId xmlns:p14="http://schemas.microsoft.com/office/powerpoint/2010/main" val="352767697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ris_viirs_fig3_2012-10-15.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3500" y="381000"/>
            <a:ext cx="6464300" cy="5232400"/>
          </a:xfrm>
          <a:prstGeom prst="rect">
            <a:avLst/>
          </a:prstGeom>
        </p:spPr>
      </p:pic>
      <p:cxnSp>
        <p:nvCxnSpPr>
          <p:cNvPr id="4" name="Straight Connector 3"/>
          <p:cNvCxnSpPr/>
          <p:nvPr/>
        </p:nvCxnSpPr>
        <p:spPr>
          <a:xfrm>
            <a:off x="6115197" y="1738082"/>
            <a:ext cx="0" cy="3070044"/>
          </a:xfrm>
          <a:prstGeom prst="line">
            <a:avLst/>
          </a:prstGeom>
          <a:ln w="19050" cmpd="sng">
            <a:solidFill>
              <a:srgbClr val="3366FF"/>
            </a:solidFill>
            <a:prstDash val="dash"/>
          </a:ln>
          <a:effectLst/>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a:off x="5785251" y="1157038"/>
            <a:ext cx="0" cy="3651088"/>
          </a:xfrm>
          <a:prstGeom prst="line">
            <a:avLst/>
          </a:prstGeom>
          <a:ln w="19050" cmpd="sng">
            <a:solidFill>
              <a:srgbClr val="008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5831761" y="1157038"/>
            <a:ext cx="0" cy="3651088"/>
          </a:xfrm>
          <a:prstGeom prst="line">
            <a:avLst/>
          </a:prstGeom>
          <a:ln w="19050" cmpd="sng">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5445196" y="4777601"/>
            <a:ext cx="1186443" cy="276999"/>
          </a:xfrm>
          <a:prstGeom prst="rect">
            <a:avLst/>
          </a:prstGeom>
          <a:solidFill>
            <a:schemeClr val="bg1"/>
          </a:solidFill>
        </p:spPr>
        <p:txBody>
          <a:bodyPr wrap="none" rtlCol="0">
            <a:spAutoFit/>
          </a:bodyPr>
          <a:lstStyle/>
          <a:p>
            <a:r>
              <a:rPr lang="en-US" sz="1200" dirty="0">
                <a:solidFill>
                  <a:schemeClr val="bg1">
                    <a:lumMod val="50000"/>
                  </a:schemeClr>
                </a:solidFill>
              </a:rPr>
              <a:t>m</a:t>
            </a:r>
            <a:r>
              <a:rPr lang="en-US" sz="1200" dirty="0" smtClean="0">
                <a:solidFill>
                  <a:schemeClr val="bg1">
                    <a:lumMod val="50000"/>
                  </a:schemeClr>
                </a:solidFill>
              </a:rPr>
              <a:t>ean scene BTs</a:t>
            </a:r>
            <a:endParaRPr lang="en-US" sz="1200" dirty="0">
              <a:solidFill>
                <a:schemeClr val="bg1">
                  <a:lumMod val="50000"/>
                </a:schemeClr>
              </a:solidFill>
            </a:endParaRPr>
          </a:p>
        </p:txBody>
      </p:sp>
      <p:sp>
        <p:nvSpPr>
          <p:cNvPr id="8" name="Rectangle 7"/>
          <p:cNvSpPr/>
          <p:nvPr/>
        </p:nvSpPr>
        <p:spPr>
          <a:xfrm>
            <a:off x="1119573" y="5636094"/>
            <a:ext cx="7370397" cy="523220"/>
          </a:xfrm>
          <a:prstGeom prst="rect">
            <a:avLst/>
          </a:prstGeom>
        </p:spPr>
        <p:txBody>
          <a:bodyPr wrap="square">
            <a:spAutoFit/>
          </a:bodyPr>
          <a:lstStyle/>
          <a:p>
            <a:pPr marL="285750" indent="-285750">
              <a:buFont typeface="Wingdings" charset="2"/>
              <a:buChar char="Ø"/>
            </a:pPr>
            <a:r>
              <a:rPr lang="en-US" sz="1400" dirty="0" smtClean="0"/>
              <a:t>M13 differences show little dependence on scene BT, except for coldest scenes</a:t>
            </a:r>
          </a:p>
          <a:p>
            <a:pPr marL="285750" indent="-285750">
              <a:buFont typeface="Wingdings" charset="2"/>
              <a:buChar char="Ø"/>
            </a:pPr>
            <a:r>
              <a:rPr lang="en-US" sz="1400" dirty="0" smtClean="0"/>
              <a:t>M15 and M16 show clear scene BT dependence of differing magnitude</a:t>
            </a:r>
            <a:endParaRPr lang="en-US" dirty="0" smtClean="0"/>
          </a:p>
        </p:txBody>
      </p:sp>
      <p:sp>
        <p:nvSpPr>
          <p:cNvPr id="9" name="Slide Number Placeholder 8"/>
          <p:cNvSpPr>
            <a:spLocks noGrp="1"/>
          </p:cNvSpPr>
          <p:nvPr>
            <p:ph type="sldNum" sz="quarter" idx="12"/>
          </p:nvPr>
        </p:nvSpPr>
        <p:spPr>
          <a:xfrm>
            <a:off x="6948915" y="6467750"/>
            <a:ext cx="2133600" cy="365125"/>
          </a:xfrm>
        </p:spPr>
        <p:txBody>
          <a:bodyPr/>
          <a:lstStyle/>
          <a:p>
            <a:fld id="{41E4E550-EDC1-CB42-9D21-E9BDA1C56748}" type="slidenum">
              <a:rPr lang="en-US" smtClean="0"/>
              <a:t>20</a:t>
            </a:fld>
            <a:endParaRPr lang="en-US" dirty="0"/>
          </a:p>
        </p:txBody>
      </p:sp>
    </p:spTree>
    <p:extLst>
      <p:ext uri="{BB962C8B-B14F-4D97-AF65-F5344CB8AC3E}">
        <p14:creationId xmlns:p14="http://schemas.microsoft.com/office/powerpoint/2010/main" val="272939195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18495" y="100681"/>
            <a:ext cx="6489165" cy="4658728"/>
          </a:xfrm>
          <a:prstGeom prst="rect">
            <a:avLst/>
          </a:prstGeom>
          <a:ln>
            <a:solidFill>
              <a:srgbClr val="000000"/>
            </a:solidFill>
          </a:ln>
          <a:effectLst>
            <a:outerShdw blurRad="50800" dist="38100" dir="2700000" sx="101000" sy="101000" algn="tl" rotWithShape="0">
              <a:prstClr val="black">
                <a:alpha val="40000"/>
              </a:prstClr>
            </a:outerShdw>
          </a:effectLst>
        </p:spPr>
      </p:pic>
      <p:sp>
        <p:nvSpPr>
          <p:cNvPr id="5" name="Rectangle 4"/>
          <p:cNvSpPr/>
          <p:nvPr/>
        </p:nvSpPr>
        <p:spPr>
          <a:xfrm>
            <a:off x="423771" y="4876135"/>
            <a:ext cx="8185217" cy="1815882"/>
          </a:xfrm>
          <a:prstGeom prst="rect">
            <a:avLst/>
          </a:prstGeom>
        </p:spPr>
        <p:txBody>
          <a:bodyPr wrap="square">
            <a:spAutoFit/>
          </a:bodyPr>
          <a:lstStyle/>
          <a:p>
            <a:pPr marL="285750" indent="-285750">
              <a:buFont typeface="Wingdings" charset="2"/>
              <a:buChar char="Ø"/>
            </a:pPr>
            <a:r>
              <a:rPr lang="en-US" sz="1600" dirty="0" smtClean="0"/>
              <a:t>As the VIIRS OBC temperature approaches the instrument temperature, the VIIRS calibration becomes less sensitive to knowledge of the OBC emissivity and to knowledge of the instrument temperatures, and also changes the nonlinearity “set point”; Changes to the </a:t>
            </a:r>
            <a:r>
              <a:rPr lang="en-US" sz="1600" dirty="0" err="1" smtClean="0"/>
              <a:t>CrIS</a:t>
            </a:r>
            <a:r>
              <a:rPr lang="en-US" sz="1600" dirty="0" smtClean="0"/>
              <a:t>/VIIRS comparisons during this test implies that small improvements to the VIIRS calibration parameters are possible.</a:t>
            </a:r>
          </a:p>
          <a:p>
            <a:pPr marL="285750" indent="-285750">
              <a:buFont typeface="Wingdings" charset="2"/>
              <a:buChar char="Ø"/>
            </a:pPr>
            <a:r>
              <a:rPr lang="en-US" sz="1600" dirty="0" smtClean="0"/>
              <a:t>For warm scenes, cooling the OBC temperature causes (1) M13 biases to converge with those of M15 and M16, as well as (2) better overall agreement with CrIS</a:t>
            </a:r>
            <a:r>
              <a:rPr lang="en-US" sz="1600" dirty="0"/>
              <a:t>.</a:t>
            </a:r>
            <a:endParaRPr lang="en-US" sz="1600" dirty="0" smtClean="0"/>
          </a:p>
        </p:txBody>
      </p:sp>
      <p:sp>
        <p:nvSpPr>
          <p:cNvPr id="7" name="TextBox 6"/>
          <p:cNvSpPr txBox="1"/>
          <p:nvPr/>
        </p:nvSpPr>
        <p:spPr>
          <a:xfrm>
            <a:off x="7832307" y="3632495"/>
            <a:ext cx="776681" cy="430887"/>
          </a:xfrm>
          <a:prstGeom prst="rect">
            <a:avLst/>
          </a:prstGeom>
          <a:noFill/>
        </p:spPr>
        <p:txBody>
          <a:bodyPr wrap="none" rtlCol="0">
            <a:spAutoFit/>
          </a:bodyPr>
          <a:lstStyle/>
          <a:p>
            <a:r>
              <a:rPr lang="en-US" sz="1050" dirty="0" smtClean="0"/>
              <a:t>Figure c/o</a:t>
            </a:r>
          </a:p>
          <a:p>
            <a:r>
              <a:rPr lang="en-US" sz="1050" dirty="0" smtClean="0"/>
              <a:t>C. Moeller</a:t>
            </a:r>
            <a:endParaRPr lang="en-US" sz="1050" dirty="0"/>
          </a:p>
        </p:txBody>
      </p:sp>
      <p:sp>
        <p:nvSpPr>
          <p:cNvPr id="8" name="Slide Number Placeholder 8"/>
          <p:cNvSpPr>
            <a:spLocks noGrp="1"/>
          </p:cNvSpPr>
          <p:nvPr>
            <p:ph type="sldNum" sz="quarter" idx="12"/>
          </p:nvPr>
        </p:nvSpPr>
        <p:spPr>
          <a:xfrm>
            <a:off x="6948915" y="6467750"/>
            <a:ext cx="2133600" cy="365125"/>
          </a:xfrm>
        </p:spPr>
        <p:txBody>
          <a:bodyPr/>
          <a:lstStyle/>
          <a:p>
            <a:fld id="{41E4E550-EDC1-CB42-9D21-E9BDA1C56748}" type="slidenum">
              <a:rPr lang="en-US" smtClean="0"/>
              <a:t>21</a:t>
            </a:fld>
            <a:endParaRPr lang="en-US" dirty="0"/>
          </a:p>
        </p:txBody>
      </p:sp>
    </p:spTree>
    <p:extLst>
      <p:ext uri="{BB962C8B-B14F-4D97-AF65-F5344CB8AC3E}">
        <p14:creationId xmlns:p14="http://schemas.microsoft.com/office/powerpoint/2010/main" val="243259862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90600"/>
            <a:ext cx="7772400" cy="1470025"/>
          </a:xfrm>
        </p:spPr>
        <p:txBody>
          <a:bodyPr>
            <a:normAutofit/>
          </a:bodyPr>
          <a:lstStyle/>
          <a:p>
            <a:r>
              <a:rPr lang="en-US" sz="3200" b="1" dirty="0" smtClean="0"/>
              <a:t>FOV-2-FOV Radiometric Differences</a:t>
            </a:r>
            <a:endParaRPr lang="en-US" sz="3200" b="1" dirty="0"/>
          </a:p>
        </p:txBody>
      </p:sp>
      <p:sp>
        <p:nvSpPr>
          <p:cNvPr id="3" name="Rectangle 2"/>
          <p:cNvSpPr/>
          <p:nvPr/>
        </p:nvSpPr>
        <p:spPr>
          <a:xfrm>
            <a:off x="1295400" y="2836277"/>
            <a:ext cx="6324600" cy="1815882"/>
          </a:xfrm>
          <a:prstGeom prst="rect">
            <a:avLst/>
          </a:prstGeom>
        </p:spPr>
        <p:txBody>
          <a:bodyPr wrap="square">
            <a:spAutoFit/>
          </a:bodyPr>
          <a:lstStyle/>
          <a:p>
            <a:pPr marL="285750" indent="-285750">
              <a:buFont typeface="Wingdings" charset="2"/>
              <a:buChar char="²"/>
            </a:pPr>
            <a:r>
              <a:rPr lang="en-US" sz="1600" dirty="0" smtClean="0"/>
              <a:t>FOV-2-FOV differences are </a:t>
            </a:r>
            <a:r>
              <a:rPr lang="en-US" sz="1600" dirty="0"/>
              <a:t>less than ~30 </a:t>
            </a:r>
            <a:r>
              <a:rPr lang="en-US" sz="1600" dirty="0" err="1" smtClean="0"/>
              <a:t>mK</a:t>
            </a:r>
            <a:endParaRPr lang="en-US" sz="1600" dirty="0" smtClean="0"/>
          </a:p>
          <a:p>
            <a:pPr marL="285750" indent="-285750">
              <a:buFont typeface="Wingdings" charset="2"/>
              <a:buChar char="²"/>
            </a:pPr>
            <a:endParaRPr lang="en-US" sz="1600" dirty="0"/>
          </a:p>
          <a:p>
            <a:pPr marL="285750" indent="-285750">
              <a:buFont typeface="Wingdings" charset="2"/>
              <a:buChar char="²"/>
            </a:pPr>
            <a:r>
              <a:rPr lang="en-US" sz="1600" dirty="0" smtClean="0"/>
              <a:t>Larger differences previously reported for SW band are an artifact of the analysis technique.</a:t>
            </a:r>
          </a:p>
          <a:p>
            <a:pPr marL="285750" indent="-285750">
              <a:buFont typeface="Wingdings" charset="2"/>
              <a:buChar char="²"/>
            </a:pPr>
            <a:endParaRPr lang="en-US" sz="1600" dirty="0"/>
          </a:p>
          <a:p>
            <a:pPr marL="285750" indent="-285750">
              <a:buFont typeface="Wingdings" charset="2"/>
              <a:buChar char="²"/>
            </a:pPr>
            <a:r>
              <a:rPr lang="en-US" sz="1600" dirty="0" err="1" smtClean="0"/>
              <a:t>CrIS</a:t>
            </a:r>
            <a:r>
              <a:rPr lang="en-US" sz="1600" dirty="0" smtClean="0"/>
              <a:t>/VIIRS comparisons for SW window implies good performance of the ICT environmental model.</a:t>
            </a:r>
          </a:p>
        </p:txBody>
      </p:sp>
      <p:sp>
        <p:nvSpPr>
          <p:cNvPr id="4" name="Slide Number Placeholder 8"/>
          <p:cNvSpPr>
            <a:spLocks noGrp="1"/>
          </p:cNvSpPr>
          <p:nvPr>
            <p:ph type="sldNum" sz="quarter" idx="12"/>
          </p:nvPr>
        </p:nvSpPr>
        <p:spPr>
          <a:xfrm>
            <a:off x="6948915" y="6467750"/>
            <a:ext cx="2133600" cy="365125"/>
          </a:xfrm>
        </p:spPr>
        <p:txBody>
          <a:bodyPr/>
          <a:lstStyle/>
          <a:p>
            <a:fld id="{41E4E550-EDC1-CB42-9D21-E9BDA1C56748}" type="slidenum">
              <a:rPr lang="en-US" smtClean="0"/>
              <a:t>22</a:t>
            </a:fld>
            <a:endParaRPr lang="en-US" dirty="0"/>
          </a:p>
        </p:txBody>
      </p:sp>
    </p:spTree>
    <p:extLst>
      <p:ext uri="{BB962C8B-B14F-4D97-AF65-F5344CB8AC3E}">
        <p14:creationId xmlns:p14="http://schemas.microsoft.com/office/powerpoint/2010/main" val="411544305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t_LW_672cm_ref5.mat_fig1.png"/>
          <p:cNvPicPr>
            <a:picLocks noChangeAspect="1"/>
          </p:cNvPicPr>
          <p:nvPr/>
        </p:nvPicPr>
        <p:blipFill rotWithShape="1">
          <a:blip r:embed="rId3">
            <a:extLst>
              <a:ext uri="{28A0092B-C50C-407E-A947-70E740481C1C}">
                <a14:useLocalDpi xmlns:a14="http://schemas.microsoft.com/office/drawing/2010/main" val="0"/>
              </a:ext>
            </a:extLst>
          </a:blip>
          <a:srcRect r="5978"/>
          <a:stretch/>
        </p:blipFill>
        <p:spPr>
          <a:xfrm>
            <a:off x="65130" y="1083687"/>
            <a:ext cx="3126547" cy="2496780"/>
          </a:xfrm>
          <a:prstGeom prst="rect">
            <a:avLst/>
          </a:prstGeom>
        </p:spPr>
      </p:pic>
      <p:pic>
        <p:nvPicPr>
          <p:cNvPr id="3" name="Picture 2" descr="dat_LW_830cm_ref5.mat_fig1.png"/>
          <p:cNvPicPr>
            <a:picLocks noChangeAspect="1"/>
          </p:cNvPicPr>
          <p:nvPr/>
        </p:nvPicPr>
        <p:blipFill rotWithShape="1">
          <a:blip r:embed="rId4">
            <a:extLst>
              <a:ext uri="{28A0092B-C50C-407E-A947-70E740481C1C}">
                <a14:useLocalDpi xmlns:a14="http://schemas.microsoft.com/office/drawing/2010/main" val="0"/>
              </a:ext>
            </a:extLst>
          </a:blip>
          <a:srcRect r="5978"/>
          <a:stretch/>
        </p:blipFill>
        <p:spPr>
          <a:xfrm>
            <a:off x="65131" y="3904021"/>
            <a:ext cx="3126546" cy="2496779"/>
          </a:xfrm>
          <a:prstGeom prst="rect">
            <a:avLst/>
          </a:prstGeom>
        </p:spPr>
      </p:pic>
      <p:pic>
        <p:nvPicPr>
          <p:cNvPr id="4" name="Picture 3" descr="dat_MW_1382cm_ref9.mat_fig1.png"/>
          <p:cNvPicPr>
            <a:picLocks noChangeAspect="1"/>
          </p:cNvPicPr>
          <p:nvPr/>
        </p:nvPicPr>
        <p:blipFill rotWithShape="1">
          <a:blip r:embed="rId5">
            <a:extLst>
              <a:ext uri="{28A0092B-C50C-407E-A947-70E740481C1C}">
                <a14:useLocalDpi xmlns:a14="http://schemas.microsoft.com/office/drawing/2010/main" val="0"/>
              </a:ext>
            </a:extLst>
          </a:blip>
          <a:srcRect l="6748" r="6757"/>
          <a:stretch/>
        </p:blipFill>
        <p:spPr>
          <a:xfrm>
            <a:off x="3248687" y="1083688"/>
            <a:ext cx="2876279" cy="2496780"/>
          </a:xfrm>
          <a:prstGeom prst="rect">
            <a:avLst/>
          </a:prstGeom>
        </p:spPr>
      </p:pic>
      <p:pic>
        <p:nvPicPr>
          <p:cNvPr id="5" name="Picture 4" descr="dat_MW_1585cm_ref9.mat_fig1.png"/>
          <p:cNvPicPr>
            <a:picLocks noChangeAspect="1"/>
          </p:cNvPicPr>
          <p:nvPr/>
        </p:nvPicPr>
        <p:blipFill rotWithShape="1">
          <a:blip r:embed="rId6">
            <a:extLst>
              <a:ext uri="{28A0092B-C50C-407E-A947-70E740481C1C}">
                <a14:useLocalDpi xmlns:a14="http://schemas.microsoft.com/office/drawing/2010/main" val="0"/>
              </a:ext>
            </a:extLst>
          </a:blip>
          <a:srcRect l="6748" r="6756"/>
          <a:stretch/>
        </p:blipFill>
        <p:spPr>
          <a:xfrm>
            <a:off x="3248686" y="3904018"/>
            <a:ext cx="2876279" cy="2496779"/>
          </a:xfrm>
          <a:prstGeom prst="rect">
            <a:avLst/>
          </a:prstGeom>
        </p:spPr>
      </p:pic>
      <p:pic>
        <p:nvPicPr>
          <p:cNvPr id="7" name="Picture 6" descr="dat_SW_2500cm_ref5.mat_fig1.png"/>
          <p:cNvPicPr>
            <a:picLocks noChangeAspect="1"/>
          </p:cNvPicPr>
          <p:nvPr/>
        </p:nvPicPr>
        <p:blipFill rotWithShape="1">
          <a:blip r:embed="rId7">
            <a:extLst>
              <a:ext uri="{28A0092B-C50C-407E-A947-70E740481C1C}">
                <a14:useLocalDpi xmlns:a14="http://schemas.microsoft.com/office/drawing/2010/main" val="0"/>
              </a:ext>
            </a:extLst>
          </a:blip>
          <a:srcRect l="7504" r="6645"/>
          <a:stretch/>
        </p:blipFill>
        <p:spPr>
          <a:xfrm>
            <a:off x="6165653" y="3904018"/>
            <a:ext cx="2854871" cy="2496780"/>
          </a:xfrm>
          <a:prstGeom prst="rect">
            <a:avLst/>
          </a:prstGeom>
        </p:spPr>
      </p:pic>
      <p:pic>
        <p:nvPicPr>
          <p:cNvPr id="6" name="Picture 5" descr="dat_SW_2360cm_ref5.mat_fig1.png"/>
          <p:cNvPicPr>
            <a:picLocks noChangeAspect="1"/>
          </p:cNvPicPr>
          <p:nvPr/>
        </p:nvPicPr>
        <p:blipFill rotWithShape="1">
          <a:blip r:embed="rId8">
            <a:extLst>
              <a:ext uri="{28A0092B-C50C-407E-A947-70E740481C1C}">
                <a14:useLocalDpi xmlns:a14="http://schemas.microsoft.com/office/drawing/2010/main" val="0"/>
              </a:ext>
            </a:extLst>
          </a:blip>
          <a:srcRect l="7504" r="6645"/>
          <a:stretch/>
        </p:blipFill>
        <p:spPr>
          <a:xfrm>
            <a:off x="6165653" y="1083688"/>
            <a:ext cx="2854871" cy="2496780"/>
          </a:xfrm>
          <a:prstGeom prst="rect">
            <a:avLst/>
          </a:prstGeom>
        </p:spPr>
      </p:pic>
      <p:sp>
        <p:nvSpPr>
          <p:cNvPr id="8" name="TextBox 7"/>
          <p:cNvSpPr txBox="1"/>
          <p:nvPr/>
        </p:nvSpPr>
        <p:spPr>
          <a:xfrm>
            <a:off x="3777548" y="6550223"/>
            <a:ext cx="1329811" cy="307777"/>
          </a:xfrm>
          <a:prstGeom prst="rect">
            <a:avLst/>
          </a:prstGeom>
          <a:noFill/>
        </p:spPr>
        <p:txBody>
          <a:bodyPr wrap="none" rtlCol="0">
            <a:spAutoFit/>
          </a:bodyPr>
          <a:lstStyle/>
          <a:p>
            <a:r>
              <a:rPr lang="en-US" sz="1400" i="1" dirty="0" smtClean="0"/>
              <a:t>IDPS SCRIS files</a:t>
            </a:r>
            <a:endParaRPr lang="en-US" sz="1400" i="1" dirty="0"/>
          </a:p>
        </p:txBody>
      </p:sp>
      <p:sp>
        <p:nvSpPr>
          <p:cNvPr id="9" name="TextBox 8"/>
          <p:cNvSpPr txBox="1"/>
          <p:nvPr/>
        </p:nvSpPr>
        <p:spPr>
          <a:xfrm>
            <a:off x="490205" y="914400"/>
            <a:ext cx="2610310" cy="338554"/>
          </a:xfrm>
          <a:prstGeom prst="rect">
            <a:avLst/>
          </a:prstGeom>
          <a:solidFill>
            <a:schemeClr val="bg1"/>
          </a:solidFill>
        </p:spPr>
        <p:txBody>
          <a:bodyPr wrap="none" rtlCol="0">
            <a:spAutoFit/>
          </a:bodyPr>
          <a:lstStyle/>
          <a:p>
            <a:r>
              <a:rPr lang="en-US" sz="1600" b="1" dirty="0" smtClean="0"/>
              <a:t>LW, 672-682 cm</a:t>
            </a:r>
            <a:r>
              <a:rPr lang="en-US" sz="1600" b="1" baseline="30000" dirty="0" smtClean="0"/>
              <a:t>-1</a:t>
            </a:r>
            <a:r>
              <a:rPr lang="en-US" sz="1600" b="1" dirty="0" smtClean="0"/>
              <a:t>, </a:t>
            </a:r>
            <a:r>
              <a:rPr lang="en-US" sz="1600" b="1" dirty="0" err="1" smtClean="0"/>
              <a:t>wrt</a:t>
            </a:r>
            <a:r>
              <a:rPr lang="en-US" sz="1600" b="1" dirty="0" smtClean="0"/>
              <a:t> FOV5</a:t>
            </a:r>
            <a:endParaRPr lang="en-US" sz="1600" b="1" dirty="0"/>
          </a:p>
        </p:txBody>
      </p:sp>
      <p:sp>
        <p:nvSpPr>
          <p:cNvPr id="10" name="TextBox 9"/>
          <p:cNvSpPr txBox="1"/>
          <p:nvPr/>
        </p:nvSpPr>
        <p:spPr>
          <a:xfrm>
            <a:off x="479064" y="3729084"/>
            <a:ext cx="2610310" cy="338554"/>
          </a:xfrm>
          <a:prstGeom prst="rect">
            <a:avLst/>
          </a:prstGeom>
          <a:solidFill>
            <a:schemeClr val="bg1"/>
          </a:solidFill>
        </p:spPr>
        <p:txBody>
          <a:bodyPr wrap="none" rtlCol="0">
            <a:spAutoFit/>
          </a:bodyPr>
          <a:lstStyle/>
          <a:p>
            <a:r>
              <a:rPr lang="en-US" sz="1600" b="1" dirty="0" smtClean="0"/>
              <a:t>LW, 830-840 cm</a:t>
            </a:r>
            <a:r>
              <a:rPr lang="en-US" sz="1600" b="1" baseline="30000" dirty="0" smtClean="0"/>
              <a:t>-1</a:t>
            </a:r>
            <a:r>
              <a:rPr lang="en-US" sz="1600" b="1" dirty="0" smtClean="0"/>
              <a:t>, </a:t>
            </a:r>
            <a:r>
              <a:rPr lang="en-US" sz="1600" b="1" dirty="0" err="1" smtClean="0"/>
              <a:t>wrt</a:t>
            </a:r>
            <a:r>
              <a:rPr lang="en-US" sz="1600" b="1" dirty="0" smtClean="0"/>
              <a:t> FOV5</a:t>
            </a:r>
            <a:endParaRPr lang="en-US" sz="1600" b="1" dirty="0"/>
          </a:p>
        </p:txBody>
      </p:sp>
      <p:sp>
        <p:nvSpPr>
          <p:cNvPr id="11" name="TextBox 10"/>
          <p:cNvSpPr txBox="1"/>
          <p:nvPr/>
        </p:nvSpPr>
        <p:spPr>
          <a:xfrm>
            <a:off x="3293250" y="914400"/>
            <a:ext cx="2855268" cy="338554"/>
          </a:xfrm>
          <a:prstGeom prst="rect">
            <a:avLst/>
          </a:prstGeom>
          <a:solidFill>
            <a:schemeClr val="bg1"/>
          </a:solidFill>
        </p:spPr>
        <p:txBody>
          <a:bodyPr wrap="none" rtlCol="0">
            <a:spAutoFit/>
          </a:bodyPr>
          <a:lstStyle/>
          <a:p>
            <a:r>
              <a:rPr lang="en-US" sz="1600" b="1" dirty="0"/>
              <a:t>M</a:t>
            </a:r>
            <a:r>
              <a:rPr lang="en-US" sz="1600" b="1" dirty="0" smtClean="0"/>
              <a:t>W, 1382-1408 cm</a:t>
            </a:r>
            <a:r>
              <a:rPr lang="en-US" sz="1600" b="1" baseline="30000" dirty="0" smtClean="0"/>
              <a:t>-1</a:t>
            </a:r>
            <a:r>
              <a:rPr lang="en-US" sz="1600" b="1" dirty="0" smtClean="0"/>
              <a:t>, </a:t>
            </a:r>
            <a:r>
              <a:rPr lang="en-US" sz="1600" b="1" dirty="0" err="1" smtClean="0"/>
              <a:t>wrt</a:t>
            </a:r>
            <a:r>
              <a:rPr lang="en-US" sz="1600" b="1" dirty="0" smtClean="0"/>
              <a:t> FOV9</a:t>
            </a:r>
            <a:endParaRPr lang="en-US" sz="1600" b="1" dirty="0"/>
          </a:p>
        </p:txBody>
      </p:sp>
      <p:sp>
        <p:nvSpPr>
          <p:cNvPr id="12" name="TextBox 11"/>
          <p:cNvSpPr txBox="1"/>
          <p:nvPr/>
        </p:nvSpPr>
        <p:spPr>
          <a:xfrm>
            <a:off x="3314228" y="3729084"/>
            <a:ext cx="2855268" cy="338554"/>
          </a:xfrm>
          <a:prstGeom prst="rect">
            <a:avLst/>
          </a:prstGeom>
          <a:solidFill>
            <a:schemeClr val="bg1"/>
          </a:solidFill>
        </p:spPr>
        <p:txBody>
          <a:bodyPr wrap="none" rtlCol="0">
            <a:spAutoFit/>
          </a:bodyPr>
          <a:lstStyle/>
          <a:p>
            <a:r>
              <a:rPr lang="en-US" sz="1600" b="1" dirty="0"/>
              <a:t>M</a:t>
            </a:r>
            <a:r>
              <a:rPr lang="en-US" sz="1600" b="1" dirty="0" smtClean="0"/>
              <a:t>W, 1585-1600 cm</a:t>
            </a:r>
            <a:r>
              <a:rPr lang="en-US" sz="1600" b="1" baseline="30000" dirty="0" smtClean="0"/>
              <a:t>-1</a:t>
            </a:r>
            <a:r>
              <a:rPr lang="en-US" sz="1600" b="1" dirty="0" smtClean="0"/>
              <a:t>, </a:t>
            </a:r>
            <a:r>
              <a:rPr lang="en-US" sz="1600" b="1" dirty="0" err="1" smtClean="0"/>
              <a:t>wrt</a:t>
            </a:r>
            <a:r>
              <a:rPr lang="en-US" sz="1600" b="1" dirty="0" smtClean="0"/>
              <a:t> FOV9</a:t>
            </a:r>
            <a:endParaRPr lang="en-US" sz="1600" b="1" dirty="0"/>
          </a:p>
        </p:txBody>
      </p:sp>
      <p:sp>
        <p:nvSpPr>
          <p:cNvPr id="13" name="TextBox 12"/>
          <p:cNvSpPr txBox="1"/>
          <p:nvPr/>
        </p:nvSpPr>
        <p:spPr>
          <a:xfrm>
            <a:off x="6233027" y="914400"/>
            <a:ext cx="2775119" cy="338554"/>
          </a:xfrm>
          <a:prstGeom prst="rect">
            <a:avLst/>
          </a:prstGeom>
          <a:solidFill>
            <a:schemeClr val="bg1"/>
          </a:solidFill>
        </p:spPr>
        <p:txBody>
          <a:bodyPr wrap="none" rtlCol="0">
            <a:spAutoFit/>
          </a:bodyPr>
          <a:lstStyle/>
          <a:p>
            <a:r>
              <a:rPr lang="en-US" sz="1600" b="1" dirty="0" smtClean="0"/>
              <a:t>SW, 2360-2390 cm</a:t>
            </a:r>
            <a:r>
              <a:rPr lang="en-US" sz="1600" b="1" baseline="30000" dirty="0" smtClean="0"/>
              <a:t>-1</a:t>
            </a:r>
            <a:r>
              <a:rPr lang="en-US" sz="1600" b="1" dirty="0" smtClean="0"/>
              <a:t>, </a:t>
            </a:r>
            <a:r>
              <a:rPr lang="en-US" sz="1600" b="1" dirty="0" err="1" smtClean="0"/>
              <a:t>wrt</a:t>
            </a:r>
            <a:r>
              <a:rPr lang="en-US" sz="1600" b="1" dirty="0" smtClean="0"/>
              <a:t> FOV5</a:t>
            </a:r>
            <a:endParaRPr lang="en-US" sz="1600" b="1" dirty="0"/>
          </a:p>
        </p:txBody>
      </p:sp>
      <p:sp>
        <p:nvSpPr>
          <p:cNvPr id="14" name="TextBox 13"/>
          <p:cNvSpPr txBox="1"/>
          <p:nvPr/>
        </p:nvSpPr>
        <p:spPr>
          <a:xfrm>
            <a:off x="6258624" y="3729084"/>
            <a:ext cx="2775119" cy="338554"/>
          </a:xfrm>
          <a:prstGeom prst="rect">
            <a:avLst/>
          </a:prstGeom>
          <a:solidFill>
            <a:schemeClr val="bg1"/>
          </a:solidFill>
        </p:spPr>
        <p:txBody>
          <a:bodyPr wrap="none" rtlCol="0">
            <a:spAutoFit/>
          </a:bodyPr>
          <a:lstStyle/>
          <a:p>
            <a:r>
              <a:rPr lang="en-US" sz="1600" b="1" dirty="0" smtClean="0"/>
              <a:t>SW, 2500-2520 cm</a:t>
            </a:r>
            <a:r>
              <a:rPr lang="en-US" sz="1600" b="1" baseline="30000" dirty="0" smtClean="0"/>
              <a:t>-1</a:t>
            </a:r>
            <a:r>
              <a:rPr lang="en-US" sz="1600" b="1" dirty="0" smtClean="0"/>
              <a:t>, </a:t>
            </a:r>
            <a:r>
              <a:rPr lang="en-US" sz="1600" b="1" dirty="0" err="1" smtClean="0"/>
              <a:t>wrt</a:t>
            </a:r>
            <a:r>
              <a:rPr lang="en-US" sz="1600" b="1" dirty="0" smtClean="0"/>
              <a:t> FOV5</a:t>
            </a:r>
            <a:endParaRPr lang="en-US" sz="1600" b="1" dirty="0"/>
          </a:p>
        </p:txBody>
      </p:sp>
      <p:sp>
        <p:nvSpPr>
          <p:cNvPr id="15" name="Title 1"/>
          <p:cNvSpPr txBox="1">
            <a:spLocks/>
          </p:cNvSpPr>
          <p:nvPr/>
        </p:nvSpPr>
        <p:spPr>
          <a:xfrm>
            <a:off x="495640" y="234972"/>
            <a:ext cx="8229600" cy="46986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smtClean="0"/>
              <a:t>“</a:t>
            </a:r>
            <a:r>
              <a:rPr lang="en-US" sz="2400" b="1" dirty="0" err="1" smtClean="0"/>
              <a:t>CrIS</a:t>
            </a:r>
            <a:r>
              <a:rPr lang="en-US" sz="2400" b="1" dirty="0" smtClean="0"/>
              <a:t>-only” FOV-2-FOV differences; </a:t>
            </a:r>
          </a:p>
          <a:p>
            <a:r>
              <a:rPr lang="en-US" sz="2400" b="1" dirty="0" smtClean="0"/>
              <a:t>Daily mean differences</a:t>
            </a:r>
            <a:endParaRPr lang="en-US" sz="2400" b="1" dirty="0"/>
          </a:p>
        </p:txBody>
      </p:sp>
      <p:sp>
        <p:nvSpPr>
          <p:cNvPr id="16" name="Slide Number Placeholder 8"/>
          <p:cNvSpPr>
            <a:spLocks noGrp="1"/>
          </p:cNvSpPr>
          <p:nvPr>
            <p:ph type="sldNum" sz="quarter" idx="12"/>
          </p:nvPr>
        </p:nvSpPr>
        <p:spPr>
          <a:xfrm>
            <a:off x="6948915" y="6467750"/>
            <a:ext cx="2133600" cy="365125"/>
          </a:xfrm>
        </p:spPr>
        <p:txBody>
          <a:bodyPr/>
          <a:lstStyle/>
          <a:p>
            <a:fld id="{41E4E550-EDC1-CB42-9D21-E9BDA1C56748}" type="slidenum">
              <a:rPr lang="en-US" smtClean="0"/>
              <a:t>23</a:t>
            </a:fld>
            <a:endParaRPr lang="en-US" dirty="0"/>
          </a:p>
        </p:txBody>
      </p:sp>
    </p:spTree>
    <p:extLst>
      <p:ext uri="{BB962C8B-B14F-4D97-AF65-F5344CB8AC3E}">
        <p14:creationId xmlns:p14="http://schemas.microsoft.com/office/powerpoint/2010/main" val="413572653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daily_means.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4400"/>
            <a:ext cx="9144000" cy="4853920"/>
          </a:xfrm>
          <a:prstGeom prst="rect">
            <a:avLst/>
          </a:prstGeom>
        </p:spPr>
      </p:pic>
      <p:grpSp>
        <p:nvGrpSpPr>
          <p:cNvPr id="4" name="Group 3"/>
          <p:cNvGrpSpPr/>
          <p:nvPr/>
        </p:nvGrpSpPr>
        <p:grpSpPr>
          <a:xfrm>
            <a:off x="1118800" y="1290778"/>
            <a:ext cx="6231047" cy="4032643"/>
            <a:chOff x="1623378" y="519043"/>
            <a:chExt cx="5428240" cy="5565913"/>
          </a:xfrm>
        </p:grpSpPr>
        <p:sp>
          <p:nvSpPr>
            <p:cNvPr id="3" name="Rectangle 2"/>
            <p:cNvSpPr/>
            <p:nvPr/>
          </p:nvSpPr>
          <p:spPr>
            <a:xfrm>
              <a:off x="1623378" y="519043"/>
              <a:ext cx="618435" cy="5565913"/>
            </a:xfrm>
            <a:prstGeom prst="rect">
              <a:avLst/>
            </a:prstGeom>
            <a:solidFill>
              <a:schemeClr val="bg1">
                <a:lumMod val="75000"/>
                <a:alpha val="3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6433183" y="519043"/>
              <a:ext cx="618435" cy="5565913"/>
            </a:xfrm>
            <a:prstGeom prst="rect">
              <a:avLst/>
            </a:prstGeom>
            <a:solidFill>
              <a:schemeClr val="bg1">
                <a:lumMod val="75000"/>
                <a:alpha val="3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825829" y="519043"/>
              <a:ext cx="618435" cy="5565913"/>
            </a:xfrm>
            <a:prstGeom prst="rect">
              <a:avLst/>
            </a:prstGeom>
            <a:solidFill>
              <a:schemeClr val="bg1">
                <a:lumMod val="75000"/>
                <a:alpha val="3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4028280" y="519043"/>
              <a:ext cx="618435" cy="5565913"/>
            </a:xfrm>
            <a:prstGeom prst="rect">
              <a:avLst/>
            </a:prstGeom>
            <a:solidFill>
              <a:schemeClr val="bg1">
                <a:lumMod val="75000"/>
                <a:alpha val="3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5230731" y="519043"/>
              <a:ext cx="618435" cy="5565913"/>
            </a:xfrm>
            <a:prstGeom prst="rect">
              <a:avLst/>
            </a:prstGeom>
            <a:solidFill>
              <a:schemeClr val="bg1">
                <a:lumMod val="75000"/>
                <a:alpha val="3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Title 1"/>
          <p:cNvSpPr txBox="1">
            <a:spLocks/>
          </p:cNvSpPr>
          <p:nvPr/>
        </p:nvSpPr>
        <p:spPr>
          <a:xfrm>
            <a:off x="495640" y="234972"/>
            <a:ext cx="8229600" cy="46986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smtClean="0"/>
              <a:t>“</a:t>
            </a:r>
            <a:r>
              <a:rPr lang="en-US" sz="2400" b="1" dirty="0" err="1" smtClean="0"/>
              <a:t>CrIS</a:t>
            </a:r>
            <a:r>
              <a:rPr lang="en-US" sz="2400" b="1" dirty="0" smtClean="0"/>
              <a:t>-only” FOV-2-FOV differences; </a:t>
            </a:r>
          </a:p>
          <a:p>
            <a:r>
              <a:rPr lang="en-US" sz="2400" b="1" dirty="0" smtClean="0"/>
              <a:t>Mean Differences over last 6 months </a:t>
            </a:r>
            <a:endParaRPr lang="en-US" sz="2400" b="1" dirty="0"/>
          </a:p>
        </p:txBody>
      </p:sp>
      <p:sp>
        <p:nvSpPr>
          <p:cNvPr id="12" name="Rectangle 11"/>
          <p:cNvSpPr/>
          <p:nvPr/>
        </p:nvSpPr>
        <p:spPr>
          <a:xfrm>
            <a:off x="762000" y="5801380"/>
            <a:ext cx="7370397" cy="523220"/>
          </a:xfrm>
          <a:prstGeom prst="rect">
            <a:avLst/>
          </a:prstGeom>
        </p:spPr>
        <p:txBody>
          <a:bodyPr wrap="square">
            <a:spAutoFit/>
          </a:bodyPr>
          <a:lstStyle/>
          <a:p>
            <a:pPr marL="285750" indent="-285750">
              <a:buFont typeface="Wingdings" charset="2"/>
              <a:buChar char="Ø"/>
            </a:pPr>
            <a:r>
              <a:rPr lang="en-US" sz="1400" dirty="0" smtClean="0"/>
              <a:t>LW and MW values are less than ~30mK.</a:t>
            </a:r>
          </a:p>
          <a:p>
            <a:pPr marL="285750" indent="-285750">
              <a:buFont typeface="Wingdings" charset="2"/>
              <a:buChar char="Ø"/>
            </a:pPr>
            <a:r>
              <a:rPr lang="en-US" sz="1400" dirty="0" smtClean="0"/>
              <a:t>SW values are larger, particularly for FOVs 3,6, and 9, for both opaque and window regions.</a:t>
            </a:r>
          </a:p>
        </p:txBody>
      </p:sp>
      <p:sp>
        <p:nvSpPr>
          <p:cNvPr id="13" name="Slide Number Placeholder 8"/>
          <p:cNvSpPr>
            <a:spLocks noGrp="1"/>
          </p:cNvSpPr>
          <p:nvPr>
            <p:ph type="sldNum" sz="quarter" idx="12"/>
          </p:nvPr>
        </p:nvSpPr>
        <p:spPr>
          <a:xfrm>
            <a:off x="6948915" y="6467750"/>
            <a:ext cx="2133600" cy="365125"/>
          </a:xfrm>
        </p:spPr>
        <p:txBody>
          <a:bodyPr/>
          <a:lstStyle/>
          <a:p>
            <a:fld id="{41E4E550-EDC1-CB42-9D21-E9BDA1C56748}" type="slidenum">
              <a:rPr lang="en-US" smtClean="0"/>
              <a:t>24</a:t>
            </a:fld>
            <a:endParaRPr lang="en-US" dirty="0"/>
          </a:p>
        </p:txBody>
      </p:sp>
    </p:spTree>
    <p:extLst>
      <p:ext uri="{BB962C8B-B14F-4D97-AF65-F5344CB8AC3E}">
        <p14:creationId xmlns:p14="http://schemas.microsoft.com/office/powerpoint/2010/main" val="130280941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st_fig4b.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540456"/>
            <a:ext cx="5791200" cy="4689806"/>
          </a:xfrm>
          <a:prstGeom prst="rect">
            <a:avLst/>
          </a:prstGeom>
        </p:spPr>
      </p:pic>
      <p:sp>
        <p:nvSpPr>
          <p:cNvPr id="8" name="Title 1"/>
          <p:cNvSpPr>
            <a:spLocks noGrp="1"/>
          </p:cNvSpPr>
          <p:nvPr>
            <p:ph type="title"/>
          </p:nvPr>
        </p:nvSpPr>
        <p:spPr>
          <a:xfrm>
            <a:off x="495640" y="234972"/>
            <a:ext cx="8229600" cy="469860"/>
          </a:xfrm>
        </p:spPr>
        <p:txBody>
          <a:bodyPr>
            <a:noAutofit/>
          </a:bodyPr>
          <a:lstStyle/>
          <a:p>
            <a:r>
              <a:rPr lang="en-US" sz="2400" b="1" dirty="0" err="1" smtClean="0"/>
              <a:t>CrIS</a:t>
            </a:r>
            <a:r>
              <a:rPr lang="en-US" sz="2400" b="1" dirty="0" smtClean="0"/>
              <a:t>/VIIRS M13 (4um) comparisons</a:t>
            </a:r>
            <a:br>
              <a:rPr lang="en-US" sz="2400" b="1" dirty="0" smtClean="0"/>
            </a:br>
            <a:endParaRPr lang="en-US" sz="2400" b="1" dirty="0"/>
          </a:p>
        </p:txBody>
      </p:sp>
      <p:sp>
        <p:nvSpPr>
          <p:cNvPr id="5" name="Rectangle 4"/>
          <p:cNvSpPr/>
          <p:nvPr/>
        </p:nvSpPr>
        <p:spPr>
          <a:xfrm>
            <a:off x="762000" y="5334000"/>
            <a:ext cx="7370397" cy="1384995"/>
          </a:xfrm>
          <a:prstGeom prst="rect">
            <a:avLst/>
          </a:prstGeom>
        </p:spPr>
        <p:txBody>
          <a:bodyPr wrap="square">
            <a:spAutoFit/>
          </a:bodyPr>
          <a:lstStyle/>
          <a:p>
            <a:pPr marL="285750" indent="-285750">
              <a:buFont typeface="Wingdings" charset="2"/>
              <a:buChar char="Ø"/>
            </a:pPr>
            <a:r>
              <a:rPr lang="en-US" sz="1400" dirty="0" smtClean="0"/>
              <a:t>CrIS/VIIRS comparisons, broken out by CRIS FOV, offer an independent way to assess CrIS FOV-2-FOV differences;  Less impact of view angle differences present in CrIS-only approach.</a:t>
            </a:r>
          </a:p>
          <a:p>
            <a:pPr marL="285750" indent="-285750">
              <a:buFont typeface="Wingdings" charset="2"/>
              <a:buChar char="Ø"/>
            </a:pPr>
            <a:r>
              <a:rPr lang="en-US" sz="1400" dirty="0" smtClean="0"/>
              <a:t>SW window region is most sensitive to the CrIS ICT environmental model, which includes the modeled term for the SSM Baffle which varies with orbit phase.</a:t>
            </a:r>
          </a:p>
          <a:p>
            <a:pPr marL="285750" indent="-285750">
              <a:buFont typeface="Wingdings" charset="2"/>
              <a:buChar char="Ø"/>
            </a:pPr>
            <a:r>
              <a:rPr lang="en-US" sz="1400" dirty="0" smtClean="0"/>
              <a:t>Variations shown here are well behaved as a function of orbit phase.  Some low level behavior (~0.1K) seen for FOVs 7 and 8.</a:t>
            </a:r>
          </a:p>
        </p:txBody>
      </p:sp>
      <p:sp>
        <p:nvSpPr>
          <p:cNvPr id="9" name="Slide Number Placeholder 8"/>
          <p:cNvSpPr>
            <a:spLocks noGrp="1"/>
          </p:cNvSpPr>
          <p:nvPr>
            <p:ph type="sldNum" sz="quarter" idx="12"/>
          </p:nvPr>
        </p:nvSpPr>
        <p:spPr>
          <a:xfrm>
            <a:off x="6948915" y="6467750"/>
            <a:ext cx="2133600" cy="365125"/>
          </a:xfrm>
        </p:spPr>
        <p:txBody>
          <a:bodyPr/>
          <a:lstStyle/>
          <a:p>
            <a:fld id="{41E4E550-EDC1-CB42-9D21-E9BDA1C56748}" type="slidenum">
              <a:rPr lang="en-US" smtClean="0"/>
              <a:t>25</a:t>
            </a:fld>
            <a:endParaRPr lang="en-US" dirty="0"/>
          </a:p>
        </p:txBody>
      </p:sp>
    </p:spTree>
    <p:extLst>
      <p:ext uri="{BB962C8B-B14F-4D97-AF65-F5344CB8AC3E}">
        <p14:creationId xmlns:p14="http://schemas.microsoft.com/office/powerpoint/2010/main" val="75217663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aily_means_2.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903" y="645104"/>
            <a:ext cx="8329298" cy="4894384"/>
          </a:xfrm>
          <a:prstGeom prst="rect">
            <a:avLst/>
          </a:prstGeom>
        </p:spPr>
      </p:pic>
      <p:sp>
        <p:nvSpPr>
          <p:cNvPr id="9" name="Rectangle 8"/>
          <p:cNvSpPr/>
          <p:nvPr/>
        </p:nvSpPr>
        <p:spPr>
          <a:xfrm>
            <a:off x="1101028" y="1036758"/>
            <a:ext cx="576278" cy="4012217"/>
          </a:xfrm>
          <a:prstGeom prst="rect">
            <a:avLst/>
          </a:prstGeom>
          <a:solidFill>
            <a:schemeClr val="bg1">
              <a:lumMod val="75000"/>
              <a:alpha val="3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5582964" y="1036758"/>
            <a:ext cx="576278" cy="4012217"/>
          </a:xfrm>
          <a:prstGeom prst="rect">
            <a:avLst/>
          </a:prstGeom>
          <a:solidFill>
            <a:schemeClr val="bg1">
              <a:lumMod val="75000"/>
              <a:alpha val="3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2221512" y="1036758"/>
            <a:ext cx="576278" cy="4012217"/>
          </a:xfrm>
          <a:prstGeom prst="rect">
            <a:avLst/>
          </a:prstGeom>
          <a:solidFill>
            <a:schemeClr val="bg1">
              <a:lumMod val="75000"/>
              <a:alpha val="3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3341994" y="1036758"/>
            <a:ext cx="576278" cy="4012217"/>
          </a:xfrm>
          <a:prstGeom prst="rect">
            <a:avLst/>
          </a:prstGeom>
          <a:solidFill>
            <a:schemeClr val="bg1">
              <a:lumMod val="75000"/>
              <a:alpha val="3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4462476" y="1036758"/>
            <a:ext cx="576278" cy="4012217"/>
          </a:xfrm>
          <a:prstGeom prst="rect">
            <a:avLst/>
          </a:prstGeom>
          <a:solidFill>
            <a:schemeClr val="bg1">
              <a:lumMod val="75000"/>
              <a:alpha val="3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381000" y="5562600"/>
            <a:ext cx="7772400" cy="1169551"/>
          </a:xfrm>
          <a:prstGeom prst="rect">
            <a:avLst/>
          </a:prstGeom>
        </p:spPr>
        <p:txBody>
          <a:bodyPr wrap="square">
            <a:spAutoFit/>
          </a:bodyPr>
          <a:lstStyle/>
          <a:p>
            <a:pPr marL="285750" indent="-285750">
              <a:buFont typeface="Wingdings" charset="2"/>
              <a:buChar char="Ø"/>
            </a:pPr>
            <a:r>
              <a:rPr lang="en-US" sz="1400" dirty="0" smtClean="0"/>
              <a:t>The </a:t>
            </a:r>
            <a:r>
              <a:rPr lang="en-US" sz="1400" dirty="0" err="1" smtClean="0"/>
              <a:t>CrIS</a:t>
            </a:r>
            <a:r>
              <a:rPr lang="en-US" sz="1400" dirty="0" smtClean="0"/>
              <a:t>/VIIRS comparisons for SW M13, opposed to the </a:t>
            </a:r>
            <a:r>
              <a:rPr lang="en-US" sz="1400" dirty="0" err="1" smtClean="0"/>
              <a:t>CrIS</a:t>
            </a:r>
            <a:r>
              <a:rPr lang="en-US" sz="1400" dirty="0" smtClean="0"/>
              <a:t>-only results, do not show the larger differences for FOVs 3,6,9.</a:t>
            </a:r>
          </a:p>
          <a:p>
            <a:pPr marL="285750" indent="-285750">
              <a:buFont typeface="Wingdings" charset="2"/>
              <a:buChar char="Ø"/>
            </a:pPr>
            <a:r>
              <a:rPr lang="en-US" sz="1400" dirty="0" smtClean="0"/>
              <a:t>The </a:t>
            </a:r>
            <a:r>
              <a:rPr lang="en-US" sz="1400" dirty="0" err="1" smtClean="0"/>
              <a:t>CrIS</a:t>
            </a:r>
            <a:r>
              <a:rPr lang="en-US" sz="1400" dirty="0" smtClean="0"/>
              <a:t>/VIIRS comparisons for LW M16 show very good agreement with the </a:t>
            </a:r>
            <a:r>
              <a:rPr lang="en-US" sz="1400" dirty="0" err="1" smtClean="0"/>
              <a:t>CrIS</a:t>
            </a:r>
            <a:r>
              <a:rPr lang="en-US" sz="1400" dirty="0" smtClean="0"/>
              <a:t>-only results.</a:t>
            </a:r>
          </a:p>
          <a:p>
            <a:pPr marL="285750" indent="-285750">
              <a:buFont typeface="Wingdings" charset="2"/>
              <a:buChar char="Ø"/>
            </a:pPr>
            <a:r>
              <a:rPr lang="en-US" sz="1400" dirty="0" smtClean="0"/>
              <a:t>FOV-2-FOV differences for all bands/regions are less than ~30mK</a:t>
            </a:r>
          </a:p>
          <a:p>
            <a:pPr marL="285750" indent="-285750">
              <a:buFont typeface="Wingdings" charset="2"/>
              <a:buChar char="Ø"/>
            </a:pPr>
            <a:r>
              <a:rPr lang="en-US" sz="1400" dirty="0" smtClean="0"/>
              <a:t>Currently investigating impacts of </a:t>
            </a:r>
            <a:r>
              <a:rPr lang="en-US" sz="1400" dirty="0" err="1" smtClean="0"/>
              <a:t>CrIS</a:t>
            </a:r>
            <a:r>
              <a:rPr lang="en-US" sz="1400" dirty="0" smtClean="0"/>
              <a:t>-only approach limitations on other wavelength regions. </a:t>
            </a:r>
          </a:p>
        </p:txBody>
      </p:sp>
      <p:sp>
        <p:nvSpPr>
          <p:cNvPr id="16" name="Title 1"/>
          <p:cNvSpPr txBox="1">
            <a:spLocks/>
          </p:cNvSpPr>
          <p:nvPr/>
        </p:nvSpPr>
        <p:spPr>
          <a:xfrm>
            <a:off x="495640" y="152400"/>
            <a:ext cx="8229600" cy="46986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smtClean="0"/>
              <a:t>“</a:t>
            </a:r>
            <a:r>
              <a:rPr lang="en-US" sz="2400" b="1" dirty="0" err="1" smtClean="0"/>
              <a:t>CrIS</a:t>
            </a:r>
            <a:r>
              <a:rPr lang="en-US" sz="2400" b="1" dirty="0" smtClean="0"/>
              <a:t>-only” and </a:t>
            </a:r>
            <a:r>
              <a:rPr lang="en-US" sz="2400" b="1" dirty="0" err="1" smtClean="0"/>
              <a:t>CrIS</a:t>
            </a:r>
            <a:r>
              <a:rPr lang="en-US" sz="2400" b="1" dirty="0" smtClean="0"/>
              <a:t>/VIIRS derived FOV-2-FOV differences </a:t>
            </a:r>
          </a:p>
        </p:txBody>
      </p:sp>
      <p:sp>
        <p:nvSpPr>
          <p:cNvPr id="14" name="Slide Number Placeholder 8"/>
          <p:cNvSpPr>
            <a:spLocks noGrp="1"/>
          </p:cNvSpPr>
          <p:nvPr>
            <p:ph type="sldNum" sz="quarter" idx="12"/>
          </p:nvPr>
        </p:nvSpPr>
        <p:spPr>
          <a:xfrm>
            <a:off x="6948915" y="6467750"/>
            <a:ext cx="2133600" cy="365125"/>
          </a:xfrm>
        </p:spPr>
        <p:txBody>
          <a:bodyPr/>
          <a:lstStyle/>
          <a:p>
            <a:fld id="{41E4E550-EDC1-CB42-9D21-E9BDA1C56748}" type="slidenum">
              <a:rPr lang="en-US" smtClean="0"/>
              <a:t>26</a:t>
            </a:fld>
            <a:endParaRPr lang="en-US" dirty="0"/>
          </a:p>
        </p:txBody>
      </p:sp>
    </p:spTree>
    <p:extLst>
      <p:ext uri="{BB962C8B-B14F-4D97-AF65-F5344CB8AC3E}">
        <p14:creationId xmlns:p14="http://schemas.microsoft.com/office/powerpoint/2010/main" val="87510285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772400" cy="1470025"/>
          </a:xfrm>
        </p:spPr>
        <p:txBody>
          <a:bodyPr>
            <a:normAutofit/>
          </a:bodyPr>
          <a:lstStyle/>
          <a:p>
            <a:r>
              <a:rPr lang="en-US" sz="3200" b="1" dirty="0" smtClean="0"/>
              <a:t>Radiometric Nonlinearity</a:t>
            </a:r>
            <a:endParaRPr lang="en-US" sz="3200" b="1" dirty="0"/>
          </a:p>
        </p:txBody>
      </p:sp>
      <p:sp>
        <p:nvSpPr>
          <p:cNvPr id="3" name="Rectangle 2"/>
          <p:cNvSpPr/>
          <p:nvPr/>
        </p:nvSpPr>
        <p:spPr>
          <a:xfrm>
            <a:off x="1066800" y="2962563"/>
            <a:ext cx="7162800" cy="1815882"/>
          </a:xfrm>
          <a:prstGeom prst="rect">
            <a:avLst/>
          </a:prstGeom>
        </p:spPr>
        <p:txBody>
          <a:bodyPr wrap="square">
            <a:spAutoFit/>
          </a:bodyPr>
          <a:lstStyle/>
          <a:p>
            <a:pPr marL="285750" indent="-285750">
              <a:buFont typeface="Wingdings" charset="2"/>
              <a:buChar char="²"/>
            </a:pPr>
            <a:r>
              <a:rPr lang="en-US" sz="1600" dirty="0" smtClean="0"/>
              <a:t>NL corrections look very good, based on FOV-2-FOV and other analyses.</a:t>
            </a:r>
          </a:p>
          <a:p>
            <a:pPr marL="285750" indent="-285750">
              <a:buFont typeface="Wingdings" charset="2"/>
              <a:buChar char="²"/>
            </a:pPr>
            <a:endParaRPr lang="en-US" sz="1600" dirty="0"/>
          </a:p>
          <a:p>
            <a:pPr marL="285750" indent="-285750">
              <a:buFont typeface="Wingdings" charset="2"/>
              <a:buChar char="²"/>
            </a:pPr>
            <a:r>
              <a:rPr lang="en-US" sz="1600" dirty="0" smtClean="0"/>
              <a:t>a2 </a:t>
            </a:r>
            <a:r>
              <a:rPr lang="en-US" sz="1600" dirty="0"/>
              <a:t>changes below the ~10 percent level are </a:t>
            </a:r>
            <a:r>
              <a:rPr lang="en-US" sz="1600" dirty="0" smtClean="0"/>
              <a:t>being investigated.  (Pre-launch characterization had 10% (LW) and 15% (MW) 1-sigma uncertainty).</a:t>
            </a:r>
          </a:p>
          <a:p>
            <a:pPr marL="285750" indent="-285750">
              <a:buFont typeface="Wingdings" charset="2"/>
              <a:buChar char="²"/>
            </a:pPr>
            <a:endParaRPr lang="en-US" sz="1600" dirty="0"/>
          </a:p>
          <a:p>
            <a:pPr marL="285750" indent="-285750">
              <a:buFont typeface="Wingdings" charset="2"/>
              <a:buChar char="²"/>
            </a:pPr>
            <a:endParaRPr lang="en-US" sz="1600" dirty="0"/>
          </a:p>
          <a:p>
            <a:pPr marL="285750" indent="-285750">
              <a:buFont typeface="Wingdings" charset="2"/>
              <a:buChar char="²"/>
            </a:pPr>
            <a:endParaRPr lang="en-US" sz="1600" dirty="0"/>
          </a:p>
        </p:txBody>
      </p:sp>
      <p:sp>
        <p:nvSpPr>
          <p:cNvPr id="4" name="Slide Number Placeholder 8"/>
          <p:cNvSpPr>
            <a:spLocks noGrp="1"/>
          </p:cNvSpPr>
          <p:nvPr>
            <p:ph type="sldNum" sz="quarter" idx="12"/>
          </p:nvPr>
        </p:nvSpPr>
        <p:spPr>
          <a:xfrm>
            <a:off x="6948915" y="6467750"/>
            <a:ext cx="2133600" cy="365125"/>
          </a:xfrm>
        </p:spPr>
        <p:txBody>
          <a:bodyPr/>
          <a:lstStyle/>
          <a:p>
            <a:fld id="{41E4E550-EDC1-CB42-9D21-E9BDA1C56748}" type="slidenum">
              <a:rPr lang="en-US" smtClean="0"/>
              <a:t>27</a:t>
            </a:fld>
            <a:endParaRPr lang="en-US" dirty="0"/>
          </a:p>
        </p:txBody>
      </p:sp>
    </p:spTree>
    <p:extLst>
      <p:ext uri="{BB962C8B-B14F-4D97-AF65-F5344CB8AC3E}">
        <p14:creationId xmlns:p14="http://schemas.microsoft.com/office/powerpoint/2010/main" val="258760185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ample04.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5510" y="936170"/>
            <a:ext cx="6324600" cy="5130800"/>
          </a:xfrm>
          <a:prstGeom prst="rect">
            <a:avLst/>
          </a:prstGeom>
        </p:spPr>
      </p:pic>
      <p:sp>
        <p:nvSpPr>
          <p:cNvPr id="2" name="Rectangle 1"/>
          <p:cNvSpPr/>
          <p:nvPr/>
        </p:nvSpPr>
        <p:spPr>
          <a:xfrm>
            <a:off x="5778685" y="4623189"/>
            <a:ext cx="2497298" cy="369332"/>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none">
            <a:spAutoFit/>
          </a:bodyPr>
          <a:lstStyle/>
          <a:p>
            <a:r>
              <a:rPr lang="en-US" dirty="0"/>
              <a:t>NLC:  </a:t>
            </a:r>
            <a:r>
              <a:rPr lang="en-US" i="1" dirty="0"/>
              <a:t>C’ = C / (1 - a</a:t>
            </a:r>
            <a:r>
              <a:rPr lang="en-US" i="1" baseline="-25000" dirty="0"/>
              <a:t>2</a:t>
            </a:r>
            <a:r>
              <a:rPr lang="en-US" i="1" dirty="0"/>
              <a:t> V</a:t>
            </a:r>
            <a:r>
              <a:rPr lang="en-US" i="1" baseline="-25000" dirty="0"/>
              <a:t>DC </a:t>
            </a:r>
            <a:r>
              <a:rPr lang="en-US" i="1" dirty="0"/>
              <a:t>)</a:t>
            </a:r>
          </a:p>
        </p:txBody>
      </p:sp>
      <p:sp>
        <p:nvSpPr>
          <p:cNvPr id="4" name="Rectangle 3"/>
          <p:cNvSpPr/>
          <p:nvPr/>
        </p:nvSpPr>
        <p:spPr>
          <a:xfrm>
            <a:off x="293512" y="468153"/>
            <a:ext cx="8459417" cy="400110"/>
          </a:xfrm>
          <a:prstGeom prst="rect">
            <a:avLst/>
          </a:prstGeom>
        </p:spPr>
        <p:txBody>
          <a:bodyPr wrap="none">
            <a:spAutoFit/>
          </a:bodyPr>
          <a:lstStyle/>
          <a:p>
            <a:r>
              <a:rPr lang="en-US" sz="2000" b="1" dirty="0" smtClean="0"/>
              <a:t>Example Impact of Nonlinearity Correction on calibrated Earth view radiances</a:t>
            </a:r>
            <a:endParaRPr lang="en-US" sz="2000" b="1" dirty="0"/>
          </a:p>
        </p:txBody>
      </p:sp>
      <p:sp>
        <p:nvSpPr>
          <p:cNvPr id="6" name="Slide Number Placeholder 8"/>
          <p:cNvSpPr>
            <a:spLocks noGrp="1"/>
          </p:cNvSpPr>
          <p:nvPr>
            <p:ph type="sldNum" sz="quarter" idx="12"/>
          </p:nvPr>
        </p:nvSpPr>
        <p:spPr>
          <a:xfrm>
            <a:off x="6948915" y="6467750"/>
            <a:ext cx="2133600" cy="365125"/>
          </a:xfrm>
        </p:spPr>
        <p:txBody>
          <a:bodyPr/>
          <a:lstStyle/>
          <a:p>
            <a:fld id="{41E4E550-EDC1-CB42-9D21-E9BDA1C56748}" type="slidenum">
              <a:rPr lang="en-US" smtClean="0"/>
              <a:t>28</a:t>
            </a:fld>
            <a:endParaRPr lang="en-US" dirty="0"/>
          </a:p>
        </p:txBody>
      </p:sp>
    </p:spTree>
    <p:extLst>
      <p:ext uri="{BB962C8B-B14F-4D97-AF65-F5344CB8AC3E}">
        <p14:creationId xmlns:p14="http://schemas.microsoft.com/office/powerpoint/2010/main" val="252910256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2_asof04MarB.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914400"/>
            <a:ext cx="6413379" cy="5130703"/>
          </a:xfrm>
          <a:prstGeom prst="rect">
            <a:avLst/>
          </a:prstGeom>
        </p:spPr>
      </p:pic>
      <p:sp>
        <p:nvSpPr>
          <p:cNvPr id="5" name="TextBox 4"/>
          <p:cNvSpPr txBox="1"/>
          <p:nvPr/>
        </p:nvSpPr>
        <p:spPr>
          <a:xfrm>
            <a:off x="1651534" y="253088"/>
            <a:ext cx="6036929" cy="400110"/>
          </a:xfrm>
          <a:prstGeom prst="rect">
            <a:avLst/>
          </a:prstGeom>
          <a:noFill/>
        </p:spPr>
        <p:txBody>
          <a:bodyPr wrap="none" rtlCol="0">
            <a:spAutoFit/>
          </a:bodyPr>
          <a:lstStyle/>
          <a:p>
            <a:pPr algn="ctr"/>
            <a:r>
              <a:rPr lang="en-US" sz="2000" b="1" dirty="0"/>
              <a:t>v</a:t>
            </a:r>
            <a:r>
              <a:rPr lang="en-US" sz="2000" b="1" dirty="0" smtClean="0"/>
              <a:t>32 (TVAC, yellow) and v33 (In-orbit, orange) a2 values</a:t>
            </a:r>
            <a:endParaRPr lang="en-US" sz="2000" b="1" dirty="0"/>
          </a:p>
        </p:txBody>
      </p:sp>
      <p:sp>
        <p:nvSpPr>
          <p:cNvPr id="2" name="Slide Number Placeholder 1"/>
          <p:cNvSpPr>
            <a:spLocks noGrp="1"/>
          </p:cNvSpPr>
          <p:nvPr>
            <p:ph type="sldNum" sz="quarter" idx="12"/>
          </p:nvPr>
        </p:nvSpPr>
        <p:spPr/>
        <p:txBody>
          <a:bodyPr/>
          <a:lstStyle/>
          <a:p>
            <a:fld id="{41E4E550-EDC1-CB42-9D21-E9BDA1C56748}" type="slidenum">
              <a:rPr lang="en-US" smtClean="0"/>
              <a:t>29</a:t>
            </a:fld>
            <a:endParaRPr lang="en-US"/>
          </a:p>
        </p:txBody>
      </p:sp>
    </p:spTree>
    <p:extLst>
      <p:ext uri="{BB962C8B-B14F-4D97-AF65-F5344CB8AC3E}">
        <p14:creationId xmlns:p14="http://schemas.microsoft.com/office/powerpoint/2010/main" val="143968196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txBody>
          <a:bodyPr>
            <a:normAutofit/>
          </a:bodyPr>
          <a:lstStyle/>
          <a:p>
            <a:r>
              <a:rPr lang="en-US" sz="3200" b="1" dirty="0" smtClean="0"/>
              <a:t>Summary</a:t>
            </a:r>
            <a:endParaRPr lang="en-US" sz="3200" b="1" dirty="0"/>
          </a:p>
        </p:txBody>
      </p:sp>
      <p:sp>
        <p:nvSpPr>
          <p:cNvPr id="3" name="Content Placeholder 2"/>
          <p:cNvSpPr>
            <a:spLocks noGrp="1"/>
          </p:cNvSpPr>
          <p:nvPr>
            <p:ph idx="1"/>
          </p:nvPr>
        </p:nvSpPr>
        <p:spPr>
          <a:xfrm>
            <a:off x="450687" y="533400"/>
            <a:ext cx="8229600" cy="4525963"/>
          </a:xfrm>
        </p:spPr>
        <p:txBody>
          <a:bodyPr>
            <a:noAutofit/>
          </a:bodyPr>
          <a:lstStyle/>
          <a:p>
            <a:r>
              <a:rPr lang="en-US" sz="1600" b="1" dirty="0" smtClean="0"/>
              <a:t>QC and file latency</a:t>
            </a:r>
          </a:p>
          <a:p>
            <a:pPr lvl="1"/>
            <a:r>
              <a:rPr lang="en-US" sz="1400" dirty="0" smtClean="0"/>
              <a:t>The frequency of repair granules and missing data has decreased substantially over time.</a:t>
            </a:r>
          </a:p>
          <a:p>
            <a:pPr lvl="1"/>
            <a:r>
              <a:rPr lang="en-US" sz="1400" dirty="0"/>
              <a:t>Users should avoid </a:t>
            </a:r>
            <a:r>
              <a:rPr lang="en-US" sz="1400" dirty="0" smtClean="0"/>
              <a:t>the associated corrupt </a:t>
            </a:r>
            <a:r>
              <a:rPr lang="en-US" sz="1400" dirty="0"/>
              <a:t>spectra by using the QC flags</a:t>
            </a:r>
            <a:r>
              <a:rPr lang="en-US" sz="1400" dirty="0" smtClean="0"/>
              <a:t>.</a:t>
            </a:r>
            <a:endParaRPr lang="en-US" sz="1400" dirty="0"/>
          </a:p>
          <a:p>
            <a:pPr marL="0" indent="0">
              <a:buNone/>
            </a:pPr>
            <a:endParaRPr lang="en-US" sz="1600" b="1" dirty="0"/>
          </a:p>
          <a:p>
            <a:r>
              <a:rPr lang="en-US" sz="1600" b="1" dirty="0" smtClean="0"/>
              <a:t>Spectral calibration </a:t>
            </a:r>
            <a:r>
              <a:rPr lang="en-US" sz="1600" dirty="0" smtClean="0"/>
              <a:t>is very good.</a:t>
            </a:r>
          </a:p>
          <a:p>
            <a:pPr lvl="1"/>
            <a:r>
              <a:rPr lang="en-US" sz="1400" dirty="0" smtClean="0"/>
              <a:t>Small </a:t>
            </a:r>
            <a:r>
              <a:rPr lang="en-US" sz="1400" dirty="0"/>
              <a:t>changes to the ILS parameters could </a:t>
            </a:r>
            <a:r>
              <a:rPr lang="en-US" sz="1400" dirty="0" smtClean="0"/>
              <a:t>be considered </a:t>
            </a:r>
            <a:r>
              <a:rPr lang="en-US" sz="1400" dirty="0"/>
              <a:t>to further improve the Inter-FOV agreement, most notably for SW FOVs 1 and 6</a:t>
            </a:r>
            <a:r>
              <a:rPr lang="en-US" sz="1400" dirty="0" smtClean="0"/>
              <a:t>.</a:t>
            </a:r>
          </a:p>
          <a:p>
            <a:endParaRPr lang="en-US" sz="1200" b="1" dirty="0" smtClean="0"/>
          </a:p>
          <a:p>
            <a:r>
              <a:rPr lang="en-US" sz="1600" b="1" dirty="0" err="1" smtClean="0"/>
              <a:t>CrIS</a:t>
            </a:r>
            <a:r>
              <a:rPr lang="en-US" sz="1600" b="1" dirty="0" smtClean="0"/>
              <a:t>/AIRS comparisons </a:t>
            </a:r>
            <a:r>
              <a:rPr lang="en-US" sz="1600" dirty="0" smtClean="0"/>
              <a:t>show mean differences of less than 0.1K and stable with time.</a:t>
            </a:r>
          </a:p>
          <a:p>
            <a:pPr lvl="1"/>
            <a:r>
              <a:rPr lang="en-US" sz="1400" dirty="0" smtClean="0"/>
              <a:t>Signal </a:t>
            </a:r>
            <a:r>
              <a:rPr lang="en-US" sz="1400" dirty="0"/>
              <a:t>level dependence is very good; some differences at </a:t>
            </a:r>
            <a:r>
              <a:rPr lang="en-US" sz="1400" dirty="0" smtClean="0"/>
              <a:t>coldest </a:t>
            </a:r>
            <a:r>
              <a:rPr lang="en-US" sz="1400" dirty="0"/>
              <a:t>scene temperatures in the SW</a:t>
            </a:r>
            <a:r>
              <a:rPr lang="en-US" sz="1400" dirty="0" smtClean="0"/>
              <a:t>.</a:t>
            </a:r>
          </a:p>
          <a:p>
            <a:pPr lvl="1"/>
            <a:endParaRPr lang="en-US" sz="1400" dirty="0"/>
          </a:p>
          <a:p>
            <a:r>
              <a:rPr lang="en-US" sz="1600" b="1" dirty="0" err="1"/>
              <a:t>CrIS</a:t>
            </a:r>
            <a:r>
              <a:rPr lang="en-US" sz="1600" b="1" dirty="0"/>
              <a:t>/VIIRS </a:t>
            </a:r>
            <a:r>
              <a:rPr lang="en-US" sz="1600" b="1" dirty="0" smtClean="0"/>
              <a:t>comparisons </a:t>
            </a:r>
            <a:r>
              <a:rPr lang="en-US" sz="1600" dirty="0" smtClean="0"/>
              <a:t>show mean differences of less than 0.1K and stable with time.</a:t>
            </a:r>
            <a:endParaRPr lang="en-US" sz="1600" dirty="0"/>
          </a:p>
          <a:p>
            <a:pPr lvl="1"/>
            <a:r>
              <a:rPr lang="en-US" sz="1400" dirty="0"/>
              <a:t>Mean agreement improves when the VIIRS OBC is cooled during </a:t>
            </a:r>
            <a:r>
              <a:rPr lang="en-US" sz="1400" dirty="0" smtClean="0"/>
              <a:t>linearity </a:t>
            </a:r>
            <a:r>
              <a:rPr lang="en-US" sz="1400" dirty="0"/>
              <a:t>characterization tests.</a:t>
            </a:r>
          </a:p>
          <a:p>
            <a:pPr lvl="1"/>
            <a:r>
              <a:rPr lang="en-US" sz="1400" dirty="0" smtClean="0"/>
              <a:t>Shows </a:t>
            </a:r>
            <a:r>
              <a:rPr lang="en-US" sz="1400" dirty="0"/>
              <a:t>clear dependence on scene BT for </a:t>
            </a:r>
            <a:r>
              <a:rPr lang="en-US" sz="1400" dirty="0" smtClean="0"/>
              <a:t>M15 @ 10.8um</a:t>
            </a:r>
          </a:p>
          <a:p>
            <a:pPr lvl="1"/>
            <a:endParaRPr lang="en-US" sz="1200" b="1" dirty="0"/>
          </a:p>
          <a:p>
            <a:r>
              <a:rPr lang="en-US" sz="1600" b="1" dirty="0"/>
              <a:t>FOV-2-FOV </a:t>
            </a:r>
            <a:r>
              <a:rPr lang="en-US" sz="1600" b="1" dirty="0" smtClean="0"/>
              <a:t>differences </a:t>
            </a:r>
            <a:r>
              <a:rPr lang="en-US" sz="1600" dirty="0" smtClean="0"/>
              <a:t>are </a:t>
            </a:r>
            <a:r>
              <a:rPr lang="en-US" sz="1600" dirty="0"/>
              <a:t>less than ~30 </a:t>
            </a:r>
            <a:r>
              <a:rPr lang="en-US" sz="1600" dirty="0" err="1"/>
              <a:t>mK</a:t>
            </a:r>
            <a:endParaRPr lang="en-US" sz="1600" dirty="0"/>
          </a:p>
          <a:p>
            <a:pPr lvl="1"/>
            <a:r>
              <a:rPr lang="en-US" sz="1400" dirty="0"/>
              <a:t>Larger differences previously reported for SW regions are an artifact of the analysis technique.</a:t>
            </a:r>
          </a:p>
          <a:p>
            <a:pPr lvl="1"/>
            <a:r>
              <a:rPr lang="en-US" sz="1400" dirty="0" err="1"/>
              <a:t>CrIS</a:t>
            </a:r>
            <a:r>
              <a:rPr lang="en-US" sz="1400" dirty="0"/>
              <a:t>/VIIRS comparisons for SW window </a:t>
            </a:r>
            <a:r>
              <a:rPr lang="en-US" sz="1400" dirty="0" smtClean="0"/>
              <a:t>(and </a:t>
            </a:r>
            <a:r>
              <a:rPr lang="en-US" sz="1400" dirty="0" err="1" smtClean="0"/>
              <a:t>Responsivity</a:t>
            </a:r>
            <a:r>
              <a:rPr lang="en-US" sz="1400" dirty="0" smtClean="0"/>
              <a:t> variation analysis, not shown) implies </a:t>
            </a:r>
            <a:r>
              <a:rPr lang="en-US" sz="1400" dirty="0"/>
              <a:t>good performance of the ICT environmental model.</a:t>
            </a:r>
          </a:p>
          <a:p>
            <a:pPr marL="0" indent="0">
              <a:buNone/>
            </a:pPr>
            <a:endParaRPr lang="en-US" sz="1200" b="1" dirty="0"/>
          </a:p>
          <a:p>
            <a:r>
              <a:rPr lang="en-US" sz="1600" b="1" dirty="0"/>
              <a:t>Nonlinearity </a:t>
            </a:r>
            <a:r>
              <a:rPr lang="en-US" sz="1600" b="1" dirty="0" smtClean="0"/>
              <a:t>looks </a:t>
            </a:r>
            <a:r>
              <a:rPr lang="en-US" sz="1600" b="1" dirty="0"/>
              <a:t>very </a:t>
            </a:r>
            <a:r>
              <a:rPr lang="en-US" sz="1600" b="1" dirty="0" smtClean="0"/>
              <a:t>good</a:t>
            </a:r>
            <a:endParaRPr lang="en-US" sz="1600" b="1" dirty="0"/>
          </a:p>
          <a:p>
            <a:pPr lvl="1"/>
            <a:r>
              <a:rPr lang="en-US" sz="1400" dirty="0" smtClean="0"/>
              <a:t>a</a:t>
            </a:r>
            <a:r>
              <a:rPr lang="en-US" sz="1400" baseline="-25000" dirty="0" smtClean="0"/>
              <a:t>2</a:t>
            </a:r>
            <a:r>
              <a:rPr lang="en-US" sz="1400" dirty="0" smtClean="0"/>
              <a:t> </a:t>
            </a:r>
            <a:r>
              <a:rPr lang="en-US" sz="1400" dirty="0"/>
              <a:t>changes </a:t>
            </a:r>
            <a:r>
              <a:rPr lang="en-US" sz="1400" dirty="0" smtClean="0"/>
              <a:t>at </a:t>
            </a:r>
            <a:r>
              <a:rPr lang="en-US" sz="1400" dirty="0"/>
              <a:t>the </a:t>
            </a:r>
            <a:r>
              <a:rPr lang="en-US" sz="1400" dirty="0" smtClean="0"/>
              <a:t>~</a:t>
            </a:r>
            <a:r>
              <a:rPr lang="en-US" sz="1400" dirty="0"/>
              <a:t>5</a:t>
            </a:r>
            <a:r>
              <a:rPr lang="en-US" sz="1400" dirty="0" smtClean="0"/>
              <a:t> </a:t>
            </a:r>
            <a:r>
              <a:rPr lang="en-US" sz="1400" dirty="0"/>
              <a:t>percent </a:t>
            </a:r>
            <a:r>
              <a:rPr lang="en-US" sz="1400" dirty="0" smtClean="0"/>
              <a:t>(~30mK) level </a:t>
            </a:r>
            <a:r>
              <a:rPr lang="en-US" sz="1400" dirty="0"/>
              <a:t>are being </a:t>
            </a:r>
            <a:r>
              <a:rPr lang="en-US" sz="1400" dirty="0" smtClean="0"/>
              <a:t>investigated, considered.</a:t>
            </a:r>
          </a:p>
          <a:p>
            <a:pPr marL="0" indent="0">
              <a:buNone/>
            </a:pPr>
            <a:endParaRPr lang="en-US" sz="1400" b="1" dirty="0" smtClean="0"/>
          </a:p>
        </p:txBody>
      </p:sp>
      <p:sp>
        <p:nvSpPr>
          <p:cNvPr id="5" name="Slide Number Placeholder 8"/>
          <p:cNvSpPr>
            <a:spLocks noGrp="1"/>
          </p:cNvSpPr>
          <p:nvPr>
            <p:ph type="sldNum" sz="quarter" idx="12"/>
          </p:nvPr>
        </p:nvSpPr>
        <p:spPr>
          <a:xfrm>
            <a:off x="6948915" y="6467750"/>
            <a:ext cx="2133600" cy="365125"/>
          </a:xfrm>
        </p:spPr>
        <p:txBody>
          <a:bodyPr/>
          <a:lstStyle/>
          <a:p>
            <a:fld id="{41E4E550-EDC1-CB42-9D21-E9BDA1C56748}" type="slidenum">
              <a:rPr lang="en-US" smtClean="0"/>
              <a:t>3</a:t>
            </a:fld>
            <a:endParaRPr lang="en-US" dirty="0"/>
          </a:p>
        </p:txBody>
      </p:sp>
    </p:spTree>
    <p:extLst>
      <p:ext uri="{BB962C8B-B14F-4D97-AF65-F5344CB8AC3E}">
        <p14:creationId xmlns:p14="http://schemas.microsoft.com/office/powerpoint/2010/main" val="338520042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380290" y="457200"/>
            <a:ext cx="4327427" cy="584776"/>
          </a:xfrm>
          <a:prstGeom prst="rect">
            <a:avLst/>
          </a:prstGeom>
          <a:noFill/>
        </p:spPr>
        <p:txBody>
          <a:bodyPr wrap="none" rtlCol="0">
            <a:spAutoFit/>
          </a:bodyPr>
          <a:lstStyle/>
          <a:p>
            <a:r>
              <a:rPr lang="en-US" sz="3200" b="1" dirty="0" smtClean="0"/>
              <a:t>Nonlinearity Monitoring</a:t>
            </a:r>
            <a:endParaRPr lang="en-US" sz="3200" b="1" dirty="0"/>
          </a:p>
        </p:txBody>
      </p:sp>
      <p:sp>
        <p:nvSpPr>
          <p:cNvPr id="7" name="TextBox 6"/>
          <p:cNvSpPr txBox="1"/>
          <p:nvPr/>
        </p:nvSpPr>
        <p:spPr>
          <a:xfrm>
            <a:off x="940925" y="1219200"/>
            <a:ext cx="7414550" cy="923330"/>
          </a:xfrm>
          <a:prstGeom prst="rect">
            <a:avLst/>
          </a:prstGeom>
          <a:noFill/>
        </p:spPr>
        <p:txBody>
          <a:bodyPr wrap="square" rtlCol="0">
            <a:spAutoFit/>
          </a:bodyPr>
          <a:lstStyle/>
          <a:p>
            <a:pPr marL="342900" indent="-342900">
              <a:buFont typeface="Arial" pitchFamily="34" charset="0"/>
              <a:buChar char="•"/>
            </a:pPr>
            <a:r>
              <a:rPr lang="en-US" dirty="0" smtClean="0"/>
              <a:t>Create daily estimates of fractional change in detector a</a:t>
            </a:r>
            <a:r>
              <a:rPr lang="en-US" baseline="-25000" dirty="0" smtClean="0"/>
              <a:t>2</a:t>
            </a:r>
            <a:r>
              <a:rPr lang="en-US" dirty="0" smtClean="0"/>
              <a:t> values</a:t>
            </a:r>
            <a:r>
              <a:rPr lang="en-US" i="1" dirty="0" smtClean="0"/>
              <a:t>.</a:t>
            </a:r>
            <a:endParaRPr lang="en-US" dirty="0"/>
          </a:p>
          <a:p>
            <a:pPr marL="342900" indent="-342900">
              <a:buFont typeface="Arial" pitchFamily="34" charset="0"/>
              <a:buChar char="•"/>
            </a:pPr>
            <a:r>
              <a:rPr lang="en-US" dirty="0" smtClean="0"/>
              <a:t>Example below for FOV-2-FOV differences shown previously.</a:t>
            </a:r>
          </a:p>
          <a:p>
            <a:pPr marL="342900" indent="-342900">
              <a:buFont typeface="Arial" pitchFamily="34" charset="0"/>
              <a:buChar char="•"/>
            </a:pPr>
            <a:r>
              <a:rPr lang="en-US" dirty="0" smtClean="0"/>
              <a:t>No conclusive evidence for </a:t>
            </a:r>
            <a:r>
              <a:rPr lang="en-US" dirty="0"/>
              <a:t>a</a:t>
            </a:r>
            <a:r>
              <a:rPr lang="en-US" baseline="-25000" dirty="0"/>
              <a:t>2</a:t>
            </a:r>
            <a:r>
              <a:rPr lang="en-US" dirty="0" smtClean="0"/>
              <a:t> change exceeding the 10% level.</a:t>
            </a:r>
            <a:endParaRPr lang="en-US" dirty="0"/>
          </a:p>
        </p:txBody>
      </p:sp>
      <p:sp>
        <p:nvSpPr>
          <p:cNvPr id="11" name="Slide Number Placeholder 8"/>
          <p:cNvSpPr>
            <a:spLocks noGrp="1"/>
          </p:cNvSpPr>
          <p:nvPr>
            <p:ph type="sldNum" sz="quarter" idx="12"/>
          </p:nvPr>
        </p:nvSpPr>
        <p:spPr>
          <a:xfrm>
            <a:off x="6948915" y="6467750"/>
            <a:ext cx="2133600" cy="365125"/>
          </a:xfrm>
        </p:spPr>
        <p:txBody>
          <a:bodyPr/>
          <a:lstStyle/>
          <a:p>
            <a:fld id="{41E4E550-EDC1-CB42-9D21-E9BDA1C56748}" type="slidenum">
              <a:rPr lang="en-US" smtClean="0"/>
              <a:t>30</a:t>
            </a:fld>
            <a:endParaRPr lang="en-US" dirty="0"/>
          </a:p>
        </p:txBody>
      </p:sp>
      <p:pic>
        <p:nvPicPr>
          <p:cNvPr id="2" name="Picture 1" descr="a2_change_from_V33.eps"/>
          <p:cNvPicPr>
            <a:picLocks noChangeAspect="1"/>
          </p:cNvPicPr>
          <p:nvPr/>
        </p:nvPicPr>
        <p:blipFill rotWithShape="1">
          <a:blip r:embed="rId2">
            <a:extLst>
              <a:ext uri="{28A0092B-C50C-407E-A947-70E740481C1C}">
                <a14:useLocalDpi xmlns:a14="http://schemas.microsoft.com/office/drawing/2010/main" val="0"/>
              </a:ext>
            </a:extLst>
          </a:blip>
          <a:srcRect t="4919"/>
          <a:stretch/>
        </p:blipFill>
        <p:spPr>
          <a:xfrm>
            <a:off x="228600" y="2610836"/>
            <a:ext cx="4315404" cy="3332764"/>
          </a:xfrm>
          <a:prstGeom prst="rect">
            <a:avLst/>
          </a:prstGeom>
        </p:spPr>
      </p:pic>
      <p:pic>
        <p:nvPicPr>
          <p:cNvPr id="3" name="Picture 2" descr="a2_percent_change_from_V33.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2438400"/>
            <a:ext cx="4213062" cy="3505200"/>
          </a:xfrm>
          <a:prstGeom prst="rect">
            <a:avLst/>
          </a:prstGeom>
        </p:spPr>
      </p:pic>
    </p:spTree>
    <p:extLst>
      <p:ext uri="{BB962C8B-B14F-4D97-AF65-F5344CB8AC3E}">
        <p14:creationId xmlns:p14="http://schemas.microsoft.com/office/powerpoint/2010/main" val="129550240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z="3200" b="1" dirty="0" smtClean="0"/>
              <a:t>October 6 </a:t>
            </a:r>
            <a:r>
              <a:rPr lang="en-US" sz="3200" b="1" dirty="0" err="1" smtClean="0"/>
              <a:t>Suomi</a:t>
            </a:r>
            <a:r>
              <a:rPr lang="en-US" sz="3200" b="1" dirty="0" smtClean="0"/>
              <a:t>-NPP </a:t>
            </a:r>
            <a:r>
              <a:rPr lang="en-US" sz="3200" b="1" dirty="0" err="1" smtClean="0"/>
              <a:t>underflight</a:t>
            </a:r>
            <a:r>
              <a:rPr lang="en-US" sz="3200" b="1" dirty="0" smtClean="0"/>
              <a:t/>
            </a:r>
            <a:br>
              <a:rPr lang="en-US" sz="3200" b="1" dirty="0" smtClean="0"/>
            </a:br>
            <a:r>
              <a:rPr lang="en-US" sz="3200" b="1" dirty="0"/>
              <a:t/>
            </a:r>
            <a:br>
              <a:rPr lang="en-US" sz="3200" b="1" dirty="0"/>
            </a:br>
            <a:r>
              <a:rPr lang="en-US" sz="3200" b="1" dirty="0" smtClean="0"/>
              <a:t/>
            </a:r>
            <a:br>
              <a:rPr lang="en-US" sz="3200" b="1" dirty="0" smtClean="0"/>
            </a:br>
            <a:endParaRPr lang="en-US" sz="3200" b="1" dirty="0"/>
          </a:p>
        </p:txBody>
      </p:sp>
      <p:sp>
        <p:nvSpPr>
          <p:cNvPr id="4" name="Rectangle 3"/>
          <p:cNvSpPr/>
          <p:nvPr/>
        </p:nvSpPr>
        <p:spPr>
          <a:xfrm>
            <a:off x="762000" y="3124200"/>
            <a:ext cx="7239000" cy="1323439"/>
          </a:xfrm>
          <a:prstGeom prst="rect">
            <a:avLst/>
          </a:prstGeom>
        </p:spPr>
        <p:txBody>
          <a:bodyPr wrap="square">
            <a:spAutoFit/>
          </a:bodyPr>
          <a:lstStyle/>
          <a:p>
            <a:pPr marL="285750" indent="-285750">
              <a:buFont typeface="Wingdings" charset="2"/>
              <a:buChar char="²"/>
            </a:pPr>
            <a:r>
              <a:rPr lang="en-US" sz="1600" dirty="0"/>
              <a:t>A “piggy-back” </a:t>
            </a:r>
            <a:r>
              <a:rPr lang="en-US" sz="1600" dirty="0" smtClean="0"/>
              <a:t>flight, </a:t>
            </a:r>
            <a:r>
              <a:rPr lang="en-US" sz="1600" dirty="0"/>
              <a:t>funded by  JPSS Program </a:t>
            </a:r>
            <a:r>
              <a:rPr lang="en-US" sz="1600" dirty="0" smtClean="0"/>
              <a:t>Science, </a:t>
            </a:r>
            <a:r>
              <a:rPr lang="en-US" sz="1600" dirty="0"/>
              <a:t>as part of the </a:t>
            </a:r>
            <a:r>
              <a:rPr lang="en-US" sz="1600" dirty="0" smtClean="0"/>
              <a:t>recent NASA </a:t>
            </a:r>
            <a:r>
              <a:rPr lang="en-US" sz="1600" dirty="0"/>
              <a:t>HS3 </a:t>
            </a:r>
            <a:r>
              <a:rPr lang="en-US" sz="1600" dirty="0" smtClean="0"/>
              <a:t>campaign. </a:t>
            </a:r>
          </a:p>
          <a:p>
            <a:pPr marL="285750" indent="-285750">
              <a:buFont typeface="Wingdings" charset="2"/>
              <a:buChar char="²"/>
            </a:pPr>
            <a:endParaRPr lang="en-US" sz="1600" dirty="0"/>
          </a:p>
          <a:p>
            <a:pPr marL="285750" indent="-285750">
              <a:buFont typeface="Wingdings" charset="2"/>
              <a:buChar char="²"/>
            </a:pPr>
            <a:r>
              <a:rPr lang="en-US" sz="1600" dirty="0" smtClean="0"/>
              <a:t>A </a:t>
            </a:r>
            <a:r>
              <a:rPr lang="en-US" sz="1600" dirty="0"/>
              <a:t>dedicated </a:t>
            </a:r>
            <a:r>
              <a:rPr lang="en-US" sz="1600" dirty="0" err="1" smtClean="0"/>
              <a:t>Suomi</a:t>
            </a:r>
            <a:r>
              <a:rPr lang="en-US" sz="1600" dirty="0" smtClean="0"/>
              <a:t>-NPP </a:t>
            </a:r>
            <a:r>
              <a:rPr lang="en-US" sz="1600" dirty="0"/>
              <a:t>campaign will be held in May 2013 in  support of the "Validated" SDR review. </a:t>
            </a:r>
          </a:p>
        </p:txBody>
      </p:sp>
      <p:sp>
        <p:nvSpPr>
          <p:cNvPr id="5" name="Slide Number Placeholder 8"/>
          <p:cNvSpPr>
            <a:spLocks noGrp="1"/>
          </p:cNvSpPr>
          <p:nvPr>
            <p:ph type="sldNum" sz="quarter" idx="12"/>
          </p:nvPr>
        </p:nvSpPr>
        <p:spPr>
          <a:xfrm>
            <a:off x="6948915" y="6467750"/>
            <a:ext cx="2133600" cy="365125"/>
          </a:xfrm>
        </p:spPr>
        <p:txBody>
          <a:bodyPr/>
          <a:lstStyle/>
          <a:p>
            <a:fld id="{41E4E550-EDC1-CB42-9D21-E9BDA1C56748}" type="slidenum">
              <a:rPr lang="en-US" smtClean="0"/>
              <a:t>31</a:t>
            </a:fld>
            <a:endParaRPr lang="en-US" dirty="0"/>
          </a:p>
        </p:txBody>
      </p:sp>
    </p:spTree>
    <p:extLst>
      <p:ext uri="{BB962C8B-B14F-4D97-AF65-F5344CB8AC3E}">
        <p14:creationId xmlns:p14="http://schemas.microsoft.com/office/powerpoint/2010/main" val="359157286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55" t="3870" r="11157" b="9158"/>
          <a:stretch/>
        </p:blipFill>
        <p:spPr>
          <a:xfrm>
            <a:off x="0" y="0"/>
            <a:ext cx="9144000" cy="6858000"/>
          </a:xfrm>
          <a:prstGeom prst="rect">
            <a:avLst/>
          </a:prstGeom>
        </p:spPr>
      </p:pic>
      <p:pic>
        <p:nvPicPr>
          <p:cNvPr id="4" name="Picture 3" descr="GH_2012_env.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228599" y="76199"/>
            <a:ext cx="3501479" cy="1400773"/>
          </a:xfrm>
          <a:prstGeom prst="rect">
            <a:avLst/>
          </a:prstGeom>
          <a:ln>
            <a:noFill/>
          </a:ln>
          <a:effectLst/>
          <a:scene3d>
            <a:camera prst="orthographicFront"/>
            <a:lightRig rig="threePt" dir="t"/>
          </a:scene3d>
          <a:sp3d>
            <a:bevelT w="127000" h="127000"/>
          </a:sp3d>
        </p:spPr>
      </p:pic>
      <p:pic>
        <p:nvPicPr>
          <p:cNvPr id="5" name="Picture 4" descr="Trailers.png"/>
          <p:cNvPicPr>
            <a:picLocks noChangeAspect="1"/>
          </p:cNvPicPr>
          <p:nvPr/>
        </p:nvPicPr>
        <p:blipFill>
          <a:blip r:embed="rId4"/>
          <a:stretch>
            <a:fillRect/>
          </a:stretch>
        </p:blipFill>
        <p:spPr>
          <a:xfrm>
            <a:off x="3886200" y="72943"/>
            <a:ext cx="2971800" cy="1400773"/>
          </a:xfrm>
          <a:prstGeom prst="roundRect">
            <a:avLst>
              <a:gd name="adj" fmla="val 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127000" h="127000"/>
            <a:contourClr>
              <a:srgbClr val="969696"/>
            </a:contourClr>
          </a:sp3d>
        </p:spPr>
      </p:pic>
      <p:sp>
        <p:nvSpPr>
          <p:cNvPr id="7" name="Slide Number Placeholder 8"/>
          <p:cNvSpPr>
            <a:spLocks noGrp="1"/>
          </p:cNvSpPr>
          <p:nvPr>
            <p:ph type="sldNum" sz="quarter" idx="12"/>
          </p:nvPr>
        </p:nvSpPr>
        <p:spPr>
          <a:xfrm>
            <a:off x="6948915" y="6467750"/>
            <a:ext cx="2133600" cy="365125"/>
          </a:xfrm>
        </p:spPr>
        <p:txBody>
          <a:bodyPr/>
          <a:lstStyle/>
          <a:p>
            <a:fld id="{41E4E550-EDC1-CB42-9D21-E9BDA1C56748}" type="slidenum">
              <a:rPr lang="en-US" smtClean="0"/>
              <a:t>32</a:t>
            </a:fld>
            <a:endParaRPr lang="en-US" dirty="0"/>
          </a:p>
        </p:txBody>
      </p:sp>
    </p:spTree>
    <p:extLst>
      <p:ext uri="{BB962C8B-B14F-4D97-AF65-F5344CB8AC3E}">
        <p14:creationId xmlns:p14="http://schemas.microsoft.com/office/powerpoint/2010/main" val="423029009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6668" r="5654"/>
          <a:stretch/>
        </p:blipFill>
        <p:spPr>
          <a:xfrm>
            <a:off x="4298950" y="425449"/>
            <a:ext cx="4831259" cy="2731013"/>
          </a:xfrm>
          <a:prstGeom prst="rect">
            <a:avLst/>
          </a:prstGeom>
        </p:spPr>
      </p:pic>
      <p:pic>
        <p:nvPicPr>
          <p:cNvPr id="7" name="Picture 6"/>
          <p:cNvPicPr>
            <a:picLocks noChangeAspect="1"/>
          </p:cNvPicPr>
          <p:nvPr/>
        </p:nvPicPr>
        <p:blipFill>
          <a:blip r:embed="rId3"/>
          <a:stretch>
            <a:fillRect/>
          </a:stretch>
        </p:blipFill>
        <p:spPr>
          <a:xfrm>
            <a:off x="1828800" y="3352800"/>
            <a:ext cx="6711950" cy="3326640"/>
          </a:xfrm>
          <a:prstGeom prst="rect">
            <a:avLst/>
          </a:prstGeom>
        </p:spPr>
      </p:pic>
      <p:pic>
        <p:nvPicPr>
          <p:cNvPr id="11" name="Picture 10"/>
          <p:cNvPicPr>
            <a:picLocks noChangeAspect="1"/>
          </p:cNvPicPr>
          <p:nvPr/>
        </p:nvPicPr>
        <p:blipFill>
          <a:blip r:embed="rId4"/>
          <a:stretch>
            <a:fillRect/>
          </a:stretch>
        </p:blipFill>
        <p:spPr>
          <a:xfrm>
            <a:off x="228599" y="228600"/>
            <a:ext cx="4132667" cy="2927862"/>
          </a:xfrm>
          <a:prstGeom prst="rect">
            <a:avLst/>
          </a:prstGeom>
        </p:spPr>
      </p:pic>
      <p:sp>
        <p:nvSpPr>
          <p:cNvPr id="2" name="Rectangle 1"/>
          <p:cNvSpPr/>
          <p:nvPr/>
        </p:nvSpPr>
        <p:spPr>
          <a:xfrm>
            <a:off x="304800" y="3625742"/>
            <a:ext cx="1981201" cy="1200329"/>
          </a:xfrm>
          <a:prstGeom prst="rect">
            <a:avLst/>
          </a:prstGeom>
        </p:spPr>
        <p:txBody>
          <a:bodyPr wrap="square">
            <a:spAutoFit/>
          </a:bodyPr>
          <a:lstStyle/>
          <a:p>
            <a:r>
              <a:rPr lang="en-US" b="1" dirty="0" smtClean="0"/>
              <a:t>Preliminary </a:t>
            </a:r>
          </a:p>
          <a:p>
            <a:r>
              <a:rPr lang="en-US" b="1" dirty="0" smtClean="0"/>
              <a:t>S-HIS/</a:t>
            </a:r>
            <a:r>
              <a:rPr lang="en-US" b="1" dirty="0" err="1" smtClean="0"/>
              <a:t>CrIS</a:t>
            </a:r>
            <a:r>
              <a:rPr lang="en-US" b="1" dirty="0" smtClean="0"/>
              <a:t> Radiance comparison:</a:t>
            </a:r>
            <a:endParaRPr lang="en-US" dirty="0"/>
          </a:p>
        </p:txBody>
      </p:sp>
      <p:sp>
        <p:nvSpPr>
          <p:cNvPr id="8" name="Slide Number Placeholder 8"/>
          <p:cNvSpPr>
            <a:spLocks noGrp="1"/>
          </p:cNvSpPr>
          <p:nvPr>
            <p:ph type="sldNum" sz="quarter" idx="12"/>
          </p:nvPr>
        </p:nvSpPr>
        <p:spPr>
          <a:xfrm>
            <a:off x="6948915" y="6467750"/>
            <a:ext cx="2133600" cy="365125"/>
          </a:xfrm>
        </p:spPr>
        <p:txBody>
          <a:bodyPr/>
          <a:lstStyle/>
          <a:p>
            <a:fld id="{41E4E550-EDC1-CB42-9D21-E9BDA1C56748}" type="slidenum">
              <a:rPr lang="en-US" smtClean="0"/>
              <a:t>33</a:t>
            </a:fld>
            <a:endParaRPr lang="en-US" dirty="0"/>
          </a:p>
        </p:txBody>
      </p:sp>
    </p:spTree>
    <p:extLst>
      <p:ext uri="{BB962C8B-B14F-4D97-AF65-F5344CB8AC3E}">
        <p14:creationId xmlns:p14="http://schemas.microsoft.com/office/powerpoint/2010/main" val="88081879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txBody>
          <a:bodyPr>
            <a:normAutofit/>
          </a:bodyPr>
          <a:lstStyle/>
          <a:p>
            <a:r>
              <a:rPr lang="en-US" sz="3200" b="1" dirty="0" smtClean="0"/>
              <a:t>Summary</a:t>
            </a:r>
            <a:endParaRPr lang="en-US" sz="3200" b="1" dirty="0"/>
          </a:p>
        </p:txBody>
      </p:sp>
      <p:sp>
        <p:nvSpPr>
          <p:cNvPr id="3" name="Content Placeholder 2"/>
          <p:cNvSpPr>
            <a:spLocks noGrp="1"/>
          </p:cNvSpPr>
          <p:nvPr>
            <p:ph idx="1"/>
          </p:nvPr>
        </p:nvSpPr>
        <p:spPr>
          <a:xfrm>
            <a:off x="450687" y="533400"/>
            <a:ext cx="8229600" cy="4525963"/>
          </a:xfrm>
        </p:spPr>
        <p:txBody>
          <a:bodyPr>
            <a:noAutofit/>
          </a:bodyPr>
          <a:lstStyle/>
          <a:p>
            <a:r>
              <a:rPr lang="en-US" sz="1600" b="1" dirty="0" smtClean="0"/>
              <a:t>QC and file latency</a:t>
            </a:r>
          </a:p>
          <a:p>
            <a:pPr lvl="1"/>
            <a:r>
              <a:rPr lang="en-US" sz="1400" dirty="0" smtClean="0"/>
              <a:t>The frequency of repair granules and missing data has decreased substantially over time.</a:t>
            </a:r>
          </a:p>
          <a:p>
            <a:pPr lvl="1"/>
            <a:r>
              <a:rPr lang="en-US" sz="1400" dirty="0"/>
              <a:t>Users should avoid </a:t>
            </a:r>
            <a:r>
              <a:rPr lang="en-US" sz="1400" dirty="0" smtClean="0"/>
              <a:t>the associated corrupt </a:t>
            </a:r>
            <a:r>
              <a:rPr lang="en-US" sz="1400" dirty="0"/>
              <a:t>spectra by using the QC flags</a:t>
            </a:r>
            <a:r>
              <a:rPr lang="en-US" sz="1400" dirty="0" smtClean="0"/>
              <a:t>.</a:t>
            </a:r>
            <a:endParaRPr lang="en-US" sz="1400" dirty="0"/>
          </a:p>
          <a:p>
            <a:pPr marL="0" indent="0">
              <a:buNone/>
            </a:pPr>
            <a:endParaRPr lang="en-US" sz="1600" b="1" dirty="0"/>
          </a:p>
          <a:p>
            <a:r>
              <a:rPr lang="en-US" sz="1600" b="1" dirty="0" smtClean="0"/>
              <a:t>Spectral calibration </a:t>
            </a:r>
            <a:r>
              <a:rPr lang="en-US" sz="1600" dirty="0" smtClean="0"/>
              <a:t>is very good.</a:t>
            </a:r>
          </a:p>
          <a:p>
            <a:pPr lvl="1"/>
            <a:r>
              <a:rPr lang="en-US" sz="1400" dirty="0" smtClean="0"/>
              <a:t>Small </a:t>
            </a:r>
            <a:r>
              <a:rPr lang="en-US" sz="1400" dirty="0"/>
              <a:t>changes to the ILS parameters could </a:t>
            </a:r>
            <a:r>
              <a:rPr lang="en-US" sz="1400" dirty="0" smtClean="0"/>
              <a:t>be considered </a:t>
            </a:r>
            <a:r>
              <a:rPr lang="en-US" sz="1400" dirty="0"/>
              <a:t>to further improve the Inter-FOV agreement, most notably for SW FOVs 1 and 6</a:t>
            </a:r>
            <a:r>
              <a:rPr lang="en-US" sz="1400" dirty="0" smtClean="0"/>
              <a:t>.</a:t>
            </a:r>
          </a:p>
          <a:p>
            <a:endParaRPr lang="en-US" sz="1200" b="1" dirty="0" smtClean="0"/>
          </a:p>
          <a:p>
            <a:r>
              <a:rPr lang="en-US" sz="1600" b="1" dirty="0" err="1" smtClean="0"/>
              <a:t>CrIS</a:t>
            </a:r>
            <a:r>
              <a:rPr lang="en-US" sz="1600" b="1" dirty="0" smtClean="0"/>
              <a:t>/AIRS comparisons </a:t>
            </a:r>
            <a:r>
              <a:rPr lang="en-US" sz="1600" dirty="0" smtClean="0"/>
              <a:t>show mean differences of less than 0.1K and stable with time.</a:t>
            </a:r>
          </a:p>
          <a:p>
            <a:pPr lvl="1"/>
            <a:r>
              <a:rPr lang="en-US" sz="1400" dirty="0" smtClean="0"/>
              <a:t>Signal </a:t>
            </a:r>
            <a:r>
              <a:rPr lang="en-US" sz="1400" dirty="0"/>
              <a:t>level dependence is very good; some differences at </a:t>
            </a:r>
            <a:r>
              <a:rPr lang="en-US" sz="1400" dirty="0" smtClean="0"/>
              <a:t>coldest </a:t>
            </a:r>
            <a:r>
              <a:rPr lang="en-US" sz="1400" dirty="0"/>
              <a:t>scene temperatures in the SW</a:t>
            </a:r>
            <a:r>
              <a:rPr lang="en-US" sz="1400" dirty="0" smtClean="0"/>
              <a:t>.</a:t>
            </a:r>
          </a:p>
          <a:p>
            <a:pPr lvl="1"/>
            <a:endParaRPr lang="en-US" sz="1400" dirty="0"/>
          </a:p>
          <a:p>
            <a:r>
              <a:rPr lang="en-US" sz="1600" b="1" dirty="0" err="1"/>
              <a:t>CrIS</a:t>
            </a:r>
            <a:r>
              <a:rPr lang="en-US" sz="1600" b="1" dirty="0"/>
              <a:t>/VIIRS </a:t>
            </a:r>
            <a:r>
              <a:rPr lang="en-US" sz="1600" b="1" dirty="0" smtClean="0"/>
              <a:t>comparisons </a:t>
            </a:r>
            <a:r>
              <a:rPr lang="en-US" sz="1600" dirty="0" smtClean="0"/>
              <a:t>show mean differences of less than 0.1K and stable with time.</a:t>
            </a:r>
            <a:endParaRPr lang="en-US" sz="1600" dirty="0"/>
          </a:p>
          <a:p>
            <a:pPr lvl="1"/>
            <a:r>
              <a:rPr lang="en-US" sz="1400" dirty="0"/>
              <a:t>Mean agreement improves when the VIIRS OBC is cooled during </a:t>
            </a:r>
            <a:r>
              <a:rPr lang="en-US" sz="1400" dirty="0" smtClean="0"/>
              <a:t>linearity </a:t>
            </a:r>
            <a:r>
              <a:rPr lang="en-US" sz="1400" dirty="0"/>
              <a:t>characterization tests.</a:t>
            </a:r>
          </a:p>
          <a:p>
            <a:pPr lvl="1"/>
            <a:r>
              <a:rPr lang="en-US" sz="1400" dirty="0" smtClean="0"/>
              <a:t>Shows </a:t>
            </a:r>
            <a:r>
              <a:rPr lang="en-US" sz="1400" dirty="0"/>
              <a:t>clear dependence on scene BT for </a:t>
            </a:r>
            <a:r>
              <a:rPr lang="en-US" sz="1400" dirty="0" smtClean="0"/>
              <a:t>M15 @ 10.8um</a:t>
            </a:r>
          </a:p>
          <a:p>
            <a:pPr lvl="1"/>
            <a:endParaRPr lang="en-US" sz="1200" b="1" dirty="0"/>
          </a:p>
          <a:p>
            <a:r>
              <a:rPr lang="en-US" sz="1600" b="1" dirty="0"/>
              <a:t>FOV-2-FOV </a:t>
            </a:r>
            <a:r>
              <a:rPr lang="en-US" sz="1600" b="1" dirty="0" smtClean="0"/>
              <a:t>differences </a:t>
            </a:r>
            <a:r>
              <a:rPr lang="en-US" sz="1600" dirty="0" smtClean="0"/>
              <a:t>are </a:t>
            </a:r>
            <a:r>
              <a:rPr lang="en-US" sz="1600" dirty="0"/>
              <a:t>less than ~30 </a:t>
            </a:r>
            <a:r>
              <a:rPr lang="en-US" sz="1600" dirty="0" err="1"/>
              <a:t>mK</a:t>
            </a:r>
            <a:endParaRPr lang="en-US" sz="1600" dirty="0"/>
          </a:p>
          <a:p>
            <a:pPr lvl="1"/>
            <a:r>
              <a:rPr lang="en-US" sz="1400" dirty="0"/>
              <a:t>Larger differences previously reported for SW regions are an artifact of the analysis technique.</a:t>
            </a:r>
          </a:p>
          <a:p>
            <a:pPr lvl="1"/>
            <a:r>
              <a:rPr lang="en-US" sz="1400" dirty="0" err="1"/>
              <a:t>CrIS</a:t>
            </a:r>
            <a:r>
              <a:rPr lang="en-US" sz="1400" dirty="0"/>
              <a:t>/VIIRS comparisons for SW window </a:t>
            </a:r>
            <a:r>
              <a:rPr lang="en-US" sz="1400" dirty="0" smtClean="0"/>
              <a:t>(and </a:t>
            </a:r>
            <a:r>
              <a:rPr lang="en-US" sz="1400" dirty="0" err="1" smtClean="0"/>
              <a:t>Responsivity</a:t>
            </a:r>
            <a:r>
              <a:rPr lang="en-US" sz="1400" dirty="0" smtClean="0"/>
              <a:t> variation analysis, not shown) implies </a:t>
            </a:r>
            <a:r>
              <a:rPr lang="en-US" sz="1400" dirty="0"/>
              <a:t>good performance of the ICT environmental model.</a:t>
            </a:r>
          </a:p>
          <a:p>
            <a:pPr marL="0" indent="0">
              <a:buNone/>
            </a:pPr>
            <a:endParaRPr lang="en-US" sz="1200" b="1" dirty="0"/>
          </a:p>
          <a:p>
            <a:r>
              <a:rPr lang="en-US" sz="1600" b="1" dirty="0"/>
              <a:t>Nonlinearity </a:t>
            </a:r>
            <a:r>
              <a:rPr lang="en-US" sz="1600" b="1" dirty="0" smtClean="0"/>
              <a:t>looks </a:t>
            </a:r>
            <a:r>
              <a:rPr lang="en-US" sz="1600" b="1" dirty="0"/>
              <a:t>very </a:t>
            </a:r>
            <a:r>
              <a:rPr lang="en-US" sz="1600" b="1" dirty="0" smtClean="0"/>
              <a:t>good</a:t>
            </a:r>
            <a:endParaRPr lang="en-US" sz="1600" b="1" dirty="0"/>
          </a:p>
          <a:p>
            <a:pPr lvl="1"/>
            <a:r>
              <a:rPr lang="en-US" sz="1400" dirty="0" smtClean="0"/>
              <a:t>a</a:t>
            </a:r>
            <a:r>
              <a:rPr lang="en-US" sz="1400" baseline="-25000" dirty="0" smtClean="0"/>
              <a:t>2</a:t>
            </a:r>
            <a:r>
              <a:rPr lang="en-US" sz="1400" dirty="0" smtClean="0"/>
              <a:t> </a:t>
            </a:r>
            <a:r>
              <a:rPr lang="en-US" sz="1400" dirty="0"/>
              <a:t>changes </a:t>
            </a:r>
            <a:r>
              <a:rPr lang="en-US" sz="1400" dirty="0" smtClean="0"/>
              <a:t>at </a:t>
            </a:r>
            <a:r>
              <a:rPr lang="en-US" sz="1400" dirty="0"/>
              <a:t>the </a:t>
            </a:r>
            <a:r>
              <a:rPr lang="en-US" sz="1400" dirty="0" smtClean="0"/>
              <a:t>~</a:t>
            </a:r>
            <a:r>
              <a:rPr lang="en-US" sz="1400" dirty="0"/>
              <a:t>5</a:t>
            </a:r>
            <a:r>
              <a:rPr lang="en-US" sz="1400" dirty="0" smtClean="0"/>
              <a:t> </a:t>
            </a:r>
            <a:r>
              <a:rPr lang="en-US" sz="1400" dirty="0"/>
              <a:t>percent </a:t>
            </a:r>
            <a:r>
              <a:rPr lang="en-US" sz="1400" dirty="0" smtClean="0"/>
              <a:t>(~30mK) level </a:t>
            </a:r>
            <a:r>
              <a:rPr lang="en-US" sz="1400" dirty="0"/>
              <a:t>are being </a:t>
            </a:r>
            <a:r>
              <a:rPr lang="en-US" sz="1400" dirty="0" smtClean="0"/>
              <a:t>investigated, considered.</a:t>
            </a:r>
          </a:p>
          <a:p>
            <a:pPr marL="0" indent="0">
              <a:buNone/>
            </a:pPr>
            <a:endParaRPr lang="en-US" sz="1400" b="1" dirty="0" smtClean="0"/>
          </a:p>
        </p:txBody>
      </p:sp>
      <p:sp>
        <p:nvSpPr>
          <p:cNvPr id="5" name="Slide Number Placeholder 8"/>
          <p:cNvSpPr>
            <a:spLocks noGrp="1"/>
          </p:cNvSpPr>
          <p:nvPr>
            <p:ph type="sldNum" sz="quarter" idx="12"/>
          </p:nvPr>
        </p:nvSpPr>
        <p:spPr>
          <a:xfrm>
            <a:off x="6948915" y="6467750"/>
            <a:ext cx="2133600" cy="365125"/>
          </a:xfrm>
        </p:spPr>
        <p:txBody>
          <a:bodyPr/>
          <a:lstStyle/>
          <a:p>
            <a:fld id="{41E4E550-EDC1-CB42-9D21-E9BDA1C56748}" type="slidenum">
              <a:rPr lang="en-US" smtClean="0"/>
              <a:t>34</a:t>
            </a:fld>
            <a:endParaRPr lang="en-US" dirty="0"/>
          </a:p>
        </p:txBody>
      </p:sp>
    </p:spTree>
    <p:extLst>
      <p:ext uri="{BB962C8B-B14F-4D97-AF65-F5344CB8AC3E}">
        <p14:creationId xmlns:p14="http://schemas.microsoft.com/office/powerpoint/2010/main" val="41566508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09600"/>
          </a:xfrm>
        </p:spPr>
        <p:txBody>
          <a:bodyPr>
            <a:normAutofit/>
          </a:bodyPr>
          <a:lstStyle/>
          <a:p>
            <a:r>
              <a:rPr lang="en-US" sz="3200" b="1" dirty="0" smtClean="0"/>
              <a:t>Future Efforts</a:t>
            </a:r>
            <a:endParaRPr lang="en-US" sz="3200" b="1" dirty="0"/>
          </a:p>
        </p:txBody>
      </p:sp>
      <p:sp>
        <p:nvSpPr>
          <p:cNvPr id="3" name="Content Placeholder 2"/>
          <p:cNvSpPr>
            <a:spLocks noGrp="1"/>
          </p:cNvSpPr>
          <p:nvPr>
            <p:ph idx="1"/>
          </p:nvPr>
        </p:nvSpPr>
        <p:spPr>
          <a:xfrm>
            <a:off x="457200" y="609600"/>
            <a:ext cx="8382000" cy="4525963"/>
          </a:xfrm>
        </p:spPr>
        <p:txBody>
          <a:bodyPr>
            <a:noAutofit/>
          </a:bodyPr>
          <a:lstStyle/>
          <a:p>
            <a:pPr lvl="1"/>
            <a:endParaRPr lang="en-US" sz="1200" b="1" dirty="0"/>
          </a:p>
          <a:p>
            <a:pPr lvl="1">
              <a:buFont typeface="Arial"/>
              <a:buChar char="•"/>
            </a:pPr>
            <a:r>
              <a:rPr lang="en-US" sz="1600" b="1" dirty="0" smtClean="0"/>
              <a:t>“Spectral ringing”</a:t>
            </a:r>
          </a:p>
          <a:p>
            <a:pPr marL="1200150" lvl="2" indent="-342900"/>
            <a:r>
              <a:rPr lang="en-US" sz="1400" dirty="0"/>
              <a:t>Currently investigating </a:t>
            </a:r>
            <a:r>
              <a:rPr lang="en-US" sz="1400" dirty="0" smtClean="0"/>
              <a:t>with PCA, Earth view DM data, and </a:t>
            </a:r>
            <a:r>
              <a:rPr lang="en-US" sz="1400" dirty="0"/>
              <a:t>the possible role of the </a:t>
            </a:r>
            <a:r>
              <a:rPr lang="en-US" sz="1400" dirty="0" smtClean="0"/>
              <a:t>NF</a:t>
            </a:r>
            <a:endParaRPr lang="en-US" sz="1400" b="1" dirty="0" smtClean="0"/>
          </a:p>
          <a:p>
            <a:pPr lvl="1">
              <a:buFont typeface="Arial"/>
              <a:buChar char="•"/>
            </a:pPr>
            <a:endParaRPr lang="en-US" sz="1100" b="1" dirty="0" smtClean="0"/>
          </a:p>
          <a:p>
            <a:pPr lvl="1">
              <a:buFont typeface="Arial"/>
              <a:buChar char="•"/>
            </a:pPr>
            <a:r>
              <a:rPr lang="en-US" sz="1600" b="1" dirty="0" smtClean="0"/>
              <a:t>Inter-FOV spectral calibration</a:t>
            </a:r>
            <a:endParaRPr lang="en-US" sz="1600" dirty="0" smtClean="0"/>
          </a:p>
          <a:p>
            <a:pPr marL="1200150" lvl="2" indent="-342900"/>
            <a:r>
              <a:rPr lang="en-US" sz="1400" dirty="0" smtClean="0"/>
              <a:t>Considering small changes to the ILS parameters</a:t>
            </a:r>
          </a:p>
          <a:p>
            <a:pPr lvl="1">
              <a:buFont typeface="Arial"/>
              <a:buChar char="•"/>
            </a:pPr>
            <a:endParaRPr lang="en-US" sz="1100" b="1" dirty="0" smtClean="0"/>
          </a:p>
          <a:p>
            <a:pPr lvl="1">
              <a:buFont typeface="Arial"/>
              <a:buChar char="•"/>
            </a:pPr>
            <a:r>
              <a:rPr lang="en-US" sz="1600" b="1" dirty="0" smtClean="0"/>
              <a:t>Nonlinearity</a:t>
            </a:r>
          </a:p>
          <a:p>
            <a:pPr marL="1200150" lvl="2" indent="-342900"/>
            <a:r>
              <a:rPr lang="en-US" sz="1400" dirty="0" smtClean="0"/>
              <a:t>Evaluating small changes to a</a:t>
            </a:r>
            <a:r>
              <a:rPr lang="en-US" sz="1400" baseline="-25000" dirty="0" smtClean="0"/>
              <a:t>2</a:t>
            </a:r>
            <a:r>
              <a:rPr lang="en-US" sz="1400" dirty="0" smtClean="0"/>
              <a:t> at the ~5% level</a:t>
            </a:r>
          </a:p>
          <a:p>
            <a:pPr marL="1200150" lvl="2" indent="-342900"/>
            <a:r>
              <a:rPr lang="en-US" sz="1400" dirty="0" smtClean="0"/>
              <a:t>Incorporate other evaluations (e.g. </a:t>
            </a:r>
            <a:r>
              <a:rPr lang="en-US" sz="1400" dirty="0" err="1" smtClean="0"/>
              <a:t>obs-calc</a:t>
            </a:r>
            <a:r>
              <a:rPr lang="en-US" sz="1400" dirty="0" smtClean="0"/>
              <a:t>, </a:t>
            </a:r>
            <a:r>
              <a:rPr lang="en-US" sz="1400" dirty="0" err="1" smtClean="0"/>
              <a:t>CrIS</a:t>
            </a:r>
            <a:r>
              <a:rPr lang="en-US" sz="1400" dirty="0" smtClean="0"/>
              <a:t>/AIRS/IASI </a:t>
            </a:r>
            <a:r>
              <a:rPr lang="en-US" sz="1400" dirty="0" err="1" smtClean="0"/>
              <a:t>intercal</a:t>
            </a:r>
            <a:r>
              <a:rPr lang="en-US" sz="1400" dirty="0" smtClean="0"/>
              <a:t>, revisit DM analysis, etc.)</a:t>
            </a:r>
          </a:p>
          <a:p>
            <a:pPr lvl="1">
              <a:buFont typeface="Arial"/>
              <a:buChar char="•"/>
            </a:pPr>
            <a:endParaRPr lang="en-US" sz="1100" b="1" dirty="0" smtClean="0"/>
          </a:p>
          <a:p>
            <a:pPr lvl="1">
              <a:buFont typeface="Arial"/>
              <a:buChar char="•"/>
            </a:pPr>
            <a:r>
              <a:rPr lang="en-US" sz="1600" b="1" dirty="0" smtClean="0"/>
              <a:t>Full Spectral resolution</a:t>
            </a:r>
            <a:endParaRPr lang="en-US" sz="1050" b="1" dirty="0" smtClean="0"/>
          </a:p>
          <a:p>
            <a:pPr marL="1200150" lvl="2" indent="-342900"/>
            <a:r>
              <a:rPr lang="en-US" sz="1400" dirty="0" smtClean="0"/>
              <a:t>Re-visit ILS and Nonlinearity assessment when in full resolution mode</a:t>
            </a:r>
            <a:endParaRPr lang="en-US" sz="1400" dirty="0"/>
          </a:p>
          <a:p>
            <a:pPr lvl="1">
              <a:buFont typeface="Arial"/>
              <a:buChar char="•"/>
            </a:pPr>
            <a:endParaRPr lang="en-US" sz="1100" b="1" dirty="0"/>
          </a:p>
          <a:p>
            <a:pPr lvl="1">
              <a:buFont typeface="Arial"/>
              <a:buChar char="•"/>
            </a:pPr>
            <a:r>
              <a:rPr lang="en-US" sz="1600" b="1" dirty="0" smtClean="0"/>
              <a:t>Non</a:t>
            </a:r>
            <a:r>
              <a:rPr lang="en-US" sz="1600" b="1" dirty="0"/>
              <a:t>-uniform scene effects on the ILS</a:t>
            </a:r>
          </a:p>
          <a:p>
            <a:pPr lvl="1">
              <a:buFont typeface="Arial"/>
              <a:buChar char="•"/>
            </a:pPr>
            <a:endParaRPr lang="en-US" sz="1100" b="1" dirty="0" smtClean="0"/>
          </a:p>
          <a:p>
            <a:pPr lvl="1">
              <a:buFont typeface="Arial"/>
              <a:buChar char="•"/>
            </a:pPr>
            <a:r>
              <a:rPr lang="en-US" sz="1600" b="1" dirty="0" smtClean="0"/>
              <a:t>Aircraft Campaign participation with the Scanning-HIS</a:t>
            </a:r>
          </a:p>
          <a:p>
            <a:pPr lvl="1">
              <a:buFont typeface="Arial"/>
              <a:buChar char="•"/>
            </a:pPr>
            <a:endParaRPr lang="en-US" sz="1100" b="1" dirty="0" smtClean="0"/>
          </a:p>
          <a:p>
            <a:pPr lvl="1">
              <a:buFont typeface="Arial"/>
              <a:buChar char="•"/>
            </a:pPr>
            <a:r>
              <a:rPr lang="en-US" sz="1600" b="1" dirty="0" smtClean="0"/>
              <a:t>Overall RU estimation</a:t>
            </a:r>
          </a:p>
          <a:p>
            <a:pPr marL="1200150" lvl="2" indent="-342900"/>
            <a:r>
              <a:rPr lang="en-US" sz="1400" dirty="0" smtClean="0"/>
              <a:t>Include refined estimates of contribution uncertainties, and new terms as needed, to produce an updated model of CrIS Radiometric Uncertainty</a:t>
            </a:r>
            <a:endParaRPr lang="en-US" sz="1400" dirty="0"/>
          </a:p>
          <a:p>
            <a:endParaRPr lang="en-US" sz="1600" b="1" dirty="0" smtClean="0"/>
          </a:p>
          <a:p>
            <a:pPr marL="0" indent="0">
              <a:buNone/>
            </a:pPr>
            <a:endParaRPr lang="en-US" sz="1400" b="1" dirty="0" smtClean="0"/>
          </a:p>
        </p:txBody>
      </p:sp>
      <p:sp>
        <p:nvSpPr>
          <p:cNvPr id="5" name="Slide Number Placeholder 8"/>
          <p:cNvSpPr>
            <a:spLocks noGrp="1"/>
          </p:cNvSpPr>
          <p:nvPr>
            <p:ph type="sldNum" sz="quarter" idx="12"/>
          </p:nvPr>
        </p:nvSpPr>
        <p:spPr>
          <a:xfrm>
            <a:off x="6948915" y="6467750"/>
            <a:ext cx="2133600" cy="365125"/>
          </a:xfrm>
        </p:spPr>
        <p:txBody>
          <a:bodyPr/>
          <a:lstStyle/>
          <a:p>
            <a:fld id="{41E4E550-EDC1-CB42-9D21-E9BDA1C56748}" type="slidenum">
              <a:rPr lang="en-US" smtClean="0"/>
              <a:t>35</a:t>
            </a:fld>
            <a:endParaRPr lang="en-US" dirty="0"/>
          </a:p>
        </p:txBody>
      </p:sp>
    </p:spTree>
    <p:extLst>
      <p:ext uri="{BB962C8B-B14F-4D97-AF65-F5344CB8AC3E}">
        <p14:creationId xmlns:p14="http://schemas.microsoft.com/office/powerpoint/2010/main" val="19740816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6200"/>
            <a:ext cx="7772400" cy="860425"/>
          </a:xfrm>
        </p:spPr>
        <p:txBody>
          <a:bodyPr>
            <a:normAutofit/>
          </a:bodyPr>
          <a:lstStyle/>
          <a:p>
            <a:r>
              <a:rPr lang="en-US" sz="3200" b="1" dirty="0" smtClean="0"/>
              <a:t>Data QC and File Latency</a:t>
            </a:r>
            <a:endParaRPr lang="en-US" sz="3200" b="1" dirty="0"/>
          </a:p>
        </p:txBody>
      </p:sp>
      <p:sp>
        <p:nvSpPr>
          <p:cNvPr id="3" name="TextBox 2"/>
          <p:cNvSpPr txBox="1"/>
          <p:nvPr/>
        </p:nvSpPr>
        <p:spPr>
          <a:xfrm>
            <a:off x="541963" y="893087"/>
            <a:ext cx="7772400" cy="5355313"/>
          </a:xfrm>
          <a:prstGeom prst="rect">
            <a:avLst/>
          </a:prstGeom>
          <a:noFill/>
        </p:spPr>
        <p:txBody>
          <a:bodyPr wrap="square" rtlCol="0">
            <a:spAutoFit/>
          </a:bodyPr>
          <a:lstStyle/>
          <a:p>
            <a:pPr marL="285750" indent="-285750">
              <a:buFont typeface="Wingdings" charset="2"/>
              <a:buChar char="²"/>
            </a:pPr>
            <a:r>
              <a:rPr lang="en-US" dirty="0" smtClean="0"/>
              <a:t>Corrupt spectra are due to data transmission issues (repair granules, partially full packets).  Corrupt spectra include artifacts ranging from a few tenths K to ~100K.</a:t>
            </a:r>
          </a:p>
          <a:p>
            <a:pPr marL="285750" indent="-285750">
              <a:buFont typeface="Wingdings" charset="2"/>
              <a:buChar char="²"/>
            </a:pPr>
            <a:endParaRPr lang="en-US" dirty="0"/>
          </a:p>
          <a:p>
            <a:pPr marL="285750" indent="-285750">
              <a:buFont typeface="Wingdings" charset="2"/>
              <a:buChar char="²"/>
            </a:pPr>
            <a:r>
              <a:rPr lang="en-US" dirty="0" smtClean="0"/>
              <a:t>SCRIS file QC Flags based on packet fill percent and Imaginary Radiance components now properly flag/handle the corrupt spectra.</a:t>
            </a:r>
          </a:p>
          <a:p>
            <a:pPr marL="285750" indent="-285750">
              <a:buFont typeface="Wingdings" charset="2"/>
              <a:buChar char="²"/>
            </a:pPr>
            <a:endParaRPr lang="en-US" dirty="0"/>
          </a:p>
          <a:p>
            <a:pPr marL="285750" indent="-285750">
              <a:buFont typeface="Wingdings" charset="2"/>
              <a:buChar char="²"/>
            </a:pPr>
            <a:r>
              <a:rPr lang="en-US" dirty="0" smtClean="0"/>
              <a:t>The frequency of repair granules has decreased substantially over time.</a:t>
            </a:r>
          </a:p>
          <a:p>
            <a:pPr marL="285750" indent="-285750">
              <a:buFont typeface="Wingdings" charset="2"/>
              <a:buChar char="²"/>
            </a:pPr>
            <a:endParaRPr lang="en-US" dirty="0"/>
          </a:p>
          <a:p>
            <a:pPr marL="285750" indent="-285750">
              <a:buFont typeface="Wingdings" charset="2"/>
              <a:buChar char="²"/>
            </a:pPr>
            <a:r>
              <a:rPr lang="en-US" dirty="0" smtClean="0"/>
              <a:t>However, </a:t>
            </a:r>
            <a:r>
              <a:rPr lang="en-US" dirty="0"/>
              <a:t>r</a:t>
            </a:r>
            <a:r>
              <a:rPr lang="en-US" dirty="0" smtClean="0"/>
              <a:t>epair granules are not typically issued within 3 hours, and repair granules do not always appear to incorporated in IDPS/CLASS generated SCRIS files, and so users need to make use of the QC Flags.</a:t>
            </a:r>
          </a:p>
          <a:p>
            <a:pPr marL="285750" indent="-285750">
              <a:buFont typeface="Wingdings" charset="2"/>
              <a:buChar char="²"/>
            </a:pPr>
            <a:endParaRPr lang="en-US" dirty="0"/>
          </a:p>
          <a:p>
            <a:pPr marL="285750" indent="-285750">
              <a:buFont typeface="Wingdings" charset="2"/>
              <a:buChar char="²"/>
            </a:pPr>
            <a:r>
              <a:rPr lang="en-US" dirty="0" smtClean="0"/>
              <a:t>Direct Broadcast data and/or data processed using ADL/CSPP after all repair granules have been received do not have these issues.</a:t>
            </a:r>
            <a:endParaRPr lang="en-US" dirty="0"/>
          </a:p>
          <a:p>
            <a:pPr marL="285750" indent="-285750">
              <a:buFont typeface="Wingdings" charset="2"/>
              <a:buChar char="²"/>
            </a:pPr>
            <a:endParaRPr lang="en-US" dirty="0" smtClean="0"/>
          </a:p>
          <a:p>
            <a:pPr marL="285750" indent="-285750">
              <a:buFont typeface="Wingdings" charset="2"/>
              <a:buChar char="²"/>
            </a:pPr>
            <a:r>
              <a:rPr lang="en-US" dirty="0" smtClean="0"/>
              <a:t>These comments/results are </a:t>
            </a:r>
            <a:r>
              <a:rPr lang="en-US" dirty="0"/>
              <a:t>relative to how UW gets the CrIS data (via IDPS, CLASS, and SD3E</a:t>
            </a:r>
            <a:r>
              <a:rPr lang="en-US" dirty="0" smtClean="0"/>
              <a:t>).  Characteristics of data distributed to DA centers in ~real-time should also be understood.</a:t>
            </a:r>
          </a:p>
        </p:txBody>
      </p:sp>
      <p:sp>
        <p:nvSpPr>
          <p:cNvPr id="4" name="Slide Number Placeholder 8"/>
          <p:cNvSpPr>
            <a:spLocks noGrp="1"/>
          </p:cNvSpPr>
          <p:nvPr>
            <p:ph type="sldNum" sz="quarter" idx="12"/>
          </p:nvPr>
        </p:nvSpPr>
        <p:spPr>
          <a:xfrm>
            <a:off x="6948915" y="6467750"/>
            <a:ext cx="2133600" cy="365125"/>
          </a:xfrm>
        </p:spPr>
        <p:txBody>
          <a:bodyPr/>
          <a:lstStyle/>
          <a:p>
            <a:fld id="{41E4E550-EDC1-CB42-9D21-E9BDA1C56748}" type="slidenum">
              <a:rPr lang="en-US" smtClean="0"/>
              <a:t>4</a:t>
            </a:fld>
            <a:endParaRPr lang="en-US" dirty="0"/>
          </a:p>
        </p:txBody>
      </p:sp>
    </p:spTree>
    <p:extLst>
      <p:ext uri="{BB962C8B-B14F-4D97-AF65-F5344CB8AC3E}">
        <p14:creationId xmlns:p14="http://schemas.microsoft.com/office/powerpoint/2010/main" val="318001547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magRadThreshCase2_LW_2012061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8955" y="2667000"/>
            <a:ext cx="2860965" cy="2145723"/>
          </a:xfrm>
          <a:prstGeom prst="rect">
            <a:avLst/>
          </a:prstGeom>
        </p:spPr>
      </p:pic>
      <p:pic>
        <p:nvPicPr>
          <p:cNvPr id="4" name="Picture 3" descr="ImagRadThreshBool_LW_2012061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547" y="681047"/>
            <a:ext cx="4628734" cy="3471550"/>
          </a:xfrm>
          <a:prstGeom prst="rect">
            <a:avLst/>
          </a:prstGeom>
          <a:ln>
            <a:solidFill>
              <a:schemeClr val="tx1"/>
            </a:solidFill>
          </a:ln>
          <a:effectLst>
            <a:outerShdw blurRad="50800" dist="38100" dir="2700000" algn="tl" rotWithShape="0">
              <a:prstClr val="black">
                <a:alpha val="40000"/>
              </a:prstClr>
            </a:outerShdw>
          </a:effectLst>
        </p:spPr>
      </p:pic>
      <p:pic>
        <p:nvPicPr>
          <p:cNvPr id="7" name="Picture 6" descr="QF_Latency_20120619.png"/>
          <p:cNvPicPr>
            <a:picLocks noChangeAspect="1"/>
          </p:cNvPicPr>
          <p:nvPr/>
        </p:nvPicPr>
        <p:blipFill rotWithShape="1">
          <a:blip r:embed="rId4">
            <a:extLst>
              <a:ext uri="{28A0092B-C50C-407E-A947-70E740481C1C}">
                <a14:useLocalDpi xmlns:a14="http://schemas.microsoft.com/office/drawing/2010/main" val="0"/>
              </a:ext>
            </a:extLst>
          </a:blip>
          <a:srcRect r="2918"/>
          <a:stretch/>
        </p:blipFill>
        <p:spPr>
          <a:xfrm>
            <a:off x="5625020" y="0"/>
            <a:ext cx="3518980" cy="2718565"/>
          </a:xfrm>
          <a:prstGeom prst="rect">
            <a:avLst/>
          </a:prstGeom>
        </p:spPr>
      </p:pic>
      <p:pic>
        <p:nvPicPr>
          <p:cNvPr id="8" name="Picture 7" descr="BrightnessTemp_900cm-1_Night_20120619.png"/>
          <p:cNvPicPr>
            <a:picLocks noChangeAspect="1"/>
          </p:cNvPicPr>
          <p:nvPr/>
        </p:nvPicPr>
        <p:blipFill rotWithShape="1">
          <a:blip r:embed="rId5">
            <a:extLst>
              <a:ext uri="{28A0092B-C50C-407E-A947-70E740481C1C}">
                <a14:useLocalDpi xmlns:a14="http://schemas.microsoft.com/office/drawing/2010/main" val="0"/>
              </a:ext>
            </a:extLst>
          </a:blip>
          <a:srcRect l="4438"/>
          <a:stretch/>
        </p:blipFill>
        <p:spPr>
          <a:xfrm>
            <a:off x="114237" y="4269730"/>
            <a:ext cx="3203674" cy="2514360"/>
          </a:xfrm>
          <a:prstGeom prst="rect">
            <a:avLst/>
          </a:prstGeom>
        </p:spPr>
      </p:pic>
      <p:pic>
        <p:nvPicPr>
          <p:cNvPr id="10" name="Picture 9" descr="ImagRadThreshCase3_LW_20120619.png"/>
          <p:cNvPicPr>
            <a:picLocks noChangeAspect="1"/>
          </p:cNvPicPr>
          <p:nvPr/>
        </p:nvPicPr>
        <p:blipFill rotWithShape="1">
          <a:blip r:embed="rId6">
            <a:extLst>
              <a:ext uri="{28A0092B-C50C-407E-A947-70E740481C1C}">
                <a14:useLocalDpi xmlns:a14="http://schemas.microsoft.com/office/drawing/2010/main" val="0"/>
              </a:ext>
            </a:extLst>
          </a:blip>
          <a:srcRect l="7646"/>
          <a:stretch/>
        </p:blipFill>
        <p:spPr>
          <a:xfrm>
            <a:off x="6407697" y="4692119"/>
            <a:ext cx="2642223" cy="2145724"/>
          </a:xfrm>
          <a:prstGeom prst="rect">
            <a:avLst/>
          </a:prstGeom>
        </p:spPr>
      </p:pic>
      <p:pic>
        <p:nvPicPr>
          <p:cNvPr id="6" name="Picture 5" descr="ImagRadThreshMax_LW_Night_20120619.png"/>
          <p:cNvPicPr>
            <a:picLocks noChangeAspect="1"/>
          </p:cNvPicPr>
          <p:nvPr/>
        </p:nvPicPr>
        <p:blipFill rotWithShape="1">
          <a:blip r:embed="rId7">
            <a:extLst>
              <a:ext uri="{28A0092B-C50C-407E-A947-70E740481C1C}">
                <a14:useLocalDpi xmlns:a14="http://schemas.microsoft.com/office/drawing/2010/main" val="0"/>
              </a:ext>
            </a:extLst>
          </a:blip>
          <a:srcRect l="8218" r="6593"/>
          <a:stretch/>
        </p:blipFill>
        <p:spPr>
          <a:xfrm>
            <a:off x="3191914" y="4269730"/>
            <a:ext cx="2855923" cy="2514360"/>
          </a:xfrm>
          <a:prstGeom prst="rect">
            <a:avLst/>
          </a:prstGeom>
        </p:spPr>
      </p:pic>
      <p:sp>
        <p:nvSpPr>
          <p:cNvPr id="11" name="TextBox 10"/>
          <p:cNvSpPr txBox="1"/>
          <p:nvPr/>
        </p:nvSpPr>
        <p:spPr>
          <a:xfrm>
            <a:off x="322552" y="209013"/>
            <a:ext cx="5496404" cy="369332"/>
          </a:xfrm>
          <a:prstGeom prst="rect">
            <a:avLst/>
          </a:prstGeom>
          <a:noFill/>
        </p:spPr>
        <p:txBody>
          <a:bodyPr wrap="none" rtlCol="0">
            <a:spAutoFit/>
          </a:bodyPr>
          <a:lstStyle/>
          <a:p>
            <a:r>
              <a:rPr lang="en-US" b="1" dirty="0" smtClean="0"/>
              <a:t>Example QC plots for 2012.06.19, IDPS/CLASS products:</a:t>
            </a:r>
            <a:endParaRPr lang="en-US" b="1" dirty="0"/>
          </a:p>
        </p:txBody>
      </p:sp>
      <p:sp>
        <p:nvSpPr>
          <p:cNvPr id="12" name="TextBox 11"/>
          <p:cNvSpPr txBox="1"/>
          <p:nvPr/>
        </p:nvSpPr>
        <p:spPr>
          <a:xfrm>
            <a:off x="1027029" y="1594228"/>
            <a:ext cx="1410462" cy="307777"/>
          </a:xfrm>
          <a:prstGeom prst="rect">
            <a:avLst/>
          </a:prstGeom>
          <a:solidFill>
            <a:schemeClr val="bg1"/>
          </a:solidFill>
          <a:ln>
            <a:solidFill>
              <a:schemeClr val="tx1"/>
            </a:solidFill>
          </a:ln>
        </p:spPr>
        <p:txBody>
          <a:bodyPr wrap="none" rtlCol="0">
            <a:spAutoFit/>
          </a:bodyPr>
          <a:lstStyle/>
          <a:p>
            <a:r>
              <a:rPr lang="en-US" sz="1400" b="1" i="1" dirty="0" smtClean="0">
                <a:solidFill>
                  <a:srgbClr val="FF0000"/>
                </a:solidFill>
              </a:rPr>
              <a:t>Flagged spectra</a:t>
            </a:r>
            <a:endParaRPr lang="en-US" sz="1400" b="1" i="1" dirty="0">
              <a:solidFill>
                <a:srgbClr val="FF0000"/>
              </a:solidFill>
            </a:endParaRPr>
          </a:p>
        </p:txBody>
      </p:sp>
      <p:sp>
        <p:nvSpPr>
          <p:cNvPr id="13" name="TextBox 12"/>
          <p:cNvSpPr txBox="1"/>
          <p:nvPr/>
        </p:nvSpPr>
        <p:spPr>
          <a:xfrm>
            <a:off x="114237" y="4400408"/>
            <a:ext cx="912792" cy="307777"/>
          </a:xfrm>
          <a:prstGeom prst="rect">
            <a:avLst/>
          </a:prstGeom>
          <a:solidFill>
            <a:schemeClr val="bg1"/>
          </a:solidFill>
          <a:ln>
            <a:solidFill>
              <a:srgbClr val="000000"/>
            </a:solidFill>
          </a:ln>
        </p:spPr>
        <p:txBody>
          <a:bodyPr wrap="none" rtlCol="0">
            <a:spAutoFit/>
          </a:bodyPr>
          <a:lstStyle/>
          <a:p>
            <a:r>
              <a:rPr lang="en-US" sz="1400" b="1" i="1" dirty="0" smtClean="0">
                <a:solidFill>
                  <a:srgbClr val="FF0000"/>
                </a:solidFill>
              </a:rPr>
              <a:t>Real Part</a:t>
            </a:r>
            <a:endParaRPr lang="en-US" sz="1400" b="1" i="1" dirty="0">
              <a:solidFill>
                <a:srgbClr val="FF0000"/>
              </a:solidFill>
            </a:endParaRPr>
          </a:p>
        </p:txBody>
      </p:sp>
      <p:sp>
        <p:nvSpPr>
          <p:cNvPr id="14" name="TextBox 13"/>
          <p:cNvSpPr txBox="1"/>
          <p:nvPr/>
        </p:nvSpPr>
        <p:spPr>
          <a:xfrm>
            <a:off x="3191914" y="4380073"/>
            <a:ext cx="1347519" cy="307777"/>
          </a:xfrm>
          <a:prstGeom prst="rect">
            <a:avLst/>
          </a:prstGeom>
          <a:solidFill>
            <a:schemeClr val="bg1"/>
          </a:solidFill>
          <a:ln>
            <a:solidFill>
              <a:srgbClr val="000000"/>
            </a:solidFill>
          </a:ln>
        </p:spPr>
        <p:txBody>
          <a:bodyPr wrap="none" rtlCol="0">
            <a:spAutoFit/>
          </a:bodyPr>
          <a:lstStyle/>
          <a:p>
            <a:r>
              <a:rPr lang="en-US" sz="1400" b="1" i="1" dirty="0" smtClean="0">
                <a:solidFill>
                  <a:srgbClr val="FF0000"/>
                </a:solidFill>
              </a:rPr>
              <a:t>Imaginary Part</a:t>
            </a:r>
            <a:endParaRPr lang="en-US" sz="1400" b="1" i="1" dirty="0">
              <a:solidFill>
                <a:srgbClr val="FF0000"/>
              </a:solidFill>
            </a:endParaRPr>
          </a:p>
        </p:txBody>
      </p:sp>
      <p:sp>
        <p:nvSpPr>
          <p:cNvPr id="15" name="TextBox 14"/>
          <p:cNvSpPr txBox="1"/>
          <p:nvPr/>
        </p:nvSpPr>
        <p:spPr>
          <a:xfrm>
            <a:off x="7315200" y="835223"/>
            <a:ext cx="1138791" cy="307777"/>
          </a:xfrm>
          <a:prstGeom prst="rect">
            <a:avLst/>
          </a:prstGeom>
          <a:solidFill>
            <a:schemeClr val="bg1"/>
          </a:solidFill>
          <a:ln>
            <a:solidFill>
              <a:srgbClr val="000000"/>
            </a:solidFill>
          </a:ln>
        </p:spPr>
        <p:txBody>
          <a:bodyPr wrap="none" rtlCol="0">
            <a:spAutoFit/>
          </a:bodyPr>
          <a:lstStyle/>
          <a:p>
            <a:r>
              <a:rPr lang="en-US" sz="1400" b="1" i="1" dirty="0" smtClean="0">
                <a:solidFill>
                  <a:srgbClr val="FF0000"/>
                </a:solidFill>
              </a:rPr>
              <a:t>Latency plot</a:t>
            </a:r>
            <a:endParaRPr lang="en-US" sz="1400" b="1" i="1" dirty="0">
              <a:solidFill>
                <a:srgbClr val="FF0000"/>
              </a:solidFill>
            </a:endParaRPr>
          </a:p>
        </p:txBody>
      </p:sp>
      <p:sp>
        <p:nvSpPr>
          <p:cNvPr id="16" name="TextBox 15"/>
          <p:cNvSpPr txBox="1"/>
          <p:nvPr/>
        </p:nvSpPr>
        <p:spPr>
          <a:xfrm>
            <a:off x="7521887" y="3555667"/>
            <a:ext cx="1387319" cy="307777"/>
          </a:xfrm>
          <a:prstGeom prst="rect">
            <a:avLst/>
          </a:prstGeom>
          <a:solidFill>
            <a:schemeClr val="bg1"/>
          </a:solidFill>
          <a:ln>
            <a:solidFill>
              <a:srgbClr val="000000"/>
            </a:solidFill>
          </a:ln>
        </p:spPr>
        <p:txBody>
          <a:bodyPr wrap="none" rtlCol="0">
            <a:spAutoFit/>
          </a:bodyPr>
          <a:lstStyle/>
          <a:p>
            <a:r>
              <a:rPr lang="en-US" sz="1400" b="1" i="1" dirty="0" smtClean="0">
                <a:solidFill>
                  <a:srgbClr val="FF0000"/>
                </a:solidFill>
              </a:rPr>
              <a:t>Flagged, Case 2</a:t>
            </a:r>
            <a:endParaRPr lang="en-US" sz="1400" b="1" i="1" dirty="0">
              <a:solidFill>
                <a:srgbClr val="FF0000"/>
              </a:solidFill>
            </a:endParaRPr>
          </a:p>
        </p:txBody>
      </p:sp>
      <p:sp>
        <p:nvSpPr>
          <p:cNvPr id="17" name="TextBox 16"/>
          <p:cNvSpPr txBox="1"/>
          <p:nvPr/>
        </p:nvSpPr>
        <p:spPr>
          <a:xfrm>
            <a:off x="7521887" y="5636180"/>
            <a:ext cx="1387319" cy="307777"/>
          </a:xfrm>
          <a:prstGeom prst="rect">
            <a:avLst/>
          </a:prstGeom>
          <a:solidFill>
            <a:schemeClr val="bg1"/>
          </a:solidFill>
          <a:ln>
            <a:solidFill>
              <a:srgbClr val="000000"/>
            </a:solidFill>
          </a:ln>
        </p:spPr>
        <p:txBody>
          <a:bodyPr wrap="none" rtlCol="0">
            <a:spAutoFit/>
          </a:bodyPr>
          <a:lstStyle/>
          <a:p>
            <a:r>
              <a:rPr lang="en-US" sz="1400" b="1" i="1" dirty="0" smtClean="0">
                <a:solidFill>
                  <a:srgbClr val="FF0000"/>
                </a:solidFill>
              </a:rPr>
              <a:t>Flagged, Case 3</a:t>
            </a:r>
            <a:endParaRPr lang="en-US" sz="1400" b="1" i="1" dirty="0">
              <a:solidFill>
                <a:srgbClr val="FF0000"/>
              </a:solidFill>
            </a:endParaRPr>
          </a:p>
        </p:txBody>
      </p:sp>
      <p:cxnSp>
        <p:nvCxnSpPr>
          <p:cNvPr id="18" name="Straight Connector 17"/>
          <p:cNvCxnSpPr/>
          <p:nvPr/>
        </p:nvCxnSpPr>
        <p:spPr>
          <a:xfrm>
            <a:off x="6451290" y="229581"/>
            <a:ext cx="0" cy="2177967"/>
          </a:xfrm>
          <a:prstGeom prst="line">
            <a:avLst/>
          </a:prstGeom>
          <a:ln w="6350" cmpd="sng">
            <a:solidFill>
              <a:srgbClr val="000000"/>
            </a:solidFill>
            <a:prstDash val="dash"/>
          </a:ln>
        </p:spPr>
        <p:style>
          <a:lnRef idx="2">
            <a:schemeClr val="accent1"/>
          </a:lnRef>
          <a:fillRef idx="0">
            <a:schemeClr val="accent1"/>
          </a:fillRef>
          <a:effectRef idx="1">
            <a:schemeClr val="accent1"/>
          </a:effectRef>
          <a:fontRef idx="minor">
            <a:schemeClr val="tx1"/>
          </a:fontRef>
        </p:style>
      </p:cxnSp>
      <p:sp>
        <p:nvSpPr>
          <p:cNvPr id="20" name="Slide Number Placeholder 8"/>
          <p:cNvSpPr>
            <a:spLocks noGrp="1"/>
          </p:cNvSpPr>
          <p:nvPr>
            <p:ph type="sldNum" sz="quarter" idx="12"/>
          </p:nvPr>
        </p:nvSpPr>
        <p:spPr>
          <a:xfrm>
            <a:off x="6948915" y="6467750"/>
            <a:ext cx="2133600" cy="365125"/>
          </a:xfrm>
        </p:spPr>
        <p:txBody>
          <a:bodyPr/>
          <a:lstStyle/>
          <a:p>
            <a:fld id="{41E4E550-EDC1-CB42-9D21-E9BDA1C56748}" type="slidenum">
              <a:rPr lang="en-US" smtClean="0"/>
              <a:t>5</a:t>
            </a:fld>
            <a:endParaRPr lang="en-US" dirty="0"/>
          </a:p>
        </p:txBody>
      </p:sp>
      <p:sp>
        <p:nvSpPr>
          <p:cNvPr id="5" name="TextBox 4"/>
          <p:cNvSpPr txBox="1"/>
          <p:nvPr/>
        </p:nvSpPr>
        <p:spPr>
          <a:xfrm>
            <a:off x="6895095" y="1441893"/>
            <a:ext cx="2020305" cy="461665"/>
          </a:xfrm>
          <a:prstGeom prst="rect">
            <a:avLst/>
          </a:prstGeom>
          <a:noFill/>
        </p:spPr>
        <p:txBody>
          <a:bodyPr wrap="none" rtlCol="0">
            <a:spAutoFit/>
          </a:bodyPr>
          <a:lstStyle/>
          <a:p>
            <a:r>
              <a:rPr lang="en-US" sz="800" b="1" dirty="0" smtClean="0">
                <a:solidFill>
                  <a:srgbClr val="0000FF"/>
                </a:solidFill>
              </a:rPr>
              <a:t>1. Aggregated RCRIS created at +2 </a:t>
            </a:r>
            <a:r>
              <a:rPr lang="en-US" sz="800" b="1" dirty="0" err="1" smtClean="0">
                <a:solidFill>
                  <a:srgbClr val="0000FF"/>
                </a:solidFill>
              </a:rPr>
              <a:t>hrs</a:t>
            </a:r>
            <a:r>
              <a:rPr lang="en-US" sz="800" b="1" dirty="0" smtClean="0">
                <a:solidFill>
                  <a:srgbClr val="0000FF"/>
                </a:solidFill>
              </a:rPr>
              <a:t> </a:t>
            </a:r>
          </a:p>
          <a:p>
            <a:r>
              <a:rPr lang="en-US" sz="800" b="1" dirty="0" smtClean="0">
                <a:solidFill>
                  <a:srgbClr val="00AE00"/>
                </a:solidFill>
              </a:rPr>
              <a:t>2. RCRIS repair granules created at +4-5 </a:t>
            </a:r>
            <a:r>
              <a:rPr lang="en-US" sz="800" b="1" dirty="0" err="1" smtClean="0">
                <a:solidFill>
                  <a:srgbClr val="00AE00"/>
                </a:solidFill>
              </a:rPr>
              <a:t>hrs</a:t>
            </a:r>
            <a:r>
              <a:rPr lang="en-US" sz="800" b="1" dirty="0" smtClean="0">
                <a:solidFill>
                  <a:srgbClr val="00AE00"/>
                </a:solidFill>
              </a:rPr>
              <a:t> </a:t>
            </a:r>
          </a:p>
          <a:p>
            <a:r>
              <a:rPr lang="en-US" sz="800" b="1" dirty="0" smtClean="0"/>
              <a:t>3. Aggregated SCRIS files created at +6 </a:t>
            </a:r>
            <a:r>
              <a:rPr lang="en-US" sz="800" b="1" dirty="0" err="1" smtClean="0"/>
              <a:t>hrs</a:t>
            </a:r>
            <a:endParaRPr lang="en-US" sz="800" b="1" dirty="0"/>
          </a:p>
        </p:txBody>
      </p:sp>
    </p:spTree>
    <p:extLst>
      <p:ext uri="{BB962C8B-B14F-4D97-AF65-F5344CB8AC3E}">
        <p14:creationId xmlns:p14="http://schemas.microsoft.com/office/powerpoint/2010/main" val="417525361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st.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 y="304800"/>
            <a:ext cx="6819900" cy="4572000"/>
          </a:xfrm>
          <a:prstGeom prst="rect">
            <a:avLst/>
          </a:prstGeom>
        </p:spPr>
      </p:pic>
      <p:sp>
        <p:nvSpPr>
          <p:cNvPr id="11" name="TextBox 10"/>
          <p:cNvSpPr txBox="1"/>
          <p:nvPr/>
        </p:nvSpPr>
        <p:spPr>
          <a:xfrm>
            <a:off x="4107646" y="39533"/>
            <a:ext cx="1564025" cy="369332"/>
          </a:xfrm>
          <a:prstGeom prst="rect">
            <a:avLst/>
          </a:prstGeom>
          <a:noFill/>
        </p:spPr>
        <p:txBody>
          <a:bodyPr wrap="none" rtlCol="0">
            <a:spAutoFit/>
          </a:bodyPr>
          <a:lstStyle/>
          <a:p>
            <a:r>
              <a:rPr lang="en-US" b="1" dirty="0" smtClean="0"/>
              <a:t>QC time series</a:t>
            </a:r>
            <a:endParaRPr lang="en-US" b="1" dirty="0"/>
          </a:p>
        </p:txBody>
      </p:sp>
      <p:pic>
        <p:nvPicPr>
          <p:cNvPr id="9" name="Picture 8" descr="QF_Latency_20120619.png"/>
          <p:cNvPicPr>
            <a:picLocks noChangeAspect="1"/>
          </p:cNvPicPr>
          <p:nvPr/>
        </p:nvPicPr>
        <p:blipFill rotWithShape="1">
          <a:blip r:embed="rId3">
            <a:extLst>
              <a:ext uri="{28A0092B-C50C-407E-A947-70E740481C1C}">
                <a14:useLocalDpi xmlns:a14="http://schemas.microsoft.com/office/drawing/2010/main" val="0"/>
              </a:ext>
            </a:extLst>
          </a:blip>
          <a:srcRect t="5881" r="2918"/>
          <a:stretch/>
        </p:blipFill>
        <p:spPr>
          <a:xfrm>
            <a:off x="3248823" y="4876800"/>
            <a:ext cx="2619967" cy="1905000"/>
          </a:xfrm>
          <a:prstGeom prst="rect">
            <a:avLst/>
          </a:prstGeom>
        </p:spPr>
      </p:pic>
      <p:pic>
        <p:nvPicPr>
          <p:cNvPr id="5" name="Picture 4" descr="QF_Latency_20120920.png"/>
          <p:cNvPicPr>
            <a:picLocks noChangeAspect="1"/>
          </p:cNvPicPr>
          <p:nvPr/>
        </p:nvPicPr>
        <p:blipFill rotWithShape="1">
          <a:blip r:embed="rId4">
            <a:extLst>
              <a:ext uri="{28A0092B-C50C-407E-A947-70E740481C1C}">
                <a14:useLocalDpi xmlns:a14="http://schemas.microsoft.com/office/drawing/2010/main" val="0"/>
              </a:ext>
            </a:extLst>
          </a:blip>
          <a:srcRect t="5881"/>
          <a:stretch/>
        </p:blipFill>
        <p:spPr>
          <a:xfrm>
            <a:off x="5939871" y="4876800"/>
            <a:ext cx="2698720" cy="1905000"/>
          </a:xfrm>
          <a:prstGeom prst="rect">
            <a:avLst/>
          </a:prstGeom>
        </p:spPr>
      </p:pic>
      <p:pic>
        <p:nvPicPr>
          <p:cNvPr id="2" name="Picture 1" descr="QF_Latency_20120519.png"/>
          <p:cNvPicPr>
            <a:picLocks noChangeAspect="1"/>
          </p:cNvPicPr>
          <p:nvPr/>
        </p:nvPicPr>
        <p:blipFill rotWithShape="1">
          <a:blip r:embed="rId5">
            <a:extLst>
              <a:ext uri="{28A0092B-C50C-407E-A947-70E740481C1C}">
                <a14:useLocalDpi xmlns:a14="http://schemas.microsoft.com/office/drawing/2010/main" val="0"/>
              </a:ext>
            </a:extLst>
          </a:blip>
          <a:srcRect t="6035"/>
          <a:stretch/>
        </p:blipFill>
        <p:spPr>
          <a:xfrm>
            <a:off x="474602" y="4876800"/>
            <a:ext cx="2703140" cy="1904999"/>
          </a:xfrm>
          <a:prstGeom prst="rect">
            <a:avLst/>
          </a:prstGeom>
        </p:spPr>
      </p:pic>
      <p:cxnSp>
        <p:nvCxnSpPr>
          <p:cNvPr id="7" name="Straight Arrow Connector 6"/>
          <p:cNvCxnSpPr/>
          <p:nvPr/>
        </p:nvCxnSpPr>
        <p:spPr>
          <a:xfrm flipH="1">
            <a:off x="1828800" y="4280160"/>
            <a:ext cx="1239716" cy="1282440"/>
          </a:xfrm>
          <a:prstGeom prst="straightConnector1">
            <a:avLst/>
          </a:prstGeom>
          <a:ln>
            <a:solidFill>
              <a:srgbClr val="FF0000"/>
            </a:solidFill>
            <a:headEnd type="oval"/>
            <a:tailEnd type="stealth" w="lg" len="lg"/>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4019531" y="4210440"/>
            <a:ext cx="95269" cy="894960"/>
          </a:xfrm>
          <a:prstGeom prst="straightConnector1">
            <a:avLst/>
          </a:prstGeom>
          <a:ln>
            <a:solidFill>
              <a:srgbClr val="FF0000"/>
            </a:solidFill>
            <a:headEnd type="oval"/>
            <a:tailEnd type="stealth" w="lg" len="lg"/>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6705600" y="4407654"/>
            <a:ext cx="228600" cy="621546"/>
          </a:xfrm>
          <a:prstGeom prst="straightConnector1">
            <a:avLst/>
          </a:prstGeom>
          <a:ln>
            <a:solidFill>
              <a:srgbClr val="FF0000"/>
            </a:solidFill>
            <a:headEnd type="oval"/>
            <a:tailEnd type="stealth" w="lg" len="lg"/>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1111644" y="4942548"/>
            <a:ext cx="0" cy="1600200"/>
          </a:xfrm>
          <a:prstGeom prst="line">
            <a:avLst/>
          </a:prstGeom>
          <a:ln w="6350" cmpd="sng">
            <a:solidFill>
              <a:srgbClr val="000000"/>
            </a:solidFill>
            <a:prstDash val="dash"/>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3865296" y="4942548"/>
            <a:ext cx="0" cy="1600200"/>
          </a:xfrm>
          <a:prstGeom prst="line">
            <a:avLst/>
          </a:prstGeom>
          <a:ln w="6350" cmpd="sng">
            <a:solidFill>
              <a:srgbClr val="000000"/>
            </a:solidFill>
            <a:prstDash val="dash"/>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6568878" y="4942548"/>
            <a:ext cx="0" cy="1600200"/>
          </a:xfrm>
          <a:prstGeom prst="line">
            <a:avLst/>
          </a:prstGeom>
          <a:ln w="6350" cmpd="sng">
            <a:solidFill>
              <a:srgbClr val="000000"/>
            </a:solidFill>
            <a:prstDash val="dash"/>
          </a:ln>
        </p:spPr>
        <p:style>
          <a:lnRef idx="2">
            <a:schemeClr val="accent1"/>
          </a:lnRef>
          <a:fillRef idx="0">
            <a:schemeClr val="accent1"/>
          </a:fillRef>
          <a:effectRef idx="1">
            <a:schemeClr val="accent1"/>
          </a:effectRef>
          <a:fontRef idx="minor">
            <a:schemeClr val="tx1"/>
          </a:fontRef>
        </p:style>
      </p:cxnSp>
      <p:sp>
        <p:nvSpPr>
          <p:cNvPr id="24" name="Slide Number Placeholder 8"/>
          <p:cNvSpPr>
            <a:spLocks noGrp="1"/>
          </p:cNvSpPr>
          <p:nvPr>
            <p:ph type="sldNum" sz="quarter" idx="12"/>
          </p:nvPr>
        </p:nvSpPr>
        <p:spPr>
          <a:xfrm>
            <a:off x="6948915" y="6467750"/>
            <a:ext cx="2133600" cy="365125"/>
          </a:xfrm>
        </p:spPr>
        <p:txBody>
          <a:bodyPr/>
          <a:lstStyle/>
          <a:p>
            <a:fld id="{41E4E550-EDC1-CB42-9D21-E9BDA1C56748}" type="slidenum">
              <a:rPr lang="en-US" smtClean="0"/>
              <a:t>6</a:t>
            </a:fld>
            <a:endParaRPr lang="en-US" dirty="0"/>
          </a:p>
        </p:txBody>
      </p:sp>
      <p:sp>
        <p:nvSpPr>
          <p:cNvPr id="3" name="TextBox 2"/>
          <p:cNvSpPr txBox="1"/>
          <p:nvPr/>
        </p:nvSpPr>
        <p:spPr>
          <a:xfrm>
            <a:off x="5334000" y="1143000"/>
            <a:ext cx="2134268" cy="276999"/>
          </a:xfrm>
          <a:prstGeom prst="rect">
            <a:avLst/>
          </a:prstGeom>
          <a:noFill/>
        </p:spPr>
        <p:txBody>
          <a:bodyPr wrap="none" rtlCol="0">
            <a:spAutoFit/>
          </a:bodyPr>
          <a:lstStyle/>
          <a:p>
            <a:r>
              <a:rPr lang="en-US" sz="1200" b="1" dirty="0" smtClean="0"/>
              <a:t>SDRs, data percentage per day</a:t>
            </a:r>
            <a:endParaRPr lang="en-US" sz="1200" b="1" dirty="0"/>
          </a:p>
        </p:txBody>
      </p:sp>
      <p:sp>
        <p:nvSpPr>
          <p:cNvPr id="4" name="Rectangle 3"/>
          <p:cNvSpPr/>
          <p:nvPr/>
        </p:nvSpPr>
        <p:spPr>
          <a:xfrm>
            <a:off x="5257800" y="2667000"/>
            <a:ext cx="2492990" cy="276999"/>
          </a:xfrm>
          <a:prstGeom prst="rect">
            <a:avLst/>
          </a:prstGeom>
        </p:spPr>
        <p:txBody>
          <a:bodyPr wrap="none">
            <a:spAutoFit/>
          </a:bodyPr>
          <a:lstStyle/>
          <a:p>
            <a:r>
              <a:rPr lang="en-US" sz="1200" b="1" dirty="0"/>
              <a:t>SDRs, </a:t>
            </a:r>
            <a:r>
              <a:rPr lang="en-US" sz="1200" b="1" dirty="0" smtClean="0"/>
              <a:t>good data percentage per day</a:t>
            </a:r>
            <a:endParaRPr lang="en-US" sz="1200" b="1" dirty="0"/>
          </a:p>
        </p:txBody>
      </p:sp>
      <p:sp>
        <p:nvSpPr>
          <p:cNvPr id="16" name="TextBox 15"/>
          <p:cNvSpPr txBox="1"/>
          <p:nvPr/>
        </p:nvSpPr>
        <p:spPr>
          <a:xfrm>
            <a:off x="5357149" y="3733800"/>
            <a:ext cx="1968959" cy="276999"/>
          </a:xfrm>
          <a:prstGeom prst="rect">
            <a:avLst/>
          </a:prstGeom>
          <a:noFill/>
        </p:spPr>
        <p:txBody>
          <a:bodyPr wrap="none" rtlCol="0">
            <a:spAutoFit/>
          </a:bodyPr>
          <a:lstStyle/>
          <a:p>
            <a:r>
              <a:rPr lang="en-US" sz="1200" b="1" dirty="0" smtClean="0"/>
              <a:t>RDR repair granules per day</a:t>
            </a:r>
            <a:endParaRPr lang="en-US" sz="1200" b="1" dirty="0"/>
          </a:p>
        </p:txBody>
      </p:sp>
    </p:spTree>
    <p:extLst>
      <p:ext uri="{BB962C8B-B14F-4D97-AF65-F5344CB8AC3E}">
        <p14:creationId xmlns:p14="http://schemas.microsoft.com/office/powerpoint/2010/main" val="149387298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62000"/>
            <a:ext cx="7772400" cy="1470025"/>
          </a:xfrm>
        </p:spPr>
        <p:txBody>
          <a:bodyPr>
            <a:normAutofit/>
          </a:bodyPr>
          <a:lstStyle/>
          <a:p>
            <a:r>
              <a:rPr lang="en-US" sz="3200" b="1" dirty="0" smtClean="0"/>
              <a:t>Inter-FOV spectral calibration</a:t>
            </a:r>
            <a:endParaRPr lang="en-US" sz="3200" b="1" dirty="0"/>
          </a:p>
        </p:txBody>
      </p:sp>
      <p:sp>
        <p:nvSpPr>
          <p:cNvPr id="3" name="TextBox 2"/>
          <p:cNvSpPr txBox="1"/>
          <p:nvPr/>
        </p:nvSpPr>
        <p:spPr>
          <a:xfrm>
            <a:off x="609600" y="2057400"/>
            <a:ext cx="8001000" cy="2585323"/>
          </a:xfrm>
          <a:prstGeom prst="rect">
            <a:avLst/>
          </a:prstGeom>
          <a:noFill/>
        </p:spPr>
        <p:txBody>
          <a:bodyPr wrap="square" rtlCol="0">
            <a:spAutoFit/>
          </a:bodyPr>
          <a:lstStyle/>
          <a:p>
            <a:pPr marL="285750" indent="-285750">
              <a:buFont typeface="Wingdings" charset="2"/>
              <a:buChar char="²"/>
            </a:pPr>
            <a:r>
              <a:rPr lang="en-US" dirty="0" smtClean="0"/>
              <a:t>The spectral calibration </a:t>
            </a:r>
            <a:r>
              <a:rPr lang="en-US" sz="1600" dirty="0" smtClean="0"/>
              <a:t>is </a:t>
            </a:r>
            <a:r>
              <a:rPr lang="en-US" sz="1600" dirty="0"/>
              <a:t>very </a:t>
            </a:r>
            <a:r>
              <a:rPr lang="en-US" sz="1600" dirty="0" smtClean="0"/>
              <a:t>good.</a:t>
            </a:r>
          </a:p>
          <a:p>
            <a:pPr marL="285750" indent="-285750">
              <a:buFont typeface="Wingdings" charset="2"/>
              <a:buChar char="²"/>
            </a:pPr>
            <a:endParaRPr lang="en-US" sz="1600" dirty="0"/>
          </a:p>
          <a:p>
            <a:pPr marL="285750" indent="-285750">
              <a:buFont typeface="Wingdings" charset="2"/>
              <a:buChar char="²"/>
            </a:pPr>
            <a:r>
              <a:rPr lang="en-US" sz="1600" dirty="0" smtClean="0"/>
              <a:t>Neon </a:t>
            </a:r>
            <a:r>
              <a:rPr lang="en-US" sz="1600" dirty="0"/>
              <a:t>lamp views indicate </a:t>
            </a:r>
            <a:r>
              <a:rPr lang="en-US" sz="1600" dirty="0" smtClean="0"/>
              <a:t>metrology laser variations are less </a:t>
            </a:r>
            <a:r>
              <a:rPr lang="en-US" sz="1600" dirty="0"/>
              <a:t>than </a:t>
            </a:r>
            <a:r>
              <a:rPr lang="en-US" sz="1600" dirty="0" smtClean="0"/>
              <a:t>1ppm over the last 8 months.</a:t>
            </a:r>
          </a:p>
          <a:p>
            <a:pPr marL="285750" indent="-285750">
              <a:buFont typeface="Wingdings" charset="2"/>
              <a:buChar char="²"/>
            </a:pPr>
            <a:endParaRPr lang="en-US" sz="1600" dirty="0"/>
          </a:p>
          <a:p>
            <a:pPr marL="285750" indent="-285750">
              <a:buFont typeface="Wingdings" charset="2"/>
              <a:buChar char="²"/>
            </a:pPr>
            <a:r>
              <a:rPr lang="en-US" sz="1600" dirty="0" smtClean="0"/>
              <a:t>The Inter</a:t>
            </a:r>
            <a:r>
              <a:rPr lang="en-US" sz="1600" dirty="0"/>
              <a:t>-FOV </a:t>
            </a:r>
            <a:r>
              <a:rPr lang="en-US" sz="1600" dirty="0" smtClean="0"/>
              <a:t>calibration </a:t>
            </a:r>
            <a:r>
              <a:rPr lang="en-US" sz="1600" dirty="0"/>
              <a:t>is better than 0.2 ppm for LW, 0.3 ppm for LW, 0.7 ppm for </a:t>
            </a:r>
            <a:r>
              <a:rPr lang="en-US" sz="1600" dirty="0" smtClean="0"/>
              <a:t>SW</a:t>
            </a:r>
          </a:p>
          <a:p>
            <a:pPr marL="285750" indent="-285750">
              <a:buFont typeface="Wingdings" charset="2"/>
              <a:buChar char="²"/>
            </a:pPr>
            <a:endParaRPr lang="en-US" sz="1600" dirty="0"/>
          </a:p>
          <a:p>
            <a:pPr marL="285750" indent="-285750">
              <a:buFont typeface="Wingdings" charset="2"/>
              <a:buChar char="²"/>
            </a:pPr>
            <a:r>
              <a:rPr lang="en-US" sz="1600" dirty="0" smtClean="0"/>
              <a:t>Small </a:t>
            </a:r>
            <a:r>
              <a:rPr lang="en-US" sz="1600" dirty="0"/>
              <a:t>changes to the ILS parameters could be made to further improve the </a:t>
            </a:r>
            <a:r>
              <a:rPr lang="en-US" sz="1600" dirty="0" smtClean="0"/>
              <a:t>Inter-FOV </a:t>
            </a:r>
            <a:r>
              <a:rPr lang="en-US" sz="1600" dirty="0"/>
              <a:t>agreement, most notably for SW FOVs 1 and 6</a:t>
            </a:r>
            <a:r>
              <a:rPr lang="en-US" sz="1600" dirty="0" smtClean="0"/>
              <a:t>.  (Full spectral resolution data should also be used to assess potential changes).</a:t>
            </a:r>
            <a:endParaRPr lang="en-US" sz="1600" dirty="0"/>
          </a:p>
        </p:txBody>
      </p:sp>
      <p:sp>
        <p:nvSpPr>
          <p:cNvPr id="4" name="Slide Number Placeholder 8"/>
          <p:cNvSpPr>
            <a:spLocks noGrp="1"/>
          </p:cNvSpPr>
          <p:nvPr>
            <p:ph type="sldNum" sz="quarter" idx="12"/>
          </p:nvPr>
        </p:nvSpPr>
        <p:spPr>
          <a:xfrm>
            <a:off x="6948915" y="6467750"/>
            <a:ext cx="2133600" cy="365125"/>
          </a:xfrm>
        </p:spPr>
        <p:txBody>
          <a:bodyPr/>
          <a:lstStyle/>
          <a:p>
            <a:fld id="{41E4E550-EDC1-CB42-9D21-E9BDA1C56748}" type="slidenum">
              <a:rPr lang="en-US" smtClean="0"/>
              <a:t>7</a:t>
            </a:fld>
            <a:endParaRPr lang="en-US" dirty="0"/>
          </a:p>
        </p:txBody>
      </p:sp>
    </p:spTree>
    <p:extLst>
      <p:ext uri="{BB962C8B-B14F-4D97-AF65-F5344CB8AC3E}">
        <p14:creationId xmlns:p14="http://schemas.microsoft.com/office/powerpoint/2010/main" val="284614112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Slide Number Placeholder 5"/>
          <p:cNvSpPr>
            <a:spLocks noGrp="1"/>
          </p:cNvSpPr>
          <p:nvPr>
            <p:ph type="sldNum" sz="quarter" idx="12"/>
          </p:nvPr>
        </p:nvSpPr>
        <p:spPr/>
        <p:txBody>
          <a:bodyPr/>
          <a:lstStyle/>
          <a:p>
            <a:fld id="{1059B114-4646-1546-A15E-646E752073F6}" type="slidenum">
              <a:rPr lang="en-US" smtClean="0"/>
              <a:pPr/>
              <a:t>8</a:t>
            </a:fld>
            <a:endParaRPr lang="en-US" sz="1400" dirty="0">
              <a:latin typeface="Times" charset="0"/>
            </a:endParaRPr>
          </a:p>
        </p:txBody>
      </p:sp>
      <p:pic>
        <p:nvPicPr>
          <p:cNvPr id="66617" name="Picture 57" descr="ils_calc_obs_a.png                                             00149FE0Macintosh HD                   BB753A6B:"/>
          <p:cNvPicPr>
            <a:picLocks noChangeAspect="1" noChangeArrowheads="1"/>
          </p:cNvPicPr>
          <p:nvPr/>
        </p:nvPicPr>
        <p:blipFill>
          <a:blip r:embed="rId3">
            <a:extLst>
              <a:ext uri="{28A0092B-C50C-407E-A947-70E740481C1C}">
                <a14:useLocalDpi xmlns:a14="http://schemas.microsoft.com/office/drawing/2010/main" val="0"/>
              </a:ext>
            </a:extLst>
          </a:blip>
          <a:srcRect l="6245"/>
          <a:stretch>
            <a:fillRect/>
          </a:stretch>
        </p:blipFill>
        <p:spPr bwMode="auto">
          <a:xfrm>
            <a:off x="0" y="1600200"/>
            <a:ext cx="5943600" cy="4754563"/>
          </a:xfrm>
          <a:prstGeom prst="rect">
            <a:avLst/>
          </a:prstGeom>
          <a:noFill/>
          <a:extLst>
            <a:ext uri="{909E8E84-426E-40dd-AFC4-6F175D3DCCD1}">
              <a14:hiddenFill xmlns:a14="http://schemas.microsoft.com/office/drawing/2010/main">
                <a:solidFill>
                  <a:srgbClr val="FFFFFF"/>
                </a:solidFill>
              </a14:hiddenFill>
            </a:ext>
          </a:extLst>
        </p:spPr>
      </p:pic>
      <p:sp>
        <p:nvSpPr>
          <p:cNvPr id="66562" name="Rectangle 2"/>
          <p:cNvSpPr>
            <a:spLocks noGrp="1" noChangeArrowheads="1"/>
          </p:cNvSpPr>
          <p:nvPr>
            <p:ph type="title"/>
          </p:nvPr>
        </p:nvSpPr>
        <p:spPr>
          <a:xfrm>
            <a:off x="281812" y="990600"/>
            <a:ext cx="8763000" cy="990600"/>
          </a:xfrm>
        </p:spPr>
        <p:txBody>
          <a:bodyPr>
            <a:normAutofit/>
          </a:bodyPr>
          <a:lstStyle/>
          <a:p>
            <a:r>
              <a:rPr lang="en-US" sz="1800" dirty="0" smtClean="0">
                <a:latin typeface="Arial" charset="0"/>
              </a:rPr>
              <a:t>Example Center, Side, and Corner FOV ILSs, before Self-</a:t>
            </a:r>
            <a:r>
              <a:rPr lang="en-US" sz="1800" dirty="0" err="1" smtClean="0">
                <a:latin typeface="Arial" charset="0"/>
              </a:rPr>
              <a:t>Apodization</a:t>
            </a:r>
            <a:r>
              <a:rPr lang="en-US" sz="1800" dirty="0" smtClean="0">
                <a:latin typeface="Arial" charset="0"/>
              </a:rPr>
              <a:t> Corrections</a:t>
            </a:r>
            <a:endParaRPr lang="en-US" sz="1800" dirty="0"/>
          </a:p>
        </p:txBody>
      </p:sp>
      <p:sp>
        <p:nvSpPr>
          <p:cNvPr id="66565" name="Text Box 5"/>
          <p:cNvSpPr txBox="1">
            <a:spLocks noChangeArrowheads="1"/>
          </p:cNvSpPr>
          <p:nvPr/>
        </p:nvSpPr>
        <p:spPr bwMode="auto">
          <a:xfrm>
            <a:off x="3860800" y="2159000"/>
            <a:ext cx="974725" cy="7112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1000" b="1">
                <a:latin typeface="Arial" charset="0"/>
              </a:rPr>
              <a:t>Pure sinc</a:t>
            </a:r>
          </a:p>
          <a:p>
            <a:pPr algn="ctr"/>
            <a:r>
              <a:rPr lang="en-US" sz="1000" b="1">
                <a:solidFill>
                  <a:srgbClr val="0000FF"/>
                </a:solidFill>
                <a:latin typeface="Arial" charset="0"/>
              </a:rPr>
              <a:t>Center FOV5</a:t>
            </a:r>
            <a:endParaRPr lang="en-US" sz="1000" b="1">
              <a:latin typeface="Arial" charset="0"/>
            </a:endParaRPr>
          </a:p>
          <a:p>
            <a:pPr algn="ctr"/>
            <a:r>
              <a:rPr lang="en-US" sz="1000" b="1">
                <a:solidFill>
                  <a:srgbClr val="008000"/>
                </a:solidFill>
                <a:latin typeface="Arial" charset="0"/>
              </a:rPr>
              <a:t>Edge FOV4</a:t>
            </a:r>
            <a:endParaRPr lang="en-US" sz="1000" b="1">
              <a:latin typeface="Arial" charset="0"/>
            </a:endParaRPr>
          </a:p>
          <a:p>
            <a:pPr algn="ctr"/>
            <a:r>
              <a:rPr lang="en-US" sz="1000" b="1">
                <a:solidFill>
                  <a:srgbClr val="FF0000"/>
                </a:solidFill>
                <a:latin typeface="Arial" charset="0"/>
              </a:rPr>
              <a:t>Corner FOV1</a:t>
            </a:r>
            <a:endParaRPr lang="en-US" sz="1400">
              <a:latin typeface="Arial" charset="0"/>
            </a:endParaRPr>
          </a:p>
        </p:txBody>
      </p:sp>
      <p:graphicFrame>
        <p:nvGraphicFramePr>
          <p:cNvPr id="68966" name="Group 1382"/>
          <p:cNvGraphicFramePr>
            <a:graphicFrameLocks noGrp="1"/>
          </p:cNvGraphicFramePr>
          <p:nvPr/>
        </p:nvGraphicFramePr>
        <p:xfrm>
          <a:off x="5562600" y="1981200"/>
          <a:ext cx="3505200" cy="3641727"/>
        </p:xfrm>
        <a:graphic>
          <a:graphicData uri="http://schemas.openxmlformats.org/drawingml/2006/table">
            <a:tbl>
              <a:tblPr/>
              <a:tblGrid>
                <a:gridCol w="715963"/>
                <a:gridCol w="500062"/>
                <a:gridCol w="714375"/>
                <a:gridCol w="771525"/>
                <a:gridCol w="803275"/>
              </a:tblGrid>
              <a:tr h="46831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a typeface="ＭＳ Ｐゴシック" charset="0"/>
                      </a:endParaRPr>
                    </a:p>
                  </a:txBody>
                  <a:tcPr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1" i="0" u="none" strike="noStrike" cap="none" normalizeH="0" baseline="0">
                          <a:ln>
                            <a:noFill/>
                          </a:ln>
                          <a:solidFill>
                            <a:srgbClr val="0000FF"/>
                          </a:solidFill>
                          <a:effectLst/>
                          <a:latin typeface="Arial" charset="0"/>
                          <a:ea typeface="ＭＳ Ｐゴシック" charset="0"/>
                        </a:rPr>
                        <a:t>Center FOV</a:t>
                      </a:r>
                    </a:p>
                  </a:txBody>
                  <a:tcPr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1" i="0" u="none" strike="noStrike" cap="none" normalizeH="0" baseline="0">
                          <a:ln>
                            <a:noFill/>
                          </a:ln>
                          <a:solidFill>
                            <a:srgbClr val="008000"/>
                          </a:solidFill>
                          <a:effectLst/>
                          <a:latin typeface="Arial" charset="0"/>
                          <a:ea typeface="ＭＳ Ｐゴシック" charset="0"/>
                        </a:rPr>
                        <a:t>Edge FOV</a:t>
                      </a:r>
                    </a:p>
                  </a:txBody>
                  <a:tcPr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1" i="0" u="none" strike="noStrike" cap="none" normalizeH="0" baseline="0">
                          <a:ln>
                            <a:noFill/>
                          </a:ln>
                          <a:solidFill>
                            <a:srgbClr val="FF0000"/>
                          </a:solidFill>
                          <a:effectLst/>
                          <a:latin typeface="Arial" charset="0"/>
                          <a:ea typeface="ＭＳ Ｐゴシック" charset="0"/>
                        </a:rPr>
                        <a:t>Corner FOV</a:t>
                      </a:r>
                    </a:p>
                  </a:txBody>
                  <a:tcPr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r>
              <a:tr h="417513">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1" i="0" u="none" strike="noStrike" cap="none" normalizeH="0" baseline="0">
                          <a:ln>
                            <a:noFill/>
                          </a:ln>
                          <a:solidFill>
                            <a:schemeClr val="tx1"/>
                          </a:solidFill>
                          <a:effectLst/>
                          <a:latin typeface="Arial" charset="0"/>
                          <a:ea typeface="ＭＳ Ｐゴシック" charset="0"/>
                        </a:rPr>
                        <a:t>centroid (cm</a:t>
                      </a:r>
                      <a:r>
                        <a:rPr kumimoji="0" lang="en-US" sz="1000" b="1" i="0" u="none" strike="noStrike" cap="none" normalizeH="0" baseline="30000">
                          <a:ln>
                            <a:noFill/>
                          </a:ln>
                          <a:solidFill>
                            <a:schemeClr val="tx1"/>
                          </a:solidFill>
                          <a:effectLst/>
                          <a:latin typeface="Arial" charset="0"/>
                          <a:ea typeface="ＭＳ Ｐゴシック" charset="0"/>
                        </a:rPr>
                        <a:t>-1</a:t>
                      </a:r>
                      <a:r>
                        <a:rPr kumimoji="0" lang="en-US" sz="1000" b="1" i="0" u="none" strike="noStrike" cap="none" normalizeH="0" baseline="0">
                          <a:ln>
                            <a:noFill/>
                          </a:ln>
                          <a:solidFill>
                            <a:schemeClr val="tx1"/>
                          </a:solidFill>
                          <a:effectLst/>
                          <a:latin typeface="Arial" charset="0"/>
                          <a:ea typeface="ＭＳ Ｐゴシック" charset="0"/>
                        </a:rPr>
                        <a:t>)</a:t>
                      </a:r>
                    </a:p>
                  </a:txBody>
                  <a:tcPr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1" i="0" u="none" strike="noStrike" cap="none" normalizeH="0" baseline="0" dirty="0">
                          <a:ln>
                            <a:noFill/>
                          </a:ln>
                          <a:solidFill>
                            <a:schemeClr val="tx1"/>
                          </a:solidFill>
                          <a:effectLst/>
                          <a:latin typeface="Arial" charset="0"/>
                          <a:ea typeface="ＭＳ Ｐゴシック" charset="0"/>
                        </a:rPr>
                        <a:t>Obs</a:t>
                      </a:r>
                    </a:p>
                  </a:txBody>
                  <a:tcPr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rgbClr val="0000FF"/>
                          </a:solidFill>
                          <a:effectLst/>
                          <a:latin typeface="Arial" charset="0"/>
                          <a:ea typeface="ＭＳ Ｐゴシック" charset="0"/>
                        </a:rPr>
                        <a:t>942.367</a:t>
                      </a:r>
                    </a:p>
                  </a:txBody>
                  <a:tcPr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rgbClr val="008000"/>
                          </a:solidFill>
                          <a:effectLst/>
                          <a:latin typeface="Arial" charset="0"/>
                          <a:ea typeface="ＭＳ Ｐゴシック" charset="0"/>
                        </a:rPr>
                        <a:t>942.195</a:t>
                      </a:r>
                    </a:p>
                  </a:txBody>
                  <a:tcPr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rgbClr val="FF0000"/>
                          </a:solidFill>
                          <a:effectLst/>
                          <a:latin typeface="Arial" charset="0"/>
                          <a:ea typeface="ＭＳ Ｐゴシック" charset="0"/>
                        </a:rPr>
                        <a:t>942.034</a:t>
                      </a:r>
                    </a:p>
                  </a:txBody>
                  <a:tcPr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r>
              <a:tr h="415925">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1" i="0" u="none" strike="noStrike" cap="none" normalizeH="0" baseline="0" dirty="0">
                          <a:ln>
                            <a:noFill/>
                          </a:ln>
                          <a:solidFill>
                            <a:schemeClr val="tx1"/>
                          </a:solidFill>
                          <a:effectLst/>
                          <a:latin typeface="Arial" charset="0"/>
                          <a:ea typeface="ＭＳ Ｐゴシック" charset="0"/>
                        </a:rPr>
                        <a:t>Calc</a:t>
                      </a:r>
                    </a:p>
                  </a:txBody>
                  <a:tcPr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rgbClr val="0000FF"/>
                          </a:solidFill>
                          <a:effectLst/>
                          <a:latin typeface="Arial" charset="0"/>
                          <a:ea typeface="ＭＳ Ｐゴシック" charset="0"/>
                        </a:rPr>
                        <a:t>942.366</a:t>
                      </a:r>
                    </a:p>
                  </a:txBody>
                  <a:tcPr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rgbClr val="008000"/>
                          </a:solidFill>
                          <a:effectLst/>
                          <a:latin typeface="Arial" charset="0"/>
                          <a:ea typeface="ＭＳ Ｐゴシック" charset="0"/>
                        </a:rPr>
                        <a:t>942.195</a:t>
                      </a:r>
                    </a:p>
                  </a:txBody>
                  <a:tcPr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rgbClr val="FF0000"/>
                          </a:solidFill>
                          <a:effectLst/>
                          <a:latin typeface="Arial" charset="0"/>
                          <a:ea typeface="ＭＳ Ｐゴシック" charset="0"/>
                        </a:rPr>
                        <a:t>942.034</a:t>
                      </a:r>
                    </a:p>
                  </a:txBody>
                  <a:tcPr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r>
              <a:tr h="420688">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1" i="0" u="none" strike="noStrike" cap="none" normalizeH="0" baseline="0">
                          <a:ln>
                            <a:noFill/>
                          </a:ln>
                          <a:solidFill>
                            <a:schemeClr val="tx1"/>
                          </a:solidFill>
                          <a:effectLst/>
                          <a:latin typeface="Arial" charset="0"/>
                          <a:ea typeface="ＭＳ Ｐゴシック" charset="0"/>
                        </a:rPr>
                        <a:t>FWHM (cm</a:t>
                      </a:r>
                      <a:r>
                        <a:rPr kumimoji="0" lang="en-US" sz="1000" b="1" i="0" u="none" strike="noStrike" cap="none" normalizeH="0" baseline="30000">
                          <a:ln>
                            <a:noFill/>
                          </a:ln>
                          <a:solidFill>
                            <a:schemeClr val="tx1"/>
                          </a:solidFill>
                          <a:effectLst/>
                          <a:latin typeface="Arial" charset="0"/>
                          <a:ea typeface="ＭＳ Ｐゴシック" charset="0"/>
                        </a:rPr>
                        <a:t>-1</a:t>
                      </a:r>
                      <a:r>
                        <a:rPr kumimoji="0" lang="en-US" sz="1000" b="1" i="0" u="none" strike="noStrike" cap="none" normalizeH="0" baseline="0">
                          <a:ln>
                            <a:noFill/>
                          </a:ln>
                          <a:solidFill>
                            <a:schemeClr val="tx1"/>
                          </a:solidFill>
                          <a:effectLst/>
                          <a:latin typeface="Arial" charset="0"/>
                          <a:ea typeface="ＭＳ Ｐゴシック" charset="0"/>
                        </a:rPr>
                        <a:t>)</a:t>
                      </a:r>
                    </a:p>
                  </a:txBody>
                  <a:tcPr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1" i="0" u="none" strike="noStrike" cap="none" normalizeH="0" baseline="0" dirty="0">
                          <a:ln>
                            <a:noFill/>
                          </a:ln>
                          <a:solidFill>
                            <a:schemeClr val="tx1"/>
                          </a:solidFill>
                          <a:effectLst/>
                          <a:latin typeface="Arial" charset="0"/>
                          <a:ea typeface="ＭＳ Ｐゴシック" charset="0"/>
                        </a:rPr>
                        <a:t>Obs</a:t>
                      </a:r>
                    </a:p>
                  </a:txBody>
                  <a:tcPr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rgbClr val="0000FF"/>
                          </a:solidFill>
                          <a:effectLst/>
                          <a:latin typeface="Arial" charset="0"/>
                          <a:ea typeface="ＭＳ Ｐゴシック" charset="0"/>
                        </a:rPr>
                        <a:t>0.747</a:t>
                      </a:r>
                    </a:p>
                  </a:txBody>
                  <a:tcPr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rgbClr val="008000"/>
                          </a:solidFill>
                          <a:effectLst/>
                          <a:latin typeface="Arial" charset="0"/>
                          <a:ea typeface="ＭＳ Ｐゴシック" charset="0"/>
                        </a:rPr>
                        <a:t>0.757</a:t>
                      </a:r>
                    </a:p>
                  </a:txBody>
                  <a:tcPr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rgbClr val="FF0000"/>
                          </a:solidFill>
                          <a:effectLst/>
                          <a:latin typeface="Arial" charset="0"/>
                          <a:ea typeface="ＭＳ Ｐゴシック" charset="0"/>
                        </a:rPr>
                        <a:t>0.767</a:t>
                      </a:r>
                    </a:p>
                  </a:txBody>
                  <a:tcPr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r>
              <a:tr h="419100">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1" i="0" u="none" strike="noStrike" cap="none" normalizeH="0" baseline="0" dirty="0">
                          <a:ln>
                            <a:noFill/>
                          </a:ln>
                          <a:solidFill>
                            <a:schemeClr val="tx1"/>
                          </a:solidFill>
                          <a:effectLst/>
                          <a:latin typeface="Arial" charset="0"/>
                          <a:ea typeface="ＭＳ Ｐゴシック" charset="0"/>
                        </a:rPr>
                        <a:t>Calc</a:t>
                      </a:r>
                    </a:p>
                  </a:txBody>
                  <a:tcPr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rgbClr val="0000FF"/>
                          </a:solidFill>
                          <a:effectLst/>
                          <a:latin typeface="Arial" charset="0"/>
                          <a:ea typeface="ＭＳ Ｐゴシック" charset="0"/>
                        </a:rPr>
                        <a:t>0.751</a:t>
                      </a:r>
                    </a:p>
                  </a:txBody>
                  <a:tcPr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rgbClr val="008000"/>
                          </a:solidFill>
                          <a:effectLst/>
                          <a:latin typeface="Arial" charset="0"/>
                          <a:ea typeface="ＭＳ Ｐゴシック" charset="0"/>
                        </a:rPr>
                        <a:t>0.759</a:t>
                      </a:r>
                    </a:p>
                  </a:txBody>
                  <a:tcPr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rgbClr val="FF0000"/>
                          </a:solidFill>
                          <a:effectLst/>
                          <a:latin typeface="Arial" charset="0"/>
                          <a:ea typeface="ＭＳ Ｐゴシック" charset="0"/>
                        </a:rPr>
                        <a:t>0.767</a:t>
                      </a:r>
                    </a:p>
                  </a:txBody>
                  <a:tcPr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r>
              <a:tr h="417513">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1" i="0" u="none" strike="noStrike" cap="none" normalizeH="0" baseline="0">
                          <a:ln>
                            <a:noFill/>
                          </a:ln>
                          <a:solidFill>
                            <a:schemeClr val="tx1"/>
                          </a:solidFill>
                          <a:effectLst/>
                          <a:latin typeface="Arial" charset="0"/>
                          <a:ea typeface="ＭＳ Ｐゴシック" charset="0"/>
                        </a:rPr>
                        <a:t>Lfoot</a:t>
                      </a:r>
                    </a:p>
                  </a:txBody>
                  <a:tcPr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1" i="0" u="none" strike="noStrike" cap="none" normalizeH="0" baseline="0" dirty="0">
                          <a:ln>
                            <a:noFill/>
                          </a:ln>
                          <a:solidFill>
                            <a:schemeClr val="tx1"/>
                          </a:solidFill>
                          <a:effectLst/>
                          <a:latin typeface="Arial" charset="0"/>
                          <a:ea typeface="ＭＳ Ｐゴシック" charset="0"/>
                        </a:rPr>
                        <a:t>Obs</a:t>
                      </a:r>
                    </a:p>
                  </a:txBody>
                  <a:tcPr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rgbClr val="0000FF"/>
                          </a:solidFill>
                          <a:effectLst/>
                          <a:latin typeface="Arial" charset="0"/>
                          <a:ea typeface="ＭＳ Ｐゴシック" charset="0"/>
                        </a:rPr>
                        <a:t>0.358</a:t>
                      </a:r>
                    </a:p>
                  </a:txBody>
                  <a:tcPr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rgbClr val="008000"/>
                          </a:solidFill>
                          <a:effectLst/>
                          <a:latin typeface="Arial" charset="0"/>
                          <a:ea typeface="ＭＳ Ｐゴシック" charset="0"/>
                        </a:rPr>
                        <a:t>0.329</a:t>
                      </a:r>
                    </a:p>
                  </a:txBody>
                  <a:tcPr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rgbClr val="FF0000"/>
                          </a:solidFill>
                          <a:effectLst/>
                          <a:latin typeface="Arial" charset="0"/>
                          <a:ea typeface="ＭＳ Ｐゴシック" charset="0"/>
                        </a:rPr>
                        <a:t>0.313</a:t>
                      </a:r>
                    </a:p>
                  </a:txBody>
                  <a:tcPr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r>
              <a:tr h="415925">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1" i="0" u="none" strike="noStrike" cap="none" normalizeH="0" baseline="0" dirty="0">
                          <a:ln>
                            <a:noFill/>
                          </a:ln>
                          <a:solidFill>
                            <a:schemeClr val="tx1"/>
                          </a:solidFill>
                          <a:effectLst/>
                          <a:latin typeface="Arial" charset="0"/>
                          <a:ea typeface="ＭＳ Ｐゴシック" charset="0"/>
                        </a:rPr>
                        <a:t>Calc</a:t>
                      </a:r>
                    </a:p>
                  </a:txBody>
                  <a:tcPr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rgbClr val="0000FF"/>
                          </a:solidFill>
                          <a:effectLst/>
                          <a:latin typeface="Arial" charset="0"/>
                          <a:ea typeface="ＭＳ Ｐゴシック" charset="0"/>
                        </a:rPr>
                        <a:t>0.347</a:t>
                      </a:r>
                    </a:p>
                  </a:txBody>
                  <a:tcPr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rgbClr val="008000"/>
                          </a:solidFill>
                          <a:effectLst/>
                          <a:latin typeface="Arial" charset="0"/>
                          <a:ea typeface="ＭＳ Ｐゴシック" charset="0"/>
                        </a:rPr>
                        <a:t>0.328</a:t>
                      </a:r>
                    </a:p>
                  </a:txBody>
                  <a:tcPr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rgbClr val="FF0000"/>
                          </a:solidFill>
                          <a:effectLst/>
                          <a:latin typeface="Arial" charset="0"/>
                          <a:ea typeface="ＭＳ Ｐゴシック" charset="0"/>
                        </a:rPr>
                        <a:t>0.313</a:t>
                      </a:r>
                    </a:p>
                  </a:txBody>
                  <a:tcPr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r>
              <a:tr h="377825">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1" i="0" u="none" strike="noStrike" cap="none" normalizeH="0" baseline="0">
                          <a:ln>
                            <a:noFill/>
                          </a:ln>
                          <a:solidFill>
                            <a:schemeClr val="tx1"/>
                          </a:solidFill>
                          <a:effectLst/>
                          <a:latin typeface="Arial" charset="0"/>
                          <a:ea typeface="ＭＳ Ｐゴシック" charset="0"/>
                        </a:rPr>
                        <a:t>Rfoot</a:t>
                      </a:r>
                    </a:p>
                  </a:txBody>
                  <a:tcPr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1" i="0" u="none" strike="noStrike" cap="none" normalizeH="0" baseline="0" dirty="0">
                          <a:ln>
                            <a:noFill/>
                          </a:ln>
                          <a:solidFill>
                            <a:schemeClr val="tx1"/>
                          </a:solidFill>
                          <a:effectLst/>
                          <a:latin typeface="Arial" charset="0"/>
                          <a:ea typeface="ＭＳ Ｐゴシック" charset="0"/>
                        </a:rPr>
                        <a:t>Obs</a:t>
                      </a:r>
                    </a:p>
                  </a:txBody>
                  <a:tcPr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rgbClr val="0000FF"/>
                          </a:solidFill>
                          <a:effectLst/>
                          <a:latin typeface="Arial" charset="0"/>
                          <a:ea typeface="ＭＳ Ｐゴシック" charset="0"/>
                        </a:rPr>
                        <a:t>0.347</a:t>
                      </a:r>
                    </a:p>
                  </a:txBody>
                  <a:tcPr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rgbClr val="008000"/>
                          </a:solidFill>
                          <a:effectLst/>
                          <a:latin typeface="Arial" charset="0"/>
                          <a:ea typeface="ＭＳ Ｐゴシック" charset="0"/>
                        </a:rPr>
                        <a:t>0.326</a:t>
                      </a:r>
                    </a:p>
                  </a:txBody>
                  <a:tcPr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rgbClr val="FF0000"/>
                          </a:solidFill>
                          <a:effectLst/>
                          <a:latin typeface="Arial" charset="0"/>
                          <a:ea typeface="ＭＳ Ｐゴシック" charset="0"/>
                        </a:rPr>
                        <a:t>0.311</a:t>
                      </a:r>
                    </a:p>
                  </a:txBody>
                  <a:tcPr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r>
              <a:tr h="288925">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1" i="0" u="none" strike="noStrike" cap="none" normalizeH="0" baseline="0" dirty="0">
                          <a:ln>
                            <a:noFill/>
                          </a:ln>
                          <a:solidFill>
                            <a:schemeClr val="tx1"/>
                          </a:solidFill>
                          <a:effectLst/>
                          <a:latin typeface="Arial" charset="0"/>
                          <a:ea typeface="ＭＳ Ｐゴシック" charset="0"/>
                        </a:rPr>
                        <a:t>Calc</a:t>
                      </a:r>
                    </a:p>
                  </a:txBody>
                  <a:tcPr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rgbClr val="0000FF"/>
                          </a:solidFill>
                          <a:effectLst/>
                          <a:latin typeface="Arial" charset="0"/>
                          <a:ea typeface="ＭＳ Ｐゴシック" charset="0"/>
                        </a:rPr>
                        <a:t>0.345</a:t>
                      </a:r>
                    </a:p>
                  </a:txBody>
                  <a:tcPr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rgbClr val="008000"/>
                          </a:solidFill>
                          <a:effectLst/>
                          <a:latin typeface="Arial" charset="0"/>
                          <a:ea typeface="ＭＳ Ｐゴシック" charset="0"/>
                        </a:rPr>
                        <a:t>0.329</a:t>
                      </a:r>
                    </a:p>
                  </a:txBody>
                  <a:tcPr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rgbClr val="FF0000"/>
                          </a:solidFill>
                          <a:effectLst/>
                          <a:latin typeface="Arial" charset="0"/>
                          <a:ea typeface="ＭＳ Ｐゴシック" charset="0"/>
                        </a:rPr>
                        <a:t>0.313</a:t>
                      </a:r>
                    </a:p>
                  </a:txBody>
                  <a:tcPr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6618" name="Text Box 58"/>
          <p:cNvSpPr txBox="1">
            <a:spLocks noChangeArrowheads="1"/>
          </p:cNvSpPr>
          <p:nvPr/>
        </p:nvSpPr>
        <p:spPr bwMode="auto">
          <a:xfrm>
            <a:off x="914400" y="2209800"/>
            <a:ext cx="1079500"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1400" b="1">
                <a:latin typeface="Arial" charset="0"/>
              </a:rPr>
              <a:t>Calculated</a:t>
            </a:r>
            <a:endParaRPr lang="en-US" sz="1400">
              <a:latin typeface="Arial" charset="0"/>
            </a:endParaRPr>
          </a:p>
        </p:txBody>
      </p:sp>
      <p:sp>
        <p:nvSpPr>
          <p:cNvPr id="66620" name="Text Box 60"/>
          <p:cNvSpPr txBox="1">
            <a:spLocks noChangeArrowheads="1"/>
          </p:cNvSpPr>
          <p:nvPr/>
        </p:nvSpPr>
        <p:spPr bwMode="auto">
          <a:xfrm>
            <a:off x="960438" y="4191000"/>
            <a:ext cx="1001712"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1400" b="1">
                <a:latin typeface="Arial" charset="0"/>
              </a:rPr>
              <a:t>Observed</a:t>
            </a:r>
            <a:endParaRPr lang="en-US" sz="1400">
              <a:latin typeface="Arial" charset="0"/>
            </a:endParaRPr>
          </a:p>
        </p:txBody>
      </p:sp>
    </p:spTree>
    <p:extLst>
      <p:ext uri="{BB962C8B-B14F-4D97-AF65-F5344CB8AC3E}">
        <p14:creationId xmlns:p14="http://schemas.microsoft.com/office/powerpoint/2010/main" val="289586056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oit_both_a2.pdf"/>
          <p:cNvPicPr>
            <a:picLocks noChangeAspect="1"/>
          </p:cNvPicPr>
          <p:nvPr/>
        </p:nvPicPr>
        <p:blipFill rotWithShape="1">
          <a:blip r:embed="rId2">
            <a:extLst>
              <a:ext uri="{28A0092B-C50C-407E-A947-70E740481C1C}">
                <a14:useLocalDpi xmlns:a14="http://schemas.microsoft.com/office/drawing/2010/main" val="0"/>
              </a:ext>
            </a:extLst>
          </a:blip>
          <a:srcRect l="8649" t="2389" r="9409" b="77350"/>
          <a:stretch/>
        </p:blipFill>
        <p:spPr>
          <a:xfrm>
            <a:off x="2749945" y="53752"/>
            <a:ext cx="6164079" cy="1894874"/>
          </a:xfrm>
          <a:prstGeom prst="rect">
            <a:avLst/>
          </a:prstGeom>
        </p:spPr>
      </p:pic>
      <p:pic>
        <p:nvPicPr>
          <p:cNvPr id="15" name="Picture 14" descr="doit_both_a2.pdf"/>
          <p:cNvPicPr>
            <a:picLocks noChangeAspect="1"/>
          </p:cNvPicPr>
          <p:nvPr/>
        </p:nvPicPr>
        <p:blipFill rotWithShape="1">
          <a:blip r:embed="rId3">
            <a:extLst>
              <a:ext uri="{28A0092B-C50C-407E-A947-70E740481C1C}">
                <a14:useLocalDpi xmlns:a14="http://schemas.microsoft.com/office/drawing/2010/main" val="0"/>
              </a:ext>
            </a:extLst>
          </a:blip>
          <a:srcRect l="31540" t="24921" r="8924" b="12184"/>
          <a:stretch/>
        </p:blipFill>
        <p:spPr>
          <a:xfrm>
            <a:off x="4031894" y="1811500"/>
            <a:ext cx="4038614" cy="4999212"/>
          </a:xfrm>
          <a:prstGeom prst="rect">
            <a:avLst/>
          </a:prstGeom>
        </p:spPr>
      </p:pic>
      <p:pic>
        <p:nvPicPr>
          <p:cNvPr id="7" name="Picture 6" descr="legend.pdf"/>
          <p:cNvPicPr>
            <a:picLocks noChangeAspect="1"/>
          </p:cNvPicPr>
          <p:nvPr/>
        </p:nvPicPr>
        <p:blipFill rotWithShape="1">
          <a:blip r:embed="rId4">
            <a:extLst>
              <a:ext uri="{28A0092B-C50C-407E-A947-70E740481C1C}">
                <a14:useLocalDpi xmlns:a14="http://schemas.microsoft.com/office/drawing/2010/main" val="0"/>
              </a:ext>
            </a:extLst>
          </a:blip>
          <a:srcRect l="15976" t="51871" r="73342" b="35575"/>
          <a:stretch/>
        </p:blipFill>
        <p:spPr>
          <a:xfrm>
            <a:off x="8004252" y="2902508"/>
            <a:ext cx="826853" cy="1257556"/>
          </a:xfrm>
          <a:prstGeom prst="rect">
            <a:avLst/>
          </a:prstGeom>
        </p:spPr>
      </p:pic>
      <p:sp>
        <p:nvSpPr>
          <p:cNvPr id="8" name="TextBox 7"/>
          <p:cNvSpPr txBox="1"/>
          <p:nvPr/>
        </p:nvSpPr>
        <p:spPr>
          <a:xfrm>
            <a:off x="398633" y="353014"/>
            <a:ext cx="2462202" cy="1200329"/>
          </a:xfrm>
          <a:prstGeom prst="rect">
            <a:avLst/>
          </a:prstGeom>
          <a:noFill/>
        </p:spPr>
        <p:txBody>
          <a:bodyPr wrap="square" rtlCol="0">
            <a:spAutoFit/>
          </a:bodyPr>
          <a:lstStyle/>
          <a:p>
            <a:r>
              <a:rPr lang="en-US" b="1" dirty="0" smtClean="0"/>
              <a:t>Metrology laser wavelength deviations, derived from Neon lamp views:</a:t>
            </a:r>
          </a:p>
        </p:txBody>
      </p:sp>
      <p:sp>
        <p:nvSpPr>
          <p:cNvPr id="9" name="Rectangle 8"/>
          <p:cNvSpPr/>
          <p:nvPr/>
        </p:nvSpPr>
        <p:spPr>
          <a:xfrm>
            <a:off x="4283891" y="260635"/>
            <a:ext cx="2564399" cy="307777"/>
          </a:xfrm>
          <a:prstGeom prst="rect">
            <a:avLst/>
          </a:prstGeom>
        </p:spPr>
        <p:txBody>
          <a:bodyPr wrap="none">
            <a:spAutoFit/>
          </a:bodyPr>
          <a:lstStyle/>
          <a:p>
            <a:r>
              <a:rPr lang="en-US" sz="1400" b="1" dirty="0" smtClean="0"/>
              <a:t>Mean value = 773.13031008 nm</a:t>
            </a:r>
          </a:p>
        </p:txBody>
      </p:sp>
      <p:sp>
        <p:nvSpPr>
          <p:cNvPr id="10" name="TextBox 9"/>
          <p:cNvSpPr txBox="1"/>
          <p:nvPr/>
        </p:nvSpPr>
        <p:spPr>
          <a:xfrm>
            <a:off x="1651100" y="2962274"/>
            <a:ext cx="1961771" cy="1754327"/>
          </a:xfrm>
          <a:prstGeom prst="rect">
            <a:avLst/>
          </a:prstGeom>
          <a:noFill/>
        </p:spPr>
        <p:txBody>
          <a:bodyPr wrap="square" rtlCol="0">
            <a:spAutoFit/>
          </a:bodyPr>
          <a:lstStyle/>
          <a:p>
            <a:r>
              <a:rPr lang="en-US" b="1" dirty="0" smtClean="0"/>
              <a:t>Inter-FOV spectral shifts w/r/t FOV5,</a:t>
            </a:r>
          </a:p>
          <a:p>
            <a:r>
              <a:rPr lang="en-US" b="1" dirty="0"/>
              <a:t>d</a:t>
            </a:r>
            <a:r>
              <a:rPr lang="en-US" b="1" dirty="0" smtClean="0"/>
              <a:t>erived from spectral correlation analysis:</a:t>
            </a:r>
          </a:p>
        </p:txBody>
      </p:sp>
      <p:sp>
        <p:nvSpPr>
          <p:cNvPr id="11" name="Left Brace 10"/>
          <p:cNvSpPr/>
          <p:nvPr/>
        </p:nvSpPr>
        <p:spPr>
          <a:xfrm>
            <a:off x="3656586" y="2593472"/>
            <a:ext cx="255594" cy="3195356"/>
          </a:xfrm>
          <a:prstGeom prst="leftBrace">
            <a:avLst>
              <a:gd name="adj1" fmla="val 82527"/>
              <a:gd name="adj2" fmla="val 29749"/>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Rectangle 11"/>
          <p:cNvSpPr/>
          <p:nvPr/>
        </p:nvSpPr>
        <p:spPr>
          <a:xfrm>
            <a:off x="4984402" y="1978003"/>
            <a:ext cx="2454518" cy="307777"/>
          </a:xfrm>
          <a:prstGeom prst="rect">
            <a:avLst/>
          </a:prstGeom>
        </p:spPr>
        <p:txBody>
          <a:bodyPr wrap="none">
            <a:spAutoFit/>
          </a:bodyPr>
          <a:lstStyle/>
          <a:p>
            <a:r>
              <a:rPr lang="en-US" sz="1400" b="1" dirty="0" err="1" smtClean="0">
                <a:solidFill>
                  <a:srgbClr val="008000"/>
                </a:solidFill>
              </a:rPr>
              <a:t>Longwave</a:t>
            </a:r>
            <a:r>
              <a:rPr lang="en-US" sz="1400" b="1" dirty="0" smtClean="0">
                <a:solidFill>
                  <a:srgbClr val="008000"/>
                </a:solidFill>
              </a:rPr>
              <a:t> band, 730-740 cm</a:t>
            </a:r>
            <a:r>
              <a:rPr lang="en-US" sz="1400" b="1" baseline="30000" dirty="0" smtClean="0">
                <a:solidFill>
                  <a:srgbClr val="008000"/>
                </a:solidFill>
              </a:rPr>
              <a:t>-1</a:t>
            </a:r>
          </a:p>
        </p:txBody>
      </p:sp>
      <p:sp>
        <p:nvSpPr>
          <p:cNvPr id="13" name="Rectangle 12"/>
          <p:cNvSpPr/>
          <p:nvPr/>
        </p:nvSpPr>
        <p:spPr>
          <a:xfrm>
            <a:off x="4984402" y="3646424"/>
            <a:ext cx="2526878" cy="307777"/>
          </a:xfrm>
          <a:prstGeom prst="rect">
            <a:avLst/>
          </a:prstGeom>
        </p:spPr>
        <p:txBody>
          <a:bodyPr wrap="none">
            <a:spAutoFit/>
          </a:bodyPr>
          <a:lstStyle/>
          <a:p>
            <a:r>
              <a:rPr lang="en-US" sz="1400" b="1" dirty="0" err="1" smtClean="0">
                <a:solidFill>
                  <a:srgbClr val="0000FF"/>
                </a:solidFill>
              </a:rPr>
              <a:t>Midwave</a:t>
            </a:r>
            <a:r>
              <a:rPr lang="en-US" sz="1400" b="1" dirty="0" smtClean="0">
                <a:solidFill>
                  <a:srgbClr val="0000FF"/>
                </a:solidFill>
              </a:rPr>
              <a:t> band, 1350-1380 cm</a:t>
            </a:r>
            <a:r>
              <a:rPr lang="en-US" sz="1400" b="1" baseline="30000" dirty="0" smtClean="0">
                <a:solidFill>
                  <a:srgbClr val="0000FF"/>
                </a:solidFill>
              </a:rPr>
              <a:t>-1</a:t>
            </a:r>
          </a:p>
        </p:txBody>
      </p:sp>
      <p:sp>
        <p:nvSpPr>
          <p:cNvPr id="14" name="Rectangle 13"/>
          <p:cNvSpPr/>
          <p:nvPr/>
        </p:nvSpPr>
        <p:spPr>
          <a:xfrm>
            <a:off x="4984402" y="5310927"/>
            <a:ext cx="2633303" cy="307777"/>
          </a:xfrm>
          <a:prstGeom prst="rect">
            <a:avLst/>
          </a:prstGeom>
        </p:spPr>
        <p:txBody>
          <a:bodyPr wrap="none">
            <a:spAutoFit/>
          </a:bodyPr>
          <a:lstStyle/>
          <a:p>
            <a:r>
              <a:rPr lang="en-US" sz="1400" b="1" dirty="0" smtClean="0">
                <a:solidFill>
                  <a:srgbClr val="FF0000"/>
                </a:solidFill>
              </a:rPr>
              <a:t>Shortwave band, 2200-2250 cm</a:t>
            </a:r>
            <a:r>
              <a:rPr lang="en-US" sz="1400" b="1" baseline="30000" dirty="0" smtClean="0">
                <a:solidFill>
                  <a:srgbClr val="FF0000"/>
                </a:solidFill>
              </a:rPr>
              <a:t>-1</a:t>
            </a:r>
          </a:p>
        </p:txBody>
      </p:sp>
      <p:sp>
        <p:nvSpPr>
          <p:cNvPr id="16" name="Slide Number Placeholder 8"/>
          <p:cNvSpPr>
            <a:spLocks noGrp="1"/>
          </p:cNvSpPr>
          <p:nvPr>
            <p:ph type="sldNum" sz="quarter" idx="12"/>
          </p:nvPr>
        </p:nvSpPr>
        <p:spPr>
          <a:xfrm>
            <a:off x="6948915" y="6467750"/>
            <a:ext cx="2133600" cy="365125"/>
          </a:xfrm>
        </p:spPr>
        <p:txBody>
          <a:bodyPr/>
          <a:lstStyle/>
          <a:p>
            <a:fld id="{41E4E550-EDC1-CB42-9D21-E9BDA1C56748}" type="slidenum">
              <a:rPr lang="en-US" smtClean="0"/>
              <a:t>9</a:t>
            </a:fld>
            <a:endParaRPr lang="en-US" dirty="0"/>
          </a:p>
        </p:txBody>
      </p:sp>
    </p:spTree>
    <p:extLst>
      <p:ext uri="{BB962C8B-B14F-4D97-AF65-F5344CB8AC3E}">
        <p14:creationId xmlns:p14="http://schemas.microsoft.com/office/powerpoint/2010/main" val="16164176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6010</TotalTime>
  <Words>2567</Words>
  <Application>Microsoft Macintosh PowerPoint</Application>
  <PresentationFormat>On-screen Show (4:3)</PresentationFormat>
  <Paragraphs>364</Paragraphs>
  <Slides>35</Slides>
  <Notes>12</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UW CrIS SDR Status Report</vt:lpstr>
      <vt:lpstr>PowerPoint Presentation</vt:lpstr>
      <vt:lpstr>Summary</vt:lpstr>
      <vt:lpstr>Data QC and File Latency</vt:lpstr>
      <vt:lpstr>PowerPoint Presentation</vt:lpstr>
      <vt:lpstr>PowerPoint Presentation</vt:lpstr>
      <vt:lpstr>Inter-FOV spectral calibration</vt:lpstr>
      <vt:lpstr>Example Center, Side, and Corner FOV ILSs, before Self-Apodization Corrections</vt:lpstr>
      <vt:lpstr>PowerPoint Presentation</vt:lpstr>
      <vt:lpstr>PowerPoint Presentation</vt:lpstr>
      <vt:lpstr>CrIS/AIRS Radiometric Comparisons</vt:lpstr>
      <vt:lpstr>CrIS/AIRS dataset, 25 Feb to 7 Oct</vt:lpstr>
      <vt:lpstr>Selected wavenumber regions</vt:lpstr>
      <vt:lpstr>BT Distributions</vt:lpstr>
      <vt:lpstr>Daily Mean Differences</vt:lpstr>
      <vt:lpstr>PowerPoint Presentation</vt:lpstr>
      <vt:lpstr>CrIS/VIIRS Radiometric Evaluations (in collaboration with Chris Moeller)</vt:lpstr>
      <vt:lpstr>PowerPoint Presentation</vt:lpstr>
      <vt:lpstr>PowerPoint Presentation</vt:lpstr>
      <vt:lpstr>PowerPoint Presentation</vt:lpstr>
      <vt:lpstr>PowerPoint Presentation</vt:lpstr>
      <vt:lpstr>FOV-2-FOV Radiometric Differences</vt:lpstr>
      <vt:lpstr>PowerPoint Presentation</vt:lpstr>
      <vt:lpstr>PowerPoint Presentation</vt:lpstr>
      <vt:lpstr>CrIS/VIIRS M13 (4um) comparisons </vt:lpstr>
      <vt:lpstr>PowerPoint Presentation</vt:lpstr>
      <vt:lpstr>Radiometric Nonlinearity</vt:lpstr>
      <vt:lpstr>PowerPoint Presentation</vt:lpstr>
      <vt:lpstr>PowerPoint Presentation</vt:lpstr>
      <vt:lpstr>PowerPoint Presentation</vt:lpstr>
      <vt:lpstr>October 6 Suomi-NPP underflight   </vt:lpstr>
      <vt:lpstr>PowerPoint Presentation</vt:lpstr>
      <vt:lpstr>PowerPoint Presentation</vt:lpstr>
      <vt:lpstr>Summary</vt:lpstr>
      <vt:lpstr>Future Efforts</vt:lpstr>
    </vt:vector>
  </TitlesOfParts>
  <Company>University of Wisconsin-Madison, Space Science and Engineering Center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UW status, 24-Jan-2012</dc:title>
  <dc:creator>Dave Tobin</dc:creator>
  <cp:lastModifiedBy>Dave Tobin</cp:lastModifiedBy>
  <cp:revision>994</cp:revision>
  <cp:lastPrinted>2012-03-29T19:44:38Z</cp:lastPrinted>
  <dcterms:created xsi:type="dcterms:W3CDTF">2012-01-24T14:30:14Z</dcterms:created>
  <dcterms:modified xsi:type="dcterms:W3CDTF">2012-10-23T14:34:25Z</dcterms:modified>
</cp:coreProperties>
</file>