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95" r:id="rId2"/>
    <p:sldId id="401" r:id="rId3"/>
    <p:sldId id="396" r:id="rId4"/>
    <p:sldId id="414" r:id="rId5"/>
    <p:sldId id="419" r:id="rId6"/>
    <p:sldId id="398" r:id="rId7"/>
    <p:sldId id="399" r:id="rId8"/>
    <p:sldId id="391" r:id="rId9"/>
    <p:sldId id="421" r:id="rId10"/>
    <p:sldId id="413" r:id="rId11"/>
    <p:sldId id="429" r:id="rId12"/>
    <p:sldId id="406" r:id="rId13"/>
    <p:sldId id="408" r:id="rId14"/>
    <p:sldId id="424" r:id="rId15"/>
    <p:sldId id="425" r:id="rId16"/>
    <p:sldId id="427" r:id="rId17"/>
    <p:sldId id="367" r:id="rId18"/>
    <p:sldId id="355" r:id="rId19"/>
    <p:sldId id="428" r:id="rId20"/>
    <p:sldId id="417" r:id="rId21"/>
    <p:sldId id="422" r:id="rId22"/>
    <p:sldId id="357" r:id="rId23"/>
    <p:sldId id="423" r:id="rId24"/>
    <p:sldId id="397" r:id="rId25"/>
    <p:sldId id="344"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33FF"/>
    <a:srgbClr val="005DAA"/>
    <a:srgbClr val="003E6A"/>
    <a:srgbClr val="575F6D"/>
    <a:srgbClr val="FF9933"/>
    <a:srgbClr val="5DAA00"/>
    <a:srgbClr val="4FAFFF"/>
    <a:srgbClr val="0099FF"/>
    <a:srgbClr val="CCE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9248" autoAdjust="0"/>
    <p:restoredTop sz="97959" autoAdjust="0"/>
  </p:normalViewPr>
  <p:slideViewPr>
    <p:cSldViewPr snapToGrid="0">
      <p:cViewPr>
        <p:scale>
          <a:sx n="80" d="100"/>
          <a:sy n="80" d="100"/>
        </p:scale>
        <p:origin x="-1476" y="-288"/>
      </p:cViewPr>
      <p:guideLst>
        <p:guide orient="horz" pos="3132"/>
        <p:guide orient="horz" pos="3455"/>
        <p:guide orient="horz" pos="3530"/>
        <p:guide orient="horz" pos="3854"/>
        <p:guide orient="horz" pos="3921"/>
        <p:guide orient="horz" pos="4244"/>
        <p:guide orient="horz" pos="291"/>
        <p:guide pos="4507"/>
        <p:guide pos="5553"/>
      </p:guideLst>
    </p:cSldViewPr>
  </p:slideViewPr>
  <p:notesTextViewPr>
    <p:cViewPr>
      <p:scale>
        <a:sx n="100" d="100"/>
        <a:sy n="100" d="100"/>
      </p:scale>
      <p:origin x="0" y="0"/>
    </p:cViewPr>
  </p:notesTextViewPr>
  <p:sorterViewPr>
    <p:cViewPr>
      <p:scale>
        <a:sx n="100" d="100"/>
        <a:sy n="100" d="100"/>
      </p:scale>
      <p:origin x="0" y="3906"/>
    </p:cViewPr>
  </p:sorterViewPr>
  <p:notesViewPr>
    <p:cSldViewPr snapToGrid="0">
      <p:cViewPr varScale="1">
        <p:scale>
          <a:sx n="52" d="100"/>
          <a:sy n="52" d="100"/>
        </p:scale>
        <p:origin x="-181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0755429-F28D-4279-B6DC-5B2B28ABA6D0}" type="slidenum">
              <a:rPr lang="en-US"/>
              <a:pPr/>
              <a:t>3</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pPr/>
              <a:t>5</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0755429-F28D-4279-B6DC-5B2B28ABA6D0}" type="slidenum">
              <a:rPr lang="en-US"/>
              <a:pPr/>
              <a:t>10</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0755429-F28D-4279-B6DC-5B2B28ABA6D0}" type="slidenum">
              <a:rPr lang="en-US"/>
              <a:pPr/>
              <a:t>11</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0755429-F28D-4279-B6DC-5B2B28ABA6D0}" type="slidenum">
              <a:rPr lang="en-US"/>
              <a:pPr/>
              <a:t>19</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0755429-F28D-4279-B6DC-5B2B28ABA6D0}" type="slidenum">
              <a:rPr lang="en-US"/>
              <a:pPr/>
              <a:t>20</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0755429-F28D-4279-B6DC-5B2B28ABA6D0}" type="slidenum">
              <a:rPr lang="en-US"/>
              <a:pPr/>
              <a:t>21</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 1]">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 2]">
    <p:spTree>
      <p:nvGrpSpPr>
        <p:cNvPr id="1" name=""/>
        <p:cNvGrpSpPr/>
        <p:nvPr/>
      </p:nvGrpSpPr>
      <p:grpSpPr>
        <a:xfrm>
          <a:off x="0" y="0"/>
          <a:ext cx="0" cy="0"/>
          <a:chOff x="0" y="0"/>
          <a:chExt cx="0" cy="0"/>
        </a:xfrm>
      </p:grpSpPr>
      <p:pic>
        <p:nvPicPr>
          <p:cNvPr id="11" name="Picture 10" descr="noc_performance_graphic[3].png"/>
          <p:cNvPicPr>
            <a:picLocks noChangeAspect="1"/>
          </p:cNvPicPr>
          <p:nvPr userDrawn="1"/>
        </p:nvPicPr>
        <p:blipFill>
          <a:blip r:embed="rId2" cstate="print"/>
          <a:srcRect l="66733"/>
          <a:stretch>
            <a:fillRect/>
          </a:stretch>
        </p:blipFill>
        <p:spPr>
          <a:xfrm>
            <a:off x="0" y="0"/>
            <a:ext cx="1394126" cy="6858000"/>
          </a:xfrm>
          <a:prstGeom prst="rect">
            <a:avLst/>
          </a:prstGeom>
        </p:spPr>
      </p:pic>
      <p:sp>
        <p:nvSpPr>
          <p:cNvPr id="13" name="Title 4"/>
          <p:cNvSpPr>
            <a:spLocks noGrp="1"/>
          </p:cNvSpPr>
          <p:nvPr>
            <p:ph type="ctrTitle" hasCustomPrompt="1"/>
          </p:nvPr>
        </p:nvSpPr>
        <p:spPr>
          <a:xfrm>
            <a:off x="1562100" y="1231163"/>
            <a:ext cx="7295369"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14"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15"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16"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17"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18" name="Picture 17"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19"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0"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1"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22"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23"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pic>
        <p:nvPicPr>
          <p:cNvPr id="24" name="Picture 23" descr="noc_blue_AI-01.png"/>
          <p:cNvPicPr>
            <a:picLocks noChangeAspect="1"/>
          </p:cNvPicPr>
          <p:nvPr userDrawn="1"/>
        </p:nvPicPr>
        <p:blipFill>
          <a:blip r:embed="rId4" cstate="print"/>
          <a:stretch>
            <a:fillRect/>
          </a:stretch>
        </p:blipFill>
        <p:spPr>
          <a:xfrm>
            <a:off x="1350259" y="469391"/>
            <a:ext cx="2169250" cy="6050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14" name="Rectangle 13"/>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pic>
        <p:nvPicPr>
          <p:cNvPr id="5" name="Picture 4" descr="noc_blue_AI-01.png"/>
          <p:cNvPicPr>
            <a:picLocks noChangeAspect="1"/>
          </p:cNvPicPr>
          <p:nvPr userDrawn="1"/>
        </p:nvPicPr>
        <p:blipFill>
          <a:blip r:embed="rId2" cstate="print"/>
          <a:stretch>
            <a:fillRect/>
          </a:stretch>
        </p:blipFill>
        <p:spPr>
          <a:xfrm>
            <a:off x="774452" y="2369821"/>
            <a:ext cx="7595096" cy="211835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9" name="Picture 109" descr="noc_logo blue"/>
          <p:cNvPicPr>
            <a:picLocks noChangeAspect="1" noChangeArrowheads="1"/>
          </p:cNvPicPr>
          <p:nvPr userDrawn="1"/>
        </p:nvPicPr>
        <p:blipFill>
          <a:blip r:embed="rId9" cstate="screen"/>
          <a:srcRect/>
          <a:stretch>
            <a:fillRect/>
          </a:stretch>
        </p:blipFill>
        <p:spPr bwMode="auto">
          <a:xfrm>
            <a:off x="7146925" y="381000"/>
            <a:ext cx="1768475"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61" r:id="rId4"/>
    <p:sldLayoutId id="2147483663" r:id="rId5"/>
    <p:sldLayoutId id="2147483672" r:id="rId6"/>
    <p:sldLayoutId id="2147483666" r:id="rId7"/>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ctrTitle"/>
          </p:nvPr>
        </p:nvSpPr>
        <p:spPr/>
        <p:txBody>
          <a:bodyPr/>
          <a:lstStyle/>
          <a:p>
            <a:r>
              <a:rPr lang="en-US" dirty="0" smtClean="0"/>
              <a:t>NGAS CrIS SDR Cal/Val Activity and Highlights </a:t>
            </a:r>
            <a:endParaRPr lang="en-US" dirty="0"/>
          </a:p>
        </p:txBody>
      </p:sp>
      <p:sp>
        <p:nvSpPr>
          <p:cNvPr id="43" name="Text Placeholder 42"/>
          <p:cNvSpPr>
            <a:spLocks noGrp="1"/>
          </p:cNvSpPr>
          <p:nvPr>
            <p:ph type="body" sz="quarter" idx="14"/>
          </p:nvPr>
        </p:nvSpPr>
        <p:spPr>
          <a:xfrm>
            <a:off x="4004385" y="5260983"/>
            <a:ext cx="4968114" cy="457200"/>
          </a:xfrm>
        </p:spPr>
        <p:txBody>
          <a:bodyPr/>
          <a:lstStyle/>
          <a:p>
            <a:r>
              <a:rPr lang="en-US" dirty="0" smtClean="0"/>
              <a:t>Oct 23, 2012</a:t>
            </a:r>
            <a:endParaRPr lang="en-US" dirty="0"/>
          </a:p>
        </p:txBody>
      </p:sp>
      <p:sp>
        <p:nvSpPr>
          <p:cNvPr id="44" name="Text Placeholder 43"/>
          <p:cNvSpPr>
            <a:spLocks noGrp="1"/>
          </p:cNvSpPr>
          <p:nvPr>
            <p:ph type="body" sz="quarter" idx="15"/>
          </p:nvPr>
        </p:nvSpPr>
        <p:spPr>
          <a:xfrm>
            <a:off x="2125678" y="5443062"/>
            <a:ext cx="6899564" cy="1005230"/>
          </a:xfrm>
        </p:spPr>
        <p:txBody>
          <a:bodyPr wrap="square">
            <a:normAutofit fontScale="62500" lnSpcReduction="20000"/>
          </a:bodyPr>
          <a:lstStyle/>
          <a:p>
            <a:endParaRPr lang="en-US" dirty="0" smtClean="0"/>
          </a:p>
          <a:p>
            <a:r>
              <a:rPr lang="en-US" sz="2900" dirty="0" smtClean="0"/>
              <a:t>Lihong Wang, Chunming Wang, Denise Hagan and Degui Gu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Grp="1" noChangeAspect="1" noChangeArrowheads="1"/>
          </p:cNvPicPr>
          <p:nvPr>
            <p:ph idx="1"/>
          </p:nvPr>
        </p:nvPicPr>
        <p:blipFill>
          <a:blip r:embed="rId3" cstate="print"/>
          <a:srcRect l="17028" t="12317" r="48810" b="53016"/>
          <a:stretch>
            <a:fillRect/>
          </a:stretch>
        </p:blipFill>
        <p:spPr bwMode="auto">
          <a:xfrm>
            <a:off x="4465124" y="1377537"/>
            <a:ext cx="4631360" cy="3638239"/>
          </a:xfrm>
          <a:prstGeom prst="rect">
            <a:avLst/>
          </a:prstGeom>
          <a:noFill/>
          <a:ln w="9525">
            <a:noFill/>
            <a:miter lim="800000"/>
            <a:headEnd/>
            <a:tailEnd/>
          </a:ln>
        </p:spPr>
      </p:pic>
      <p:pic>
        <p:nvPicPr>
          <p:cNvPr id="16" name="Picture 15" descr="DR4661_SW2500.jpg"/>
          <p:cNvPicPr>
            <a:picLocks noChangeAspect="1"/>
          </p:cNvPicPr>
          <p:nvPr/>
        </p:nvPicPr>
        <p:blipFill>
          <a:blip r:embed="rId4" cstate="print"/>
          <a:srcRect l="4255" r="8747"/>
          <a:stretch>
            <a:fillRect/>
          </a:stretch>
        </p:blipFill>
        <p:spPr>
          <a:xfrm>
            <a:off x="35631" y="1373322"/>
            <a:ext cx="4370114" cy="3728202"/>
          </a:xfrm>
          <a:prstGeom prst="rect">
            <a:avLst/>
          </a:prstGeom>
        </p:spPr>
      </p:pic>
      <p:sp>
        <p:nvSpPr>
          <p:cNvPr id="13" name="TextBox 12"/>
          <p:cNvSpPr txBox="1"/>
          <p:nvPr/>
        </p:nvSpPr>
        <p:spPr>
          <a:xfrm>
            <a:off x="553074" y="1251143"/>
            <a:ext cx="3781425" cy="338554"/>
          </a:xfrm>
          <a:prstGeom prst="rect">
            <a:avLst/>
          </a:prstGeom>
          <a:noFill/>
        </p:spPr>
        <p:txBody>
          <a:bodyPr wrap="square" rtlCol="0">
            <a:spAutoFit/>
          </a:bodyPr>
          <a:lstStyle/>
          <a:p>
            <a:pPr algn="ctr"/>
            <a:r>
              <a:rPr lang="en-US" sz="1600" dirty="0" smtClean="0">
                <a:latin typeface="Arial" pitchFamily="34" charset="0"/>
                <a:cs typeface="Arial" pitchFamily="34" charset="0"/>
              </a:rPr>
              <a:t>Failed regression test results</a:t>
            </a:r>
            <a:endParaRPr lang="en-US" sz="1600" dirty="0">
              <a:latin typeface="Arial" pitchFamily="34" charset="0"/>
              <a:cs typeface="Arial" pitchFamily="34" charset="0"/>
            </a:endParaRPr>
          </a:p>
        </p:txBody>
      </p:sp>
      <p:sp>
        <p:nvSpPr>
          <p:cNvPr id="6147" name="Rectangle 2"/>
          <p:cNvSpPr>
            <a:spLocks noGrp="1" noChangeArrowheads="1"/>
          </p:cNvSpPr>
          <p:nvPr>
            <p:ph type="title"/>
          </p:nvPr>
        </p:nvSpPr>
        <p:spPr>
          <a:xfrm>
            <a:off x="228599" y="73152"/>
            <a:ext cx="6825343" cy="838200"/>
          </a:xfrm>
        </p:spPr>
        <p:txBody>
          <a:bodyPr>
            <a:normAutofit/>
          </a:bodyPr>
          <a:lstStyle/>
          <a:p>
            <a:pPr eaLnBrk="1" hangingPunct="1"/>
            <a:r>
              <a:rPr lang="en-US" dirty="0" smtClean="0"/>
              <a:t>Support to DPE Regression Test and Verification</a:t>
            </a:r>
            <a:endParaRPr lang="en-US" sz="2400" dirty="0" smtClean="0"/>
          </a:p>
        </p:txBody>
      </p:sp>
      <p:sp>
        <p:nvSpPr>
          <p:cNvPr id="5" name="Slide Number Placeholder 4"/>
          <p:cNvSpPr>
            <a:spLocks noGrp="1"/>
          </p:cNvSpPr>
          <p:nvPr>
            <p:ph type="sldNum" sz="quarter" idx="11"/>
          </p:nvPr>
        </p:nvSpPr>
        <p:spPr/>
        <p:txBody>
          <a:bodyPr/>
          <a:lstStyle/>
          <a:p>
            <a:fld id="{F6EFC63E-F8D9-44BB-A462-AC735E845F95}" type="slidenum">
              <a:rPr lang="en-US" smtClean="0"/>
              <a:pPr/>
              <a:t>10</a:t>
            </a:fld>
            <a:endParaRPr lang="en-US"/>
          </a:p>
        </p:txBody>
      </p:sp>
      <p:sp>
        <p:nvSpPr>
          <p:cNvPr id="12" name="TextBox 11"/>
          <p:cNvSpPr txBox="1"/>
          <p:nvPr/>
        </p:nvSpPr>
        <p:spPr>
          <a:xfrm>
            <a:off x="5022364" y="1280160"/>
            <a:ext cx="3740635" cy="338554"/>
          </a:xfrm>
          <a:prstGeom prst="rect">
            <a:avLst/>
          </a:prstGeom>
          <a:noFill/>
        </p:spPr>
        <p:txBody>
          <a:bodyPr wrap="square" rtlCol="0">
            <a:spAutoFit/>
          </a:bodyPr>
          <a:lstStyle/>
          <a:p>
            <a:pPr algn="ctr"/>
            <a:r>
              <a:rPr lang="en-US" sz="1600" dirty="0" smtClean="0">
                <a:latin typeface="Arial" pitchFamily="34" charset="0"/>
                <a:cs typeface="Arial" pitchFamily="34" charset="0"/>
              </a:rPr>
              <a:t>New regression test results</a:t>
            </a:r>
            <a:endParaRPr lang="en-US" sz="1600" dirty="0">
              <a:latin typeface="Arial" pitchFamily="34" charset="0"/>
              <a:cs typeface="Arial" pitchFamily="34" charset="0"/>
            </a:endParaRPr>
          </a:p>
        </p:txBody>
      </p:sp>
      <p:sp>
        <p:nvSpPr>
          <p:cNvPr id="14" name="TextBox 13"/>
          <p:cNvSpPr txBox="1"/>
          <p:nvPr/>
        </p:nvSpPr>
        <p:spPr>
          <a:xfrm>
            <a:off x="628650" y="5172075"/>
            <a:ext cx="8039099" cy="1077218"/>
          </a:xfrm>
          <a:prstGeom prst="rect">
            <a:avLst/>
          </a:prstGeom>
          <a:noFill/>
        </p:spPr>
        <p:txBody>
          <a:bodyPr wrap="square" rtlCol="0">
            <a:spAutoFit/>
          </a:bodyPr>
          <a:lstStyle/>
          <a:p>
            <a:pPr marL="0" lvl="1"/>
            <a:r>
              <a:rPr lang="en-US" sz="1600" dirty="0" smtClean="0"/>
              <a:t>Shortwave radiances (at 2500cm-1) generated in DPE regression test using Golden Day 2/15/2012 dataset. Initial results (left) were corrupted due to incorrect set-up configuration file. New results generated using NGAS provided configuration file were good and matched NGAS reference results. (Lihong Wang, NGAS)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smtClean="0"/>
              <a:t>Support to DPE Regression Test </a:t>
            </a:r>
            <a:r>
              <a:rPr lang="en-US" dirty="0" smtClean="0"/>
              <a:t>and Verification</a:t>
            </a:r>
            <a:endParaRPr lang="en-US" sz="2400" dirty="0" smtClean="0"/>
          </a:p>
        </p:txBody>
      </p:sp>
      <p:sp>
        <p:nvSpPr>
          <p:cNvPr id="5" name="Slide Number Placeholder 4"/>
          <p:cNvSpPr>
            <a:spLocks noGrp="1"/>
          </p:cNvSpPr>
          <p:nvPr>
            <p:ph type="sldNum" sz="quarter" idx="11"/>
          </p:nvPr>
        </p:nvSpPr>
        <p:spPr/>
        <p:txBody>
          <a:bodyPr/>
          <a:lstStyle/>
          <a:p>
            <a:fld id="{F6EFC63E-F8D9-44BB-A462-AC735E845F95}" type="slidenum">
              <a:rPr lang="en-US" smtClean="0"/>
              <a:pPr/>
              <a:t>11</a:t>
            </a:fld>
            <a:endParaRPr lang="en-US"/>
          </a:p>
        </p:txBody>
      </p:sp>
      <p:sp>
        <p:nvSpPr>
          <p:cNvPr id="7" name="TextBox 6"/>
          <p:cNvSpPr txBox="1"/>
          <p:nvPr/>
        </p:nvSpPr>
        <p:spPr>
          <a:xfrm>
            <a:off x="3114136" y="2829464"/>
            <a:ext cx="862642" cy="338554"/>
          </a:xfrm>
          <a:prstGeom prst="rect">
            <a:avLst/>
          </a:prstGeom>
          <a:noFill/>
        </p:spPr>
        <p:txBody>
          <a:bodyPr wrap="square" rtlCol="0">
            <a:spAutoFit/>
          </a:bodyPr>
          <a:lstStyle/>
          <a:p>
            <a:r>
              <a:rPr lang="en-US" sz="1600" dirty="0" smtClean="0">
                <a:solidFill>
                  <a:schemeClr val="bg1"/>
                </a:solidFill>
                <a:latin typeface="Arial" pitchFamily="34" charset="0"/>
                <a:cs typeface="Arial" pitchFamily="34" charset="0"/>
              </a:rPr>
              <a:t>Start</a:t>
            </a:r>
            <a:endParaRPr lang="en-US" sz="1600" dirty="0">
              <a:solidFill>
                <a:schemeClr val="bg1"/>
              </a:solidFill>
              <a:latin typeface="Arial" pitchFamily="34" charset="0"/>
              <a:cs typeface="Arial" pitchFamily="34" charset="0"/>
            </a:endParaRPr>
          </a:p>
        </p:txBody>
      </p:sp>
      <p:sp>
        <p:nvSpPr>
          <p:cNvPr id="8" name="TextBox 7"/>
          <p:cNvSpPr txBox="1"/>
          <p:nvPr/>
        </p:nvSpPr>
        <p:spPr>
          <a:xfrm>
            <a:off x="2162355" y="3335546"/>
            <a:ext cx="862642" cy="338554"/>
          </a:xfrm>
          <a:prstGeom prst="rect">
            <a:avLst/>
          </a:prstGeom>
          <a:noFill/>
        </p:spPr>
        <p:txBody>
          <a:bodyPr wrap="square" rtlCol="0">
            <a:spAutoFit/>
          </a:bodyPr>
          <a:lstStyle/>
          <a:p>
            <a:r>
              <a:rPr lang="en-US" sz="1600" dirty="0" smtClean="0">
                <a:solidFill>
                  <a:schemeClr val="bg1"/>
                </a:solidFill>
                <a:latin typeface="Arial" pitchFamily="34" charset="0"/>
                <a:cs typeface="Arial" pitchFamily="34" charset="0"/>
              </a:rPr>
              <a:t>End</a:t>
            </a:r>
            <a:endParaRPr lang="en-US" sz="1600" dirty="0">
              <a:solidFill>
                <a:schemeClr val="bg1"/>
              </a:solidFill>
              <a:latin typeface="Arial" pitchFamily="34" charset="0"/>
              <a:cs typeface="Arial" pitchFamily="34" charset="0"/>
            </a:endParaRPr>
          </a:p>
        </p:txBody>
      </p:sp>
      <p:sp>
        <p:nvSpPr>
          <p:cNvPr id="9" name="TextBox 8"/>
          <p:cNvSpPr txBox="1"/>
          <p:nvPr/>
        </p:nvSpPr>
        <p:spPr>
          <a:xfrm>
            <a:off x="1015041" y="3758242"/>
            <a:ext cx="1262331" cy="584775"/>
          </a:xfrm>
          <a:prstGeom prst="rect">
            <a:avLst/>
          </a:prstGeom>
          <a:noFill/>
        </p:spPr>
        <p:txBody>
          <a:bodyPr wrap="square" rtlCol="0">
            <a:spAutoFit/>
          </a:bodyPr>
          <a:lstStyle/>
          <a:p>
            <a:r>
              <a:rPr lang="en-US" sz="1600" dirty="0" smtClean="0">
                <a:solidFill>
                  <a:schemeClr val="bg1"/>
                </a:solidFill>
                <a:latin typeface="Arial" pitchFamily="34" charset="0"/>
                <a:cs typeface="Arial" pitchFamily="34" charset="0"/>
              </a:rPr>
              <a:t>Descending</a:t>
            </a:r>
          </a:p>
          <a:p>
            <a:r>
              <a:rPr lang="en-US" sz="1600" dirty="0" smtClean="0">
                <a:solidFill>
                  <a:schemeClr val="bg1"/>
                </a:solidFill>
                <a:latin typeface="Arial" pitchFamily="34" charset="0"/>
                <a:cs typeface="Arial" pitchFamily="34" charset="0"/>
              </a:rPr>
              <a:t>Orbit</a:t>
            </a:r>
            <a:endParaRPr lang="en-US" sz="1600" dirty="0">
              <a:solidFill>
                <a:schemeClr val="bg1"/>
              </a:solidFill>
              <a:latin typeface="Arial" pitchFamily="34" charset="0"/>
              <a:cs typeface="Arial" pitchFamily="34" charset="0"/>
            </a:endParaRPr>
          </a:p>
        </p:txBody>
      </p:sp>
      <p:sp>
        <p:nvSpPr>
          <p:cNvPr id="12" name="TextBox 11"/>
          <p:cNvSpPr txBox="1"/>
          <p:nvPr/>
        </p:nvSpPr>
        <p:spPr>
          <a:xfrm>
            <a:off x="688490" y="1280160"/>
            <a:ext cx="3367144" cy="338554"/>
          </a:xfrm>
          <a:prstGeom prst="rect">
            <a:avLst/>
          </a:prstGeom>
          <a:noFill/>
        </p:spPr>
        <p:txBody>
          <a:bodyPr wrap="square" rtlCol="0">
            <a:spAutoFit/>
          </a:bodyPr>
          <a:lstStyle/>
          <a:p>
            <a:r>
              <a:rPr lang="en-US" sz="1600" dirty="0" smtClean="0">
                <a:latin typeface="Arial" pitchFamily="34" charset="0"/>
                <a:cs typeface="Arial" pitchFamily="34" charset="0"/>
              </a:rPr>
              <a:t>New DPE Regression Test Results</a:t>
            </a:r>
            <a:endParaRPr lang="en-US" sz="1600" dirty="0">
              <a:latin typeface="Arial" pitchFamily="34" charset="0"/>
              <a:cs typeface="Arial" pitchFamily="34" charset="0"/>
            </a:endParaRPr>
          </a:p>
        </p:txBody>
      </p:sp>
      <p:sp>
        <p:nvSpPr>
          <p:cNvPr id="13" name="TextBox 12"/>
          <p:cNvSpPr txBox="1"/>
          <p:nvPr/>
        </p:nvSpPr>
        <p:spPr>
          <a:xfrm>
            <a:off x="5094082" y="1303468"/>
            <a:ext cx="3367144" cy="338554"/>
          </a:xfrm>
          <a:prstGeom prst="rect">
            <a:avLst/>
          </a:prstGeom>
          <a:noFill/>
        </p:spPr>
        <p:txBody>
          <a:bodyPr wrap="square" rtlCol="0">
            <a:spAutoFit/>
          </a:bodyPr>
          <a:lstStyle/>
          <a:p>
            <a:pPr algn="ctr"/>
            <a:r>
              <a:rPr lang="en-US" sz="1600" dirty="0" smtClean="0">
                <a:latin typeface="Arial" pitchFamily="34" charset="0"/>
                <a:cs typeface="Arial" pitchFamily="34" charset="0"/>
              </a:rPr>
              <a:t>NGAS Reference Test Results</a:t>
            </a:r>
            <a:endParaRPr lang="en-US" sz="1600" dirty="0">
              <a:latin typeface="Arial" pitchFamily="34" charset="0"/>
              <a:cs typeface="Arial" pitchFamily="34" charset="0"/>
            </a:endParaRPr>
          </a:p>
        </p:txBody>
      </p:sp>
      <p:pic>
        <p:nvPicPr>
          <p:cNvPr id="1028" name="Picture 4"/>
          <p:cNvPicPr>
            <a:picLocks noChangeAspect="1" noChangeArrowheads="1"/>
          </p:cNvPicPr>
          <p:nvPr/>
        </p:nvPicPr>
        <p:blipFill>
          <a:blip r:embed="rId3" cstate="print"/>
          <a:srcRect l="17108" t="12387" r="48878" b="53097"/>
          <a:stretch>
            <a:fillRect/>
          </a:stretch>
        </p:blipFill>
        <p:spPr bwMode="auto">
          <a:xfrm>
            <a:off x="4717145" y="2271135"/>
            <a:ext cx="4325257" cy="27432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l="17108" t="12317" r="48844" b="53016"/>
          <a:stretch>
            <a:fillRect/>
          </a:stretch>
        </p:blipFill>
        <p:spPr bwMode="auto">
          <a:xfrm>
            <a:off x="203202" y="2278744"/>
            <a:ext cx="4310743" cy="2743200"/>
          </a:xfrm>
          <a:prstGeom prst="rect">
            <a:avLst/>
          </a:prstGeom>
          <a:noFill/>
          <a:ln w="9525">
            <a:noFill/>
            <a:miter lim="800000"/>
            <a:headEnd/>
            <a:tailEnd/>
          </a:ln>
        </p:spPr>
      </p:pic>
      <p:sp>
        <p:nvSpPr>
          <p:cNvPr id="15" name="TextBox 14"/>
          <p:cNvSpPr txBox="1"/>
          <p:nvPr/>
        </p:nvSpPr>
        <p:spPr>
          <a:xfrm>
            <a:off x="742950" y="1905000"/>
            <a:ext cx="329565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LW Radiance at 900 cm</a:t>
            </a:r>
            <a:r>
              <a:rPr lang="en-US" sz="1600" baseline="30000" dirty="0" smtClean="0">
                <a:latin typeface="Arial" pitchFamily="34" charset="0"/>
                <a:cs typeface="Arial" pitchFamily="34" charset="0"/>
              </a:rPr>
              <a:t>-1</a:t>
            </a:r>
            <a:endParaRPr lang="en-US" sz="1600" baseline="30000" dirty="0">
              <a:latin typeface="Arial" pitchFamily="34" charset="0"/>
              <a:cs typeface="Arial" pitchFamily="34" charset="0"/>
            </a:endParaRPr>
          </a:p>
        </p:txBody>
      </p:sp>
      <p:sp>
        <p:nvSpPr>
          <p:cNvPr id="16" name="TextBox 15"/>
          <p:cNvSpPr txBox="1"/>
          <p:nvPr/>
        </p:nvSpPr>
        <p:spPr>
          <a:xfrm>
            <a:off x="5143500" y="1905000"/>
            <a:ext cx="329565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LW Radiance at 900 cm</a:t>
            </a:r>
            <a:r>
              <a:rPr lang="en-US" sz="1600" baseline="30000" dirty="0" smtClean="0">
                <a:latin typeface="Arial" pitchFamily="34" charset="0"/>
                <a:cs typeface="Arial" pitchFamily="34" charset="0"/>
              </a:rPr>
              <a:t>-1</a:t>
            </a:r>
            <a:endParaRPr lang="en-US" sz="1600" baseline="30000" dirty="0">
              <a:latin typeface="Arial" pitchFamily="34" charset="0"/>
              <a:cs typeface="Arial" pitchFamily="34" charset="0"/>
            </a:endParaRPr>
          </a:p>
        </p:txBody>
      </p:sp>
      <p:sp>
        <p:nvSpPr>
          <p:cNvPr id="14" name="TextBox 13"/>
          <p:cNvSpPr txBox="1"/>
          <p:nvPr/>
        </p:nvSpPr>
        <p:spPr>
          <a:xfrm>
            <a:off x="628650" y="5172075"/>
            <a:ext cx="8039099" cy="1077218"/>
          </a:xfrm>
          <a:prstGeom prst="rect">
            <a:avLst/>
          </a:prstGeom>
          <a:noFill/>
        </p:spPr>
        <p:txBody>
          <a:bodyPr wrap="square" rtlCol="0">
            <a:spAutoFit/>
          </a:bodyPr>
          <a:lstStyle/>
          <a:p>
            <a:pPr marL="0" lvl="1"/>
            <a:r>
              <a:rPr lang="en-US" sz="1600" dirty="0" smtClean="0"/>
              <a:t>LWIR</a:t>
            </a:r>
            <a:r>
              <a:rPr lang="en-US" sz="1600" dirty="0" smtClean="0"/>
              <a:t> </a:t>
            </a:r>
            <a:r>
              <a:rPr lang="en-US" sz="1600" dirty="0" smtClean="0"/>
              <a:t>radiances (at </a:t>
            </a:r>
            <a:r>
              <a:rPr lang="en-US" sz="1600" dirty="0" smtClean="0"/>
              <a:t>900cm-1</a:t>
            </a:r>
            <a:r>
              <a:rPr lang="en-US" sz="1600" dirty="0" smtClean="0"/>
              <a:t>) generated in DPE regression test using Golden Day 2/15/2012 dataset. Initial results </a:t>
            </a:r>
            <a:r>
              <a:rPr lang="en-US" sz="1600" dirty="0" smtClean="0"/>
              <a:t>were </a:t>
            </a:r>
            <a:r>
              <a:rPr lang="en-US" sz="1600" dirty="0" smtClean="0"/>
              <a:t>corrupted due to incorrect set-up configuration </a:t>
            </a:r>
            <a:r>
              <a:rPr lang="en-US" sz="1600" dirty="0" smtClean="0"/>
              <a:t>file, but </a:t>
            </a:r>
            <a:r>
              <a:rPr lang="en-US" sz="1600" dirty="0" smtClean="0"/>
              <a:t>n</a:t>
            </a:r>
            <a:r>
              <a:rPr lang="en-US" sz="1600" dirty="0" smtClean="0"/>
              <a:t>ew </a:t>
            </a:r>
            <a:r>
              <a:rPr lang="en-US" sz="1600" dirty="0" smtClean="0"/>
              <a:t>results </a:t>
            </a:r>
            <a:r>
              <a:rPr lang="en-US" sz="1600" dirty="0" smtClean="0"/>
              <a:t>(left) generated </a:t>
            </a:r>
            <a:r>
              <a:rPr lang="en-US" sz="1600" dirty="0" smtClean="0"/>
              <a:t>using NGAS provided configuration file were good and matched NGAS reference </a:t>
            </a:r>
            <a:r>
              <a:rPr lang="en-US" sz="1600" dirty="0" smtClean="0"/>
              <a:t>results (right). </a:t>
            </a:r>
            <a:r>
              <a:rPr lang="en-US" sz="1600" dirty="0" smtClean="0"/>
              <a:t>(Lihong Wang, NGAS)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12</a:t>
            </a:fld>
            <a:endParaRPr lang="en-US" dirty="0"/>
          </a:p>
        </p:txBody>
      </p:sp>
      <p:sp>
        <p:nvSpPr>
          <p:cNvPr id="6" name="Content Placeholder 2"/>
          <p:cNvSpPr>
            <a:spLocks noGrp="1"/>
          </p:cNvSpPr>
          <p:nvPr>
            <p:ph idx="1"/>
          </p:nvPr>
        </p:nvSpPr>
        <p:spPr>
          <a:xfrm>
            <a:off x="352934" y="1182062"/>
            <a:ext cx="8529809" cy="5504488"/>
          </a:xfrm>
        </p:spPr>
        <p:txBody>
          <a:bodyPr>
            <a:normAutofit/>
          </a:bodyPr>
          <a:lstStyle/>
          <a:p>
            <a:pPr>
              <a:spcBef>
                <a:spcPts val="600"/>
              </a:spcBef>
            </a:pPr>
            <a:r>
              <a:rPr lang="en-US" dirty="0" smtClean="0">
                <a:latin typeface="+mn-lt"/>
              </a:rPr>
              <a:t>Performed verification test of engineering packet V34 update on G-ADA to ensure </a:t>
            </a:r>
          </a:p>
          <a:p>
            <a:pPr lvl="1"/>
            <a:r>
              <a:rPr lang="en-US" sz="1700" dirty="0" smtClean="0">
                <a:latin typeface="+mn-lt"/>
              </a:rPr>
              <a:t>The update will achieve the expected improvements on SDR data products</a:t>
            </a:r>
          </a:p>
          <a:p>
            <a:pPr lvl="1"/>
            <a:r>
              <a:rPr lang="en-US" sz="1700" dirty="0" smtClean="0">
                <a:latin typeface="+mn-lt"/>
              </a:rPr>
              <a:t>IDPS SDR processing is not adversely impacted</a:t>
            </a:r>
          </a:p>
          <a:p>
            <a:pPr>
              <a:spcBef>
                <a:spcPts val="600"/>
              </a:spcBef>
            </a:pPr>
            <a:r>
              <a:rPr lang="en-US" sz="2100" dirty="0" smtClean="0">
                <a:latin typeface="+mn-lt"/>
              </a:rPr>
              <a:t>Verification test approach</a:t>
            </a:r>
          </a:p>
          <a:p>
            <a:pPr lvl="1"/>
            <a:r>
              <a:rPr lang="en-US" sz="1700" dirty="0" smtClean="0">
                <a:latin typeface="+mn-lt"/>
              </a:rPr>
              <a:t>Test performed using one orbit of data (b0175, on 2/26/12) using MX5.3 on G-ADA</a:t>
            </a:r>
          </a:p>
          <a:p>
            <a:pPr lvl="1"/>
            <a:r>
              <a:rPr lang="en-US" sz="1700" dirty="0" smtClean="0">
                <a:latin typeface="+mn-lt"/>
              </a:rPr>
              <a:t>Engineering packets in the last portion of the RDR data were replaced with the new engineering packet to assess impact on SDR product and processing</a:t>
            </a:r>
          </a:p>
          <a:p>
            <a:pPr>
              <a:spcBef>
                <a:spcPts val="600"/>
              </a:spcBef>
            </a:pPr>
            <a:r>
              <a:rPr lang="en-US" dirty="0" smtClean="0">
                <a:latin typeface="+mn-lt"/>
              </a:rPr>
              <a:t>Verification test results</a:t>
            </a:r>
          </a:p>
          <a:p>
            <a:pPr lvl="1"/>
            <a:r>
              <a:rPr lang="en-US" sz="1700" dirty="0" smtClean="0">
                <a:latin typeface="+mn-lt"/>
              </a:rPr>
              <a:t>SDRs overall quality flag issue fixed as expected</a:t>
            </a:r>
          </a:p>
          <a:p>
            <a:pPr lvl="1"/>
            <a:r>
              <a:rPr lang="en-US" sz="1700" dirty="0" smtClean="0">
                <a:latin typeface="+mn-lt"/>
              </a:rPr>
              <a:t>New threshold values in the updated engineering packet are used by the algorithm as expected</a:t>
            </a:r>
          </a:p>
          <a:p>
            <a:pPr lvl="1"/>
            <a:r>
              <a:rPr lang="en-US" sz="1700" dirty="0" smtClean="0">
                <a:latin typeface="+mn-lt"/>
              </a:rPr>
              <a:t>The engineering packet update did NOT cause SDR processing interruption, nor re-computation of LUTs (i.e., CMO), as expected </a:t>
            </a:r>
          </a:p>
        </p:txBody>
      </p:sp>
      <p:sp>
        <p:nvSpPr>
          <p:cNvPr id="5" name="Title 4"/>
          <p:cNvSpPr>
            <a:spLocks noGrp="1"/>
          </p:cNvSpPr>
          <p:nvPr>
            <p:ph type="title"/>
          </p:nvPr>
        </p:nvSpPr>
        <p:spPr/>
        <p:txBody>
          <a:bodyPr/>
          <a:lstStyle/>
          <a:p>
            <a:r>
              <a:rPr lang="en-US" dirty="0" smtClean="0"/>
              <a:t>Verification Test of Engineering Packet V34 Update on G-ADA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CrIS SDR Quality Flag Improved with the Updated Engineering Packet V34</a:t>
            </a:r>
            <a:endParaRPr lang="en-US" dirty="0"/>
          </a:p>
        </p:txBody>
      </p:sp>
      <p:sp>
        <p:nvSpPr>
          <p:cNvPr id="3" name="Content Placeholder 2"/>
          <p:cNvSpPr>
            <a:spLocks noGrp="1"/>
          </p:cNvSpPr>
          <p:nvPr>
            <p:ph idx="1"/>
          </p:nvPr>
        </p:nvSpPr>
        <p:spPr/>
        <p:txBody>
          <a:bodyPr/>
          <a:lstStyle/>
          <a:p>
            <a:r>
              <a:rPr lang="en-US" dirty="0" smtClean="0"/>
              <a:t>SDR overall quality flag has correct values after V34 update </a:t>
            </a:r>
          </a:p>
          <a:p>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13</a:t>
            </a:fld>
            <a:endParaRPr lang="en-US" dirty="0"/>
          </a:p>
        </p:txBody>
      </p:sp>
      <p:pic>
        <p:nvPicPr>
          <p:cNvPr id="5" name="Picture 4" descr="b01715_2012_02_26_overall_flag_G_ADA_2.jpg"/>
          <p:cNvPicPr>
            <a:picLocks noChangeAspect="1"/>
          </p:cNvPicPr>
          <p:nvPr/>
        </p:nvPicPr>
        <p:blipFill>
          <a:blip r:embed="rId2" cstate="print"/>
          <a:srcRect t="11559" b="18193"/>
          <a:stretch>
            <a:fillRect/>
          </a:stretch>
        </p:blipFill>
        <p:spPr>
          <a:xfrm>
            <a:off x="369824" y="1282534"/>
            <a:ext cx="8421624" cy="4310743"/>
          </a:xfrm>
          <a:prstGeom prst="rect">
            <a:avLst/>
          </a:prstGeom>
        </p:spPr>
      </p:pic>
      <p:cxnSp>
        <p:nvCxnSpPr>
          <p:cNvPr id="7" name="Straight Arrow Connector 6"/>
          <p:cNvCxnSpPr/>
          <p:nvPr/>
        </p:nvCxnSpPr>
        <p:spPr>
          <a:xfrm flipV="1">
            <a:off x="2024888" y="3504329"/>
            <a:ext cx="795528" cy="3657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43290" y="3310998"/>
            <a:ext cx="1037463" cy="461665"/>
          </a:xfrm>
          <a:prstGeom prst="rect">
            <a:avLst/>
          </a:prstGeom>
          <a:solidFill>
            <a:srgbClr val="FFFF00"/>
          </a:solidFill>
          <a:ln w="9525">
            <a:solidFill>
              <a:schemeClr val="tx1"/>
            </a:solidFill>
          </a:ln>
        </p:spPr>
        <p:txBody>
          <a:bodyPr wrap="none" rtlCol="0">
            <a:spAutoFit/>
          </a:bodyPr>
          <a:lstStyle/>
          <a:p>
            <a:r>
              <a:rPr lang="en-US" sz="1200" dirty="0" smtClean="0"/>
              <a:t>V34 inserted</a:t>
            </a:r>
          </a:p>
          <a:p>
            <a:r>
              <a:rPr lang="en-US" sz="1200" dirty="0" smtClean="0"/>
              <a:t>from here</a:t>
            </a:r>
            <a:endParaRPr lang="en-US" sz="1200" dirty="0"/>
          </a:p>
        </p:txBody>
      </p:sp>
      <p:sp>
        <p:nvSpPr>
          <p:cNvPr id="9" name="TextBox 8"/>
          <p:cNvSpPr txBox="1"/>
          <p:nvPr/>
        </p:nvSpPr>
        <p:spPr>
          <a:xfrm>
            <a:off x="712519" y="5479149"/>
            <a:ext cx="7635834" cy="923330"/>
          </a:xfrm>
          <a:prstGeom prst="rect">
            <a:avLst/>
          </a:prstGeom>
          <a:noFill/>
        </p:spPr>
        <p:txBody>
          <a:bodyPr wrap="square" rtlCol="0">
            <a:spAutoFit/>
          </a:bodyPr>
          <a:lstStyle/>
          <a:p>
            <a:r>
              <a:rPr lang="en-US" dirty="0" smtClean="0"/>
              <a:t>Updated engineering packet improved overall SDR quality flag. No SDRs are  labeled as degraded after the new engineering packet is inserted into the RDR data (Lihong Wang, NGAS)</a:t>
            </a:r>
            <a:endParaRPr lang="en-US" dirty="0"/>
          </a:p>
        </p:txBody>
      </p:sp>
      <p:cxnSp>
        <p:nvCxnSpPr>
          <p:cNvPr id="14" name="Straight Arrow Connector 13"/>
          <p:cNvCxnSpPr/>
          <p:nvPr/>
        </p:nvCxnSpPr>
        <p:spPr>
          <a:xfrm flipH="1">
            <a:off x="6056416" y="3026229"/>
            <a:ext cx="409698" cy="26323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16033" y="2530401"/>
            <a:ext cx="641967" cy="461665"/>
          </a:xfrm>
          <a:prstGeom prst="rect">
            <a:avLst/>
          </a:prstGeom>
          <a:solidFill>
            <a:srgbClr val="FFFF00"/>
          </a:solidFill>
          <a:ln w="9525">
            <a:solidFill>
              <a:schemeClr val="tx1"/>
            </a:solidFill>
          </a:ln>
        </p:spPr>
        <p:txBody>
          <a:bodyPr wrap="square" rtlCol="0">
            <a:spAutoFit/>
          </a:bodyPr>
          <a:lstStyle/>
          <a:p>
            <a:r>
              <a:rPr lang="en-US" sz="1200" dirty="0" smtClean="0"/>
              <a:t>Start Orbit</a:t>
            </a:r>
            <a:endParaRPr lang="en-US" sz="1200" dirty="0"/>
          </a:p>
        </p:txBody>
      </p:sp>
      <p:cxnSp>
        <p:nvCxnSpPr>
          <p:cNvPr id="16" name="Straight Arrow Connector 15"/>
          <p:cNvCxnSpPr>
            <a:stCxn id="17" idx="3"/>
          </p:cNvCxnSpPr>
          <p:nvPr/>
        </p:nvCxnSpPr>
        <p:spPr>
          <a:xfrm>
            <a:off x="4898571" y="3324117"/>
            <a:ext cx="541673" cy="3979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24350" y="3093284"/>
            <a:ext cx="574221" cy="461665"/>
          </a:xfrm>
          <a:prstGeom prst="rect">
            <a:avLst/>
          </a:prstGeom>
          <a:solidFill>
            <a:srgbClr val="FFFF00"/>
          </a:solidFill>
          <a:ln w="9525">
            <a:solidFill>
              <a:schemeClr val="tx1"/>
            </a:solidFill>
          </a:ln>
        </p:spPr>
        <p:txBody>
          <a:bodyPr wrap="square" rtlCol="0">
            <a:spAutoFit/>
          </a:bodyPr>
          <a:lstStyle/>
          <a:p>
            <a:r>
              <a:rPr lang="en-US" sz="1200" dirty="0" smtClean="0"/>
              <a:t>End Orbit</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05" y="177639"/>
            <a:ext cx="7443651" cy="803366"/>
          </a:xfrm>
        </p:spPr>
        <p:txBody>
          <a:bodyPr>
            <a:normAutofit fontScale="90000"/>
          </a:bodyPr>
          <a:lstStyle/>
          <a:p>
            <a:r>
              <a:rPr lang="en-US" dirty="0" smtClean="0"/>
              <a:t>Validation of IDPS CrIS SDR Data Products: Spectral Calibration</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14</a:t>
            </a:fld>
            <a:endParaRPr lang="en-US" dirty="0"/>
          </a:p>
        </p:txBody>
      </p:sp>
      <p:sp>
        <p:nvSpPr>
          <p:cNvPr id="8" name="TextBox 7"/>
          <p:cNvSpPr txBox="1"/>
          <p:nvPr/>
        </p:nvSpPr>
        <p:spPr>
          <a:xfrm>
            <a:off x="5357904" y="5629462"/>
            <a:ext cx="2438401" cy="307777"/>
          </a:xfrm>
          <a:prstGeom prst="rect">
            <a:avLst/>
          </a:prstGeom>
          <a:noFill/>
        </p:spPr>
        <p:txBody>
          <a:bodyPr wrap="square" rtlCol="0">
            <a:spAutoFit/>
          </a:bodyPr>
          <a:lstStyle/>
          <a:p>
            <a:pPr algn="ctr"/>
            <a:r>
              <a:rPr lang="en-US" sz="1400" dirty="0" smtClean="0"/>
              <a:t>(Denise Hagan, NGAS)</a:t>
            </a:r>
            <a:endParaRPr lang="en-US" sz="1400" dirty="0"/>
          </a:p>
        </p:txBody>
      </p:sp>
      <p:pic>
        <p:nvPicPr>
          <p:cNvPr id="9" name="Content Placeholder 3" descr="ppm_histogram.jpg"/>
          <p:cNvPicPr>
            <a:picLocks noChangeAspect="1"/>
          </p:cNvPicPr>
          <p:nvPr/>
        </p:nvPicPr>
        <p:blipFill>
          <a:blip r:embed="rId2" cstate="print"/>
          <a:stretch>
            <a:fillRect/>
          </a:stretch>
        </p:blipFill>
        <p:spPr>
          <a:xfrm>
            <a:off x="4534353" y="2244236"/>
            <a:ext cx="4495800" cy="3371850"/>
          </a:xfrm>
          <a:prstGeom prst="rect">
            <a:avLst/>
          </a:prstGeom>
        </p:spPr>
      </p:pic>
      <p:pic>
        <p:nvPicPr>
          <p:cNvPr id="10" name="Content Placeholder 3" descr="histogram_ppm_error.jpg"/>
          <p:cNvPicPr>
            <a:picLocks noChangeAspect="1"/>
          </p:cNvPicPr>
          <p:nvPr/>
        </p:nvPicPr>
        <p:blipFill>
          <a:blip r:embed="rId3" cstate="print"/>
          <a:stretch>
            <a:fillRect/>
          </a:stretch>
        </p:blipFill>
        <p:spPr bwMode="auto">
          <a:xfrm>
            <a:off x="286653" y="2236298"/>
            <a:ext cx="4516967" cy="3387726"/>
          </a:xfrm>
          <a:prstGeom prst="rect">
            <a:avLst/>
          </a:prstGeom>
          <a:noFill/>
          <a:ln w="9525">
            <a:noFill/>
            <a:miter lim="800000"/>
            <a:headEnd/>
            <a:tailEnd/>
          </a:ln>
        </p:spPr>
      </p:pic>
      <p:sp>
        <p:nvSpPr>
          <p:cNvPr id="12" name="TextBox 11"/>
          <p:cNvSpPr txBox="1"/>
          <p:nvPr/>
        </p:nvSpPr>
        <p:spPr>
          <a:xfrm>
            <a:off x="498764" y="1402604"/>
            <a:ext cx="7903028" cy="369332"/>
          </a:xfrm>
          <a:prstGeom prst="rect">
            <a:avLst/>
          </a:prstGeom>
          <a:noFill/>
        </p:spPr>
        <p:txBody>
          <a:bodyPr wrap="square" rtlCol="0">
            <a:spAutoFit/>
          </a:bodyPr>
          <a:lstStyle/>
          <a:p>
            <a:pPr algn="ctr"/>
            <a:r>
              <a:rPr lang="en-US" dirty="0" smtClean="0"/>
              <a:t>FOV-to-FOV Relative Spectral Calibration Accuracy</a:t>
            </a:r>
            <a:endParaRPr lang="en-US" dirty="0"/>
          </a:p>
        </p:txBody>
      </p:sp>
      <p:sp>
        <p:nvSpPr>
          <p:cNvPr id="13" name="TextBox 12"/>
          <p:cNvSpPr txBox="1"/>
          <p:nvPr/>
        </p:nvSpPr>
        <p:spPr>
          <a:xfrm>
            <a:off x="72570" y="2476025"/>
            <a:ext cx="551543" cy="2759730"/>
          </a:xfrm>
          <a:prstGeom prst="rect">
            <a:avLst/>
          </a:prstGeom>
          <a:noFill/>
        </p:spPr>
        <p:txBody>
          <a:bodyPr wrap="square" rtlCol="0">
            <a:spAutoFit/>
          </a:bodyPr>
          <a:lstStyle/>
          <a:p>
            <a:pPr>
              <a:spcBef>
                <a:spcPts val="1600"/>
              </a:spcBef>
            </a:pPr>
            <a:r>
              <a:rPr lang="en-US" sz="1000" dirty="0" smtClean="0"/>
              <a:t>FOV1</a:t>
            </a:r>
          </a:p>
          <a:p>
            <a:pPr>
              <a:spcBef>
                <a:spcPts val="1600"/>
              </a:spcBef>
            </a:pPr>
            <a:r>
              <a:rPr lang="en-US" sz="1000" dirty="0" smtClean="0"/>
              <a:t>FOV2 </a:t>
            </a:r>
          </a:p>
          <a:p>
            <a:pPr>
              <a:spcBef>
                <a:spcPts val="1600"/>
              </a:spcBef>
            </a:pPr>
            <a:r>
              <a:rPr lang="en-US" sz="1000" dirty="0" smtClean="0"/>
              <a:t>FOV3 </a:t>
            </a:r>
          </a:p>
          <a:p>
            <a:pPr>
              <a:spcBef>
                <a:spcPts val="1600"/>
              </a:spcBef>
            </a:pPr>
            <a:r>
              <a:rPr lang="en-US" sz="1000" dirty="0" smtClean="0"/>
              <a:t>FOV4 </a:t>
            </a:r>
          </a:p>
          <a:p>
            <a:pPr>
              <a:spcBef>
                <a:spcPts val="1600"/>
              </a:spcBef>
            </a:pPr>
            <a:r>
              <a:rPr lang="en-US" sz="1000" dirty="0" smtClean="0"/>
              <a:t>FOV6 </a:t>
            </a:r>
          </a:p>
          <a:p>
            <a:pPr>
              <a:spcBef>
                <a:spcPts val="1600"/>
              </a:spcBef>
            </a:pPr>
            <a:r>
              <a:rPr lang="en-US" sz="1000" dirty="0" smtClean="0"/>
              <a:t>FOV7 </a:t>
            </a:r>
          </a:p>
          <a:p>
            <a:pPr>
              <a:spcBef>
                <a:spcPts val="1600"/>
              </a:spcBef>
            </a:pPr>
            <a:r>
              <a:rPr lang="en-US" sz="1000" dirty="0" smtClean="0"/>
              <a:t>FOV8 </a:t>
            </a:r>
          </a:p>
          <a:p>
            <a:pPr>
              <a:spcBef>
                <a:spcPts val="1600"/>
              </a:spcBef>
            </a:pPr>
            <a:r>
              <a:rPr lang="en-US" sz="1000" dirty="0" smtClean="0"/>
              <a:t>FOV9 </a:t>
            </a:r>
            <a:endParaRPr lang="en-US" sz="1000" dirty="0"/>
          </a:p>
        </p:txBody>
      </p:sp>
      <p:sp>
        <p:nvSpPr>
          <p:cNvPr id="5" name="TextBox 4"/>
          <p:cNvSpPr txBox="1"/>
          <p:nvPr/>
        </p:nvSpPr>
        <p:spPr>
          <a:xfrm>
            <a:off x="1342990" y="2017701"/>
            <a:ext cx="2545976" cy="307777"/>
          </a:xfrm>
          <a:prstGeom prst="rect">
            <a:avLst/>
          </a:prstGeom>
          <a:noFill/>
        </p:spPr>
        <p:txBody>
          <a:bodyPr wrap="square" rtlCol="0">
            <a:spAutoFit/>
          </a:bodyPr>
          <a:lstStyle/>
          <a:p>
            <a:pPr algn="ctr"/>
            <a:r>
              <a:rPr lang="en-US" sz="1400" dirty="0" smtClean="0"/>
              <a:t>Before EP V33 Update</a:t>
            </a:r>
            <a:endParaRPr lang="en-US" sz="1400" dirty="0"/>
          </a:p>
        </p:txBody>
      </p:sp>
      <p:sp>
        <p:nvSpPr>
          <p:cNvPr id="7" name="TextBox 6"/>
          <p:cNvSpPr txBox="1"/>
          <p:nvPr/>
        </p:nvSpPr>
        <p:spPr>
          <a:xfrm>
            <a:off x="5664353" y="2017701"/>
            <a:ext cx="2357718" cy="307777"/>
          </a:xfrm>
          <a:prstGeom prst="rect">
            <a:avLst/>
          </a:prstGeom>
          <a:noFill/>
        </p:spPr>
        <p:txBody>
          <a:bodyPr wrap="square" rtlCol="0">
            <a:spAutoFit/>
          </a:bodyPr>
          <a:lstStyle/>
          <a:p>
            <a:pPr algn="ctr"/>
            <a:r>
              <a:rPr lang="en-US" sz="1400" dirty="0" smtClean="0"/>
              <a:t>After EP V33 Update</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05" y="177639"/>
            <a:ext cx="6225719" cy="803366"/>
          </a:xfrm>
        </p:spPr>
        <p:txBody>
          <a:bodyPr>
            <a:normAutofit fontScale="90000"/>
          </a:bodyPr>
          <a:lstStyle/>
          <a:p>
            <a:r>
              <a:rPr lang="en-US" dirty="0" smtClean="0"/>
              <a:t>Verification of IDPS CrIS SDR Data Products: Radiometric Calibration</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15</a:t>
            </a:fld>
            <a:endParaRPr lang="en-US" dirty="0"/>
          </a:p>
        </p:txBody>
      </p:sp>
      <p:pic>
        <p:nvPicPr>
          <p:cNvPr id="7" name="Picture 6" descr="FOV2FOVDiffStatLWIR.jpg"/>
          <p:cNvPicPr>
            <a:picLocks noChangeAspect="1"/>
          </p:cNvPicPr>
          <p:nvPr/>
        </p:nvPicPr>
        <p:blipFill>
          <a:blip r:embed="rId2" cstate="print"/>
          <a:srcRect r="22546" b="51772"/>
          <a:stretch>
            <a:fillRect/>
          </a:stretch>
        </p:blipFill>
        <p:spPr>
          <a:xfrm>
            <a:off x="3938372" y="1970701"/>
            <a:ext cx="3896771" cy="1819796"/>
          </a:xfrm>
          <a:prstGeom prst="rect">
            <a:avLst/>
          </a:prstGeom>
        </p:spPr>
      </p:pic>
      <p:pic>
        <p:nvPicPr>
          <p:cNvPr id="8" name="Picture 7" descr="SDR_FOV2FOVDiff_LWIR_BT.jpg"/>
          <p:cNvPicPr>
            <a:picLocks noChangeAspect="1"/>
          </p:cNvPicPr>
          <p:nvPr/>
        </p:nvPicPr>
        <p:blipFill>
          <a:blip r:embed="rId3" cstate="print"/>
          <a:srcRect r="22570" b="51772"/>
          <a:stretch>
            <a:fillRect/>
          </a:stretch>
        </p:blipFill>
        <p:spPr>
          <a:xfrm>
            <a:off x="362451" y="1970701"/>
            <a:ext cx="3895575" cy="1819796"/>
          </a:xfrm>
          <a:prstGeom prst="rect">
            <a:avLst/>
          </a:prstGeom>
        </p:spPr>
      </p:pic>
      <p:pic>
        <p:nvPicPr>
          <p:cNvPr id="9" name="Picture 8" descr="SDR_FOV2FOVDiff_MWIR_BT.jpg"/>
          <p:cNvPicPr>
            <a:picLocks noChangeAspect="1"/>
          </p:cNvPicPr>
          <p:nvPr/>
        </p:nvPicPr>
        <p:blipFill>
          <a:blip r:embed="rId4" cstate="print"/>
          <a:srcRect r="22605" b="52690"/>
          <a:stretch>
            <a:fillRect/>
          </a:stretch>
        </p:blipFill>
        <p:spPr>
          <a:xfrm>
            <a:off x="284648" y="3726430"/>
            <a:ext cx="3995375" cy="1831709"/>
          </a:xfrm>
          <a:prstGeom prst="rect">
            <a:avLst/>
          </a:prstGeom>
        </p:spPr>
      </p:pic>
      <p:pic>
        <p:nvPicPr>
          <p:cNvPr id="10" name="Picture 9" descr="FOV2FOVDiffStatMWIR.jpg"/>
          <p:cNvPicPr>
            <a:picLocks noChangeAspect="1"/>
          </p:cNvPicPr>
          <p:nvPr/>
        </p:nvPicPr>
        <p:blipFill>
          <a:blip r:embed="rId5" cstate="print"/>
          <a:srcRect r="22458" b="52690"/>
          <a:stretch>
            <a:fillRect/>
          </a:stretch>
        </p:blipFill>
        <p:spPr>
          <a:xfrm>
            <a:off x="3891252" y="3726430"/>
            <a:ext cx="4002963" cy="1831709"/>
          </a:xfrm>
          <a:prstGeom prst="rect">
            <a:avLst/>
          </a:prstGeom>
        </p:spPr>
      </p:pic>
      <p:pic>
        <p:nvPicPr>
          <p:cNvPr id="11" name="Picture 10" descr="FOV2FOVDiffStatSWIR.jpg"/>
          <p:cNvPicPr>
            <a:picLocks noChangeAspect="1"/>
          </p:cNvPicPr>
          <p:nvPr/>
        </p:nvPicPr>
        <p:blipFill>
          <a:blip r:embed="rId6" cstate="print"/>
          <a:srcRect l="74720" r="4557"/>
          <a:stretch>
            <a:fillRect/>
          </a:stretch>
        </p:blipFill>
        <p:spPr>
          <a:xfrm>
            <a:off x="7765798" y="2304431"/>
            <a:ext cx="884255" cy="3200400"/>
          </a:xfrm>
          <a:prstGeom prst="rect">
            <a:avLst/>
          </a:prstGeom>
        </p:spPr>
      </p:pic>
      <p:sp>
        <p:nvSpPr>
          <p:cNvPr id="12" name="TextBox 11"/>
          <p:cNvSpPr txBox="1"/>
          <p:nvPr/>
        </p:nvSpPr>
        <p:spPr>
          <a:xfrm>
            <a:off x="1237129" y="1129553"/>
            <a:ext cx="6840071" cy="369332"/>
          </a:xfrm>
          <a:prstGeom prst="rect">
            <a:avLst/>
          </a:prstGeom>
          <a:noFill/>
        </p:spPr>
        <p:txBody>
          <a:bodyPr wrap="square" rtlCol="0">
            <a:spAutoFit/>
          </a:bodyPr>
          <a:lstStyle/>
          <a:p>
            <a:pPr algn="ctr"/>
            <a:r>
              <a:rPr lang="en-US" dirty="0" smtClean="0"/>
              <a:t>FOV-to-FOV Brightness Temperature Variability (K)</a:t>
            </a:r>
            <a:endParaRPr lang="en-US" dirty="0"/>
          </a:p>
        </p:txBody>
      </p:sp>
      <p:sp>
        <p:nvSpPr>
          <p:cNvPr id="15" name="TextBox 14"/>
          <p:cNvSpPr txBox="1"/>
          <p:nvPr/>
        </p:nvSpPr>
        <p:spPr>
          <a:xfrm>
            <a:off x="5154704" y="5782235"/>
            <a:ext cx="2438401" cy="307777"/>
          </a:xfrm>
          <a:prstGeom prst="rect">
            <a:avLst/>
          </a:prstGeom>
          <a:noFill/>
        </p:spPr>
        <p:txBody>
          <a:bodyPr wrap="square" rtlCol="0">
            <a:spAutoFit/>
          </a:bodyPr>
          <a:lstStyle/>
          <a:p>
            <a:pPr algn="ctr"/>
            <a:r>
              <a:rPr lang="en-US" sz="1400" dirty="0" smtClean="0"/>
              <a:t>(Chunming Wang, NGAS)</a:t>
            </a:r>
            <a:endParaRPr lang="en-US" sz="1400" dirty="0"/>
          </a:p>
        </p:txBody>
      </p:sp>
      <p:sp>
        <p:nvSpPr>
          <p:cNvPr id="16" name="TextBox 15"/>
          <p:cNvSpPr txBox="1"/>
          <p:nvPr/>
        </p:nvSpPr>
        <p:spPr>
          <a:xfrm>
            <a:off x="1236115" y="1720826"/>
            <a:ext cx="2545976" cy="307777"/>
          </a:xfrm>
          <a:prstGeom prst="rect">
            <a:avLst/>
          </a:prstGeom>
          <a:noFill/>
        </p:spPr>
        <p:txBody>
          <a:bodyPr wrap="square" rtlCol="0">
            <a:spAutoFit/>
          </a:bodyPr>
          <a:lstStyle/>
          <a:p>
            <a:pPr algn="ctr"/>
            <a:r>
              <a:rPr lang="en-US" sz="1400" dirty="0" smtClean="0"/>
              <a:t>Before EP V33 Update</a:t>
            </a:r>
            <a:endParaRPr lang="en-US" sz="1400" dirty="0"/>
          </a:p>
        </p:txBody>
      </p:sp>
      <p:sp>
        <p:nvSpPr>
          <p:cNvPr id="17" name="TextBox 16"/>
          <p:cNvSpPr txBox="1"/>
          <p:nvPr/>
        </p:nvSpPr>
        <p:spPr>
          <a:xfrm>
            <a:off x="4738103" y="1768326"/>
            <a:ext cx="2357718" cy="307777"/>
          </a:xfrm>
          <a:prstGeom prst="rect">
            <a:avLst/>
          </a:prstGeom>
          <a:noFill/>
        </p:spPr>
        <p:txBody>
          <a:bodyPr wrap="square" rtlCol="0">
            <a:spAutoFit/>
          </a:bodyPr>
          <a:lstStyle/>
          <a:p>
            <a:pPr algn="ctr"/>
            <a:r>
              <a:rPr lang="en-US" sz="1400" dirty="0" smtClean="0"/>
              <a:t>After EP V33 Update</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ormresidual_M16_5-15-2012.jpg"/>
          <p:cNvPicPr>
            <a:picLocks noChangeAspect="1"/>
          </p:cNvPicPr>
          <p:nvPr/>
        </p:nvPicPr>
        <p:blipFill>
          <a:blip r:embed="rId2" cstate="print"/>
          <a:srcRect l="2962" t="3374" r="2854" b="1891"/>
          <a:stretch>
            <a:fillRect/>
          </a:stretch>
        </p:blipFill>
        <p:spPr>
          <a:xfrm>
            <a:off x="4419600" y="1790200"/>
            <a:ext cx="4343400" cy="3276600"/>
          </a:xfrm>
          <a:prstGeom prst="rect">
            <a:avLst/>
          </a:prstGeom>
          <a:ln w="28575">
            <a:noFill/>
          </a:ln>
        </p:spPr>
      </p:pic>
      <p:pic>
        <p:nvPicPr>
          <p:cNvPr id="7" name="Picture 6" descr="normresidual_M16_5-15-2012_no _correction.jpg"/>
          <p:cNvPicPr>
            <a:picLocks noChangeAspect="1"/>
          </p:cNvPicPr>
          <p:nvPr/>
        </p:nvPicPr>
        <p:blipFill>
          <a:blip r:embed="rId3" cstate="print"/>
          <a:srcRect l="5620" t="2254" r="3644" b="827"/>
          <a:stretch>
            <a:fillRect/>
          </a:stretch>
        </p:blipFill>
        <p:spPr>
          <a:xfrm>
            <a:off x="304800" y="1790200"/>
            <a:ext cx="4090060" cy="3276600"/>
          </a:xfrm>
          <a:prstGeom prst="rect">
            <a:avLst/>
          </a:prstGeom>
          <a:ln w="28575">
            <a:noFill/>
          </a:ln>
        </p:spPr>
      </p:pic>
      <p:sp>
        <p:nvSpPr>
          <p:cNvPr id="8" name="TextBox 7"/>
          <p:cNvSpPr txBox="1"/>
          <p:nvPr/>
        </p:nvSpPr>
        <p:spPr>
          <a:xfrm>
            <a:off x="629392" y="5019304"/>
            <a:ext cx="7944592" cy="1077218"/>
          </a:xfrm>
          <a:prstGeom prst="rect">
            <a:avLst/>
          </a:prstGeom>
          <a:noFill/>
        </p:spPr>
        <p:txBody>
          <a:bodyPr wrap="square" rtlCol="0">
            <a:spAutoFit/>
          </a:bodyPr>
          <a:lstStyle/>
          <a:p>
            <a:r>
              <a:rPr lang="en-US" sz="1600" dirty="0" smtClean="0">
                <a:latin typeface="+mn-lt"/>
              </a:rPr>
              <a:t>Operational data before MX6.3 code update </a:t>
            </a:r>
            <a:r>
              <a:rPr lang="en-US" sz="1600" dirty="0" smtClean="0">
                <a:latin typeface="+mn-lt"/>
                <a:cs typeface="Arial" pitchFamily="34" charset="0"/>
              </a:rPr>
              <a:t>required VIIRS pixels to be shifted (-4,3) to achieve best correction between the two. After the update, the correlation is nearly at the maximum without any shifts (0-1). (Denise Hagan, NGAS) </a:t>
            </a:r>
          </a:p>
          <a:p>
            <a:r>
              <a:rPr lang="en-US" sz="1600" dirty="0" smtClean="0">
                <a:latin typeface="+mn-lt"/>
                <a:cs typeface="Arial" pitchFamily="34" charset="0"/>
              </a:rPr>
              <a:t>.</a:t>
            </a:r>
            <a:endParaRPr lang="en-US" sz="1600" dirty="0">
              <a:latin typeface="+mn-lt"/>
              <a:cs typeface="Arial" pitchFamily="34" charset="0"/>
            </a:endParaRPr>
          </a:p>
        </p:txBody>
      </p:sp>
      <p:sp>
        <p:nvSpPr>
          <p:cNvPr id="10" name="TextBox 9"/>
          <p:cNvSpPr txBox="1"/>
          <p:nvPr/>
        </p:nvSpPr>
        <p:spPr>
          <a:xfrm>
            <a:off x="1766454" y="3187530"/>
            <a:ext cx="685800" cy="307777"/>
          </a:xfrm>
          <a:prstGeom prst="rect">
            <a:avLst/>
          </a:prstGeom>
          <a:noFill/>
          <a:ln>
            <a:noFill/>
          </a:ln>
        </p:spPr>
        <p:txBody>
          <a:bodyPr wrap="square" rtlCol="0">
            <a:spAutoFit/>
          </a:bodyPr>
          <a:lstStyle/>
          <a:p>
            <a:r>
              <a:rPr lang="en-US" sz="1400" dirty="0" smtClean="0">
                <a:solidFill>
                  <a:schemeClr val="bg1"/>
                </a:solidFill>
              </a:rPr>
              <a:t>(0,0)</a:t>
            </a:r>
            <a:endParaRPr lang="en-US" sz="1400" dirty="0">
              <a:solidFill>
                <a:schemeClr val="bg1"/>
              </a:solidFill>
            </a:endParaRPr>
          </a:p>
        </p:txBody>
      </p:sp>
      <p:sp>
        <p:nvSpPr>
          <p:cNvPr id="11" name="TextBox 10"/>
          <p:cNvSpPr txBox="1"/>
          <p:nvPr/>
        </p:nvSpPr>
        <p:spPr>
          <a:xfrm>
            <a:off x="6136574" y="3175654"/>
            <a:ext cx="685800" cy="307777"/>
          </a:xfrm>
          <a:prstGeom prst="rect">
            <a:avLst/>
          </a:prstGeom>
          <a:noFill/>
          <a:ln>
            <a:noFill/>
          </a:ln>
        </p:spPr>
        <p:txBody>
          <a:bodyPr wrap="square" rtlCol="0">
            <a:spAutoFit/>
          </a:bodyPr>
          <a:lstStyle/>
          <a:p>
            <a:r>
              <a:rPr lang="en-US" sz="1400" dirty="0" smtClean="0">
                <a:solidFill>
                  <a:schemeClr val="bg1"/>
                </a:solidFill>
              </a:rPr>
              <a:t>(0,0)</a:t>
            </a:r>
            <a:endParaRPr lang="en-US" sz="1400" dirty="0">
              <a:solidFill>
                <a:schemeClr val="bg1"/>
              </a:solidFill>
            </a:endParaRPr>
          </a:p>
        </p:txBody>
      </p:sp>
      <p:sp>
        <p:nvSpPr>
          <p:cNvPr id="13" name="TextBox 12"/>
          <p:cNvSpPr txBox="1"/>
          <p:nvPr/>
        </p:nvSpPr>
        <p:spPr>
          <a:xfrm>
            <a:off x="838200" y="1156850"/>
            <a:ext cx="7467600" cy="369332"/>
          </a:xfrm>
          <a:prstGeom prst="rect">
            <a:avLst/>
          </a:prstGeom>
          <a:noFill/>
        </p:spPr>
        <p:txBody>
          <a:bodyPr wrap="square" rtlCol="0">
            <a:spAutoFit/>
          </a:bodyPr>
          <a:lstStyle/>
          <a:p>
            <a:pPr algn="ctr"/>
            <a:r>
              <a:rPr lang="en-US" dirty="0" smtClean="0"/>
              <a:t>Correlation between CrIS and VIIRs radiances</a:t>
            </a:r>
            <a:endParaRPr lang="en-US" dirty="0"/>
          </a:p>
        </p:txBody>
      </p:sp>
      <p:sp>
        <p:nvSpPr>
          <p:cNvPr id="15" name="Title 14"/>
          <p:cNvSpPr>
            <a:spLocks noGrp="1"/>
          </p:cNvSpPr>
          <p:nvPr>
            <p:ph type="title"/>
          </p:nvPr>
        </p:nvSpPr>
        <p:spPr/>
        <p:txBody>
          <a:bodyPr/>
          <a:lstStyle/>
          <a:p>
            <a:r>
              <a:rPr lang="en-US" dirty="0" smtClean="0"/>
              <a:t>Verification of IDPS CrIS SDR Products: Geolocation</a:t>
            </a:r>
            <a:endParaRPr lang="en-US" dirty="0"/>
          </a:p>
        </p:txBody>
      </p:sp>
      <p:sp>
        <p:nvSpPr>
          <p:cNvPr id="16" name="TextBox 15"/>
          <p:cNvSpPr txBox="1"/>
          <p:nvPr/>
        </p:nvSpPr>
        <p:spPr>
          <a:xfrm>
            <a:off x="867990" y="1613951"/>
            <a:ext cx="2545976" cy="307777"/>
          </a:xfrm>
          <a:prstGeom prst="rect">
            <a:avLst/>
          </a:prstGeom>
          <a:noFill/>
        </p:spPr>
        <p:txBody>
          <a:bodyPr wrap="square" rtlCol="0">
            <a:spAutoFit/>
          </a:bodyPr>
          <a:lstStyle/>
          <a:p>
            <a:pPr algn="ctr"/>
            <a:r>
              <a:rPr lang="en-US" sz="1400" dirty="0" smtClean="0"/>
              <a:t>Before MX6.3 Update</a:t>
            </a:r>
            <a:endParaRPr lang="en-US" sz="1400" dirty="0"/>
          </a:p>
        </p:txBody>
      </p:sp>
      <p:sp>
        <p:nvSpPr>
          <p:cNvPr id="17" name="TextBox 16"/>
          <p:cNvSpPr txBox="1"/>
          <p:nvPr/>
        </p:nvSpPr>
        <p:spPr>
          <a:xfrm>
            <a:off x="5189353" y="1613951"/>
            <a:ext cx="2357718" cy="307777"/>
          </a:xfrm>
          <a:prstGeom prst="rect">
            <a:avLst/>
          </a:prstGeom>
          <a:noFill/>
        </p:spPr>
        <p:txBody>
          <a:bodyPr wrap="square" rtlCol="0">
            <a:spAutoFit/>
          </a:bodyPr>
          <a:lstStyle/>
          <a:p>
            <a:pPr algn="ctr"/>
            <a:r>
              <a:rPr lang="en-US" sz="1400" dirty="0" smtClean="0"/>
              <a:t>After MX6.3 Update</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EFC63E-F8D9-44BB-A462-AC735E845F95}" type="slidenum">
              <a:rPr lang="en-US" smtClean="0"/>
              <a:pPr/>
              <a:t>17</a:t>
            </a:fld>
            <a:endParaRPr lang="en-US" dirty="0"/>
          </a:p>
        </p:txBody>
      </p:sp>
      <p:pic>
        <p:nvPicPr>
          <p:cNvPr id="17411" name="Picture 3"/>
          <p:cNvPicPr>
            <a:picLocks noChangeAspect="1" noChangeArrowheads="1"/>
          </p:cNvPicPr>
          <p:nvPr/>
        </p:nvPicPr>
        <p:blipFill>
          <a:blip r:embed="rId2" cstate="print"/>
          <a:srcRect/>
          <a:stretch>
            <a:fillRect/>
          </a:stretch>
        </p:blipFill>
        <p:spPr bwMode="auto">
          <a:xfrm>
            <a:off x="185738" y="1461963"/>
            <a:ext cx="8772525" cy="4029075"/>
          </a:xfrm>
          <a:prstGeom prst="rect">
            <a:avLst/>
          </a:prstGeom>
          <a:noFill/>
          <a:ln w="19050">
            <a:noFill/>
            <a:miter lim="800000"/>
            <a:headEnd/>
            <a:tailEnd/>
          </a:ln>
          <a:effectLst/>
        </p:spPr>
      </p:pic>
      <p:sp>
        <p:nvSpPr>
          <p:cNvPr id="18" name="Title 1"/>
          <p:cNvSpPr>
            <a:spLocks noGrp="1"/>
          </p:cNvSpPr>
          <p:nvPr>
            <p:ph type="title"/>
          </p:nvPr>
        </p:nvSpPr>
        <p:spPr>
          <a:xfrm>
            <a:off x="244550" y="159488"/>
            <a:ext cx="6381881" cy="838200"/>
          </a:xfrm>
        </p:spPr>
        <p:txBody>
          <a:bodyPr/>
          <a:lstStyle/>
          <a:p>
            <a:r>
              <a:rPr lang="en-US" dirty="0" smtClean="0">
                <a:latin typeface="+mj-lt"/>
              </a:rPr>
              <a:t>Excellent </a:t>
            </a:r>
            <a:r>
              <a:rPr lang="en-US" dirty="0" err="1" smtClean="0">
                <a:latin typeface="+mj-lt"/>
              </a:rPr>
              <a:t>NEdN</a:t>
            </a:r>
            <a:r>
              <a:rPr lang="en-US" dirty="0" smtClean="0">
                <a:latin typeface="+mj-lt"/>
              </a:rPr>
              <a:t> Performance Consistent with TVAC Test Results</a:t>
            </a:r>
            <a:endParaRPr lang="en-US" dirty="0">
              <a:latin typeface="+mj-lt"/>
            </a:endParaRPr>
          </a:p>
        </p:txBody>
      </p:sp>
      <p:sp>
        <p:nvSpPr>
          <p:cNvPr id="19" name="TextBox 18"/>
          <p:cNvSpPr txBox="1"/>
          <p:nvPr/>
        </p:nvSpPr>
        <p:spPr>
          <a:xfrm>
            <a:off x="688769" y="5638800"/>
            <a:ext cx="7528956" cy="584775"/>
          </a:xfrm>
          <a:prstGeom prst="rect">
            <a:avLst/>
          </a:prstGeom>
          <a:noFill/>
          <a:ln w="19050">
            <a:noFill/>
          </a:ln>
        </p:spPr>
        <p:txBody>
          <a:bodyPr wrap="square" rtlCol="0">
            <a:spAutoFit/>
          </a:bodyPr>
          <a:lstStyle/>
          <a:p>
            <a:r>
              <a:rPr lang="en-US" sz="1600" dirty="0" smtClean="0"/>
              <a:t>On-orbit NEdN performance similar to pre-launch, with MWIR FOV7 NEdN slightly out of family. (Denise Hagan, NGAS)</a:t>
            </a:r>
            <a:endParaRPr lang="en-US" sz="1600" dirty="0"/>
          </a:p>
        </p:txBody>
      </p:sp>
      <p:sp>
        <p:nvSpPr>
          <p:cNvPr id="20" name="TextBox 19"/>
          <p:cNvSpPr txBox="1"/>
          <p:nvPr/>
        </p:nvSpPr>
        <p:spPr>
          <a:xfrm>
            <a:off x="2592572" y="2744972"/>
            <a:ext cx="1066800" cy="338554"/>
          </a:xfrm>
          <a:prstGeom prst="rect">
            <a:avLst/>
          </a:prstGeom>
          <a:noFill/>
        </p:spPr>
        <p:txBody>
          <a:bodyPr wrap="square" rtlCol="0">
            <a:spAutoFit/>
          </a:bodyPr>
          <a:lstStyle/>
          <a:p>
            <a:r>
              <a:rPr lang="en-US" sz="1600" dirty="0" smtClean="0"/>
              <a:t>TVAC4</a:t>
            </a:r>
            <a:endParaRPr lang="en-US" sz="1600" dirty="0"/>
          </a:p>
        </p:txBody>
      </p:sp>
      <p:sp>
        <p:nvSpPr>
          <p:cNvPr id="21" name="TextBox 20"/>
          <p:cNvSpPr txBox="1"/>
          <p:nvPr/>
        </p:nvSpPr>
        <p:spPr>
          <a:xfrm>
            <a:off x="5530702" y="2705986"/>
            <a:ext cx="1066800" cy="338554"/>
          </a:xfrm>
          <a:prstGeom prst="rect">
            <a:avLst/>
          </a:prstGeom>
          <a:noFill/>
        </p:spPr>
        <p:txBody>
          <a:bodyPr wrap="square" rtlCol="0">
            <a:spAutoFit/>
          </a:bodyPr>
          <a:lstStyle/>
          <a:p>
            <a:r>
              <a:rPr lang="en-US" sz="1600" dirty="0" smtClean="0"/>
              <a:t>TVAC4</a:t>
            </a:r>
            <a:endParaRPr lang="en-US" sz="1600" dirty="0"/>
          </a:p>
        </p:txBody>
      </p:sp>
      <p:sp>
        <p:nvSpPr>
          <p:cNvPr id="22" name="TextBox 21"/>
          <p:cNvSpPr txBox="1"/>
          <p:nvPr/>
        </p:nvSpPr>
        <p:spPr>
          <a:xfrm>
            <a:off x="2371060" y="4800600"/>
            <a:ext cx="1066800" cy="338554"/>
          </a:xfrm>
          <a:prstGeom prst="rect">
            <a:avLst/>
          </a:prstGeom>
          <a:noFill/>
        </p:spPr>
        <p:txBody>
          <a:bodyPr wrap="square" rtlCol="0">
            <a:spAutoFit/>
          </a:bodyPr>
          <a:lstStyle/>
          <a:p>
            <a:r>
              <a:rPr lang="en-US" sz="1600" dirty="0" smtClean="0"/>
              <a:t>On-orbit</a:t>
            </a:r>
            <a:endParaRPr lang="en-US" sz="1600" dirty="0"/>
          </a:p>
        </p:txBody>
      </p:sp>
      <p:sp>
        <p:nvSpPr>
          <p:cNvPr id="23" name="TextBox 22"/>
          <p:cNvSpPr txBox="1"/>
          <p:nvPr/>
        </p:nvSpPr>
        <p:spPr>
          <a:xfrm>
            <a:off x="5489944" y="4814777"/>
            <a:ext cx="1066800" cy="338554"/>
          </a:xfrm>
          <a:prstGeom prst="rect">
            <a:avLst/>
          </a:prstGeom>
          <a:noFill/>
        </p:spPr>
        <p:txBody>
          <a:bodyPr wrap="square" rtlCol="0">
            <a:spAutoFit/>
          </a:bodyPr>
          <a:lstStyle/>
          <a:p>
            <a:r>
              <a:rPr lang="en-US" sz="1600" dirty="0" smtClean="0"/>
              <a:t>On-orbit</a:t>
            </a:r>
            <a:endParaRPr lang="en-US" sz="1600" dirty="0"/>
          </a:p>
        </p:txBody>
      </p:sp>
      <p:sp>
        <p:nvSpPr>
          <p:cNvPr id="13" name="TextBox 12"/>
          <p:cNvSpPr txBox="1"/>
          <p:nvPr/>
        </p:nvSpPr>
        <p:spPr>
          <a:xfrm>
            <a:off x="1935126" y="1073889"/>
            <a:ext cx="5826642" cy="338554"/>
          </a:xfrm>
          <a:prstGeom prst="rect">
            <a:avLst/>
          </a:prstGeom>
          <a:noFill/>
        </p:spPr>
        <p:txBody>
          <a:bodyPr wrap="square" rtlCol="0">
            <a:spAutoFit/>
          </a:bodyPr>
          <a:lstStyle/>
          <a:p>
            <a:r>
              <a:rPr lang="en-US" sz="1600" dirty="0" smtClean="0"/>
              <a:t>NSIPS DQF PGEs track NEdN and other Key Parameters</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l="6250" r="5208" b="36741"/>
          <a:stretch>
            <a:fillRect/>
          </a:stretch>
        </p:blipFill>
        <p:spPr bwMode="auto">
          <a:xfrm>
            <a:off x="576943" y="1078674"/>
            <a:ext cx="7807036" cy="4170220"/>
          </a:xfrm>
          <a:prstGeom prst="rect">
            <a:avLst/>
          </a:prstGeom>
          <a:noFill/>
          <a:ln w="19050">
            <a:noFill/>
            <a:miter lim="800000"/>
            <a:headEnd/>
            <a:tailEnd/>
          </a:ln>
        </p:spPr>
      </p:pic>
      <p:sp>
        <p:nvSpPr>
          <p:cNvPr id="9" name="TextBox 8"/>
          <p:cNvSpPr txBox="1"/>
          <p:nvPr/>
        </p:nvSpPr>
        <p:spPr>
          <a:xfrm>
            <a:off x="736270" y="5282540"/>
            <a:ext cx="7992094" cy="830997"/>
          </a:xfrm>
          <a:prstGeom prst="rect">
            <a:avLst/>
          </a:prstGeom>
          <a:noFill/>
          <a:ln w="19050">
            <a:noFill/>
          </a:ln>
        </p:spPr>
        <p:txBody>
          <a:bodyPr wrap="square" rtlCol="0">
            <a:spAutoFit/>
          </a:bodyPr>
          <a:lstStyle/>
          <a:p>
            <a:r>
              <a:rPr lang="en-US" sz="1600" dirty="0" smtClean="0"/>
              <a:t>Assessment of on-orbit CrIS detector non-linearity and comparison to TVAC test results. LWIR FOV9 and MWIR FOV7 show largest changes from the at-launch values (Eng V32). (Chunming Wang, NGAS)</a:t>
            </a:r>
            <a:endParaRPr lang="en-US" sz="1600" dirty="0"/>
          </a:p>
        </p:txBody>
      </p:sp>
      <p:sp>
        <p:nvSpPr>
          <p:cNvPr id="10" name="Title 9"/>
          <p:cNvSpPr>
            <a:spLocks noGrp="1"/>
          </p:cNvSpPr>
          <p:nvPr>
            <p:ph type="title"/>
          </p:nvPr>
        </p:nvSpPr>
        <p:spPr/>
        <p:txBody>
          <a:bodyPr/>
          <a:lstStyle/>
          <a:p>
            <a:r>
              <a:rPr lang="en-US" dirty="0" smtClean="0"/>
              <a:t>CrIS Sensor Detector Nonlinearity Assessment </a:t>
            </a:r>
            <a:endParaRPr lang="en-US" dirty="0"/>
          </a:p>
        </p:txBody>
      </p:sp>
      <p:sp>
        <p:nvSpPr>
          <p:cNvPr id="11" name="Oval 10"/>
          <p:cNvSpPr/>
          <p:nvPr/>
        </p:nvSpPr>
        <p:spPr>
          <a:xfrm>
            <a:off x="5925789" y="3538841"/>
            <a:ext cx="605642" cy="1626919"/>
          </a:xfrm>
          <a:prstGeom prst="ellipse">
            <a:avLst/>
          </a:prstGeom>
          <a:noFill/>
          <a:ln>
            <a:solidFill>
              <a:schemeClr val="tx1"/>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p:cNvSpPr/>
          <p:nvPr/>
        </p:nvSpPr>
        <p:spPr>
          <a:xfrm>
            <a:off x="7491314" y="1589366"/>
            <a:ext cx="605642" cy="1626919"/>
          </a:xfrm>
          <a:prstGeom prst="ellipse">
            <a:avLst/>
          </a:prstGeom>
          <a:noFill/>
          <a:ln>
            <a:solidFill>
              <a:schemeClr val="tx1"/>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smtClean="0"/>
              <a:t>Statistical Analyses of FOV-to-FOV Radiance Differences </a:t>
            </a:r>
            <a:endParaRPr lang="en-US" sz="2400" dirty="0" smtClean="0"/>
          </a:p>
        </p:txBody>
      </p:sp>
      <p:sp>
        <p:nvSpPr>
          <p:cNvPr id="5" name="Slide Number Placeholder 4"/>
          <p:cNvSpPr>
            <a:spLocks noGrp="1"/>
          </p:cNvSpPr>
          <p:nvPr>
            <p:ph type="sldNum" sz="quarter" idx="11"/>
          </p:nvPr>
        </p:nvSpPr>
        <p:spPr/>
        <p:txBody>
          <a:bodyPr/>
          <a:lstStyle/>
          <a:p>
            <a:fld id="{F6EFC63E-F8D9-44BB-A462-AC735E845F95}" type="slidenum">
              <a:rPr lang="en-US" smtClean="0"/>
              <a:pPr/>
              <a:t>19</a:t>
            </a:fld>
            <a:endParaRPr lang="en-US"/>
          </a:p>
        </p:txBody>
      </p:sp>
      <p:pic>
        <p:nvPicPr>
          <p:cNvPr id="6" name="Picture 5" descr="JointPDFMW5.jpg"/>
          <p:cNvPicPr>
            <a:picLocks noChangeAspect="1"/>
          </p:cNvPicPr>
          <p:nvPr/>
        </p:nvPicPr>
        <p:blipFill>
          <a:blip r:embed="rId3" cstate="print"/>
          <a:srcRect l="8648" t="1294" r="8019" b="6416"/>
          <a:stretch>
            <a:fillRect/>
          </a:stretch>
        </p:blipFill>
        <p:spPr>
          <a:xfrm>
            <a:off x="878777" y="1093553"/>
            <a:ext cx="7422092" cy="4939113"/>
          </a:xfrm>
          <a:prstGeom prst="rect">
            <a:avLst/>
          </a:prstGeom>
        </p:spPr>
      </p:pic>
      <p:sp>
        <p:nvSpPr>
          <p:cNvPr id="6148" name="Rectangle 6"/>
          <p:cNvSpPr>
            <a:spLocks noGrp="1" noChangeArrowheads="1"/>
          </p:cNvSpPr>
          <p:nvPr>
            <p:ph idx="1"/>
          </p:nvPr>
        </p:nvSpPr>
        <p:spPr>
          <a:xfrm>
            <a:off x="577924" y="6052470"/>
            <a:ext cx="8399813" cy="710530"/>
          </a:xfrm>
          <a:noFill/>
        </p:spPr>
        <p:txBody>
          <a:bodyPr>
            <a:noAutofit/>
          </a:bodyPr>
          <a:lstStyle/>
          <a:p>
            <a:pPr marL="182880" indent="0" eaLnBrk="1" hangingPunct="1">
              <a:spcBef>
                <a:spcPts val="2400"/>
              </a:spcBef>
              <a:buNone/>
            </a:pPr>
            <a:r>
              <a:rPr lang="en-US" sz="1400" dirty="0" smtClean="0">
                <a:latin typeface="+mn-lt"/>
              </a:rPr>
              <a:t>Statistical FOV-to-FOV differences is analyzed as a function of the Earth scene temperature to evaluate CrIS sensor/SDR radiometric performance. (Chunming Wang and Degui Gu, NGAS)</a:t>
            </a:r>
          </a:p>
        </p:txBody>
      </p:sp>
      <p:cxnSp>
        <p:nvCxnSpPr>
          <p:cNvPr id="16" name="Straight Arrow Connector 15"/>
          <p:cNvCxnSpPr/>
          <p:nvPr/>
        </p:nvCxnSpPr>
        <p:spPr>
          <a:xfrm>
            <a:off x="983411" y="4485736"/>
            <a:ext cx="189781" cy="0"/>
          </a:xfrm>
          <a:prstGeom prst="straightConnector1">
            <a:avLst/>
          </a:prstGeom>
          <a:ln w="28575">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NGAS Responsibilities for NPP CrIS Cal/Val</a:t>
            </a:r>
            <a:endParaRPr lang="en-US" dirty="0"/>
          </a:p>
        </p:txBody>
      </p:sp>
      <p:sp>
        <p:nvSpPr>
          <p:cNvPr id="3" name="Content Placeholder 2"/>
          <p:cNvSpPr>
            <a:spLocks noGrp="1"/>
          </p:cNvSpPr>
          <p:nvPr>
            <p:ph idx="1"/>
          </p:nvPr>
        </p:nvSpPr>
        <p:spPr>
          <a:xfrm>
            <a:off x="293860" y="1190507"/>
            <a:ext cx="8610600" cy="5455920"/>
          </a:xfrm>
          <a:solidFill>
            <a:schemeClr val="bg1"/>
          </a:solidFill>
        </p:spPr>
        <p:txBody>
          <a:bodyPr>
            <a:normAutofit/>
          </a:bodyPr>
          <a:lstStyle/>
          <a:p>
            <a:r>
              <a:rPr lang="en-US" dirty="0" smtClean="0"/>
              <a:t>NGAS CrIS team supported NPP CrIS Cal/Val by applying our in-depth knowledge of the CrIS sensor hardware, CrIS SDR algorithm science and algorithm operational implementation at IDPS</a:t>
            </a:r>
          </a:p>
          <a:p>
            <a:r>
              <a:rPr lang="en-US" dirty="0" smtClean="0"/>
              <a:t>NGAS team responsibilities</a:t>
            </a:r>
          </a:p>
          <a:p>
            <a:pPr lvl="1"/>
            <a:r>
              <a:rPr lang="en-US" sz="1800" dirty="0" smtClean="0"/>
              <a:t>Develop and test CrIS SDR algorithm code and LUT/PCT updates </a:t>
            </a:r>
          </a:p>
          <a:p>
            <a:pPr lvl="1"/>
            <a:r>
              <a:rPr lang="en-US" sz="1800" dirty="0" smtClean="0"/>
              <a:t>Support verification of IDPS operational algorithm software implementation on G-ADA</a:t>
            </a:r>
          </a:p>
          <a:p>
            <a:pPr lvl="1"/>
            <a:r>
              <a:rPr lang="en-US" sz="1800" dirty="0" smtClean="0"/>
              <a:t>Support DR investigation and anomaly resolution</a:t>
            </a:r>
          </a:p>
          <a:p>
            <a:pPr lvl="1"/>
            <a:r>
              <a:rPr lang="en-US" sz="1800" dirty="0" smtClean="0"/>
              <a:t>Support assessment of CrIS sensor and SDR performance</a:t>
            </a:r>
          </a:p>
          <a:p>
            <a:pPr lvl="1">
              <a:buNone/>
            </a:pPr>
            <a:endParaRPr lang="en-US" dirty="0" smtClean="0"/>
          </a:p>
          <a:p>
            <a:pPr lvl="1">
              <a:buNone/>
            </a:pPr>
            <a:endParaRPr lang="en-US" dirty="0" smtClean="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smtClean="0"/>
              <a:t>Assessment of CrIS Sweep Direction Biases</a:t>
            </a:r>
            <a:endParaRPr lang="en-US" sz="2400" dirty="0" smtClean="0"/>
          </a:p>
        </p:txBody>
      </p:sp>
      <p:sp>
        <p:nvSpPr>
          <p:cNvPr id="6148" name="Rectangle 6"/>
          <p:cNvSpPr>
            <a:spLocks noGrp="1" noChangeArrowheads="1"/>
          </p:cNvSpPr>
          <p:nvPr>
            <p:ph idx="1"/>
          </p:nvPr>
        </p:nvSpPr>
        <p:spPr>
          <a:xfrm>
            <a:off x="261258" y="1233577"/>
            <a:ext cx="8391036" cy="5184475"/>
          </a:xfrm>
          <a:noFill/>
        </p:spPr>
        <p:txBody>
          <a:bodyPr>
            <a:normAutofit/>
          </a:bodyPr>
          <a:lstStyle/>
          <a:p>
            <a:pPr eaLnBrk="1" hangingPunct="1">
              <a:spcBef>
                <a:spcPts val="2400"/>
              </a:spcBef>
            </a:pPr>
            <a:r>
              <a:rPr lang="en-US" dirty="0" smtClean="0"/>
              <a:t>Examination of </a:t>
            </a:r>
            <a:r>
              <a:rPr lang="en-US" b="1" dirty="0" smtClean="0"/>
              <a:t>averaged radiances </a:t>
            </a:r>
            <a:r>
              <a:rPr lang="en-US" dirty="0" smtClean="0"/>
              <a:t>showed significant reduction of sweep direction dependent biases after new digital filter upload on April 18, 2012</a:t>
            </a:r>
          </a:p>
        </p:txBody>
      </p:sp>
      <p:sp>
        <p:nvSpPr>
          <p:cNvPr id="5" name="Slide Number Placeholder 4"/>
          <p:cNvSpPr>
            <a:spLocks noGrp="1"/>
          </p:cNvSpPr>
          <p:nvPr>
            <p:ph type="sldNum" sz="quarter" idx="11"/>
          </p:nvPr>
        </p:nvSpPr>
        <p:spPr/>
        <p:txBody>
          <a:bodyPr/>
          <a:lstStyle/>
          <a:p>
            <a:fld id="{F6EFC63E-F8D9-44BB-A462-AC735E845F95}" type="slidenum">
              <a:rPr lang="en-US" smtClean="0"/>
              <a:pPr/>
              <a:t>20</a:t>
            </a:fld>
            <a:endParaRPr lang="en-US"/>
          </a:p>
        </p:txBody>
      </p:sp>
      <p:grpSp>
        <p:nvGrpSpPr>
          <p:cNvPr id="12" name="Group 11"/>
          <p:cNvGrpSpPr/>
          <p:nvPr/>
        </p:nvGrpSpPr>
        <p:grpSpPr>
          <a:xfrm>
            <a:off x="103480" y="2393690"/>
            <a:ext cx="9040520" cy="3853417"/>
            <a:chOff x="103480" y="2251190"/>
            <a:chExt cx="9040520" cy="3853417"/>
          </a:xfrm>
        </p:grpSpPr>
        <p:pic>
          <p:nvPicPr>
            <p:cNvPr id="6" name="Content Placeholder 5" descr="SDImagery_LWIR_SelectChan_Diff.jpg"/>
            <p:cNvPicPr>
              <a:picLocks noChangeAspect="1"/>
            </p:cNvPicPr>
            <p:nvPr/>
          </p:nvPicPr>
          <p:blipFill>
            <a:blip r:embed="rId3" cstate="print"/>
            <a:srcRect l="6799"/>
            <a:stretch>
              <a:fillRect/>
            </a:stretch>
          </p:blipFill>
          <p:spPr bwMode="auto">
            <a:xfrm>
              <a:off x="103480" y="2363190"/>
              <a:ext cx="4690006" cy="3734792"/>
            </a:xfrm>
            <a:prstGeom prst="rect">
              <a:avLst/>
            </a:prstGeom>
            <a:noFill/>
            <a:ln w="9525">
              <a:noFill/>
              <a:miter lim="800000"/>
              <a:headEnd/>
              <a:tailEnd/>
            </a:ln>
          </p:spPr>
        </p:pic>
        <p:pic>
          <p:nvPicPr>
            <p:cNvPr id="7" name="Picture 6" descr="SDImagery_LWIR_BT_Detail_Diff.jpg"/>
            <p:cNvPicPr>
              <a:picLocks noChangeAspect="1"/>
            </p:cNvPicPr>
            <p:nvPr/>
          </p:nvPicPr>
          <p:blipFill>
            <a:blip r:embed="rId4" cstate="print"/>
            <a:srcRect l="9135"/>
            <a:stretch>
              <a:fillRect/>
            </a:stretch>
          </p:blipFill>
          <p:spPr>
            <a:xfrm>
              <a:off x="4557310" y="2358187"/>
              <a:ext cx="4586690" cy="3746420"/>
            </a:xfrm>
            <a:prstGeom prst="rect">
              <a:avLst/>
            </a:prstGeom>
          </p:spPr>
        </p:pic>
        <p:sp>
          <p:nvSpPr>
            <p:cNvPr id="8" name="TextBox 7"/>
            <p:cNvSpPr txBox="1"/>
            <p:nvPr/>
          </p:nvSpPr>
          <p:spPr>
            <a:xfrm>
              <a:off x="980971" y="2266327"/>
              <a:ext cx="2888932" cy="338554"/>
            </a:xfrm>
            <a:prstGeom prst="rect">
              <a:avLst/>
            </a:prstGeom>
            <a:solidFill>
              <a:schemeClr val="bg1"/>
            </a:solidFill>
          </p:spPr>
          <p:txBody>
            <a:bodyPr wrap="none" rtlCol="0">
              <a:spAutoFit/>
            </a:bodyPr>
            <a:lstStyle/>
            <a:p>
              <a:r>
                <a:rPr lang="en-US" sz="1600" dirty="0" smtClean="0">
                  <a:latin typeface="Arial" pitchFamily="34" charset="0"/>
                  <a:cs typeface="Arial" pitchFamily="34" charset="0"/>
                </a:rPr>
                <a:t>April 18, 2012 5:00-6:00 GMT</a:t>
              </a:r>
              <a:endParaRPr lang="en-US" sz="1600" dirty="0">
                <a:latin typeface="Arial" pitchFamily="34" charset="0"/>
                <a:cs typeface="Arial" pitchFamily="34" charset="0"/>
              </a:endParaRPr>
            </a:p>
          </p:txBody>
        </p:sp>
        <p:sp>
          <p:nvSpPr>
            <p:cNvPr id="9" name="TextBox 8"/>
            <p:cNvSpPr txBox="1"/>
            <p:nvPr/>
          </p:nvSpPr>
          <p:spPr>
            <a:xfrm>
              <a:off x="5225424" y="2251190"/>
              <a:ext cx="3116559" cy="338554"/>
            </a:xfrm>
            <a:prstGeom prst="rect">
              <a:avLst/>
            </a:prstGeom>
            <a:solidFill>
              <a:schemeClr val="bg1"/>
            </a:solidFill>
          </p:spPr>
          <p:txBody>
            <a:bodyPr wrap="none" rtlCol="0">
              <a:spAutoFit/>
            </a:bodyPr>
            <a:lstStyle/>
            <a:p>
              <a:r>
                <a:rPr lang="en-US" sz="1600" dirty="0" smtClean="0">
                  <a:latin typeface="Arial" pitchFamily="34" charset="0"/>
                  <a:cs typeface="Arial" pitchFamily="34" charset="0"/>
                </a:rPr>
                <a:t>April 19, 2012 20:00-21:00 GMT</a:t>
              </a:r>
              <a:endParaRPr lang="en-US" sz="1600" dirty="0">
                <a:latin typeface="Arial" pitchFamily="34" charset="0"/>
                <a:cs typeface="Arial" pitchFamily="34" charset="0"/>
              </a:endParaRPr>
            </a:p>
          </p:txBody>
        </p:sp>
      </p:grpSp>
      <p:sp>
        <p:nvSpPr>
          <p:cNvPr id="13" name="TextBox 12"/>
          <p:cNvSpPr txBox="1"/>
          <p:nvPr/>
        </p:nvSpPr>
        <p:spPr>
          <a:xfrm>
            <a:off x="6270137" y="6115795"/>
            <a:ext cx="2921330" cy="338554"/>
          </a:xfrm>
          <a:prstGeom prst="rect">
            <a:avLst/>
          </a:prstGeom>
          <a:noFill/>
        </p:spPr>
        <p:txBody>
          <a:bodyPr wrap="square" rtlCol="0">
            <a:spAutoFit/>
          </a:bodyPr>
          <a:lstStyle/>
          <a:p>
            <a:r>
              <a:rPr lang="en-US" sz="1600" dirty="0" smtClean="0">
                <a:latin typeface="Arial" pitchFamily="34" charset="0"/>
                <a:cs typeface="Arial" pitchFamily="34" charset="0"/>
              </a:rPr>
              <a:t>(Chunming Wang, NGAS)</a:t>
            </a:r>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smtClean="0"/>
              <a:t>Discovered Remaining CrIS Sweep Direction Biases for FOV5 </a:t>
            </a:r>
            <a:endParaRPr lang="en-US" sz="2400" dirty="0" smtClean="0"/>
          </a:p>
        </p:txBody>
      </p:sp>
      <p:sp>
        <p:nvSpPr>
          <p:cNvPr id="6148" name="Rectangle 6"/>
          <p:cNvSpPr>
            <a:spLocks noGrp="1" noChangeArrowheads="1"/>
          </p:cNvSpPr>
          <p:nvPr>
            <p:ph idx="1"/>
          </p:nvPr>
        </p:nvSpPr>
        <p:spPr>
          <a:xfrm>
            <a:off x="344385" y="1091075"/>
            <a:ext cx="8336477" cy="702100"/>
          </a:xfrm>
          <a:noFill/>
        </p:spPr>
        <p:txBody>
          <a:bodyPr>
            <a:normAutofit/>
          </a:bodyPr>
          <a:lstStyle/>
          <a:p>
            <a:pPr>
              <a:spcBef>
                <a:spcPts val="600"/>
              </a:spcBef>
            </a:pPr>
            <a:r>
              <a:rPr lang="en-US" dirty="0" smtClean="0"/>
              <a:t>Inspection of individual channels revealed that FOV5 still has significant amount of biases following digital filter upload</a:t>
            </a:r>
          </a:p>
        </p:txBody>
      </p:sp>
      <p:sp>
        <p:nvSpPr>
          <p:cNvPr id="5" name="Slide Number Placeholder 4"/>
          <p:cNvSpPr>
            <a:spLocks noGrp="1"/>
          </p:cNvSpPr>
          <p:nvPr>
            <p:ph type="sldNum" sz="quarter" idx="11"/>
          </p:nvPr>
        </p:nvSpPr>
        <p:spPr/>
        <p:txBody>
          <a:bodyPr/>
          <a:lstStyle/>
          <a:p>
            <a:fld id="{F6EFC63E-F8D9-44BB-A462-AC735E845F95}" type="slidenum">
              <a:rPr lang="en-US" smtClean="0"/>
              <a:pPr/>
              <a:t>21</a:t>
            </a:fld>
            <a:endParaRPr lang="en-US"/>
          </a:p>
        </p:txBody>
      </p:sp>
      <p:sp>
        <p:nvSpPr>
          <p:cNvPr id="13" name="TextBox 12"/>
          <p:cNvSpPr txBox="1"/>
          <p:nvPr/>
        </p:nvSpPr>
        <p:spPr>
          <a:xfrm>
            <a:off x="5533887" y="6460170"/>
            <a:ext cx="2921330" cy="338554"/>
          </a:xfrm>
          <a:prstGeom prst="rect">
            <a:avLst/>
          </a:prstGeom>
          <a:noFill/>
        </p:spPr>
        <p:txBody>
          <a:bodyPr wrap="square" rtlCol="0">
            <a:spAutoFit/>
          </a:bodyPr>
          <a:lstStyle/>
          <a:p>
            <a:r>
              <a:rPr lang="en-US" sz="1600" dirty="0" smtClean="0">
                <a:latin typeface="Arial" pitchFamily="34" charset="0"/>
                <a:cs typeface="Arial" pitchFamily="34" charset="0"/>
              </a:rPr>
              <a:t>(Chunming Wang, NGAS)</a:t>
            </a:r>
            <a:endParaRPr lang="en-US" sz="1600" dirty="0">
              <a:latin typeface="Arial" pitchFamily="34" charset="0"/>
              <a:cs typeface="Arial" pitchFamily="34" charset="0"/>
            </a:endParaRPr>
          </a:p>
        </p:txBody>
      </p:sp>
      <p:grpSp>
        <p:nvGrpSpPr>
          <p:cNvPr id="18" name="Group 17"/>
          <p:cNvGrpSpPr/>
          <p:nvPr/>
        </p:nvGrpSpPr>
        <p:grpSpPr>
          <a:xfrm>
            <a:off x="1085191" y="1979693"/>
            <a:ext cx="6782709" cy="4494248"/>
            <a:chOff x="1085191" y="1979693"/>
            <a:chExt cx="6782709" cy="4494248"/>
          </a:xfrm>
        </p:grpSpPr>
        <p:pic>
          <p:nvPicPr>
            <p:cNvPr id="10" name="Picture 9" descr="SDImagery_LWIR_FOV5.jpg"/>
            <p:cNvPicPr>
              <a:picLocks noChangeAspect="1"/>
            </p:cNvPicPr>
            <p:nvPr/>
          </p:nvPicPr>
          <p:blipFill>
            <a:blip r:embed="rId3" cstate="print"/>
            <a:srcRect l="64200" t="4724" r="11308" b="56371"/>
            <a:stretch>
              <a:fillRect/>
            </a:stretch>
          </p:blipFill>
          <p:spPr>
            <a:xfrm>
              <a:off x="4465123" y="2222897"/>
              <a:ext cx="3402777" cy="4011648"/>
            </a:xfrm>
            <a:prstGeom prst="rect">
              <a:avLst/>
            </a:prstGeom>
          </p:spPr>
        </p:pic>
        <p:pic>
          <p:nvPicPr>
            <p:cNvPr id="11" name="Content Placeholder 4" descr="SDImage_LWIR5.jpg"/>
            <p:cNvPicPr>
              <a:picLocks noChangeAspect="1"/>
            </p:cNvPicPr>
            <p:nvPr/>
          </p:nvPicPr>
          <p:blipFill>
            <a:blip r:embed="rId4" cstate="print"/>
            <a:srcRect l="64787" t="4416" r="11483" b="56009"/>
            <a:stretch>
              <a:fillRect/>
            </a:stretch>
          </p:blipFill>
          <p:spPr bwMode="auto">
            <a:xfrm>
              <a:off x="1085191" y="2177600"/>
              <a:ext cx="3296804" cy="4080696"/>
            </a:xfrm>
            <a:prstGeom prst="rect">
              <a:avLst/>
            </a:prstGeom>
            <a:noFill/>
            <a:ln w="9525">
              <a:noFill/>
              <a:miter lim="800000"/>
              <a:headEnd/>
              <a:tailEnd/>
            </a:ln>
          </p:spPr>
        </p:pic>
        <p:sp>
          <p:nvSpPr>
            <p:cNvPr id="8" name="TextBox 7"/>
            <p:cNvSpPr txBox="1"/>
            <p:nvPr/>
          </p:nvSpPr>
          <p:spPr>
            <a:xfrm>
              <a:off x="1087848" y="1979693"/>
              <a:ext cx="2888932" cy="338554"/>
            </a:xfrm>
            <a:prstGeom prst="rect">
              <a:avLst/>
            </a:prstGeom>
            <a:noFill/>
          </p:spPr>
          <p:txBody>
            <a:bodyPr wrap="none" rtlCol="0">
              <a:spAutoFit/>
            </a:bodyPr>
            <a:lstStyle/>
            <a:p>
              <a:r>
                <a:rPr lang="en-US" sz="1600" dirty="0" smtClean="0">
                  <a:latin typeface="Arial" pitchFamily="34" charset="0"/>
                  <a:cs typeface="Arial" pitchFamily="34" charset="0"/>
                </a:rPr>
                <a:t>April 18, 2012 5:00-6:00 GMT</a:t>
              </a:r>
              <a:endParaRPr lang="en-US" sz="1600" dirty="0">
                <a:latin typeface="Arial" pitchFamily="34" charset="0"/>
                <a:cs typeface="Arial" pitchFamily="34" charset="0"/>
              </a:endParaRPr>
            </a:p>
          </p:txBody>
        </p:sp>
        <p:sp>
          <p:nvSpPr>
            <p:cNvPr id="9" name="TextBox 8"/>
            <p:cNvSpPr txBox="1"/>
            <p:nvPr/>
          </p:nvSpPr>
          <p:spPr>
            <a:xfrm>
              <a:off x="4596025" y="1979693"/>
              <a:ext cx="3116559" cy="338554"/>
            </a:xfrm>
            <a:prstGeom prst="rect">
              <a:avLst/>
            </a:prstGeom>
            <a:noFill/>
          </p:spPr>
          <p:txBody>
            <a:bodyPr wrap="none" rtlCol="0">
              <a:spAutoFit/>
            </a:bodyPr>
            <a:lstStyle/>
            <a:p>
              <a:r>
                <a:rPr lang="en-US" sz="1600" dirty="0" smtClean="0">
                  <a:latin typeface="Arial" pitchFamily="34" charset="0"/>
                  <a:cs typeface="Arial" pitchFamily="34" charset="0"/>
                </a:rPr>
                <a:t>April 19, 2012 20:00-21:00 GMT</a:t>
              </a:r>
              <a:endParaRPr lang="en-US" sz="1600" dirty="0">
                <a:latin typeface="Arial" pitchFamily="34" charset="0"/>
                <a:cs typeface="Arial" pitchFamily="34" charset="0"/>
              </a:endParaRPr>
            </a:p>
          </p:txBody>
        </p:sp>
        <p:sp>
          <p:nvSpPr>
            <p:cNvPr id="14" name="TextBox 13"/>
            <p:cNvSpPr txBox="1"/>
            <p:nvPr/>
          </p:nvSpPr>
          <p:spPr>
            <a:xfrm>
              <a:off x="1852552" y="6187046"/>
              <a:ext cx="1401288" cy="276999"/>
            </a:xfrm>
            <a:prstGeom prst="rect">
              <a:avLst/>
            </a:prstGeom>
            <a:noFill/>
          </p:spPr>
          <p:txBody>
            <a:bodyPr wrap="square" rtlCol="0">
              <a:spAutoFit/>
            </a:bodyPr>
            <a:lstStyle/>
            <a:p>
              <a:pPr algn="ctr"/>
              <a:r>
                <a:rPr lang="en-US" sz="1200" dirty="0" smtClean="0">
                  <a:latin typeface="Arial" pitchFamily="34" charset="0"/>
                  <a:cs typeface="Arial" pitchFamily="34" charset="0"/>
                </a:rPr>
                <a:t>FOR Position</a:t>
              </a:r>
              <a:endParaRPr lang="en-US" sz="1200" dirty="0">
                <a:latin typeface="Arial" pitchFamily="34" charset="0"/>
                <a:cs typeface="Arial" pitchFamily="34" charset="0"/>
              </a:endParaRPr>
            </a:p>
          </p:txBody>
        </p:sp>
        <p:sp>
          <p:nvSpPr>
            <p:cNvPr id="15" name="TextBox 14"/>
            <p:cNvSpPr txBox="1"/>
            <p:nvPr/>
          </p:nvSpPr>
          <p:spPr>
            <a:xfrm>
              <a:off x="5341919" y="6196942"/>
              <a:ext cx="1401288" cy="276999"/>
            </a:xfrm>
            <a:prstGeom prst="rect">
              <a:avLst/>
            </a:prstGeom>
            <a:noFill/>
          </p:spPr>
          <p:txBody>
            <a:bodyPr wrap="square" rtlCol="0">
              <a:spAutoFit/>
            </a:bodyPr>
            <a:lstStyle/>
            <a:p>
              <a:pPr algn="ctr"/>
              <a:r>
                <a:rPr lang="en-US" sz="1200" dirty="0" smtClean="0">
                  <a:latin typeface="Arial" pitchFamily="34" charset="0"/>
                  <a:cs typeface="Arial" pitchFamily="34" charset="0"/>
                </a:rPr>
                <a:t>FOR Position</a:t>
              </a:r>
              <a:endParaRPr lang="en-US" sz="1200" dirty="0">
                <a:latin typeface="Arial" pitchFamily="34" charset="0"/>
                <a:cs typeface="Arial" pitchFamily="34" charset="0"/>
              </a:endParaRPr>
            </a:p>
          </p:txBody>
        </p:sp>
        <p:sp>
          <p:nvSpPr>
            <p:cNvPr id="16" name="TextBox 15"/>
            <p:cNvSpPr txBox="1"/>
            <p:nvPr/>
          </p:nvSpPr>
          <p:spPr>
            <a:xfrm rot="16200000">
              <a:off x="99010" y="4095527"/>
              <a:ext cx="2269132" cy="276999"/>
            </a:xfrm>
            <a:prstGeom prst="rect">
              <a:avLst/>
            </a:prstGeom>
            <a:solidFill>
              <a:schemeClr val="bg1"/>
            </a:solidFill>
          </p:spPr>
          <p:txBody>
            <a:bodyPr wrap="square" rtlCol="0">
              <a:spAutoFit/>
            </a:bodyPr>
            <a:lstStyle/>
            <a:p>
              <a:pPr algn="ctr"/>
              <a:r>
                <a:rPr lang="en-US" sz="1200" dirty="0" err="1" smtClean="0">
                  <a:latin typeface="Arial" pitchFamily="34" charset="0"/>
                  <a:cs typeface="Arial" pitchFamily="34" charset="0"/>
                </a:rPr>
                <a:t>Wavenumber</a:t>
              </a:r>
              <a:r>
                <a:rPr lang="en-US" sz="1200" dirty="0" smtClean="0">
                  <a:latin typeface="Arial" pitchFamily="34" charset="0"/>
                  <a:cs typeface="Arial" pitchFamily="34" charset="0"/>
                </a:rPr>
                <a:t> cm</a:t>
              </a:r>
              <a:r>
                <a:rPr lang="en-US" sz="1200" baseline="30000" dirty="0" smtClean="0">
                  <a:latin typeface="Arial" pitchFamily="34" charset="0"/>
                  <a:cs typeface="Arial" pitchFamily="34" charset="0"/>
                </a:rPr>
                <a:t>-1</a:t>
              </a:r>
              <a:endParaRPr lang="en-US" sz="1200" baseline="30000" dirty="0">
                <a:latin typeface="Arial" pitchFamily="34" charset="0"/>
                <a:cs typeface="Arial" pitchFamily="34" charset="0"/>
              </a:endParaRPr>
            </a:p>
          </p:txBody>
        </p:sp>
        <p:sp>
          <p:nvSpPr>
            <p:cNvPr id="17" name="TextBox 16"/>
            <p:cNvSpPr txBox="1"/>
            <p:nvPr/>
          </p:nvSpPr>
          <p:spPr>
            <a:xfrm rot="16200000">
              <a:off x="3564626" y="4105429"/>
              <a:ext cx="2269132" cy="276999"/>
            </a:xfrm>
            <a:prstGeom prst="rect">
              <a:avLst/>
            </a:prstGeom>
            <a:solidFill>
              <a:schemeClr val="bg1"/>
            </a:solidFill>
          </p:spPr>
          <p:txBody>
            <a:bodyPr wrap="square" rtlCol="0">
              <a:spAutoFit/>
            </a:bodyPr>
            <a:lstStyle/>
            <a:p>
              <a:pPr algn="ctr"/>
              <a:r>
                <a:rPr lang="en-US" sz="1200" dirty="0" err="1" smtClean="0">
                  <a:latin typeface="Arial" pitchFamily="34" charset="0"/>
                  <a:cs typeface="Arial" pitchFamily="34" charset="0"/>
                </a:rPr>
                <a:t>Wavenumber</a:t>
              </a:r>
              <a:r>
                <a:rPr lang="en-US" sz="1200" dirty="0" smtClean="0">
                  <a:latin typeface="Arial" pitchFamily="34" charset="0"/>
                  <a:cs typeface="Arial" pitchFamily="34" charset="0"/>
                </a:rPr>
                <a:t> cm</a:t>
              </a:r>
              <a:r>
                <a:rPr lang="en-US" sz="1200" baseline="30000" dirty="0" smtClean="0">
                  <a:latin typeface="Arial" pitchFamily="34" charset="0"/>
                  <a:cs typeface="Arial" pitchFamily="34" charset="0"/>
                </a:rPr>
                <a:t>-1</a:t>
              </a:r>
              <a:endParaRPr lang="en-US" sz="1200" baseline="30000" dirty="0">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22" descr="IR_BIAS_LUT_Com_updated.jpg"/>
          <p:cNvPicPr>
            <a:picLocks noGrp="1" noChangeAspect="1"/>
          </p:cNvPicPr>
          <p:nvPr>
            <p:ph idx="1"/>
          </p:nvPr>
        </p:nvPicPr>
        <p:blipFill>
          <a:blip r:embed="rId2" cstate="print"/>
          <a:stretch>
            <a:fillRect/>
          </a:stretch>
        </p:blipFill>
        <p:spPr>
          <a:xfrm>
            <a:off x="4388676" y="1498256"/>
            <a:ext cx="4684175" cy="3513131"/>
          </a:xfrm>
        </p:spPr>
      </p:pic>
      <p:sp>
        <p:nvSpPr>
          <p:cNvPr id="9" name="Rectangle 2"/>
          <p:cNvSpPr>
            <a:spLocks noGrp="1" noChangeArrowheads="1"/>
          </p:cNvSpPr>
          <p:nvPr>
            <p:ph type="title"/>
          </p:nvPr>
        </p:nvSpPr>
        <p:spPr>
          <a:xfrm>
            <a:off x="228600" y="73152"/>
            <a:ext cx="6705600" cy="838200"/>
          </a:xfrm>
        </p:spPr>
        <p:txBody>
          <a:bodyPr/>
          <a:lstStyle/>
          <a:p>
            <a:pPr eaLnBrk="1" hangingPunct="1"/>
            <a:r>
              <a:rPr lang="en-US" dirty="0" smtClean="0"/>
              <a:t>CrIS Absolute Radiometric Calibration Accuracy Assessment Using OSS Forward Model</a:t>
            </a:r>
            <a:endParaRPr lang="en-US" sz="2400" dirty="0" smtClean="0"/>
          </a:p>
        </p:txBody>
      </p:sp>
      <p:sp>
        <p:nvSpPr>
          <p:cNvPr id="15" name="TextBox 14"/>
          <p:cNvSpPr txBox="1"/>
          <p:nvPr/>
        </p:nvSpPr>
        <p:spPr>
          <a:xfrm>
            <a:off x="4904506" y="1304308"/>
            <a:ext cx="3800103" cy="338554"/>
          </a:xfrm>
          <a:prstGeom prst="rect">
            <a:avLst/>
          </a:prstGeom>
          <a:noFill/>
        </p:spPr>
        <p:txBody>
          <a:bodyPr wrap="square" rtlCol="0">
            <a:spAutoFit/>
          </a:bodyPr>
          <a:lstStyle/>
          <a:p>
            <a:pPr algn="ctr"/>
            <a:r>
              <a:rPr lang="en-US" sz="1600" dirty="0" smtClean="0">
                <a:latin typeface="+mn-lt"/>
                <a:cs typeface="Arial" pitchFamily="34" charset="0"/>
              </a:rPr>
              <a:t>CrIMSS IR Bias Correction Coefficients</a:t>
            </a:r>
            <a:endParaRPr lang="en-US" sz="1600" dirty="0">
              <a:latin typeface="+mn-lt"/>
              <a:cs typeface="Arial" pitchFamily="34" charset="0"/>
            </a:endParaRPr>
          </a:p>
        </p:txBody>
      </p:sp>
      <p:sp>
        <p:nvSpPr>
          <p:cNvPr id="16" name="TextBox 15"/>
          <p:cNvSpPr txBox="1"/>
          <p:nvPr/>
        </p:nvSpPr>
        <p:spPr>
          <a:xfrm>
            <a:off x="475012" y="5296395"/>
            <a:ext cx="8205849" cy="1077218"/>
          </a:xfrm>
          <a:prstGeom prst="rect">
            <a:avLst/>
          </a:prstGeom>
          <a:noFill/>
        </p:spPr>
        <p:txBody>
          <a:bodyPr wrap="square" rtlCol="0">
            <a:spAutoFit/>
          </a:bodyPr>
          <a:lstStyle/>
          <a:p>
            <a:r>
              <a:rPr lang="en-US" sz="1600" dirty="0" smtClean="0">
                <a:latin typeface="+mn-lt"/>
                <a:cs typeface="Arial" pitchFamily="34" charset="0"/>
              </a:rPr>
              <a:t>Excellent agreement over the window channels between the observed CrIS clear sky radiances and the simulated radiances using the Optimal Spectral Sampling (OSS) forward model and ECMWF match-up data. Larger differences in the spectral regions are largely due to the forward model error. (Xia-</a:t>
            </a:r>
            <a:r>
              <a:rPr lang="en-US" sz="1600" dirty="0" err="1" smtClean="0">
                <a:latin typeface="+mn-lt"/>
                <a:cs typeface="Arial" pitchFamily="34" charset="0"/>
              </a:rPr>
              <a:t>lin</a:t>
            </a:r>
            <a:r>
              <a:rPr lang="en-US" sz="1600" dirty="0" smtClean="0">
                <a:latin typeface="+mn-lt"/>
                <a:cs typeface="Arial" pitchFamily="34" charset="0"/>
              </a:rPr>
              <a:t> Ma, Denise Hagan, and Degui Gu, NGAS)</a:t>
            </a:r>
            <a:endParaRPr lang="en-US" sz="1600" dirty="0">
              <a:latin typeface="+mn-lt"/>
              <a:cs typeface="Arial" pitchFamily="34" charset="0"/>
            </a:endParaRPr>
          </a:p>
        </p:txBody>
      </p:sp>
      <p:sp>
        <p:nvSpPr>
          <p:cNvPr id="17" name="Oval 16"/>
          <p:cNvSpPr/>
          <p:nvPr/>
        </p:nvSpPr>
        <p:spPr>
          <a:xfrm>
            <a:off x="8286939" y="3135081"/>
            <a:ext cx="488923" cy="213760"/>
          </a:xfrm>
          <a:prstGeom prst="ellipse">
            <a:avLst/>
          </a:prstGeom>
          <a:noFill/>
          <a:ln>
            <a:solidFill>
              <a:schemeClr val="tx1"/>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p:cNvSpPr/>
          <p:nvPr/>
        </p:nvSpPr>
        <p:spPr>
          <a:xfrm>
            <a:off x="5175629" y="3111335"/>
            <a:ext cx="605642" cy="237507"/>
          </a:xfrm>
          <a:prstGeom prst="ellipse">
            <a:avLst/>
          </a:prstGeom>
          <a:noFill/>
          <a:ln>
            <a:solidFill>
              <a:schemeClr val="tx1"/>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1" name="Group 10"/>
          <p:cNvGrpSpPr/>
          <p:nvPr/>
        </p:nvGrpSpPr>
        <p:grpSpPr>
          <a:xfrm>
            <a:off x="247204" y="1282535"/>
            <a:ext cx="4384173" cy="3734782"/>
            <a:chOff x="247204" y="1282535"/>
            <a:chExt cx="4384173" cy="3734782"/>
          </a:xfrm>
        </p:grpSpPr>
        <p:pic>
          <p:nvPicPr>
            <p:cNvPr id="12" name="Picture 2" descr="C:\Documents and Settings\s381089\My Documents\MATLAB\Golden_Day_May_15_2012_OPS\OSS_Mdl_Calc_Blackman_apod\residual_model_minus_observed_ensemble.jpg"/>
            <p:cNvPicPr>
              <a:picLocks noChangeAspect="1" noChangeArrowheads="1"/>
            </p:cNvPicPr>
            <p:nvPr/>
          </p:nvPicPr>
          <p:blipFill>
            <a:blip r:embed="rId3" cstate="print"/>
            <a:srcRect l="4286" t="5714" r="5365" b="821"/>
            <a:stretch>
              <a:fillRect/>
            </a:stretch>
          </p:blipFill>
          <p:spPr bwMode="auto">
            <a:xfrm>
              <a:off x="339437" y="1687364"/>
              <a:ext cx="4291940" cy="3329953"/>
            </a:xfrm>
            <a:prstGeom prst="rect">
              <a:avLst/>
            </a:prstGeom>
            <a:noFill/>
            <a:ln w="19050">
              <a:noFill/>
            </a:ln>
          </p:spPr>
        </p:pic>
        <p:sp>
          <p:nvSpPr>
            <p:cNvPr id="14" name="TextBox 13"/>
            <p:cNvSpPr txBox="1"/>
            <p:nvPr/>
          </p:nvSpPr>
          <p:spPr>
            <a:xfrm>
              <a:off x="878774" y="1282535"/>
              <a:ext cx="3396343" cy="338554"/>
            </a:xfrm>
            <a:prstGeom prst="rect">
              <a:avLst/>
            </a:prstGeom>
            <a:noFill/>
          </p:spPr>
          <p:txBody>
            <a:bodyPr wrap="square" rtlCol="0">
              <a:spAutoFit/>
            </a:bodyPr>
            <a:lstStyle/>
            <a:p>
              <a:pPr algn="ctr"/>
              <a:r>
                <a:rPr lang="en-US" sz="1600" dirty="0" smtClean="0">
                  <a:latin typeface="+mn-lt"/>
                  <a:cs typeface="Arial" pitchFamily="34" charset="0"/>
                </a:rPr>
                <a:t>Clear Sky Radiance Difference</a:t>
              </a:r>
              <a:endParaRPr lang="en-US" sz="1600" dirty="0">
                <a:latin typeface="+mn-lt"/>
                <a:cs typeface="Arial" pitchFamily="34" charset="0"/>
              </a:endParaRPr>
            </a:p>
          </p:txBody>
        </p:sp>
        <p:sp>
          <p:nvSpPr>
            <p:cNvPr id="10" name="TextBox 9"/>
            <p:cNvSpPr txBox="1"/>
            <p:nvPr/>
          </p:nvSpPr>
          <p:spPr>
            <a:xfrm rot="16200000">
              <a:off x="-967837" y="2960715"/>
              <a:ext cx="2676303" cy="246221"/>
            </a:xfrm>
            <a:prstGeom prst="rect">
              <a:avLst/>
            </a:prstGeom>
            <a:solidFill>
              <a:schemeClr val="bg1"/>
            </a:solidFill>
          </p:spPr>
          <p:txBody>
            <a:bodyPr wrap="square" rtlCol="0">
              <a:spAutoFit/>
            </a:bodyPr>
            <a:lstStyle/>
            <a:p>
              <a:r>
                <a:rPr lang="en-US" sz="1000" dirty="0" smtClean="0">
                  <a:latin typeface="Arial" pitchFamily="34" charset="0"/>
                  <a:cs typeface="Arial" pitchFamily="34" charset="0"/>
                </a:rPr>
                <a:t>Brightness temperature difference (K)</a:t>
              </a:r>
              <a:endParaRPr lang="en-US" sz="10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VTP_Perf_Com_DAY_CLR.jpg"/>
          <p:cNvPicPr>
            <a:picLocks noChangeAspect="1"/>
          </p:cNvPicPr>
          <p:nvPr/>
        </p:nvPicPr>
        <p:blipFill>
          <a:blip r:embed="rId2" cstate="print"/>
          <a:stretch>
            <a:fillRect/>
          </a:stretch>
        </p:blipFill>
        <p:spPr>
          <a:xfrm>
            <a:off x="810491" y="1147951"/>
            <a:ext cx="7315200" cy="4849086"/>
          </a:xfrm>
          <a:prstGeom prst="rect">
            <a:avLst/>
          </a:prstGeom>
        </p:spPr>
      </p:pic>
      <p:sp>
        <p:nvSpPr>
          <p:cNvPr id="2" name="Title 1"/>
          <p:cNvSpPr>
            <a:spLocks noGrp="1"/>
          </p:cNvSpPr>
          <p:nvPr>
            <p:ph type="title"/>
          </p:nvPr>
        </p:nvSpPr>
        <p:spPr/>
        <p:txBody>
          <a:bodyPr/>
          <a:lstStyle/>
          <a:p>
            <a:r>
              <a:rPr lang="en-US" dirty="0" smtClean="0"/>
              <a:t>CrIS Provided Superior Sounding Capability  </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23</a:t>
            </a:fld>
            <a:endParaRPr lang="en-US"/>
          </a:p>
        </p:txBody>
      </p:sp>
      <p:sp>
        <p:nvSpPr>
          <p:cNvPr id="8" name="TextBox 7"/>
          <p:cNvSpPr txBox="1"/>
          <p:nvPr/>
        </p:nvSpPr>
        <p:spPr>
          <a:xfrm>
            <a:off x="1491352" y="1082637"/>
            <a:ext cx="5758533" cy="338554"/>
          </a:xfrm>
          <a:prstGeom prst="rect">
            <a:avLst/>
          </a:prstGeom>
          <a:noFill/>
        </p:spPr>
        <p:txBody>
          <a:bodyPr wrap="square" rtlCol="0">
            <a:spAutoFit/>
          </a:bodyPr>
          <a:lstStyle/>
          <a:p>
            <a:pPr algn="ctr"/>
            <a:r>
              <a:rPr lang="en-US" sz="1600" dirty="0" smtClean="0">
                <a:latin typeface="+mn-lt"/>
                <a:cs typeface="Arial" pitchFamily="34" charset="0"/>
              </a:rPr>
              <a:t>Temperature Profile EDR quality over cloud free ocean</a:t>
            </a:r>
            <a:endParaRPr lang="en-US" sz="1600" dirty="0">
              <a:latin typeface="+mn-lt"/>
              <a:cs typeface="Arial" pitchFamily="34" charset="0"/>
            </a:endParaRPr>
          </a:p>
        </p:txBody>
      </p:sp>
      <p:sp>
        <p:nvSpPr>
          <p:cNvPr id="10" name="TextBox 9"/>
          <p:cNvSpPr txBox="1"/>
          <p:nvPr/>
        </p:nvSpPr>
        <p:spPr>
          <a:xfrm>
            <a:off x="890649" y="5830784"/>
            <a:ext cx="7327076" cy="830997"/>
          </a:xfrm>
          <a:prstGeom prst="rect">
            <a:avLst/>
          </a:prstGeom>
          <a:noFill/>
        </p:spPr>
        <p:txBody>
          <a:bodyPr wrap="square" rtlCol="0">
            <a:spAutoFit/>
          </a:bodyPr>
          <a:lstStyle/>
          <a:p>
            <a:r>
              <a:rPr lang="en-US" sz="1600" dirty="0" smtClean="0">
                <a:latin typeface="+mn-lt"/>
                <a:cs typeface="Arial" pitchFamily="34" charset="0"/>
              </a:rPr>
              <a:t>Statistical differences of the atmospheric temperature profile EDRs retrieved from CrIS/ATMS compared to ECMWF match-up truth. Golden Day May 15, 2012. Cloud free ocean scenes. (Xia-Lin Ma and Degui Gu, NGAS) </a:t>
            </a:r>
            <a:endParaRPr lang="en-US" sz="1600" dirty="0">
              <a:latin typeface="+mn-l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Summary</a:t>
            </a:r>
            <a:endParaRPr lang="en-US" dirty="0">
              <a:latin typeface="+mj-lt"/>
            </a:endParaRPr>
          </a:p>
        </p:txBody>
      </p:sp>
      <p:sp>
        <p:nvSpPr>
          <p:cNvPr id="3" name="Content Placeholder 2"/>
          <p:cNvSpPr>
            <a:spLocks noGrp="1"/>
          </p:cNvSpPr>
          <p:nvPr>
            <p:ph idx="1"/>
          </p:nvPr>
        </p:nvSpPr>
        <p:spPr>
          <a:xfrm>
            <a:off x="356261" y="1200194"/>
            <a:ext cx="8550234" cy="4524333"/>
          </a:xfrm>
        </p:spPr>
        <p:txBody>
          <a:bodyPr>
            <a:normAutofit/>
          </a:bodyPr>
          <a:lstStyle/>
          <a:p>
            <a:pPr>
              <a:spcBef>
                <a:spcPts val="600"/>
              </a:spcBef>
            </a:pPr>
            <a:r>
              <a:rPr lang="en-US" sz="1800" dirty="0" smtClean="0">
                <a:latin typeface="+mn-lt"/>
              </a:rPr>
              <a:t>CrIS SDR operational algorithm code has been significantly improved to fix a number of errors and anomalies. The planned additional code update (minor) and engineering packet V35 update will remedy remaining known quality flag issues</a:t>
            </a:r>
          </a:p>
          <a:p>
            <a:pPr>
              <a:spcBef>
                <a:spcPts val="600"/>
              </a:spcBef>
            </a:pPr>
            <a:r>
              <a:rPr lang="en-US" sz="1800" dirty="0" smtClean="0">
                <a:latin typeface="+mn-lt"/>
              </a:rPr>
              <a:t>Radiometric, spectral and geolocation accuracy of the CrIS SDR data products have been verified to meet expectations based sensor requirements and pre-launch TVAC testing</a:t>
            </a:r>
          </a:p>
        </p:txBody>
      </p:sp>
      <p:sp>
        <p:nvSpPr>
          <p:cNvPr id="4" name="Slide Number Placeholder 3"/>
          <p:cNvSpPr>
            <a:spLocks noGrp="1"/>
          </p:cNvSpPr>
          <p:nvPr>
            <p:ph type="sldNum" sz="quarter" idx="11"/>
          </p:nvPr>
        </p:nvSpPr>
        <p:spPr/>
        <p:txBody>
          <a:bodyPr/>
          <a:lstStyle/>
          <a:p>
            <a:fld id="{F6EFC63E-F8D9-44BB-A462-AC735E845F95}" type="slidenum">
              <a:rPr lang="en-US" smtClean="0"/>
              <a:pPr/>
              <a:t>24</a:t>
            </a:fld>
            <a:endParaRPr lang="en-US" dirty="0"/>
          </a:p>
        </p:txBody>
      </p:sp>
      <p:pic>
        <p:nvPicPr>
          <p:cNvPr id="5" name="Content Placeholder 4" descr="BrightnessTemp_2012_09_20_at_900_descending.png"/>
          <p:cNvPicPr>
            <a:picLocks noChangeAspect="1"/>
          </p:cNvPicPr>
          <p:nvPr/>
        </p:nvPicPr>
        <p:blipFill>
          <a:blip r:embed="rId2" cstate="print"/>
          <a:srcRect l="6150" t="17860" r="7053" b="6351"/>
          <a:stretch>
            <a:fillRect/>
          </a:stretch>
        </p:blipFill>
        <p:spPr bwMode="auto">
          <a:xfrm>
            <a:off x="1165762" y="3467591"/>
            <a:ext cx="6910577" cy="3069772"/>
          </a:xfrm>
          <a:prstGeom prst="rect">
            <a:avLst/>
          </a:prstGeom>
          <a:noFill/>
          <a:ln w="9525">
            <a:noFill/>
            <a:miter lim="800000"/>
            <a:headEnd/>
            <a:tailEnd/>
          </a:ln>
        </p:spPr>
      </p:pic>
      <p:sp>
        <p:nvSpPr>
          <p:cNvPr id="6" name="Rectangle 5"/>
          <p:cNvSpPr/>
          <p:nvPr/>
        </p:nvSpPr>
        <p:spPr>
          <a:xfrm>
            <a:off x="1941616" y="6464913"/>
            <a:ext cx="6335486" cy="338554"/>
          </a:xfrm>
          <a:prstGeom prst="rect">
            <a:avLst/>
          </a:prstGeom>
        </p:spPr>
        <p:txBody>
          <a:bodyPr wrap="square">
            <a:spAutoFit/>
          </a:bodyPr>
          <a:lstStyle/>
          <a:p>
            <a:r>
              <a:rPr lang="en-US" sz="1600" dirty="0" smtClean="0"/>
              <a:t>Golden Day 2012-09-20: NG LW Data Generation on G-ADA </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smtClean="0">
                <a:latin typeface="+mj-lt"/>
              </a:rPr>
              <a:t>Overview</a:t>
            </a:r>
            <a:endParaRPr lang="en-US" sz="2400" dirty="0" smtClean="0">
              <a:latin typeface="+mj-lt"/>
            </a:endParaRPr>
          </a:p>
        </p:txBody>
      </p:sp>
      <p:sp>
        <p:nvSpPr>
          <p:cNvPr id="6148" name="Rectangle 6"/>
          <p:cNvSpPr>
            <a:spLocks noGrp="1" noChangeArrowheads="1"/>
          </p:cNvSpPr>
          <p:nvPr>
            <p:ph idx="1"/>
          </p:nvPr>
        </p:nvSpPr>
        <p:spPr>
          <a:xfrm>
            <a:off x="281048" y="1145954"/>
            <a:ext cx="8399813" cy="5076716"/>
          </a:xfrm>
          <a:noFill/>
          <a:ln>
            <a:solidFill>
              <a:schemeClr val="bg1"/>
            </a:solidFill>
          </a:ln>
        </p:spPr>
        <p:txBody>
          <a:bodyPr>
            <a:normAutofit/>
          </a:bodyPr>
          <a:lstStyle/>
          <a:p>
            <a:pPr eaLnBrk="1" hangingPunct="1">
              <a:spcBef>
                <a:spcPts val="600"/>
              </a:spcBef>
              <a:spcAft>
                <a:spcPts val="0"/>
              </a:spcAft>
            </a:pPr>
            <a:r>
              <a:rPr lang="en-US" dirty="0" smtClean="0">
                <a:latin typeface="+mn-lt"/>
              </a:rPr>
              <a:t>CrIS SDR algorithm code and LUT/PCT update deliveries</a:t>
            </a:r>
          </a:p>
          <a:p>
            <a:pPr lvl="1">
              <a:spcAft>
                <a:spcPts val="0"/>
              </a:spcAft>
            </a:pPr>
            <a:r>
              <a:rPr lang="en-US" sz="1800" dirty="0" smtClean="0">
                <a:latin typeface="+mn-lt"/>
              </a:rPr>
              <a:t>Key SDR algorithm issues resolved</a:t>
            </a:r>
          </a:p>
          <a:p>
            <a:pPr lvl="1">
              <a:spcAft>
                <a:spcPts val="0"/>
              </a:spcAft>
            </a:pPr>
            <a:r>
              <a:rPr lang="en-US" sz="1800" dirty="0" smtClean="0">
                <a:latin typeface="+mn-lt"/>
              </a:rPr>
              <a:t>Verification test of operational SDR algorithm code/LU updates on G-ADA</a:t>
            </a:r>
          </a:p>
          <a:p>
            <a:pPr lvl="1">
              <a:spcAft>
                <a:spcPts val="0"/>
              </a:spcAft>
            </a:pPr>
            <a:r>
              <a:rPr lang="en-US" sz="1800" dirty="0" smtClean="0">
                <a:latin typeface="+mn-lt"/>
              </a:rPr>
              <a:t>Assessment of IDPS implementation of code/LUT updates</a:t>
            </a:r>
          </a:p>
          <a:p>
            <a:pPr eaLnBrk="1" hangingPunct="1">
              <a:spcBef>
                <a:spcPts val="600"/>
              </a:spcBef>
              <a:spcAft>
                <a:spcPts val="0"/>
              </a:spcAft>
            </a:pPr>
            <a:r>
              <a:rPr lang="en-US" dirty="0" smtClean="0">
                <a:latin typeface="+mn-lt"/>
              </a:rPr>
              <a:t>Support to CrIS sensor and SDR performance validation</a:t>
            </a:r>
          </a:p>
          <a:p>
            <a:pPr lvl="1">
              <a:spcAft>
                <a:spcPts val="0"/>
              </a:spcAft>
            </a:pPr>
            <a:r>
              <a:rPr lang="en-US" sz="1800" dirty="0" smtClean="0">
                <a:latin typeface="+mn-lt"/>
              </a:rPr>
              <a:t>Radiometric calibration: NEdN, non-linearity, sweep direction biases, radiometric accuracy</a:t>
            </a:r>
          </a:p>
          <a:p>
            <a:pPr lvl="1">
              <a:spcAft>
                <a:spcPts val="0"/>
              </a:spcAft>
            </a:pPr>
            <a:r>
              <a:rPr lang="en-US" sz="1800" dirty="0" smtClean="0">
                <a:latin typeface="+mn-lt"/>
              </a:rPr>
              <a:t>Spectral calibration: FOV to FOV spectral offset and stability</a:t>
            </a:r>
          </a:p>
          <a:p>
            <a:pPr lvl="1">
              <a:spcAft>
                <a:spcPts val="0"/>
              </a:spcAft>
            </a:pPr>
            <a:r>
              <a:rPr lang="en-US" sz="1800" dirty="0" smtClean="0">
                <a:latin typeface="+mn-lt"/>
              </a:rPr>
              <a:t>Geolocation: comparison with VIIRS GEO</a:t>
            </a:r>
          </a:p>
          <a:p>
            <a:pPr lvl="1">
              <a:spcAft>
                <a:spcPts val="0"/>
              </a:spcAft>
            </a:pPr>
            <a:r>
              <a:rPr lang="en-US" sz="1800" dirty="0" smtClean="0">
                <a:latin typeface="+mn-lt"/>
              </a:rPr>
              <a:t>CrIMSS EDR product</a:t>
            </a:r>
          </a:p>
          <a:p>
            <a:pPr eaLnBrk="1" hangingPunct="1">
              <a:spcBef>
                <a:spcPts val="600"/>
              </a:spcBef>
              <a:spcAft>
                <a:spcPts val="0"/>
              </a:spcAft>
            </a:pPr>
            <a:endParaRPr lang="en-US" dirty="0" smtClean="0"/>
          </a:p>
        </p:txBody>
      </p:sp>
      <p:sp>
        <p:nvSpPr>
          <p:cNvPr id="7" name="Slide Number Placeholder 6"/>
          <p:cNvSpPr>
            <a:spLocks noGrp="1"/>
          </p:cNvSpPr>
          <p:nvPr>
            <p:ph type="sldNum" sz="quarter" idx="11"/>
          </p:nvPr>
        </p:nvSpPr>
        <p:spPr/>
        <p:txBody>
          <a:bodyPr/>
          <a:lstStyle/>
          <a:p>
            <a:fld id="{F6EFC63E-F8D9-44BB-A462-AC735E845F95}"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Key DRs Investigated to Update CrIS SDR Operational Algorithm Software</a:t>
            </a:r>
            <a:endParaRPr lang="en-US" dirty="0">
              <a:latin typeface="+mj-lt"/>
            </a:endParaRPr>
          </a:p>
        </p:txBody>
      </p:sp>
      <p:sp>
        <p:nvSpPr>
          <p:cNvPr id="3" name="Content Placeholder 2"/>
          <p:cNvSpPr>
            <a:spLocks noGrp="1"/>
          </p:cNvSpPr>
          <p:nvPr>
            <p:ph idx="1"/>
          </p:nvPr>
        </p:nvSpPr>
        <p:spPr>
          <a:xfrm>
            <a:off x="304799" y="1231900"/>
            <a:ext cx="8610601" cy="5422900"/>
          </a:xfrm>
        </p:spPr>
        <p:txBody>
          <a:bodyPr>
            <a:noAutofit/>
          </a:bodyPr>
          <a:lstStyle/>
          <a:p>
            <a:pPr>
              <a:spcBef>
                <a:spcPts val="600"/>
              </a:spcBef>
            </a:pPr>
            <a:r>
              <a:rPr lang="en-US" sz="1800" dirty="0" smtClean="0">
                <a:latin typeface="+mn-lt"/>
              </a:rPr>
              <a:t>DR 4478: Added a flag to catch SDRs with larger than expected imaginary radiances</a:t>
            </a:r>
          </a:p>
          <a:p>
            <a:pPr lvl="1"/>
            <a:r>
              <a:rPr lang="en-US" dirty="0" smtClean="0">
                <a:latin typeface="+mn-lt"/>
              </a:rPr>
              <a:t>To catch bad radiances potentially resulted from Fringe Count Error (FCE detection and correction module is turned off due to known deficiencies)</a:t>
            </a:r>
          </a:p>
          <a:p>
            <a:pPr>
              <a:spcBef>
                <a:spcPts val="600"/>
              </a:spcBef>
            </a:pPr>
            <a:r>
              <a:rPr lang="en-US" sz="1800" dirty="0" smtClean="0">
                <a:latin typeface="+mn-lt"/>
              </a:rPr>
              <a:t>DR 4557: Fixed SDR overall quality flag error: packets with partially filled values</a:t>
            </a:r>
          </a:p>
          <a:p>
            <a:pPr lvl="1"/>
            <a:r>
              <a:rPr lang="en-US" dirty="0" smtClean="0">
                <a:latin typeface="+mn-lt"/>
              </a:rPr>
              <a:t>Affected RDRs not properly labeled</a:t>
            </a:r>
          </a:p>
          <a:p>
            <a:pPr>
              <a:spcBef>
                <a:spcPts val="600"/>
              </a:spcBef>
            </a:pPr>
            <a:r>
              <a:rPr lang="en-US" sz="1800" dirty="0" smtClean="0">
                <a:latin typeface="+mn-lt"/>
              </a:rPr>
              <a:t>DR 4661: Fixed SDR overall quality flag error: having a value of 3</a:t>
            </a:r>
          </a:p>
          <a:p>
            <a:pPr lvl="1"/>
            <a:r>
              <a:rPr lang="en-US" dirty="0" smtClean="0">
                <a:latin typeface="+mn-lt"/>
              </a:rPr>
              <a:t>Degraded condition and invalid condition not cross checked before setting the flag</a:t>
            </a:r>
          </a:p>
          <a:p>
            <a:pPr>
              <a:spcBef>
                <a:spcPts val="600"/>
              </a:spcBef>
            </a:pPr>
            <a:r>
              <a:rPr lang="en-US" sz="1800" dirty="0" smtClean="0">
                <a:latin typeface="+mn-lt"/>
              </a:rPr>
              <a:t>DR 4680: Fixed SDR overall quality flag extensively set to degraded</a:t>
            </a:r>
          </a:p>
          <a:p>
            <a:pPr lvl="1"/>
            <a:r>
              <a:rPr lang="en-US" dirty="0" smtClean="0">
                <a:latin typeface="+mn-lt"/>
              </a:rPr>
              <a:t>Calibration window size set too conservative at 30 (relaxed to 15)</a:t>
            </a:r>
          </a:p>
          <a:p>
            <a:pPr lvl="1"/>
            <a:r>
              <a:rPr lang="en-US" dirty="0" smtClean="0">
                <a:latin typeface="+mn-lt"/>
              </a:rPr>
              <a:t>Code for computing thermal drifts not optimized and inconsistent with threshold values in the engineering packet</a:t>
            </a:r>
          </a:p>
          <a:p>
            <a:pPr lvl="1"/>
            <a:r>
              <a:rPr lang="en-US" dirty="0" smtClean="0"/>
              <a:t>Incorrect thermal drift threshold values in Engineering packet (addressed in V34 update by </a:t>
            </a:r>
            <a:r>
              <a:rPr lang="en-US" dirty="0" err="1" smtClean="0"/>
              <a:t>Exelis</a:t>
            </a:r>
            <a:r>
              <a:rPr lang="en-US" dirty="0" smtClean="0"/>
              <a:t>)</a:t>
            </a:r>
            <a:endParaRPr lang="en-US" dirty="0" smtClean="0">
              <a:latin typeface="+mn-lt"/>
            </a:endParaRPr>
          </a:p>
          <a:p>
            <a:pPr>
              <a:spcBef>
                <a:spcPts val="600"/>
              </a:spcBef>
            </a:pPr>
            <a:r>
              <a:rPr lang="en-US" sz="1800" dirty="0" smtClean="0">
                <a:latin typeface="+mn-lt"/>
              </a:rPr>
              <a:t>DR 4821: Fixed geolocation error due to a bug in computing LOS vector </a:t>
            </a:r>
          </a:p>
          <a:p>
            <a:pPr lvl="1"/>
            <a:r>
              <a:rPr lang="en-US" dirty="0" smtClean="0">
                <a:latin typeface="+mn-lt"/>
              </a:rPr>
              <a:t>Error uncovered by STAR and confirmed by NG. Fix developed by STAR and verified by NGAS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a:xfrm>
            <a:off x="228600" y="76200"/>
            <a:ext cx="6629400" cy="838200"/>
          </a:xfrm>
        </p:spPr>
        <p:txBody>
          <a:bodyPr>
            <a:normAutofit/>
          </a:bodyPr>
          <a:lstStyle/>
          <a:p>
            <a:pPr eaLnBrk="1" hangingPunct="1"/>
            <a:r>
              <a:rPr lang="en-US" dirty="0" smtClean="0">
                <a:latin typeface="+mj-lt"/>
              </a:rPr>
              <a:t>CrIS SDR Algorithm Code Update Deliveries for Operational Implementation </a:t>
            </a:r>
          </a:p>
        </p:txBody>
      </p:sp>
      <p:sp>
        <p:nvSpPr>
          <p:cNvPr id="7172" name="Rectangle 25"/>
          <p:cNvSpPr>
            <a:spLocks noGrp="1" noChangeArrowheads="1"/>
          </p:cNvSpPr>
          <p:nvPr>
            <p:ph type="body" idx="1"/>
          </p:nvPr>
        </p:nvSpPr>
        <p:spPr>
          <a:xfrm>
            <a:off x="304800" y="1136266"/>
            <a:ext cx="8382000" cy="5466415"/>
          </a:xfrm>
        </p:spPr>
        <p:txBody>
          <a:bodyPr>
            <a:normAutofit/>
          </a:bodyPr>
          <a:lstStyle/>
          <a:p>
            <a:pPr>
              <a:spcBef>
                <a:spcPts val="600"/>
              </a:spcBef>
            </a:pPr>
            <a:r>
              <a:rPr lang="en-US" dirty="0" smtClean="0">
                <a:latin typeface="+mn-lt"/>
              </a:rPr>
              <a:t>First package delivered to DPE/DPA on May 24, 2012 to address DR 4661 and DR 4680 Part I</a:t>
            </a:r>
          </a:p>
          <a:p>
            <a:pPr>
              <a:spcBef>
                <a:spcPts val="600"/>
              </a:spcBef>
            </a:pPr>
            <a:r>
              <a:rPr lang="en-US" dirty="0" smtClean="0">
                <a:latin typeface="+mn-lt"/>
              </a:rPr>
              <a:t>Second package delivered to DPE/DPA on July 12, 2012 to address DR 4478 and DR 4680 Part II</a:t>
            </a:r>
          </a:p>
          <a:p>
            <a:pPr>
              <a:spcBef>
                <a:spcPts val="600"/>
              </a:spcBef>
            </a:pPr>
            <a:r>
              <a:rPr lang="en-US" dirty="0" smtClean="0">
                <a:latin typeface="+mn-lt"/>
              </a:rPr>
              <a:t>All code changes were implemented and verified on G-ADA before submission to DPE/DPA</a:t>
            </a:r>
          </a:p>
          <a:p>
            <a:pPr>
              <a:spcBef>
                <a:spcPts val="600"/>
              </a:spcBef>
            </a:pPr>
            <a:r>
              <a:rPr lang="en-US" dirty="0" smtClean="0">
                <a:latin typeface="+mn-lt"/>
              </a:rPr>
              <a:t>Delivery packages contain details of code updates and performance verification test results and additional data requested by DPE (unit test data, unit test results and DPE code/LUT change request forms) </a:t>
            </a:r>
          </a:p>
          <a:p>
            <a:pPr>
              <a:spcBef>
                <a:spcPts val="600"/>
              </a:spcBef>
            </a:pPr>
            <a:r>
              <a:rPr lang="en-US" dirty="0" smtClean="0">
                <a:latin typeface="+mn-lt"/>
              </a:rPr>
              <a:t>Updates were approved by AERB and implemented in IDPS MX6.3</a:t>
            </a:r>
          </a:p>
        </p:txBody>
      </p:sp>
      <p:sp>
        <p:nvSpPr>
          <p:cNvPr id="7" name="Slide Number Placeholder 6"/>
          <p:cNvSpPr>
            <a:spLocks noGrp="1"/>
          </p:cNvSpPr>
          <p:nvPr>
            <p:ph type="sldNum" sz="quarter" idx="11"/>
          </p:nvPr>
        </p:nvSpPr>
        <p:spPr/>
        <p:txBody>
          <a:bodyPr/>
          <a:lstStyle/>
          <a:p>
            <a:fld id="{F6EFC63E-F8D9-44BB-A462-AC735E845F95}" type="slidenum">
              <a:rPr lang="en-US" smtClean="0"/>
              <a:pPr/>
              <a:t>5</a:t>
            </a:fld>
            <a:endParaRPr lang="en-US" dirty="0"/>
          </a:p>
        </p:txBody>
      </p:sp>
      <p:sp>
        <p:nvSpPr>
          <p:cNvPr id="8" name="TextBox 7"/>
          <p:cNvSpPr txBox="1"/>
          <p:nvPr/>
        </p:nvSpPr>
        <p:spPr>
          <a:xfrm>
            <a:off x="1456660" y="5635256"/>
            <a:ext cx="6220047" cy="338554"/>
          </a:xfrm>
          <a:prstGeom prst="rect">
            <a:avLst/>
          </a:prstGeom>
          <a:noFill/>
        </p:spPr>
        <p:txBody>
          <a:bodyPr wrap="square" rtlCol="0">
            <a:spAutoFit/>
          </a:bodyPr>
          <a:lstStyle/>
          <a:p>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Verification of Addition of Bit Flag to Identify Erroneous Data (DR 4478)</a:t>
            </a:r>
            <a:endParaRPr lang="en-US" dirty="0">
              <a:latin typeface="+mj-lt"/>
            </a:endParaRPr>
          </a:p>
        </p:txBody>
      </p:sp>
      <p:sp>
        <p:nvSpPr>
          <p:cNvPr id="4" name="Slide Number Placeholder 3"/>
          <p:cNvSpPr>
            <a:spLocks noGrp="1"/>
          </p:cNvSpPr>
          <p:nvPr>
            <p:ph type="sldNum" sz="quarter" idx="11"/>
          </p:nvPr>
        </p:nvSpPr>
        <p:spPr/>
        <p:txBody>
          <a:bodyPr/>
          <a:lstStyle/>
          <a:p>
            <a:fld id="{F6EFC63E-F8D9-44BB-A462-AC735E845F95}" type="slidenum">
              <a:rPr lang="en-US" smtClean="0"/>
              <a:pPr/>
              <a:t>6</a:t>
            </a:fld>
            <a:endParaRPr lang="en-US" dirty="0"/>
          </a:p>
        </p:txBody>
      </p:sp>
      <p:pic>
        <p:nvPicPr>
          <p:cNvPr id="5" name="Picture 4" descr="New_big_flag_MW_2012_05_15.jpg"/>
          <p:cNvPicPr>
            <a:picLocks noChangeAspect="1"/>
          </p:cNvPicPr>
          <p:nvPr/>
        </p:nvPicPr>
        <p:blipFill>
          <a:blip r:embed="rId2" cstate="print"/>
          <a:stretch>
            <a:fillRect/>
          </a:stretch>
        </p:blipFill>
        <p:spPr>
          <a:xfrm>
            <a:off x="225625" y="1913252"/>
            <a:ext cx="4263242" cy="3245834"/>
          </a:xfrm>
          <a:prstGeom prst="rect">
            <a:avLst/>
          </a:prstGeom>
        </p:spPr>
      </p:pic>
      <p:pic>
        <p:nvPicPr>
          <p:cNvPr id="6" name="Picture 5" descr="MW_imag_radiance_2012_05_15.jpg"/>
          <p:cNvPicPr>
            <a:picLocks noChangeAspect="1"/>
          </p:cNvPicPr>
          <p:nvPr/>
        </p:nvPicPr>
        <p:blipFill>
          <a:blip r:embed="rId3" cstate="print"/>
          <a:stretch>
            <a:fillRect/>
          </a:stretch>
        </p:blipFill>
        <p:spPr>
          <a:xfrm>
            <a:off x="4297054" y="2161309"/>
            <a:ext cx="4526312" cy="2918207"/>
          </a:xfrm>
          <a:prstGeom prst="rect">
            <a:avLst/>
          </a:prstGeom>
        </p:spPr>
      </p:pic>
      <p:sp>
        <p:nvSpPr>
          <p:cNvPr id="7" name="TextBox 6"/>
          <p:cNvSpPr txBox="1"/>
          <p:nvPr/>
        </p:nvSpPr>
        <p:spPr>
          <a:xfrm>
            <a:off x="3618344" y="1412670"/>
            <a:ext cx="2236191" cy="646331"/>
          </a:xfrm>
          <a:prstGeom prst="rect">
            <a:avLst/>
          </a:prstGeom>
          <a:noFill/>
          <a:ln w="12700">
            <a:solidFill>
              <a:schemeClr val="tx1"/>
            </a:solidFill>
          </a:ln>
        </p:spPr>
        <p:txBody>
          <a:bodyPr wrap="square" rtlCol="0">
            <a:spAutoFit/>
          </a:bodyPr>
          <a:lstStyle/>
          <a:p>
            <a:r>
              <a:rPr lang="en-US" sz="1200" dirty="0" smtClean="0">
                <a:latin typeface="Arial" pitchFamily="34" charset="0"/>
                <a:cs typeface="Arial" pitchFamily="34" charset="0"/>
              </a:rPr>
              <a:t>The bit flag is triggered when midwave imaginary radiance threshold  is exceeded </a:t>
            </a:r>
          </a:p>
        </p:txBody>
      </p:sp>
      <p:cxnSp>
        <p:nvCxnSpPr>
          <p:cNvPr id="9" name="Straight Arrow Connector 8"/>
          <p:cNvCxnSpPr/>
          <p:nvPr/>
        </p:nvCxnSpPr>
        <p:spPr>
          <a:xfrm flipH="1">
            <a:off x="1959430" y="2173184"/>
            <a:ext cx="1698170" cy="128253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63886" y="2161309"/>
            <a:ext cx="2826327" cy="84314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5646" y="5486077"/>
            <a:ext cx="7623959" cy="830997"/>
          </a:xfrm>
          <a:prstGeom prst="rect">
            <a:avLst/>
          </a:prstGeom>
          <a:noFill/>
        </p:spPr>
        <p:txBody>
          <a:bodyPr wrap="square" rtlCol="0">
            <a:spAutoFit/>
          </a:bodyPr>
          <a:lstStyle/>
          <a:p>
            <a:r>
              <a:rPr lang="en-US" sz="1600" dirty="0" smtClean="0">
                <a:latin typeface="+mn-lt"/>
                <a:cs typeface="Arial" pitchFamily="34" charset="0"/>
              </a:rPr>
              <a:t>Data demonstrated that the new quality flag works for detecting bad data by applying threshold limit on imaginary component of spectra; “good spectra” have imaginary radiance near zero (Lihong Wang, NGAS)</a:t>
            </a:r>
            <a:endParaRPr lang="en-US" sz="1600" dirty="0">
              <a:latin typeface="+mn-lt"/>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Verification of Overall Quality Flag Value (DR 4661) </a:t>
            </a:r>
            <a:endParaRPr lang="en-US" dirty="0">
              <a:latin typeface="+mj-lt"/>
            </a:endParaRPr>
          </a:p>
        </p:txBody>
      </p:sp>
      <p:sp>
        <p:nvSpPr>
          <p:cNvPr id="4" name="Slide Number Placeholder 3"/>
          <p:cNvSpPr>
            <a:spLocks noGrp="1"/>
          </p:cNvSpPr>
          <p:nvPr>
            <p:ph type="sldNum" sz="quarter" idx="11"/>
          </p:nvPr>
        </p:nvSpPr>
        <p:spPr/>
        <p:txBody>
          <a:bodyPr/>
          <a:lstStyle/>
          <a:p>
            <a:fld id="{F6EFC63E-F8D9-44BB-A462-AC735E845F95}" type="slidenum">
              <a:rPr lang="en-US" smtClean="0"/>
              <a:pPr/>
              <a:t>7</a:t>
            </a:fld>
            <a:endParaRPr lang="en-US" dirty="0"/>
          </a:p>
        </p:txBody>
      </p:sp>
      <p:pic>
        <p:nvPicPr>
          <p:cNvPr id="5" name="Picture 4" descr="DR4661_Before.JPG"/>
          <p:cNvPicPr>
            <a:picLocks noChangeAspect="1"/>
          </p:cNvPicPr>
          <p:nvPr/>
        </p:nvPicPr>
        <p:blipFill>
          <a:blip r:embed="rId2" cstate="print"/>
          <a:stretch>
            <a:fillRect/>
          </a:stretch>
        </p:blipFill>
        <p:spPr>
          <a:xfrm>
            <a:off x="0" y="1475163"/>
            <a:ext cx="4651631" cy="3488723"/>
          </a:xfrm>
          <a:prstGeom prst="rect">
            <a:avLst/>
          </a:prstGeom>
        </p:spPr>
      </p:pic>
      <p:pic>
        <p:nvPicPr>
          <p:cNvPr id="6" name="Picture 5" descr="DR4661_After.JPG"/>
          <p:cNvPicPr>
            <a:picLocks noChangeAspect="1"/>
          </p:cNvPicPr>
          <p:nvPr/>
        </p:nvPicPr>
        <p:blipFill>
          <a:blip r:embed="rId3" cstate="print"/>
          <a:stretch>
            <a:fillRect/>
          </a:stretch>
        </p:blipFill>
        <p:spPr>
          <a:xfrm>
            <a:off x="4370117" y="1472540"/>
            <a:ext cx="4560127" cy="3420095"/>
          </a:xfrm>
          <a:prstGeom prst="rect">
            <a:avLst/>
          </a:prstGeom>
        </p:spPr>
      </p:pic>
      <p:sp>
        <p:nvSpPr>
          <p:cNvPr id="8" name="TextBox 7"/>
          <p:cNvSpPr txBox="1"/>
          <p:nvPr/>
        </p:nvSpPr>
        <p:spPr>
          <a:xfrm>
            <a:off x="1298414" y="4955602"/>
            <a:ext cx="1616149" cy="1323439"/>
          </a:xfrm>
          <a:prstGeom prst="rect">
            <a:avLst/>
          </a:prstGeom>
          <a:noFill/>
          <a:ln>
            <a:solidFill>
              <a:schemeClr val="accent1"/>
            </a:solidFill>
          </a:ln>
        </p:spPr>
        <p:txBody>
          <a:bodyPr wrap="square" rtlCol="0">
            <a:spAutoFit/>
          </a:bodyPr>
          <a:lstStyle/>
          <a:p>
            <a:r>
              <a:rPr lang="en-US" sz="1600" dirty="0" smtClean="0">
                <a:latin typeface="Arial" pitchFamily="34" charset="0"/>
                <a:cs typeface="Arial" pitchFamily="34" charset="0"/>
              </a:rPr>
              <a:t>Quality flag 0=good</a:t>
            </a:r>
          </a:p>
          <a:p>
            <a:r>
              <a:rPr lang="en-US" sz="1600" dirty="0" smtClean="0">
                <a:latin typeface="Arial" pitchFamily="34" charset="0"/>
                <a:cs typeface="Arial" pitchFamily="34" charset="0"/>
              </a:rPr>
              <a:t>1=degraded</a:t>
            </a:r>
          </a:p>
          <a:p>
            <a:r>
              <a:rPr lang="en-US" sz="1600" dirty="0" smtClean="0">
                <a:latin typeface="Arial" pitchFamily="34" charset="0"/>
                <a:cs typeface="Arial" pitchFamily="34" charset="0"/>
              </a:rPr>
              <a:t>2=invalid</a:t>
            </a:r>
          </a:p>
          <a:p>
            <a:r>
              <a:rPr lang="en-US" sz="1600" dirty="0" smtClean="0">
                <a:latin typeface="Arial" pitchFamily="34" charset="0"/>
                <a:cs typeface="Arial" pitchFamily="34" charset="0"/>
              </a:rPr>
              <a:t>3=undefined</a:t>
            </a:r>
            <a:endParaRPr lang="en-US" sz="1600" dirty="0">
              <a:latin typeface="Arial" pitchFamily="34" charset="0"/>
              <a:cs typeface="Arial" pitchFamily="34" charset="0"/>
            </a:endParaRPr>
          </a:p>
        </p:txBody>
      </p:sp>
      <p:sp>
        <p:nvSpPr>
          <p:cNvPr id="9" name="Rectangle 8"/>
          <p:cNvSpPr/>
          <p:nvPr/>
        </p:nvSpPr>
        <p:spPr>
          <a:xfrm>
            <a:off x="3942608" y="5009890"/>
            <a:ext cx="4572000" cy="923330"/>
          </a:xfrm>
          <a:prstGeom prst="rect">
            <a:avLst/>
          </a:prstGeom>
        </p:spPr>
        <p:txBody>
          <a:bodyPr>
            <a:spAutoFit/>
          </a:bodyPr>
          <a:lstStyle/>
          <a:p>
            <a:r>
              <a:rPr lang="en-US" dirty="0" smtClean="0"/>
              <a:t>Overall quality flag after code correction has no degraded values and no values equal to 3 (Lihong Wang, NGAS)</a:t>
            </a:r>
            <a:endParaRPr lang="en-US" dirty="0"/>
          </a:p>
        </p:txBody>
      </p:sp>
      <p:sp>
        <p:nvSpPr>
          <p:cNvPr id="11" name="TextBox 10"/>
          <p:cNvSpPr txBox="1"/>
          <p:nvPr/>
        </p:nvSpPr>
        <p:spPr>
          <a:xfrm>
            <a:off x="7497289" y="4597730"/>
            <a:ext cx="1828800" cy="215444"/>
          </a:xfrm>
          <a:prstGeom prst="rect">
            <a:avLst/>
          </a:prstGeom>
          <a:noFill/>
        </p:spPr>
        <p:txBody>
          <a:bodyPr wrap="square" rtlCol="0">
            <a:spAutoFit/>
          </a:bodyPr>
          <a:lstStyle/>
          <a:p>
            <a:r>
              <a:rPr lang="en-US" sz="800" dirty="0" smtClean="0"/>
              <a:t>Lihong Wang, NGAS</a:t>
            </a:r>
            <a:endParaRPr lang="en-US" sz="800" dirty="0"/>
          </a:p>
        </p:txBody>
      </p:sp>
      <p:sp>
        <p:nvSpPr>
          <p:cNvPr id="12" name="TextBox 11"/>
          <p:cNvSpPr txBox="1"/>
          <p:nvPr/>
        </p:nvSpPr>
        <p:spPr>
          <a:xfrm>
            <a:off x="1175657" y="1270660"/>
            <a:ext cx="2291938" cy="338554"/>
          </a:xfrm>
          <a:prstGeom prst="rect">
            <a:avLst/>
          </a:prstGeom>
          <a:noFill/>
        </p:spPr>
        <p:txBody>
          <a:bodyPr wrap="square" rtlCol="0">
            <a:spAutoFit/>
          </a:bodyPr>
          <a:lstStyle/>
          <a:p>
            <a:r>
              <a:rPr lang="en-US" sz="1600" dirty="0" smtClean="0">
                <a:latin typeface="Arial" pitchFamily="34" charset="0"/>
                <a:cs typeface="Arial" pitchFamily="34" charset="0"/>
              </a:rPr>
              <a:t>Before MX6.3 update</a:t>
            </a:r>
            <a:endParaRPr lang="en-US" sz="1600" dirty="0">
              <a:latin typeface="Arial" pitchFamily="34" charset="0"/>
              <a:cs typeface="Arial" pitchFamily="34" charset="0"/>
            </a:endParaRPr>
          </a:p>
        </p:txBody>
      </p:sp>
      <p:sp>
        <p:nvSpPr>
          <p:cNvPr id="13" name="TextBox 12"/>
          <p:cNvSpPr txBox="1"/>
          <p:nvPr/>
        </p:nvSpPr>
        <p:spPr>
          <a:xfrm>
            <a:off x="5365667" y="1292431"/>
            <a:ext cx="2291938" cy="338554"/>
          </a:xfrm>
          <a:prstGeom prst="rect">
            <a:avLst/>
          </a:prstGeom>
          <a:noFill/>
        </p:spPr>
        <p:txBody>
          <a:bodyPr wrap="square" rtlCol="0">
            <a:spAutoFit/>
          </a:bodyPr>
          <a:lstStyle/>
          <a:p>
            <a:r>
              <a:rPr lang="en-US" sz="1600" dirty="0" smtClean="0">
                <a:latin typeface="Arial" pitchFamily="34" charset="0"/>
                <a:cs typeface="Arial" pitchFamily="34" charset="0"/>
              </a:rPr>
              <a:t>After MX6.3 update</a:t>
            </a:r>
            <a:endParaRPr lang="en-US" sz="16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6" y="157348"/>
            <a:ext cx="6982692" cy="838200"/>
          </a:xfrm>
        </p:spPr>
        <p:txBody>
          <a:bodyPr/>
          <a:lstStyle/>
          <a:p>
            <a:r>
              <a:rPr lang="en-US" dirty="0" smtClean="0">
                <a:latin typeface="+mj-lt"/>
              </a:rPr>
              <a:t>Issues with CrIS SDR Quality Flag Mostly Fixed with MX6.3 Update</a:t>
            </a:r>
            <a:endParaRPr lang="en-US" dirty="0">
              <a:latin typeface="+mj-lt"/>
            </a:endParaRPr>
          </a:p>
        </p:txBody>
      </p:sp>
      <p:sp>
        <p:nvSpPr>
          <p:cNvPr id="7" name="TextBox 6"/>
          <p:cNvSpPr txBox="1"/>
          <p:nvPr/>
        </p:nvSpPr>
        <p:spPr>
          <a:xfrm>
            <a:off x="463138" y="4907475"/>
            <a:ext cx="1676400" cy="954107"/>
          </a:xfrm>
          <a:prstGeom prst="rect">
            <a:avLst/>
          </a:prstGeom>
          <a:noFill/>
          <a:ln w="12700">
            <a:solidFill>
              <a:schemeClr val="tx1"/>
            </a:solidFill>
          </a:ln>
        </p:spPr>
        <p:txBody>
          <a:bodyPr wrap="square" rtlCol="0">
            <a:spAutoFit/>
          </a:bodyPr>
          <a:lstStyle/>
          <a:p>
            <a:r>
              <a:rPr lang="en-US" sz="1400" dirty="0" smtClean="0">
                <a:latin typeface="Arial" pitchFamily="34" charset="0"/>
                <a:cs typeface="Arial" pitchFamily="34" charset="0"/>
              </a:rPr>
              <a:t>Quality flag</a:t>
            </a:r>
          </a:p>
          <a:p>
            <a:r>
              <a:rPr lang="en-US" sz="1400" dirty="0" smtClean="0">
                <a:latin typeface="Arial" pitchFamily="34" charset="0"/>
                <a:cs typeface="Arial" pitchFamily="34" charset="0"/>
              </a:rPr>
              <a:t>2 – invalid</a:t>
            </a:r>
          </a:p>
          <a:p>
            <a:r>
              <a:rPr lang="en-US" sz="1400" dirty="0" smtClean="0">
                <a:latin typeface="Arial" pitchFamily="34" charset="0"/>
                <a:cs typeface="Arial" pitchFamily="34" charset="0"/>
              </a:rPr>
              <a:t>1 – degraded</a:t>
            </a:r>
          </a:p>
          <a:p>
            <a:r>
              <a:rPr lang="en-US" sz="1400" dirty="0" smtClean="0">
                <a:latin typeface="Arial" pitchFamily="34" charset="0"/>
                <a:cs typeface="Arial" pitchFamily="34" charset="0"/>
              </a:rPr>
              <a:t>0 -- valid</a:t>
            </a:r>
            <a:endParaRPr lang="en-US" sz="1400" dirty="0">
              <a:latin typeface="Arial" pitchFamily="34" charset="0"/>
              <a:cs typeface="Arial" pitchFamily="34" charset="0"/>
            </a:endParaRPr>
          </a:p>
        </p:txBody>
      </p:sp>
      <p:sp>
        <p:nvSpPr>
          <p:cNvPr id="8" name="TextBox 7"/>
          <p:cNvSpPr txBox="1"/>
          <p:nvPr/>
        </p:nvSpPr>
        <p:spPr>
          <a:xfrm>
            <a:off x="2289959" y="4846120"/>
            <a:ext cx="6355277" cy="1323439"/>
          </a:xfrm>
          <a:prstGeom prst="rect">
            <a:avLst/>
          </a:prstGeom>
          <a:noFill/>
        </p:spPr>
        <p:txBody>
          <a:bodyPr wrap="square" rtlCol="0">
            <a:spAutoFit/>
          </a:bodyPr>
          <a:lstStyle/>
          <a:p>
            <a:r>
              <a:rPr lang="en-US" sz="1600" dirty="0" smtClean="0"/>
              <a:t>Distribution of overall quality flag for CrIS Golden Day May 15, 2012. Before the update, CrIS SDR data were extensively labeled as degraded (left). After the MX6.3 update and engineering packet V34 upload, most of the data are now correctly labeled as valid. (Lihong Wang, NGAS)  </a:t>
            </a:r>
            <a:endParaRPr lang="en-US" sz="1600" dirty="0"/>
          </a:p>
        </p:txBody>
      </p:sp>
      <p:grpSp>
        <p:nvGrpSpPr>
          <p:cNvPr id="16" name="Group 15"/>
          <p:cNvGrpSpPr/>
          <p:nvPr/>
        </p:nvGrpSpPr>
        <p:grpSpPr>
          <a:xfrm>
            <a:off x="133598" y="1886189"/>
            <a:ext cx="8808521" cy="3018308"/>
            <a:chOff x="133598" y="1886189"/>
            <a:chExt cx="8808521" cy="3018308"/>
          </a:xfrm>
        </p:grpSpPr>
        <p:pic>
          <p:nvPicPr>
            <p:cNvPr id="5" name="Picture 4" descr="ImagerySDRQuality_Chan1_Ascending.jpg"/>
            <p:cNvPicPr>
              <a:picLocks noChangeAspect="1"/>
            </p:cNvPicPr>
            <p:nvPr/>
          </p:nvPicPr>
          <p:blipFill>
            <a:blip r:embed="rId2" cstate="print"/>
            <a:srcRect l="9357" r="17313"/>
            <a:stretch>
              <a:fillRect/>
            </a:stretch>
          </p:blipFill>
          <p:spPr>
            <a:xfrm>
              <a:off x="133598" y="1947540"/>
              <a:ext cx="4200897" cy="2897586"/>
            </a:xfrm>
            <a:prstGeom prst="rect">
              <a:avLst/>
            </a:prstGeom>
            <a:solidFill>
              <a:srgbClr val="3333FF"/>
            </a:solidFill>
            <a:ln w="19050">
              <a:noFill/>
            </a:ln>
          </p:spPr>
        </p:pic>
        <p:pic>
          <p:nvPicPr>
            <p:cNvPr id="6" name="Picture 5" descr="Overall_flag_LW_2012_05_15_ascending_update_2.jpg"/>
            <p:cNvPicPr>
              <a:picLocks noChangeAspect="1"/>
            </p:cNvPicPr>
            <p:nvPr/>
          </p:nvPicPr>
          <p:blipFill>
            <a:blip r:embed="rId3" cstate="print"/>
            <a:srcRect l="12415" t="19619" r="18812" b="19901"/>
            <a:stretch>
              <a:fillRect/>
            </a:stretch>
          </p:blipFill>
          <p:spPr>
            <a:xfrm>
              <a:off x="4797631" y="1923790"/>
              <a:ext cx="4144488" cy="2980707"/>
            </a:xfrm>
            <a:prstGeom prst="rect">
              <a:avLst/>
            </a:prstGeom>
            <a:solidFill>
              <a:srgbClr val="3333FF"/>
            </a:solidFill>
            <a:ln w="19050">
              <a:noFill/>
            </a:ln>
          </p:spPr>
        </p:pic>
        <p:pic>
          <p:nvPicPr>
            <p:cNvPr id="13" name="Picture 12" descr="Overall_flag_LW_2012_05_15_ascending_update_2.jpg"/>
            <p:cNvPicPr>
              <a:picLocks noChangeAspect="1"/>
            </p:cNvPicPr>
            <p:nvPr/>
          </p:nvPicPr>
          <p:blipFill>
            <a:blip r:embed="rId3" cstate="print"/>
            <a:srcRect l="82009" t="19619" r="9156" b="19901"/>
            <a:stretch>
              <a:fillRect/>
            </a:stretch>
          </p:blipFill>
          <p:spPr>
            <a:xfrm>
              <a:off x="4429497" y="1886189"/>
              <a:ext cx="532410" cy="2980707"/>
            </a:xfrm>
            <a:prstGeom prst="rect">
              <a:avLst/>
            </a:prstGeom>
            <a:solidFill>
              <a:srgbClr val="3333FF"/>
            </a:solidFill>
            <a:ln w="19050">
              <a:noFill/>
            </a:ln>
          </p:spPr>
        </p:pic>
      </p:grpSp>
      <p:sp>
        <p:nvSpPr>
          <p:cNvPr id="14" name="TextBox 13"/>
          <p:cNvSpPr txBox="1"/>
          <p:nvPr/>
        </p:nvSpPr>
        <p:spPr>
          <a:xfrm>
            <a:off x="1175657" y="1270660"/>
            <a:ext cx="2291938" cy="338554"/>
          </a:xfrm>
          <a:prstGeom prst="rect">
            <a:avLst/>
          </a:prstGeom>
          <a:noFill/>
        </p:spPr>
        <p:txBody>
          <a:bodyPr wrap="square" rtlCol="0">
            <a:spAutoFit/>
          </a:bodyPr>
          <a:lstStyle/>
          <a:p>
            <a:r>
              <a:rPr lang="en-US" sz="1600" dirty="0" smtClean="0">
                <a:latin typeface="+mn-lt"/>
                <a:cs typeface="Arial" pitchFamily="34" charset="0"/>
              </a:rPr>
              <a:t>Before MX6.3 update</a:t>
            </a:r>
            <a:endParaRPr lang="en-US" sz="1600" dirty="0">
              <a:latin typeface="+mn-lt"/>
              <a:cs typeface="Arial" pitchFamily="34" charset="0"/>
            </a:endParaRPr>
          </a:p>
        </p:txBody>
      </p:sp>
      <p:sp>
        <p:nvSpPr>
          <p:cNvPr id="15" name="TextBox 14"/>
          <p:cNvSpPr txBox="1"/>
          <p:nvPr/>
        </p:nvSpPr>
        <p:spPr>
          <a:xfrm>
            <a:off x="5365667" y="1292431"/>
            <a:ext cx="2291938" cy="338554"/>
          </a:xfrm>
          <a:prstGeom prst="rect">
            <a:avLst/>
          </a:prstGeom>
          <a:noFill/>
        </p:spPr>
        <p:txBody>
          <a:bodyPr wrap="square" rtlCol="0">
            <a:spAutoFit/>
          </a:bodyPr>
          <a:lstStyle/>
          <a:p>
            <a:r>
              <a:rPr lang="en-US" sz="1600" dirty="0" smtClean="0">
                <a:latin typeface="+mn-lt"/>
                <a:cs typeface="Arial" pitchFamily="34" charset="0"/>
              </a:rPr>
              <a:t>After MX6.3 update</a:t>
            </a:r>
            <a:endParaRPr lang="en-US" sz="1600" dirty="0">
              <a:latin typeface="+mn-l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LW_qf_2012_09_20_descending.png"/>
          <p:cNvPicPr>
            <a:picLocks noChangeAspect="1"/>
          </p:cNvPicPr>
          <p:nvPr/>
        </p:nvPicPr>
        <p:blipFill>
          <a:blip r:embed="rId2" cstate="print"/>
          <a:srcRect l="5789" t="82684" r="6872" b="5389"/>
          <a:stretch>
            <a:fillRect/>
          </a:stretch>
        </p:blipFill>
        <p:spPr bwMode="auto">
          <a:xfrm>
            <a:off x="481025" y="5355783"/>
            <a:ext cx="6499692" cy="68679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mj-lt"/>
              </a:rPr>
              <a:t>Additional Code and Engineering Packet Update to Completely Resolve Quality Flag Issue</a:t>
            </a:r>
            <a:endParaRPr lang="en-US" dirty="0">
              <a:latin typeface="+mj-lt"/>
            </a:endParaRPr>
          </a:p>
        </p:txBody>
      </p:sp>
      <p:sp>
        <p:nvSpPr>
          <p:cNvPr id="3" name="Content Placeholder 2"/>
          <p:cNvSpPr>
            <a:spLocks noGrp="1"/>
          </p:cNvSpPr>
          <p:nvPr>
            <p:ph idx="1"/>
          </p:nvPr>
        </p:nvSpPr>
        <p:spPr>
          <a:xfrm>
            <a:off x="304799" y="1061838"/>
            <a:ext cx="8610601" cy="4889863"/>
          </a:xfrm>
        </p:spPr>
        <p:txBody>
          <a:bodyPr>
            <a:normAutofit/>
          </a:bodyPr>
          <a:lstStyle/>
          <a:p>
            <a:pPr>
              <a:spcBef>
                <a:spcPts val="600"/>
              </a:spcBef>
            </a:pPr>
            <a:r>
              <a:rPr lang="en-US" dirty="0" smtClean="0">
                <a:latin typeface="+mn-lt"/>
              </a:rPr>
              <a:t>Set RDR quality to invalid for missing packets (DR 4875)</a:t>
            </a:r>
          </a:p>
          <a:p>
            <a:pPr>
              <a:spcBef>
                <a:spcPts val="600"/>
              </a:spcBef>
            </a:pPr>
            <a:r>
              <a:rPr lang="en-US" dirty="0" smtClean="0">
                <a:latin typeface="+mn-lt"/>
              </a:rPr>
              <a:t>Relax stage2 cooler temperature drift limit to 4K</a:t>
            </a:r>
          </a:p>
          <a:p>
            <a:pPr>
              <a:spcBef>
                <a:spcPts val="600"/>
              </a:spcBef>
            </a:pP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9</a:t>
            </a:fld>
            <a:endParaRPr lang="en-US" dirty="0"/>
          </a:p>
        </p:txBody>
      </p:sp>
      <p:pic>
        <p:nvPicPr>
          <p:cNvPr id="5" name="Content Placeholder 4" descr="LW_qf_2012_09_20_descending.png"/>
          <p:cNvPicPr>
            <a:picLocks noChangeAspect="1"/>
          </p:cNvPicPr>
          <p:nvPr/>
        </p:nvPicPr>
        <p:blipFill>
          <a:blip r:embed="rId2" cstate="print"/>
          <a:srcRect l="5789" t="18100" r="6872" b="18588"/>
          <a:stretch>
            <a:fillRect/>
          </a:stretch>
        </p:blipFill>
        <p:spPr bwMode="auto">
          <a:xfrm>
            <a:off x="447375" y="1900054"/>
            <a:ext cx="6499692" cy="3645723"/>
          </a:xfrm>
          <a:prstGeom prst="rect">
            <a:avLst/>
          </a:prstGeom>
          <a:noFill/>
          <a:ln w="9525">
            <a:noFill/>
            <a:miter lim="800000"/>
            <a:headEnd/>
            <a:tailEnd/>
          </a:ln>
        </p:spPr>
      </p:pic>
      <p:sp>
        <p:nvSpPr>
          <p:cNvPr id="6" name="TextBox 5"/>
          <p:cNvSpPr txBox="1"/>
          <p:nvPr/>
        </p:nvSpPr>
        <p:spPr>
          <a:xfrm>
            <a:off x="7065815" y="2990034"/>
            <a:ext cx="1686292" cy="1323439"/>
          </a:xfrm>
          <a:prstGeom prst="rect">
            <a:avLst/>
          </a:prstGeom>
          <a:noFill/>
          <a:ln w="12700">
            <a:solidFill>
              <a:schemeClr val="tx1"/>
            </a:solidFill>
          </a:ln>
        </p:spPr>
        <p:txBody>
          <a:bodyPr wrap="square" rtlCol="0">
            <a:spAutoFit/>
          </a:bodyPr>
          <a:lstStyle/>
          <a:p>
            <a:r>
              <a:rPr lang="en-US" sz="1600" dirty="0" smtClean="0">
                <a:latin typeface="Arial" pitchFamily="34" charset="0"/>
                <a:cs typeface="Arial" pitchFamily="34" charset="0"/>
              </a:rPr>
              <a:t>Overall quality</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2 – invalid</a:t>
            </a:r>
          </a:p>
          <a:p>
            <a:r>
              <a:rPr lang="en-US" sz="1600" dirty="0" smtClean="0">
                <a:latin typeface="Arial" pitchFamily="34" charset="0"/>
                <a:cs typeface="Arial" pitchFamily="34" charset="0"/>
              </a:rPr>
              <a:t>1 – degraded</a:t>
            </a:r>
          </a:p>
          <a:p>
            <a:r>
              <a:rPr lang="en-US" sz="1600" dirty="0" smtClean="0">
                <a:latin typeface="Arial" pitchFamily="34" charset="0"/>
                <a:cs typeface="Arial" pitchFamily="34" charset="0"/>
              </a:rPr>
              <a:t>0 – valid</a:t>
            </a:r>
          </a:p>
        </p:txBody>
      </p:sp>
      <p:sp>
        <p:nvSpPr>
          <p:cNvPr id="7" name="TextBox 6"/>
          <p:cNvSpPr txBox="1"/>
          <p:nvPr/>
        </p:nvSpPr>
        <p:spPr>
          <a:xfrm>
            <a:off x="581891" y="5962401"/>
            <a:ext cx="8253351" cy="584775"/>
          </a:xfrm>
          <a:prstGeom prst="rect">
            <a:avLst/>
          </a:prstGeom>
          <a:noFill/>
        </p:spPr>
        <p:txBody>
          <a:bodyPr wrap="square" rtlCol="0">
            <a:spAutoFit/>
          </a:bodyPr>
          <a:lstStyle/>
          <a:p>
            <a:r>
              <a:rPr lang="en-US" sz="1600" dirty="0" smtClean="0"/>
              <a:t>Distribution of overall quality flag for CrIS Golden Day Sep 20, 2012. Data generated on G-ADA using MX6.3 plus additional changes. All issues were fixed. (Lihong Wang, NGAS)  </a:t>
            </a:r>
            <a:endParaRPr lang="en-US" sz="16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noc_PPT_tplt[4 business areas]">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noc_PPT_tplt[4 business areas]</Template>
  <TotalTime>6607</TotalTime>
  <Words>1662</Words>
  <Application>Microsoft Office PowerPoint</Application>
  <PresentationFormat>On-screen Show (4:3)</PresentationFormat>
  <Paragraphs>189</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noc_PPT_tplt[4 business areas]</vt:lpstr>
      <vt:lpstr>NGAS CrIS SDR Cal/Val Activity and Highlights </vt:lpstr>
      <vt:lpstr>NGAS Responsibilities for NPP CrIS Cal/Val</vt:lpstr>
      <vt:lpstr>Overview</vt:lpstr>
      <vt:lpstr>Key DRs Investigated to Update CrIS SDR Operational Algorithm Software</vt:lpstr>
      <vt:lpstr>CrIS SDR Algorithm Code Update Deliveries for Operational Implementation </vt:lpstr>
      <vt:lpstr>Verification of Addition of Bit Flag to Identify Erroneous Data (DR 4478)</vt:lpstr>
      <vt:lpstr>Verification of Overall Quality Flag Value (DR 4661) </vt:lpstr>
      <vt:lpstr>Issues with CrIS SDR Quality Flag Mostly Fixed with MX6.3 Update</vt:lpstr>
      <vt:lpstr>Additional Code and Engineering Packet Update to Completely Resolve Quality Flag Issue</vt:lpstr>
      <vt:lpstr>Support to DPE Regression Test and Verification</vt:lpstr>
      <vt:lpstr>Support to DPE Regression Test and Verification</vt:lpstr>
      <vt:lpstr>Verification Test of Engineering Packet V34 Update on G-ADA</vt:lpstr>
      <vt:lpstr>CrIS SDR Quality Flag Improved with the Updated Engineering Packet V34</vt:lpstr>
      <vt:lpstr>Validation of IDPS CrIS SDR Data Products: Spectral Calibration</vt:lpstr>
      <vt:lpstr>Verification of IDPS CrIS SDR Data Products: Radiometric Calibration</vt:lpstr>
      <vt:lpstr>Verification of IDPS CrIS SDR Products: Geolocation</vt:lpstr>
      <vt:lpstr>Excellent NEdN Performance Consistent with TVAC Test Results</vt:lpstr>
      <vt:lpstr>CrIS Sensor Detector Nonlinearity Assessment </vt:lpstr>
      <vt:lpstr>Statistical Analyses of FOV-to-FOV Radiance Differences </vt:lpstr>
      <vt:lpstr>Assessment of CrIS Sweep Direction Biases</vt:lpstr>
      <vt:lpstr>Discovered Remaining CrIS Sweep Direction Biases for FOV5 </vt:lpstr>
      <vt:lpstr>CrIS Absolute Radiometric Calibration Accuracy Assessment Using OSS Forward Model</vt:lpstr>
      <vt:lpstr>CrIS Provided Superior Sounding Capability  </vt:lpstr>
      <vt:lpstr>Summary</vt:lpstr>
      <vt:lpstr>Slide 25</vt:lpstr>
    </vt:vector>
  </TitlesOfParts>
  <Company>Northrop Grumman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Prado</dc:creator>
  <cp:lastModifiedBy>s117522</cp:lastModifiedBy>
  <cp:revision>210</cp:revision>
  <dcterms:created xsi:type="dcterms:W3CDTF">2012-01-16T13:16:41Z</dcterms:created>
  <dcterms:modified xsi:type="dcterms:W3CDTF">2012-10-23T16:05:16Z</dcterms:modified>
</cp:coreProperties>
</file>