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6"/>
  </p:notesMasterIdLst>
  <p:handoutMasterIdLst>
    <p:handoutMasterId r:id="rId27"/>
  </p:handoutMasterIdLst>
  <p:sldIdLst>
    <p:sldId id="256" r:id="rId2"/>
    <p:sldId id="304" r:id="rId3"/>
    <p:sldId id="305" r:id="rId4"/>
    <p:sldId id="279" r:id="rId5"/>
    <p:sldId id="265" r:id="rId6"/>
    <p:sldId id="298" r:id="rId7"/>
    <p:sldId id="299" r:id="rId8"/>
    <p:sldId id="301" r:id="rId9"/>
    <p:sldId id="338" r:id="rId10"/>
    <p:sldId id="307" r:id="rId11"/>
    <p:sldId id="327" r:id="rId12"/>
    <p:sldId id="324" r:id="rId13"/>
    <p:sldId id="340" r:id="rId14"/>
    <p:sldId id="335" r:id="rId15"/>
    <p:sldId id="341" r:id="rId16"/>
    <p:sldId id="336" r:id="rId17"/>
    <p:sldId id="342" r:id="rId18"/>
    <p:sldId id="292" r:id="rId19"/>
    <p:sldId id="293" r:id="rId20"/>
    <p:sldId id="294" r:id="rId21"/>
    <p:sldId id="334" r:id="rId22"/>
    <p:sldId id="308" r:id="rId23"/>
    <p:sldId id="326" r:id="rId24"/>
    <p:sldId id="29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46AF"/>
    <a:srgbClr val="AF4BB4"/>
    <a:srgbClr val="AA4BBE"/>
    <a:srgbClr val="AF4BC8"/>
    <a:srgbClr val="AB32B8"/>
    <a:srgbClr val="A630B2"/>
    <a:srgbClr val="BC3ACA"/>
    <a:srgbClr val="C47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96" d="100"/>
          <a:sy n="96" d="100"/>
        </p:scale>
        <p:origin x="-976"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62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3E7F75-7915-45A3-ADC8-C223871FEA7F}" type="datetimeFigureOut">
              <a:rPr lang="en-US" smtClean="0"/>
              <a:pPr/>
              <a:t>4/19/13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DRAFT</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EBBD97-1164-4BD4-B939-002A5B526F91}" type="slidenum">
              <a:rPr lang="en-US" smtClean="0"/>
              <a:pPr/>
              <a:t>‹#›</a:t>
            </a:fld>
            <a:endParaRPr lang="en-US" dirty="0"/>
          </a:p>
        </p:txBody>
      </p:sp>
    </p:spTree>
    <p:extLst>
      <p:ext uri="{BB962C8B-B14F-4D97-AF65-F5344CB8AC3E}">
        <p14:creationId xmlns:p14="http://schemas.microsoft.com/office/powerpoint/2010/main" val="3632040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6FB0CF-5528-C744-A119-58E52B5EA66C}" type="datetimeFigureOut">
              <a:rPr lang="en-US" smtClean="0"/>
              <a:pPr/>
              <a:t>4/19/13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DRAFT</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B2DB1-9050-F54C-8252-2890C3B05854}" type="slidenum">
              <a:rPr lang="en-US" smtClean="0"/>
              <a:pPr/>
              <a:t>‹#›</a:t>
            </a:fld>
            <a:endParaRPr lang="en-US" dirty="0"/>
          </a:p>
        </p:txBody>
      </p:sp>
    </p:spTree>
    <p:extLst>
      <p:ext uri="{BB962C8B-B14F-4D97-AF65-F5344CB8AC3E}">
        <p14:creationId xmlns:p14="http://schemas.microsoft.com/office/powerpoint/2010/main" val="33062277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DRAFT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11FB2-1351-46F6-B018-E7F44B8DCC61}" type="slidenum">
              <a:rPr lang="en-US"/>
              <a:pPr/>
              <a:t>3</a:t>
            </a:fld>
            <a:endParaRPr lang="en-US" dirty="0"/>
          </a:p>
        </p:txBody>
      </p:sp>
      <p:sp>
        <p:nvSpPr>
          <p:cNvPr id="3213314" name="Rectangle 2"/>
          <p:cNvSpPr>
            <a:spLocks noGrp="1" noRot="1" noChangeAspect="1" noChangeArrowheads="1" noTextEdit="1"/>
          </p:cNvSpPr>
          <p:nvPr>
            <p:ph type="sldImg"/>
          </p:nvPr>
        </p:nvSpPr>
        <p:spPr>
          <a:xfrm>
            <a:off x="1155700" y="690563"/>
            <a:ext cx="4552950" cy="3416300"/>
          </a:xfrm>
          <a:ln/>
        </p:spPr>
      </p:sp>
      <p:sp>
        <p:nvSpPr>
          <p:cNvPr id="3213315" name="Rectangle 3"/>
          <p:cNvSpPr>
            <a:spLocks noGrp="1" noChangeArrowheads="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r>
              <a:rPr lang="en-US" dirty="0" smtClean="0"/>
              <a:t>DRAFT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Ancillary</a:t>
            </a:r>
          </a:p>
          <a:p>
            <a:r>
              <a:rPr lang="en-US" dirty="0"/>
              <a:t>GFS forecast surface pressure, lapse rate, and air temperature (for topography corrected surface pressure)</a:t>
            </a:r>
          </a:p>
          <a:p>
            <a:endParaRPr lang="en-US" dirty="0"/>
          </a:p>
          <a:p>
            <a:r>
              <a:rPr lang="en-US" dirty="0"/>
              <a:t>Look-up tables</a:t>
            </a:r>
          </a:p>
          <a:p>
            <a:r>
              <a:rPr lang="en-US" dirty="0"/>
              <a:t>DEM for surface altitude</a:t>
            </a:r>
          </a:p>
          <a:p>
            <a:r>
              <a:rPr lang="en-US" dirty="0"/>
              <a:t>Infrared and Microwave OSS coefficients</a:t>
            </a:r>
          </a:p>
          <a:p>
            <a:r>
              <a:rPr lang="en-US" dirty="0"/>
              <a:t>Local Angle Correction</a:t>
            </a:r>
          </a:p>
          <a:p>
            <a:r>
              <a:rPr lang="en-US" dirty="0"/>
              <a:t>IR emissivity and reflectivity covariance</a:t>
            </a:r>
          </a:p>
          <a:p>
            <a:r>
              <a:rPr lang="en-US" dirty="0"/>
              <a:t>MW emissivity covariance</a:t>
            </a:r>
          </a:p>
          <a:p>
            <a:r>
              <a:rPr lang="en-US" dirty="0"/>
              <a:t>AVTP and AVMP and Ozone covariance</a:t>
            </a:r>
          </a:p>
        </p:txBody>
      </p:sp>
      <p:sp>
        <p:nvSpPr>
          <p:cNvPr id="4" name="Footer Placeholder 3"/>
          <p:cNvSpPr>
            <a:spLocks noGrp="1"/>
          </p:cNvSpPr>
          <p:nvPr>
            <p:ph type="ftr" sz="quarter" idx="10"/>
          </p:nvPr>
        </p:nvSpPr>
        <p:spPr/>
        <p:txBody>
          <a:bodyPr/>
          <a:lstStyle/>
          <a:p>
            <a:r>
              <a:rPr lang="en-US" dirty="0" smtClean="0"/>
              <a:t>DRAFT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4" name="Date Placeholder 3"/>
          <p:cNvSpPr>
            <a:spLocks noGrp="1"/>
          </p:cNvSpPr>
          <p:nvPr>
            <p:ph type="dt" sz="half" idx="10"/>
          </p:nvPr>
        </p:nvSpPr>
        <p:spPr/>
        <p:txBody>
          <a:bodyPr/>
          <a:lstStyle/>
          <a:p>
            <a:fld id="{46DF6EE0-4AF9-4636-AFD0-6F97DFC379C3}" type="datetime1">
              <a:rPr lang="en-US" smtClean="0"/>
              <a:pPr/>
              <a:t>4/19/13</a:t>
            </a:fld>
            <a:endParaRPr lang="en-US" dirty="0"/>
          </a:p>
        </p:txBody>
      </p:sp>
      <p:sp>
        <p:nvSpPr>
          <p:cNvPr id="5" name="Footer Placeholder 4"/>
          <p:cNvSpPr>
            <a:spLocks noGrp="1"/>
          </p:cNvSpPr>
          <p:nvPr>
            <p:ph type="ftr" sz="quarter" idx="11"/>
          </p:nvPr>
        </p:nvSpPr>
        <p:spPr>
          <a:xfrm>
            <a:off x="3124200" y="6356350"/>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FBEF28-F7DA-4F64-902D-7012AE52CB23}" type="datetime1">
              <a:rPr lang="en-US" smtClean="0"/>
              <a:pPr/>
              <a:t>4/19/13</a:t>
            </a:fld>
            <a:endParaRPr lang="en-US" dirty="0"/>
          </a:p>
        </p:txBody>
      </p:sp>
      <p:sp>
        <p:nvSpPr>
          <p:cNvPr id="5" name="Footer Placeholder 4"/>
          <p:cNvSpPr>
            <a:spLocks noGrp="1"/>
          </p:cNvSpPr>
          <p:nvPr>
            <p:ph type="ftr" sz="quarter" idx="11"/>
          </p:nvPr>
        </p:nvSpPr>
        <p:spPr/>
        <p:txBody>
          <a:bodyPr/>
          <a:lstStyle/>
          <a:p>
            <a:r>
              <a:rPr lang="en-US" dirty="0"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083EB28-7C94-4355-8A68-2966CFE321D9}" type="datetime1">
              <a:rPr lang="en-US" smtClean="0"/>
              <a:pPr/>
              <a:t>4/19/13</a:t>
            </a:fld>
            <a:endParaRPr lang="en-US" dirty="0"/>
          </a:p>
        </p:txBody>
      </p:sp>
      <p:sp>
        <p:nvSpPr>
          <p:cNvPr id="5" name="Footer Placeholder 4"/>
          <p:cNvSpPr>
            <a:spLocks noGrp="1"/>
          </p:cNvSpPr>
          <p:nvPr>
            <p:ph type="ftr" sz="quarter" idx="11"/>
          </p:nvPr>
        </p:nvSpPr>
        <p:spPr/>
        <p:txBody>
          <a:bodyPr/>
          <a:lstStyle/>
          <a:p>
            <a:r>
              <a:rPr lang="en-US" dirty="0"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7EC4A79-51BB-4F49-83DF-09F2F716A181}" type="datetime1">
              <a:rPr lang="en-US" smtClean="0"/>
              <a:pPr/>
              <a:t>4/19/13</a:t>
            </a:fld>
            <a:endParaRPr lang="en-US" dirty="0"/>
          </a:p>
        </p:txBody>
      </p:sp>
      <p:sp>
        <p:nvSpPr>
          <p:cNvPr id="5" name="Footer Placeholder 4"/>
          <p:cNvSpPr>
            <a:spLocks noGrp="1"/>
          </p:cNvSpPr>
          <p:nvPr>
            <p:ph type="ftr" sz="quarter" idx="11"/>
          </p:nvPr>
        </p:nvSpPr>
        <p:spPr/>
        <p:txBody>
          <a:bodyPr/>
          <a:lstStyle/>
          <a:p>
            <a:r>
              <a:rPr lang="en-US" dirty="0"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A245F7B1-464B-4E1C-B260-6ED334F76FEF}" type="datetime1">
              <a:rPr lang="en-US" smtClean="0"/>
              <a:pPr/>
              <a:t>4/19/13</a:t>
            </a:fld>
            <a:endParaRPr lang="en-US" dirty="0"/>
          </a:p>
        </p:txBody>
      </p:sp>
      <p:sp>
        <p:nvSpPr>
          <p:cNvPr id="5" name="Footer Placeholder 4"/>
          <p:cNvSpPr>
            <a:spLocks noGrp="1"/>
          </p:cNvSpPr>
          <p:nvPr>
            <p:ph type="ftr" sz="quarter" idx="11"/>
          </p:nvPr>
        </p:nvSpPr>
        <p:spPr/>
        <p:txBody>
          <a:bodyPr/>
          <a:lstStyle/>
          <a:p>
            <a:r>
              <a:rPr lang="en-US" dirty="0" smtClean="0"/>
              <a:t>main menu</a:t>
            </a:r>
            <a:endParaRPr lang="en-US" dirty="0"/>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E6AEA72-84F1-46E3-A1F4-550B03DFAD15}" type="datetime1">
              <a:rPr lang="en-US" smtClean="0"/>
              <a:pPr/>
              <a:t>4/19/13</a:t>
            </a:fld>
            <a:endParaRPr lang="en-US" dirty="0"/>
          </a:p>
        </p:txBody>
      </p:sp>
      <p:sp>
        <p:nvSpPr>
          <p:cNvPr id="6" name="Footer Placeholder 5"/>
          <p:cNvSpPr>
            <a:spLocks noGrp="1"/>
          </p:cNvSpPr>
          <p:nvPr>
            <p:ph type="ftr" sz="quarter" idx="11"/>
          </p:nvPr>
        </p:nvSpPr>
        <p:spPr/>
        <p:txBody>
          <a:bodyPr/>
          <a:lstStyle/>
          <a:p>
            <a:r>
              <a:rPr lang="en-US" dirty="0" smtClean="0"/>
              <a:t>main menu</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CA0B0A2-0C67-40D7-AA4F-8D1F93BDB63D}" type="datetime1">
              <a:rPr lang="en-US" smtClean="0"/>
              <a:pPr/>
              <a:t>4/19/13</a:t>
            </a:fld>
            <a:endParaRPr lang="en-US" dirty="0"/>
          </a:p>
        </p:txBody>
      </p:sp>
      <p:sp>
        <p:nvSpPr>
          <p:cNvPr id="8" name="Footer Placeholder 7"/>
          <p:cNvSpPr>
            <a:spLocks noGrp="1"/>
          </p:cNvSpPr>
          <p:nvPr>
            <p:ph type="ftr" sz="quarter" idx="11"/>
          </p:nvPr>
        </p:nvSpPr>
        <p:spPr/>
        <p:txBody>
          <a:bodyPr/>
          <a:lstStyle/>
          <a:p>
            <a:r>
              <a:rPr lang="en-US" dirty="0" smtClean="0"/>
              <a:t>main menu</a:t>
            </a:r>
            <a:endParaRPr lang="en-US" dirty="0"/>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DA302C16-E25E-4DE9-A9A9-882F41A7EC79}" type="datetime1">
              <a:rPr lang="en-US" smtClean="0"/>
              <a:pPr/>
              <a:t>4/19/13</a:t>
            </a:fld>
            <a:endParaRPr lang="en-US" dirty="0"/>
          </a:p>
        </p:txBody>
      </p:sp>
      <p:sp>
        <p:nvSpPr>
          <p:cNvPr id="4" name="Footer Placeholder 3"/>
          <p:cNvSpPr>
            <a:spLocks noGrp="1"/>
          </p:cNvSpPr>
          <p:nvPr>
            <p:ph type="ftr" sz="quarter" idx="11"/>
          </p:nvPr>
        </p:nvSpPr>
        <p:spPr/>
        <p:txBody>
          <a:bodyPr/>
          <a:lstStyle/>
          <a:p>
            <a:r>
              <a:rPr lang="en-US" dirty="0" smtClean="0"/>
              <a:t>main menu</a:t>
            </a:r>
            <a:endParaRPr lang="en-US"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9B89F-5FAF-4BC8-8854-AF5AD3E3473F}" type="datetime1">
              <a:rPr lang="en-US" smtClean="0"/>
              <a:pPr/>
              <a:t>4/19/13</a:t>
            </a:fld>
            <a:endParaRPr lang="en-US" dirty="0"/>
          </a:p>
        </p:txBody>
      </p:sp>
      <p:sp>
        <p:nvSpPr>
          <p:cNvPr id="3" name="Footer Placeholder 2"/>
          <p:cNvSpPr>
            <a:spLocks noGrp="1"/>
          </p:cNvSpPr>
          <p:nvPr>
            <p:ph type="ftr" sz="quarter" idx="11"/>
          </p:nvPr>
        </p:nvSpPr>
        <p:spPr/>
        <p:txBody>
          <a:bodyPr/>
          <a:lstStyle/>
          <a:p>
            <a:r>
              <a:rPr lang="en-US" dirty="0" smtClean="0"/>
              <a:t>main menu</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A379A18E-E609-4544-BD7A-12315B331D7C}" type="datetime1">
              <a:rPr lang="en-US" smtClean="0"/>
              <a:pPr/>
              <a:t>4/19/13</a:t>
            </a:fld>
            <a:endParaRPr lang="en-US" dirty="0"/>
          </a:p>
        </p:txBody>
      </p:sp>
      <p:sp>
        <p:nvSpPr>
          <p:cNvPr id="6" name="Footer Placeholder 5"/>
          <p:cNvSpPr>
            <a:spLocks noGrp="1"/>
          </p:cNvSpPr>
          <p:nvPr>
            <p:ph type="ftr" sz="quarter" idx="11"/>
          </p:nvPr>
        </p:nvSpPr>
        <p:spPr/>
        <p:txBody>
          <a:bodyPr/>
          <a:lstStyle/>
          <a:p>
            <a:r>
              <a:rPr lang="en-US" dirty="0" smtClean="0"/>
              <a:t>main menu</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492E349F-CDB1-41A4-9605-C3C38880D621}" type="datetime1">
              <a:rPr lang="en-US" smtClean="0"/>
              <a:pPr/>
              <a:t>4/19/13</a:t>
            </a:fld>
            <a:endParaRPr lang="en-US" dirty="0"/>
          </a:p>
        </p:txBody>
      </p:sp>
      <p:sp>
        <p:nvSpPr>
          <p:cNvPr id="6" name="Footer Placeholder 5"/>
          <p:cNvSpPr>
            <a:spLocks noGrp="1"/>
          </p:cNvSpPr>
          <p:nvPr>
            <p:ph type="ftr" sz="quarter" idx="11"/>
          </p:nvPr>
        </p:nvSpPr>
        <p:spPr/>
        <p:txBody>
          <a:bodyPr/>
          <a:lstStyle/>
          <a:p>
            <a:r>
              <a:rPr lang="en-US" dirty="0" smtClean="0"/>
              <a:t>main menu</a:t>
            </a:r>
            <a:endParaRPr lang="en-US" dirty="0"/>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9D261-1E8E-484B-843D-CC371AF3349C}" type="datetime1">
              <a:rPr lang="en-US" smtClean="0"/>
              <a:pPr/>
              <a:t>4/19/13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main menu</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F11-A39A-294D-A59D-6180D50ED29D}" type="slidenum">
              <a:rPr lang="en-US" smtClean="0"/>
              <a:pPr/>
              <a:t>‹#›</a:t>
            </a:fld>
            <a:endParaRPr lang="en-US" dirty="0"/>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dirty="0">
              <a:ea typeface="ＭＳ Ｐゴシック" pitchFamily="-108" charset="-128"/>
            </a:endParaRPr>
          </a:p>
        </p:txBody>
      </p:sp>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3" name="Picture 3"/>
          <p:cNvPicPr>
            <a:picLocks noChangeAspect="1" noChangeArrowheads="1"/>
          </p:cNvPicPr>
          <p:nvPr/>
        </p:nvPicPr>
        <p:blipFill>
          <a:blip r:embed="rId13"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pic>
        <p:nvPicPr>
          <p:cNvPr id="16" name="Picture 15" descr="NOAA_logo.png"/>
          <p:cNvPicPr preferRelativeResize="0">
            <a:picLocks/>
          </p:cNvPicPr>
          <p:nvPr userDrawn="1"/>
        </p:nvPicPr>
        <p:blipFill>
          <a:blip r:embed="rId14"/>
          <a:stretch>
            <a:fillRect/>
          </a:stretch>
        </p:blipFill>
        <p:spPr>
          <a:xfrm>
            <a:off x="0" y="0"/>
            <a:ext cx="877824" cy="877824"/>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fontScale="90000"/>
          </a:bodyPr>
          <a:lstStyle/>
          <a:p>
            <a:r>
              <a:rPr lang="en-US" sz="4000" dirty="0" smtClean="0"/>
              <a:t>Request for</a:t>
            </a:r>
            <a:br>
              <a:rPr lang="en-US" sz="4000" dirty="0" smtClean="0"/>
            </a:br>
            <a:r>
              <a:rPr lang="en-US" sz="4000" dirty="0" smtClean="0"/>
              <a:t>VIIRS Ice Surface Temperature EDR </a:t>
            </a:r>
            <a:br>
              <a:rPr lang="en-US" sz="4000" dirty="0" smtClean="0"/>
            </a:br>
            <a:r>
              <a:rPr lang="en-US" sz="4000" dirty="0" smtClean="0"/>
              <a:t>Beta Maturity</a:t>
            </a:r>
            <a:r>
              <a:rPr lang="en-US" dirty="0" smtClean="0"/>
              <a:t/>
            </a:r>
            <a:br>
              <a:rPr lang="en-US" dirty="0" smtClean="0"/>
            </a:br>
            <a:endParaRPr lang="en-US" dirty="0"/>
          </a:p>
        </p:txBody>
      </p:sp>
      <p:sp>
        <p:nvSpPr>
          <p:cNvPr id="3" name="Subtitle 2"/>
          <p:cNvSpPr>
            <a:spLocks noGrp="1"/>
          </p:cNvSpPr>
          <p:nvPr>
            <p:ph type="subTitle" idx="4294967295"/>
          </p:nvPr>
        </p:nvSpPr>
        <p:spPr>
          <a:xfrm>
            <a:off x="866899" y="4504034"/>
            <a:ext cx="7362701" cy="1235041"/>
          </a:xfrm>
        </p:spPr>
        <p:txBody>
          <a:bodyPr>
            <a:normAutofit/>
          </a:bodyPr>
          <a:lstStyle/>
          <a:p>
            <a:pPr marL="0" indent="0" algn="ctr">
              <a:spcBef>
                <a:spcPts val="0"/>
              </a:spcBef>
              <a:buNone/>
            </a:pPr>
            <a:r>
              <a:rPr lang="en-US" sz="2000" dirty="0"/>
              <a:t>Cryosphere  Products Validation Team</a:t>
            </a:r>
          </a:p>
          <a:p>
            <a:pPr marL="0" indent="0" algn="ctr">
              <a:spcBef>
                <a:spcPts val="0"/>
              </a:spcBef>
              <a:buNone/>
            </a:pPr>
            <a:r>
              <a:rPr lang="en-US" sz="2000" dirty="0" smtClean="0">
                <a:solidFill>
                  <a:schemeClr val="tx1"/>
                </a:solidFill>
              </a:rPr>
              <a:t>Jeff </a:t>
            </a:r>
            <a:r>
              <a:rPr lang="en-US" sz="2000" dirty="0" smtClean="0">
                <a:solidFill>
                  <a:schemeClr val="tx1"/>
                </a:solidFill>
              </a:rPr>
              <a:t>Key,  NOAA/NESDIS/</a:t>
            </a:r>
            <a:r>
              <a:rPr lang="en-US" sz="2000" dirty="0" smtClean="0">
                <a:solidFill>
                  <a:schemeClr val="tx1"/>
                </a:solidFill>
              </a:rPr>
              <a:t>STAR, Team </a:t>
            </a:r>
            <a:r>
              <a:rPr lang="en-US" sz="2000" dirty="0" smtClean="0">
                <a:solidFill>
                  <a:schemeClr val="tx1"/>
                </a:solidFill>
              </a:rPr>
              <a:t>Lead</a:t>
            </a:r>
          </a:p>
          <a:p>
            <a:pPr marL="0" indent="0" algn="ctr">
              <a:spcBef>
                <a:spcPts val="0"/>
              </a:spcBef>
              <a:buNone/>
            </a:pPr>
            <a:r>
              <a:rPr lang="en-US" sz="2000" dirty="0" smtClean="0">
                <a:solidFill>
                  <a:schemeClr val="tx1"/>
                </a:solidFill>
              </a:rPr>
              <a:t>Paul Meade, Cryosphere  Products </a:t>
            </a:r>
            <a:r>
              <a:rPr lang="en-US" sz="2000" dirty="0" smtClean="0">
                <a:solidFill>
                  <a:schemeClr val="tx1"/>
                </a:solidFill>
              </a:rPr>
              <a:t>JAM</a:t>
            </a:r>
            <a:endParaRPr lang="en-US" sz="2000" dirty="0" smtClean="0">
              <a:solidFill>
                <a:schemeClr val="tx1"/>
              </a:solidFill>
            </a:endParaRPr>
          </a:p>
        </p:txBody>
      </p:sp>
      <p:sp>
        <p:nvSpPr>
          <p:cNvPr id="5" name="TextBox 4"/>
          <p:cNvSpPr txBox="1"/>
          <p:nvPr/>
        </p:nvSpPr>
        <p:spPr>
          <a:xfrm>
            <a:off x="1508166" y="2738937"/>
            <a:ext cx="5890161" cy="1569660"/>
          </a:xfrm>
          <a:prstGeom prst="rect">
            <a:avLst/>
          </a:prstGeom>
          <a:noFill/>
        </p:spPr>
        <p:txBody>
          <a:bodyPr wrap="square" rtlCol="0">
            <a:spAutoFit/>
          </a:bodyPr>
          <a:lstStyle/>
          <a:p>
            <a:r>
              <a:rPr lang="en-US" sz="2400" dirty="0" smtClean="0"/>
              <a:t>DR # 7132</a:t>
            </a:r>
          </a:p>
          <a:p>
            <a:r>
              <a:rPr lang="en-US" sz="2400" dirty="0" smtClean="0"/>
              <a:t>CCR # 474-CCR-13-0945</a:t>
            </a:r>
          </a:p>
          <a:p>
            <a:r>
              <a:rPr lang="en-US" sz="2400" dirty="0" smtClean="0"/>
              <a:t>DRAT discussion: April 19, 2013</a:t>
            </a:r>
          </a:p>
          <a:p>
            <a:r>
              <a:rPr lang="en-US" sz="2400" dirty="0" smtClean="0"/>
              <a:t>AERB presentation: April 24, 2013</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Algorithm changes/updates</a:t>
            </a:r>
            <a:endParaRPr lang="en-US" dirty="0"/>
          </a:p>
        </p:txBody>
      </p:sp>
      <p:graphicFrame>
        <p:nvGraphicFramePr>
          <p:cNvPr id="5" name="Content Placeholder 4"/>
          <p:cNvGraphicFramePr>
            <a:graphicFrameLocks noGrp="1"/>
          </p:cNvGraphicFramePr>
          <p:nvPr>
            <p:ph idx="1"/>
          </p:nvPr>
        </p:nvGraphicFramePr>
        <p:xfrm>
          <a:off x="457200" y="1217225"/>
          <a:ext cx="8229600" cy="3312160"/>
        </p:xfrm>
        <a:graphic>
          <a:graphicData uri="http://schemas.openxmlformats.org/drawingml/2006/table">
            <a:tbl>
              <a:tblPr firstRow="1" bandRow="1">
                <a:tableStyleId>{5C22544A-7EE6-4342-B048-85BDC9FD1C3A}</a:tableStyleId>
              </a:tblPr>
              <a:tblGrid>
                <a:gridCol w="1300348"/>
                <a:gridCol w="1520042"/>
                <a:gridCol w="2624446"/>
                <a:gridCol w="2784764"/>
              </a:tblGrid>
              <a:tr h="370840">
                <a:tc>
                  <a:txBody>
                    <a:bodyPr/>
                    <a:lstStyle/>
                    <a:p>
                      <a:r>
                        <a:rPr lang="en-US" dirty="0" smtClean="0"/>
                        <a:t>Date</a:t>
                      </a:r>
                      <a:endParaRPr lang="en-US" dirty="0"/>
                    </a:p>
                  </a:txBody>
                  <a:tcPr/>
                </a:tc>
                <a:tc>
                  <a:txBody>
                    <a:bodyPr/>
                    <a:lstStyle/>
                    <a:p>
                      <a:r>
                        <a:rPr lang="en-US" dirty="0" smtClean="0"/>
                        <a:t>Update/DR#</a:t>
                      </a:r>
                      <a:endParaRPr lang="en-US" dirty="0"/>
                    </a:p>
                  </a:txBody>
                  <a:tcPr/>
                </a:tc>
                <a:tc>
                  <a:txBody>
                    <a:bodyPr/>
                    <a:lstStyle/>
                    <a:p>
                      <a:r>
                        <a:rPr lang="en-US" dirty="0" smtClean="0"/>
                        <a:t>Reason</a:t>
                      </a:r>
                      <a:endParaRPr lang="en-US" dirty="0"/>
                    </a:p>
                  </a:txBody>
                  <a:tcPr/>
                </a:tc>
                <a:tc>
                  <a:txBody>
                    <a:bodyPr/>
                    <a:lstStyle/>
                    <a:p>
                      <a:r>
                        <a:rPr lang="en-US" dirty="0" smtClean="0"/>
                        <a:t>Status</a:t>
                      </a:r>
                      <a:endParaRPr lang="en-US" dirty="0"/>
                    </a:p>
                  </a:txBody>
                  <a:tcPr/>
                </a:tc>
              </a:tr>
              <a:tr h="370840">
                <a:tc>
                  <a:txBody>
                    <a:bodyPr/>
                    <a:lstStyle/>
                    <a:p>
                      <a:r>
                        <a:rPr lang="en-US" sz="1200" dirty="0" smtClean="0">
                          <a:solidFill>
                            <a:schemeClr val="tx1"/>
                          </a:solidFill>
                        </a:rPr>
                        <a:t>04-17-2013</a:t>
                      </a:r>
                      <a:endParaRPr lang="en-US" sz="1200" dirty="0">
                        <a:solidFill>
                          <a:schemeClr val="tx1"/>
                        </a:solidFill>
                      </a:endParaRPr>
                    </a:p>
                  </a:txBody>
                  <a:tcPr/>
                </a:tc>
                <a:tc>
                  <a:txBody>
                    <a:bodyPr/>
                    <a:lstStyle/>
                    <a:p>
                      <a:r>
                        <a:rPr lang="en-US" sz="1200" dirty="0" smtClean="0"/>
                        <a:t>7138</a:t>
                      </a:r>
                      <a:endParaRPr lang="en-US" sz="1200" dirty="0"/>
                    </a:p>
                  </a:txBody>
                  <a:tcPr/>
                </a:tc>
                <a:tc>
                  <a:txBody>
                    <a:bodyPr/>
                    <a:lstStyle/>
                    <a:p>
                      <a:r>
                        <a:rPr lang="en-US" sz="1200" kern="1200" dirty="0" smtClean="0">
                          <a:solidFill>
                            <a:schemeClr val="dk1"/>
                          </a:solidFill>
                          <a:latin typeface="+mn-lt"/>
                          <a:ea typeface="+mn-ea"/>
                          <a:cs typeface="+mn-cs"/>
                        </a:rPr>
                        <a:t>IST EDR OAD Corrections</a:t>
                      </a:r>
                      <a:endParaRPr lang="en-US" sz="1200" dirty="0">
                        <a:latin typeface="+mn-lt"/>
                      </a:endParaRPr>
                    </a:p>
                  </a:txBody>
                  <a:tcPr/>
                </a:tc>
                <a:tc>
                  <a:txBody>
                    <a:bodyPr/>
                    <a:lstStyle/>
                    <a:p>
                      <a:r>
                        <a:rPr lang="en-US" sz="1200" dirty="0" smtClean="0"/>
                        <a:t>open</a:t>
                      </a:r>
                      <a:endParaRPr lang="en-US" sz="1200" dirty="0"/>
                    </a:p>
                  </a:txBody>
                  <a:tcPr/>
                </a:tc>
              </a:tr>
              <a:tr h="370840">
                <a:tc>
                  <a:txBody>
                    <a:bodyPr/>
                    <a:lstStyle/>
                    <a:p>
                      <a:r>
                        <a:rPr lang="en-US" sz="1200" dirty="0" smtClean="0">
                          <a:solidFill>
                            <a:schemeClr val="tx1"/>
                          </a:solidFill>
                        </a:rPr>
                        <a:t>04-17-2013</a:t>
                      </a:r>
                      <a:endParaRPr lang="en-US" sz="1200" dirty="0">
                        <a:solidFill>
                          <a:schemeClr val="tx1"/>
                        </a:solidFill>
                      </a:endParaRPr>
                    </a:p>
                  </a:txBody>
                  <a:tcPr/>
                </a:tc>
                <a:tc>
                  <a:txBody>
                    <a:bodyPr/>
                    <a:lstStyle/>
                    <a:p>
                      <a:r>
                        <a:rPr lang="en-US" sz="1200" dirty="0" smtClean="0"/>
                        <a:t>7137</a:t>
                      </a:r>
                      <a:endParaRPr lang="en-US" sz="1200" dirty="0"/>
                    </a:p>
                  </a:txBody>
                  <a:tcPr/>
                </a:tc>
                <a:tc>
                  <a:txBody>
                    <a:bodyPr/>
                    <a:lstStyle/>
                    <a:p>
                      <a:r>
                        <a:rPr lang="en-US" sz="1200" dirty="0" smtClean="0">
                          <a:latin typeface="+mn-lt"/>
                        </a:rPr>
                        <a:t>IST</a:t>
                      </a:r>
                      <a:r>
                        <a:rPr lang="en-US" sz="1200" baseline="0" dirty="0" smtClean="0">
                          <a:latin typeface="+mn-lt"/>
                        </a:rPr>
                        <a:t> EDR ATBD Section 2.3 Wording Error Correction</a:t>
                      </a:r>
                      <a:endParaRPr lang="en-US" sz="1200" dirty="0">
                        <a:latin typeface="+mn-lt"/>
                      </a:endParaRPr>
                    </a:p>
                  </a:txBody>
                  <a:tcPr/>
                </a:tc>
                <a:tc>
                  <a:txBody>
                    <a:bodyPr/>
                    <a:lstStyle/>
                    <a:p>
                      <a:r>
                        <a:rPr lang="en-US" sz="1200" dirty="0" smtClean="0"/>
                        <a:t>open</a:t>
                      </a:r>
                      <a:endParaRPr lang="en-US" sz="1200" dirty="0"/>
                    </a:p>
                  </a:txBody>
                  <a:tcPr/>
                </a:tc>
              </a:tr>
              <a:tr h="370840">
                <a:tc>
                  <a:txBody>
                    <a:bodyPr/>
                    <a:lstStyle/>
                    <a:p>
                      <a:r>
                        <a:rPr lang="en-US" sz="1200" dirty="0" smtClean="0">
                          <a:solidFill>
                            <a:schemeClr val="tx1"/>
                          </a:solidFill>
                        </a:rPr>
                        <a:t>11-18-2011</a:t>
                      </a:r>
                      <a:endParaRPr lang="en-US" sz="1200" dirty="0">
                        <a:solidFill>
                          <a:schemeClr val="tx1"/>
                        </a:solidFill>
                      </a:endParaRPr>
                    </a:p>
                  </a:txBody>
                  <a:tcPr/>
                </a:tc>
                <a:tc>
                  <a:txBody>
                    <a:bodyPr/>
                    <a:lstStyle/>
                    <a:p>
                      <a:r>
                        <a:rPr lang="en-US" sz="1200" dirty="0" smtClean="0"/>
                        <a:t>4457</a:t>
                      </a:r>
                      <a:endParaRPr lang="en-US" sz="1200" dirty="0"/>
                    </a:p>
                  </a:txBody>
                  <a:tcPr/>
                </a:tc>
                <a:tc>
                  <a:txBody>
                    <a:bodyPr/>
                    <a:lstStyle/>
                    <a:p>
                      <a:r>
                        <a:rPr lang="en-US" sz="1200" kern="1200" dirty="0" smtClean="0">
                          <a:solidFill>
                            <a:schemeClr val="dk1"/>
                          </a:solidFill>
                          <a:latin typeface="+mn-lt"/>
                          <a:ea typeface="+mn-ea"/>
                          <a:cs typeface="+mn-cs"/>
                        </a:rPr>
                        <a:t>EDR PR to define mid quality criteria</a:t>
                      </a:r>
                      <a:r>
                        <a:rPr lang="en-US" sz="1200" baseline="0" dirty="0" smtClean="0">
                          <a:latin typeface="+mn-lt"/>
                        </a:rPr>
                        <a:t> </a:t>
                      </a:r>
                      <a:endParaRPr lang="en-US" sz="1200" dirty="0">
                        <a:latin typeface="+mn-lt"/>
                      </a:endParaRPr>
                    </a:p>
                  </a:txBody>
                  <a:tcPr/>
                </a:tc>
                <a:tc>
                  <a:txBody>
                    <a:bodyPr/>
                    <a:lstStyle/>
                    <a:p>
                      <a:r>
                        <a:rPr lang="en-US" sz="1200" dirty="0" smtClean="0"/>
                        <a:t>open</a:t>
                      </a:r>
                      <a:endParaRPr lang="en-US" sz="1200" dirty="0"/>
                    </a:p>
                  </a:txBody>
                  <a:tcPr/>
                </a:tc>
              </a:tr>
              <a:tr h="370840">
                <a:tc>
                  <a:txBody>
                    <a:bodyPr/>
                    <a:lstStyle/>
                    <a:p>
                      <a:r>
                        <a:rPr lang="en-US" sz="1200" dirty="0" smtClean="0">
                          <a:solidFill>
                            <a:schemeClr val="tx1"/>
                          </a:solidFill>
                        </a:rPr>
                        <a:t>11-18-2011</a:t>
                      </a:r>
                      <a:endParaRPr lang="en-US" sz="1200" dirty="0">
                        <a:solidFill>
                          <a:schemeClr val="tx1"/>
                        </a:solidFill>
                      </a:endParaRPr>
                    </a:p>
                  </a:txBody>
                  <a:tcPr/>
                </a:tc>
                <a:tc>
                  <a:txBody>
                    <a:bodyPr/>
                    <a:lstStyle/>
                    <a:p>
                      <a:r>
                        <a:rPr lang="en-US" sz="1200" dirty="0" smtClean="0"/>
                        <a:t>4456</a:t>
                      </a:r>
                      <a:endParaRPr lang="en-US" sz="1200" dirty="0"/>
                    </a:p>
                  </a:txBody>
                  <a:tcPr/>
                </a:tc>
                <a:tc>
                  <a:txBody>
                    <a:bodyPr/>
                    <a:lstStyle/>
                    <a:p>
                      <a:r>
                        <a:rPr lang="en-US" sz="1200" kern="1200" dirty="0" smtClean="0">
                          <a:solidFill>
                            <a:schemeClr val="dk1"/>
                          </a:solidFill>
                          <a:latin typeface="+mn-lt"/>
                          <a:ea typeface="+mn-ea"/>
                          <a:cs typeface="+mn-cs"/>
                        </a:rPr>
                        <a:t>EDR PR update to Define the exclusion criteria for quality summations</a:t>
                      </a:r>
                      <a:endParaRPr lang="en-US"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open</a:t>
                      </a:r>
                    </a:p>
                    <a:p>
                      <a:endParaRPr lang="en-US" sz="1200" dirty="0"/>
                    </a:p>
                  </a:txBody>
                  <a:tcPr/>
                </a:tc>
              </a:tr>
              <a:tr h="370840">
                <a:tc>
                  <a:txBody>
                    <a:bodyPr/>
                    <a:lstStyle/>
                    <a:p>
                      <a:r>
                        <a:rPr lang="en-US" sz="1200" dirty="0" smtClean="0">
                          <a:solidFill>
                            <a:schemeClr val="tx1"/>
                          </a:solidFill>
                        </a:rPr>
                        <a:t>11-18-2011</a:t>
                      </a:r>
                      <a:endParaRPr lang="en-US" sz="1200" dirty="0">
                        <a:solidFill>
                          <a:schemeClr val="tx1"/>
                        </a:solidFill>
                      </a:endParaRPr>
                    </a:p>
                  </a:txBody>
                  <a:tcPr/>
                </a:tc>
                <a:tc>
                  <a:txBody>
                    <a:bodyPr/>
                    <a:lstStyle/>
                    <a:p>
                      <a:r>
                        <a:rPr lang="en-US" sz="1200" dirty="0" smtClean="0"/>
                        <a:t>4455</a:t>
                      </a:r>
                      <a:endParaRPr lang="en-US" sz="1200" dirty="0"/>
                    </a:p>
                  </a:txBody>
                  <a:tcPr/>
                </a:tc>
                <a:tc>
                  <a:txBody>
                    <a:bodyPr/>
                    <a:lstStyle/>
                    <a:p>
                      <a:r>
                        <a:rPr lang="en-US" sz="1200" kern="1200" dirty="0" smtClean="0">
                          <a:solidFill>
                            <a:schemeClr val="dk1"/>
                          </a:solidFill>
                          <a:latin typeface="+mn-lt"/>
                          <a:ea typeface="+mn-ea"/>
                          <a:cs typeface="+mn-cs"/>
                        </a:rPr>
                        <a:t>Update EDR PR to define high quality retrievals</a:t>
                      </a:r>
                      <a:endParaRPr lang="en-US"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open</a:t>
                      </a:r>
                    </a:p>
                  </a:txBody>
                  <a:tcPr/>
                </a:tc>
              </a:tr>
              <a:tr h="370840">
                <a:tc>
                  <a:txBody>
                    <a:bodyPr/>
                    <a:lstStyle/>
                    <a:p>
                      <a:r>
                        <a:rPr lang="en-US" sz="1200" dirty="0" smtClean="0">
                          <a:solidFill>
                            <a:schemeClr val="tx1"/>
                          </a:solidFill>
                        </a:rPr>
                        <a:t>12-22-2010</a:t>
                      </a:r>
                      <a:endParaRPr lang="en-US" sz="1200" dirty="0">
                        <a:solidFill>
                          <a:schemeClr val="tx1"/>
                        </a:solidFill>
                      </a:endParaRPr>
                    </a:p>
                  </a:txBody>
                  <a:tcPr/>
                </a:tc>
                <a:tc>
                  <a:txBody>
                    <a:bodyPr/>
                    <a:lstStyle/>
                    <a:p>
                      <a:r>
                        <a:rPr lang="en-US" sz="1200" dirty="0" smtClean="0"/>
                        <a:t>4136</a:t>
                      </a:r>
                      <a:endParaRPr lang="en-US" sz="1200" dirty="0"/>
                    </a:p>
                  </a:txBody>
                  <a:tcPr/>
                </a:tc>
                <a:tc>
                  <a:txBody>
                    <a:bodyPr/>
                    <a:lstStyle/>
                    <a:p>
                      <a:r>
                        <a:rPr lang="en-US" sz="1200" kern="1200" dirty="0" smtClean="0">
                          <a:solidFill>
                            <a:schemeClr val="dk1"/>
                          </a:solidFill>
                          <a:latin typeface="+mn-lt"/>
                          <a:ea typeface="+mn-ea"/>
                          <a:cs typeface="+mn-cs"/>
                        </a:rPr>
                        <a:t>ECR A-337 Dec 10 Look Up Table drop</a:t>
                      </a:r>
                      <a:endParaRPr lang="en-US" sz="1200" dirty="0">
                        <a:latin typeface="+mn-lt"/>
                      </a:endParaRPr>
                    </a:p>
                  </a:txBody>
                  <a:tcPr/>
                </a:tc>
                <a:tc>
                  <a:txBody>
                    <a:bodyPr/>
                    <a:lstStyle/>
                    <a:p>
                      <a:r>
                        <a:rPr lang="en-US" sz="1200" kern="1200" dirty="0" smtClean="0">
                          <a:solidFill>
                            <a:schemeClr val="dk1"/>
                          </a:solidFill>
                          <a:latin typeface="+mn-lt"/>
                          <a:ea typeface="+mn-ea"/>
                          <a:cs typeface="+mn-cs"/>
                        </a:rPr>
                        <a:t>request closure</a:t>
                      </a:r>
                      <a:endParaRPr lang="en-US" sz="1200" dirty="0"/>
                    </a:p>
                  </a:txBody>
                  <a:tcPr/>
                </a:tc>
              </a:tr>
              <a:tr h="370840">
                <a:tc>
                  <a:txBody>
                    <a:bodyPr/>
                    <a:lstStyle/>
                    <a:p>
                      <a:r>
                        <a:rPr lang="en-US" sz="1200" kern="1200" dirty="0" smtClean="0">
                          <a:solidFill>
                            <a:schemeClr val="dk1"/>
                          </a:solidFill>
                          <a:latin typeface="+mn-lt"/>
                          <a:ea typeface="+mn-ea"/>
                          <a:cs typeface="+mn-cs"/>
                        </a:rPr>
                        <a:t>07-17-2009</a:t>
                      </a:r>
                      <a:endParaRPr lang="en-US" sz="1200" dirty="0">
                        <a:solidFill>
                          <a:schemeClr val="tx1"/>
                        </a:solidFill>
                      </a:endParaRPr>
                    </a:p>
                  </a:txBody>
                  <a:tcPr/>
                </a:tc>
                <a:tc>
                  <a:txBody>
                    <a:bodyPr/>
                    <a:lstStyle/>
                    <a:p>
                      <a:r>
                        <a:rPr lang="en-US" sz="1200" dirty="0" smtClean="0"/>
                        <a:t>2936</a:t>
                      </a:r>
                      <a:endParaRPr lang="en-US" sz="1200" dirty="0"/>
                    </a:p>
                  </a:txBody>
                  <a:tcPr/>
                </a:tc>
                <a:tc>
                  <a:txBody>
                    <a:bodyPr/>
                    <a:lstStyle/>
                    <a:p>
                      <a:r>
                        <a:rPr lang="en-US" sz="1200" kern="1200" dirty="0" smtClean="0">
                          <a:solidFill>
                            <a:schemeClr val="dk1"/>
                          </a:solidFill>
                          <a:latin typeface="+mn-lt"/>
                          <a:ea typeface="+mn-ea"/>
                          <a:cs typeface="+mn-cs"/>
                        </a:rPr>
                        <a:t>Ice Surface Temp and IST use different emissivities for ice</a:t>
                      </a:r>
                      <a:endParaRPr lang="en-US" sz="1200" dirty="0">
                        <a:latin typeface="+mn-lt"/>
                      </a:endParaRPr>
                    </a:p>
                  </a:txBody>
                  <a:tcPr/>
                </a:tc>
                <a:tc>
                  <a:txBody>
                    <a:bodyPr/>
                    <a:lstStyle/>
                    <a:p>
                      <a:r>
                        <a:rPr lang="en-US" sz="1200" kern="1200" dirty="0" smtClean="0">
                          <a:solidFill>
                            <a:schemeClr val="dk1"/>
                          </a:solidFill>
                          <a:latin typeface="+mn-lt"/>
                          <a:ea typeface="+mn-ea"/>
                          <a:cs typeface="+mn-cs"/>
                        </a:rPr>
                        <a:t>Deferred for future re-evaluation</a:t>
                      </a:r>
                      <a:endParaRPr lang="en-US" sz="1200" dirty="0"/>
                    </a:p>
                  </a:txBody>
                  <a:tcPr/>
                </a:tc>
              </a:tr>
            </a:tbl>
          </a:graphicData>
        </a:graphic>
      </p:graphicFrame>
      <p:sp>
        <p:nvSpPr>
          <p:cNvPr id="4" name="Slide Number Placeholder 3"/>
          <p:cNvSpPr>
            <a:spLocks noGrp="1"/>
          </p:cNvSpPr>
          <p:nvPr>
            <p:ph type="sldNum" sz="quarter" idx="12"/>
          </p:nvPr>
        </p:nvSpPr>
        <p:spPr/>
        <p:txBody>
          <a:bodyPr/>
          <a:lstStyle/>
          <a:p>
            <a:fld id="{96E36F11-A39A-294D-A59D-6180D50ED29D}" type="slidenum">
              <a:rPr lang="en-US" smtClean="0"/>
              <a:pPr/>
              <a:t>10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Beta Maturity Evaluation</a:t>
            </a:r>
            <a:endParaRPr lang="en-US" dirty="0"/>
          </a:p>
        </p:txBody>
      </p:sp>
      <p:sp>
        <p:nvSpPr>
          <p:cNvPr id="3" name="Content Placeholder 2"/>
          <p:cNvSpPr>
            <a:spLocks noGrp="1"/>
          </p:cNvSpPr>
          <p:nvPr>
            <p:ph idx="1"/>
          </p:nvPr>
        </p:nvSpPr>
        <p:spPr>
          <a:xfrm>
            <a:off x="397825" y="1110349"/>
            <a:ext cx="8229600" cy="5349875"/>
          </a:xfrm>
        </p:spPr>
        <p:txBody>
          <a:bodyPr>
            <a:normAutofit/>
          </a:bodyPr>
          <a:lstStyle/>
          <a:p>
            <a:r>
              <a:rPr lang="en-US" dirty="0" smtClean="0"/>
              <a:t>Beta Maturity Evaluation Approaches</a:t>
            </a:r>
          </a:p>
          <a:p>
            <a:pPr lvl="1"/>
            <a:r>
              <a:rPr lang="en-US" dirty="0" smtClean="0"/>
              <a:t>Visualizations and quantitative comparisons </a:t>
            </a:r>
            <a:r>
              <a:rPr lang="en-US" dirty="0" smtClean="0"/>
              <a:t>of daily global gridded VIIRS IST,  comparison with MODIS IST and NCEP surface air temperature, Ice Bridge flight IST</a:t>
            </a:r>
          </a:p>
          <a:p>
            <a:pPr lvl="1"/>
            <a:r>
              <a:rPr lang="en-US" dirty="0" smtClean="0"/>
              <a:t>Time series analysis and bias analysis</a:t>
            </a:r>
          </a:p>
          <a:p>
            <a:pPr lvl="2"/>
            <a:r>
              <a:rPr lang="en-US" dirty="0" smtClean="0"/>
              <a:t>NH analysis dates:  1/29/2012, 2/1/2012, 3/14/2012</a:t>
            </a:r>
          </a:p>
          <a:p>
            <a:pPr lvl="2"/>
            <a:r>
              <a:rPr lang="en-US" dirty="0" smtClean="0"/>
              <a:t>SH analysis dates:  4/10/2012</a:t>
            </a:r>
          </a:p>
          <a:p>
            <a:pPr lvl="2"/>
            <a:r>
              <a:rPr lang="en-US" dirty="0" smtClean="0"/>
              <a:t>Beaufort Sea analysis dates: 3/14/2012 (IceBridge), 2/12/2012, 2/25/2012, 2/26/2012, 3/30/2012</a:t>
            </a:r>
          </a:p>
          <a:p>
            <a:pPr lvl="2"/>
            <a:r>
              <a:rPr lang="en-US" dirty="0" smtClean="0"/>
              <a:t>Terra Nova Bay analysis dates</a:t>
            </a:r>
            <a:r>
              <a:rPr lang="en-US" dirty="0"/>
              <a:t>:  2/12/2012, 2/25/2012, 2/26/2012, 3/30/2012</a:t>
            </a:r>
          </a:p>
          <a:p>
            <a:pPr lvl="1"/>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pPr/>
              <a:t>11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Beta Maturity Evaluation – Comparison  VIIRS IST with MODIS and NCEP</a:t>
            </a:r>
            <a:endParaRPr lang="en-US" dirty="0"/>
          </a:p>
        </p:txBody>
      </p:sp>
      <p:sp>
        <p:nvSpPr>
          <p:cNvPr id="4" name="Slide Number Placeholder 3"/>
          <p:cNvSpPr>
            <a:spLocks noGrp="1"/>
          </p:cNvSpPr>
          <p:nvPr>
            <p:ph type="sldNum" sz="quarter" idx="12"/>
          </p:nvPr>
        </p:nvSpPr>
        <p:spPr>
          <a:xfrm>
            <a:off x="6896100" y="6492875"/>
            <a:ext cx="2133600" cy="365125"/>
          </a:xfrm>
        </p:spPr>
        <p:txBody>
          <a:bodyPr/>
          <a:lstStyle/>
          <a:p>
            <a:fld id="{96E36F11-A39A-294D-A59D-6180D50ED29D}" type="slidenum">
              <a:rPr lang="en-US" smtClean="0"/>
              <a:pPr/>
              <a:t>12</a:t>
            </a:fld>
            <a:endParaRPr lang="en-US" dirty="0"/>
          </a:p>
        </p:txBody>
      </p:sp>
      <p:sp>
        <p:nvSpPr>
          <p:cNvPr id="21" name="Footer Placeholder 6"/>
          <p:cNvSpPr>
            <a:spLocks noGrp="1"/>
          </p:cNvSpPr>
          <p:nvPr>
            <p:ph type="ftr" sz="quarter" idx="11"/>
          </p:nvPr>
        </p:nvSpPr>
        <p:spPr>
          <a:xfrm>
            <a:off x="3568700" y="1003300"/>
            <a:ext cx="2895600" cy="365125"/>
          </a:xfrm>
        </p:spPr>
        <p:txBody>
          <a:bodyPr/>
          <a:lstStyle/>
          <a:p>
            <a:r>
              <a:rPr lang="en-US" sz="2000" dirty="0" smtClean="0">
                <a:solidFill>
                  <a:srgbClr val="FF0000"/>
                </a:solidFill>
              </a:rPr>
              <a:t>DRAFT</a:t>
            </a:r>
            <a:endParaRPr lang="en-US" sz="2000" dirty="0">
              <a:solidFill>
                <a:srgbClr val="FF0000"/>
              </a:solidFill>
            </a:endParaRPr>
          </a:p>
        </p:txBody>
      </p:sp>
      <p:pic>
        <p:nvPicPr>
          <p:cNvPr id="20" name="Picture 19" descr="IST_fig1.jpg"/>
          <p:cNvPicPr>
            <a:picLocks noChangeAspect="1"/>
          </p:cNvPicPr>
          <p:nvPr/>
        </p:nvPicPr>
        <p:blipFill>
          <a:blip r:embed="rId2"/>
          <a:stretch>
            <a:fillRect/>
          </a:stretch>
        </p:blipFill>
        <p:spPr>
          <a:xfrm>
            <a:off x="3322758" y="1003299"/>
            <a:ext cx="5863787" cy="5863787"/>
          </a:xfrm>
          <a:prstGeom prst="rect">
            <a:avLst/>
          </a:prstGeom>
        </p:spPr>
      </p:pic>
      <p:sp>
        <p:nvSpPr>
          <p:cNvPr id="22" name="Rectangle 21"/>
          <p:cNvSpPr/>
          <p:nvPr/>
        </p:nvSpPr>
        <p:spPr>
          <a:xfrm>
            <a:off x="89803" y="1531329"/>
            <a:ext cx="3232955" cy="5016759"/>
          </a:xfrm>
          <a:prstGeom prst="rect">
            <a:avLst/>
          </a:prstGeom>
        </p:spPr>
        <p:txBody>
          <a:bodyPr wrap="square">
            <a:spAutoFit/>
          </a:bodyPr>
          <a:lstStyle/>
          <a:p>
            <a:r>
              <a:rPr lang="en-US" sz="1600" dirty="0" smtClean="0"/>
              <a:t>Ice Surface Temperature (IST) EDR validation activities have shown that VIIRS IST has a 1-2 K cold bias relative to the MODIS Ice Surface Temperature product. The bias for VIIRS Land Surface Temperature over the ice sheet (not shown) is less than for IST</a:t>
            </a:r>
            <a:r>
              <a:rPr lang="en-US" sz="1600" dirty="0" smtClean="0"/>
              <a:t>.</a:t>
            </a:r>
          </a:p>
          <a:p>
            <a:endParaRPr lang="en-US" sz="1600" dirty="0"/>
          </a:p>
          <a:p>
            <a:r>
              <a:rPr lang="en-US" sz="1600" dirty="0" smtClean="0"/>
              <a:t> </a:t>
            </a:r>
            <a:r>
              <a:rPr lang="en-US" sz="1600" dirty="0" smtClean="0"/>
              <a:t>Comparisons to NCEP and International Arctic Buoy Program (IABP) air temperatures show a similar spatial pattern but yield a VIIRS cold bias of approximately 4 </a:t>
            </a:r>
            <a:r>
              <a:rPr lang="en-US" sz="1600" dirty="0" smtClean="0"/>
              <a:t>K, </a:t>
            </a:r>
            <a:r>
              <a:rPr lang="en-US" sz="1600" dirty="0" smtClean="0"/>
              <a:t>which is the opposite of the MODIS comparison. The comparison confirms the validity of the MODIS IST.  </a:t>
            </a:r>
            <a:r>
              <a:rPr lang="en-US" sz="1600" b="1" dirty="0" smtClean="0"/>
              <a:t>Note that this bias appears to be less with recently re-processed data.</a:t>
            </a:r>
            <a:endParaRPr lang="en-US" sz="1600" b="1"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Beta Maturity Evaluation – NH comparison</a:t>
            </a:r>
            <a:endParaRPr lang="en-US" sz="3200" dirty="0">
              <a:solidFill>
                <a:srgbClr val="FF000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7" y="927100"/>
            <a:ext cx="85058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9087" y="5803900"/>
            <a:ext cx="8505825" cy="369332"/>
          </a:xfrm>
          <a:prstGeom prst="rect">
            <a:avLst/>
          </a:prstGeom>
          <a:noFill/>
        </p:spPr>
        <p:txBody>
          <a:bodyPr wrap="square" rtlCol="0">
            <a:spAutoFit/>
          </a:bodyPr>
          <a:lstStyle/>
          <a:p>
            <a:r>
              <a:rPr lang="en-US" dirty="0" smtClean="0"/>
              <a:t>NCEP vs. VIIRS IST, Feb 27, 2012.  Spatial patterns appear consistent.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Beta Maturity Evaluation – NH </a:t>
            </a:r>
            <a:r>
              <a:rPr lang="en-US" dirty="0" smtClean="0"/>
              <a:t>comparison</a:t>
            </a:r>
            <a:br>
              <a:rPr lang="en-US" dirty="0" smtClean="0"/>
            </a:br>
            <a:endParaRPr lang="en-US" dirty="0">
              <a:solidFill>
                <a:srgbClr val="FF0000"/>
              </a:solidFill>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pPr/>
              <a:t>14</a:t>
            </a:fld>
            <a:endParaRPr lang="en-US" dirty="0"/>
          </a:p>
        </p:txBody>
      </p:sp>
      <p:pic>
        <p:nvPicPr>
          <p:cNvPr id="24" name="Picture 23" descr="image_large.jpg"/>
          <p:cNvPicPr>
            <a:picLocks noChangeAspect="1"/>
          </p:cNvPicPr>
          <p:nvPr/>
        </p:nvPicPr>
        <p:blipFill>
          <a:blip r:embed="rId2"/>
          <a:stretch>
            <a:fillRect/>
          </a:stretch>
        </p:blipFill>
        <p:spPr>
          <a:xfrm>
            <a:off x="293473" y="927100"/>
            <a:ext cx="4493645" cy="4692650"/>
          </a:xfrm>
          <a:prstGeom prst="rect">
            <a:avLst/>
          </a:prstGeom>
        </p:spPr>
      </p:pic>
      <p:pic>
        <p:nvPicPr>
          <p:cNvPr id="1026" name="Picture 2" descr="C:\Mark\NPP VIIRS\Beta\IMS_022712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1241425"/>
            <a:ext cx="4064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3473" y="5842000"/>
            <a:ext cx="8761627" cy="646331"/>
          </a:xfrm>
          <a:prstGeom prst="rect">
            <a:avLst/>
          </a:prstGeom>
          <a:noFill/>
        </p:spPr>
        <p:txBody>
          <a:bodyPr wrap="square" rtlCol="0">
            <a:spAutoFit/>
          </a:bodyPr>
          <a:lstStyle/>
          <a:p>
            <a:r>
              <a:rPr lang="en-US" dirty="0" smtClean="0"/>
              <a:t>Left: IST EDR for Feb 27, 2012.  Right: Corresponding IMS ice data, showing reasonable correspondence of sea ice location.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6100" y="0"/>
            <a:ext cx="7658100" cy="822960"/>
          </a:xfrm>
        </p:spPr>
        <p:txBody>
          <a:bodyPr>
            <a:normAutofit fontScale="90000"/>
          </a:bodyPr>
          <a:lstStyle/>
          <a:p>
            <a:r>
              <a:rPr lang="en-US" dirty="0"/>
              <a:t>Beta Maturity Evaluation </a:t>
            </a:r>
            <a:r>
              <a:rPr lang="en-US" dirty="0" smtClean="0"/>
              <a:t>– global comparison</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15</a:t>
            </a:fld>
            <a:endParaRPr lang="en-US" dirty="0"/>
          </a:p>
        </p:txBody>
      </p:sp>
      <p:pic>
        <p:nvPicPr>
          <p:cNvPr id="5"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536700" y="1400175"/>
            <a:ext cx="7607300" cy="434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7000" y="1981200"/>
            <a:ext cx="1524000" cy="3970318"/>
          </a:xfrm>
          <a:prstGeom prst="rect">
            <a:avLst/>
          </a:prstGeom>
          <a:noFill/>
        </p:spPr>
        <p:txBody>
          <a:bodyPr wrap="square" rtlCol="0">
            <a:spAutoFit/>
          </a:bodyPr>
          <a:lstStyle/>
          <a:p>
            <a:r>
              <a:rPr lang="en-US" b="1" dirty="0"/>
              <a:t>VIIRS is biased high (too warm) </a:t>
            </a:r>
            <a:r>
              <a:rPr lang="en-US" dirty="0"/>
              <a:t>compared to NCEP reanalysis (opposite of the MODIS &amp; IceBridge results). Bias increases with decreasing temperature. </a:t>
            </a:r>
          </a:p>
          <a:p>
            <a:endParaRPr lang="en-US" dirty="0"/>
          </a:p>
        </p:txBody>
      </p:sp>
    </p:spTree>
    <p:extLst>
      <p:ext uri="{BB962C8B-B14F-4D97-AF65-F5344CB8AC3E}">
        <p14:creationId xmlns:p14="http://schemas.microsoft.com/office/powerpoint/2010/main" val="2448598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
            <a:ext cx="8229600" cy="822960"/>
          </a:xfrm>
        </p:spPr>
        <p:txBody>
          <a:bodyPr>
            <a:normAutofit fontScale="90000"/>
          </a:bodyPr>
          <a:lstStyle/>
          <a:p>
            <a:r>
              <a:rPr lang="en-US" dirty="0" smtClean="0"/>
              <a:t>Beta Maturity Evaluation – Comparison  VIIRS IST EDR with IceBridge Flight IST</a:t>
            </a:r>
            <a:br>
              <a:rPr lang="en-US" dirty="0" smtClean="0"/>
            </a:br>
            <a:endParaRPr lang="en-US" dirty="0">
              <a:solidFill>
                <a:srgbClr val="FF0000"/>
              </a:solidFill>
            </a:endParaRPr>
          </a:p>
        </p:txBody>
      </p:sp>
      <p:pic>
        <p:nvPicPr>
          <p:cNvPr id="3" name="Picture 2" descr="icebridge_flight.gif"/>
          <p:cNvPicPr>
            <a:picLocks noChangeAspect="1"/>
          </p:cNvPicPr>
          <p:nvPr/>
        </p:nvPicPr>
        <p:blipFill>
          <a:blip r:embed="rId2"/>
          <a:stretch>
            <a:fillRect/>
          </a:stretch>
        </p:blipFill>
        <p:spPr>
          <a:xfrm>
            <a:off x="1381761" y="1104900"/>
            <a:ext cx="6364224" cy="3977640"/>
          </a:xfrm>
          <a:prstGeom prst="rect">
            <a:avLst/>
          </a:prstGeom>
        </p:spPr>
      </p:pic>
      <p:sp>
        <p:nvSpPr>
          <p:cNvPr id="5" name="TextBox 4"/>
          <p:cNvSpPr txBox="1"/>
          <p:nvPr/>
        </p:nvSpPr>
        <p:spPr>
          <a:xfrm>
            <a:off x="457200" y="5597435"/>
            <a:ext cx="8229599" cy="1169551"/>
          </a:xfrm>
          <a:prstGeom prst="rect">
            <a:avLst/>
          </a:prstGeom>
          <a:noFill/>
        </p:spPr>
        <p:txBody>
          <a:bodyPr wrap="square" rtlCol="0">
            <a:spAutoFit/>
          </a:bodyPr>
          <a:lstStyle/>
          <a:p>
            <a:r>
              <a:rPr lang="en-US" sz="1400" dirty="0" smtClean="0"/>
              <a:t>Track of the NASA P-3 aircraft for the March 14, 2012 IceBridge flight.  UTC times are shown along the track.  The P-3 flew at an altitude of 1000 ft over the sea ice.  Among several instruments, it carried a KT-19: a downward-pointing, IR pyrometer that measures the surface temperature (in this case, the IST).  The KT-19 measurements are considered Beta as of this writing.</a:t>
            </a:r>
          </a:p>
          <a:p>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Beta Maturity Evaluation – Comparison  VIIRS IST EDR with IceBridge Flight IST</a:t>
            </a:r>
            <a:endParaRPr lang="en-US" dirty="0">
              <a:solidFill>
                <a:srgbClr val="FF0000"/>
              </a:solidFill>
            </a:endParaRPr>
          </a:p>
        </p:txBody>
      </p:sp>
      <p:sp>
        <p:nvSpPr>
          <p:cNvPr id="6" name="TextBox 5"/>
          <p:cNvSpPr txBox="1"/>
          <p:nvPr/>
        </p:nvSpPr>
        <p:spPr>
          <a:xfrm>
            <a:off x="336008" y="1172100"/>
            <a:ext cx="8496300" cy="1077218"/>
          </a:xfrm>
          <a:prstGeom prst="rect">
            <a:avLst/>
          </a:prstGeom>
          <a:noFill/>
        </p:spPr>
        <p:txBody>
          <a:bodyPr wrap="square" rtlCol="0">
            <a:spAutoFit/>
          </a:bodyPr>
          <a:lstStyle/>
          <a:p>
            <a:r>
              <a:rPr lang="en-US" sz="1600" dirty="0"/>
              <a:t>NASA's Land PEATE re-processed portions of the VIIRS IST EDR that </a:t>
            </a:r>
            <a:r>
              <a:rPr lang="en-US" sz="1600" dirty="0" smtClean="0"/>
              <a:t>are co-incident </a:t>
            </a:r>
            <a:r>
              <a:rPr lang="en-US" sz="1600" dirty="0"/>
              <a:t>with IceBridge flights over sea ice during March and April 2012. The resulting VIIRS IST </a:t>
            </a:r>
            <a:r>
              <a:rPr lang="en-US" sz="1600" dirty="0" smtClean="0"/>
              <a:t>EDR </a:t>
            </a:r>
            <a:r>
              <a:rPr lang="en-US" sz="1600" dirty="0"/>
              <a:t>shows much better agreement with the ice surface temperature </a:t>
            </a:r>
            <a:r>
              <a:rPr lang="en-US" sz="1600" dirty="0" smtClean="0"/>
              <a:t>observed </a:t>
            </a:r>
            <a:r>
              <a:rPr lang="en-US" sz="1600" dirty="0"/>
              <a:t>by the IceBridge P-3 aircraft </a:t>
            </a:r>
            <a:r>
              <a:rPr lang="en-US" sz="1600" dirty="0" smtClean="0"/>
              <a:t>‘s KT-19 instrument </a:t>
            </a:r>
            <a:r>
              <a:rPr lang="en-US" sz="1600" dirty="0"/>
              <a:t>than the previous IST EDR data produced in March 2012</a:t>
            </a:r>
            <a:r>
              <a:rPr lang="en-US" sz="1600" dirty="0" smtClean="0"/>
              <a:t>.</a:t>
            </a:r>
            <a:endParaRPr lang="en-US" sz="1600" dirty="0" smtClean="0"/>
          </a:p>
        </p:txBody>
      </p:sp>
      <p:sp>
        <p:nvSpPr>
          <p:cNvPr id="8" name="TextBox 7"/>
          <p:cNvSpPr txBox="1"/>
          <p:nvPr/>
        </p:nvSpPr>
        <p:spPr>
          <a:xfrm rot="10800000" flipV="1">
            <a:off x="155573" y="2600790"/>
            <a:ext cx="3707063" cy="923330"/>
          </a:xfrm>
          <a:prstGeom prst="rect">
            <a:avLst/>
          </a:prstGeom>
          <a:noFill/>
        </p:spPr>
        <p:txBody>
          <a:bodyPr wrap="square" rtlCol="0">
            <a:spAutoFit/>
          </a:bodyPr>
          <a:lstStyle/>
          <a:p>
            <a:r>
              <a:rPr lang="en-US" dirty="0" smtClean="0"/>
              <a:t>A comparison of IST measured by the NASA P-3 aircraft's KT-19 instrument (J. Yungel, PI) and the VIIRS IST EDR</a:t>
            </a:r>
            <a:endParaRPr lang="en-US" dirty="0"/>
          </a:p>
        </p:txBody>
      </p:sp>
      <p:sp>
        <p:nvSpPr>
          <p:cNvPr id="3" name="AutoShape 2" descr="IceBridge IST vs VIIRS re-processed IST"/>
          <p:cNvSpPr>
            <a:spLocks noChangeAspect="1" noChangeArrowheads="1"/>
          </p:cNvSpPr>
          <p:nvPr/>
        </p:nvSpPr>
        <p:spPr bwMode="auto">
          <a:xfrm>
            <a:off x="155575" y="-1143000"/>
            <a:ext cx="3810000" cy="2381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637" y="2488579"/>
            <a:ext cx="5075032" cy="3171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3844592"/>
            <a:ext cx="2864900" cy="1815882"/>
          </a:xfrm>
          <a:prstGeom prst="rect">
            <a:avLst/>
          </a:prstGeom>
          <a:noFill/>
        </p:spPr>
        <p:txBody>
          <a:bodyPr wrap="square" rtlCol="0">
            <a:spAutoFit/>
          </a:bodyPr>
          <a:lstStyle/>
          <a:p>
            <a:pPr>
              <a:tabLst>
                <a:tab pos="1092200" algn="l"/>
              </a:tabLst>
            </a:pPr>
            <a:r>
              <a:rPr lang="en-US" sz="1400" dirty="0" smtClean="0"/>
              <a:t>mean </a:t>
            </a:r>
            <a:r>
              <a:rPr lang="en-US" sz="1400" dirty="0"/>
              <a:t>VIIRS </a:t>
            </a:r>
            <a:r>
              <a:rPr lang="en-US" sz="1400" dirty="0" smtClean="0"/>
              <a:t>    	= </a:t>
            </a:r>
            <a:r>
              <a:rPr lang="en-US" sz="1400" dirty="0"/>
              <a:t>-</a:t>
            </a:r>
            <a:r>
              <a:rPr lang="en-US" sz="1400" dirty="0" smtClean="0"/>
              <a:t>33.2358</a:t>
            </a:r>
            <a:r>
              <a:rPr lang="en-US" sz="1400" dirty="0"/>
              <a:t> ˚</a:t>
            </a:r>
            <a:r>
              <a:rPr lang="en-US" sz="1400" dirty="0" smtClean="0"/>
              <a:t>C</a:t>
            </a:r>
          </a:p>
          <a:p>
            <a:pPr>
              <a:tabLst>
                <a:tab pos="1092200" algn="l"/>
              </a:tabLst>
            </a:pPr>
            <a:r>
              <a:rPr lang="en-US" sz="1400" dirty="0"/>
              <a:t>mean KT-19	= -33.7450 ˚C </a:t>
            </a:r>
          </a:p>
          <a:p>
            <a:pPr>
              <a:tabLst>
                <a:tab pos="1092200" algn="l"/>
              </a:tabLst>
            </a:pPr>
            <a:r>
              <a:rPr lang="en-US" sz="1400" dirty="0" smtClean="0"/>
              <a:t>mean </a:t>
            </a:r>
            <a:r>
              <a:rPr lang="en-US" sz="1400" dirty="0"/>
              <a:t>MODIS  	= -33.3882 ˚C </a:t>
            </a:r>
            <a:endParaRPr lang="en-US" sz="1400" dirty="0" smtClean="0"/>
          </a:p>
          <a:p>
            <a:pPr>
              <a:tabLst>
                <a:tab pos="1092200" algn="l"/>
              </a:tabLst>
            </a:pPr>
            <a:endParaRPr lang="en-US" sz="1400" dirty="0"/>
          </a:p>
          <a:p>
            <a:pPr>
              <a:tabLst>
                <a:tab pos="1092200" algn="l"/>
              </a:tabLst>
            </a:pPr>
            <a:r>
              <a:rPr lang="en-US" sz="1400" dirty="0" smtClean="0"/>
              <a:t>VIIRS - KT-19  	= </a:t>
            </a:r>
            <a:r>
              <a:rPr lang="en-US" sz="1400" dirty="0"/>
              <a:t>+0.5092 ˚C</a:t>
            </a:r>
            <a:endParaRPr lang="en-US" sz="1400" dirty="0" smtClean="0"/>
          </a:p>
          <a:p>
            <a:pPr>
              <a:tabLst>
                <a:tab pos="1092200" algn="l"/>
              </a:tabLst>
            </a:pPr>
            <a:r>
              <a:rPr lang="en-US" sz="1400" dirty="0" smtClean="0"/>
              <a:t>MODIS- </a:t>
            </a:r>
            <a:r>
              <a:rPr lang="en-US" sz="1400" dirty="0"/>
              <a:t>KT-19	</a:t>
            </a:r>
            <a:r>
              <a:rPr lang="en-US" sz="1400" dirty="0" smtClean="0"/>
              <a:t>= +</a:t>
            </a:r>
            <a:r>
              <a:rPr lang="en-US" sz="1400" dirty="0"/>
              <a:t>0.3568 ˚</a:t>
            </a:r>
            <a:r>
              <a:rPr lang="en-US" sz="1400" dirty="0" smtClean="0"/>
              <a:t>C</a:t>
            </a:r>
          </a:p>
          <a:p>
            <a:pPr>
              <a:tabLst>
                <a:tab pos="1092200" algn="l"/>
              </a:tabLst>
            </a:pPr>
            <a:r>
              <a:rPr lang="en-US" sz="1400" dirty="0"/>
              <a:t>VIIRS – MODIS	= +0.1524 ˚C</a:t>
            </a:r>
          </a:p>
          <a:p>
            <a:pPr>
              <a:tabLst>
                <a:tab pos="1092200" algn="l"/>
              </a:tabLst>
            </a:pPr>
            <a:endParaRPr lang="en-US" sz="1400" dirty="0" smtClean="0"/>
          </a:p>
        </p:txBody>
      </p:sp>
      <p:sp>
        <p:nvSpPr>
          <p:cNvPr id="4" name="Rectangle 3"/>
          <p:cNvSpPr/>
          <p:nvPr/>
        </p:nvSpPr>
        <p:spPr>
          <a:xfrm>
            <a:off x="155575" y="5768659"/>
            <a:ext cx="8799923" cy="954107"/>
          </a:xfrm>
          <a:prstGeom prst="rect">
            <a:avLst/>
          </a:prstGeom>
        </p:spPr>
        <p:txBody>
          <a:bodyPr wrap="square">
            <a:spAutoFit/>
          </a:bodyPr>
          <a:lstStyle/>
          <a:p>
            <a:r>
              <a:rPr lang="en-US" sz="1400" i="1" dirty="0" smtClean="0"/>
              <a:t>Comparison </a:t>
            </a:r>
            <a:r>
              <a:rPr lang="en-US" sz="1400" i="1" dirty="0"/>
              <a:t>between the IST (in deg C) measured by the KT-19  (in black, smoothed over 100 points), the nearest VIIRS IST measurement (in green) and MODIS observation (red).  The comparison is for the leg from 16:03:37 -19:10:08 (west of -120 lon).  The VIIRS overpass occurred from 16:01 - 16:06 UTC . VIIRS, MODIS, and the KT-19 IST's show consistent good agreement along the flight track, with VIIRS close to meeting the 0.5 ˚C (or K) spec.</a:t>
            </a:r>
          </a:p>
        </p:txBody>
      </p:sp>
    </p:spTree>
    <p:extLst>
      <p:ext uri="{BB962C8B-B14F-4D97-AF65-F5344CB8AC3E}">
        <p14:creationId xmlns:p14="http://schemas.microsoft.com/office/powerpoint/2010/main" val="9236527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Beta Justification Summary</a:t>
            </a:r>
            <a:r>
              <a:rPr lang="en-US" sz="2800" dirty="0" smtClean="0"/>
              <a:t> </a:t>
            </a:r>
            <a:endParaRPr lang="en-US" sz="2800" dirty="0"/>
          </a:p>
        </p:txBody>
      </p:sp>
      <p:sp>
        <p:nvSpPr>
          <p:cNvPr id="8" name="Content Placeholder 7"/>
          <p:cNvSpPr>
            <a:spLocks noGrp="1"/>
          </p:cNvSpPr>
          <p:nvPr>
            <p:ph idx="1"/>
          </p:nvPr>
        </p:nvSpPr>
        <p:spPr>
          <a:xfrm>
            <a:off x="314700" y="1062850"/>
            <a:ext cx="8549900" cy="5492329"/>
          </a:xfrm>
        </p:spPr>
        <p:txBody>
          <a:bodyPr>
            <a:normAutofit lnSpcReduction="10000"/>
          </a:bodyPr>
          <a:lstStyle/>
          <a:p>
            <a:r>
              <a:rPr lang="en-US" dirty="0" smtClean="0"/>
              <a:t>Criteria: Early release product</a:t>
            </a:r>
          </a:p>
          <a:p>
            <a:pPr lvl="1"/>
            <a:r>
              <a:rPr lang="en-US" dirty="0" smtClean="0"/>
              <a:t>IST EDR performance is dependent on VIIRS SDR, VIIRS Cloud Mask IP, Ice Concentration IP,  Aerosol Optical Thickness IP and IST Regression Coefficients</a:t>
            </a:r>
          </a:p>
          <a:p>
            <a:pPr lvl="2"/>
            <a:r>
              <a:rPr lang="en-US" dirty="0" smtClean="0"/>
              <a:t>VIIRS SDR Cal and Geo products reached provisional maturity in March, 2013. </a:t>
            </a:r>
          </a:p>
          <a:p>
            <a:pPr lvl="2"/>
            <a:r>
              <a:rPr lang="en-US" dirty="0" smtClean="0"/>
              <a:t>VIIRS  Cloud Mask IP reached provisional maturity in February, 2013</a:t>
            </a:r>
          </a:p>
          <a:p>
            <a:pPr lvl="2"/>
            <a:r>
              <a:rPr lang="en-US" dirty="0" smtClean="0"/>
              <a:t>VIIRS Aerosol Optical Thickness reached beta maturity in September 2013</a:t>
            </a:r>
          </a:p>
          <a:p>
            <a:pPr lvl="2"/>
            <a:r>
              <a:rPr lang="en-US" dirty="0" smtClean="0"/>
              <a:t>VIIRS Ice Concentration IP beta maturity pending approval</a:t>
            </a:r>
          </a:p>
          <a:p>
            <a:r>
              <a:rPr lang="en-US" dirty="0" smtClean="0"/>
              <a:t>Criteria: Minimally validated</a:t>
            </a:r>
          </a:p>
          <a:p>
            <a:pPr lvl="1"/>
            <a:r>
              <a:rPr lang="en-US" dirty="0" smtClean="0"/>
              <a:t>Evaluation is based on a limited number of focus days (global comparisons for retrieval products)</a:t>
            </a:r>
            <a:endParaRPr lang="en-US" dirty="0" smtClean="0">
              <a:solidFill>
                <a:srgbClr val="FF0000"/>
              </a:solidFill>
            </a:endParaRPr>
          </a:p>
          <a:p>
            <a:pPr lvl="1"/>
            <a:r>
              <a:rPr lang="en-US" dirty="0" smtClean="0"/>
              <a:t>Some detailed  analysis has been done on other days with a limited set of granules focused on a region </a:t>
            </a:r>
          </a:p>
          <a:p>
            <a:pPr marL="914400" lvl="2" indent="0">
              <a:buNone/>
            </a:pPr>
            <a:endParaRPr lang="en-US" dirty="0" smtClean="0">
              <a:solidFill>
                <a:srgbClr val="FF0000"/>
              </a:solidFill>
            </a:endParaRPr>
          </a:p>
        </p:txBody>
      </p:sp>
      <p:sp>
        <p:nvSpPr>
          <p:cNvPr id="5" name="Slide Number Placeholder 4"/>
          <p:cNvSpPr>
            <a:spLocks noGrp="1"/>
          </p:cNvSpPr>
          <p:nvPr>
            <p:ph type="sldNum" sz="quarter" idx="12"/>
          </p:nvPr>
        </p:nvSpPr>
        <p:spPr/>
        <p:txBody>
          <a:bodyPr/>
          <a:lstStyle/>
          <a:p>
            <a:fld id="{96E36F11-A39A-294D-A59D-6180D50ED29D}" type="slidenum">
              <a:rPr lang="en-US" smtClean="0"/>
              <a:pPr/>
              <a:t>18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Beta Justification Summary</a:t>
            </a:r>
            <a:endParaRPr lang="en-US" dirty="0"/>
          </a:p>
        </p:txBody>
      </p:sp>
      <p:sp>
        <p:nvSpPr>
          <p:cNvPr id="8" name="Content Placeholder 7"/>
          <p:cNvSpPr>
            <a:spLocks noGrp="1"/>
          </p:cNvSpPr>
          <p:nvPr>
            <p:ph idx="1"/>
          </p:nvPr>
        </p:nvSpPr>
        <p:spPr>
          <a:xfrm>
            <a:off x="457200" y="1371600"/>
            <a:ext cx="8229600" cy="4984750"/>
          </a:xfrm>
        </p:spPr>
        <p:txBody>
          <a:bodyPr>
            <a:normAutofit/>
          </a:bodyPr>
          <a:lstStyle/>
          <a:p>
            <a:r>
              <a:rPr lang="en-US" dirty="0" smtClean="0"/>
              <a:t>Criteria: Available to allow users to gain familiarity with data formats and parameters</a:t>
            </a:r>
          </a:p>
          <a:p>
            <a:pPr lvl="1"/>
            <a:r>
              <a:rPr lang="en-US" dirty="0" smtClean="0"/>
              <a:t>Cryosphere  IST EDR team has evaluated IDPS EDR products available from CLASS</a:t>
            </a:r>
          </a:p>
          <a:p>
            <a:pPr lvl="2"/>
            <a:r>
              <a:rPr lang="en-US" dirty="0" smtClean="0"/>
              <a:t>Users can access and read the products and the product compares reasonably with the heritage satellite snow map products </a:t>
            </a:r>
          </a:p>
          <a:p>
            <a:pPr lvl="1"/>
            <a:r>
              <a:rPr lang="en-US" dirty="0" smtClean="0"/>
              <a:t>Beta release will allow other users within the community to gain experience with the data formats and parameters.</a:t>
            </a:r>
          </a:p>
          <a:p>
            <a:pPr lvl="2"/>
            <a:r>
              <a:rPr lang="en-US" dirty="0" smtClean="0"/>
              <a:t>This is important to allow users to complement the validation activity.</a:t>
            </a:r>
          </a:p>
        </p:txBody>
      </p:sp>
      <p:sp>
        <p:nvSpPr>
          <p:cNvPr id="5" name="Slide Number Placeholder 4"/>
          <p:cNvSpPr>
            <a:spLocks noGrp="1"/>
          </p:cNvSpPr>
          <p:nvPr>
            <p:ph type="sldNum" sz="quarter" idx="12"/>
          </p:nvPr>
        </p:nvSpPr>
        <p:spPr/>
        <p:txBody>
          <a:bodyPr/>
          <a:lstStyle/>
          <a:p>
            <a:fld id="{96E36F11-A39A-294D-A59D-6180D50ED29D}" type="slidenum">
              <a:rPr lang="en-US" smtClean="0"/>
              <a:pPr/>
              <a:t>19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Outline</a:t>
            </a:r>
            <a:endParaRPr lang="en-US" dirty="0"/>
          </a:p>
        </p:txBody>
      </p:sp>
      <p:sp>
        <p:nvSpPr>
          <p:cNvPr id="3" name="Content Placeholder 2"/>
          <p:cNvSpPr>
            <a:spLocks noGrp="1"/>
          </p:cNvSpPr>
          <p:nvPr>
            <p:ph idx="1"/>
          </p:nvPr>
        </p:nvSpPr>
        <p:spPr>
          <a:xfrm>
            <a:off x="220133" y="1371600"/>
            <a:ext cx="8686800" cy="4754563"/>
          </a:xfrm>
        </p:spPr>
        <p:txBody>
          <a:bodyPr>
            <a:normAutofit fontScale="92500" lnSpcReduction="20000"/>
          </a:bodyPr>
          <a:lstStyle/>
          <a:p>
            <a:r>
              <a:rPr lang="en-US" dirty="0" smtClean="0"/>
              <a:t>VIIRS IST EDR Users</a:t>
            </a:r>
          </a:p>
          <a:p>
            <a:r>
              <a:rPr lang="en-US" dirty="0" smtClean="0"/>
              <a:t>Beta EDR Maturity Definition</a:t>
            </a:r>
          </a:p>
          <a:p>
            <a:r>
              <a:rPr lang="en-US" dirty="0" smtClean="0"/>
              <a:t>Summary of IST EDR </a:t>
            </a:r>
          </a:p>
          <a:p>
            <a:r>
              <a:rPr lang="en-US" dirty="0" smtClean="0"/>
              <a:t>VIIRS IST EDR requirements </a:t>
            </a:r>
          </a:p>
          <a:p>
            <a:r>
              <a:rPr lang="en-US" dirty="0" smtClean="0"/>
              <a:t>History of Algorithm Changes/Updates </a:t>
            </a:r>
          </a:p>
          <a:p>
            <a:r>
              <a:rPr lang="en-US" dirty="0" smtClean="0"/>
              <a:t>Beta Maturity Evaluation </a:t>
            </a:r>
          </a:p>
          <a:p>
            <a:r>
              <a:rPr lang="en-US" dirty="0" smtClean="0"/>
              <a:t>Beta Justification Summary </a:t>
            </a:r>
          </a:p>
          <a:p>
            <a:r>
              <a:rPr lang="en-US" dirty="0" smtClean="0"/>
              <a:t>Caveats of Operational VIIRS IST EDR</a:t>
            </a:r>
          </a:p>
          <a:p>
            <a:r>
              <a:rPr lang="en-US" dirty="0" smtClean="0"/>
              <a:t>Additional Supporting Documentation </a:t>
            </a:r>
          </a:p>
          <a:p>
            <a:r>
              <a:rPr lang="en-US" dirty="0" smtClean="0"/>
              <a:t>Future Plans Toward Provisional Status</a:t>
            </a:r>
          </a:p>
          <a:p>
            <a:r>
              <a:rPr lang="en-US" dirty="0" smtClean="0"/>
              <a:t>Conclusions </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Beta Justification Summary </a:t>
            </a:r>
            <a:endParaRPr lang="en-US" dirty="0"/>
          </a:p>
        </p:txBody>
      </p:sp>
      <p:sp>
        <p:nvSpPr>
          <p:cNvPr id="8" name="Content Placeholder 7"/>
          <p:cNvSpPr>
            <a:spLocks noGrp="1"/>
          </p:cNvSpPr>
          <p:nvPr>
            <p:ph idx="1"/>
          </p:nvPr>
        </p:nvSpPr>
        <p:spPr>
          <a:xfrm>
            <a:off x="457200" y="1371600"/>
            <a:ext cx="8229600" cy="5243302"/>
          </a:xfrm>
        </p:spPr>
        <p:txBody>
          <a:bodyPr>
            <a:normAutofit fontScale="92500" lnSpcReduction="20000"/>
          </a:bodyPr>
          <a:lstStyle/>
          <a:p>
            <a:r>
              <a:rPr lang="en-US" dirty="0" smtClean="0"/>
              <a:t>Criteria: Product is not appropriate as the basis for quantitative scientific publication studies and applications</a:t>
            </a:r>
          </a:p>
          <a:p>
            <a:pPr lvl="1"/>
            <a:r>
              <a:rPr lang="en-US" dirty="0" smtClean="0"/>
              <a:t>The product has known flaws (see caveats slides later in this presentation), but these products are of sufficient quality to justify use by a broader community</a:t>
            </a:r>
          </a:p>
          <a:p>
            <a:pPr lvl="1"/>
            <a:r>
              <a:rPr lang="en-US" dirty="0" smtClean="0"/>
              <a:t>Most of the issues</a:t>
            </a:r>
          </a:p>
          <a:p>
            <a:pPr lvl="2"/>
            <a:r>
              <a:rPr lang="en-US" dirty="0" smtClean="0"/>
              <a:t>IST EDR contains retrievals over false ice retrieved by the VIIRS Sea Ice Concentration IP. Some of the false ice retrieved by the VIIRS Sea Ice Concentration IP has been linked to cloud leakage from a VIIRS Cloud Mask (VCM) which is still maturing and out of date Grid-VIIRS-Snow-Ice-Cover-Rolling Tiles (not update daily) that affects the VCM performance</a:t>
            </a:r>
          </a:p>
          <a:p>
            <a:pPr lvl="2"/>
            <a:r>
              <a:rPr lang="en-US" dirty="0"/>
              <a:t>IST EDR surface temperature performance bias exists but is expected to improve with updated regression coefficients but the bias has been observed to be reduced by examining re-processed data with more recent IDPS </a:t>
            </a:r>
            <a:r>
              <a:rPr lang="en-US" dirty="0" smtClean="0"/>
              <a:t>code, primarily due to improvements in the VIIRS Cloud Mask. </a:t>
            </a:r>
            <a:endParaRPr lang="en-US"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20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Caveats for Operational VIIRS IST EDR</a:t>
            </a:r>
            <a:br>
              <a:rPr lang="en-US" dirty="0" smtClean="0"/>
            </a:br>
            <a:r>
              <a:rPr lang="en-US" sz="3100" dirty="0" smtClean="0"/>
              <a:t>(additional issues)</a:t>
            </a:r>
            <a:endParaRPr lang="en-US" sz="3100" dirty="0"/>
          </a:p>
        </p:txBody>
      </p:sp>
      <p:sp>
        <p:nvSpPr>
          <p:cNvPr id="3" name="Content Placeholder 2"/>
          <p:cNvSpPr>
            <a:spLocks noGrp="1"/>
          </p:cNvSpPr>
          <p:nvPr>
            <p:ph idx="1"/>
          </p:nvPr>
        </p:nvSpPr>
        <p:spPr>
          <a:xfrm>
            <a:off x="457200" y="1371600"/>
            <a:ext cx="8229600" cy="4984750"/>
          </a:xfrm>
        </p:spPr>
        <p:txBody>
          <a:bodyPr>
            <a:normAutofit/>
          </a:bodyPr>
          <a:lstStyle/>
          <a:p>
            <a:r>
              <a:rPr lang="en-US" dirty="0" smtClean="0"/>
              <a:t>List known problems and proposed technical solutions if there are any</a:t>
            </a:r>
          </a:p>
          <a:p>
            <a:pPr lvl="1"/>
            <a:r>
              <a:rPr lang="en-US" sz="2000" dirty="0" smtClean="0"/>
              <a:t>Examination of the VIIRS IST EDR shows temperature over false ice retrieved by the Sea Ice Concentration IP.  Such errors will be reduced with MX 8.0 VIIRS Cloud Mask update and implementation additional quality checks in the Sea Ice Concentration IP for future builds beyond MX 8.0 </a:t>
            </a:r>
          </a:p>
          <a:p>
            <a:pPr lvl="1">
              <a:buNone/>
            </a:pPr>
            <a:r>
              <a:rPr lang="en-US" sz="2000" dirty="0" smtClean="0"/>
              <a:t>-   Current IST bias should be reduced with updated IST regression coefficients based on matchup of VIIRS M15, M16 TOA brightness temperatures with surface temperature truth.  Evidence of lower bias has been shown with IceBridge IST comparisons.</a:t>
            </a:r>
          </a:p>
          <a:p>
            <a:pPr lvl="1">
              <a:buNone/>
            </a:pP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Supporting Documentation</a:t>
            </a:r>
            <a:endParaRPr lang="en-US" dirty="0"/>
          </a:p>
        </p:txBody>
      </p:sp>
      <p:sp>
        <p:nvSpPr>
          <p:cNvPr id="3" name="Content Placeholder 2"/>
          <p:cNvSpPr>
            <a:spLocks noGrp="1"/>
          </p:cNvSpPr>
          <p:nvPr>
            <p:ph idx="1"/>
          </p:nvPr>
        </p:nvSpPr>
        <p:spPr/>
        <p:txBody>
          <a:bodyPr>
            <a:normAutofit/>
          </a:bodyPr>
          <a:lstStyle/>
          <a:p>
            <a:r>
              <a:rPr lang="en-US" dirty="0" smtClean="0"/>
              <a:t>TIM Meetings and Presentations</a:t>
            </a:r>
          </a:p>
          <a:p>
            <a:pPr lvl="1"/>
            <a:r>
              <a:rPr lang="en-US" dirty="0" smtClean="0"/>
              <a:t>Cal/Val Team Meeting, April 2012</a:t>
            </a:r>
          </a:p>
          <a:p>
            <a:pPr lvl="1">
              <a:buNone/>
            </a:pPr>
            <a:endParaRPr lang="en-US" dirty="0" smtClean="0"/>
          </a:p>
          <a:p>
            <a:pPr>
              <a:spcBef>
                <a:spcPts val="1200"/>
              </a:spcBef>
            </a:pPr>
            <a:r>
              <a:rPr lang="en-US" dirty="0" smtClean="0"/>
              <a:t>Monthly/weekly reports </a:t>
            </a:r>
            <a:r>
              <a:rPr lang="en-US" sz="2000" dirty="0" smtClean="0">
                <a:solidFill>
                  <a:schemeClr val="tx2"/>
                </a:solidFill>
              </a:rPr>
              <a:t>https://groups.ssec.wisc.edu/groups/jpss/cryosphere/reports</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 and Issues</a:t>
            </a:r>
            <a:endParaRPr lang="en-US" dirty="0"/>
          </a:p>
        </p:txBody>
      </p:sp>
      <p:sp>
        <p:nvSpPr>
          <p:cNvPr id="3" name="Content Placeholder 2"/>
          <p:cNvSpPr>
            <a:spLocks noGrp="1"/>
          </p:cNvSpPr>
          <p:nvPr>
            <p:ph idx="1"/>
          </p:nvPr>
        </p:nvSpPr>
        <p:spPr>
          <a:xfrm>
            <a:off x="142522" y="929836"/>
            <a:ext cx="8858974" cy="5898514"/>
          </a:xfrm>
        </p:spPr>
        <p:txBody>
          <a:bodyPr>
            <a:normAutofit/>
          </a:bodyPr>
          <a:lstStyle/>
          <a:p>
            <a:r>
              <a:rPr lang="en-US" dirty="0" smtClean="0"/>
              <a:t>No </a:t>
            </a:r>
            <a:r>
              <a:rPr lang="en-US" dirty="0" smtClean="0"/>
              <a:t>code changes currently planned </a:t>
            </a:r>
          </a:p>
          <a:p>
            <a:r>
              <a:rPr lang="en-US" dirty="0" smtClean="0"/>
              <a:t>Detailed performance characterization requires:</a:t>
            </a:r>
          </a:p>
          <a:p>
            <a:pPr lvl="1"/>
            <a:r>
              <a:rPr lang="en-US" dirty="0" smtClean="0"/>
              <a:t>Update of IST regression coefficients based on matchup with VIIRS and truth IST sources</a:t>
            </a:r>
          </a:p>
          <a:p>
            <a:r>
              <a:rPr lang="en-US" dirty="0" smtClean="0"/>
              <a:t>Major actions for the provisional maturity justification and schedule </a:t>
            </a:r>
          </a:p>
          <a:p>
            <a:pPr lvl="1"/>
            <a:r>
              <a:rPr lang="en-US" dirty="0" smtClean="0"/>
              <a:t>Ability to check for reduced quality VIIRS Ice Concentration IP input based on quality flags to  with additional quality checks to be added to the Ice Concentration IP </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Conclusion </a:t>
            </a:r>
            <a:endParaRPr lang="en-US" dirty="0"/>
          </a:p>
        </p:txBody>
      </p:sp>
      <p:sp>
        <p:nvSpPr>
          <p:cNvPr id="8" name="Content Placeholder 7"/>
          <p:cNvSpPr>
            <a:spLocks noGrp="1"/>
          </p:cNvSpPr>
          <p:nvPr>
            <p:ph idx="1"/>
          </p:nvPr>
        </p:nvSpPr>
        <p:spPr/>
        <p:txBody>
          <a:bodyPr>
            <a:normAutofit lnSpcReduction="10000"/>
          </a:bodyPr>
          <a:lstStyle/>
          <a:p>
            <a:r>
              <a:rPr lang="en-US" dirty="0" smtClean="0"/>
              <a:t>VIIRS IST EDR has met the beta maturity stage based on the definitions and the evidence shown</a:t>
            </a:r>
          </a:p>
          <a:p>
            <a:pPr lvl="1"/>
            <a:r>
              <a:rPr lang="en-US" dirty="0" smtClean="0"/>
              <a:t>It exceeds the definition of beta in most cases</a:t>
            </a:r>
          </a:p>
          <a:p>
            <a:pPr lvl="1"/>
            <a:r>
              <a:rPr lang="en-US" dirty="0" smtClean="0"/>
              <a:t>Off-line EDR product </a:t>
            </a:r>
            <a:r>
              <a:rPr lang="en-US" dirty="0" smtClean="0"/>
              <a:t>performance overall </a:t>
            </a:r>
            <a:r>
              <a:rPr lang="en-US" dirty="0" smtClean="0"/>
              <a:t>is close to meeting requirements at this </a:t>
            </a:r>
            <a:r>
              <a:rPr lang="en-US" dirty="0" smtClean="0"/>
              <a:t>time and meets requirements in some cases. It continue </a:t>
            </a:r>
            <a:r>
              <a:rPr lang="en-US" dirty="0" smtClean="0"/>
              <a:t>to </a:t>
            </a:r>
            <a:r>
              <a:rPr lang="en-US" dirty="0" smtClean="0"/>
              <a:t>improve.</a:t>
            </a:r>
            <a:endParaRPr lang="en-US" dirty="0" smtClean="0"/>
          </a:p>
          <a:p>
            <a:r>
              <a:rPr lang="en-US" dirty="0" smtClean="0"/>
              <a:t>Some issues have been uncovered during validation and solutions are being evaluated.   </a:t>
            </a:r>
            <a:endParaRPr lang="en-US" dirty="0"/>
          </a:p>
          <a:p>
            <a:pPr lvl="1"/>
            <a:r>
              <a:rPr lang="en-US" dirty="0" smtClean="0"/>
              <a:t>Improvements in IST EDR performance may be realized as the VIIRS Cloud Mask IP matures and additional quality flags become available in the VIIRS Ice Concentration IP to avoid IST  retrievals near clouds </a:t>
            </a:r>
          </a:p>
        </p:txBody>
      </p:sp>
      <p:sp>
        <p:nvSpPr>
          <p:cNvPr id="5" name="Slide Number Placeholder 4"/>
          <p:cNvSpPr>
            <a:spLocks noGrp="1"/>
          </p:cNvSpPr>
          <p:nvPr>
            <p:ph type="sldNum" sz="quarter" idx="12"/>
          </p:nvPr>
        </p:nvSpPr>
        <p:spPr/>
        <p:txBody>
          <a:bodyPr/>
          <a:lstStyle/>
          <a:p>
            <a:fld id="{96E36F11-A39A-294D-A59D-6180D50ED29D}" type="slidenum">
              <a:rPr lang="en-US" smtClean="0"/>
              <a:pPr/>
              <a:t>24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756477B-AE6E-439E-A4DA-7F184F660519}" type="slidenum">
              <a:rPr lang="en-US"/>
              <a:pPr/>
              <a:t>3</a:t>
            </a:fld>
            <a:endParaRPr lang="en-US" dirty="0"/>
          </a:p>
        </p:txBody>
      </p:sp>
      <p:sp>
        <p:nvSpPr>
          <p:cNvPr id="3212290" name="Rectangle 2"/>
          <p:cNvSpPr>
            <a:spLocks noGrp="1" noChangeArrowheads="1"/>
          </p:cNvSpPr>
          <p:nvPr>
            <p:ph type="title"/>
          </p:nvPr>
        </p:nvSpPr>
        <p:spPr>
          <a:xfrm>
            <a:off x="1295400" y="152400"/>
            <a:ext cx="6781800" cy="729343"/>
          </a:xfrm>
        </p:spPr>
        <p:txBody>
          <a:bodyPr>
            <a:noAutofit/>
          </a:bodyPr>
          <a:lstStyle/>
          <a:p>
            <a:r>
              <a:rPr lang="en-US" sz="3200" dirty="0" smtClean="0"/>
              <a:t>VIIRS IST EDR Product Users</a:t>
            </a:r>
            <a:br>
              <a:rPr lang="en-US" sz="3200" dirty="0" smtClean="0"/>
            </a:br>
            <a:endParaRPr lang="en-US" sz="3200" dirty="0"/>
          </a:p>
        </p:txBody>
      </p:sp>
      <p:sp>
        <p:nvSpPr>
          <p:cNvPr id="3212291" name="Rectangle 3"/>
          <p:cNvSpPr>
            <a:spLocks noGrp="1" noChangeArrowheads="1"/>
          </p:cNvSpPr>
          <p:nvPr>
            <p:ph type="body" idx="1"/>
          </p:nvPr>
        </p:nvSpPr>
        <p:spPr>
          <a:xfrm>
            <a:off x="152400" y="1292335"/>
            <a:ext cx="8839200" cy="4464698"/>
          </a:xfrm>
          <a:noFill/>
          <a:ln/>
        </p:spPr>
        <p:txBody>
          <a:bodyPr>
            <a:noAutofit/>
          </a:bodyPr>
          <a:lstStyle/>
          <a:p>
            <a:pPr lvl="1">
              <a:lnSpc>
                <a:spcPct val="80000"/>
              </a:lnSpc>
              <a:buFont typeface="Arial" pitchFamily="34" charset="0"/>
              <a:buChar char="•"/>
              <a:tabLst>
                <a:tab pos="1600200" algn="l"/>
              </a:tabLst>
            </a:pPr>
            <a:r>
              <a:rPr lang="en-US" sz="2800" dirty="0" smtClean="0">
                <a:effectLst/>
              </a:rPr>
              <a:t>U.S. </a:t>
            </a:r>
            <a:r>
              <a:rPr lang="en-US" sz="2800" dirty="0" smtClean="0"/>
              <a:t> Users</a:t>
            </a:r>
            <a:endParaRPr lang="en-US" sz="2800" dirty="0" smtClean="0">
              <a:effectLst/>
            </a:endParaRPr>
          </a:p>
          <a:p>
            <a:pPr lvl="2">
              <a:lnSpc>
                <a:spcPct val="80000"/>
              </a:lnSpc>
              <a:spcBef>
                <a:spcPts val="300"/>
              </a:spcBef>
              <a:spcAft>
                <a:spcPts val="600"/>
              </a:spcAft>
              <a:buFont typeface="Calibri" pitchFamily="34" charset="0"/>
              <a:buChar char="−"/>
              <a:tabLst>
                <a:tab pos="1600200" algn="l"/>
                <a:tab pos="1995488" algn="l"/>
              </a:tabLst>
            </a:pPr>
            <a:r>
              <a:rPr lang="en-US" dirty="0" smtClean="0">
                <a:effectLst/>
              </a:rPr>
              <a:t>NSIDC, National </a:t>
            </a:r>
            <a:r>
              <a:rPr lang="en-US" dirty="0" smtClean="0">
                <a:effectLst/>
              </a:rPr>
              <a:t>Snow Ice Data Center </a:t>
            </a:r>
          </a:p>
          <a:p>
            <a:pPr lvl="2">
              <a:lnSpc>
                <a:spcPct val="80000"/>
              </a:lnSpc>
              <a:spcBef>
                <a:spcPts val="300"/>
              </a:spcBef>
              <a:spcAft>
                <a:spcPts val="600"/>
              </a:spcAft>
              <a:buFont typeface="Calibri" pitchFamily="34" charset="0"/>
              <a:buChar char="−"/>
              <a:tabLst>
                <a:tab pos="1600200" algn="l"/>
                <a:tab pos="1995488" algn="l"/>
              </a:tabLst>
            </a:pPr>
            <a:r>
              <a:rPr lang="en-US" dirty="0" smtClean="0"/>
              <a:t>NIC, National</a:t>
            </a:r>
            <a:r>
              <a:rPr lang="en-US" dirty="0" smtClean="0"/>
              <a:t>/Naval Ice Center  </a:t>
            </a:r>
          </a:p>
          <a:p>
            <a:pPr lvl="2">
              <a:lnSpc>
                <a:spcPct val="80000"/>
              </a:lnSpc>
              <a:spcBef>
                <a:spcPts val="300"/>
              </a:spcBef>
              <a:spcAft>
                <a:spcPts val="600"/>
              </a:spcAft>
              <a:buFont typeface="Calibri" pitchFamily="34" charset="0"/>
              <a:buChar char="−"/>
              <a:tabLst>
                <a:tab pos="1600200" algn="l"/>
                <a:tab pos="1719263" algn="l"/>
                <a:tab pos="1995488" algn="l"/>
              </a:tabLst>
            </a:pPr>
            <a:r>
              <a:rPr lang="en-US" dirty="0" smtClean="0"/>
              <a:t>OSPO, Office </a:t>
            </a:r>
            <a:r>
              <a:rPr lang="en-US" dirty="0" smtClean="0"/>
              <a:t>of Satellite and Product Operations  </a:t>
            </a:r>
          </a:p>
          <a:p>
            <a:pPr lvl="2">
              <a:lnSpc>
                <a:spcPct val="80000"/>
              </a:lnSpc>
              <a:spcBef>
                <a:spcPts val="300"/>
              </a:spcBef>
              <a:spcAft>
                <a:spcPts val="600"/>
              </a:spcAft>
              <a:buFont typeface="Calibri" pitchFamily="34" charset="0"/>
              <a:buChar char="−"/>
              <a:tabLst>
                <a:tab pos="1600200" algn="l"/>
                <a:tab pos="1995488" algn="l"/>
              </a:tabLst>
            </a:pPr>
            <a:r>
              <a:rPr lang="en-US" dirty="0" smtClean="0">
                <a:effectLst/>
              </a:rPr>
              <a:t>STAR, Center </a:t>
            </a:r>
            <a:r>
              <a:rPr lang="en-US" dirty="0">
                <a:effectLst/>
              </a:rPr>
              <a:t>for Satellite Applications and Research </a:t>
            </a:r>
            <a:r>
              <a:rPr lang="en-US" dirty="0" smtClean="0"/>
              <a:t> </a:t>
            </a:r>
          </a:p>
          <a:p>
            <a:pPr lvl="2">
              <a:lnSpc>
                <a:spcPct val="80000"/>
              </a:lnSpc>
              <a:spcBef>
                <a:spcPts val="300"/>
              </a:spcBef>
              <a:spcAft>
                <a:spcPts val="600"/>
              </a:spcAft>
              <a:buFont typeface="Calibri" pitchFamily="34" charset="0"/>
              <a:buChar char="−"/>
              <a:tabLst>
                <a:tab pos="1600200" algn="l"/>
                <a:tab pos="1995488" algn="l"/>
              </a:tabLst>
            </a:pPr>
            <a:r>
              <a:rPr lang="en-US" dirty="0" smtClean="0">
                <a:effectLst/>
              </a:rPr>
              <a:t>GSFC, NASA</a:t>
            </a:r>
            <a:r>
              <a:rPr lang="en-US" dirty="0" smtClean="0">
                <a:effectLst/>
              </a:rPr>
              <a:t>/Goddard Space Flight Center Hydrological Sciences Branch</a:t>
            </a:r>
          </a:p>
          <a:p>
            <a:pPr lvl="2">
              <a:lnSpc>
                <a:spcPct val="80000"/>
              </a:lnSpc>
              <a:spcBef>
                <a:spcPts val="300"/>
              </a:spcBef>
              <a:spcAft>
                <a:spcPts val="600"/>
              </a:spcAft>
              <a:buFont typeface="Calibri" pitchFamily="34" charset="0"/>
              <a:buChar char="−"/>
              <a:tabLst>
                <a:tab pos="1600200" algn="l"/>
                <a:tab pos="1995488" algn="l"/>
              </a:tabLst>
            </a:pPr>
            <a:r>
              <a:rPr lang="en-US" dirty="0" smtClean="0"/>
              <a:t>NWS, National </a:t>
            </a:r>
            <a:r>
              <a:rPr lang="en-US" dirty="0" smtClean="0"/>
              <a:t>Weather </a:t>
            </a:r>
            <a:r>
              <a:rPr lang="en-US" dirty="0" smtClean="0"/>
              <a:t>Service, including the Alaska Ice Desk</a:t>
            </a:r>
            <a:endParaRPr lang="en-US" dirty="0">
              <a:effectLst/>
            </a:endParaRPr>
          </a:p>
          <a:p>
            <a:pPr lvl="2">
              <a:lnSpc>
                <a:spcPct val="80000"/>
              </a:lnSpc>
              <a:spcBef>
                <a:spcPts val="300"/>
              </a:spcBef>
              <a:spcAft>
                <a:spcPts val="600"/>
              </a:spcAft>
              <a:buFont typeface="Calibri" pitchFamily="34" charset="0"/>
              <a:buChar char="−"/>
              <a:tabLst>
                <a:tab pos="1600200" algn="l"/>
                <a:tab pos="1995488" algn="l"/>
              </a:tabLst>
            </a:pPr>
            <a:r>
              <a:rPr lang="en-US" dirty="0" smtClean="0">
                <a:effectLst/>
              </a:rPr>
              <a:t>CLASS, Comprehensive </a:t>
            </a:r>
            <a:r>
              <a:rPr lang="en-US" dirty="0">
                <a:effectLst/>
              </a:rPr>
              <a:t>Large Array-data Stewardship System </a:t>
            </a:r>
            <a:r>
              <a:rPr lang="en-US" dirty="0" smtClean="0">
                <a:effectLst/>
              </a:rPr>
              <a:t> </a:t>
            </a:r>
          </a:p>
          <a:p>
            <a:pPr lvl="1">
              <a:lnSpc>
                <a:spcPct val="80000"/>
              </a:lnSpc>
              <a:buFont typeface="Arial" pitchFamily="34" charset="0"/>
              <a:buChar char="•"/>
              <a:tabLst>
                <a:tab pos="1600200" algn="l"/>
              </a:tabLst>
            </a:pPr>
            <a:endParaRPr lang="en-US" sz="2000" dirty="0" smtClean="0"/>
          </a:p>
          <a:p>
            <a:pPr lvl="1">
              <a:lnSpc>
                <a:spcPct val="80000"/>
              </a:lnSpc>
              <a:buFont typeface="Arial" pitchFamily="34" charset="0"/>
              <a:buChar char="•"/>
              <a:tabLst>
                <a:tab pos="1600200" algn="l"/>
              </a:tabLst>
            </a:pPr>
            <a:r>
              <a:rPr lang="en-US" sz="2800" dirty="0" smtClean="0"/>
              <a:t>User Community</a:t>
            </a:r>
            <a:endParaRPr lang="en-US" sz="2000" dirty="0" smtClean="0">
              <a:effectLst/>
            </a:endParaRPr>
          </a:p>
          <a:p>
            <a:pPr lvl="2">
              <a:lnSpc>
                <a:spcPct val="80000"/>
              </a:lnSpc>
              <a:buFont typeface="Calibri" pitchFamily="34" charset="0"/>
              <a:buChar char="−"/>
              <a:tabLst>
                <a:tab pos="1600200" algn="l"/>
              </a:tabLst>
            </a:pPr>
            <a:r>
              <a:rPr lang="en-US" dirty="0" smtClean="0"/>
              <a:t>Navigation</a:t>
            </a:r>
          </a:p>
          <a:p>
            <a:pPr lvl="2">
              <a:lnSpc>
                <a:spcPct val="80000"/>
              </a:lnSpc>
              <a:buFont typeface="Calibri" pitchFamily="34" charset="0"/>
              <a:buChar char="−"/>
              <a:tabLst>
                <a:tab pos="1600200" algn="l"/>
              </a:tabLst>
            </a:pPr>
            <a:r>
              <a:rPr lang="en-US" dirty="0" smtClean="0">
                <a:effectLst/>
              </a:rPr>
              <a:t>Emergency Management</a:t>
            </a:r>
          </a:p>
          <a:p>
            <a:pPr lvl="2">
              <a:lnSpc>
                <a:spcPct val="80000"/>
              </a:lnSpc>
              <a:buFont typeface="Calibri" pitchFamily="34" charset="0"/>
              <a:buChar char="−"/>
              <a:tabLst>
                <a:tab pos="1600200" algn="l"/>
              </a:tabLst>
            </a:pPr>
            <a:r>
              <a:rPr lang="en-US" dirty="0" smtClean="0"/>
              <a:t>Operational Weather Prediction</a:t>
            </a:r>
          </a:p>
          <a:p>
            <a:pPr lvl="2">
              <a:lnSpc>
                <a:spcPct val="80000"/>
              </a:lnSpc>
              <a:buFont typeface="Calibri" pitchFamily="34" charset="0"/>
              <a:buChar char="−"/>
              <a:tabLst>
                <a:tab pos="1600200" algn="l"/>
              </a:tabLst>
            </a:pPr>
            <a:r>
              <a:rPr lang="en-US" dirty="0" smtClean="0"/>
              <a:t>Climate Research</a:t>
            </a:r>
          </a:p>
          <a:p>
            <a:pPr lvl="2">
              <a:lnSpc>
                <a:spcPct val="80000"/>
              </a:lnSpc>
              <a:buFont typeface="Calibri" pitchFamily="34" charset="0"/>
              <a:buChar char="−"/>
              <a:tabLst>
                <a:tab pos="1600200" algn="l"/>
              </a:tabLst>
            </a:pPr>
            <a:r>
              <a:rPr lang="en-US" dirty="0" smtClean="0"/>
              <a:t>DOD</a:t>
            </a:r>
            <a:endParaRPr lang="en-US" dirty="0" smtClean="0">
              <a:effectLst/>
            </a:endParaRPr>
          </a:p>
          <a:p>
            <a:pPr lvl="1">
              <a:lnSpc>
                <a:spcPct val="80000"/>
              </a:lnSpc>
              <a:buFont typeface="Arial" pitchFamily="34" charset="0"/>
              <a:buChar char="•"/>
              <a:tabLst>
                <a:tab pos="1600200" algn="l"/>
              </a:tabLst>
            </a:pPr>
            <a:endParaRPr lang="en-US" sz="2000" dirty="0" smtClean="0">
              <a:effectLst/>
            </a:endParaRPr>
          </a:p>
          <a:p>
            <a:pPr lvl="1">
              <a:lnSpc>
                <a:spcPct val="80000"/>
              </a:lnSpc>
              <a:buNone/>
            </a:pPr>
            <a:endParaRPr lang="en-US" sz="2000" dirty="0">
              <a:effectLst/>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Beta EDR Maturity Definition</a:t>
            </a:r>
            <a:endParaRPr lang="en-US" dirty="0"/>
          </a:p>
        </p:txBody>
      </p:sp>
      <p:sp>
        <p:nvSpPr>
          <p:cNvPr id="8" name="Content Placeholder 7"/>
          <p:cNvSpPr>
            <a:spLocks noGrp="1"/>
          </p:cNvSpPr>
          <p:nvPr>
            <p:ph idx="1"/>
          </p:nvPr>
        </p:nvSpPr>
        <p:spPr>
          <a:xfrm>
            <a:off x="457200" y="1371601"/>
            <a:ext cx="8229600" cy="3448878"/>
          </a:xfrm>
        </p:spPr>
        <p:txBody>
          <a:bodyPr>
            <a:normAutofit/>
          </a:bodyPr>
          <a:lstStyle/>
          <a:p>
            <a:r>
              <a:rPr lang="en-US" sz="2400" dirty="0" smtClean="0"/>
              <a:t>Early release product.</a:t>
            </a:r>
          </a:p>
          <a:p>
            <a:r>
              <a:rPr lang="en-US" sz="2400" dirty="0" smtClean="0"/>
              <a:t>Minimally validated.</a:t>
            </a:r>
          </a:p>
          <a:p>
            <a:r>
              <a:rPr lang="en-US" sz="2400" dirty="0" smtClean="0"/>
              <a:t>May still contain significant errors.</a:t>
            </a:r>
          </a:p>
          <a:p>
            <a:r>
              <a:rPr lang="en-US" sz="2400" dirty="0" smtClean="0"/>
              <a:t>Versioning not established until a baseline is determined.</a:t>
            </a:r>
          </a:p>
          <a:p>
            <a:r>
              <a:rPr lang="en-US" sz="2400" dirty="0" smtClean="0"/>
              <a:t>Available to allow users to gain familiarity with data formats and parameters.</a:t>
            </a:r>
          </a:p>
          <a:p>
            <a:r>
              <a:rPr lang="en-US" sz="2400" dirty="0" smtClean="0"/>
              <a:t>Product is not appropriate as the basis for quantitative scientific publication studies and applications.</a:t>
            </a:r>
          </a:p>
        </p:txBody>
      </p:sp>
      <p:sp>
        <p:nvSpPr>
          <p:cNvPr id="5" name="Slide Number Placeholder 4"/>
          <p:cNvSpPr>
            <a:spLocks noGrp="1"/>
          </p:cNvSpPr>
          <p:nvPr>
            <p:ph type="sldNum" sz="quarter" idx="12"/>
          </p:nvPr>
        </p:nvSpPr>
        <p:spPr/>
        <p:txBody>
          <a:bodyPr/>
          <a:lstStyle/>
          <a:p>
            <a:fld id="{96E36F11-A39A-294D-A59D-6180D50ED29D}" type="slidenum">
              <a:rPr lang="en-US" smtClean="0"/>
              <a:pPr/>
              <a:t>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Summary of the VIIRS IST EDR </a:t>
            </a:r>
            <a:endParaRPr lang="en-US" dirty="0"/>
          </a:p>
        </p:txBody>
      </p:sp>
      <p:sp>
        <p:nvSpPr>
          <p:cNvPr id="5" name="Slide Number Placeholder 4"/>
          <p:cNvSpPr>
            <a:spLocks noGrp="1"/>
          </p:cNvSpPr>
          <p:nvPr>
            <p:ph type="sldNum" sz="quarter" idx="12"/>
          </p:nvPr>
        </p:nvSpPr>
        <p:spPr/>
        <p:txBody>
          <a:bodyPr/>
          <a:lstStyle/>
          <a:p>
            <a:fld id="{96E36F11-A39A-294D-A59D-6180D50ED29D}" type="slidenum">
              <a:rPr lang="en-US" smtClean="0"/>
              <a:pPr/>
              <a:t>5</a:t>
            </a:fld>
            <a:endParaRPr lang="en-US" dirty="0"/>
          </a:p>
        </p:txBody>
      </p:sp>
      <p:sp>
        <p:nvSpPr>
          <p:cNvPr id="10" name="Rectangle 9"/>
          <p:cNvSpPr/>
          <p:nvPr/>
        </p:nvSpPr>
        <p:spPr>
          <a:xfrm>
            <a:off x="177800" y="1092200"/>
            <a:ext cx="8509000" cy="4154984"/>
          </a:xfrm>
          <a:prstGeom prst="rect">
            <a:avLst/>
          </a:prstGeom>
        </p:spPr>
        <p:txBody>
          <a:bodyPr wrap="square">
            <a:spAutoFit/>
          </a:bodyPr>
          <a:lstStyle/>
          <a:p>
            <a:pPr marL="457200" indent="-457200">
              <a:spcBef>
                <a:spcPts val="0"/>
              </a:spcBef>
              <a:spcAft>
                <a:spcPts val="1200"/>
              </a:spcAft>
              <a:buFont typeface="Arial" pitchFamily="34" charset="0"/>
              <a:buChar char="•"/>
              <a:defRPr/>
            </a:pPr>
            <a:r>
              <a:rPr lang="en-US" dirty="0" smtClean="0"/>
              <a:t>The VIIRS Ice Surface Temperature (IST) EDR provides surface temperatures retrieved at VIIRS moderate resolution, for snow/ice covered oceans for both day and night. </a:t>
            </a:r>
            <a:endParaRPr lang="en-US" dirty="0" smtClean="0"/>
          </a:p>
          <a:p>
            <a:pPr marL="457200" indent="-457200">
              <a:spcBef>
                <a:spcPts val="0"/>
              </a:spcBef>
              <a:spcAft>
                <a:spcPts val="1200"/>
              </a:spcAft>
              <a:buFont typeface="Arial" pitchFamily="34" charset="0"/>
              <a:buChar char="•"/>
              <a:defRPr/>
            </a:pPr>
            <a:r>
              <a:rPr lang="en-US" dirty="0" smtClean="0"/>
              <a:t>The </a:t>
            </a:r>
            <a:r>
              <a:rPr lang="en-US" dirty="0" smtClean="0"/>
              <a:t>baseline split window algorithm  statistical regression method uses two VIIRS Infrared  bands, 10.76 μm (M15) and 12.01 μm (M16) for both day and night and is  based on the Advanced Very High Resolution Radiometer (AVHRR)  heritage IST algorithm (Yu </a:t>
            </a:r>
            <a:r>
              <a:rPr lang="en-US" i="1" dirty="0" smtClean="0"/>
              <a:t>et al</a:t>
            </a:r>
            <a:r>
              <a:rPr lang="en-US" dirty="0" smtClean="0"/>
              <a:t>., 1995</a:t>
            </a:r>
            <a:r>
              <a:rPr lang="en-US" dirty="0" smtClean="0"/>
              <a:t>).</a:t>
            </a:r>
            <a:endParaRPr lang="en-US" dirty="0" smtClean="0"/>
          </a:p>
          <a:p>
            <a:pPr marL="457200" indent="-457200">
              <a:spcBef>
                <a:spcPts val="0"/>
              </a:spcBef>
              <a:spcAft>
                <a:spcPts val="1200"/>
              </a:spcAft>
              <a:buFont typeface="Arial" pitchFamily="34" charset="0"/>
              <a:buChar char="•"/>
              <a:defRPr/>
            </a:pPr>
            <a:r>
              <a:rPr lang="en-US" dirty="0" smtClean="0"/>
              <a:t>IST EDR performance is dependent upon on the quality of the input SDR brightness temperatures, VIIRS Cloud Mask IP cloud confidence, Ice Concentration IP, Aerosol Optical Thickness IP and regression coefficients derived from matchups between the VIIRS M15 and M16  top of atmosphere (TOA) brightness temperatures and truth surface temperature sources for snow/ice covered ocean surfaces</a:t>
            </a:r>
          </a:p>
          <a:p>
            <a:pPr marL="457200" indent="-457200">
              <a:spcBef>
                <a:spcPts val="0"/>
              </a:spcBef>
              <a:spcAft>
                <a:spcPts val="1200"/>
              </a:spcAft>
              <a:defRPr/>
            </a:pPr>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en-US" dirty="0" smtClean="0"/>
              <a:t>Summary of the VIIRS IST EDR </a:t>
            </a:r>
            <a:br>
              <a:rPr lang="en-US" dirty="0" smtClean="0"/>
            </a:br>
            <a:r>
              <a:rPr lang="en-US" dirty="0" smtClean="0"/>
              <a:t>Algorithm Inputs</a:t>
            </a:r>
          </a:p>
        </p:txBody>
      </p:sp>
      <p:sp>
        <p:nvSpPr>
          <p:cNvPr id="38" name="Slide Number Placeholder 37"/>
          <p:cNvSpPr>
            <a:spLocks noGrp="1"/>
          </p:cNvSpPr>
          <p:nvPr>
            <p:ph type="sldNum" sz="quarter" idx="12"/>
          </p:nvPr>
        </p:nvSpPr>
        <p:spPr/>
        <p:txBody>
          <a:bodyPr/>
          <a:lstStyle/>
          <a:p>
            <a:fld id="{96E36F11-A39A-294D-A59D-6180D50ED29D}" type="slidenum">
              <a:rPr lang="en-US" smtClean="0"/>
              <a:pPr/>
              <a:t>6</a:t>
            </a:fld>
            <a:endParaRPr lang="en-US" dirty="0"/>
          </a:p>
        </p:txBody>
      </p:sp>
      <p:sp>
        <p:nvSpPr>
          <p:cNvPr id="23" name="Text Box 4"/>
          <p:cNvSpPr txBox="1">
            <a:spLocks noChangeArrowheads="1"/>
          </p:cNvSpPr>
          <p:nvPr/>
        </p:nvSpPr>
        <p:spPr bwMode="auto">
          <a:xfrm>
            <a:off x="1270000" y="2029327"/>
            <a:ext cx="2641600" cy="7055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VIIRS 750m SDR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VIIRS 750m TC GEO</a:t>
            </a:r>
          </a:p>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latin typeface="Arial Narrow" pitchFamily="34" charset="0"/>
              </a:rPr>
              <a:t>V</a:t>
            </a:r>
            <a:r>
              <a:rPr kumimoji="0" lang="en-US" sz="1400" b="1" i="0" u="none" strike="noStrike" cap="none" normalizeH="0" baseline="0" dirty="0" smtClean="0">
                <a:ln>
                  <a:noFill/>
                </a:ln>
                <a:solidFill>
                  <a:schemeClr val="tx1"/>
                </a:solidFill>
                <a:effectLst/>
                <a:latin typeface="Arial Narrow" pitchFamily="34" charset="0"/>
              </a:rPr>
              <a:t>IIRS Cloud Mask IP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VIIRS Ice Concentration IP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VIIRS Aerosol</a:t>
            </a:r>
            <a:r>
              <a:rPr kumimoji="0" lang="en-US" sz="1400" b="1" i="0" u="none" strike="noStrike" cap="none" normalizeH="0" dirty="0" smtClean="0">
                <a:ln>
                  <a:noFill/>
                </a:ln>
                <a:solidFill>
                  <a:schemeClr val="tx1"/>
                </a:solidFill>
                <a:effectLst/>
                <a:latin typeface="Arial Narrow" pitchFamily="34" charset="0"/>
              </a:rPr>
              <a:t> Optical Thickness</a:t>
            </a:r>
            <a:r>
              <a:rPr kumimoji="0" lang="en-US" sz="1400" b="1" i="0" u="none" strike="noStrike" cap="none" normalizeH="0" baseline="0" dirty="0" smtClean="0">
                <a:ln>
                  <a:noFill/>
                </a:ln>
                <a:solidFill>
                  <a:schemeClr val="tx1"/>
                </a:solidFill>
                <a:effectLst/>
                <a:latin typeface="Arial Narrow" pitchFamily="34" charset="0"/>
              </a:rPr>
              <a:t> IP</a:t>
            </a:r>
            <a:endParaRPr kumimoji="0" lang="en-US" sz="1400" b="0" i="0" u="none" strike="noStrike" cap="none" normalizeH="0" baseline="0" dirty="0" smtClean="0">
              <a:ln>
                <a:noFill/>
              </a:ln>
              <a:solidFill>
                <a:schemeClr val="tx1"/>
              </a:solidFill>
              <a:effectLst/>
              <a:latin typeface="Arial Narrow" pitchFamily="34" charset="0"/>
            </a:endParaRPr>
          </a:p>
        </p:txBody>
      </p:sp>
      <p:sp>
        <p:nvSpPr>
          <p:cNvPr id="24" name="Text Box 5"/>
          <p:cNvSpPr txBox="1">
            <a:spLocks noChangeArrowheads="1"/>
          </p:cNvSpPr>
          <p:nvPr/>
        </p:nvSpPr>
        <p:spPr bwMode="auto">
          <a:xfrm>
            <a:off x="5139918" y="4058414"/>
            <a:ext cx="2086382" cy="251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VIIRS Ice Surface Temp. EDR</a:t>
            </a:r>
            <a:endParaRPr kumimoji="0" lang="en-US" sz="1400" b="0" i="0" u="none" strike="noStrike" cap="none" normalizeH="0" baseline="0" dirty="0" smtClean="0">
              <a:ln>
                <a:noFill/>
              </a:ln>
              <a:solidFill>
                <a:schemeClr val="tx1"/>
              </a:solidFill>
              <a:effectLst/>
              <a:latin typeface="Arial Narrow" pitchFamily="34" charset="0"/>
            </a:endParaRPr>
          </a:p>
        </p:txBody>
      </p:sp>
      <p:grpSp>
        <p:nvGrpSpPr>
          <p:cNvPr id="25" name="Group 6"/>
          <p:cNvGrpSpPr>
            <a:grpSpLocks/>
          </p:cNvGrpSpPr>
          <p:nvPr/>
        </p:nvGrpSpPr>
        <p:grpSpPr bwMode="auto">
          <a:xfrm>
            <a:off x="1867668" y="1798226"/>
            <a:ext cx="5078540" cy="2293750"/>
            <a:chOff x="2164" y="1692"/>
            <a:chExt cx="6745" cy="2392"/>
          </a:xfrm>
        </p:grpSpPr>
        <p:grpSp>
          <p:nvGrpSpPr>
            <p:cNvPr id="26" name="Group 7"/>
            <p:cNvGrpSpPr>
              <a:grpSpLocks noChangeAspect="1"/>
            </p:cNvGrpSpPr>
            <p:nvPr/>
          </p:nvGrpSpPr>
          <p:grpSpPr bwMode="auto">
            <a:xfrm>
              <a:off x="2164" y="1692"/>
              <a:ext cx="6745" cy="2392"/>
              <a:chOff x="937" y="568"/>
              <a:chExt cx="3382" cy="1199"/>
            </a:xfrm>
          </p:grpSpPr>
          <p:sp>
            <p:nvSpPr>
              <p:cNvPr id="31" name="Rectangle 8"/>
              <p:cNvSpPr>
                <a:spLocks noChangeAspect="1" noChangeArrowheads="1"/>
              </p:cNvSpPr>
              <p:nvPr/>
            </p:nvSpPr>
            <p:spPr bwMode="auto">
              <a:xfrm>
                <a:off x="2400" y="578"/>
                <a:ext cx="1439" cy="793"/>
              </a:xfrm>
              <a:prstGeom prst="rect">
                <a:avLst/>
              </a:prstGeom>
              <a:noFill/>
              <a:ln w="9525">
                <a:solidFill>
                  <a:srgbClr val="3333C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Narrow" pitchFamily="34" charset="0"/>
                </a:endParaRPr>
              </a:p>
            </p:txBody>
          </p:sp>
          <p:sp>
            <p:nvSpPr>
              <p:cNvPr id="32" name="Text Box 9"/>
              <p:cNvSpPr txBox="1">
                <a:spLocks noChangeAspect="1" noChangeArrowheads="1"/>
              </p:cNvSpPr>
              <p:nvPr/>
            </p:nvSpPr>
            <p:spPr bwMode="auto">
              <a:xfrm>
                <a:off x="937" y="568"/>
                <a:ext cx="1056" cy="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1400" i="1" dirty="0" smtClean="0">
                    <a:solidFill>
                      <a:srgbClr val="000000"/>
                    </a:solidFill>
                    <a:latin typeface="Arial Narrow" pitchFamily="34" charset="0"/>
                  </a:rPr>
                  <a:t>NPPxDRs</a:t>
                </a:r>
                <a:r>
                  <a:rPr kumimoji="0" lang="en-US" sz="1200" b="0" i="1" u="none" strike="noStrike" cap="none" normalizeH="0" baseline="0" dirty="0" smtClean="0">
                    <a:ln>
                      <a:noFill/>
                    </a:ln>
                    <a:solidFill>
                      <a:srgbClr val="000000"/>
                    </a:solidFill>
                    <a:effectLst/>
                    <a:latin typeface="Arial Narrow" pitchFamily="34" charset="0"/>
                  </a:rPr>
                  <a:t> &amp; IPs</a:t>
                </a:r>
                <a:endParaRPr kumimoji="0" lang="en-US" sz="1200" b="0" i="0" u="none" strike="noStrike" cap="none" normalizeH="0" baseline="0" dirty="0" smtClean="0">
                  <a:ln>
                    <a:noFill/>
                  </a:ln>
                  <a:solidFill>
                    <a:schemeClr val="tx1"/>
                  </a:solidFill>
                  <a:effectLst/>
                  <a:latin typeface="Arial Narrow" pitchFamily="34" charset="0"/>
                </a:endParaRPr>
              </a:p>
            </p:txBody>
          </p:sp>
          <p:sp>
            <p:nvSpPr>
              <p:cNvPr id="33" name="Text Box 10"/>
              <p:cNvSpPr txBox="1">
                <a:spLocks noChangeAspect="1" noChangeArrowheads="1"/>
              </p:cNvSpPr>
              <p:nvPr/>
            </p:nvSpPr>
            <p:spPr bwMode="auto">
              <a:xfrm>
                <a:off x="1056" y="1345"/>
                <a:ext cx="1056" cy="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Arial Narrow" pitchFamily="34" charset="0"/>
                  </a:rPr>
                  <a:t>Auxiliary Data</a:t>
                </a:r>
                <a:endParaRPr kumimoji="0" lang="en-US" sz="1400" b="0" i="0" u="none" strike="noStrike" cap="none" normalizeH="0" baseline="0" dirty="0" smtClean="0">
                  <a:ln>
                    <a:noFill/>
                  </a:ln>
                  <a:solidFill>
                    <a:schemeClr val="tx1"/>
                  </a:solidFill>
                  <a:effectLst/>
                  <a:latin typeface="Arial Narrow" pitchFamily="34" charset="0"/>
                </a:endParaRPr>
              </a:p>
            </p:txBody>
          </p:sp>
          <p:sp>
            <p:nvSpPr>
              <p:cNvPr id="34" name="Text Box 11"/>
              <p:cNvSpPr txBox="1">
                <a:spLocks noChangeAspect="1" noChangeArrowheads="1"/>
              </p:cNvSpPr>
              <p:nvPr/>
            </p:nvSpPr>
            <p:spPr bwMode="auto">
              <a:xfrm>
                <a:off x="3263" y="1613"/>
                <a:ext cx="1056" cy="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Arial Narrow" pitchFamily="34" charset="0"/>
                  </a:rPr>
                  <a:t>Output EDRs &amp; IPs</a:t>
                </a:r>
                <a:endParaRPr kumimoji="0" lang="en-US" sz="1400" b="0" i="0" u="none" strike="noStrike" cap="none" normalizeH="0" baseline="0" dirty="0" smtClean="0">
                  <a:ln>
                    <a:noFill/>
                  </a:ln>
                  <a:solidFill>
                    <a:schemeClr val="tx1"/>
                  </a:solidFill>
                  <a:effectLst/>
                  <a:latin typeface="Arial Narrow" pitchFamily="34" charset="0"/>
                </a:endParaRPr>
              </a:p>
            </p:txBody>
          </p:sp>
          <p:sp>
            <p:nvSpPr>
              <p:cNvPr id="35" name="Line 12"/>
              <p:cNvSpPr>
                <a:spLocks noChangeAspect="1" noChangeShapeType="1"/>
              </p:cNvSpPr>
              <p:nvPr/>
            </p:nvSpPr>
            <p:spPr bwMode="auto">
              <a:xfrm>
                <a:off x="3647" y="1369"/>
                <a:ext cx="0" cy="264"/>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n-US" sz="1000" dirty="0">
                  <a:latin typeface="Arial Narrow" pitchFamily="34" charset="0"/>
                </a:endParaRPr>
              </a:p>
            </p:txBody>
          </p:sp>
          <p:sp>
            <p:nvSpPr>
              <p:cNvPr id="36" name="Line 13"/>
              <p:cNvSpPr>
                <a:spLocks noChangeAspect="1" noChangeShapeType="1"/>
              </p:cNvSpPr>
              <p:nvPr/>
            </p:nvSpPr>
            <p:spPr bwMode="auto">
              <a:xfrm>
                <a:off x="2016" y="674"/>
                <a:ext cx="384"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n-US" sz="1000" dirty="0">
                  <a:latin typeface="Arial Narrow" pitchFamily="34" charset="0"/>
                </a:endParaRPr>
              </a:p>
            </p:txBody>
          </p:sp>
          <p:sp>
            <p:nvSpPr>
              <p:cNvPr id="37" name="Line 14"/>
              <p:cNvSpPr>
                <a:spLocks noChangeAspect="1" noChangeShapeType="1"/>
              </p:cNvSpPr>
              <p:nvPr/>
            </p:nvSpPr>
            <p:spPr bwMode="auto">
              <a:xfrm>
                <a:off x="1728" y="1441"/>
                <a:ext cx="4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000" dirty="0">
                  <a:latin typeface="Arial Narrow" pitchFamily="34" charset="0"/>
                </a:endParaRPr>
              </a:p>
            </p:txBody>
          </p:sp>
          <p:sp>
            <p:nvSpPr>
              <p:cNvPr id="39" name="Line 15"/>
              <p:cNvSpPr>
                <a:spLocks noChangeAspect="1" noChangeShapeType="1"/>
              </p:cNvSpPr>
              <p:nvPr/>
            </p:nvSpPr>
            <p:spPr bwMode="auto">
              <a:xfrm flipV="1">
                <a:off x="2208" y="674"/>
                <a:ext cx="0" cy="76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000" dirty="0">
                  <a:latin typeface="Arial Narrow" pitchFamily="34" charset="0"/>
                </a:endParaRPr>
              </a:p>
            </p:txBody>
          </p:sp>
        </p:grpSp>
        <p:sp>
          <p:nvSpPr>
            <p:cNvPr id="27" name="Text Box 16"/>
            <p:cNvSpPr txBox="1">
              <a:spLocks noChangeAspect="1" noChangeArrowheads="1"/>
            </p:cNvSpPr>
            <p:nvPr/>
          </p:nvSpPr>
          <p:spPr bwMode="auto">
            <a:xfrm>
              <a:off x="5698" y="2101"/>
              <a:ext cx="1754" cy="5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Arial Narrow" pitchFamily="34" charset="0"/>
                </a:rPr>
                <a:t>Ice Surface Temperature</a:t>
              </a:r>
              <a:endParaRPr kumimoji="0" lang="en-US" sz="1600" b="0" i="0" u="none" strike="noStrike" cap="none" normalizeH="0" baseline="0" dirty="0" smtClean="0">
                <a:ln>
                  <a:noFill/>
                </a:ln>
                <a:solidFill>
                  <a:schemeClr val="tx1"/>
                </a:solidFill>
                <a:effectLst/>
                <a:latin typeface="Arial Narrow" pitchFamily="34" charset="0"/>
              </a:endParaRPr>
            </a:p>
          </p:txBody>
        </p:sp>
        <p:sp>
          <p:nvSpPr>
            <p:cNvPr id="28" name="Text Box 17"/>
            <p:cNvSpPr txBox="1">
              <a:spLocks noChangeAspect="1" noChangeArrowheads="1"/>
            </p:cNvSpPr>
            <p:nvPr/>
          </p:nvSpPr>
          <p:spPr bwMode="auto">
            <a:xfrm>
              <a:off x="5081" y="1692"/>
              <a:ext cx="1820" cy="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rPr>
                <a:t>VIIRS_ST_04</a:t>
              </a:r>
              <a:endParaRPr kumimoji="0" lang="en-US" sz="1000" b="0" i="0" u="none" strike="noStrike" cap="none" normalizeH="0" baseline="0" dirty="0" smtClean="0">
                <a:ln>
                  <a:noFill/>
                </a:ln>
                <a:solidFill>
                  <a:schemeClr val="tx1"/>
                </a:solidFill>
                <a:effectLst/>
                <a:latin typeface="Arial Narrow" pitchFamily="34" charset="0"/>
              </a:endParaRPr>
            </a:p>
          </p:txBody>
        </p:sp>
        <p:pic>
          <p:nvPicPr>
            <p:cNvPr id="29" name="Picture 18"/>
            <p:cNvPicPr>
              <a:picLocks noChangeAspect="1" noChangeArrowheads="1"/>
            </p:cNvPicPr>
            <p:nvPr/>
          </p:nvPicPr>
          <p:blipFill>
            <a:blip r:embed="rId3" cstate="print"/>
            <a:srcRect/>
            <a:stretch>
              <a:fillRect/>
            </a:stretch>
          </p:blipFill>
          <p:spPr bwMode="auto">
            <a:xfrm>
              <a:off x="5081" y="2937"/>
              <a:ext cx="2873" cy="191"/>
            </a:xfrm>
            <a:prstGeom prst="rect">
              <a:avLst/>
            </a:prstGeom>
            <a:noFill/>
            <a:ln w="9525">
              <a:noFill/>
              <a:miter lim="800000"/>
              <a:headEnd/>
              <a:tailEnd/>
            </a:ln>
            <a:effectLst/>
          </p:spPr>
        </p:pic>
        <p:pic>
          <p:nvPicPr>
            <p:cNvPr id="30" name="Picture 19"/>
            <p:cNvPicPr>
              <a:picLocks noChangeAspect="1" noChangeArrowheads="1"/>
            </p:cNvPicPr>
            <p:nvPr/>
          </p:nvPicPr>
          <p:blipFill>
            <a:blip r:embed="rId4" cstate="print"/>
            <a:srcRect/>
            <a:stretch>
              <a:fillRect/>
            </a:stretch>
          </p:blipFill>
          <p:spPr bwMode="auto">
            <a:xfrm>
              <a:off x="5081" y="3128"/>
              <a:ext cx="2873" cy="254"/>
            </a:xfrm>
            <a:prstGeom prst="rect">
              <a:avLst/>
            </a:prstGeom>
            <a:noFill/>
            <a:ln w="9525">
              <a:noFill/>
              <a:miter lim="800000"/>
              <a:headEnd/>
              <a:tailEnd/>
            </a:ln>
            <a:effectLst/>
          </p:spPr>
        </p:pic>
      </p:grpSp>
      <p:sp>
        <p:nvSpPr>
          <p:cNvPr id="40" name="Text Box 20"/>
          <p:cNvSpPr txBox="1">
            <a:spLocks noChangeArrowheads="1"/>
          </p:cNvSpPr>
          <p:nvPr/>
        </p:nvSpPr>
        <p:spPr bwMode="auto">
          <a:xfrm>
            <a:off x="1817971" y="3539635"/>
            <a:ext cx="2511037" cy="7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Narrow" pitchFamily="34" charset="0"/>
            </a:endParaRPr>
          </a:p>
        </p:txBody>
      </p:sp>
      <p:sp>
        <p:nvSpPr>
          <p:cNvPr id="41" name="Text Box 4"/>
          <p:cNvSpPr txBox="1">
            <a:spLocks noChangeArrowheads="1"/>
          </p:cNvSpPr>
          <p:nvPr/>
        </p:nvSpPr>
        <p:spPr bwMode="auto">
          <a:xfrm>
            <a:off x="1453373" y="3553197"/>
            <a:ext cx="3590378" cy="5493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r>
              <a:rPr lang="en-US" sz="1400" b="1" dirty="0" smtClean="0">
                <a:latin typeface="Arial Narrow" pitchFamily="34" charset="0"/>
              </a:rPr>
              <a:t>VIIRS IST Tunable parameters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rPr>
              <a:t>VIIRS IST</a:t>
            </a:r>
            <a:r>
              <a:rPr kumimoji="0" lang="en-US" sz="1400" b="1" i="0" u="none" strike="noStrike" cap="none" normalizeH="0" dirty="0" smtClean="0">
                <a:ln>
                  <a:noFill/>
                </a:ln>
                <a:solidFill>
                  <a:schemeClr val="tx1"/>
                </a:solidFill>
                <a:effectLst/>
                <a:latin typeface="Arial Narrow" pitchFamily="34" charset="0"/>
              </a:rPr>
              <a:t> Regression Coefficient LUT</a:t>
            </a:r>
          </a:p>
        </p:txBody>
      </p:sp>
    </p:spTree>
    <p:extLst>
      <p:ext uri="{BB962C8B-B14F-4D97-AF65-F5344CB8AC3E}">
        <p14:creationId xmlns:p14="http://schemas.microsoft.com/office/powerpoint/2010/main" val="23878204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126"/>
            <a:ext cx="8229600" cy="792271"/>
          </a:xfrm>
        </p:spPr>
        <p:txBody>
          <a:bodyPr>
            <a:normAutofit fontScale="90000"/>
          </a:bodyPr>
          <a:lstStyle/>
          <a:p>
            <a:r>
              <a:rPr lang="en-US" dirty="0" smtClean="0"/>
              <a:t>Summary of VIIRS IST EDR</a:t>
            </a:r>
            <a:br>
              <a:rPr lang="en-US" dirty="0" smtClean="0"/>
            </a:br>
            <a:r>
              <a:rPr lang="en-US" dirty="0" smtClean="0"/>
              <a:t>Processing Flow</a:t>
            </a:r>
          </a:p>
        </p:txBody>
      </p:sp>
      <p:sp>
        <p:nvSpPr>
          <p:cNvPr id="48" name="Slide Number Placeholder 47"/>
          <p:cNvSpPr>
            <a:spLocks noGrp="1"/>
          </p:cNvSpPr>
          <p:nvPr>
            <p:ph type="sldNum" sz="quarter" idx="12"/>
          </p:nvPr>
        </p:nvSpPr>
        <p:spPr/>
        <p:txBody>
          <a:bodyPr/>
          <a:lstStyle/>
          <a:p>
            <a:fld id="{96E36F11-A39A-294D-A59D-6180D50ED29D}" type="slidenum">
              <a:rPr lang="en-US" smtClean="0"/>
              <a:pPr/>
              <a:t>7</a:t>
            </a:fld>
            <a:endParaRPr lang="en-US" dirty="0"/>
          </a:p>
        </p:txBody>
      </p:sp>
      <p:sp>
        <p:nvSpPr>
          <p:cNvPr id="63" name="Text Box 34"/>
          <p:cNvSpPr txBox="1">
            <a:spLocks noChangeArrowheads="1"/>
          </p:cNvSpPr>
          <p:nvPr/>
        </p:nvSpPr>
        <p:spPr bwMode="auto">
          <a:xfrm>
            <a:off x="6504450" y="2911616"/>
            <a:ext cx="1890236" cy="307777"/>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400" dirty="0" smtClean="0"/>
              <a:t>set IST EDR to FILL</a:t>
            </a:r>
          </a:p>
        </p:txBody>
      </p:sp>
      <p:sp>
        <p:nvSpPr>
          <p:cNvPr id="68616" name="Text Box 8"/>
          <p:cNvSpPr txBox="1">
            <a:spLocks noChangeArrowheads="1"/>
          </p:cNvSpPr>
          <p:nvPr/>
        </p:nvSpPr>
        <p:spPr bwMode="auto">
          <a:xfrm>
            <a:off x="3138950" y="2011284"/>
            <a:ext cx="2743200" cy="461665"/>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200" dirty="0" smtClean="0"/>
              <a:t>Determine Pixel Quality</a:t>
            </a:r>
          </a:p>
          <a:p>
            <a:pPr algn="ctr"/>
            <a:r>
              <a:rPr lang="en-US" sz="1200" dirty="0" smtClean="0"/>
              <a:t> and set flags</a:t>
            </a:r>
            <a:endParaRPr lang="en-US" sz="1200" dirty="0"/>
          </a:p>
        </p:txBody>
      </p:sp>
      <p:grpSp>
        <p:nvGrpSpPr>
          <p:cNvPr id="32" name="Group 31"/>
          <p:cNvGrpSpPr/>
          <p:nvPr/>
        </p:nvGrpSpPr>
        <p:grpSpPr>
          <a:xfrm>
            <a:off x="3298143" y="2761731"/>
            <a:ext cx="2425700" cy="592783"/>
            <a:chOff x="3346450" y="2190377"/>
            <a:chExt cx="2425700" cy="592783"/>
          </a:xfrm>
        </p:grpSpPr>
        <p:sp>
          <p:nvSpPr>
            <p:cNvPr id="24" name="Flowchart: Decision 23"/>
            <p:cNvSpPr/>
            <p:nvPr/>
          </p:nvSpPr>
          <p:spPr>
            <a:xfrm>
              <a:off x="3346450" y="2190377"/>
              <a:ext cx="2425700" cy="592783"/>
            </a:xfrm>
            <a:prstGeom prst="flowChartDecision">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3672422" y="2336884"/>
              <a:ext cx="1773755" cy="276999"/>
            </a:xfrm>
            <a:prstGeom prst="rect">
              <a:avLst/>
            </a:prstGeom>
            <a:noFill/>
          </p:spPr>
          <p:txBody>
            <a:bodyPr wrap="none" rtlCol="0">
              <a:spAutoFit/>
            </a:bodyPr>
            <a:lstStyle/>
            <a:p>
              <a:r>
                <a:rPr lang="en-US" sz="1200" dirty="0" smtClean="0"/>
                <a:t>No retrieval quality check</a:t>
              </a:r>
              <a:endParaRPr lang="en-US" sz="1200" dirty="0"/>
            </a:p>
          </p:txBody>
        </p:sp>
      </p:grpSp>
      <p:sp>
        <p:nvSpPr>
          <p:cNvPr id="26" name="Flowchart: Decision 25"/>
          <p:cNvSpPr/>
          <p:nvPr/>
        </p:nvSpPr>
        <p:spPr>
          <a:xfrm>
            <a:off x="3298143" y="3667829"/>
            <a:ext cx="2425700" cy="592783"/>
          </a:xfrm>
          <a:prstGeom prst="flowChartDecision">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IST split window if BT15 valid range</a:t>
            </a:r>
            <a:endParaRPr lang="en-US" sz="1100" dirty="0">
              <a:solidFill>
                <a:schemeClr val="tx1"/>
              </a:solidFill>
            </a:endParaRPr>
          </a:p>
        </p:txBody>
      </p:sp>
      <p:sp>
        <p:nvSpPr>
          <p:cNvPr id="27" name="Text Box 34"/>
          <p:cNvSpPr txBox="1">
            <a:spLocks noChangeArrowheads="1"/>
          </p:cNvSpPr>
          <p:nvPr/>
        </p:nvSpPr>
        <p:spPr bwMode="auto">
          <a:xfrm>
            <a:off x="6326650" y="3553529"/>
            <a:ext cx="2311400" cy="830997"/>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200" u="sng" dirty="0" smtClean="0"/>
              <a:t>IST single band retrieval</a:t>
            </a:r>
          </a:p>
          <a:p>
            <a:pPr>
              <a:spcBef>
                <a:spcPct val="50000"/>
              </a:spcBef>
              <a:buFont typeface="Arial" pitchFamily="34" charset="0"/>
              <a:buChar char="•"/>
            </a:pPr>
            <a:r>
              <a:rPr lang="en-US" sz="1200" dirty="0" smtClean="0"/>
              <a:t> determine day or night mode</a:t>
            </a:r>
          </a:p>
          <a:p>
            <a:pPr>
              <a:spcBef>
                <a:spcPct val="50000"/>
              </a:spcBef>
              <a:buFont typeface="Arial" pitchFamily="34" charset="0"/>
              <a:buChar char="•"/>
            </a:pPr>
            <a:r>
              <a:rPr lang="en-US" sz="1200" dirty="0" smtClean="0"/>
              <a:t> IST single band regression</a:t>
            </a:r>
          </a:p>
        </p:txBody>
      </p:sp>
      <p:sp>
        <p:nvSpPr>
          <p:cNvPr id="28" name="Text Box 34"/>
          <p:cNvSpPr txBox="1">
            <a:spLocks noChangeArrowheads="1"/>
          </p:cNvSpPr>
          <p:nvPr/>
        </p:nvSpPr>
        <p:spPr bwMode="auto">
          <a:xfrm>
            <a:off x="457200" y="3551273"/>
            <a:ext cx="2326150" cy="830997"/>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200" u="sng" dirty="0" smtClean="0"/>
              <a:t>IST split window retrieval</a:t>
            </a:r>
          </a:p>
          <a:p>
            <a:pPr>
              <a:spcBef>
                <a:spcPct val="50000"/>
              </a:spcBef>
              <a:buFont typeface="Arial" pitchFamily="34" charset="0"/>
              <a:buChar char="•"/>
            </a:pPr>
            <a:r>
              <a:rPr lang="en-US" sz="1200" dirty="0" smtClean="0"/>
              <a:t> determine day or night mode</a:t>
            </a:r>
          </a:p>
          <a:p>
            <a:pPr>
              <a:spcBef>
                <a:spcPct val="50000"/>
              </a:spcBef>
              <a:buFont typeface="Arial" pitchFamily="34" charset="0"/>
              <a:buChar char="•"/>
            </a:pPr>
            <a:r>
              <a:rPr lang="en-US" sz="1200" dirty="0" smtClean="0"/>
              <a:t>  IST split window regression</a:t>
            </a:r>
          </a:p>
        </p:txBody>
      </p:sp>
      <p:sp>
        <p:nvSpPr>
          <p:cNvPr id="30" name="Text Box 34"/>
          <p:cNvSpPr txBox="1">
            <a:spLocks noChangeArrowheads="1"/>
          </p:cNvSpPr>
          <p:nvPr/>
        </p:nvSpPr>
        <p:spPr bwMode="auto">
          <a:xfrm>
            <a:off x="6504450" y="4929306"/>
            <a:ext cx="1890236" cy="307777"/>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400" dirty="0" smtClean="0"/>
              <a:t>set IST EDR to FILL</a:t>
            </a:r>
          </a:p>
        </p:txBody>
      </p:sp>
      <p:sp>
        <p:nvSpPr>
          <p:cNvPr id="31" name="Flowchart: Decision 30"/>
          <p:cNvSpPr/>
          <p:nvPr/>
        </p:nvSpPr>
        <p:spPr>
          <a:xfrm>
            <a:off x="3298143" y="4786803"/>
            <a:ext cx="2425700" cy="592783"/>
          </a:xfrm>
          <a:prstGeom prst="flowChartDecision">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Check for invalid IST value range</a:t>
            </a:r>
            <a:endParaRPr lang="en-US" sz="1100" dirty="0">
              <a:solidFill>
                <a:schemeClr val="tx1"/>
              </a:solidFill>
            </a:endParaRPr>
          </a:p>
        </p:txBody>
      </p:sp>
      <p:sp>
        <p:nvSpPr>
          <p:cNvPr id="33" name="Line 17"/>
          <p:cNvSpPr>
            <a:spLocks noChangeShapeType="1"/>
          </p:cNvSpPr>
          <p:nvPr/>
        </p:nvSpPr>
        <p:spPr bwMode="auto">
          <a:xfrm>
            <a:off x="4510550" y="3354514"/>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cxnSp>
        <p:nvCxnSpPr>
          <p:cNvPr id="36" name="Straight Arrow Connector 35"/>
          <p:cNvCxnSpPr>
            <a:stCxn id="24" idx="3"/>
            <a:endCxn id="63" idx="1"/>
          </p:cNvCxnSpPr>
          <p:nvPr/>
        </p:nvCxnSpPr>
        <p:spPr>
          <a:xfrm>
            <a:off x="5723843" y="3058123"/>
            <a:ext cx="780607" cy="738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6" idx="3"/>
            <a:endCxn id="27" idx="1"/>
          </p:cNvCxnSpPr>
          <p:nvPr/>
        </p:nvCxnSpPr>
        <p:spPr>
          <a:xfrm>
            <a:off x="5723843" y="3964221"/>
            <a:ext cx="602807" cy="480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hape 42"/>
          <p:cNvCxnSpPr>
            <a:stCxn id="27" idx="2"/>
            <a:endCxn id="31" idx="0"/>
          </p:cNvCxnSpPr>
          <p:nvPr/>
        </p:nvCxnSpPr>
        <p:spPr>
          <a:xfrm rot="5400000">
            <a:off x="5795534" y="3099986"/>
            <a:ext cx="402277" cy="2971357"/>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28" idx="2"/>
            <a:endCxn id="31" idx="0"/>
          </p:cNvCxnSpPr>
          <p:nvPr/>
        </p:nvCxnSpPr>
        <p:spPr>
          <a:xfrm rot="16200000" flipH="1">
            <a:off x="2863368" y="3139177"/>
            <a:ext cx="404533" cy="2890718"/>
          </a:xfrm>
          <a:prstGeom prst="bentConnector3">
            <a:avLst>
              <a:gd name="adj1" fmla="val 50000"/>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4295538" y="5762466"/>
            <a:ext cx="444352" cy="473224"/>
            <a:chOff x="2914724" y="5030108"/>
            <a:chExt cx="444352" cy="473224"/>
          </a:xfrm>
        </p:grpSpPr>
        <p:sp>
          <p:nvSpPr>
            <p:cNvPr id="53" name="Flowchart: Connector 52"/>
            <p:cNvSpPr/>
            <p:nvPr/>
          </p:nvSpPr>
          <p:spPr>
            <a:xfrm>
              <a:off x="2933700" y="5030108"/>
              <a:ext cx="381000" cy="473224"/>
            </a:xfrm>
            <a:prstGeom prst="flowChartConnector">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2914724" y="5051276"/>
              <a:ext cx="444352" cy="430887"/>
            </a:xfrm>
            <a:prstGeom prst="rect">
              <a:avLst/>
            </a:prstGeom>
            <a:noFill/>
          </p:spPr>
          <p:txBody>
            <a:bodyPr wrap="none" rtlCol="0">
              <a:spAutoFit/>
            </a:bodyPr>
            <a:lstStyle/>
            <a:p>
              <a:r>
                <a:rPr lang="en-US" sz="1000" dirty="0" smtClean="0"/>
                <a:t>next </a:t>
              </a:r>
            </a:p>
            <a:p>
              <a:r>
                <a:rPr lang="en-US" sz="1000" dirty="0" smtClean="0"/>
                <a:t>pixe</a:t>
              </a:r>
              <a:r>
                <a:rPr lang="en-US" sz="1200" dirty="0" smtClean="0"/>
                <a:t>l</a:t>
              </a:r>
              <a:endParaRPr lang="en-US" sz="1200" dirty="0"/>
            </a:p>
          </p:txBody>
        </p:sp>
      </p:grpSp>
      <p:cxnSp>
        <p:nvCxnSpPr>
          <p:cNvPr id="70" name="Straight Arrow Connector 69"/>
          <p:cNvCxnSpPr>
            <a:stCxn id="31" idx="3"/>
            <a:endCxn id="30" idx="1"/>
          </p:cNvCxnSpPr>
          <p:nvPr/>
        </p:nvCxnSpPr>
        <p:spPr>
          <a:xfrm>
            <a:off x="5723843" y="5083195"/>
            <a:ext cx="780607"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hape 74"/>
          <p:cNvCxnSpPr>
            <a:stCxn id="30" idx="2"/>
            <a:endCxn id="55" idx="3"/>
          </p:cNvCxnSpPr>
          <p:nvPr/>
        </p:nvCxnSpPr>
        <p:spPr>
          <a:xfrm rot="5400000">
            <a:off x="5713732" y="4263241"/>
            <a:ext cx="761995" cy="2709678"/>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31" idx="2"/>
            <a:endCxn id="55" idx="0"/>
          </p:cNvCxnSpPr>
          <p:nvPr/>
        </p:nvCxnSpPr>
        <p:spPr>
          <a:xfrm>
            <a:off x="4510993" y="5379586"/>
            <a:ext cx="6721" cy="40404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6" idx="1"/>
            <a:endCxn id="28" idx="3"/>
          </p:cNvCxnSpPr>
          <p:nvPr/>
        </p:nvCxnSpPr>
        <p:spPr>
          <a:xfrm flipH="1">
            <a:off x="2783350" y="3964221"/>
            <a:ext cx="514793" cy="255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68616" idx="2"/>
            <a:endCxn id="24" idx="0"/>
          </p:cNvCxnSpPr>
          <p:nvPr/>
        </p:nvCxnSpPr>
        <p:spPr>
          <a:xfrm>
            <a:off x="4510550" y="2472949"/>
            <a:ext cx="443" cy="28878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4002550" y="1541384"/>
            <a:ext cx="965200" cy="280448"/>
            <a:chOff x="6883400" y="1484852"/>
            <a:chExt cx="965200" cy="280448"/>
          </a:xfrm>
        </p:grpSpPr>
        <p:sp>
          <p:nvSpPr>
            <p:cNvPr id="87" name="Flowchart: Terminator 86"/>
            <p:cNvSpPr/>
            <p:nvPr/>
          </p:nvSpPr>
          <p:spPr>
            <a:xfrm>
              <a:off x="6883400" y="1484852"/>
              <a:ext cx="965200" cy="280448"/>
            </a:xfrm>
            <a:prstGeom prst="flowChartTerminator">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p:cNvSpPr txBox="1"/>
            <p:nvPr/>
          </p:nvSpPr>
          <p:spPr>
            <a:xfrm>
              <a:off x="6942583" y="1519079"/>
              <a:ext cx="906017" cy="246221"/>
            </a:xfrm>
            <a:prstGeom prst="rect">
              <a:avLst/>
            </a:prstGeom>
            <a:noFill/>
          </p:spPr>
          <p:txBody>
            <a:bodyPr wrap="none" rtlCol="0">
              <a:spAutoFit/>
            </a:bodyPr>
            <a:lstStyle/>
            <a:p>
              <a:r>
                <a:rPr lang="en-US" sz="1000" dirty="0" smtClean="0"/>
                <a:t>For each pixel</a:t>
              </a:r>
              <a:endParaRPr lang="en-US" sz="1000" dirty="0"/>
            </a:p>
          </p:txBody>
        </p:sp>
      </p:grpSp>
      <p:cxnSp>
        <p:nvCxnSpPr>
          <p:cNvPr id="91" name="Straight Arrow Connector 90"/>
          <p:cNvCxnSpPr>
            <a:stCxn id="88" idx="2"/>
            <a:endCxn id="68616" idx="0"/>
          </p:cNvCxnSpPr>
          <p:nvPr/>
        </p:nvCxnSpPr>
        <p:spPr>
          <a:xfrm flipH="1">
            <a:off x="4510550" y="1821832"/>
            <a:ext cx="4192" cy="18945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7227393" y="2011284"/>
            <a:ext cx="444352" cy="473224"/>
            <a:chOff x="2914724" y="5030108"/>
            <a:chExt cx="444352" cy="473224"/>
          </a:xfrm>
        </p:grpSpPr>
        <p:sp>
          <p:nvSpPr>
            <p:cNvPr id="93" name="Flowchart: Connector 92"/>
            <p:cNvSpPr/>
            <p:nvPr/>
          </p:nvSpPr>
          <p:spPr>
            <a:xfrm>
              <a:off x="2933700" y="5030108"/>
              <a:ext cx="381000" cy="473224"/>
            </a:xfrm>
            <a:prstGeom prst="flowChartConnector">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4724" y="5051276"/>
              <a:ext cx="444352" cy="430887"/>
            </a:xfrm>
            <a:prstGeom prst="rect">
              <a:avLst/>
            </a:prstGeom>
            <a:noFill/>
          </p:spPr>
          <p:txBody>
            <a:bodyPr wrap="none" rtlCol="0">
              <a:spAutoFit/>
            </a:bodyPr>
            <a:lstStyle/>
            <a:p>
              <a:r>
                <a:rPr lang="en-US" sz="1000" dirty="0" smtClean="0"/>
                <a:t>next </a:t>
              </a:r>
            </a:p>
            <a:p>
              <a:r>
                <a:rPr lang="en-US" sz="1000" dirty="0" smtClean="0"/>
                <a:t>pixe</a:t>
              </a:r>
              <a:r>
                <a:rPr lang="en-US" sz="1200" dirty="0" smtClean="0"/>
                <a:t>l</a:t>
              </a:r>
              <a:endParaRPr lang="en-US" sz="1200" dirty="0"/>
            </a:p>
          </p:txBody>
        </p:sp>
      </p:grpSp>
      <p:cxnSp>
        <p:nvCxnSpPr>
          <p:cNvPr id="96" name="Straight Arrow Connector 95"/>
          <p:cNvCxnSpPr>
            <a:stCxn id="63" idx="0"/>
          </p:cNvCxnSpPr>
          <p:nvPr/>
        </p:nvCxnSpPr>
        <p:spPr>
          <a:xfrm flipV="1">
            <a:off x="7449568" y="2484508"/>
            <a:ext cx="1" cy="42710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883384" y="2761731"/>
            <a:ext cx="272832" cy="307777"/>
          </a:xfrm>
          <a:prstGeom prst="rect">
            <a:avLst/>
          </a:prstGeom>
          <a:noFill/>
        </p:spPr>
        <p:txBody>
          <a:bodyPr wrap="none" rtlCol="0">
            <a:spAutoFit/>
          </a:bodyPr>
          <a:lstStyle/>
          <a:p>
            <a:r>
              <a:rPr lang="en-US" sz="1400" dirty="0" smtClean="0"/>
              <a:t>T</a:t>
            </a:r>
            <a:endParaRPr lang="en-US" sz="1400" dirty="0"/>
          </a:p>
        </p:txBody>
      </p:sp>
      <p:sp>
        <p:nvSpPr>
          <p:cNvPr id="38" name="TextBox 37"/>
          <p:cNvSpPr txBox="1"/>
          <p:nvPr/>
        </p:nvSpPr>
        <p:spPr>
          <a:xfrm>
            <a:off x="2987784" y="3656444"/>
            <a:ext cx="272832" cy="307777"/>
          </a:xfrm>
          <a:prstGeom prst="rect">
            <a:avLst/>
          </a:prstGeom>
          <a:noFill/>
        </p:spPr>
        <p:txBody>
          <a:bodyPr wrap="none" rtlCol="0">
            <a:spAutoFit/>
          </a:bodyPr>
          <a:lstStyle/>
          <a:p>
            <a:r>
              <a:rPr lang="en-US" sz="1400" dirty="0" smtClean="0"/>
              <a:t>T</a:t>
            </a:r>
            <a:endParaRPr lang="en-US" sz="1400" dirty="0"/>
          </a:p>
        </p:txBody>
      </p:sp>
      <p:sp>
        <p:nvSpPr>
          <p:cNvPr id="39" name="TextBox 38"/>
          <p:cNvSpPr txBox="1"/>
          <p:nvPr/>
        </p:nvSpPr>
        <p:spPr>
          <a:xfrm>
            <a:off x="5882150" y="3667829"/>
            <a:ext cx="266420" cy="307777"/>
          </a:xfrm>
          <a:prstGeom prst="rect">
            <a:avLst/>
          </a:prstGeom>
          <a:noFill/>
        </p:spPr>
        <p:txBody>
          <a:bodyPr wrap="none" rtlCol="0">
            <a:spAutoFit/>
          </a:bodyPr>
          <a:lstStyle/>
          <a:p>
            <a:r>
              <a:rPr lang="en-US" sz="1400" dirty="0" smtClean="0"/>
              <a:t>F</a:t>
            </a:r>
            <a:endParaRPr lang="en-US" sz="1400" dirty="0"/>
          </a:p>
        </p:txBody>
      </p:sp>
      <p:sp>
        <p:nvSpPr>
          <p:cNvPr id="40" name="TextBox 39"/>
          <p:cNvSpPr txBox="1"/>
          <p:nvPr/>
        </p:nvSpPr>
        <p:spPr>
          <a:xfrm>
            <a:off x="5917402" y="4775417"/>
            <a:ext cx="272832" cy="307777"/>
          </a:xfrm>
          <a:prstGeom prst="rect">
            <a:avLst/>
          </a:prstGeom>
          <a:noFill/>
        </p:spPr>
        <p:txBody>
          <a:bodyPr wrap="none" rtlCol="0">
            <a:spAutoFit/>
          </a:bodyPr>
          <a:lstStyle/>
          <a:p>
            <a:r>
              <a:rPr lang="en-US" sz="1400" dirty="0" smtClean="0"/>
              <a:t>T</a:t>
            </a:r>
            <a:endParaRPr lang="en-US" sz="1400" dirty="0"/>
          </a:p>
        </p:txBody>
      </p:sp>
      <p:sp>
        <p:nvSpPr>
          <p:cNvPr id="42" name="TextBox 41"/>
          <p:cNvSpPr txBox="1"/>
          <p:nvPr/>
        </p:nvSpPr>
        <p:spPr>
          <a:xfrm>
            <a:off x="4562304" y="5379586"/>
            <a:ext cx="266420" cy="307777"/>
          </a:xfrm>
          <a:prstGeom prst="rect">
            <a:avLst/>
          </a:prstGeom>
          <a:noFill/>
        </p:spPr>
        <p:txBody>
          <a:bodyPr wrap="none" rtlCol="0">
            <a:spAutoFit/>
          </a:bodyPr>
          <a:lstStyle/>
          <a:p>
            <a:r>
              <a:rPr lang="en-US" sz="1400" dirty="0" smtClean="0"/>
              <a:t>F</a:t>
            </a:r>
            <a:endParaRPr lang="en-US" sz="1400" dirty="0"/>
          </a:p>
        </p:txBody>
      </p:sp>
    </p:spTree>
    <p:extLst>
      <p:ext uri="{BB962C8B-B14F-4D97-AF65-F5344CB8AC3E}">
        <p14:creationId xmlns:p14="http://schemas.microsoft.com/office/powerpoint/2010/main" val="35228437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r>
              <a:rPr lang="en-US" dirty="0" smtClean="0"/>
              <a:t>VIIRS IST EDR L1RD Requirements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148ED15-B560-43C2-886A-E8F736136991}" type="slidenum">
              <a:rPr lang="en-US" sz="1200">
                <a:solidFill>
                  <a:schemeClr val="tx1">
                    <a:tint val="75000"/>
                  </a:schemeClr>
                </a:solidFill>
                <a:latin typeface="+mn-lt"/>
              </a:rPr>
              <a:pPr algn="r" fontAlgn="auto">
                <a:spcBef>
                  <a:spcPts val="0"/>
                </a:spcBef>
                <a:spcAft>
                  <a:spcPts val="0"/>
                </a:spcAft>
                <a:defRPr/>
              </a:pPr>
              <a:t>8</a:t>
            </a:fld>
            <a:endParaRPr lang="en-US" sz="1200" dirty="0">
              <a:solidFill>
                <a:schemeClr val="tx1">
                  <a:tint val="75000"/>
                </a:schemeClr>
              </a:solidFill>
              <a:latin typeface="+mn-lt"/>
            </a:endParaRPr>
          </a:p>
        </p:txBody>
      </p:sp>
      <p:sp>
        <p:nvSpPr>
          <p:cNvPr id="5160" name="Text Box 97"/>
          <p:cNvSpPr txBox="1">
            <a:spLocks noChangeArrowheads="1"/>
          </p:cNvSpPr>
          <p:nvPr/>
        </p:nvSpPr>
        <p:spPr bwMode="auto">
          <a:xfrm>
            <a:off x="228600" y="1435100"/>
            <a:ext cx="8534400"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t>Ice Surface Temperature (IST)</a:t>
            </a:r>
          </a:p>
          <a:p>
            <a:pPr eaLnBrk="1" hangingPunct="1">
              <a:spcBef>
                <a:spcPts val="1200"/>
              </a:spcBef>
            </a:pPr>
            <a:r>
              <a:rPr lang="en-US" dirty="0" smtClean="0"/>
              <a:t>“IST is the radiating, or "skin", temperature at the ice surface. It includes the aggregate temperature of objects comprising the ice surface, including snow and melt water on the ice. Inland water bodies and coastal ice temperatures will be obtained from the LST EDR.</a:t>
            </a:r>
          </a:p>
          <a:p>
            <a:endParaRPr lang="en-US" dirty="0" smtClean="0"/>
          </a:p>
          <a:p>
            <a:r>
              <a:rPr lang="en-US" dirty="0" smtClean="0"/>
              <a:t> </a:t>
            </a:r>
          </a:p>
          <a:p>
            <a:pPr>
              <a:buFont typeface="Arial" pitchFamily="34" charset="0"/>
              <a:buChar char="•"/>
            </a:pPr>
            <a:r>
              <a:rPr lang="en-US" dirty="0" smtClean="0"/>
              <a:t> As an objective, the Ice Surface Temperature EDR shall  measure the </a:t>
            </a:r>
            <a:r>
              <a:rPr lang="en-US" dirty="0" smtClean="0"/>
              <a:t>atmospheric</a:t>
            </a:r>
            <a:r>
              <a:rPr lang="en-US" dirty="0" smtClean="0"/>
              <a:t>	</a:t>
            </a:r>
            <a:r>
              <a:rPr lang="en-US" dirty="0" smtClean="0"/>
              <a:t>temperature </a:t>
            </a:r>
            <a:r>
              <a:rPr lang="en-US" dirty="0" smtClean="0"/>
              <a:t>2 m above the surface of the ice.</a:t>
            </a:r>
          </a:p>
          <a:p>
            <a:pPr eaLnBrk="1" hangingPunct="1">
              <a:spcBef>
                <a:spcPct val="50000"/>
              </a:spcBef>
              <a:buFont typeface="Arial" pitchFamily="34" charset="0"/>
              <a:buChar char="•"/>
            </a:pPr>
            <a:endParaRPr lang="en-US" dirty="0"/>
          </a:p>
        </p:txBody>
      </p:sp>
      <p:sp>
        <p:nvSpPr>
          <p:cNvPr id="10" name="Slide Number Placeholder 9"/>
          <p:cNvSpPr>
            <a:spLocks noGrp="1"/>
          </p:cNvSpPr>
          <p:nvPr>
            <p:ph type="sldNum" sz="quarter" idx="12"/>
          </p:nvPr>
        </p:nvSpPr>
        <p:spPr/>
        <p:txBody>
          <a:bodyPr/>
          <a:lstStyle/>
          <a:p>
            <a:fld id="{96E36F11-A39A-294D-A59D-6180D50ED29D}" type="slidenum">
              <a:rPr lang="en-US" smtClean="0"/>
              <a:pPr/>
              <a:t>8</a:t>
            </a:fld>
            <a:endParaRPr lang="en-US" dirty="0"/>
          </a:p>
        </p:txBody>
      </p:sp>
    </p:spTree>
    <p:extLst>
      <p:ext uri="{BB962C8B-B14F-4D97-AF65-F5344CB8AC3E}">
        <p14:creationId xmlns:p14="http://schemas.microsoft.com/office/powerpoint/2010/main" val="17868411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635000" y="0"/>
            <a:ext cx="7607300" cy="822960"/>
          </a:xfrm>
        </p:spPr>
        <p:txBody>
          <a:bodyPr>
            <a:normAutofit fontScale="90000"/>
          </a:bodyPr>
          <a:lstStyle/>
          <a:p>
            <a:pPr eaLnBrk="1" hangingPunct="1"/>
            <a:r>
              <a:rPr lang="en-US" dirty="0" smtClean="0"/>
              <a:t>VIIRS IST EDR L1RD Requirements (Continued)</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148ED15-B560-43C2-886A-E8F736136991}" type="slidenum">
              <a:rPr lang="en-US" sz="1200">
                <a:solidFill>
                  <a:schemeClr val="tx1">
                    <a:tint val="75000"/>
                  </a:schemeClr>
                </a:solidFill>
                <a:latin typeface="+mn-lt"/>
              </a:rPr>
              <a:pPr algn="r" fontAlgn="auto">
                <a:spcBef>
                  <a:spcPts val="0"/>
                </a:spcBef>
                <a:spcAft>
                  <a:spcPts val="0"/>
                </a:spcAft>
                <a:defRPr/>
              </a:pPr>
              <a:t>9</a:t>
            </a:fld>
            <a:endParaRPr lang="en-US" sz="1200" dirty="0">
              <a:solidFill>
                <a:schemeClr val="tx1">
                  <a:tint val="75000"/>
                </a:schemeClr>
              </a:solidFill>
              <a:latin typeface="+mn-lt"/>
            </a:endParaRPr>
          </a:p>
        </p:txBody>
      </p:sp>
      <p:sp>
        <p:nvSpPr>
          <p:cNvPr id="5124" name="Text Box 1251"/>
          <p:cNvSpPr txBox="1">
            <a:spLocks noChangeArrowheads="1"/>
          </p:cNvSpPr>
          <p:nvPr/>
        </p:nvSpPr>
        <p:spPr bwMode="auto">
          <a:xfrm>
            <a:off x="228600" y="4419600"/>
            <a:ext cx="2060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solidFill>
                  <a:schemeClr val="bg1"/>
                </a:solidFill>
                <a:latin typeface="Calibri" pitchFamily="34" charset="0"/>
              </a:rPr>
              <a:t>RGB Image shows dense smoke (high absorption) in northwest, north central and central coastal portions of image.</a:t>
            </a:r>
          </a:p>
        </p:txBody>
      </p:sp>
      <p:graphicFrame>
        <p:nvGraphicFramePr>
          <p:cNvPr id="25695" name="Group 95"/>
          <p:cNvGraphicFramePr>
            <a:graphicFrameLocks noGrp="1"/>
          </p:cNvGraphicFramePr>
          <p:nvPr>
            <p:ph idx="4294967295"/>
            <p:extLst>
              <p:ext uri="{D42A27DB-BD31-4B8C-83A1-F6EECF244321}">
                <p14:modId xmlns:p14="http://schemas.microsoft.com/office/powerpoint/2010/main" val="1819916155"/>
              </p:ext>
            </p:extLst>
          </p:nvPr>
        </p:nvGraphicFramePr>
        <p:xfrm>
          <a:off x="457200" y="1729959"/>
          <a:ext cx="7607300" cy="4103679"/>
        </p:xfrm>
        <a:graphic>
          <a:graphicData uri="http://schemas.openxmlformats.org/drawingml/2006/table">
            <a:tbl>
              <a:tblPr/>
              <a:tblGrid>
                <a:gridCol w="2588705"/>
                <a:gridCol w="2783395"/>
                <a:gridCol w="2235200"/>
              </a:tblGrid>
              <a:tr h="313173">
                <a:tc>
                  <a:txBody>
                    <a:bodyPr/>
                    <a:lstStyle/>
                    <a:p>
                      <a:pPr marL="342900" marR="0" lvl="0" indent="-342900" algn="ctr"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rPr>
                        <a:t>EDR Attribute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rPr>
                        <a:t>Threshold</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cs typeface="Times New Roman" pitchFamily="18" charset="0"/>
                        </a:rPr>
                        <a:t>Objective</a:t>
                      </a:r>
                      <a:endParaRPr kumimoji="0" lang="en-US" sz="1400" b="1"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r>
              <a:tr h="28470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IST Applicable Conditions</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1. Clear, only</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rgbClr val="002060"/>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1" i="0" u="none" strike="noStrike" cap="none" normalizeH="0" baseline="0" dirty="0" smtClean="0">
                        <a:ln>
                          <a:noFill/>
                        </a:ln>
                        <a:solidFill>
                          <a:srgbClr val="002060"/>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70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a. Sensing Depth</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Ice Surface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Ice Surface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96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b. Horizontal Cell Size</a:t>
                      </a:r>
                    </a:p>
                    <a:p>
                      <a:pPr marL="342900" marR="0" lvl="0" indent="-3429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1200" b="1" i="0" u="none" strike="noStrike" cap="none" normalizeH="0" baseline="0" dirty="0" smtClean="0">
                          <a:ln>
                            <a:noFill/>
                          </a:ln>
                          <a:solidFill>
                            <a:schemeClr val="tx1"/>
                          </a:solidFill>
                          <a:effectLst/>
                          <a:latin typeface="Calibri" pitchFamily="34" charset="0"/>
                        </a:rPr>
                        <a:t>Nadir</a:t>
                      </a:r>
                    </a:p>
                    <a:p>
                      <a:pPr marL="342900" marR="0" lvl="0" indent="-3429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1200" b="1" i="0" u="none" strike="noStrike" cap="none" normalizeH="0" baseline="0" dirty="0" smtClean="0">
                          <a:ln>
                            <a:noFill/>
                          </a:ln>
                          <a:solidFill>
                            <a:schemeClr val="tx1"/>
                          </a:solidFill>
                          <a:effectLst/>
                          <a:latin typeface="Calibri" pitchFamily="34" charset="0"/>
                        </a:rPr>
                        <a:t>Worst Case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1 km</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1.6 km</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0.1 km</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0.1 km</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7738">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c. Mapping Uncertainty, 3 sigma</a:t>
                      </a:r>
                    </a:p>
                    <a:p>
                      <a:pPr marL="342900" marR="0" lvl="0" indent="-3429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1200" b="1" i="0" u="none" strike="noStrike" cap="none" normalizeH="0" baseline="0" dirty="0" smtClean="0">
                          <a:ln>
                            <a:noFill/>
                          </a:ln>
                          <a:solidFill>
                            <a:schemeClr val="tx1"/>
                          </a:solidFill>
                          <a:effectLst/>
                          <a:latin typeface="Calibri" pitchFamily="34" charset="0"/>
                        </a:rPr>
                        <a:t>Nadir</a:t>
                      </a:r>
                    </a:p>
                    <a:p>
                      <a:pPr marL="342900" marR="0" lvl="0" indent="-342900" algn="l" defTabSz="914400" rtl="0" eaLnBrk="0" fontAlgn="base" latinLnBrk="0" hangingPunct="0">
                        <a:lnSpc>
                          <a:spcPct val="100000"/>
                        </a:lnSpc>
                        <a:spcBef>
                          <a:spcPct val="0"/>
                        </a:spcBef>
                        <a:spcAft>
                          <a:spcPct val="0"/>
                        </a:spcAft>
                        <a:buClrTx/>
                        <a:buSzTx/>
                        <a:buFont typeface="Arial" charset="0"/>
                        <a:buAutoNum type="arabicPeriod"/>
                        <a:tabLst/>
                      </a:pPr>
                      <a:r>
                        <a:rPr kumimoji="0" lang="en-US" sz="1200" b="1" i="0" u="none" strike="noStrike" cap="none" normalizeH="0" baseline="0" dirty="0" smtClean="0">
                          <a:ln>
                            <a:noFill/>
                          </a:ln>
                          <a:solidFill>
                            <a:schemeClr val="tx1"/>
                          </a:solidFill>
                          <a:effectLst/>
                          <a:latin typeface="Calibri" pitchFamily="34" charset="0"/>
                        </a:rPr>
                        <a:t>Worst Case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1 km</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1.6 km</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0.1 km</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0.1 km</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96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d. Measure Range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213-275 K</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213-293 K</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(2 m above ice)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96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e. Measurement Uncertainty</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1 K</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endParaRPr kumimoji="0" lang="en-US" sz="1200" b="0" i="0" u="none" strike="noStrike" cap="none" normalizeH="0" baseline="0" dirty="0" smtClean="0">
                        <a:ln>
                          <a:noFill/>
                        </a:ln>
                        <a:solidFill>
                          <a:schemeClr val="tx1"/>
                        </a:solidFill>
                        <a:effectLst/>
                        <a:latin typeface="Calibri"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96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f. Refresh</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At least 90% coverage of the global every 24 hours (monthly average)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12 hrs</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962">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chemeClr val="tx1"/>
                          </a:solidFill>
                          <a:effectLst/>
                          <a:latin typeface="Calibri" pitchFamily="34" charset="0"/>
                        </a:rPr>
                        <a:t>g. Geographic Coverage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Ice-covered oceans</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All ice-covered waters</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Slide Number Placeholder 9"/>
          <p:cNvSpPr>
            <a:spLocks noGrp="1"/>
          </p:cNvSpPr>
          <p:nvPr>
            <p:ph type="sldNum" sz="quarter" idx="12"/>
          </p:nvPr>
        </p:nvSpPr>
        <p:spPr/>
        <p:txBody>
          <a:bodyPr/>
          <a:lstStyle/>
          <a:p>
            <a:fld id="{96E36F11-A39A-294D-A59D-6180D50ED29D}" type="slidenum">
              <a:rPr lang="en-US" smtClean="0"/>
              <a:pPr/>
              <a:t>9</a:t>
            </a:fld>
            <a:endParaRPr lang="en-US" dirty="0"/>
          </a:p>
        </p:txBody>
      </p:sp>
      <p:sp>
        <p:nvSpPr>
          <p:cNvPr id="9" name="Rectangle 8"/>
          <p:cNvSpPr/>
          <p:nvPr/>
        </p:nvSpPr>
        <p:spPr>
          <a:xfrm>
            <a:off x="676275" y="1360627"/>
            <a:ext cx="7591425" cy="369332"/>
          </a:xfrm>
          <a:prstGeom prst="rect">
            <a:avLst/>
          </a:prstGeom>
        </p:spPr>
        <p:txBody>
          <a:bodyPr wrap="square">
            <a:spAutoFit/>
          </a:bodyPr>
          <a:lstStyle/>
          <a:p>
            <a:pPr>
              <a:spcBef>
                <a:spcPct val="50000"/>
              </a:spcBef>
            </a:pPr>
            <a:r>
              <a:rPr lang="en-US" dirty="0" smtClean="0"/>
              <a:t>Ice Surface Temperature (IST) Requirements from L1RD Supplement. v2.4</a:t>
            </a:r>
          </a:p>
        </p:txBody>
      </p:sp>
    </p:spTree>
    <p:extLst>
      <p:ext uri="{BB962C8B-B14F-4D97-AF65-F5344CB8AC3E}">
        <p14:creationId xmlns:p14="http://schemas.microsoft.com/office/powerpoint/2010/main" val="17868411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NPP_FOR.potx</Template>
  <TotalTime>4248</TotalTime>
  <Words>2134</Words>
  <Application>Microsoft Macintosh PowerPoint</Application>
  <PresentationFormat>On-screen Show (4:3)</PresentationFormat>
  <Paragraphs>278</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NPP_FOR</vt:lpstr>
      <vt:lpstr>Request for VIIRS Ice Surface Temperature EDR  Beta Maturity </vt:lpstr>
      <vt:lpstr>Outline</vt:lpstr>
      <vt:lpstr>VIIRS IST EDR Product Users </vt:lpstr>
      <vt:lpstr>Beta EDR Maturity Definition</vt:lpstr>
      <vt:lpstr>Summary of the VIIRS IST EDR </vt:lpstr>
      <vt:lpstr>Summary of the VIIRS IST EDR  Algorithm Inputs</vt:lpstr>
      <vt:lpstr>Summary of VIIRS IST EDR Processing Flow</vt:lpstr>
      <vt:lpstr>VIIRS IST EDR L1RD Requirements </vt:lpstr>
      <vt:lpstr>VIIRS IST EDR L1RD Requirements (Continued)</vt:lpstr>
      <vt:lpstr>History of Algorithm changes/updates</vt:lpstr>
      <vt:lpstr>Beta Maturity Evaluation</vt:lpstr>
      <vt:lpstr>Beta Maturity Evaluation – Comparison  VIIRS IST with MODIS and NCEP</vt:lpstr>
      <vt:lpstr>Beta Maturity Evaluation – NH comparison</vt:lpstr>
      <vt:lpstr>Beta Maturity Evaluation – NH comparison </vt:lpstr>
      <vt:lpstr>Beta Maturity Evaluation – global comparison</vt:lpstr>
      <vt:lpstr>Beta Maturity Evaluation – Comparison  VIIRS IST EDR with IceBridge Flight IST </vt:lpstr>
      <vt:lpstr>Beta Maturity Evaluation – Comparison  VIIRS IST EDR with IceBridge Flight IST</vt:lpstr>
      <vt:lpstr>Beta Justification Summary </vt:lpstr>
      <vt:lpstr>Beta Justification Summary</vt:lpstr>
      <vt:lpstr>Beta Justification Summary </vt:lpstr>
      <vt:lpstr>Caveats for Operational VIIRS IST EDR (additional issues)</vt:lpstr>
      <vt:lpstr>Additional Supporting Documentation</vt:lpstr>
      <vt:lpstr>Future Plans and Issues</vt:lpstr>
      <vt:lpstr>Conclusion </vt:lpstr>
    </vt:vector>
  </TitlesOfParts>
  <Company>Lockheed Martin IS&amp;GS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CrIMSS EDR Beta Request</dc:title>
  <dc:creator>Christopher Barnet</dc:creator>
  <cp:lastModifiedBy>Jeff Key</cp:lastModifiedBy>
  <cp:revision>352</cp:revision>
  <dcterms:created xsi:type="dcterms:W3CDTF">2011-07-07T16:52:26Z</dcterms:created>
  <dcterms:modified xsi:type="dcterms:W3CDTF">2013-04-19T09:50:08Z</dcterms:modified>
</cp:coreProperties>
</file>