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58"/>
  </p:notesMasterIdLst>
  <p:handoutMasterIdLst>
    <p:handoutMasterId r:id="rId59"/>
  </p:handoutMasterIdLst>
  <p:sldIdLst>
    <p:sldId id="256" r:id="rId2"/>
    <p:sldId id="304" r:id="rId3"/>
    <p:sldId id="305" r:id="rId4"/>
    <p:sldId id="279" r:id="rId5"/>
    <p:sldId id="348" r:id="rId6"/>
    <p:sldId id="338" r:id="rId7"/>
    <p:sldId id="339" r:id="rId8"/>
    <p:sldId id="298" r:id="rId9"/>
    <p:sldId id="349" r:id="rId10"/>
    <p:sldId id="350" r:id="rId11"/>
    <p:sldId id="347" r:id="rId12"/>
    <p:sldId id="363" r:id="rId13"/>
    <p:sldId id="364" r:id="rId14"/>
    <p:sldId id="327" r:id="rId15"/>
    <p:sldId id="351" r:id="rId16"/>
    <p:sldId id="353" r:id="rId17"/>
    <p:sldId id="324" r:id="rId18"/>
    <p:sldId id="352" r:id="rId19"/>
    <p:sldId id="354" r:id="rId20"/>
    <p:sldId id="358" r:id="rId21"/>
    <p:sldId id="359" r:id="rId22"/>
    <p:sldId id="355" r:id="rId23"/>
    <p:sldId id="361" r:id="rId24"/>
    <p:sldId id="360" r:id="rId25"/>
    <p:sldId id="356" r:id="rId26"/>
    <p:sldId id="357" r:id="rId27"/>
    <p:sldId id="362" r:id="rId28"/>
    <p:sldId id="292" r:id="rId29"/>
    <p:sldId id="293" r:id="rId30"/>
    <p:sldId id="294" r:id="rId31"/>
    <p:sldId id="326" r:id="rId32"/>
    <p:sldId id="291" r:id="rId33"/>
    <p:sldId id="365" r:id="rId34"/>
    <p:sldId id="366" r:id="rId35"/>
    <p:sldId id="367"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93" r:id="rId51"/>
    <p:sldId id="368" r:id="rId52"/>
    <p:sldId id="369" r:id="rId53"/>
    <p:sldId id="386" r:id="rId54"/>
    <p:sldId id="308" r:id="rId55"/>
    <p:sldId id="391" r:id="rId56"/>
    <p:sldId id="392" r:id="rId57"/>
  </p:sldIdLst>
  <p:sldSz cx="9144000" cy="6858000" type="screen4x3"/>
  <p:notesSz cx="6946900" cy="9220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46AF"/>
    <a:srgbClr val="AF4BB4"/>
    <a:srgbClr val="AA4BBE"/>
    <a:srgbClr val="AF4BC8"/>
    <a:srgbClr val="AB32B8"/>
    <a:srgbClr val="A630B2"/>
    <a:srgbClr val="BC3ACA"/>
    <a:srgbClr val="C470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3" d="100"/>
          <a:sy n="133" d="100"/>
        </p:scale>
        <p:origin x="-55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2382" tIns="46191" rIns="92382" bIns="4619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35413" y="0"/>
            <a:ext cx="3009900" cy="460375"/>
          </a:xfrm>
          <a:prstGeom prst="rect">
            <a:avLst/>
          </a:prstGeom>
        </p:spPr>
        <p:txBody>
          <a:bodyPr vert="horz" wrap="square" lIns="92382" tIns="46191" rIns="92382" bIns="46191" numCol="1" anchor="t" anchorCtr="0" compatLnSpc="1">
            <a:prstTxWarp prst="textNoShape">
              <a:avLst/>
            </a:prstTxWarp>
          </a:bodyPr>
          <a:lstStyle>
            <a:lvl1pPr algn="r">
              <a:defRPr sz="1200">
                <a:latin typeface="Calibri" charset="0"/>
              </a:defRPr>
            </a:lvl1pPr>
          </a:lstStyle>
          <a:p>
            <a:fld id="{1A65DEFF-9A0D-8645-9E7D-4FD7AC82AA4A}" type="datetimeFigureOut">
              <a:rPr lang="en-US"/>
              <a:pPr/>
              <a:t>Apr 19, 13</a:t>
            </a:fld>
            <a:endParaRPr lang="en-US"/>
          </a:p>
        </p:txBody>
      </p:sp>
      <p:sp>
        <p:nvSpPr>
          <p:cNvPr id="4" name="Footer Placeholder 3"/>
          <p:cNvSpPr>
            <a:spLocks noGrp="1"/>
          </p:cNvSpPr>
          <p:nvPr>
            <p:ph type="ftr" sz="quarter" idx="2"/>
          </p:nvPr>
        </p:nvSpPr>
        <p:spPr>
          <a:xfrm>
            <a:off x="0" y="8758238"/>
            <a:ext cx="3009900" cy="460375"/>
          </a:xfrm>
          <a:prstGeom prst="rect">
            <a:avLst/>
          </a:prstGeom>
        </p:spPr>
        <p:txBody>
          <a:bodyPr vert="horz" lIns="92382" tIns="46191" rIns="92382" bIns="46191" rtlCol="0" anchor="b"/>
          <a:lstStyle>
            <a:lvl1pPr algn="l" fontAlgn="auto">
              <a:spcBef>
                <a:spcPts val="0"/>
              </a:spcBef>
              <a:spcAft>
                <a:spcPts val="0"/>
              </a:spcAft>
              <a:defRPr sz="1200">
                <a:latin typeface="+mn-lt"/>
                <a:ea typeface="+mn-ea"/>
                <a:cs typeface="+mn-cs"/>
              </a:defRPr>
            </a:lvl1pPr>
          </a:lstStyle>
          <a:p>
            <a:pPr>
              <a:defRPr/>
            </a:pPr>
            <a:r>
              <a:rPr lang="en-US"/>
              <a:t>DRAFT</a:t>
            </a:r>
          </a:p>
        </p:txBody>
      </p:sp>
      <p:sp>
        <p:nvSpPr>
          <p:cNvPr id="5" name="Slide Number Placeholder 4"/>
          <p:cNvSpPr>
            <a:spLocks noGrp="1"/>
          </p:cNvSpPr>
          <p:nvPr>
            <p:ph type="sldNum" sz="quarter" idx="3"/>
          </p:nvPr>
        </p:nvSpPr>
        <p:spPr>
          <a:xfrm>
            <a:off x="3935413" y="8758238"/>
            <a:ext cx="3009900" cy="460375"/>
          </a:xfrm>
          <a:prstGeom prst="rect">
            <a:avLst/>
          </a:prstGeom>
        </p:spPr>
        <p:txBody>
          <a:bodyPr vert="horz" wrap="square" lIns="92382" tIns="46191" rIns="92382" bIns="46191" numCol="1" anchor="b" anchorCtr="0" compatLnSpc="1">
            <a:prstTxWarp prst="textNoShape">
              <a:avLst/>
            </a:prstTxWarp>
          </a:bodyPr>
          <a:lstStyle>
            <a:lvl1pPr algn="r">
              <a:defRPr sz="1200">
                <a:latin typeface="Calibri" charset="0"/>
              </a:defRPr>
            </a:lvl1pPr>
          </a:lstStyle>
          <a:p>
            <a:fld id="{98353B2A-2684-8E48-875B-22E0314C4458}" type="slidenum">
              <a:rPr lang="en-US"/>
              <a:pPr/>
              <a:t>‹#›</a:t>
            </a:fld>
            <a:endParaRPr lang="en-US"/>
          </a:p>
        </p:txBody>
      </p:sp>
    </p:spTree>
    <p:extLst>
      <p:ext uri="{BB962C8B-B14F-4D97-AF65-F5344CB8AC3E}">
        <p14:creationId xmlns:p14="http://schemas.microsoft.com/office/powerpoint/2010/main" val="1533342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2382" tIns="46191" rIns="92382" bIns="4619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35413" y="0"/>
            <a:ext cx="3009900" cy="460375"/>
          </a:xfrm>
          <a:prstGeom prst="rect">
            <a:avLst/>
          </a:prstGeom>
        </p:spPr>
        <p:txBody>
          <a:bodyPr vert="horz" wrap="square" lIns="92382" tIns="46191" rIns="92382" bIns="46191" numCol="1" anchor="t" anchorCtr="0" compatLnSpc="1">
            <a:prstTxWarp prst="textNoShape">
              <a:avLst/>
            </a:prstTxWarp>
          </a:bodyPr>
          <a:lstStyle>
            <a:lvl1pPr algn="r">
              <a:defRPr sz="1200">
                <a:latin typeface="Calibri" charset="0"/>
              </a:defRPr>
            </a:lvl1pPr>
          </a:lstStyle>
          <a:p>
            <a:fld id="{A70B6013-7E60-2949-B8BE-1A5552DFA96B}" type="datetimeFigureOut">
              <a:rPr lang="en-US"/>
              <a:pPr/>
              <a:t>Apr 19, 13</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pPr lvl="0"/>
            <a:endParaRPr lang="en-US" noProof="0" dirty="0"/>
          </a:p>
        </p:txBody>
      </p:sp>
      <p:sp>
        <p:nvSpPr>
          <p:cNvPr id="5" name="Notes Placeholder 4"/>
          <p:cNvSpPr>
            <a:spLocks noGrp="1"/>
          </p:cNvSpPr>
          <p:nvPr>
            <p:ph type="body" sz="quarter" idx="3"/>
          </p:nvPr>
        </p:nvSpPr>
        <p:spPr>
          <a:xfrm>
            <a:off x="695325" y="4379913"/>
            <a:ext cx="5556250" cy="4148137"/>
          </a:xfrm>
          <a:prstGeom prst="rect">
            <a:avLst/>
          </a:prstGeom>
        </p:spPr>
        <p:txBody>
          <a:bodyPr vert="horz" lIns="92382" tIns="46191" rIns="92382" bIns="4619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8238"/>
            <a:ext cx="3009900" cy="460375"/>
          </a:xfrm>
          <a:prstGeom prst="rect">
            <a:avLst/>
          </a:prstGeom>
        </p:spPr>
        <p:txBody>
          <a:bodyPr vert="horz" lIns="92382" tIns="46191" rIns="92382" bIns="46191" rtlCol="0" anchor="b"/>
          <a:lstStyle>
            <a:lvl1pPr algn="l" fontAlgn="auto">
              <a:spcBef>
                <a:spcPts val="0"/>
              </a:spcBef>
              <a:spcAft>
                <a:spcPts val="0"/>
              </a:spcAft>
              <a:defRPr sz="1200">
                <a:latin typeface="+mn-lt"/>
                <a:ea typeface="+mn-ea"/>
                <a:cs typeface="+mn-cs"/>
              </a:defRPr>
            </a:lvl1pPr>
          </a:lstStyle>
          <a:p>
            <a:pPr>
              <a:defRPr/>
            </a:pPr>
            <a:r>
              <a:rPr lang="en-US"/>
              <a:t>DRAFT</a:t>
            </a:r>
          </a:p>
        </p:txBody>
      </p:sp>
      <p:sp>
        <p:nvSpPr>
          <p:cNvPr id="7" name="Slide Number Placeholder 6"/>
          <p:cNvSpPr>
            <a:spLocks noGrp="1"/>
          </p:cNvSpPr>
          <p:nvPr>
            <p:ph type="sldNum" sz="quarter" idx="5"/>
          </p:nvPr>
        </p:nvSpPr>
        <p:spPr>
          <a:xfrm>
            <a:off x="3935413" y="8758238"/>
            <a:ext cx="3009900" cy="460375"/>
          </a:xfrm>
          <a:prstGeom prst="rect">
            <a:avLst/>
          </a:prstGeom>
        </p:spPr>
        <p:txBody>
          <a:bodyPr vert="horz" wrap="square" lIns="92382" tIns="46191" rIns="92382" bIns="46191" numCol="1" anchor="b" anchorCtr="0" compatLnSpc="1">
            <a:prstTxWarp prst="textNoShape">
              <a:avLst/>
            </a:prstTxWarp>
          </a:bodyPr>
          <a:lstStyle>
            <a:lvl1pPr algn="r">
              <a:defRPr sz="1200">
                <a:latin typeface="Calibri" charset="0"/>
              </a:defRPr>
            </a:lvl1pPr>
          </a:lstStyle>
          <a:p>
            <a:fld id="{F22DFEE0-FF50-234D-B78D-771C85C6725F}" type="slidenum">
              <a:rPr lang="en-US"/>
              <a:pPr/>
              <a:t>‹#›</a:t>
            </a:fld>
            <a:endParaRPr lang="en-US"/>
          </a:p>
        </p:txBody>
      </p:sp>
    </p:spTree>
    <p:extLst>
      <p:ext uri="{BB962C8B-B14F-4D97-AF65-F5344CB8AC3E}">
        <p14:creationId xmlns:p14="http://schemas.microsoft.com/office/powerpoint/2010/main" val="3647517398"/>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9C20A36-A453-7E46-8C05-A96631F39528}" type="slidenum">
              <a:rPr lang="en-US">
                <a:latin typeface="Calibri" charset="0"/>
              </a:rPr>
              <a:pPr eaLnBrk="1" hangingPunct="1"/>
              <a:t>1</a:t>
            </a:fld>
            <a:endParaRPr lang="en-US">
              <a:latin typeface="Calibri" charset="0"/>
            </a:endParaRPr>
          </a:p>
        </p:txBody>
      </p:sp>
      <p:sp>
        <p:nvSpPr>
          <p:cNvPr id="38917"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DRAFT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0EAE3B8-1EC7-5B45-B289-30C2424F664A}" type="slidenum">
              <a:rPr lang="en-US">
                <a:latin typeface="Calibri" charset="0"/>
              </a:rPr>
              <a:pPr eaLnBrk="1" hangingPunct="1"/>
              <a:t>3</a:t>
            </a:fld>
            <a:endParaRPr lang="en-US">
              <a:latin typeface="Calibri" charset="0"/>
            </a:endParaRPr>
          </a:p>
        </p:txBody>
      </p:sp>
      <p:sp>
        <p:nvSpPr>
          <p:cNvPr id="67587" name="Rectangle 2"/>
          <p:cNvSpPr>
            <a:spLocks noGrp="1" noRot="1" noChangeAspect="1" noChangeArrowheads="1" noTextEdit="1"/>
          </p:cNvSpPr>
          <p:nvPr>
            <p:ph type="sldImg"/>
          </p:nvPr>
        </p:nvSpPr>
        <p:spPr bwMode="auto">
          <a:xfrm>
            <a:off x="1179513" y="696913"/>
            <a:ext cx="4594225" cy="3444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9941"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DRAFT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Ancillary</a:t>
            </a:r>
          </a:p>
          <a:p>
            <a:pPr eaLnBrk="1" hangingPunct="1">
              <a:spcBef>
                <a:spcPct val="0"/>
              </a:spcBef>
            </a:pPr>
            <a:r>
              <a:rPr lang="en-US">
                <a:latin typeface="Calibri" charset="0"/>
              </a:rPr>
              <a:t>GFS forecast surface pressure, lapse rate, and air temperature (for topography corrected surface pressure)</a:t>
            </a:r>
          </a:p>
          <a:p>
            <a:pPr eaLnBrk="1" hangingPunct="1">
              <a:spcBef>
                <a:spcPct val="0"/>
              </a:spcBef>
            </a:pPr>
            <a:endParaRPr lang="en-US">
              <a:latin typeface="Calibri" charset="0"/>
            </a:endParaRPr>
          </a:p>
          <a:p>
            <a:pPr eaLnBrk="1" hangingPunct="1">
              <a:spcBef>
                <a:spcPct val="0"/>
              </a:spcBef>
            </a:pPr>
            <a:r>
              <a:rPr lang="en-US">
                <a:latin typeface="Calibri" charset="0"/>
              </a:rPr>
              <a:t>Look-up tables</a:t>
            </a:r>
          </a:p>
          <a:p>
            <a:pPr eaLnBrk="1" hangingPunct="1">
              <a:spcBef>
                <a:spcPct val="0"/>
              </a:spcBef>
            </a:pPr>
            <a:r>
              <a:rPr lang="en-US">
                <a:latin typeface="Calibri" charset="0"/>
              </a:rPr>
              <a:t>DEM for surface altitude</a:t>
            </a:r>
          </a:p>
          <a:p>
            <a:pPr eaLnBrk="1" hangingPunct="1">
              <a:spcBef>
                <a:spcPct val="0"/>
              </a:spcBef>
            </a:pPr>
            <a:r>
              <a:rPr lang="en-US">
                <a:latin typeface="Calibri" charset="0"/>
              </a:rPr>
              <a:t>Infrared and Microwave OSS coefficients</a:t>
            </a:r>
          </a:p>
          <a:p>
            <a:pPr eaLnBrk="1" hangingPunct="1">
              <a:spcBef>
                <a:spcPct val="0"/>
              </a:spcBef>
            </a:pPr>
            <a:r>
              <a:rPr lang="en-US">
                <a:latin typeface="Calibri" charset="0"/>
              </a:rPr>
              <a:t>Local Angle Correction</a:t>
            </a:r>
          </a:p>
          <a:p>
            <a:pPr eaLnBrk="1" hangingPunct="1">
              <a:spcBef>
                <a:spcPct val="0"/>
              </a:spcBef>
            </a:pPr>
            <a:r>
              <a:rPr lang="en-US">
                <a:latin typeface="Calibri" charset="0"/>
              </a:rPr>
              <a:t>IR emissivity and reflectivity covariance</a:t>
            </a:r>
          </a:p>
          <a:p>
            <a:pPr eaLnBrk="1" hangingPunct="1">
              <a:spcBef>
                <a:spcPct val="0"/>
              </a:spcBef>
            </a:pPr>
            <a:r>
              <a:rPr lang="en-US">
                <a:latin typeface="Calibri" charset="0"/>
              </a:rPr>
              <a:t>MW emissivity covariance</a:t>
            </a:r>
          </a:p>
          <a:p>
            <a:pPr eaLnBrk="1" hangingPunct="1">
              <a:spcBef>
                <a:spcPct val="0"/>
              </a:spcBef>
            </a:pPr>
            <a:r>
              <a:rPr lang="en-US">
                <a:latin typeface="Calibri" charset="0"/>
              </a:rPr>
              <a:t>AVTP and AVMP and Ozone covariance</a:t>
            </a:r>
          </a:p>
        </p:txBody>
      </p:sp>
      <p:sp>
        <p:nvSpPr>
          <p:cNvPr id="40964"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DRAFT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Ancillary</a:t>
            </a:r>
          </a:p>
          <a:p>
            <a:pPr eaLnBrk="1" hangingPunct="1"/>
            <a:r>
              <a:rPr lang="en-US">
                <a:latin typeface="Calibri" charset="0"/>
              </a:rPr>
              <a:t>GFS forecast surface pressure, lapse rate, and air temperature (for topography corrected surface pressure)</a:t>
            </a:r>
          </a:p>
          <a:p>
            <a:pPr eaLnBrk="1" hangingPunct="1"/>
            <a:endParaRPr lang="en-US">
              <a:latin typeface="Calibri" charset="0"/>
            </a:endParaRPr>
          </a:p>
          <a:p>
            <a:pPr eaLnBrk="1" hangingPunct="1"/>
            <a:r>
              <a:rPr lang="en-US">
                <a:latin typeface="Calibri" charset="0"/>
              </a:rPr>
              <a:t>Look-up tables</a:t>
            </a:r>
          </a:p>
          <a:p>
            <a:pPr eaLnBrk="1" hangingPunct="1"/>
            <a:r>
              <a:rPr lang="en-US">
                <a:latin typeface="Calibri" charset="0"/>
              </a:rPr>
              <a:t>DEM for surface altitude</a:t>
            </a:r>
          </a:p>
          <a:p>
            <a:pPr eaLnBrk="1" hangingPunct="1"/>
            <a:r>
              <a:rPr lang="en-US">
                <a:latin typeface="Calibri" charset="0"/>
              </a:rPr>
              <a:t>Infrared and Microwave OSS coefficients</a:t>
            </a:r>
          </a:p>
          <a:p>
            <a:pPr eaLnBrk="1" hangingPunct="1"/>
            <a:r>
              <a:rPr lang="en-US">
                <a:latin typeface="Calibri" charset="0"/>
              </a:rPr>
              <a:t>Local Angle Correction</a:t>
            </a:r>
          </a:p>
          <a:p>
            <a:pPr eaLnBrk="1" hangingPunct="1"/>
            <a:r>
              <a:rPr lang="en-US">
                <a:latin typeface="Calibri" charset="0"/>
              </a:rPr>
              <a:t>IR emissivity and reflectivity covariance</a:t>
            </a:r>
          </a:p>
          <a:p>
            <a:pPr eaLnBrk="1" hangingPunct="1"/>
            <a:r>
              <a:rPr lang="en-US">
                <a:latin typeface="Calibri" charset="0"/>
              </a:rPr>
              <a:t>MW emissivity covariance</a:t>
            </a:r>
          </a:p>
          <a:p>
            <a:pPr eaLnBrk="1" hangingPunct="1"/>
            <a:r>
              <a:rPr lang="en-US">
                <a:latin typeface="Calibri" charset="0"/>
              </a:rPr>
              <a:t>AVTP and AVMP and Ozone covariance</a:t>
            </a:r>
          </a:p>
        </p:txBody>
      </p:sp>
      <p:sp>
        <p:nvSpPr>
          <p:cNvPr id="4" name="Footer Placeholder 3"/>
          <p:cNvSpPr>
            <a:spLocks noGrp="1"/>
          </p:cNvSpPr>
          <p:nvPr>
            <p:ph type="ftr" sz="quarter" idx="4"/>
          </p:nvPr>
        </p:nvSpPr>
        <p:spPr/>
        <p:txBody>
          <a:bodyPr/>
          <a:lstStyle/>
          <a:p>
            <a:pPr>
              <a:defRPr/>
            </a:pPr>
            <a:r>
              <a:rPr lang="en-US" dirty="0" smtClean="0"/>
              <a:t>DRAFT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5762625"/>
            <a:ext cx="10318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JPSS Logo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0" y="5776913"/>
            <a:ext cx="11334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0150F05C-99EA-AA49-8D63-A7C130CC9742}" type="datetime1">
              <a:rPr lang="en-US"/>
              <a:pPr/>
              <a:t>Apr 19, 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6E1564B-BB00-A449-AA30-2C13318D7E85}" type="slidenum">
              <a:rPr lang="en-US"/>
              <a:pPr/>
              <a:t>‹#›</a:t>
            </a:fld>
            <a:endParaRPr lang="en-US"/>
          </a:p>
        </p:txBody>
      </p:sp>
    </p:spTree>
    <p:extLst>
      <p:ext uri="{BB962C8B-B14F-4D97-AF65-F5344CB8AC3E}">
        <p14:creationId xmlns:p14="http://schemas.microsoft.com/office/powerpoint/2010/main" val="53175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86182A62-32CC-BF40-8D63-07C52F0D5696}" type="datetime1">
              <a:rPr lang="en-US"/>
              <a:pPr/>
              <a:t>Apr 19, 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main menu</a:t>
            </a:r>
          </a:p>
        </p:txBody>
      </p:sp>
      <p:sp>
        <p:nvSpPr>
          <p:cNvPr id="6" name="Slide Number Placeholder 5"/>
          <p:cNvSpPr>
            <a:spLocks noGrp="1"/>
          </p:cNvSpPr>
          <p:nvPr>
            <p:ph type="sldNum" sz="quarter" idx="12"/>
          </p:nvPr>
        </p:nvSpPr>
        <p:spPr/>
        <p:txBody>
          <a:bodyPr/>
          <a:lstStyle>
            <a:lvl1pPr>
              <a:defRPr/>
            </a:lvl1pPr>
          </a:lstStyle>
          <a:p>
            <a:fld id="{38C03EB7-692E-2B44-B003-03024750218B}" type="slidenum">
              <a:rPr lang="en-US"/>
              <a:pPr/>
              <a:t>‹#›</a:t>
            </a:fld>
            <a:endParaRPr lang="en-US"/>
          </a:p>
        </p:txBody>
      </p:sp>
    </p:spTree>
    <p:extLst>
      <p:ext uri="{BB962C8B-B14F-4D97-AF65-F5344CB8AC3E}">
        <p14:creationId xmlns:p14="http://schemas.microsoft.com/office/powerpoint/2010/main" val="12315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7D68D3A4-E78A-DF48-8526-BB358A9F6BEB}" type="datetime1">
              <a:rPr lang="en-US"/>
              <a:pPr/>
              <a:t>Apr 19, 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main menu</a:t>
            </a:r>
          </a:p>
        </p:txBody>
      </p:sp>
      <p:sp>
        <p:nvSpPr>
          <p:cNvPr id="6" name="Slide Number Placeholder 5"/>
          <p:cNvSpPr>
            <a:spLocks noGrp="1"/>
          </p:cNvSpPr>
          <p:nvPr>
            <p:ph type="sldNum" sz="quarter" idx="12"/>
          </p:nvPr>
        </p:nvSpPr>
        <p:spPr/>
        <p:txBody>
          <a:bodyPr/>
          <a:lstStyle>
            <a:lvl1pPr>
              <a:defRPr/>
            </a:lvl1pPr>
          </a:lstStyle>
          <a:p>
            <a:fld id="{3E0C9093-06BD-A04F-8863-7D02283D6A12}" type="slidenum">
              <a:rPr lang="en-US"/>
              <a:pPr/>
              <a:t>‹#›</a:t>
            </a:fld>
            <a:endParaRPr lang="en-US"/>
          </a:p>
        </p:txBody>
      </p:sp>
    </p:spTree>
    <p:extLst>
      <p:ext uri="{BB962C8B-B14F-4D97-AF65-F5344CB8AC3E}">
        <p14:creationId xmlns:p14="http://schemas.microsoft.com/office/powerpoint/2010/main" val="329740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D3C4B6A0-8D5A-6540-A18B-7A07A0AB6151}" type="datetime1">
              <a:rPr lang="en-US"/>
              <a:pPr/>
              <a:t>Apr 19, 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main menu</a:t>
            </a:r>
          </a:p>
        </p:txBody>
      </p:sp>
      <p:sp>
        <p:nvSpPr>
          <p:cNvPr id="6" name="Slide Number Placeholder 5"/>
          <p:cNvSpPr>
            <a:spLocks noGrp="1"/>
          </p:cNvSpPr>
          <p:nvPr>
            <p:ph type="sldNum" sz="quarter" idx="12"/>
          </p:nvPr>
        </p:nvSpPr>
        <p:spPr/>
        <p:txBody>
          <a:bodyPr/>
          <a:lstStyle>
            <a:lvl1pPr>
              <a:defRPr/>
            </a:lvl1pPr>
          </a:lstStyle>
          <a:p>
            <a:fld id="{CCC82F9A-402A-1B44-B27E-03F0A34DF2C2}" type="slidenum">
              <a:rPr lang="en-US"/>
              <a:pPr/>
              <a:t>‹#›</a:t>
            </a:fld>
            <a:endParaRPr lang="en-US"/>
          </a:p>
        </p:txBody>
      </p:sp>
    </p:spTree>
    <p:extLst>
      <p:ext uri="{BB962C8B-B14F-4D97-AF65-F5344CB8AC3E}">
        <p14:creationId xmlns:p14="http://schemas.microsoft.com/office/powerpoint/2010/main" val="17386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D3181E1-A5BD-DC40-8B5E-6536D69B6EC4}" type="datetime1">
              <a:rPr lang="en-US"/>
              <a:pPr/>
              <a:t>Apr 19, 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main menu</a:t>
            </a:r>
          </a:p>
        </p:txBody>
      </p:sp>
      <p:sp>
        <p:nvSpPr>
          <p:cNvPr id="6" name="Slide Number Placeholder 5"/>
          <p:cNvSpPr>
            <a:spLocks noGrp="1"/>
          </p:cNvSpPr>
          <p:nvPr>
            <p:ph type="sldNum" sz="quarter" idx="12"/>
          </p:nvPr>
        </p:nvSpPr>
        <p:spPr/>
        <p:txBody>
          <a:bodyPr/>
          <a:lstStyle>
            <a:lvl1pPr>
              <a:defRPr/>
            </a:lvl1pPr>
          </a:lstStyle>
          <a:p>
            <a:fld id="{3E4F9CC0-38F0-194B-B281-2C2AC7CD98AA}" type="slidenum">
              <a:rPr lang="en-US"/>
              <a:pPr/>
              <a:t>‹#›</a:t>
            </a:fld>
            <a:endParaRPr lang="en-US"/>
          </a:p>
        </p:txBody>
      </p:sp>
    </p:spTree>
    <p:extLst>
      <p:ext uri="{BB962C8B-B14F-4D97-AF65-F5344CB8AC3E}">
        <p14:creationId xmlns:p14="http://schemas.microsoft.com/office/powerpoint/2010/main" val="1406878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390C361C-0321-234A-8D27-1BF899487C95}" type="datetime1">
              <a:rPr lang="en-US"/>
              <a:pPr/>
              <a:t>Apr 19, 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main menu</a:t>
            </a:r>
          </a:p>
        </p:txBody>
      </p:sp>
      <p:sp>
        <p:nvSpPr>
          <p:cNvPr id="7" name="Slide Number Placeholder 5"/>
          <p:cNvSpPr>
            <a:spLocks noGrp="1"/>
          </p:cNvSpPr>
          <p:nvPr>
            <p:ph type="sldNum" sz="quarter" idx="12"/>
          </p:nvPr>
        </p:nvSpPr>
        <p:spPr/>
        <p:txBody>
          <a:bodyPr/>
          <a:lstStyle>
            <a:lvl1pPr>
              <a:defRPr/>
            </a:lvl1pPr>
          </a:lstStyle>
          <a:p>
            <a:fld id="{671CC3E4-9869-ED40-BE93-6803807E6E5E}" type="slidenum">
              <a:rPr lang="en-US"/>
              <a:pPr/>
              <a:t>‹#›</a:t>
            </a:fld>
            <a:endParaRPr lang="en-US"/>
          </a:p>
        </p:txBody>
      </p:sp>
    </p:spTree>
    <p:extLst>
      <p:ext uri="{BB962C8B-B14F-4D97-AF65-F5344CB8AC3E}">
        <p14:creationId xmlns:p14="http://schemas.microsoft.com/office/powerpoint/2010/main" val="3321518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30C42780-7B28-A047-BFA6-4AAA43F678C6}" type="datetime1">
              <a:rPr lang="en-US"/>
              <a:pPr/>
              <a:t>Apr 19, 13</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main menu</a:t>
            </a:r>
          </a:p>
        </p:txBody>
      </p:sp>
      <p:sp>
        <p:nvSpPr>
          <p:cNvPr id="9" name="Slide Number Placeholder 5"/>
          <p:cNvSpPr>
            <a:spLocks noGrp="1"/>
          </p:cNvSpPr>
          <p:nvPr>
            <p:ph type="sldNum" sz="quarter" idx="12"/>
          </p:nvPr>
        </p:nvSpPr>
        <p:spPr/>
        <p:txBody>
          <a:bodyPr/>
          <a:lstStyle>
            <a:lvl1pPr>
              <a:defRPr/>
            </a:lvl1pPr>
          </a:lstStyle>
          <a:p>
            <a:fld id="{805381CB-97CA-5F49-9461-1696F4FBC8E2}" type="slidenum">
              <a:rPr lang="en-US"/>
              <a:pPr/>
              <a:t>‹#›</a:t>
            </a:fld>
            <a:endParaRPr lang="en-US"/>
          </a:p>
        </p:txBody>
      </p:sp>
    </p:spTree>
    <p:extLst>
      <p:ext uri="{BB962C8B-B14F-4D97-AF65-F5344CB8AC3E}">
        <p14:creationId xmlns:p14="http://schemas.microsoft.com/office/powerpoint/2010/main" val="20067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51F49CE8-E6C1-384E-A096-D4DC77CBB771}" type="datetime1">
              <a:rPr lang="en-US"/>
              <a:pPr/>
              <a:t>Apr 19, 13</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main menu</a:t>
            </a:r>
          </a:p>
        </p:txBody>
      </p:sp>
      <p:sp>
        <p:nvSpPr>
          <p:cNvPr id="5" name="Slide Number Placeholder 5"/>
          <p:cNvSpPr>
            <a:spLocks noGrp="1"/>
          </p:cNvSpPr>
          <p:nvPr>
            <p:ph type="sldNum" sz="quarter" idx="12"/>
          </p:nvPr>
        </p:nvSpPr>
        <p:spPr/>
        <p:txBody>
          <a:bodyPr/>
          <a:lstStyle>
            <a:lvl1pPr>
              <a:defRPr/>
            </a:lvl1pPr>
          </a:lstStyle>
          <a:p>
            <a:fld id="{6591EAB3-503C-9C4E-9236-128956B49BBA}" type="slidenum">
              <a:rPr lang="en-US"/>
              <a:pPr/>
              <a:t>‹#›</a:t>
            </a:fld>
            <a:endParaRPr lang="en-US"/>
          </a:p>
        </p:txBody>
      </p:sp>
    </p:spTree>
    <p:extLst>
      <p:ext uri="{BB962C8B-B14F-4D97-AF65-F5344CB8AC3E}">
        <p14:creationId xmlns:p14="http://schemas.microsoft.com/office/powerpoint/2010/main" val="310466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668C6D7-7283-C841-87C3-2FFC80EBF6FD}" type="datetime1">
              <a:rPr lang="en-US"/>
              <a:pPr/>
              <a:t>Apr 19, 13</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main menu</a:t>
            </a:r>
          </a:p>
        </p:txBody>
      </p:sp>
      <p:sp>
        <p:nvSpPr>
          <p:cNvPr id="4" name="Slide Number Placeholder 5"/>
          <p:cNvSpPr>
            <a:spLocks noGrp="1"/>
          </p:cNvSpPr>
          <p:nvPr>
            <p:ph type="sldNum" sz="quarter" idx="12"/>
          </p:nvPr>
        </p:nvSpPr>
        <p:spPr/>
        <p:txBody>
          <a:bodyPr/>
          <a:lstStyle>
            <a:lvl1pPr>
              <a:defRPr/>
            </a:lvl1pPr>
          </a:lstStyle>
          <a:p>
            <a:fld id="{D21A5A02-4022-3143-98D5-8120AF48B0FE}" type="slidenum">
              <a:rPr lang="en-US"/>
              <a:pPr/>
              <a:t>‹#›</a:t>
            </a:fld>
            <a:endParaRPr lang="en-US"/>
          </a:p>
        </p:txBody>
      </p:sp>
    </p:spTree>
    <p:extLst>
      <p:ext uri="{BB962C8B-B14F-4D97-AF65-F5344CB8AC3E}">
        <p14:creationId xmlns:p14="http://schemas.microsoft.com/office/powerpoint/2010/main" val="53984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7DD1B4A-B457-0E42-9C18-869EC90FAAE6}" type="datetime1">
              <a:rPr lang="en-US"/>
              <a:pPr/>
              <a:t>Apr 19, 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main menu</a:t>
            </a:r>
          </a:p>
        </p:txBody>
      </p:sp>
      <p:sp>
        <p:nvSpPr>
          <p:cNvPr id="7" name="Slide Number Placeholder 5"/>
          <p:cNvSpPr>
            <a:spLocks noGrp="1"/>
          </p:cNvSpPr>
          <p:nvPr>
            <p:ph type="sldNum" sz="quarter" idx="12"/>
          </p:nvPr>
        </p:nvSpPr>
        <p:spPr/>
        <p:txBody>
          <a:bodyPr/>
          <a:lstStyle>
            <a:lvl1pPr>
              <a:defRPr/>
            </a:lvl1pPr>
          </a:lstStyle>
          <a:p>
            <a:fld id="{EE8C855D-FF31-064F-AB35-EE98CFE5B919}" type="slidenum">
              <a:rPr lang="en-US"/>
              <a:pPr/>
              <a:t>‹#›</a:t>
            </a:fld>
            <a:endParaRPr lang="en-US"/>
          </a:p>
        </p:txBody>
      </p:sp>
    </p:spTree>
    <p:extLst>
      <p:ext uri="{BB962C8B-B14F-4D97-AF65-F5344CB8AC3E}">
        <p14:creationId xmlns:p14="http://schemas.microsoft.com/office/powerpoint/2010/main" val="270246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219199"/>
            <a:ext cx="54864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C71E42B-A5FC-924E-BA4E-388ED2463DE4}" type="datetime1">
              <a:rPr lang="en-US"/>
              <a:pPr/>
              <a:t>Apr 19, 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main menu</a:t>
            </a:r>
          </a:p>
        </p:txBody>
      </p:sp>
      <p:sp>
        <p:nvSpPr>
          <p:cNvPr id="7" name="Slide Number Placeholder 5"/>
          <p:cNvSpPr>
            <a:spLocks noGrp="1"/>
          </p:cNvSpPr>
          <p:nvPr>
            <p:ph type="sldNum" sz="quarter" idx="12"/>
          </p:nvPr>
        </p:nvSpPr>
        <p:spPr/>
        <p:txBody>
          <a:bodyPr/>
          <a:lstStyle>
            <a:lvl1pPr>
              <a:defRPr/>
            </a:lvl1pPr>
          </a:lstStyle>
          <a:p>
            <a:fld id="{726AB9BB-CFA8-2949-A2EB-F48698992211}" type="slidenum">
              <a:rPr lang="en-US"/>
              <a:pPr/>
              <a:t>‹#›</a:t>
            </a:fld>
            <a:endParaRPr lang="en-US"/>
          </a:p>
        </p:txBody>
      </p:sp>
    </p:spTree>
    <p:extLst>
      <p:ext uri="{BB962C8B-B14F-4D97-AF65-F5344CB8AC3E}">
        <p14:creationId xmlns:p14="http://schemas.microsoft.com/office/powerpoint/2010/main" val="30383716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5097"/>
          </a:schemeClr>
        </a:solidFill>
        <a:effectLst/>
      </p:bgPr>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23B16BBE-C5D6-CE4D-9B12-FB261F556777}" type="datetime1">
              <a:rPr lang="en-US"/>
              <a:pPr/>
              <a:t>Apr 19, 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main menu</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0328442C-AA89-5F40-AA99-A23CF02E41A3}" type="slidenum">
              <a:rPr lang="en-US"/>
              <a:pPr/>
              <a:t>‹#›</a:t>
            </a:fld>
            <a:endParaRPr lang="en-US"/>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fontAlgn="auto">
              <a:spcBef>
                <a:spcPts val="0"/>
              </a:spcBef>
              <a:spcAft>
                <a:spcPts val="0"/>
              </a:spcAft>
              <a:defRPr/>
            </a:pPr>
            <a:endParaRPr lang="en-US" dirty="0">
              <a:latin typeface="+mn-lt"/>
              <a:ea typeface="ＭＳ Ｐゴシック" pitchFamily="-108" charset="-128"/>
              <a:cs typeface="+mn-cs"/>
            </a:endParaRPr>
          </a:p>
        </p:txBody>
      </p:sp>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fontAlgn="auto" hangingPunct="0">
              <a:spcBef>
                <a:spcPts val="0"/>
              </a:spcBef>
              <a:spcAft>
                <a:spcPts val="0"/>
              </a:spcAft>
              <a:defRPr/>
            </a:pPr>
            <a:endParaRPr lang="en-US" dirty="0">
              <a:latin typeface="+mj-lt"/>
              <a:ea typeface="+mn-ea"/>
              <a:cs typeface="ＭＳ Ｐゴシック"/>
            </a:endParaRPr>
          </a:p>
        </p:txBody>
      </p:sp>
      <p:pic>
        <p:nvPicPr>
          <p:cNvPr id="205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3413" y="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itle Placeholder 1"/>
          <p:cNvSpPr>
            <a:spLocks noGrp="1"/>
          </p:cNvSpPr>
          <p:nvPr>
            <p:ph type="title"/>
          </p:nvPr>
        </p:nvSpPr>
        <p:spPr bwMode="auto">
          <a:xfrm>
            <a:off x="457200" y="0"/>
            <a:ext cx="8229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title</a:t>
            </a:r>
          </a:p>
        </p:txBody>
      </p:sp>
      <p:pic>
        <p:nvPicPr>
          <p:cNvPr id="2058" name="Picture 15" descr="NOAA_logo.png"/>
          <p:cNvPicPr preferRelativeResize="0">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8778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3200" kern="1200">
          <a:solidFill>
            <a:schemeClr val="tx1"/>
          </a:solidFill>
          <a:latin typeface="+mj-lt"/>
          <a:ea typeface="ＭＳ Ｐゴシック" charset="0"/>
          <a:cs typeface="+mj-cs"/>
        </a:defRPr>
      </a:lvl1pPr>
      <a:lvl2pPr algn="ctr" rtl="0" eaLnBrk="0" fontAlgn="base" hangingPunct="0">
        <a:spcBef>
          <a:spcPct val="0"/>
        </a:spcBef>
        <a:spcAft>
          <a:spcPct val="0"/>
        </a:spcAft>
        <a:defRPr sz="3200">
          <a:solidFill>
            <a:schemeClr val="tx1"/>
          </a:solidFill>
          <a:latin typeface="Calibri" pitchFamily="34" charset="0"/>
          <a:ea typeface="ＭＳ Ｐゴシック" charset="0"/>
        </a:defRPr>
      </a:lvl2pPr>
      <a:lvl3pPr algn="ctr" rtl="0" eaLnBrk="0" fontAlgn="base" hangingPunct="0">
        <a:spcBef>
          <a:spcPct val="0"/>
        </a:spcBef>
        <a:spcAft>
          <a:spcPct val="0"/>
        </a:spcAft>
        <a:defRPr sz="3200">
          <a:solidFill>
            <a:schemeClr val="tx1"/>
          </a:solidFill>
          <a:latin typeface="Calibri" pitchFamily="34" charset="0"/>
          <a:ea typeface="ＭＳ Ｐゴシック" charset="0"/>
        </a:defRPr>
      </a:lvl3pPr>
      <a:lvl4pPr algn="ctr" rtl="0" eaLnBrk="0" fontAlgn="base" hangingPunct="0">
        <a:spcBef>
          <a:spcPct val="0"/>
        </a:spcBef>
        <a:spcAft>
          <a:spcPct val="0"/>
        </a:spcAft>
        <a:defRPr sz="3200">
          <a:solidFill>
            <a:schemeClr val="tx1"/>
          </a:solidFill>
          <a:latin typeface="Calibri" pitchFamily="34" charset="0"/>
          <a:ea typeface="ＭＳ Ｐゴシック" charset="0"/>
        </a:defRPr>
      </a:lvl4pPr>
      <a:lvl5pPr algn="ctr" rtl="0" eaLnBrk="0" fontAlgn="base" hangingPunct="0">
        <a:spcBef>
          <a:spcPct val="0"/>
        </a:spcBef>
        <a:spcAft>
          <a:spcPct val="0"/>
        </a:spcAft>
        <a:defRPr sz="3200">
          <a:solidFill>
            <a:schemeClr val="tx1"/>
          </a:solidFill>
          <a:latin typeface="Calibri" pitchFamily="34" charset="0"/>
          <a:ea typeface="ＭＳ Ｐゴシック" charset="0"/>
        </a:defRPr>
      </a:lvl5pPr>
      <a:lvl6pPr marL="457200" algn="ctr" rtl="0" fontAlgn="base">
        <a:spcBef>
          <a:spcPct val="0"/>
        </a:spcBef>
        <a:spcAft>
          <a:spcPct val="0"/>
        </a:spcAft>
        <a:defRPr sz="3200">
          <a:solidFill>
            <a:schemeClr val="tx1"/>
          </a:solidFill>
          <a:latin typeface="Calibri" pitchFamily="34" charset="0"/>
        </a:defRPr>
      </a:lvl6pPr>
      <a:lvl7pPr marL="914400" algn="ctr" rtl="0" fontAlgn="base">
        <a:spcBef>
          <a:spcPct val="0"/>
        </a:spcBef>
        <a:spcAft>
          <a:spcPct val="0"/>
        </a:spcAft>
        <a:defRPr sz="3200">
          <a:solidFill>
            <a:schemeClr val="tx1"/>
          </a:solidFill>
          <a:latin typeface="Calibri" pitchFamily="34" charset="0"/>
        </a:defRPr>
      </a:lvl7pPr>
      <a:lvl8pPr marL="1371600" algn="ctr" rtl="0" fontAlgn="base">
        <a:spcBef>
          <a:spcPct val="0"/>
        </a:spcBef>
        <a:spcAft>
          <a:spcPct val="0"/>
        </a:spcAft>
        <a:defRPr sz="3200">
          <a:solidFill>
            <a:schemeClr val="tx1"/>
          </a:solidFill>
          <a:latin typeface="Calibri" pitchFamily="34" charset="0"/>
        </a:defRPr>
      </a:lvl8pPr>
      <a:lvl9pPr marL="1828800" algn="ctr" rtl="0" fontAlgn="base">
        <a:spcBef>
          <a:spcPct val="0"/>
        </a:spcBef>
        <a:spcAft>
          <a:spcPct val="0"/>
        </a:spcAft>
        <a:defRPr sz="32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47.jpeg"/><Relationship Id="rId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png"/><Relationship Id="rId8" Type="http://schemas.openxmlformats.org/officeDocument/2006/relationships/image" Target="../media/image47.jpeg"/><Relationship Id="rId9"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3"/>
            <a:ext cx="7772400" cy="1470025"/>
          </a:xfrm>
        </p:spPr>
        <p:txBody>
          <a:bodyPr>
            <a:normAutofit fontScale="90000"/>
          </a:bodyPr>
          <a:lstStyle/>
          <a:p>
            <a:pPr eaLnBrk="1" hangingPunct="1"/>
            <a:r>
              <a:rPr lang="en-US" sz="3600">
                <a:latin typeface="Calibri" charset="0"/>
              </a:rPr>
              <a:t>Request for</a:t>
            </a:r>
            <a:br>
              <a:rPr lang="en-US" sz="3600">
                <a:latin typeface="Calibri" charset="0"/>
              </a:rPr>
            </a:br>
            <a:r>
              <a:rPr lang="en-US" sz="3600">
                <a:latin typeface="Calibri" charset="0"/>
              </a:rPr>
              <a:t>Snow Cover EDR Beta Maturity</a:t>
            </a:r>
            <a:r>
              <a:rPr lang="en-US" sz="2900">
                <a:latin typeface="Calibri" charset="0"/>
              </a:rPr>
              <a:t/>
            </a:r>
            <a:br>
              <a:rPr lang="en-US" sz="2900">
                <a:latin typeface="Calibri" charset="0"/>
              </a:rPr>
            </a:br>
            <a:endParaRPr lang="en-US" sz="2900">
              <a:latin typeface="Calibri" charset="0"/>
            </a:endParaRPr>
          </a:p>
        </p:txBody>
      </p:sp>
      <p:sp>
        <p:nvSpPr>
          <p:cNvPr id="4099" name="Subtitle 2"/>
          <p:cNvSpPr>
            <a:spLocks noGrp="1"/>
          </p:cNvSpPr>
          <p:nvPr>
            <p:ph type="subTitle" idx="4294967295"/>
          </p:nvPr>
        </p:nvSpPr>
        <p:spPr>
          <a:xfrm>
            <a:off x="866775" y="4452938"/>
            <a:ext cx="7362825" cy="1235075"/>
          </a:xfrm>
        </p:spPr>
        <p:txBody>
          <a:bodyPr/>
          <a:lstStyle/>
          <a:p>
            <a:pPr marL="0" indent="0" algn="ctr">
              <a:spcBef>
                <a:spcPts val="0"/>
              </a:spcBef>
              <a:buNone/>
            </a:pPr>
            <a:r>
              <a:rPr lang="en-US" sz="2000" dirty="0"/>
              <a:t>Cryosphere  Products Validation Team</a:t>
            </a:r>
          </a:p>
          <a:p>
            <a:pPr marL="0" indent="0" algn="ctr">
              <a:spcBef>
                <a:spcPts val="0"/>
              </a:spcBef>
              <a:buNone/>
            </a:pPr>
            <a:r>
              <a:rPr lang="en-US" sz="2000" dirty="0"/>
              <a:t>Jeff Key,  NOAA/NESDIS/STAR, Team Lead</a:t>
            </a:r>
          </a:p>
          <a:p>
            <a:pPr marL="0" indent="0" algn="ctr">
              <a:spcBef>
                <a:spcPts val="0"/>
              </a:spcBef>
              <a:buNone/>
            </a:pPr>
            <a:r>
              <a:rPr lang="en-US" sz="2000" dirty="0"/>
              <a:t>Paul Meade, Cryosphere  Products JAM</a:t>
            </a:r>
          </a:p>
        </p:txBody>
      </p:sp>
      <p:sp>
        <p:nvSpPr>
          <p:cNvPr id="4100" name="TextBox 4"/>
          <p:cNvSpPr txBox="1">
            <a:spLocks noChangeArrowheads="1"/>
          </p:cNvSpPr>
          <p:nvPr/>
        </p:nvSpPr>
        <p:spPr bwMode="auto">
          <a:xfrm>
            <a:off x="1508125" y="2674938"/>
            <a:ext cx="58896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2400" dirty="0"/>
              <a:t>DR # 7132</a:t>
            </a:r>
          </a:p>
          <a:p>
            <a:r>
              <a:rPr lang="en-US" sz="2400" dirty="0"/>
              <a:t>CCR # 474-CCR-13-0945</a:t>
            </a:r>
          </a:p>
          <a:p>
            <a:r>
              <a:rPr lang="en-US" sz="2400" dirty="0"/>
              <a:t>DRAT discussion: April 19, 2013</a:t>
            </a:r>
          </a:p>
          <a:p>
            <a:r>
              <a:rPr lang="en-US" sz="2400" dirty="0"/>
              <a:t>AERB presentation: April 24, 2013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5" y="1371600"/>
            <a:ext cx="8574088" cy="4754563"/>
          </a:xfrm>
        </p:spPr>
        <p:txBody>
          <a:bodyPr>
            <a:normAutofit/>
          </a:bodyPr>
          <a:lstStyle/>
          <a:p>
            <a:pPr eaLnBrk="1" hangingPunct="1">
              <a:lnSpc>
                <a:spcPct val="80000"/>
              </a:lnSpc>
              <a:spcBef>
                <a:spcPts val="600"/>
              </a:spcBef>
              <a:spcAft>
                <a:spcPts val="1200"/>
              </a:spcAft>
            </a:pPr>
            <a:r>
              <a:rPr lang="en-US" sz="2200">
                <a:latin typeface="Calibri" charset="0"/>
              </a:rPr>
              <a:t>The VIIRS Snow Cover EDR algorithm is an adaptation of the heritage MODIS SnowMap algorithm (Hall et.al 2001) that classifies snow based upon the Normalized Difference Snow Index (NDSI) and additional reflectance, thermal and NDVI thresholds.  </a:t>
            </a:r>
          </a:p>
          <a:p>
            <a:pPr eaLnBrk="1" hangingPunct="1">
              <a:lnSpc>
                <a:spcPct val="80000"/>
              </a:lnSpc>
              <a:spcBef>
                <a:spcPts val="600"/>
              </a:spcBef>
              <a:spcAft>
                <a:spcPts val="1200"/>
              </a:spcAft>
            </a:pPr>
            <a:r>
              <a:rPr lang="en-US" sz="2200">
                <a:latin typeface="Calibri" charset="0"/>
              </a:rPr>
              <a:t>The EDR consists of two products:  (1) snow binary map  (375 m spatial resolution @nadir) and  (2) a snow fraction map  (750 m spatial resolution @nadir)  that is derived from the binary map as a 2x2 aggregated snow fraction.  </a:t>
            </a:r>
          </a:p>
          <a:p>
            <a:pPr eaLnBrk="1" hangingPunct="1">
              <a:lnSpc>
                <a:spcPct val="80000"/>
              </a:lnSpc>
            </a:pPr>
            <a:r>
              <a:rPr lang="en-US" sz="2200">
                <a:latin typeface="Calibri" charset="0"/>
              </a:rPr>
              <a:t>The VIIRS algorithm adaptations from that of the MODIS heritage are: (1) use of a TOA brightness temperature  for thermal false snow screening instead of a surface temperature and  (2) use of the VIIRS imagery resolution </a:t>
            </a:r>
            <a:r>
              <a:rPr lang="en-US" sz="2200">
                <a:latin typeface="Calibri" charset="0"/>
                <a:cs typeface="Arial" charset="0"/>
              </a:rPr>
              <a:t>0.645</a:t>
            </a:r>
            <a:r>
              <a:rPr lang="en-US" sz="2200">
                <a:latin typeface="Times New Roman" charset="0"/>
                <a:cs typeface="Times New Roman" charset="0"/>
              </a:rPr>
              <a:t>µ</a:t>
            </a:r>
            <a:r>
              <a:rPr lang="en-US" sz="2200">
                <a:latin typeface="Calibri" charset="0"/>
                <a:cs typeface="Arial" charset="0"/>
              </a:rPr>
              <a:t>m (I1) reflectance in the NDSI instead of the 0.555 </a:t>
            </a:r>
            <a:r>
              <a:rPr lang="en-US" sz="2200">
                <a:latin typeface="Times New Roman" charset="0"/>
                <a:cs typeface="Times New Roman" charset="0"/>
              </a:rPr>
              <a:t>µ</a:t>
            </a:r>
            <a:r>
              <a:rPr lang="en-US" sz="2200">
                <a:latin typeface="Calibri" charset="0"/>
                <a:cs typeface="Arial" charset="0"/>
              </a:rPr>
              <a:t>m reflectance used by the MODIS algorithm.</a:t>
            </a:r>
            <a:endParaRPr lang="en-US" sz="2200">
              <a:latin typeface="Calibri" charset="0"/>
            </a:endParaRPr>
          </a:p>
          <a:p>
            <a:pPr eaLnBrk="1" hangingPunct="1">
              <a:lnSpc>
                <a:spcPct val="80000"/>
              </a:lnSpc>
            </a:pPr>
            <a:endParaRPr lang="en-US" sz="2200">
              <a:latin typeface="Calibri" charset="0"/>
            </a:endParaRPr>
          </a:p>
        </p:txBody>
      </p:sp>
      <p:sp>
        <p:nvSpPr>
          <p:cNvPr id="13315" name="Title 1"/>
          <p:cNvSpPr>
            <a:spLocks noGrp="1"/>
          </p:cNvSpPr>
          <p:nvPr>
            <p:ph type="title"/>
          </p:nvPr>
        </p:nvSpPr>
        <p:spPr/>
        <p:txBody>
          <a:bodyPr/>
          <a:lstStyle/>
          <a:p>
            <a:pPr eaLnBrk="1" hangingPunct="1"/>
            <a:r>
              <a:rPr lang="en-US">
                <a:latin typeface="Calibri" charset="0"/>
              </a:rPr>
              <a:t>Snow Cover EDR Algorithm</a:t>
            </a: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12C26B4-3D99-9240-BEFE-C64F6104D977}" type="slidenum">
              <a:rPr lang="en-US">
                <a:solidFill>
                  <a:srgbClr val="898989"/>
                </a:solidFill>
                <a:latin typeface="Calibri" charset="0"/>
              </a:rPr>
              <a:pPr eaLnBrk="1" hangingPunct="1"/>
              <a:t>10</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History of Algorithm changes/updates (1/2)</a:t>
            </a:r>
            <a:endParaRPr lang="en-US" dirty="0">
              <a:ea typeface="+mj-ea"/>
            </a:endParaRPr>
          </a:p>
        </p:txBody>
      </p:sp>
      <p:graphicFrame>
        <p:nvGraphicFramePr>
          <p:cNvPr id="5" name="Content Placeholder 4"/>
          <p:cNvGraphicFramePr>
            <a:graphicFrameLocks noGrp="1"/>
          </p:cNvGraphicFramePr>
          <p:nvPr>
            <p:ph idx="1"/>
          </p:nvPr>
        </p:nvGraphicFramePr>
        <p:xfrm>
          <a:off x="457200" y="1217613"/>
          <a:ext cx="8229600" cy="5573161"/>
        </p:xfrm>
        <a:graphic>
          <a:graphicData uri="http://schemas.openxmlformats.org/drawingml/2006/table">
            <a:tbl>
              <a:tblPr firstRow="1" bandRow="1">
                <a:tableStyleId>{5C22544A-7EE6-4342-B048-85BDC9FD1C3A}</a:tableStyleId>
              </a:tblPr>
              <a:tblGrid>
                <a:gridCol w="1300348"/>
                <a:gridCol w="1595252"/>
                <a:gridCol w="3035300"/>
                <a:gridCol w="2298700"/>
              </a:tblGrid>
              <a:tr h="388945">
                <a:tc>
                  <a:txBody>
                    <a:bodyPr/>
                    <a:lstStyle/>
                    <a:p>
                      <a:r>
                        <a:rPr lang="en-US" sz="1900" dirty="0" smtClean="0"/>
                        <a:t>Date</a:t>
                      </a:r>
                      <a:endParaRPr lang="en-US" sz="1900" dirty="0"/>
                    </a:p>
                  </a:txBody>
                  <a:tcPr marT="47952" marB="47952"/>
                </a:tc>
                <a:tc>
                  <a:txBody>
                    <a:bodyPr/>
                    <a:lstStyle/>
                    <a:p>
                      <a:r>
                        <a:rPr lang="en-US" sz="1900" dirty="0" smtClean="0"/>
                        <a:t>Update/DR#</a:t>
                      </a:r>
                      <a:endParaRPr lang="en-US" sz="1900" dirty="0"/>
                    </a:p>
                  </a:txBody>
                  <a:tcPr marT="47952" marB="47952"/>
                </a:tc>
                <a:tc>
                  <a:txBody>
                    <a:bodyPr/>
                    <a:lstStyle/>
                    <a:p>
                      <a:r>
                        <a:rPr lang="en-US" sz="1900" dirty="0" smtClean="0"/>
                        <a:t>Reason</a:t>
                      </a:r>
                      <a:endParaRPr lang="en-US" sz="1900" dirty="0"/>
                    </a:p>
                  </a:txBody>
                  <a:tcPr marT="47952" marB="47952"/>
                </a:tc>
                <a:tc>
                  <a:txBody>
                    <a:bodyPr/>
                    <a:lstStyle/>
                    <a:p>
                      <a:r>
                        <a:rPr lang="en-US" sz="1900" dirty="0" smtClean="0"/>
                        <a:t>Completed</a:t>
                      </a:r>
                      <a:endParaRPr lang="en-US" sz="1900" dirty="0"/>
                    </a:p>
                  </a:txBody>
                  <a:tcPr marT="47952" marB="47952"/>
                </a:tc>
              </a:tr>
              <a:tr h="1214787">
                <a:tc>
                  <a:txBody>
                    <a:bodyPr/>
                    <a:lstStyle/>
                    <a:p>
                      <a:r>
                        <a:rPr lang="en-US" sz="1500" dirty="0" smtClean="0">
                          <a:solidFill>
                            <a:schemeClr val="tx1"/>
                          </a:solidFill>
                        </a:rPr>
                        <a:t>12-20-2010</a:t>
                      </a:r>
                      <a:endParaRPr lang="en-US" sz="1500" dirty="0">
                        <a:solidFill>
                          <a:schemeClr val="tx1"/>
                        </a:solidFill>
                      </a:endParaRPr>
                    </a:p>
                  </a:txBody>
                  <a:tcPr marT="47952" marB="47952"/>
                </a:tc>
                <a:tc>
                  <a:txBody>
                    <a:bodyPr/>
                    <a:lstStyle/>
                    <a:p>
                      <a:r>
                        <a:rPr lang="en-US" sz="1500" kern="1200" dirty="0" smtClean="0">
                          <a:solidFill>
                            <a:schemeClr val="dk1"/>
                          </a:solidFill>
                          <a:latin typeface="+mn-lt"/>
                          <a:ea typeface="+mn-ea"/>
                          <a:cs typeface="+mn-cs"/>
                        </a:rPr>
                        <a:t>VIIRS Snow Cover EDR Look-up/DR4138</a:t>
                      </a:r>
                      <a:endParaRPr lang="en-US" sz="1500" dirty="0"/>
                    </a:p>
                  </a:txBody>
                  <a:tcPr marT="47952" marB="47952"/>
                </a:tc>
                <a:tc>
                  <a:txBody>
                    <a:bodyPr/>
                    <a:lstStyle/>
                    <a:p>
                      <a:r>
                        <a:rPr lang="en-US" sz="1500" dirty="0" smtClean="0">
                          <a:latin typeface="+mn-lt"/>
                        </a:rPr>
                        <a:t>Updated false snow thermal screening threshold. Previous threshold value was based on MODIS data. New threshold values has been derived from VIIRS F1 test program results</a:t>
                      </a:r>
                      <a:endParaRPr lang="en-US" sz="1500" dirty="0">
                        <a:latin typeface="+mn-lt"/>
                      </a:endParaRPr>
                    </a:p>
                  </a:txBody>
                  <a:tcPr marT="47952" marB="47952"/>
                </a:tc>
                <a:tc>
                  <a:txBody>
                    <a:bodyPr/>
                    <a:lstStyle/>
                    <a:p>
                      <a:r>
                        <a:rPr lang="en-US" sz="1500" dirty="0" smtClean="0"/>
                        <a:t>No</a:t>
                      </a:r>
                      <a:r>
                        <a:rPr lang="en-US" sz="1500" baseline="0" dirty="0" smtClean="0"/>
                        <a:t> indication that the work has been completed</a:t>
                      </a:r>
                      <a:endParaRPr lang="en-US" sz="1500" dirty="0"/>
                    </a:p>
                  </a:txBody>
                  <a:tcPr marT="47952" marB="47952"/>
                </a:tc>
              </a:tr>
              <a:tr h="991010">
                <a:tc>
                  <a:txBody>
                    <a:bodyPr/>
                    <a:lstStyle/>
                    <a:p>
                      <a:r>
                        <a:rPr lang="en-US" sz="1500" dirty="0" smtClean="0">
                          <a:solidFill>
                            <a:schemeClr val="tx1"/>
                          </a:solidFill>
                        </a:rPr>
                        <a:t>03-31-2011</a:t>
                      </a:r>
                      <a:endParaRPr lang="en-US" sz="1500" dirty="0">
                        <a:solidFill>
                          <a:schemeClr val="tx1"/>
                        </a:solidFill>
                      </a:endParaRPr>
                    </a:p>
                  </a:txBody>
                  <a:tcPr marT="47952" marB="47952"/>
                </a:tc>
                <a:tc>
                  <a:txBody>
                    <a:bodyPr/>
                    <a:lstStyle/>
                    <a:p>
                      <a:r>
                        <a:rPr lang="en-US" sz="1500" dirty="0" smtClean="0"/>
                        <a:t>Snow algorithm inconsistent with new requirements/DR4246</a:t>
                      </a:r>
                      <a:endParaRPr lang="en-US" sz="1500" dirty="0"/>
                    </a:p>
                  </a:txBody>
                  <a:tcPr marT="47952" marB="47952"/>
                </a:tc>
                <a:tc>
                  <a:txBody>
                    <a:bodyPr/>
                    <a:lstStyle/>
                    <a:p>
                      <a:r>
                        <a:rPr lang="en-US" sz="1500" dirty="0" smtClean="0">
                          <a:latin typeface="+mn-lt"/>
                        </a:rPr>
                        <a:t>Operational approach for snow fraction retrieval is inadequate</a:t>
                      </a:r>
                      <a:endParaRPr lang="en-US" sz="1500" dirty="0">
                        <a:latin typeface="+mn-lt"/>
                      </a:endParaRPr>
                    </a:p>
                  </a:txBody>
                  <a:tcPr marT="47952" marB="47952"/>
                </a:tc>
                <a:tc>
                  <a:txBody>
                    <a:bodyPr/>
                    <a:lstStyle/>
                    <a:p>
                      <a:r>
                        <a:rPr lang="en-US" sz="1500" dirty="0" smtClean="0"/>
                        <a:t>Not Completed</a:t>
                      </a:r>
                      <a:endParaRPr lang="en-US" sz="1500" dirty="0"/>
                    </a:p>
                  </a:txBody>
                  <a:tcPr marT="47952" marB="47952"/>
                </a:tc>
              </a:tr>
              <a:tr h="991010">
                <a:tc>
                  <a:txBody>
                    <a:bodyPr/>
                    <a:lstStyle/>
                    <a:p>
                      <a:r>
                        <a:rPr lang="en-US" sz="1500" dirty="0" smtClean="0">
                          <a:solidFill>
                            <a:schemeClr val="tx1"/>
                          </a:solidFill>
                        </a:rPr>
                        <a:t>04-10-2013 (last update)</a:t>
                      </a:r>
                      <a:endParaRPr lang="en-US" sz="1500" dirty="0">
                        <a:solidFill>
                          <a:schemeClr val="tx1"/>
                        </a:solidFill>
                      </a:endParaRPr>
                    </a:p>
                  </a:txBody>
                  <a:tcPr marT="47952" marB="47952"/>
                </a:tc>
                <a:tc>
                  <a:txBody>
                    <a:bodyPr/>
                    <a:lstStyle/>
                    <a:p>
                      <a:r>
                        <a:rPr lang="en-US" sz="1500" dirty="0" smtClean="0"/>
                        <a:t>Snow EDR has fixed limit setting on solar</a:t>
                      </a:r>
                      <a:r>
                        <a:rPr lang="en-US" sz="1500" baseline="0" dirty="0" smtClean="0"/>
                        <a:t> zenith angle (SZA)/DR4895</a:t>
                      </a:r>
                      <a:endParaRPr lang="en-US" sz="1500" dirty="0"/>
                    </a:p>
                  </a:txBody>
                  <a:tcPr marT="47952" marB="47952"/>
                </a:tc>
                <a:tc>
                  <a:txBody>
                    <a:bodyPr/>
                    <a:lstStyle/>
                    <a:p>
                      <a:r>
                        <a:rPr lang="en-US" sz="1500" dirty="0" smtClean="0">
                          <a:latin typeface="+mn-lt"/>
                        </a:rPr>
                        <a:t>Need to remove the fixed limits on solar zenith angle and make the limits tunable </a:t>
                      </a:r>
                      <a:endParaRPr lang="en-US" sz="1500" dirty="0">
                        <a:latin typeface="+mn-lt"/>
                      </a:endParaRPr>
                    </a:p>
                  </a:txBody>
                  <a:tcPr marT="47952" marB="47952"/>
                </a:tc>
                <a:tc>
                  <a:txBody>
                    <a:bodyPr/>
                    <a:lstStyle/>
                    <a:p>
                      <a:r>
                        <a:rPr lang="en-US" sz="1500" dirty="0" smtClean="0"/>
                        <a:t>Not Completed</a:t>
                      </a:r>
                      <a:endParaRPr lang="en-US" sz="1500" dirty="0"/>
                    </a:p>
                  </a:txBody>
                  <a:tcPr marT="47952" marB="47952"/>
                </a:tc>
              </a:tr>
              <a:tr h="991010">
                <a:tc>
                  <a:txBody>
                    <a:bodyPr/>
                    <a:lstStyle/>
                    <a:p>
                      <a:r>
                        <a:rPr lang="en-US" sz="1500" dirty="0" smtClean="0">
                          <a:solidFill>
                            <a:schemeClr val="tx1"/>
                          </a:solidFill>
                        </a:rPr>
                        <a:t>04-25-2012</a:t>
                      </a:r>
                      <a:endParaRPr lang="en-US" sz="1500" dirty="0">
                        <a:solidFill>
                          <a:schemeClr val="tx1"/>
                        </a:solidFill>
                      </a:endParaRPr>
                    </a:p>
                  </a:txBody>
                  <a:tcPr marT="47952" marB="47952"/>
                </a:tc>
                <a:tc>
                  <a:txBody>
                    <a:bodyPr/>
                    <a:lstStyle/>
                    <a:p>
                      <a:r>
                        <a:rPr lang="en-US" sz="1500" dirty="0" smtClean="0"/>
                        <a:t>Alternative snow/ice grid needed to support algorithms/DR4700</a:t>
                      </a:r>
                      <a:endParaRPr lang="en-US" sz="1500" dirty="0"/>
                    </a:p>
                  </a:txBody>
                  <a:tcPr marT="47952" marB="47952"/>
                </a:tc>
                <a:tc>
                  <a:txBody>
                    <a:bodyPr/>
                    <a:lstStyle/>
                    <a:p>
                      <a:r>
                        <a:rPr lang="en-US" sz="1500" dirty="0" smtClean="0">
                          <a:latin typeface="+mn-lt"/>
                        </a:rPr>
                        <a:t>Need to modify the Snow/Ice </a:t>
                      </a:r>
                      <a:r>
                        <a:rPr lang="en-US" sz="1500" dirty="0" err="1" smtClean="0">
                          <a:latin typeface="+mn-lt"/>
                        </a:rPr>
                        <a:t>GranToGrid</a:t>
                      </a:r>
                      <a:r>
                        <a:rPr lang="en-US" sz="1500" dirty="0" smtClean="0">
                          <a:latin typeface="+mn-lt"/>
                        </a:rPr>
                        <a:t> algorithm to make use of the NOAA Global </a:t>
                      </a:r>
                      <a:r>
                        <a:rPr lang="en-US" sz="1500" dirty="0" err="1" smtClean="0">
                          <a:latin typeface="+mn-lt"/>
                        </a:rPr>
                        <a:t>Multisensor</a:t>
                      </a:r>
                      <a:r>
                        <a:rPr lang="en-US" sz="1500" dirty="0" smtClean="0">
                          <a:latin typeface="+mn-lt"/>
                        </a:rPr>
                        <a:t> Automated Snow/Ice Map</a:t>
                      </a:r>
                      <a:endParaRPr lang="en-US" sz="1500" dirty="0">
                        <a:latin typeface="+mn-lt"/>
                      </a:endParaRPr>
                    </a:p>
                  </a:txBody>
                  <a:tcPr marT="47952" marB="47952"/>
                </a:tc>
                <a:tc>
                  <a:txBody>
                    <a:bodyPr/>
                    <a:lstStyle/>
                    <a:p>
                      <a:r>
                        <a:rPr lang="en-US" sz="1500" baseline="0" dirty="0" smtClean="0"/>
                        <a:t>Not Completed </a:t>
                      </a:r>
                      <a:endParaRPr lang="en-US" sz="1500" dirty="0"/>
                    </a:p>
                  </a:txBody>
                  <a:tcPr marT="47952" marB="47952"/>
                </a:tc>
              </a:tr>
            </a:tbl>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A38CBDD-9F05-9946-9C01-1F024AE3459B}" type="slidenum">
              <a:rPr lang="en-US">
                <a:solidFill>
                  <a:srgbClr val="898989"/>
                </a:solidFill>
                <a:latin typeface="Calibri" charset="0"/>
              </a:rPr>
              <a:pPr eaLnBrk="1" hangingPunct="1"/>
              <a:t>11</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History of Algorithm changes/updates (2/2)</a:t>
            </a:r>
            <a:endParaRPr lang="en-US" dirty="0">
              <a:ea typeface="+mj-ea"/>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07602606"/>
              </p:ext>
            </p:extLst>
          </p:nvPr>
        </p:nvGraphicFramePr>
        <p:xfrm>
          <a:off x="457200" y="1217613"/>
          <a:ext cx="8229600" cy="3581400"/>
        </p:xfrm>
        <a:graphic>
          <a:graphicData uri="http://schemas.openxmlformats.org/drawingml/2006/table">
            <a:tbl>
              <a:tblPr firstRow="1" bandRow="1">
                <a:tableStyleId>{5C22544A-7EE6-4342-B048-85BDC9FD1C3A}</a:tableStyleId>
              </a:tblPr>
              <a:tblGrid>
                <a:gridCol w="1300348"/>
                <a:gridCol w="1734952"/>
                <a:gridCol w="2997200"/>
                <a:gridCol w="2197100"/>
              </a:tblGrid>
              <a:tr h="370840">
                <a:tc>
                  <a:txBody>
                    <a:bodyPr/>
                    <a:lstStyle/>
                    <a:p>
                      <a:r>
                        <a:rPr lang="en-US" sz="1800" dirty="0" smtClean="0"/>
                        <a:t>Date</a:t>
                      </a:r>
                      <a:endParaRPr lang="en-US" sz="1800" dirty="0"/>
                    </a:p>
                  </a:txBody>
                  <a:tcPr/>
                </a:tc>
                <a:tc>
                  <a:txBody>
                    <a:bodyPr/>
                    <a:lstStyle/>
                    <a:p>
                      <a:r>
                        <a:rPr lang="en-US" sz="1800" dirty="0" smtClean="0"/>
                        <a:t>Update/DR#</a:t>
                      </a:r>
                      <a:endParaRPr lang="en-US" sz="1800" dirty="0"/>
                    </a:p>
                  </a:txBody>
                  <a:tcPr/>
                </a:tc>
                <a:tc>
                  <a:txBody>
                    <a:bodyPr/>
                    <a:lstStyle/>
                    <a:p>
                      <a:r>
                        <a:rPr lang="en-US" sz="1800" dirty="0" smtClean="0"/>
                        <a:t>Reason</a:t>
                      </a:r>
                      <a:endParaRPr lang="en-US" sz="1800" dirty="0"/>
                    </a:p>
                  </a:txBody>
                  <a:tcPr/>
                </a:tc>
                <a:tc>
                  <a:txBody>
                    <a:bodyPr/>
                    <a:lstStyle/>
                    <a:p>
                      <a:r>
                        <a:rPr lang="en-US" sz="1800" dirty="0" smtClean="0"/>
                        <a:t>Completed</a:t>
                      </a:r>
                      <a:endParaRPr lang="en-US" sz="1800" dirty="0"/>
                    </a:p>
                  </a:txBody>
                  <a:tcPr/>
                </a:tc>
              </a:tr>
              <a:tr h="1158240">
                <a:tc>
                  <a:txBody>
                    <a:bodyPr/>
                    <a:lstStyle/>
                    <a:p>
                      <a:r>
                        <a:rPr lang="en-US" sz="1500" dirty="0" smtClean="0">
                          <a:solidFill>
                            <a:schemeClr val="tx1"/>
                          </a:solidFill>
                        </a:rPr>
                        <a:t>06-18-2012</a:t>
                      </a:r>
                      <a:endParaRPr lang="en-US" sz="1500" dirty="0">
                        <a:solidFill>
                          <a:schemeClr val="tx1"/>
                        </a:solidFill>
                      </a:endParaRPr>
                    </a:p>
                  </a:txBody>
                  <a:tcPr/>
                </a:tc>
                <a:tc>
                  <a:txBody>
                    <a:bodyPr/>
                    <a:lstStyle/>
                    <a:p>
                      <a:r>
                        <a:rPr lang="en-US" sz="1500" kern="1200" dirty="0" smtClean="0">
                          <a:solidFill>
                            <a:schemeClr val="dk1"/>
                          </a:solidFill>
                          <a:latin typeface="+mn-lt"/>
                          <a:ea typeface="+mn-ea"/>
                          <a:cs typeface="+mn-cs"/>
                        </a:rPr>
                        <a:t>VIIRS-SNOW-COVER-QUAL LUT SZA Thresholds/DR4787</a:t>
                      </a:r>
                      <a:endParaRPr lang="en-US" sz="1500" dirty="0"/>
                    </a:p>
                  </a:txBody>
                  <a:tcPr/>
                </a:tc>
                <a:tc>
                  <a:txBody>
                    <a:bodyPr/>
                    <a:lstStyle/>
                    <a:p>
                      <a:r>
                        <a:rPr lang="en-US" sz="1500" dirty="0" smtClean="0">
                          <a:latin typeface="+mn-lt"/>
                        </a:rPr>
                        <a:t>Updates needed to solar zenith angle thresholds in the VIIRS-SNOW-COVER-QUAL LUT and to the seed data for the </a:t>
                      </a:r>
                      <a:r>
                        <a:rPr lang="en-US" sz="1500" dirty="0" err="1" smtClean="0">
                          <a:latin typeface="+mn-lt"/>
                        </a:rPr>
                        <a:t>GridIP</a:t>
                      </a:r>
                      <a:r>
                        <a:rPr lang="en-US" sz="1500" dirty="0" smtClean="0">
                          <a:latin typeface="+mn-lt"/>
                        </a:rPr>
                        <a:t>-VIIRS-Snow-Ice-Cover-Rolling-Tile dataset</a:t>
                      </a:r>
                      <a:endParaRPr lang="en-US" sz="1500" dirty="0">
                        <a:latin typeface="+mn-lt"/>
                      </a:endParaRPr>
                    </a:p>
                  </a:txBody>
                  <a:tcPr/>
                </a:tc>
                <a:tc>
                  <a:txBody>
                    <a:bodyPr/>
                    <a:lstStyle/>
                    <a:p>
                      <a:r>
                        <a:rPr lang="en-US" sz="1500" dirty="0" smtClean="0"/>
                        <a:t>Completed</a:t>
                      </a:r>
                      <a:endParaRPr lang="en-US" sz="1500" dirty="0"/>
                    </a:p>
                  </a:txBody>
                  <a:tcPr/>
                </a:tc>
              </a:tr>
              <a:tr h="1158240">
                <a:tc>
                  <a:txBody>
                    <a:bodyPr/>
                    <a:lstStyle/>
                    <a:p>
                      <a:r>
                        <a:rPr lang="en-US" sz="1500" dirty="0" smtClean="0">
                          <a:solidFill>
                            <a:schemeClr val="tx1"/>
                          </a:solidFill>
                        </a:rPr>
                        <a:t>04-12-2013</a:t>
                      </a:r>
                      <a:endParaRPr lang="en-US" sz="1500" dirty="0">
                        <a:solidFill>
                          <a:schemeClr val="tx1"/>
                        </a:solidFill>
                      </a:endParaRPr>
                    </a:p>
                  </a:txBody>
                  <a:tcPr/>
                </a:tc>
                <a:tc>
                  <a:txBody>
                    <a:bodyPr/>
                    <a:lstStyle/>
                    <a:p>
                      <a:r>
                        <a:rPr lang="en-US" sz="1500" dirty="0" smtClean="0"/>
                        <a:t>Request for Beta Maturity Status for VIIRS </a:t>
                      </a:r>
                      <a:r>
                        <a:rPr lang="en-US" sz="1500" dirty="0" err="1" smtClean="0"/>
                        <a:t>Cryospheres</a:t>
                      </a:r>
                      <a:r>
                        <a:rPr lang="en-US" sz="1500" dirty="0" smtClean="0"/>
                        <a:t> EDRs and </a:t>
                      </a:r>
                      <a:r>
                        <a:rPr lang="en-US" sz="1500" dirty="0" err="1" smtClean="0"/>
                        <a:t>Ips</a:t>
                      </a:r>
                      <a:r>
                        <a:rPr lang="en-US" sz="1500" dirty="0" smtClean="0"/>
                        <a:t>/DR7132</a:t>
                      </a:r>
                      <a:endParaRPr lang="en-US" sz="1500" dirty="0"/>
                    </a:p>
                  </a:txBody>
                  <a:tcPr/>
                </a:tc>
                <a:tc>
                  <a:txBody>
                    <a:bodyPr/>
                    <a:lstStyle/>
                    <a:p>
                      <a:r>
                        <a:rPr lang="en-US" sz="1500" dirty="0" smtClean="0">
                          <a:latin typeface="+mn-lt"/>
                        </a:rPr>
                        <a:t>Approval requested for the Snow Cover EDR (a snow / no snow binary map product).</a:t>
                      </a:r>
                      <a:endParaRPr lang="en-US" sz="1500" dirty="0">
                        <a:latin typeface="+mn-lt"/>
                      </a:endParaRPr>
                    </a:p>
                  </a:txBody>
                  <a:tcPr/>
                </a:tc>
                <a:tc>
                  <a:txBody>
                    <a:bodyPr/>
                    <a:lstStyle/>
                    <a:p>
                      <a:r>
                        <a:rPr lang="en-US" sz="1500" dirty="0" smtClean="0"/>
                        <a:t>Not Completed</a:t>
                      </a:r>
                      <a:endParaRPr lang="en-US" sz="1500" dirty="0"/>
                    </a:p>
                  </a:txBody>
                  <a:tcPr/>
                </a:tc>
              </a:tr>
              <a:tr h="370840">
                <a:tc>
                  <a:txBody>
                    <a:bodyPr/>
                    <a:lstStyle/>
                    <a:p>
                      <a:endParaRPr lang="en-US" sz="1400" dirty="0">
                        <a:solidFill>
                          <a:srgbClr val="FF0000"/>
                        </a:solidFill>
                      </a:endParaRPr>
                    </a:p>
                  </a:txBody>
                  <a:tcPr/>
                </a:tc>
                <a:tc>
                  <a:txBody>
                    <a:bodyPr/>
                    <a:lstStyle/>
                    <a:p>
                      <a:endParaRPr lang="en-US" sz="1400" dirty="0"/>
                    </a:p>
                  </a:txBody>
                  <a:tcPr/>
                </a:tc>
                <a:tc>
                  <a:txBody>
                    <a:bodyPr/>
                    <a:lstStyle/>
                    <a:p>
                      <a:endParaRPr lang="en-US" sz="1400" dirty="0">
                        <a:latin typeface="+mn-lt"/>
                      </a:endParaRPr>
                    </a:p>
                  </a:txBody>
                  <a:tcPr/>
                </a:tc>
                <a:tc>
                  <a:txBody>
                    <a:bodyPr/>
                    <a:lstStyle/>
                    <a:p>
                      <a:endParaRPr lang="en-US" sz="1400" dirty="0"/>
                    </a:p>
                  </a:txBody>
                  <a:tcPr/>
                </a:tc>
              </a:tr>
              <a:tr h="370840">
                <a:tc>
                  <a:txBody>
                    <a:bodyPr/>
                    <a:lstStyle/>
                    <a:p>
                      <a:endParaRPr lang="en-US" sz="1400" dirty="0">
                        <a:solidFill>
                          <a:srgbClr val="FF0000"/>
                        </a:solidFill>
                      </a:endParaRPr>
                    </a:p>
                  </a:txBody>
                  <a:tcPr/>
                </a:tc>
                <a:tc>
                  <a:txBody>
                    <a:bodyPr/>
                    <a:lstStyle/>
                    <a:p>
                      <a:endParaRPr lang="en-US" sz="1400" dirty="0"/>
                    </a:p>
                  </a:txBody>
                  <a:tcPr/>
                </a:tc>
                <a:tc>
                  <a:txBody>
                    <a:bodyPr/>
                    <a:lstStyle/>
                    <a:p>
                      <a:endParaRPr lang="en-US" sz="1400" dirty="0">
                        <a:latin typeface="+mn-lt"/>
                      </a:endParaRPr>
                    </a:p>
                  </a:txBody>
                  <a:tcPr/>
                </a:tc>
                <a:tc>
                  <a:txBody>
                    <a:bodyPr/>
                    <a:lstStyle/>
                    <a:p>
                      <a:endParaRPr lang="en-US" sz="1400" dirty="0"/>
                    </a:p>
                  </a:txBody>
                  <a:tcPr/>
                </a:tc>
              </a:tr>
            </a:tbl>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69DA8F2-1103-D548-B74B-7C5BDF456099}" type="slidenum">
              <a:rPr lang="en-US">
                <a:solidFill>
                  <a:srgbClr val="898989"/>
                </a:solidFill>
                <a:latin typeface="Calibri" charset="0"/>
              </a:rPr>
              <a:pPr eaLnBrk="1" hangingPunct="1"/>
              <a:t>12</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B756DDD-9D45-F54A-9912-3AE924314705}" type="slidenum">
              <a:rPr lang="en-US">
                <a:solidFill>
                  <a:srgbClr val="898989"/>
                </a:solidFill>
                <a:latin typeface="Calibri" charset="0"/>
              </a:rPr>
              <a:pPr eaLnBrk="1" hangingPunct="1"/>
              <a:t>13</a:t>
            </a:fld>
            <a:endParaRPr lang="en-US">
              <a:solidFill>
                <a:srgbClr val="898989"/>
              </a:solidFill>
              <a:latin typeface="Calibri" charset="0"/>
            </a:endParaRPr>
          </a:p>
        </p:txBody>
      </p:sp>
      <p:sp>
        <p:nvSpPr>
          <p:cNvPr id="16387" name="Title 6"/>
          <p:cNvSpPr>
            <a:spLocks noGrp="1"/>
          </p:cNvSpPr>
          <p:nvPr>
            <p:ph type="title"/>
          </p:nvPr>
        </p:nvSpPr>
        <p:spPr/>
        <p:txBody>
          <a:bodyPr/>
          <a:lstStyle/>
          <a:p>
            <a:pPr eaLnBrk="1" hangingPunct="1"/>
            <a:r>
              <a:rPr lang="en-US">
                <a:latin typeface="Calibri" charset="0"/>
              </a:rPr>
              <a:t> </a:t>
            </a:r>
          </a:p>
        </p:txBody>
      </p:sp>
      <p:sp>
        <p:nvSpPr>
          <p:cNvPr id="9" name="Title 1"/>
          <p:cNvSpPr txBox="1">
            <a:spLocks/>
          </p:cNvSpPr>
          <p:nvPr/>
        </p:nvSpPr>
        <p:spPr>
          <a:xfrm>
            <a:off x="1422400" y="2324100"/>
            <a:ext cx="6565900" cy="1816100"/>
          </a:xfrm>
          <a:prstGeom prst="rect">
            <a:avLst/>
          </a:prstGeom>
        </p:spPr>
        <p:txBody>
          <a:bodyPr anchor="ctr" anchorCtr="1">
            <a:normAutofit fontScale="97500" lnSpcReduction="10000"/>
          </a:bodyPr>
          <a:lstStyle/>
          <a:p>
            <a:pPr algn="ctr" defTabSz="914400" fontAlgn="auto">
              <a:lnSpc>
                <a:spcPct val="170000"/>
              </a:lnSpc>
              <a:spcAft>
                <a:spcPts val="0"/>
              </a:spcAft>
              <a:defRPr/>
            </a:pPr>
            <a:r>
              <a:rPr lang="en-US" sz="3600" dirty="0">
                <a:latin typeface="+mj-lt"/>
                <a:ea typeface="+mj-ea"/>
                <a:cs typeface="+mj-cs"/>
              </a:rPr>
              <a:t>Beta Maturity Evaluation of the </a:t>
            </a:r>
            <a:r>
              <a:rPr lang="en-US" sz="3600" b="1" u="sng" dirty="0">
                <a:latin typeface="+mj-lt"/>
                <a:ea typeface="+mj-ea"/>
                <a:cs typeface="+mj-cs"/>
              </a:rPr>
              <a:t>Binary</a:t>
            </a:r>
            <a:r>
              <a:rPr lang="en-US" sz="3600" b="1" dirty="0">
                <a:latin typeface="+mj-lt"/>
                <a:ea typeface="+mj-ea"/>
                <a:cs typeface="+mj-cs"/>
              </a:rPr>
              <a:t> Snow Cover </a:t>
            </a:r>
            <a:r>
              <a:rPr lang="en-US" sz="3600" b="1" dirty="0" smtClean="0">
                <a:latin typeface="+mj-lt"/>
                <a:ea typeface="+mj-ea"/>
                <a:cs typeface="+mj-cs"/>
              </a:rPr>
              <a:t>Product</a:t>
            </a:r>
            <a:endParaRPr lang="en-US" sz="3600" b="1" dirty="0">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400" y="0"/>
            <a:ext cx="6667500" cy="822325"/>
          </a:xfrm>
        </p:spPr>
        <p:txBody>
          <a:bodyPr rtlCol="0">
            <a:normAutofit fontScale="90000"/>
          </a:bodyPr>
          <a:lstStyle/>
          <a:p>
            <a:pPr eaLnBrk="1" fontAlgn="auto" hangingPunct="1">
              <a:spcAft>
                <a:spcPts val="0"/>
              </a:spcAft>
              <a:defRPr/>
            </a:pPr>
            <a:r>
              <a:rPr lang="en-US" dirty="0" smtClean="0">
                <a:ea typeface="+mj-ea"/>
              </a:rPr>
              <a:t>Beta Maturity Evaluation Approach, Binary Snow Cover (1/3)</a:t>
            </a:r>
            <a:endParaRPr lang="en-US" dirty="0">
              <a:ea typeface="+mj-ea"/>
            </a:endParaRPr>
          </a:p>
        </p:txBody>
      </p:sp>
      <p:sp>
        <p:nvSpPr>
          <p:cNvPr id="17411" name="Content Placeholder 2"/>
          <p:cNvSpPr>
            <a:spLocks noGrp="1"/>
          </p:cNvSpPr>
          <p:nvPr>
            <p:ph idx="1"/>
          </p:nvPr>
        </p:nvSpPr>
        <p:spPr>
          <a:xfrm>
            <a:off x="398463" y="1109663"/>
            <a:ext cx="8229600" cy="5349875"/>
          </a:xfrm>
        </p:spPr>
        <p:txBody>
          <a:bodyPr/>
          <a:lstStyle/>
          <a:p>
            <a:pPr eaLnBrk="1" hangingPunct="1"/>
            <a:r>
              <a:rPr lang="en-US">
                <a:latin typeface="Calibri" charset="0"/>
              </a:rPr>
              <a:t>Maturity evaluation approach: </a:t>
            </a:r>
          </a:p>
          <a:p>
            <a:pPr lvl="1" eaLnBrk="1" hangingPunct="1"/>
            <a:r>
              <a:rPr lang="en-US">
                <a:latin typeface="Calibri" charset="0"/>
              </a:rPr>
              <a:t>Visual analysis of the product, identification of obvious failures of the algorithm/product including</a:t>
            </a:r>
          </a:p>
          <a:p>
            <a:pPr lvl="2" eaLnBrk="1" hangingPunct="1"/>
            <a:r>
              <a:rPr lang="en-US">
                <a:latin typeface="Calibri" charset="0"/>
              </a:rPr>
              <a:t>Missed snow in the regions which are known to be always snow covered at the time of the year when observations were made</a:t>
            </a:r>
          </a:p>
          <a:p>
            <a:pPr lvl="2" eaLnBrk="1" hangingPunct="1"/>
            <a:r>
              <a:rPr lang="en-US">
                <a:latin typeface="Calibri" charset="0"/>
              </a:rPr>
              <a:t>Mapped snow in the regions which are known to be always snow-free at the given time of the year</a:t>
            </a:r>
          </a:p>
          <a:p>
            <a:pPr lvl="1" eaLnBrk="1" hangingPunct="1"/>
            <a:r>
              <a:rPr lang="en-US">
                <a:latin typeface="Calibri" charset="0"/>
              </a:rPr>
              <a:t>Comparison of VIIRS Snow Cover EDR with independent in situ and remote sensing-based information on the snow cover distribution including</a:t>
            </a:r>
          </a:p>
          <a:p>
            <a:pPr lvl="2" eaLnBrk="1" hangingPunct="1"/>
            <a:r>
              <a:rPr lang="en-US">
                <a:latin typeface="Calibri" charset="0"/>
              </a:rPr>
              <a:t>In situ snow cover observations</a:t>
            </a:r>
          </a:p>
          <a:p>
            <a:pPr lvl="2" eaLnBrk="1" hangingPunct="1"/>
            <a:r>
              <a:rPr lang="en-US">
                <a:latin typeface="Calibri" charset="0"/>
              </a:rPr>
              <a:t>IMS interactive snow cover analysis</a:t>
            </a:r>
          </a:p>
          <a:p>
            <a:pPr lvl="2" eaLnBrk="1" hangingPunct="1"/>
            <a:r>
              <a:rPr lang="en-US">
                <a:latin typeface="Calibri" charset="0"/>
              </a:rPr>
              <a:t>MODIS Terra/Aqua snow cover maps</a:t>
            </a:r>
          </a:p>
          <a:p>
            <a:pPr lvl="2" eaLnBrk="1" hangingPunct="1"/>
            <a:r>
              <a:rPr lang="en-US">
                <a:latin typeface="Calibri" charset="0"/>
              </a:rPr>
              <a:t>METOP AVHRR snow cover maps</a:t>
            </a:r>
          </a:p>
          <a:p>
            <a:pPr lvl="1" eaLnBrk="1" hangingPunct="1">
              <a:buFont typeface="Arial" charset="0"/>
              <a:buNone/>
            </a:pPr>
            <a:endParaRPr lang="en-US">
              <a:latin typeface="Calibri" charset="0"/>
            </a:endParaRPr>
          </a:p>
          <a:p>
            <a:pPr lvl="1" eaLnBrk="1" hangingPunct="1"/>
            <a:endParaRPr lang="en-US">
              <a:latin typeface="Calibri" charset="0"/>
            </a:endParaRPr>
          </a:p>
          <a:p>
            <a:pPr lvl="1" eaLnBrk="1" hangingPunct="1"/>
            <a:endParaRPr lang="en-US">
              <a:solidFill>
                <a:srgbClr val="FF0000"/>
              </a:solidFill>
              <a:latin typeface="Calibri" charset="0"/>
            </a:endParaRP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CC2E212-5A76-A84F-BAE4-8FC1AD90A590}" type="slidenum">
              <a:rPr lang="en-US">
                <a:solidFill>
                  <a:srgbClr val="898989"/>
                </a:solidFill>
                <a:latin typeface="Calibri" charset="0"/>
              </a:rPr>
              <a:pPr eaLnBrk="1" hangingPunct="1"/>
              <a:t>14</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463" y="1109663"/>
            <a:ext cx="8229600" cy="5349875"/>
          </a:xfrm>
        </p:spPr>
        <p:txBody>
          <a:bodyPr rtlCol="0">
            <a:normAutofit lnSpcReduction="10000"/>
          </a:bodyPr>
          <a:lstStyle/>
          <a:p>
            <a:pPr eaLnBrk="1" fontAlgn="auto" hangingPunct="1">
              <a:spcAft>
                <a:spcPts val="0"/>
              </a:spcAft>
              <a:buFont typeface="Arial" pitchFamily="34" charset="0"/>
              <a:buChar char="•"/>
              <a:defRPr/>
            </a:pPr>
            <a:r>
              <a:rPr lang="en-US" dirty="0" smtClean="0">
                <a:ea typeface="+mn-ea"/>
              </a:rPr>
              <a:t>Details:</a:t>
            </a:r>
          </a:p>
          <a:p>
            <a:pPr lvl="1" eaLnBrk="1" fontAlgn="auto" hangingPunct="1">
              <a:spcAft>
                <a:spcPts val="0"/>
              </a:spcAft>
              <a:buFont typeface="Arial" pitchFamily="34" charset="0"/>
              <a:buChar char="–"/>
              <a:defRPr/>
            </a:pPr>
            <a:r>
              <a:rPr lang="en-US" dirty="0" smtClean="0">
                <a:ea typeface="+mn-ea"/>
              </a:rPr>
              <a:t>Evaluation has been performed </a:t>
            </a:r>
          </a:p>
          <a:p>
            <a:pPr lvl="2" eaLnBrk="1" fontAlgn="auto" hangingPunct="1">
              <a:spcAft>
                <a:spcPts val="0"/>
              </a:spcAft>
              <a:buFont typeface="Arial" pitchFamily="34" charset="0"/>
              <a:buChar char="•"/>
              <a:defRPr/>
            </a:pPr>
            <a:r>
              <a:rPr lang="en-US" dirty="0" smtClean="0">
                <a:ea typeface="+mn-ea"/>
              </a:rPr>
              <a:t>Globally for the visual analysis  and when comparing with MODIS and AVHRR products </a:t>
            </a:r>
          </a:p>
          <a:p>
            <a:pPr lvl="2" eaLnBrk="1" fontAlgn="auto" hangingPunct="1">
              <a:spcAft>
                <a:spcPts val="0"/>
              </a:spcAft>
              <a:buFont typeface="Arial" pitchFamily="34" charset="0"/>
              <a:buChar char="•"/>
              <a:defRPr/>
            </a:pPr>
            <a:r>
              <a:rPr lang="en-US" dirty="0" smtClean="0">
                <a:ea typeface="+mn-ea"/>
              </a:rPr>
              <a:t>Over Northern Hemisphere when comparing with IMS</a:t>
            </a:r>
          </a:p>
          <a:p>
            <a:pPr lvl="2" eaLnBrk="1" fontAlgn="auto" hangingPunct="1">
              <a:spcAft>
                <a:spcPts val="0"/>
              </a:spcAft>
              <a:buFont typeface="Arial" pitchFamily="34" charset="0"/>
              <a:buChar char="•"/>
              <a:defRPr/>
            </a:pPr>
            <a:r>
              <a:rPr lang="en-US" dirty="0" smtClean="0">
                <a:ea typeface="+mn-ea"/>
              </a:rPr>
              <a:t>Over Continental US (CONUS) when comparing to station data</a:t>
            </a:r>
          </a:p>
          <a:p>
            <a:pPr lvl="1" eaLnBrk="1" fontAlgn="auto" hangingPunct="1">
              <a:spcAft>
                <a:spcPts val="0"/>
              </a:spcAft>
              <a:buFont typeface="Arial" pitchFamily="34" charset="0"/>
              <a:buNone/>
              <a:defRPr/>
            </a:pPr>
            <a:endParaRPr lang="en-US" dirty="0" smtClean="0">
              <a:ea typeface="+mn-ea"/>
            </a:endParaRPr>
          </a:p>
          <a:p>
            <a:pPr lvl="1" eaLnBrk="1" fontAlgn="auto" hangingPunct="1">
              <a:spcAft>
                <a:spcPts val="0"/>
              </a:spcAft>
              <a:buFont typeface="Arial" pitchFamily="34" charset="0"/>
              <a:buChar char="–"/>
              <a:defRPr/>
            </a:pPr>
            <a:r>
              <a:rPr lang="en-US" dirty="0" smtClean="0">
                <a:ea typeface="+mn-ea"/>
              </a:rPr>
              <a:t>Time period when comparison has been conducted</a:t>
            </a:r>
          </a:p>
          <a:p>
            <a:pPr lvl="2" eaLnBrk="1" fontAlgn="auto" hangingPunct="1">
              <a:spcAft>
                <a:spcPts val="0"/>
              </a:spcAft>
              <a:buFont typeface="Arial" pitchFamily="34" charset="0"/>
              <a:buChar char="•"/>
              <a:defRPr/>
            </a:pPr>
            <a:r>
              <a:rPr lang="en-US" dirty="0" smtClean="0">
                <a:ea typeface="+mn-ea"/>
              </a:rPr>
              <a:t>Routine comparison since the beginning of the VIIRS  snow product generation</a:t>
            </a:r>
          </a:p>
          <a:p>
            <a:pPr lvl="2" eaLnBrk="1" fontAlgn="auto" hangingPunct="1">
              <a:spcAft>
                <a:spcPts val="0"/>
              </a:spcAft>
              <a:buFont typeface="Arial" pitchFamily="34" charset="0"/>
              <a:buChar char="•"/>
              <a:defRPr/>
            </a:pPr>
            <a:r>
              <a:rPr lang="en-US" dirty="0" smtClean="0">
                <a:ea typeface="+mn-ea"/>
              </a:rPr>
              <a:t>Maturity assessment is based on the VIIRS snow maps generated in the last four months period (December 2012-March 2013) when no major changes were introduced to the VIIRS cloud mask (VCM)</a:t>
            </a:r>
          </a:p>
          <a:p>
            <a:pPr lvl="2" eaLnBrk="1" fontAlgn="auto" hangingPunct="1">
              <a:spcAft>
                <a:spcPts val="0"/>
              </a:spcAft>
              <a:buFont typeface="Arial" pitchFamily="34" charset="0"/>
              <a:buChar char="•"/>
              <a:defRPr/>
            </a:pPr>
            <a:r>
              <a:rPr lang="en-US" dirty="0" smtClean="0">
                <a:ea typeface="+mn-ea"/>
              </a:rPr>
              <a:t>VIIRS global snow data were acquired and processed on every third day </a:t>
            </a:r>
          </a:p>
          <a:p>
            <a:pPr lvl="1" eaLnBrk="1" fontAlgn="auto" hangingPunct="1">
              <a:spcAft>
                <a:spcPts val="0"/>
              </a:spcAft>
              <a:buFont typeface="Arial" pitchFamily="34" charset="0"/>
              <a:buNone/>
              <a:defRPr/>
            </a:pPr>
            <a:endParaRPr lang="en-US" dirty="0" smtClean="0">
              <a:ea typeface="+mn-ea"/>
            </a:endParaRPr>
          </a:p>
          <a:p>
            <a:pPr lvl="1" eaLnBrk="1" fontAlgn="auto" hangingPunct="1">
              <a:spcAft>
                <a:spcPts val="0"/>
              </a:spcAft>
              <a:buFont typeface="Arial" pitchFamily="34" charset="0"/>
              <a:buChar char="–"/>
              <a:defRPr/>
            </a:pPr>
            <a:endParaRPr lang="en-US" dirty="0" smtClean="0">
              <a:ea typeface="+mn-ea"/>
            </a:endParaRPr>
          </a:p>
          <a:p>
            <a:pPr lvl="1" eaLnBrk="1" fontAlgn="auto" hangingPunct="1">
              <a:spcAft>
                <a:spcPts val="0"/>
              </a:spcAft>
              <a:buFont typeface="Arial" pitchFamily="34" charset="0"/>
              <a:buChar char="–"/>
              <a:defRPr/>
            </a:pPr>
            <a:endParaRPr lang="en-US" dirty="0">
              <a:solidFill>
                <a:srgbClr val="FF0000"/>
              </a:solidFill>
              <a:ea typeface="+mn-ea"/>
            </a:endParaRP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B0B4714-7A41-E54A-83D1-4AF47AEAAD8D}" type="slidenum">
              <a:rPr lang="en-US">
                <a:solidFill>
                  <a:srgbClr val="898989"/>
                </a:solidFill>
                <a:latin typeface="Calibri" charset="0"/>
              </a:rPr>
              <a:pPr eaLnBrk="1" hangingPunct="1"/>
              <a:t>15</a:t>
            </a:fld>
            <a:endParaRPr lang="en-US">
              <a:solidFill>
                <a:srgbClr val="898989"/>
              </a:solidFill>
              <a:latin typeface="Calibri" charset="0"/>
            </a:endParaRPr>
          </a:p>
        </p:txBody>
      </p:sp>
      <p:sp>
        <p:nvSpPr>
          <p:cNvPr id="7" name="Title 1"/>
          <p:cNvSpPr>
            <a:spLocks noGrp="1"/>
          </p:cNvSpPr>
          <p:nvPr>
            <p:ph type="title"/>
          </p:nvPr>
        </p:nvSpPr>
        <p:spPr>
          <a:xfrm>
            <a:off x="1155700" y="0"/>
            <a:ext cx="6680200" cy="822325"/>
          </a:xfrm>
        </p:spPr>
        <p:txBody>
          <a:bodyPr rtlCol="0">
            <a:normAutofit fontScale="90000"/>
          </a:bodyPr>
          <a:lstStyle/>
          <a:p>
            <a:pPr eaLnBrk="1" fontAlgn="auto" hangingPunct="1">
              <a:spcAft>
                <a:spcPts val="0"/>
              </a:spcAft>
              <a:defRPr/>
            </a:pPr>
            <a:r>
              <a:rPr lang="en-US" dirty="0" smtClean="0">
                <a:ea typeface="+mj-ea"/>
              </a:rPr>
              <a:t>Beta Maturity Evaluation Approach, Binary Snow Cover (2/3)</a:t>
            </a:r>
            <a:endParaRPr lang="en-US" dirty="0">
              <a:ea typeface="+mj-ea"/>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98463" y="1109663"/>
            <a:ext cx="8229600" cy="5349875"/>
          </a:xfrm>
        </p:spPr>
        <p:txBody>
          <a:bodyPr/>
          <a:lstStyle/>
          <a:p>
            <a:pPr eaLnBrk="1" hangingPunct="1"/>
            <a:r>
              <a:rPr lang="en-US">
                <a:latin typeface="Calibri" charset="0"/>
              </a:rPr>
              <a:t>More details:</a:t>
            </a:r>
          </a:p>
          <a:p>
            <a:pPr lvl="1" eaLnBrk="1" hangingPunct="1"/>
            <a:r>
              <a:rPr lang="en-US">
                <a:latin typeface="Calibri" charset="0"/>
              </a:rPr>
              <a:t>Preprocessing of VIIRS snow retrievals </a:t>
            </a:r>
          </a:p>
          <a:p>
            <a:pPr lvl="2" eaLnBrk="1" hangingPunct="1"/>
            <a:r>
              <a:rPr lang="en-US">
                <a:latin typeface="Calibri" charset="0"/>
              </a:rPr>
              <a:t> All daily granules have been processed to generate gridded daily global snow cover map</a:t>
            </a:r>
          </a:p>
          <a:p>
            <a:pPr lvl="3" eaLnBrk="1" hangingPunct="1"/>
            <a:r>
              <a:rPr lang="en-US">
                <a:latin typeface="Calibri" charset="0"/>
              </a:rPr>
              <a:t>1, 5 km and 10 km grid cells size </a:t>
            </a:r>
          </a:p>
          <a:p>
            <a:pPr lvl="3" eaLnBrk="1" hangingPunct="1">
              <a:buFont typeface="Arial" charset="0"/>
              <a:buNone/>
            </a:pPr>
            <a:endParaRPr lang="en-US">
              <a:latin typeface="Calibri" charset="0"/>
            </a:endParaRPr>
          </a:p>
          <a:p>
            <a:pPr lvl="2" eaLnBrk="1" hangingPunct="1"/>
            <a:r>
              <a:rPr lang="en-US">
                <a:latin typeface="Calibri" charset="0"/>
              </a:rPr>
              <a:t>Two cloud masks were tested, </a:t>
            </a:r>
            <a:r>
              <a:rPr lang="ja-JP" altLang="en-US">
                <a:latin typeface="Calibri" charset="0"/>
              </a:rPr>
              <a:t>“</a:t>
            </a:r>
            <a:r>
              <a:rPr lang="en-US">
                <a:latin typeface="Calibri" charset="0"/>
              </a:rPr>
              <a:t>conservative</a:t>
            </a:r>
            <a:r>
              <a:rPr lang="ja-JP" altLang="en-US">
                <a:latin typeface="Calibri" charset="0"/>
              </a:rPr>
              <a:t>”</a:t>
            </a:r>
            <a:r>
              <a:rPr lang="en-US">
                <a:latin typeface="Calibri" charset="0"/>
              </a:rPr>
              <a:t> and </a:t>
            </a:r>
            <a:r>
              <a:rPr lang="ja-JP" altLang="en-US">
                <a:latin typeface="Calibri" charset="0"/>
              </a:rPr>
              <a:t>“</a:t>
            </a:r>
            <a:r>
              <a:rPr lang="en-US">
                <a:latin typeface="Calibri" charset="0"/>
              </a:rPr>
              <a:t>relaxed</a:t>
            </a:r>
            <a:r>
              <a:rPr lang="ja-JP" altLang="en-US">
                <a:latin typeface="Calibri" charset="0"/>
              </a:rPr>
              <a:t>”</a:t>
            </a:r>
            <a:r>
              <a:rPr lang="en-US">
                <a:latin typeface="Calibri" charset="0"/>
              </a:rPr>
              <a:t> </a:t>
            </a:r>
          </a:p>
          <a:p>
            <a:pPr lvl="3" eaLnBrk="1" hangingPunct="1"/>
            <a:r>
              <a:rPr lang="ja-JP" altLang="en-US">
                <a:latin typeface="Calibri" charset="0"/>
              </a:rPr>
              <a:t>“</a:t>
            </a:r>
            <a:r>
              <a:rPr lang="en-US">
                <a:latin typeface="Calibri" charset="0"/>
              </a:rPr>
              <a:t>relaxed</a:t>
            </a:r>
            <a:r>
              <a:rPr lang="ja-JP" altLang="en-US">
                <a:latin typeface="Calibri" charset="0"/>
              </a:rPr>
              <a:t>”</a:t>
            </a:r>
            <a:r>
              <a:rPr lang="en-US">
                <a:latin typeface="Calibri" charset="0"/>
              </a:rPr>
              <a:t> cloud mask included observations identified as </a:t>
            </a:r>
            <a:r>
              <a:rPr lang="ja-JP" altLang="en-US">
                <a:latin typeface="Calibri" charset="0"/>
              </a:rPr>
              <a:t>“</a:t>
            </a:r>
            <a:r>
              <a:rPr lang="en-US">
                <a:latin typeface="Calibri" charset="0"/>
              </a:rPr>
              <a:t>confidently cloudy</a:t>
            </a:r>
            <a:r>
              <a:rPr lang="ja-JP" altLang="en-US">
                <a:latin typeface="Calibri" charset="0"/>
              </a:rPr>
              <a:t>”</a:t>
            </a:r>
            <a:r>
              <a:rPr lang="en-US">
                <a:latin typeface="Calibri" charset="0"/>
              </a:rPr>
              <a:t> and </a:t>
            </a:r>
            <a:r>
              <a:rPr lang="ja-JP" altLang="en-US">
                <a:latin typeface="Calibri" charset="0"/>
              </a:rPr>
              <a:t>“</a:t>
            </a:r>
            <a:r>
              <a:rPr lang="en-US">
                <a:latin typeface="Calibri" charset="0"/>
              </a:rPr>
              <a:t>probably cloudy</a:t>
            </a:r>
            <a:r>
              <a:rPr lang="ja-JP" altLang="en-US">
                <a:latin typeface="Calibri" charset="0"/>
              </a:rPr>
              <a:t>”</a:t>
            </a:r>
            <a:endParaRPr lang="en-US">
              <a:latin typeface="Calibri" charset="0"/>
            </a:endParaRPr>
          </a:p>
          <a:p>
            <a:pPr lvl="3" eaLnBrk="1" hangingPunct="1"/>
            <a:r>
              <a:rPr lang="ja-JP" altLang="en-US">
                <a:latin typeface="Calibri" charset="0"/>
              </a:rPr>
              <a:t>“</a:t>
            </a:r>
            <a:r>
              <a:rPr lang="en-US">
                <a:latin typeface="Calibri" charset="0"/>
              </a:rPr>
              <a:t>conservative cloud mask included observations identified as </a:t>
            </a:r>
            <a:r>
              <a:rPr lang="ja-JP" altLang="en-US">
                <a:latin typeface="Calibri" charset="0"/>
              </a:rPr>
              <a:t>“</a:t>
            </a:r>
            <a:r>
              <a:rPr lang="en-US">
                <a:latin typeface="Calibri" charset="0"/>
              </a:rPr>
              <a:t>confidently cloudy</a:t>
            </a:r>
            <a:r>
              <a:rPr lang="ja-JP" altLang="en-US">
                <a:latin typeface="Calibri" charset="0"/>
              </a:rPr>
              <a:t>”</a:t>
            </a:r>
            <a:r>
              <a:rPr lang="en-US">
                <a:latin typeface="Calibri" charset="0"/>
              </a:rPr>
              <a:t> , </a:t>
            </a:r>
            <a:r>
              <a:rPr lang="ja-JP" altLang="en-US">
                <a:latin typeface="Calibri" charset="0"/>
              </a:rPr>
              <a:t>“</a:t>
            </a:r>
            <a:r>
              <a:rPr lang="en-US">
                <a:latin typeface="Calibri" charset="0"/>
              </a:rPr>
              <a:t>probably cloudy</a:t>
            </a:r>
            <a:r>
              <a:rPr lang="ja-JP" altLang="en-US">
                <a:latin typeface="Calibri" charset="0"/>
              </a:rPr>
              <a:t>”</a:t>
            </a:r>
            <a:r>
              <a:rPr lang="en-US">
                <a:latin typeface="Calibri" charset="0"/>
              </a:rPr>
              <a:t> and </a:t>
            </a:r>
            <a:r>
              <a:rPr lang="ja-JP" altLang="en-US">
                <a:latin typeface="Calibri" charset="0"/>
              </a:rPr>
              <a:t>“</a:t>
            </a:r>
            <a:r>
              <a:rPr lang="en-US">
                <a:latin typeface="Calibri" charset="0"/>
              </a:rPr>
              <a:t>probably clear</a:t>
            </a:r>
            <a:r>
              <a:rPr lang="ja-JP" altLang="en-US">
                <a:latin typeface="Calibri" charset="0"/>
              </a:rPr>
              <a:t>”</a:t>
            </a:r>
            <a:endParaRPr lang="en-US">
              <a:latin typeface="Calibri" charset="0"/>
            </a:endParaRPr>
          </a:p>
          <a:p>
            <a:pPr lvl="1" eaLnBrk="1" hangingPunct="1">
              <a:buFont typeface="Arial" charset="0"/>
              <a:buNone/>
            </a:pPr>
            <a:endParaRPr lang="en-US">
              <a:latin typeface="Calibri" charset="0"/>
            </a:endParaRPr>
          </a:p>
          <a:p>
            <a:pPr lvl="1" eaLnBrk="1" hangingPunct="1"/>
            <a:endParaRPr lang="en-US">
              <a:latin typeface="Calibri" charset="0"/>
            </a:endParaRPr>
          </a:p>
          <a:p>
            <a:pPr lvl="1" eaLnBrk="1" hangingPunct="1"/>
            <a:endParaRPr lang="en-US">
              <a:solidFill>
                <a:srgbClr val="FF0000"/>
              </a:solidFill>
              <a:latin typeface="Calibri" charset="0"/>
            </a:endParaRP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5B9A4FF-91F4-B148-813F-4283DAB24EC6}" type="slidenum">
              <a:rPr lang="en-US">
                <a:solidFill>
                  <a:srgbClr val="898989"/>
                </a:solidFill>
                <a:latin typeface="Calibri" charset="0"/>
              </a:rPr>
              <a:pPr eaLnBrk="1" hangingPunct="1"/>
              <a:t>16</a:t>
            </a:fld>
            <a:endParaRPr lang="en-US">
              <a:solidFill>
                <a:srgbClr val="898989"/>
              </a:solidFill>
              <a:latin typeface="Calibri" charset="0"/>
            </a:endParaRPr>
          </a:p>
        </p:txBody>
      </p:sp>
      <p:sp>
        <p:nvSpPr>
          <p:cNvPr id="7" name="Title 1"/>
          <p:cNvSpPr>
            <a:spLocks noGrp="1"/>
          </p:cNvSpPr>
          <p:nvPr>
            <p:ph type="title"/>
          </p:nvPr>
        </p:nvSpPr>
        <p:spPr>
          <a:xfrm>
            <a:off x="1485900" y="0"/>
            <a:ext cx="6096000" cy="822325"/>
          </a:xfrm>
        </p:spPr>
        <p:txBody>
          <a:bodyPr rtlCol="0">
            <a:normAutofit fontScale="90000"/>
          </a:bodyPr>
          <a:lstStyle/>
          <a:p>
            <a:pPr eaLnBrk="1" fontAlgn="auto" hangingPunct="1">
              <a:spcAft>
                <a:spcPts val="0"/>
              </a:spcAft>
              <a:defRPr/>
            </a:pPr>
            <a:r>
              <a:rPr lang="en-US" dirty="0" smtClean="0">
                <a:ea typeface="+mj-ea"/>
              </a:rPr>
              <a:t>Beta Maturity Evaluation Approach, Binary Snow Cover (3/3)</a:t>
            </a:r>
            <a:endParaRPr lang="en-US" dirty="0">
              <a:ea typeface="+mj-ea"/>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213600" cy="822325"/>
          </a:xfrm>
        </p:spPr>
        <p:txBody>
          <a:bodyPr rtlCol="0">
            <a:normAutofit fontScale="90000"/>
          </a:bodyPr>
          <a:lstStyle/>
          <a:p>
            <a:pPr eaLnBrk="1" fontAlgn="auto" hangingPunct="1">
              <a:spcAft>
                <a:spcPts val="0"/>
              </a:spcAft>
              <a:defRPr/>
            </a:pPr>
            <a:r>
              <a:rPr lang="en-US" dirty="0" smtClean="0">
                <a:ea typeface="+mj-ea"/>
              </a:rPr>
              <a:t>Beta Maturity Evaluation, Qualitative analysis of VIIRS binary snow maps</a:t>
            </a:r>
            <a:endParaRPr lang="en-US" dirty="0">
              <a:ea typeface="+mj-ea"/>
            </a:endParaRPr>
          </a:p>
        </p:txBody>
      </p:sp>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A2C037B-0DB9-104F-9FBC-DAB8EB2CEBD0}" type="slidenum">
              <a:rPr lang="en-US">
                <a:solidFill>
                  <a:srgbClr val="898989"/>
                </a:solidFill>
                <a:latin typeface="Calibri" charset="0"/>
              </a:rPr>
              <a:pPr eaLnBrk="1" hangingPunct="1"/>
              <a:t>17</a:t>
            </a:fld>
            <a:endParaRPr lang="en-US">
              <a:solidFill>
                <a:srgbClr val="898989"/>
              </a:solidFill>
              <a:latin typeface="Calibri" charset="0"/>
            </a:endParaRPr>
          </a:p>
        </p:txBody>
      </p:sp>
      <p:pic>
        <p:nvPicPr>
          <p:cNvPr id="20484" name="Picture 1" descr="C:\Users\promanov\Documents\New Folder\PETER\VIIRS\BETA_REPORT\snow_map_daily_gl_10km_20130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746250"/>
            <a:ext cx="42227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C:\Users\promanov\Documents\New Folder\PETER\VIIRS\BETA_REPORT\ims_5km_latlon_20130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4906963"/>
            <a:ext cx="422275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21"/>
          <p:cNvSpPr txBox="1">
            <a:spLocks noChangeArrowheads="1"/>
          </p:cNvSpPr>
          <p:nvPr/>
        </p:nvSpPr>
        <p:spPr bwMode="auto">
          <a:xfrm>
            <a:off x="1866900" y="137636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VIIRS snow map</a:t>
            </a:r>
          </a:p>
        </p:txBody>
      </p:sp>
      <p:sp>
        <p:nvSpPr>
          <p:cNvPr id="20487" name="TextBox 22"/>
          <p:cNvSpPr txBox="1">
            <a:spLocks noChangeArrowheads="1"/>
          </p:cNvSpPr>
          <p:nvPr/>
        </p:nvSpPr>
        <p:spPr bwMode="auto">
          <a:xfrm>
            <a:off x="1701800" y="4524375"/>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IMS Snow and Ice Chart</a:t>
            </a:r>
          </a:p>
        </p:txBody>
      </p:sp>
      <p:sp>
        <p:nvSpPr>
          <p:cNvPr id="20488" name="TextBox 23"/>
          <p:cNvSpPr txBox="1">
            <a:spLocks noChangeArrowheads="1"/>
          </p:cNvSpPr>
          <p:nvPr/>
        </p:nvSpPr>
        <p:spPr bwMode="auto">
          <a:xfrm>
            <a:off x="1524000" y="6143625"/>
            <a:ext cx="2527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atin typeface="Calibri" charset="0"/>
              </a:rPr>
              <a:t>February 12, 2013</a:t>
            </a:r>
          </a:p>
        </p:txBody>
      </p:sp>
      <p:sp>
        <p:nvSpPr>
          <p:cNvPr id="20489" name="TextBox 25"/>
          <p:cNvSpPr txBox="1">
            <a:spLocks noChangeArrowheads="1"/>
          </p:cNvSpPr>
          <p:nvPr/>
        </p:nvSpPr>
        <p:spPr bwMode="auto">
          <a:xfrm>
            <a:off x="5308600" y="2019300"/>
            <a:ext cx="33782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Qualitative analysis of the VIIRS Binary Snow maps (which are part of the Snow Cover EDR) has shown that this product provides realistic characterization of the global-scale snow cover distribution. </a:t>
            </a:r>
          </a:p>
          <a:p>
            <a:pPr eaLnBrk="1" hangingPunct="1"/>
            <a:endParaRPr lang="en-US">
              <a:latin typeface="Calibri" charset="0"/>
            </a:endParaRPr>
          </a:p>
          <a:p>
            <a:pPr eaLnBrk="1" hangingPunct="1"/>
            <a:r>
              <a:rPr lang="en-US">
                <a:latin typeface="Calibri" charset="0"/>
              </a:rPr>
              <a:t>In clear sky portions of the image snow mapped by VIIRS closely corresponds to the snow cover identified interactively by IMS analysts. </a:t>
            </a:r>
          </a:p>
        </p:txBody>
      </p:sp>
      <p:grpSp>
        <p:nvGrpSpPr>
          <p:cNvPr id="20490" name="Group 35"/>
          <p:cNvGrpSpPr>
            <a:grpSpLocks/>
          </p:cNvGrpSpPr>
          <p:nvPr/>
        </p:nvGrpSpPr>
        <p:grpSpPr bwMode="auto">
          <a:xfrm>
            <a:off x="869950" y="4079875"/>
            <a:ext cx="3924300" cy="228600"/>
            <a:chOff x="1879609" y="6010275"/>
            <a:chExt cx="3924287" cy="228600"/>
          </a:xfrm>
        </p:grpSpPr>
        <p:sp>
          <p:nvSpPr>
            <p:cNvPr id="20491" name="Rectangle 15"/>
            <p:cNvSpPr>
              <a:spLocks noChangeArrowheads="1"/>
            </p:cNvSpPr>
            <p:nvPr/>
          </p:nvSpPr>
          <p:spPr bwMode="auto">
            <a:xfrm>
              <a:off x="1879609" y="6033146"/>
              <a:ext cx="266701" cy="160020"/>
            </a:xfrm>
            <a:prstGeom prst="rect">
              <a:avLst/>
            </a:prstGeom>
            <a:solidFill>
              <a:srgbClr val="FFFFFF"/>
            </a:solidFill>
            <a:ln w="6350">
              <a:solidFill>
                <a:schemeClr val="tx1"/>
              </a:solidFill>
              <a:round/>
              <a:headEnd/>
              <a:tailEnd/>
            </a:ln>
          </p:spPr>
          <p:txBody>
            <a:bodyPr/>
            <a:lstStyle/>
            <a:p>
              <a:endParaRPr lang="en-US" sz="1200">
                <a:latin typeface="Calibri" charset="0"/>
              </a:endParaRPr>
            </a:p>
          </p:txBody>
        </p:sp>
        <p:sp>
          <p:nvSpPr>
            <p:cNvPr id="20492" name="Rectangle 3"/>
            <p:cNvSpPr>
              <a:spLocks noChangeArrowheads="1"/>
            </p:cNvSpPr>
            <p:nvPr/>
          </p:nvSpPr>
          <p:spPr bwMode="auto">
            <a:xfrm>
              <a:off x="2128838" y="6010275"/>
              <a:ext cx="601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snow</a:t>
              </a:r>
            </a:p>
          </p:txBody>
        </p:sp>
        <p:sp>
          <p:nvSpPr>
            <p:cNvPr id="20493" name="Rectangle 18"/>
            <p:cNvSpPr>
              <a:spLocks noChangeArrowheads="1"/>
            </p:cNvSpPr>
            <p:nvPr/>
          </p:nvSpPr>
          <p:spPr bwMode="auto">
            <a:xfrm>
              <a:off x="3762384" y="6033591"/>
              <a:ext cx="266702" cy="160020"/>
            </a:xfrm>
            <a:prstGeom prst="rect">
              <a:avLst/>
            </a:prstGeom>
            <a:solidFill>
              <a:srgbClr val="969696"/>
            </a:solidFill>
            <a:ln w="6350">
              <a:solidFill>
                <a:schemeClr val="tx1"/>
              </a:solidFill>
              <a:round/>
              <a:headEnd/>
              <a:tailEnd/>
            </a:ln>
          </p:spPr>
          <p:txBody>
            <a:bodyPr/>
            <a:lstStyle/>
            <a:p>
              <a:endParaRPr lang="en-US" sz="1200">
                <a:latin typeface="Calibri" charset="0"/>
              </a:endParaRPr>
            </a:p>
          </p:txBody>
        </p:sp>
        <p:sp>
          <p:nvSpPr>
            <p:cNvPr id="20494" name="Rectangle 3"/>
            <p:cNvSpPr>
              <a:spLocks noChangeArrowheads="1"/>
            </p:cNvSpPr>
            <p:nvPr/>
          </p:nvSpPr>
          <p:spPr bwMode="auto">
            <a:xfrm>
              <a:off x="4011613" y="6010275"/>
              <a:ext cx="55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cloud</a:t>
              </a:r>
            </a:p>
          </p:txBody>
        </p:sp>
        <p:sp>
          <p:nvSpPr>
            <p:cNvPr id="20495" name="Rectangle 21"/>
            <p:cNvSpPr>
              <a:spLocks noChangeArrowheads="1"/>
            </p:cNvSpPr>
            <p:nvPr/>
          </p:nvSpPr>
          <p:spPr bwMode="auto">
            <a:xfrm>
              <a:off x="2847984" y="6038584"/>
              <a:ext cx="266702" cy="160020"/>
            </a:xfrm>
            <a:prstGeom prst="rect">
              <a:avLst/>
            </a:prstGeom>
            <a:solidFill>
              <a:srgbClr val="006400"/>
            </a:solidFill>
            <a:ln w="6350">
              <a:solidFill>
                <a:schemeClr val="tx1"/>
              </a:solidFill>
              <a:round/>
              <a:headEnd/>
              <a:tailEnd/>
            </a:ln>
          </p:spPr>
          <p:txBody>
            <a:bodyPr/>
            <a:lstStyle/>
            <a:p>
              <a:endParaRPr lang="en-US" sz="1200">
                <a:latin typeface="Calibri" charset="0"/>
              </a:endParaRPr>
            </a:p>
          </p:txBody>
        </p:sp>
        <p:sp>
          <p:nvSpPr>
            <p:cNvPr id="20496" name="Rectangle 3"/>
            <p:cNvSpPr>
              <a:spLocks noChangeArrowheads="1"/>
            </p:cNvSpPr>
            <p:nvPr/>
          </p:nvSpPr>
          <p:spPr bwMode="auto">
            <a:xfrm>
              <a:off x="3097213" y="6015038"/>
              <a:ext cx="4794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land</a:t>
              </a:r>
            </a:p>
          </p:txBody>
        </p:sp>
        <p:sp>
          <p:nvSpPr>
            <p:cNvPr id="20497" name="Rectangle 24"/>
            <p:cNvSpPr>
              <a:spLocks noChangeArrowheads="1"/>
            </p:cNvSpPr>
            <p:nvPr/>
          </p:nvSpPr>
          <p:spPr bwMode="auto">
            <a:xfrm>
              <a:off x="4737114" y="6052645"/>
              <a:ext cx="133351" cy="160020"/>
            </a:xfrm>
            <a:prstGeom prst="rect">
              <a:avLst/>
            </a:prstGeom>
            <a:solidFill>
              <a:srgbClr val="6E6E6E"/>
            </a:solidFill>
            <a:ln w="6350">
              <a:solidFill>
                <a:schemeClr val="tx1"/>
              </a:solidFill>
              <a:round/>
              <a:headEnd/>
              <a:tailEnd/>
            </a:ln>
          </p:spPr>
          <p:txBody>
            <a:bodyPr/>
            <a:lstStyle/>
            <a:p>
              <a:endParaRPr lang="en-US" sz="1200">
                <a:latin typeface="Calibri" charset="0"/>
              </a:endParaRPr>
            </a:p>
          </p:txBody>
        </p:sp>
        <p:sp>
          <p:nvSpPr>
            <p:cNvPr id="20498" name="Rectangle 3"/>
            <p:cNvSpPr>
              <a:spLocks noChangeArrowheads="1"/>
            </p:cNvSpPr>
            <p:nvPr/>
          </p:nvSpPr>
          <p:spPr bwMode="auto">
            <a:xfrm>
              <a:off x="4986338" y="6016624"/>
              <a:ext cx="81755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No  data </a:t>
              </a:r>
            </a:p>
          </p:txBody>
        </p:sp>
        <p:sp>
          <p:nvSpPr>
            <p:cNvPr id="20499" name="Rectangle 26"/>
            <p:cNvSpPr>
              <a:spLocks noChangeArrowheads="1"/>
            </p:cNvSpPr>
            <p:nvPr/>
          </p:nvSpPr>
          <p:spPr bwMode="auto">
            <a:xfrm>
              <a:off x="4832360" y="6054729"/>
              <a:ext cx="133351" cy="160020"/>
            </a:xfrm>
            <a:prstGeom prst="rect">
              <a:avLst/>
            </a:prstGeom>
            <a:solidFill>
              <a:srgbClr val="323232"/>
            </a:solidFill>
            <a:ln w="6350">
              <a:solidFill>
                <a:schemeClr val="tx1"/>
              </a:solidFill>
              <a:round/>
              <a:headEnd/>
              <a:tailEnd/>
            </a:ln>
          </p:spPr>
          <p:txBody>
            <a:bodyPr/>
            <a:lstStyle/>
            <a:p>
              <a:endParaRPr lang="en-US" sz="1200">
                <a:latin typeface="Calibri" charset="0"/>
              </a:endParaRPr>
            </a:p>
          </p:txBody>
        </p: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8100"/>
            <a:ext cx="7264400" cy="822325"/>
          </a:xfrm>
        </p:spPr>
        <p:txBody>
          <a:bodyPr>
            <a:normAutofit fontScale="90000"/>
          </a:bodyPr>
          <a:lstStyle/>
          <a:p>
            <a:pPr eaLnBrk="1" hangingPunct="1"/>
            <a:r>
              <a:rPr lang="en-US" sz="3200">
                <a:latin typeface="Calibri" charset="0"/>
              </a:rPr>
              <a:t>Beta Maturity Evaluation – VIIRS vs MODIS Binary Snow Map</a:t>
            </a:r>
          </a:p>
        </p:txBody>
      </p:sp>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0F170E8-15A3-C647-9728-9D61975FEEA1}" type="slidenum">
              <a:rPr lang="en-US">
                <a:solidFill>
                  <a:srgbClr val="898989"/>
                </a:solidFill>
                <a:latin typeface="Calibri" charset="0"/>
              </a:rPr>
              <a:pPr eaLnBrk="1" hangingPunct="1"/>
              <a:t>18</a:t>
            </a:fld>
            <a:endParaRPr lang="en-US">
              <a:solidFill>
                <a:srgbClr val="898989"/>
              </a:solidFill>
              <a:latin typeface="Calibri" charset="0"/>
            </a:endParaRPr>
          </a:p>
        </p:txBody>
      </p:sp>
      <p:pic>
        <p:nvPicPr>
          <p:cNvPr id="21508"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40200"/>
            <a:ext cx="40005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C:\Users\promanov\Documents\New Folder\PETER\VIIRS\REPORTS\snow_map_daily_gl_10km_20130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68438"/>
            <a:ext cx="4000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3"/>
          <p:cNvSpPr txBox="1">
            <a:spLocks noChangeArrowheads="1"/>
          </p:cNvSpPr>
          <p:nvPr/>
        </p:nvSpPr>
        <p:spPr bwMode="auto">
          <a:xfrm>
            <a:off x="469900" y="109855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atin typeface="Calibri" charset="0"/>
              </a:rPr>
              <a:t>NPP-Suomi VIIRS snow cover map</a:t>
            </a:r>
          </a:p>
        </p:txBody>
      </p:sp>
      <p:sp>
        <p:nvSpPr>
          <p:cNvPr id="21511" name="TextBox 3"/>
          <p:cNvSpPr txBox="1">
            <a:spLocks noChangeArrowheads="1"/>
          </p:cNvSpPr>
          <p:nvPr/>
        </p:nvSpPr>
        <p:spPr bwMode="auto">
          <a:xfrm>
            <a:off x="457200" y="3771900"/>
            <a:ext cx="3971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atin typeface="Calibri" charset="0"/>
              </a:rPr>
              <a:t>MODIS Aqua snow cover map</a:t>
            </a:r>
          </a:p>
        </p:txBody>
      </p:sp>
      <p:sp>
        <p:nvSpPr>
          <p:cNvPr id="21512" name="TextBox 3"/>
          <p:cNvSpPr txBox="1">
            <a:spLocks noChangeArrowheads="1"/>
          </p:cNvSpPr>
          <p:nvPr/>
        </p:nvSpPr>
        <p:spPr bwMode="auto">
          <a:xfrm>
            <a:off x="625475" y="6134100"/>
            <a:ext cx="3629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atin typeface="Calibri" charset="0"/>
              </a:rPr>
              <a:t>March 2, 2013 (day 2013061)</a:t>
            </a:r>
          </a:p>
        </p:txBody>
      </p:sp>
      <p:sp>
        <p:nvSpPr>
          <p:cNvPr id="21513" name="TextBox 24"/>
          <p:cNvSpPr txBox="1">
            <a:spLocks noChangeArrowheads="1"/>
          </p:cNvSpPr>
          <p:nvPr/>
        </p:nvSpPr>
        <p:spPr bwMode="auto">
          <a:xfrm>
            <a:off x="4800600" y="2278063"/>
            <a:ext cx="3683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Visual analysis has shown that VIIRS binary snow maps compare well to MODIS Aqua snow maps. There are some differences in the cloud mask applied in the two products. </a:t>
            </a:r>
          </a:p>
          <a:p>
            <a:pPr eaLnBrk="1" hangingPunct="1"/>
            <a:endParaRPr lang="en-US">
              <a:latin typeface="Calibri" charset="0"/>
            </a:endParaRPr>
          </a:p>
          <a:p>
            <a:pPr eaLnBrk="1" hangingPunct="1"/>
            <a:r>
              <a:rPr lang="en-US">
                <a:latin typeface="Calibri" charset="0"/>
              </a:rPr>
              <a:t>No severe overestimates or underestimates of the snow cover  have been found in the VIIRS snow product.</a:t>
            </a:r>
          </a:p>
          <a:p>
            <a:pPr eaLnBrk="1" hangingPunct="1"/>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200">
                <a:latin typeface="Calibri" charset="0"/>
              </a:rPr>
              <a:t>Beta Maturity Evaluation – VIIRS vs IMS Quantitative Comparison</a:t>
            </a:r>
          </a:p>
        </p:txBody>
      </p:sp>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77FC39C-D156-CA47-B24A-6EAB45021074}" type="slidenum">
              <a:rPr lang="en-US">
                <a:solidFill>
                  <a:srgbClr val="898989"/>
                </a:solidFill>
                <a:latin typeface="Calibri" charset="0"/>
              </a:rPr>
              <a:pPr eaLnBrk="1" hangingPunct="1"/>
              <a:t>19</a:t>
            </a:fld>
            <a:endParaRPr lang="en-US">
              <a:solidFill>
                <a:srgbClr val="898989"/>
              </a:solidFill>
              <a:latin typeface="Calibri" charset="0"/>
            </a:endParaRPr>
          </a:p>
        </p:txBody>
      </p:sp>
      <p:pic>
        <p:nvPicPr>
          <p:cNvPr id="22532" name="Picture 2" descr="C:\Users\promanov\Documents\New Folder\PETER\VIIRS\REPORTS\viirs_ims_snow_overlay_5km_2013061_conserva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851150"/>
            <a:ext cx="640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30"/>
          <p:cNvGrpSpPr>
            <a:grpSpLocks/>
          </p:cNvGrpSpPr>
          <p:nvPr/>
        </p:nvGrpSpPr>
        <p:grpSpPr bwMode="auto">
          <a:xfrm>
            <a:off x="2641600" y="4687888"/>
            <a:ext cx="1797050" cy="260350"/>
            <a:chOff x="4692" y="3504"/>
            <a:chExt cx="1132" cy="164"/>
          </a:xfrm>
        </p:grpSpPr>
        <p:sp>
          <p:nvSpPr>
            <p:cNvPr id="22542" name="Rectangle 31"/>
            <p:cNvSpPr>
              <a:spLocks noChangeArrowheads="1"/>
            </p:cNvSpPr>
            <p:nvPr/>
          </p:nvSpPr>
          <p:spPr bwMode="auto">
            <a:xfrm>
              <a:off x="4692" y="3504"/>
              <a:ext cx="144" cy="144"/>
            </a:xfrm>
            <a:prstGeom prst="rect">
              <a:avLst/>
            </a:prstGeom>
            <a:solidFill>
              <a:srgbClr val="FF0000"/>
            </a:solidFill>
            <a:ln w="9525">
              <a:solidFill>
                <a:schemeClr val="tx1"/>
              </a:solidFill>
              <a:miter lim="800000"/>
              <a:headEnd/>
              <a:tailEnd/>
            </a:ln>
          </p:spPr>
          <p:txBody>
            <a:bodyPr wrap="none" anchor="ctr"/>
            <a:lstStyle/>
            <a:p>
              <a:endParaRPr lang="en-US" sz="1400">
                <a:latin typeface="Calibri" charset="0"/>
              </a:endParaRPr>
            </a:p>
          </p:txBody>
        </p:sp>
        <p:sp>
          <p:nvSpPr>
            <p:cNvPr id="10" name="Text Box 32"/>
            <p:cNvSpPr txBox="1">
              <a:spLocks noChangeArrowheads="1"/>
            </p:cNvSpPr>
            <p:nvPr/>
          </p:nvSpPr>
          <p:spPr bwMode="auto">
            <a:xfrm>
              <a:off x="4840" y="3508"/>
              <a:ext cx="984" cy="160"/>
            </a:xfrm>
            <a:prstGeom prst="rect">
              <a:avLst/>
            </a:prstGeom>
            <a:noFill/>
            <a:ln w="9525">
              <a:noFill/>
              <a:miter lim="800000"/>
              <a:headEnd/>
              <a:tailEnd/>
            </a:ln>
          </p:spPr>
          <p:txBody>
            <a:bodyPr>
              <a:spAutoFit/>
            </a:bodyPr>
            <a:lstStyle/>
            <a:p>
              <a:pPr fontAlgn="auto">
                <a:spcBef>
                  <a:spcPct val="50000"/>
                </a:spcBef>
                <a:spcAft>
                  <a:spcPts val="0"/>
                </a:spcAft>
                <a:defRPr/>
              </a:pPr>
              <a:r>
                <a:rPr lang="en-US" sz="1050" dirty="0">
                  <a:latin typeface="+mn-lt"/>
                  <a:ea typeface="+mn-ea"/>
                  <a:cs typeface="+mn-cs"/>
                </a:rPr>
                <a:t>Omission (snow miss)</a:t>
              </a:r>
            </a:p>
          </p:txBody>
        </p:sp>
      </p:grpSp>
      <p:grpSp>
        <p:nvGrpSpPr>
          <p:cNvPr id="22534" name="Group 33"/>
          <p:cNvGrpSpPr>
            <a:grpSpLocks/>
          </p:cNvGrpSpPr>
          <p:nvPr/>
        </p:nvGrpSpPr>
        <p:grpSpPr bwMode="auto">
          <a:xfrm>
            <a:off x="4438650" y="4687888"/>
            <a:ext cx="1949450" cy="254000"/>
            <a:chOff x="4704" y="3735"/>
            <a:chExt cx="1228" cy="160"/>
          </a:xfrm>
        </p:grpSpPr>
        <p:sp>
          <p:nvSpPr>
            <p:cNvPr id="22540" name="Rectangle 34"/>
            <p:cNvSpPr>
              <a:spLocks noChangeArrowheads="1"/>
            </p:cNvSpPr>
            <p:nvPr/>
          </p:nvSpPr>
          <p:spPr bwMode="auto">
            <a:xfrm>
              <a:off x="4704" y="3744"/>
              <a:ext cx="144" cy="144"/>
            </a:xfrm>
            <a:prstGeom prst="rect">
              <a:avLst/>
            </a:prstGeom>
            <a:solidFill>
              <a:srgbClr val="00FFFF"/>
            </a:solidFill>
            <a:ln w="9525">
              <a:solidFill>
                <a:schemeClr val="tx1"/>
              </a:solidFill>
              <a:miter lim="800000"/>
              <a:headEnd/>
              <a:tailEnd/>
            </a:ln>
          </p:spPr>
          <p:txBody>
            <a:bodyPr wrap="none" anchor="ctr"/>
            <a:lstStyle/>
            <a:p>
              <a:endParaRPr lang="en-US" sz="1400">
                <a:latin typeface="Calibri" charset="0"/>
              </a:endParaRPr>
            </a:p>
          </p:txBody>
        </p:sp>
        <p:sp>
          <p:nvSpPr>
            <p:cNvPr id="13" name="Text Box 35"/>
            <p:cNvSpPr txBox="1">
              <a:spLocks noChangeArrowheads="1"/>
            </p:cNvSpPr>
            <p:nvPr/>
          </p:nvSpPr>
          <p:spPr bwMode="auto">
            <a:xfrm>
              <a:off x="4852" y="3735"/>
              <a:ext cx="1080" cy="160"/>
            </a:xfrm>
            <a:prstGeom prst="rect">
              <a:avLst/>
            </a:prstGeom>
            <a:noFill/>
            <a:ln w="9525">
              <a:noFill/>
              <a:miter lim="800000"/>
              <a:headEnd/>
              <a:tailEnd/>
            </a:ln>
          </p:spPr>
          <p:txBody>
            <a:bodyPr>
              <a:spAutoFit/>
            </a:bodyPr>
            <a:lstStyle/>
            <a:p>
              <a:pPr fontAlgn="auto">
                <a:spcBef>
                  <a:spcPct val="50000"/>
                </a:spcBef>
                <a:spcAft>
                  <a:spcPts val="0"/>
                </a:spcAft>
                <a:defRPr/>
              </a:pPr>
              <a:r>
                <a:rPr lang="en-US" sz="1050" dirty="0">
                  <a:latin typeface="+mn-lt"/>
                  <a:ea typeface="+mn-ea"/>
                  <a:cs typeface="+mn-cs"/>
                </a:rPr>
                <a:t>Commission (false snow)</a:t>
              </a:r>
            </a:p>
          </p:txBody>
        </p:sp>
      </p:grpSp>
      <p:sp>
        <p:nvSpPr>
          <p:cNvPr id="22535" name="Text Box 36"/>
          <p:cNvSpPr txBox="1">
            <a:spLocks noChangeArrowheads="1"/>
          </p:cNvSpPr>
          <p:nvPr/>
        </p:nvSpPr>
        <p:spPr bwMode="auto">
          <a:xfrm>
            <a:off x="939800" y="4675188"/>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1200">
                <a:latin typeface="Calibri" charset="0"/>
              </a:rPr>
              <a:t>VIIRS snow map errors: </a:t>
            </a:r>
          </a:p>
        </p:txBody>
      </p:sp>
      <p:sp>
        <p:nvSpPr>
          <p:cNvPr id="22536" name="TextBox 3"/>
          <p:cNvSpPr txBox="1">
            <a:spLocks noChangeArrowheads="1"/>
          </p:cNvSpPr>
          <p:nvPr/>
        </p:nvSpPr>
        <p:spPr bwMode="auto">
          <a:xfrm>
            <a:off x="457200" y="2422525"/>
            <a:ext cx="596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atin typeface="Calibri" charset="0"/>
              </a:rPr>
              <a:t>VIIRS binary snow cover with IMS overlaid  (March 2, 2013)</a:t>
            </a:r>
          </a:p>
        </p:txBody>
      </p:sp>
      <p:sp>
        <p:nvSpPr>
          <p:cNvPr id="22537" name="TextBox 6"/>
          <p:cNvSpPr txBox="1">
            <a:spLocks noChangeArrowheads="1"/>
          </p:cNvSpPr>
          <p:nvPr/>
        </p:nvSpPr>
        <p:spPr bwMode="auto">
          <a:xfrm>
            <a:off x="6731000" y="3232150"/>
            <a:ext cx="243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a:latin typeface="Calibri" charset="0"/>
              </a:rPr>
              <a:t>White:  VIIRS &amp; IMS snow</a:t>
            </a:r>
          </a:p>
          <a:p>
            <a:pPr eaLnBrk="1" hangingPunct="1"/>
            <a:r>
              <a:rPr lang="en-US" sz="1200">
                <a:latin typeface="Calibri" charset="0"/>
              </a:rPr>
              <a:t>Light Gray: VIIRS clouds</a:t>
            </a:r>
          </a:p>
          <a:p>
            <a:pPr eaLnBrk="1" hangingPunct="1"/>
            <a:r>
              <a:rPr lang="en-US" sz="1200">
                <a:latin typeface="Calibri" charset="0"/>
              </a:rPr>
              <a:t>Green: VIIRS &amp; IMS snow-free land</a:t>
            </a:r>
          </a:p>
          <a:p>
            <a:pPr eaLnBrk="1" hangingPunct="1"/>
            <a:r>
              <a:rPr lang="en-US" sz="1200">
                <a:latin typeface="Calibri" charset="0"/>
              </a:rPr>
              <a:t>Dark gray: not processed, or no data</a:t>
            </a:r>
          </a:p>
        </p:txBody>
      </p:sp>
      <p:sp>
        <p:nvSpPr>
          <p:cNvPr id="22538" name="TextBox 19"/>
          <p:cNvSpPr txBox="1">
            <a:spLocks noChangeArrowheads="1"/>
          </p:cNvSpPr>
          <p:nvPr/>
        </p:nvSpPr>
        <p:spPr bwMode="auto">
          <a:xfrm>
            <a:off x="266700" y="1500188"/>
            <a:ext cx="8420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To facilitate the analysis of the VIIRS binary snow product accuracy  we have brought VIIRS and IMS snow maps to the same projection and generated an overlay of the two maps.</a:t>
            </a:r>
          </a:p>
        </p:txBody>
      </p:sp>
      <p:sp>
        <p:nvSpPr>
          <p:cNvPr id="22539" name="TextBox 21"/>
          <p:cNvSpPr txBox="1">
            <a:spLocks noChangeArrowheads="1"/>
          </p:cNvSpPr>
          <p:nvPr/>
        </p:nvSpPr>
        <p:spPr bwMode="auto">
          <a:xfrm>
            <a:off x="228600" y="5365750"/>
            <a:ext cx="8420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The agreement between the two maps on the snow cover distribution calculated in cloud-clear portions of the VIIRS product over the Northern Hemisphere was 98.3%. Omission and commission errors comprised 1.6 and 0.1% respectively. Snow omissions occur mostly over densely forested areas.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r" eaLnBrk="1" hangingPunct="1"/>
            <a:r>
              <a:rPr lang="en-US">
                <a:latin typeface="Calibri" charset="0"/>
              </a:rPr>
              <a:t>Outline</a:t>
            </a:r>
          </a:p>
        </p:txBody>
      </p:sp>
      <p:sp>
        <p:nvSpPr>
          <p:cNvPr id="3" name="Content Placeholder 2"/>
          <p:cNvSpPr>
            <a:spLocks noGrp="1"/>
          </p:cNvSpPr>
          <p:nvPr>
            <p:ph idx="1"/>
          </p:nvPr>
        </p:nvSpPr>
        <p:spPr>
          <a:xfrm>
            <a:off x="220663" y="1371600"/>
            <a:ext cx="8686800" cy="4754563"/>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ea typeface="+mn-ea"/>
              </a:rPr>
              <a:t>Snow Cover EDR Users</a:t>
            </a:r>
          </a:p>
          <a:p>
            <a:pPr eaLnBrk="1" fontAlgn="auto" hangingPunct="1">
              <a:spcAft>
                <a:spcPts val="0"/>
              </a:spcAft>
              <a:buFont typeface="Arial" pitchFamily="34" charset="0"/>
              <a:buChar char="•"/>
              <a:defRPr/>
            </a:pPr>
            <a:r>
              <a:rPr lang="en-US" dirty="0" smtClean="0">
                <a:ea typeface="+mn-ea"/>
              </a:rPr>
              <a:t>Beta EDR Maturity Definition</a:t>
            </a:r>
          </a:p>
          <a:p>
            <a:pPr eaLnBrk="1" fontAlgn="auto" hangingPunct="1">
              <a:spcAft>
                <a:spcPts val="0"/>
              </a:spcAft>
              <a:buFont typeface="Arial" pitchFamily="34" charset="0"/>
              <a:buChar char="•"/>
              <a:defRPr/>
            </a:pPr>
            <a:r>
              <a:rPr lang="en-US" dirty="0" smtClean="0">
                <a:ea typeface="+mn-ea"/>
              </a:rPr>
              <a:t>Summary of Snow Cover EDR </a:t>
            </a:r>
          </a:p>
          <a:p>
            <a:pPr eaLnBrk="1" fontAlgn="auto" hangingPunct="1">
              <a:spcAft>
                <a:spcPts val="0"/>
              </a:spcAft>
              <a:buFont typeface="Arial" pitchFamily="34" charset="0"/>
              <a:buChar char="•"/>
              <a:defRPr/>
            </a:pPr>
            <a:r>
              <a:rPr lang="en-US" dirty="0" smtClean="0">
                <a:ea typeface="+mn-ea"/>
              </a:rPr>
              <a:t>Snow Cover EDR requirements </a:t>
            </a:r>
          </a:p>
          <a:p>
            <a:pPr eaLnBrk="1" fontAlgn="auto" hangingPunct="1">
              <a:spcAft>
                <a:spcPts val="0"/>
              </a:spcAft>
              <a:buFont typeface="Arial" pitchFamily="34" charset="0"/>
              <a:buChar char="•"/>
              <a:defRPr/>
            </a:pPr>
            <a:r>
              <a:rPr lang="en-US" dirty="0" smtClean="0">
                <a:ea typeface="+mn-ea"/>
              </a:rPr>
              <a:t>History of Algorithm Changes/Updates </a:t>
            </a:r>
          </a:p>
          <a:p>
            <a:pPr eaLnBrk="1" fontAlgn="auto" hangingPunct="1">
              <a:spcAft>
                <a:spcPts val="0"/>
              </a:spcAft>
              <a:buFont typeface="Arial" pitchFamily="34" charset="0"/>
              <a:buChar char="•"/>
              <a:defRPr/>
            </a:pPr>
            <a:r>
              <a:rPr lang="en-US" dirty="0" smtClean="0">
                <a:ea typeface="+mn-ea"/>
              </a:rPr>
              <a:t>Beta Maturity Evaluation </a:t>
            </a:r>
          </a:p>
          <a:p>
            <a:pPr eaLnBrk="1" fontAlgn="auto" hangingPunct="1">
              <a:spcAft>
                <a:spcPts val="0"/>
              </a:spcAft>
              <a:buFont typeface="Arial" pitchFamily="34" charset="0"/>
              <a:buChar char="•"/>
              <a:defRPr/>
            </a:pPr>
            <a:r>
              <a:rPr lang="en-US" dirty="0" smtClean="0">
                <a:ea typeface="+mn-ea"/>
              </a:rPr>
              <a:t>Beta Justification Summary </a:t>
            </a:r>
          </a:p>
          <a:p>
            <a:pPr eaLnBrk="1" fontAlgn="auto" hangingPunct="1">
              <a:spcAft>
                <a:spcPts val="0"/>
              </a:spcAft>
              <a:buFont typeface="Arial" pitchFamily="34" charset="0"/>
              <a:buChar char="•"/>
              <a:defRPr/>
            </a:pPr>
            <a:r>
              <a:rPr lang="en-US" dirty="0" smtClean="0">
                <a:ea typeface="+mn-ea"/>
              </a:rPr>
              <a:t>Caveats of Operational Snow Cover EDR</a:t>
            </a:r>
          </a:p>
          <a:p>
            <a:pPr eaLnBrk="1" fontAlgn="auto" hangingPunct="1">
              <a:spcAft>
                <a:spcPts val="0"/>
              </a:spcAft>
              <a:buFont typeface="Arial" pitchFamily="34" charset="0"/>
              <a:buChar char="•"/>
              <a:defRPr/>
            </a:pPr>
            <a:r>
              <a:rPr lang="en-US" dirty="0" smtClean="0">
                <a:ea typeface="+mn-ea"/>
              </a:rPr>
              <a:t>Additional Supporting Documentation </a:t>
            </a:r>
          </a:p>
          <a:p>
            <a:pPr eaLnBrk="1" fontAlgn="auto" hangingPunct="1">
              <a:spcAft>
                <a:spcPts val="0"/>
              </a:spcAft>
              <a:buFont typeface="Arial" pitchFamily="34" charset="0"/>
              <a:buChar char="•"/>
              <a:defRPr/>
            </a:pPr>
            <a:r>
              <a:rPr lang="en-US" dirty="0" smtClean="0">
                <a:ea typeface="+mn-ea"/>
              </a:rPr>
              <a:t>Future Plans Toward Provisional Status</a:t>
            </a:r>
          </a:p>
          <a:p>
            <a:pPr eaLnBrk="1" fontAlgn="auto" hangingPunct="1">
              <a:spcAft>
                <a:spcPts val="0"/>
              </a:spcAft>
              <a:buFont typeface="Arial" pitchFamily="34" charset="0"/>
              <a:buChar char="•"/>
              <a:defRPr/>
            </a:pPr>
            <a:r>
              <a:rPr lang="en-US" dirty="0" smtClean="0">
                <a:ea typeface="+mn-ea"/>
              </a:rPr>
              <a:t>Conclusions </a:t>
            </a:r>
            <a:endParaRPr lang="en-US" dirty="0">
              <a:ea typeface="+mn-ea"/>
            </a:endParaRP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C854643-E47F-064D-88A5-6BD7BE1DE02F}" type="slidenum">
              <a:rPr lang="en-US">
                <a:solidFill>
                  <a:srgbClr val="898989"/>
                </a:solidFill>
                <a:latin typeface="Calibri" charset="0"/>
              </a:rPr>
              <a:pPr eaLnBrk="1" hangingPunct="1"/>
              <a:t>2</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3200">
                <a:latin typeface="Calibri" charset="0"/>
              </a:rPr>
              <a:t>Beta Maturity Evaluation – </a:t>
            </a:r>
            <a:br>
              <a:rPr lang="en-US" sz="3200">
                <a:latin typeface="Calibri" charset="0"/>
              </a:rPr>
            </a:br>
            <a:r>
              <a:rPr lang="en-US" sz="3200">
                <a:latin typeface="Calibri" charset="0"/>
              </a:rPr>
              <a:t>VIIRS Binary Snow vs IMS Time Series </a:t>
            </a:r>
          </a:p>
        </p:txBody>
      </p:sp>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E2227E9-2B53-7C48-A2BD-FB6036801CBA}" type="slidenum">
              <a:rPr lang="en-US">
                <a:solidFill>
                  <a:srgbClr val="898989"/>
                </a:solidFill>
                <a:latin typeface="Calibri" charset="0"/>
              </a:rPr>
              <a:pPr eaLnBrk="1" hangingPunct="1"/>
              <a:t>20</a:t>
            </a:fld>
            <a:endParaRPr lang="en-US">
              <a:solidFill>
                <a:srgbClr val="898989"/>
              </a:solidFill>
              <a:latin typeface="Calibri" charset="0"/>
            </a:endParaRPr>
          </a:p>
        </p:txBody>
      </p:sp>
      <p:pic>
        <p:nvPicPr>
          <p:cNvPr id="23556" name="Picture 3" descr="viirs_ims_comparison_series_n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5588"/>
            <a:ext cx="8412163"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p:cNvSpPr txBox="1">
            <a:spLocks noChangeArrowheads="1"/>
          </p:cNvSpPr>
          <p:nvPr/>
        </p:nvSpPr>
        <p:spPr bwMode="auto">
          <a:xfrm>
            <a:off x="762000" y="4530725"/>
            <a:ext cx="76200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Char char="-"/>
            </a:pPr>
            <a:r>
              <a:rPr lang="en-US" sz="1200">
                <a:latin typeface="Calibri" charset="0"/>
              </a:rPr>
              <a:t> VIIRS binary snow map data aggregated within 4 km size grid cells</a:t>
            </a:r>
          </a:p>
          <a:p>
            <a:pPr eaLnBrk="1" hangingPunct="1">
              <a:buFontTx/>
              <a:buChar char="-"/>
            </a:pPr>
            <a:r>
              <a:rPr lang="en-US" sz="1200">
                <a:latin typeface="Calibri" charset="0"/>
              </a:rPr>
              <a:t> Each 4 km grid cell was then labeled according to the dominant category of pixels in it</a:t>
            </a:r>
          </a:p>
          <a:p>
            <a:pPr eaLnBrk="1" hangingPunct="1">
              <a:buFontTx/>
              <a:buChar char="-"/>
            </a:pPr>
            <a:r>
              <a:rPr lang="en-US" sz="1200">
                <a:latin typeface="Calibri" charset="0"/>
              </a:rPr>
              <a:t> Comparison was performed by matching the two products grid cell by grid cell </a:t>
            </a:r>
          </a:p>
          <a:p>
            <a:pPr eaLnBrk="1" hangingPunct="1"/>
            <a:endParaRPr lang="en-US" sz="1200">
              <a:latin typeface="Calibri" charset="0"/>
            </a:endParaRPr>
          </a:p>
          <a:p>
            <a:pPr eaLnBrk="1" hangingPunct="1"/>
            <a:r>
              <a:rPr lang="ja-JP" altLang="en-US" sz="1200">
                <a:latin typeface="Calibri" charset="0"/>
              </a:rPr>
              <a:t>“</a:t>
            </a:r>
            <a:r>
              <a:rPr lang="en-US" sz="1200">
                <a:latin typeface="Calibri" charset="0"/>
              </a:rPr>
              <a:t>Total hits</a:t>
            </a:r>
            <a:r>
              <a:rPr lang="ja-JP" altLang="en-US" sz="1200">
                <a:latin typeface="Calibri" charset="0"/>
              </a:rPr>
              <a:t>”</a:t>
            </a:r>
            <a:r>
              <a:rPr lang="en-US" sz="1200">
                <a:latin typeface="Calibri" charset="0"/>
              </a:rPr>
              <a:t> include snow-snow and land-land correct classifications </a:t>
            </a:r>
          </a:p>
          <a:p>
            <a:pPr eaLnBrk="1" hangingPunct="1"/>
            <a:r>
              <a:rPr lang="ja-JP" altLang="en-US" sz="1200">
                <a:latin typeface="Calibri" charset="0"/>
              </a:rPr>
              <a:t>“</a:t>
            </a:r>
            <a:r>
              <a:rPr lang="en-US" sz="1200">
                <a:latin typeface="Calibri" charset="0"/>
              </a:rPr>
              <a:t>Total errors</a:t>
            </a:r>
            <a:r>
              <a:rPr lang="ja-JP" altLang="en-US" sz="1200">
                <a:latin typeface="Calibri" charset="0"/>
              </a:rPr>
              <a:t>”</a:t>
            </a:r>
            <a:r>
              <a:rPr lang="en-US" sz="1200">
                <a:latin typeface="Calibri" charset="0"/>
              </a:rPr>
              <a:t> include VIIRS snow misses and VIIRS false snow identifications</a:t>
            </a:r>
          </a:p>
          <a:p>
            <a:pPr eaLnBrk="1" hangingPunct="1"/>
            <a:r>
              <a:rPr lang="en-US" sz="1200">
                <a:latin typeface="Calibri" charset="0"/>
              </a:rPr>
              <a:t>The percent of Clear Sky Pixels  in the VIIRS product is given for the 25-60</a:t>
            </a:r>
            <a:r>
              <a:rPr lang="en-US" sz="1200" baseline="30000">
                <a:latin typeface="Calibri" charset="0"/>
              </a:rPr>
              <a:t>0</a:t>
            </a:r>
            <a:r>
              <a:rPr lang="en-US" sz="1200">
                <a:latin typeface="Calibri" charset="0"/>
              </a:rPr>
              <a:t> N latitude band</a:t>
            </a:r>
          </a:p>
          <a:p>
            <a:pPr eaLnBrk="1" hangingPunct="1"/>
            <a:endParaRPr lang="en-US" sz="1200">
              <a:latin typeface="Calibri" charset="0"/>
            </a:endParaRPr>
          </a:p>
          <a:p>
            <a:pPr eaLnBrk="1" hangingPunct="1"/>
            <a:r>
              <a:rPr lang="en-US" sz="1200">
                <a:latin typeface="Calibri" charset="0"/>
              </a:rPr>
              <a:t>A noticeable drop in the amount of available cloud-clear grid cells in the VIIRS product in October 2012 corresponds to substantial changes the cloud team introduced to the cloud algorithm. Since the end of 2013 the agreement between the two products over Northern Hemisphere remains above 98%.</a:t>
            </a:r>
          </a:p>
        </p:txBody>
      </p:sp>
      <p:sp>
        <p:nvSpPr>
          <p:cNvPr id="23558" name="TextBox 4"/>
          <p:cNvSpPr txBox="1">
            <a:spLocks noChangeArrowheads="1"/>
          </p:cNvSpPr>
          <p:nvPr/>
        </p:nvSpPr>
        <p:spPr bwMode="auto">
          <a:xfrm>
            <a:off x="1231900" y="1076325"/>
            <a:ext cx="518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atin typeface="Calibri" charset="0"/>
              </a:rPr>
              <a:t>Time series of estimates of correspondence between the VIIRS binary snow map and the IMS snow product</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VIIRS Binary Snow Map </a:t>
            </a:r>
            <a:r>
              <a:rPr lang="en-US" dirty="0" err="1" smtClean="0">
                <a:ea typeface="+mj-ea"/>
              </a:rPr>
              <a:t>vs</a:t>
            </a:r>
            <a:r>
              <a:rPr lang="en-US" dirty="0" smtClean="0">
                <a:ea typeface="+mj-ea"/>
              </a:rPr>
              <a:t> In Situ Snow Observations </a:t>
            </a:r>
            <a:endParaRPr lang="en-US" dirty="0">
              <a:ea typeface="+mj-ea"/>
            </a:endParaRPr>
          </a:p>
        </p:txBody>
      </p:sp>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2DF04D6-FE1E-BC49-B863-95833A960859}" type="slidenum">
              <a:rPr lang="en-US">
                <a:solidFill>
                  <a:srgbClr val="898989"/>
                </a:solidFill>
                <a:latin typeface="Calibri" charset="0"/>
              </a:rPr>
              <a:pPr eaLnBrk="1" hangingPunct="1"/>
              <a:t>21</a:t>
            </a:fld>
            <a:endParaRPr lang="en-US">
              <a:solidFill>
                <a:srgbClr val="898989"/>
              </a:solidFill>
              <a:latin typeface="Calibri" charset="0"/>
            </a:endParaRPr>
          </a:p>
        </p:txBody>
      </p:sp>
      <p:sp>
        <p:nvSpPr>
          <p:cNvPr id="24580" name="TextBox 4"/>
          <p:cNvSpPr txBox="1">
            <a:spLocks noChangeArrowheads="1"/>
          </p:cNvSpPr>
          <p:nvPr/>
        </p:nvSpPr>
        <p:spPr bwMode="auto">
          <a:xfrm>
            <a:off x="762000" y="4556125"/>
            <a:ext cx="7620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ja-JP" altLang="en-US" sz="1600">
                <a:latin typeface="Calibri" charset="0"/>
              </a:rPr>
              <a:t>“</a:t>
            </a:r>
            <a:r>
              <a:rPr lang="en-US" sz="1600">
                <a:latin typeface="Calibri" charset="0"/>
              </a:rPr>
              <a:t>Total hits</a:t>
            </a:r>
            <a:r>
              <a:rPr lang="ja-JP" altLang="en-US" sz="1600">
                <a:latin typeface="Calibri" charset="0"/>
              </a:rPr>
              <a:t>”</a:t>
            </a:r>
            <a:r>
              <a:rPr lang="en-US" sz="1600">
                <a:latin typeface="Calibri" charset="0"/>
              </a:rPr>
              <a:t> include correct snow-snow and land-land classifications </a:t>
            </a:r>
          </a:p>
          <a:p>
            <a:pPr eaLnBrk="1" hangingPunct="1"/>
            <a:r>
              <a:rPr lang="ja-JP" altLang="en-US" sz="1600">
                <a:latin typeface="Calibri" charset="0"/>
              </a:rPr>
              <a:t>“</a:t>
            </a:r>
            <a:r>
              <a:rPr lang="en-US" sz="1600">
                <a:latin typeface="Calibri" charset="0"/>
              </a:rPr>
              <a:t>Total errors</a:t>
            </a:r>
            <a:r>
              <a:rPr lang="ja-JP" altLang="en-US" sz="1600">
                <a:latin typeface="Calibri" charset="0"/>
              </a:rPr>
              <a:t>”</a:t>
            </a:r>
            <a:r>
              <a:rPr lang="en-US" sz="1600">
                <a:latin typeface="Calibri" charset="0"/>
              </a:rPr>
              <a:t> include VIIRS snow misses and VIIRS false snow identifications</a:t>
            </a:r>
          </a:p>
          <a:p>
            <a:pPr eaLnBrk="1" hangingPunct="1"/>
            <a:endParaRPr lang="en-US" sz="1600">
              <a:latin typeface="Calibri" charset="0"/>
            </a:endParaRPr>
          </a:p>
          <a:p>
            <a:pPr eaLnBrk="1" hangingPunct="1"/>
            <a:r>
              <a:rPr lang="en-US" sz="1600">
                <a:latin typeface="Calibri" charset="0"/>
              </a:rPr>
              <a:t>Observations from US Cooperative network stations over Continental US have been used. The number of daily VIIRS-in situ match ups ranges from 150 to 1030. </a:t>
            </a:r>
          </a:p>
          <a:p>
            <a:pPr eaLnBrk="1" hangingPunct="1"/>
            <a:endParaRPr lang="en-US" sz="1600">
              <a:latin typeface="Calibri" charset="0"/>
            </a:endParaRPr>
          </a:p>
          <a:p>
            <a:pPr eaLnBrk="1" hangingPunct="1"/>
            <a:r>
              <a:rPr lang="en-US" sz="1600">
                <a:latin typeface="Calibri" charset="0"/>
              </a:rPr>
              <a:t>Except of one day disagreement between VIIRS daily snow retrievals and in situ data  did not exceed 10%.</a:t>
            </a:r>
          </a:p>
        </p:txBody>
      </p:sp>
      <p:pic>
        <p:nvPicPr>
          <p:cNvPr id="24581" name="Picture 2" descr="C:\Users\promanov\Documents\New Folder\PETER\VIIRS\BETA_REPORT\viirs_synop_comparison_series_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811338"/>
            <a:ext cx="71882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4"/>
          <p:cNvSpPr txBox="1">
            <a:spLocks noChangeArrowheads="1"/>
          </p:cNvSpPr>
          <p:nvPr/>
        </p:nvSpPr>
        <p:spPr bwMode="auto">
          <a:xfrm>
            <a:off x="762000" y="1366838"/>
            <a:ext cx="4178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atin typeface="Calibri" charset="0"/>
              </a:rPr>
              <a:t>Daily statistics of correspondence between VIIRS snow and in situ data. </a:t>
            </a:r>
          </a:p>
        </p:txBody>
      </p:sp>
      <p:pic>
        <p:nvPicPr>
          <p:cNvPr id="24583" name="Picture 4" descr="multisensor_4km_conus_daily_map_syn_2013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41400"/>
            <a:ext cx="24384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0"/>
          <p:cNvSpPr txBox="1">
            <a:spLocks noChangeArrowheads="1"/>
          </p:cNvSpPr>
          <p:nvPr/>
        </p:nvSpPr>
        <p:spPr bwMode="auto">
          <a:xfrm>
            <a:off x="6985000" y="2120900"/>
            <a:ext cx="212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a:latin typeface="Calibri" charset="0"/>
              </a:rPr>
              <a:t>Location of US Coop Stations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0"/>
            <a:ext cx="5257800" cy="822325"/>
          </a:xfrm>
        </p:spPr>
        <p:txBody>
          <a:bodyPr rtlCol="0">
            <a:normAutofit fontScale="90000"/>
          </a:bodyPr>
          <a:lstStyle/>
          <a:p>
            <a:pPr eaLnBrk="1" fontAlgn="auto" hangingPunct="1">
              <a:spcAft>
                <a:spcPts val="0"/>
              </a:spcAft>
              <a:defRPr/>
            </a:pPr>
            <a:r>
              <a:rPr lang="en-US" dirty="0" smtClean="0">
                <a:ea typeface="+mj-ea"/>
              </a:rPr>
              <a:t>VIIRS Binary Snow Cover: Cloud Flag Issue (1/2)</a:t>
            </a:r>
            <a:endParaRPr lang="en-US" dirty="0">
              <a:ea typeface="+mj-ea"/>
            </a:endParaRPr>
          </a:p>
        </p:txBody>
      </p:sp>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7BC1DD3-9A37-B24E-B470-518DCE8A14C6}" type="slidenum">
              <a:rPr lang="en-US">
                <a:solidFill>
                  <a:srgbClr val="898989"/>
                </a:solidFill>
                <a:latin typeface="Calibri" charset="0"/>
              </a:rPr>
              <a:pPr eaLnBrk="1" hangingPunct="1"/>
              <a:t>22</a:t>
            </a:fld>
            <a:endParaRPr lang="en-US">
              <a:solidFill>
                <a:srgbClr val="898989"/>
              </a:solidFill>
              <a:latin typeface="Calibri" charset="0"/>
            </a:endParaRPr>
          </a:p>
        </p:txBody>
      </p:sp>
      <p:sp>
        <p:nvSpPr>
          <p:cNvPr id="25604" name="TextBox 52"/>
          <p:cNvSpPr txBox="1">
            <a:spLocks noChangeArrowheads="1"/>
          </p:cNvSpPr>
          <p:nvPr/>
        </p:nvSpPr>
        <p:spPr bwMode="auto">
          <a:xfrm>
            <a:off x="304800" y="1130300"/>
            <a:ext cx="8686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VIIRS snow maps were produced with two cloud masks, </a:t>
            </a:r>
            <a:r>
              <a:rPr lang="ja-JP" altLang="en-US">
                <a:latin typeface="Calibri" charset="0"/>
              </a:rPr>
              <a:t>“</a:t>
            </a:r>
            <a:r>
              <a:rPr lang="en-US" b="1">
                <a:latin typeface="Calibri" charset="0"/>
              </a:rPr>
              <a:t>relaxed</a:t>
            </a:r>
            <a:r>
              <a:rPr lang="ja-JP" altLang="en-US">
                <a:latin typeface="Calibri" charset="0"/>
              </a:rPr>
              <a:t>”</a:t>
            </a:r>
            <a:r>
              <a:rPr lang="en-US">
                <a:latin typeface="Calibri" charset="0"/>
              </a:rPr>
              <a:t> and </a:t>
            </a:r>
            <a:r>
              <a:rPr lang="ja-JP" altLang="en-US">
                <a:latin typeface="Calibri" charset="0"/>
              </a:rPr>
              <a:t>“</a:t>
            </a:r>
            <a:r>
              <a:rPr lang="en-US" b="1">
                <a:latin typeface="Calibri" charset="0"/>
              </a:rPr>
              <a:t>conservative</a:t>
            </a:r>
            <a:r>
              <a:rPr lang="ja-JP" altLang="en-US">
                <a:latin typeface="Calibri" charset="0"/>
              </a:rPr>
              <a:t>”</a:t>
            </a:r>
            <a:r>
              <a:rPr lang="en-US">
                <a:latin typeface="Calibri" charset="0"/>
              </a:rPr>
              <a:t>. The </a:t>
            </a:r>
            <a:r>
              <a:rPr lang="ja-JP" altLang="en-US">
                <a:latin typeface="Calibri" charset="0"/>
              </a:rPr>
              <a:t>“</a:t>
            </a:r>
            <a:r>
              <a:rPr lang="en-US">
                <a:latin typeface="Calibri" charset="0"/>
              </a:rPr>
              <a:t>relaxed</a:t>
            </a:r>
            <a:r>
              <a:rPr lang="ja-JP" altLang="en-US">
                <a:latin typeface="Calibri" charset="0"/>
              </a:rPr>
              <a:t>”</a:t>
            </a:r>
            <a:r>
              <a:rPr lang="en-US">
                <a:latin typeface="Calibri" charset="0"/>
              </a:rPr>
              <a:t> cloud mask included </a:t>
            </a:r>
            <a:r>
              <a:rPr lang="ja-JP" altLang="en-US">
                <a:latin typeface="Calibri" charset="0"/>
              </a:rPr>
              <a:t>“</a:t>
            </a:r>
            <a:r>
              <a:rPr lang="en-US">
                <a:latin typeface="Calibri" charset="0"/>
              </a:rPr>
              <a:t>confidently cloudy</a:t>
            </a:r>
            <a:r>
              <a:rPr lang="ja-JP" altLang="en-US">
                <a:latin typeface="Calibri" charset="0"/>
              </a:rPr>
              <a:t>”</a:t>
            </a:r>
            <a:r>
              <a:rPr lang="en-US">
                <a:latin typeface="Calibri" charset="0"/>
              </a:rPr>
              <a:t> and </a:t>
            </a:r>
            <a:r>
              <a:rPr lang="ja-JP" altLang="en-US">
                <a:latin typeface="Calibri" charset="0"/>
              </a:rPr>
              <a:t>“</a:t>
            </a:r>
            <a:r>
              <a:rPr lang="en-US">
                <a:latin typeface="Calibri" charset="0"/>
              </a:rPr>
              <a:t>probably cloudy</a:t>
            </a:r>
            <a:r>
              <a:rPr lang="ja-JP" altLang="en-US">
                <a:latin typeface="Calibri" charset="0"/>
              </a:rPr>
              <a:t>”</a:t>
            </a:r>
            <a:r>
              <a:rPr lang="en-US">
                <a:latin typeface="Calibri" charset="0"/>
              </a:rPr>
              <a:t> categories.  The </a:t>
            </a:r>
            <a:r>
              <a:rPr lang="ja-JP" altLang="en-US">
                <a:latin typeface="Calibri" charset="0"/>
              </a:rPr>
              <a:t>“</a:t>
            </a:r>
            <a:r>
              <a:rPr lang="en-US">
                <a:latin typeface="Calibri" charset="0"/>
              </a:rPr>
              <a:t>conservative </a:t>
            </a:r>
            <a:r>
              <a:rPr lang="ja-JP" altLang="en-US">
                <a:latin typeface="Calibri" charset="0"/>
              </a:rPr>
              <a:t>”</a:t>
            </a:r>
            <a:r>
              <a:rPr lang="en-US">
                <a:latin typeface="Calibri" charset="0"/>
              </a:rPr>
              <a:t> cloud mask  included  </a:t>
            </a:r>
            <a:r>
              <a:rPr lang="ja-JP" altLang="en-US">
                <a:latin typeface="Calibri" charset="0"/>
              </a:rPr>
              <a:t>“</a:t>
            </a:r>
            <a:r>
              <a:rPr lang="en-US">
                <a:latin typeface="Calibri" charset="0"/>
              </a:rPr>
              <a:t>confidently cloudy</a:t>
            </a:r>
            <a:r>
              <a:rPr lang="ja-JP" altLang="en-US">
                <a:latin typeface="Calibri" charset="0"/>
              </a:rPr>
              <a:t>”</a:t>
            </a:r>
            <a:r>
              <a:rPr lang="en-US">
                <a:latin typeface="Calibri" charset="0"/>
              </a:rPr>
              <a:t>, </a:t>
            </a:r>
            <a:r>
              <a:rPr lang="ja-JP" altLang="en-US">
                <a:latin typeface="Calibri" charset="0"/>
              </a:rPr>
              <a:t>“</a:t>
            </a:r>
            <a:r>
              <a:rPr lang="en-US">
                <a:latin typeface="Calibri" charset="0"/>
              </a:rPr>
              <a:t>probably cloudy</a:t>
            </a:r>
            <a:r>
              <a:rPr lang="ja-JP" altLang="en-US">
                <a:latin typeface="Calibri" charset="0"/>
              </a:rPr>
              <a:t>”</a:t>
            </a:r>
            <a:r>
              <a:rPr lang="en-US">
                <a:latin typeface="Calibri" charset="0"/>
              </a:rPr>
              <a:t> and </a:t>
            </a:r>
            <a:r>
              <a:rPr lang="ja-JP" altLang="en-US">
                <a:latin typeface="Calibri" charset="0"/>
              </a:rPr>
              <a:t>“</a:t>
            </a:r>
            <a:r>
              <a:rPr lang="en-US">
                <a:latin typeface="Calibri" charset="0"/>
              </a:rPr>
              <a:t>probably clear</a:t>
            </a:r>
            <a:r>
              <a:rPr lang="ja-JP" altLang="en-US">
                <a:latin typeface="Calibri" charset="0"/>
              </a:rPr>
              <a:t>”</a:t>
            </a:r>
            <a:r>
              <a:rPr lang="en-US">
                <a:latin typeface="Calibri" charset="0"/>
              </a:rPr>
              <a:t> categories.</a:t>
            </a:r>
          </a:p>
          <a:p>
            <a:pPr eaLnBrk="1" hangingPunct="1"/>
            <a:r>
              <a:rPr lang="en-US">
                <a:latin typeface="Calibri" charset="0"/>
              </a:rPr>
              <a:t>. </a:t>
            </a:r>
          </a:p>
        </p:txBody>
      </p:sp>
      <p:pic>
        <p:nvPicPr>
          <p:cNvPr id="25605" name="Picture 2" descr="C:\Users\promanov\Documents\New Folder\PETER\VIIRS\REPORTS\snow_map_daily_gl_10km_2013046_relaxed_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960688"/>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descr="C:\Users\promanov\Documents\New Folder\PETER\VIIRS\REPORTS\snow_map_daily_gl_10km_2013046_conservative_clou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60688"/>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4"/>
          <p:cNvSpPr txBox="1">
            <a:spLocks noChangeArrowheads="1"/>
          </p:cNvSpPr>
          <p:nvPr/>
        </p:nvSpPr>
        <p:spPr bwMode="auto">
          <a:xfrm>
            <a:off x="228600" y="26082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ja-JP" altLang="en-US">
                <a:latin typeface="Calibri" charset="0"/>
              </a:rPr>
              <a:t>“</a:t>
            </a:r>
            <a:r>
              <a:rPr lang="en-US">
                <a:latin typeface="Calibri" charset="0"/>
              </a:rPr>
              <a:t>Conservative</a:t>
            </a:r>
            <a:r>
              <a:rPr lang="ja-JP" altLang="en-US">
                <a:latin typeface="Calibri" charset="0"/>
              </a:rPr>
              <a:t>”</a:t>
            </a:r>
            <a:r>
              <a:rPr lang="en-US">
                <a:latin typeface="Calibri" charset="0"/>
              </a:rPr>
              <a:t> cloud mask used</a:t>
            </a:r>
          </a:p>
        </p:txBody>
      </p:sp>
      <p:sp>
        <p:nvSpPr>
          <p:cNvPr id="25608" name="TextBox 5"/>
          <p:cNvSpPr txBox="1">
            <a:spLocks noChangeArrowheads="1"/>
          </p:cNvSpPr>
          <p:nvPr/>
        </p:nvSpPr>
        <p:spPr bwMode="auto">
          <a:xfrm>
            <a:off x="4343400" y="25908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ja-JP" altLang="en-US">
                <a:latin typeface="Calibri" charset="0"/>
              </a:rPr>
              <a:t>“</a:t>
            </a:r>
            <a:r>
              <a:rPr lang="en-US">
                <a:latin typeface="Calibri" charset="0"/>
              </a:rPr>
              <a:t>Relaxed</a:t>
            </a:r>
            <a:r>
              <a:rPr lang="ja-JP" altLang="en-US">
                <a:latin typeface="Calibri" charset="0"/>
              </a:rPr>
              <a:t>”</a:t>
            </a:r>
            <a:r>
              <a:rPr lang="en-US">
                <a:latin typeface="Calibri" charset="0"/>
              </a:rPr>
              <a:t> cloud mask used</a:t>
            </a:r>
          </a:p>
        </p:txBody>
      </p:sp>
      <p:sp>
        <p:nvSpPr>
          <p:cNvPr id="25609" name="TextBox 6"/>
          <p:cNvSpPr txBox="1">
            <a:spLocks noChangeArrowheads="1"/>
          </p:cNvSpPr>
          <p:nvPr/>
        </p:nvSpPr>
        <p:spPr bwMode="auto">
          <a:xfrm>
            <a:off x="2362200" y="4887913"/>
            <a:ext cx="3962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latin typeface="Calibri" charset="0"/>
              </a:rPr>
              <a:t>White: snow</a:t>
            </a:r>
          </a:p>
          <a:p>
            <a:pPr eaLnBrk="1" hangingPunct="1"/>
            <a:r>
              <a:rPr lang="en-US" sz="1400">
                <a:latin typeface="Calibri" charset="0"/>
              </a:rPr>
              <a:t>Light Gray: clouds</a:t>
            </a:r>
          </a:p>
          <a:p>
            <a:pPr eaLnBrk="1" hangingPunct="1"/>
            <a:r>
              <a:rPr lang="en-US" sz="1400">
                <a:latin typeface="Calibri" charset="0"/>
              </a:rPr>
              <a:t>Green: snow-free land</a:t>
            </a:r>
          </a:p>
          <a:p>
            <a:pPr eaLnBrk="1" hangingPunct="1"/>
            <a:r>
              <a:rPr lang="en-US" sz="1400">
                <a:latin typeface="Calibri" charset="0"/>
              </a:rPr>
              <a:t>Dark gray: not processed, or no data)</a:t>
            </a:r>
          </a:p>
        </p:txBody>
      </p:sp>
      <p:sp>
        <p:nvSpPr>
          <p:cNvPr id="25610" name="TextBox 7"/>
          <p:cNvSpPr txBox="1">
            <a:spLocks noChangeArrowheads="1"/>
          </p:cNvSpPr>
          <p:nvPr/>
        </p:nvSpPr>
        <p:spPr bwMode="auto">
          <a:xfrm>
            <a:off x="228600" y="59817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Maps with </a:t>
            </a:r>
            <a:r>
              <a:rPr lang="ja-JP" altLang="en-US">
                <a:latin typeface="Calibri" charset="0"/>
              </a:rPr>
              <a:t>“</a:t>
            </a:r>
            <a:r>
              <a:rPr lang="en-US">
                <a:latin typeface="Calibri" charset="0"/>
              </a:rPr>
              <a:t>conservative</a:t>
            </a:r>
            <a:r>
              <a:rPr lang="ja-JP" altLang="en-US">
                <a:latin typeface="Calibri" charset="0"/>
              </a:rPr>
              <a:t>”</a:t>
            </a:r>
            <a:r>
              <a:rPr lang="en-US">
                <a:latin typeface="Calibri" charset="0"/>
              </a:rPr>
              <a:t> cloud mask have noticeably more clouds than maps with the </a:t>
            </a:r>
            <a:r>
              <a:rPr lang="ja-JP" altLang="en-US">
                <a:latin typeface="Calibri" charset="0"/>
              </a:rPr>
              <a:t>“</a:t>
            </a:r>
            <a:r>
              <a:rPr lang="en-US">
                <a:latin typeface="Calibri" charset="0"/>
              </a:rPr>
              <a:t>relaxed</a:t>
            </a:r>
            <a:r>
              <a:rPr lang="ja-JP" altLang="en-US">
                <a:latin typeface="Calibri" charset="0"/>
              </a:rPr>
              <a:t>”</a:t>
            </a:r>
            <a:r>
              <a:rPr lang="en-US">
                <a:latin typeface="Calibri" charset="0"/>
              </a:rPr>
              <a:t> cloud mask</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729D33E-7B56-BE40-B8FD-A10DE5285C39}" type="slidenum">
              <a:rPr lang="en-US">
                <a:solidFill>
                  <a:srgbClr val="898989"/>
                </a:solidFill>
                <a:latin typeface="Calibri" charset="0"/>
              </a:rPr>
              <a:pPr eaLnBrk="1" hangingPunct="1"/>
              <a:t>23</a:t>
            </a:fld>
            <a:endParaRPr lang="en-US">
              <a:solidFill>
                <a:srgbClr val="898989"/>
              </a:solidFill>
              <a:latin typeface="Calibri" charset="0"/>
            </a:endParaRPr>
          </a:p>
        </p:txBody>
      </p:sp>
      <p:pic>
        <p:nvPicPr>
          <p:cNvPr id="26627" name="Picture 2" descr="C:\Users\promanov\Documents\New Folder\PETER\VIIRS\REPORTS\viirs_ims_snow_overlay_5km_2013061_conserva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7050"/>
            <a:ext cx="640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C:\Users\promanov\Documents\New Folder\PETER\VIIRS\REPORTS\viirs_ims_snow_overlay_5km_2013061_relax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43350"/>
            <a:ext cx="640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9" name="Group 30"/>
          <p:cNvGrpSpPr>
            <a:grpSpLocks/>
          </p:cNvGrpSpPr>
          <p:nvPr/>
        </p:nvGrpSpPr>
        <p:grpSpPr bwMode="auto">
          <a:xfrm>
            <a:off x="7162800" y="3752850"/>
            <a:ext cx="1797050" cy="260350"/>
            <a:chOff x="4692" y="3504"/>
            <a:chExt cx="1132" cy="164"/>
          </a:xfrm>
        </p:grpSpPr>
        <p:sp>
          <p:nvSpPr>
            <p:cNvPr id="26640" name="Rectangle 31"/>
            <p:cNvSpPr>
              <a:spLocks noChangeArrowheads="1"/>
            </p:cNvSpPr>
            <p:nvPr/>
          </p:nvSpPr>
          <p:spPr bwMode="auto">
            <a:xfrm>
              <a:off x="4692" y="3504"/>
              <a:ext cx="144" cy="144"/>
            </a:xfrm>
            <a:prstGeom prst="rect">
              <a:avLst/>
            </a:prstGeom>
            <a:solidFill>
              <a:srgbClr val="FF0000"/>
            </a:solidFill>
            <a:ln w="9525">
              <a:solidFill>
                <a:schemeClr val="tx1"/>
              </a:solidFill>
              <a:miter lim="800000"/>
              <a:headEnd/>
              <a:tailEnd/>
            </a:ln>
          </p:spPr>
          <p:txBody>
            <a:bodyPr wrap="none" anchor="ctr"/>
            <a:lstStyle/>
            <a:p>
              <a:endParaRPr lang="en-US" sz="1400">
                <a:latin typeface="Calibri" charset="0"/>
              </a:endParaRPr>
            </a:p>
          </p:txBody>
        </p:sp>
        <p:sp>
          <p:nvSpPr>
            <p:cNvPr id="43" name="Text Box 32"/>
            <p:cNvSpPr txBox="1">
              <a:spLocks noChangeArrowheads="1"/>
            </p:cNvSpPr>
            <p:nvPr/>
          </p:nvSpPr>
          <p:spPr bwMode="auto">
            <a:xfrm>
              <a:off x="4840" y="3508"/>
              <a:ext cx="984" cy="160"/>
            </a:xfrm>
            <a:prstGeom prst="rect">
              <a:avLst/>
            </a:prstGeom>
            <a:noFill/>
            <a:ln w="9525">
              <a:noFill/>
              <a:miter lim="800000"/>
              <a:headEnd/>
              <a:tailEnd/>
            </a:ln>
          </p:spPr>
          <p:txBody>
            <a:bodyPr>
              <a:spAutoFit/>
            </a:bodyPr>
            <a:lstStyle/>
            <a:p>
              <a:pPr fontAlgn="auto">
                <a:spcBef>
                  <a:spcPct val="50000"/>
                </a:spcBef>
                <a:spcAft>
                  <a:spcPts val="0"/>
                </a:spcAft>
                <a:defRPr/>
              </a:pPr>
              <a:r>
                <a:rPr lang="en-US" sz="1050" dirty="0">
                  <a:latin typeface="+mn-lt"/>
                  <a:ea typeface="+mn-ea"/>
                  <a:cs typeface="+mn-cs"/>
                </a:rPr>
                <a:t>Omission (snow miss)</a:t>
              </a:r>
            </a:p>
          </p:txBody>
        </p:sp>
      </p:grpSp>
      <p:grpSp>
        <p:nvGrpSpPr>
          <p:cNvPr id="26630" name="Group 33"/>
          <p:cNvGrpSpPr>
            <a:grpSpLocks/>
          </p:cNvGrpSpPr>
          <p:nvPr/>
        </p:nvGrpSpPr>
        <p:grpSpPr bwMode="auto">
          <a:xfrm>
            <a:off x="7153275" y="4095750"/>
            <a:ext cx="1949450" cy="254000"/>
            <a:chOff x="4704" y="3735"/>
            <a:chExt cx="1228" cy="160"/>
          </a:xfrm>
        </p:grpSpPr>
        <p:sp>
          <p:nvSpPr>
            <p:cNvPr id="26638" name="Rectangle 34"/>
            <p:cNvSpPr>
              <a:spLocks noChangeArrowheads="1"/>
            </p:cNvSpPr>
            <p:nvPr/>
          </p:nvSpPr>
          <p:spPr bwMode="auto">
            <a:xfrm>
              <a:off x="4704" y="3744"/>
              <a:ext cx="144" cy="144"/>
            </a:xfrm>
            <a:prstGeom prst="rect">
              <a:avLst/>
            </a:prstGeom>
            <a:solidFill>
              <a:srgbClr val="00FFFF"/>
            </a:solidFill>
            <a:ln w="9525">
              <a:solidFill>
                <a:schemeClr val="tx1"/>
              </a:solidFill>
              <a:miter lim="800000"/>
              <a:headEnd/>
              <a:tailEnd/>
            </a:ln>
          </p:spPr>
          <p:txBody>
            <a:bodyPr wrap="none" anchor="ctr"/>
            <a:lstStyle/>
            <a:p>
              <a:endParaRPr lang="en-US" sz="1400">
                <a:latin typeface="Calibri" charset="0"/>
              </a:endParaRPr>
            </a:p>
          </p:txBody>
        </p:sp>
        <p:sp>
          <p:nvSpPr>
            <p:cNvPr id="46" name="Text Box 35"/>
            <p:cNvSpPr txBox="1">
              <a:spLocks noChangeArrowheads="1"/>
            </p:cNvSpPr>
            <p:nvPr/>
          </p:nvSpPr>
          <p:spPr bwMode="auto">
            <a:xfrm>
              <a:off x="4852" y="3735"/>
              <a:ext cx="1080" cy="160"/>
            </a:xfrm>
            <a:prstGeom prst="rect">
              <a:avLst/>
            </a:prstGeom>
            <a:noFill/>
            <a:ln w="9525">
              <a:noFill/>
              <a:miter lim="800000"/>
              <a:headEnd/>
              <a:tailEnd/>
            </a:ln>
          </p:spPr>
          <p:txBody>
            <a:bodyPr>
              <a:spAutoFit/>
            </a:bodyPr>
            <a:lstStyle/>
            <a:p>
              <a:pPr fontAlgn="auto">
                <a:spcBef>
                  <a:spcPct val="50000"/>
                </a:spcBef>
                <a:spcAft>
                  <a:spcPts val="0"/>
                </a:spcAft>
                <a:defRPr/>
              </a:pPr>
              <a:r>
                <a:rPr lang="en-US" sz="1050" dirty="0">
                  <a:latin typeface="+mn-lt"/>
                  <a:ea typeface="+mn-ea"/>
                  <a:cs typeface="+mn-cs"/>
                </a:rPr>
                <a:t>Commission (false snow)</a:t>
              </a:r>
            </a:p>
          </p:txBody>
        </p:sp>
      </p:grpSp>
      <p:sp>
        <p:nvSpPr>
          <p:cNvPr id="26631" name="Text Box 36"/>
          <p:cNvSpPr txBox="1">
            <a:spLocks noChangeArrowheads="1"/>
          </p:cNvSpPr>
          <p:nvPr/>
        </p:nvSpPr>
        <p:spPr bwMode="auto">
          <a:xfrm>
            <a:off x="7162800" y="3438525"/>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1200">
                <a:latin typeface="Calibri" charset="0"/>
              </a:rPr>
              <a:t>VIIRS snow map errors: </a:t>
            </a:r>
          </a:p>
        </p:txBody>
      </p:sp>
      <p:sp>
        <p:nvSpPr>
          <p:cNvPr id="26632" name="TextBox 4"/>
          <p:cNvSpPr txBox="1">
            <a:spLocks noChangeArrowheads="1"/>
          </p:cNvSpPr>
          <p:nvPr/>
        </p:nvSpPr>
        <p:spPr bwMode="auto">
          <a:xfrm>
            <a:off x="2209800" y="1504950"/>
            <a:ext cx="3325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ja-JP" altLang="en-US" sz="1600">
                <a:latin typeface="Calibri" charset="0"/>
              </a:rPr>
              <a:t>“</a:t>
            </a:r>
            <a:r>
              <a:rPr lang="en-US" sz="1600">
                <a:latin typeface="Calibri" charset="0"/>
              </a:rPr>
              <a:t>Conservative</a:t>
            </a:r>
            <a:r>
              <a:rPr lang="ja-JP" altLang="en-US" sz="1600">
                <a:latin typeface="Calibri" charset="0"/>
              </a:rPr>
              <a:t>”</a:t>
            </a:r>
            <a:r>
              <a:rPr lang="en-US" sz="1600">
                <a:latin typeface="Calibri" charset="0"/>
              </a:rPr>
              <a:t> cloud mask used</a:t>
            </a:r>
          </a:p>
        </p:txBody>
      </p:sp>
      <p:sp>
        <p:nvSpPr>
          <p:cNvPr id="26633" name="TextBox 5"/>
          <p:cNvSpPr txBox="1">
            <a:spLocks noChangeArrowheads="1"/>
          </p:cNvSpPr>
          <p:nvPr/>
        </p:nvSpPr>
        <p:spPr bwMode="auto">
          <a:xfrm>
            <a:off x="2362200" y="3656013"/>
            <a:ext cx="2819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ja-JP" altLang="en-US" sz="1600">
                <a:latin typeface="Calibri" charset="0"/>
              </a:rPr>
              <a:t>“</a:t>
            </a:r>
            <a:r>
              <a:rPr lang="en-US" sz="1600">
                <a:latin typeface="Calibri" charset="0"/>
              </a:rPr>
              <a:t>Relaxed</a:t>
            </a:r>
            <a:r>
              <a:rPr lang="ja-JP" altLang="en-US" sz="1600">
                <a:latin typeface="Calibri" charset="0"/>
              </a:rPr>
              <a:t>”</a:t>
            </a:r>
            <a:r>
              <a:rPr lang="en-US" sz="1600">
                <a:latin typeface="Calibri" charset="0"/>
              </a:rPr>
              <a:t> cloud mask used</a:t>
            </a:r>
          </a:p>
        </p:txBody>
      </p:sp>
      <p:sp>
        <p:nvSpPr>
          <p:cNvPr id="26634" name="TextBox 6"/>
          <p:cNvSpPr txBox="1">
            <a:spLocks noChangeArrowheads="1"/>
          </p:cNvSpPr>
          <p:nvPr/>
        </p:nvSpPr>
        <p:spPr bwMode="auto">
          <a:xfrm>
            <a:off x="6858000" y="226695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a:latin typeface="Calibri" charset="0"/>
              </a:rPr>
              <a:t>White:  VIIRS &amp; IMS snow</a:t>
            </a:r>
          </a:p>
          <a:p>
            <a:pPr eaLnBrk="1" hangingPunct="1"/>
            <a:r>
              <a:rPr lang="en-US" sz="1200">
                <a:latin typeface="Calibri" charset="0"/>
              </a:rPr>
              <a:t>Light Gray: VIIRS clouds</a:t>
            </a:r>
          </a:p>
          <a:p>
            <a:pPr eaLnBrk="1" hangingPunct="1"/>
            <a:r>
              <a:rPr lang="en-US" sz="1200">
                <a:latin typeface="Calibri" charset="0"/>
              </a:rPr>
              <a:t>Green: VIIRS &amp; IMS snow-free land</a:t>
            </a:r>
          </a:p>
          <a:p>
            <a:pPr eaLnBrk="1" hangingPunct="1"/>
            <a:r>
              <a:rPr lang="en-US" sz="1200">
                <a:latin typeface="Calibri" charset="0"/>
              </a:rPr>
              <a:t>Dark gray: not processed, or no data</a:t>
            </a:r>
          </a:p>
        </p:txBody>
      </p:sp>
      <p:sp>
        <p:nvSpPr>
          <p:cNvPr id="26635" name="TextBox 16"/>
          <p:cNvSpPr txBox="1">
            <a:spLocks noChangeArrowheads="1"/>
          </p:cNvSpPr>
          <p:nvPr/>
        </p:nvSpPr>
        <p:spPr bwMode="auto">
          <a:xfrm>
            <a:off x="304800" y="5764213"/>
            <a:ext cx="8686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The snow product with a </a:t>
            </a:r>
            <a:r>
              <a:rPr lang="ja-JP" altLang="en-US">
                <a:latin typeface="Calibri" charset="0"/>
              </a:rPr>
              <a:t>“</a:t>
            </a:r>
            <a:r>
              <a:rPr lang="en-US">
                <a:latin typeface="Calibri" charset="0"/>
              </a:rPr>
              <a:t>conservative</a:t>
            </a:r>
            <a:r>
              <a:rPr lang="ja-JP" altLang="en-US">
                <a:latin typeface="Calibri" charset="0"/>
              </a:rPr>
              <a:t>”</a:t>
            </a:r>
            <a:r>
              <a:rPr lang="en-US">
                <a:latin typeface="Calibri" charset="0"/>
              </a:rPr>
              <a:t> cloud mask tends to miss less snow as compared to the snow map with the </a:t>
            </a:r>
            <a:r>
              <a:rPr lang="ja-JP" altLang="en-US">
                <a:latin typeface="Calibri" charset="0"/>
              </a:rPr>
              <a:t>“</a:t>
            </a:r>
            <a:r>
              <a:rPr lang="en-US">
                <a:latin typeface="Calibri" charset="0"/>
              </a:rPr>
              <a:t>relaxed</a:t>
            </a:r>
            <a:r>
              <a:rPr lang="ja-JP" altLang="en-US">
                <a:latin typeface="Calibri" charset="0"/>
              </a:rPr>
              <a:t>”</a:t>
            </a:r>
            <a:r>
              <a:rPr lang="en-US">
                <a:latin typeface="Calibri" charset="0"/>
              </a:rPr>
              <a:t> cloud mask. Therefore at this time it is recommended to us the </a:t>
            </a:r>
            <a:r>
              <a:rPr lang="ja-JP" altLang="en-US">
                <a:latin typeface="Calibri" charset="0"/>
              </a:rPr>
              <a:t>“</a:t>
            </a:r>
            <a:r>
              <a:rPr lang="en-US">
                <a:latin typeface="Calibri" charset="0"/>
              </a:rPr>
              <a:t>conservative</a:t>
            </a:r>
            <a:r>
              <a:rPr lang="ja-JP" altLang="en-US">
                <a:latin typeface="Calibri" charset="0"/>
              </a:rPr>
              <a:t>”</a:t>
            </a:r>
            <a:r>
              <a:rPr lang="en-US">
                <a:latin typeface="Calibri" charset="0"/>
              </a:rPr>
              <a:t> cloud mask.</a:t>
            </a:r>
          </a:p>
        </p:txBody>
      </p:sp>
      <p:sp>
        <p:nvSpPr>
          <p:cNvPr id="26636" name="TextBox 52"/>
          <p:cNvSpPr txBox="1">
            <a:spLocks noChangeArrowheads="1"/>
          </p:cNvSpPr>
          <p:nvPr/>
        </p:nvSpPr>
        <p:spPr bwMode="auto">
          <a:xfrm>
            <a:off x="812800" y="1130300"/>
            <a:ext cx="753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VIIRS maps with different cloud masks were compared with the IMS product. </a:t>
            </a:r>
          </a:p>
        </p:txBody>
      </p:sp>
      <p:sp>
        <p:nvSpPr>
          <p:cNvPr id="20" name="Title 1"/>
          <p:cNvSpPr>
            <a:spLocks noGrp="1"/>
          </p:cNvSpPr>
          <p:nvPr>
            <p:ph type="title"/>
          </p:nvPr>
        </p:nvSpPr>
        <p:spPr>
          <a:xfrm>
            <a:off x="1511300" y="0"/>
            <a:ext cx="5346700" cy="822325"/>
          </a:xfrm>
        </p:spPr>
        <p:txBody>
          <a:bodyPr rtlCol="0">
            <a:normAutofit fontScale="90000"/>
          </a:bodyPr>
          <a:lstStyle/>
          <a:p>
            <a:pPr eaLnBrk="1" fontAlgn="auto" hangingPunct="1">
              <a:spcAft>
                <a:spcPts val="0"/>
              </a:spcAft>
              <a:defRPr/>
            </a:pPr>
            <a:r>
              <a:rPr lang="en-US" dirty="0" smtClean="0">
                <a:ea typeface="+mj-ea"/>
              </a:rPr>
              <a:t>VIIRS Binary Snow Cover: Cloud Flag Issue (2/2)</a:t>
            </a:r>
            <a:endParaRPr lang="en-US" dirty="0">
              <a:ea typeface="+mj-ea"/>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atin typeface="Calibri" charset="0"/>
              </a:rPr>
              <a:t>VIIRS Binary Snow Cover: Other Issues</a:t>
            </a:r>
          </a:p>
        </p:txBody>
      </p:sp>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5315E3-5245-5949-B54E-7FAE11207917}" type="slidenum">
              <a:rPr lang="en-US">
                <a:solidFill>
                  <a:srgbClr val="898989"/>
                </a:solidFill>
                <a:latin typeface="Calibri" charset="0"/>
              </a:rPr>
              <a:pPr eaLnBrk="1" hangingPunct="1"/>
              <a:t>24</a:t>
            </a:fld>
            <a:endParaRPr lang="en-US">
              <a:solidFill>
                <a:srgbClr val="898989"/>
              </a:solidFill>
              <a:latin typeface="Calibri" charset="0"/>
            </a:endParaRPr>
          </a:p>
        </p:txBody>
      </p:sp>
      <p:sp>
        <p:nvSpPr>
          <p:cNvPr id="27652" name="Rectangle 3"/>
          <p:cNvSpPr>
            <a:spLocks noChangeArrowheads="1"/>
          </p:cNvSpPr>
          <p:nvPr/>
        </p:nvSpPr>
        <p:spPr bwMode="auto">
          <a:xfrm>
            <a:off x="457200" y="1346200"/>
            <a:ext cx="838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3000"/>
              </a:spcBef>
              <a:buClr>
                <a:srgbClr val="FAFD00"/>
              </a:buClr>
              <a:buSzPct val="100000"/>
              <a:buFont typeface="Symbol" charset="0"/>
              <a:buNone/>
            </a:pPr>
            <a:r>
              <a:rPr lang="en-US" sz="2000">
                <a:latin typeface="Myriad Pro" charset="0"/>
              </a:rPr>
              <a:t>The use of </a:t>
            </a:r>
            <a:r>
              <a:rPr lang="ja-JP" altLang="en-US" sz="2000">
                <a:latin typeface="Myriad Pro" charset="0"/>
              </a:rPr>
              <a:t>“</a:t>
            </a:r>
            <a:r>
              <a:rPr lang="en-US" sz="2000">
                <a:latin typeface="Myriad Pro" charset="0"/>
              </a:rPr>
              <a:t>conservative</a:t>
            </a:r>
            <a:r>
              <a:rPr lang="ja-JP" altLang="en-US" sz="2000">
                <a:latin typeface="Myriad Pro" charset="0"/>
              </a:rPr>
              <a:t>”</a:t>
            </a:r>
            <a:r>
              <a:rPr lang="en-US" sz="2000">
                <a:latin typeface="Myriad Pro" charset="0"/>
              </a:rPr>
              <a:t> cloud mask results in the cloud clear snow cover scenes frequently labeled as cloudy.</a:t>
            </a:r>
          </a:p>
        </p:txBody>
      </p:sp>
      <p:pic>
        <p:nvPicPr>
          <p:cNvPr id="27653" name="Picture 12" descr="granule_rgb_20130206_t092927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0288"/>
            <a:ext cx="65532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3" descr="granule_snmask_rr_20130206_t092927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02100"/>
            <a:ext cx="65341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32"/>
          <p:cNvSpPr txBox="1">
            <a:spLocks noChangeArrowheads="1"/>
          </p:cNvSpPr>
          <p:nvPr/>
        </p:nvSpPr>
        <p:spPr bwMode="auto">
          <a:xfrm>
            <a:off x="7378700" y="2749550"/>
            <a:ext cx="1485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a:latin typeface="Calibri" charset="0"/>
              </a:rPr>
              <a:t>VIIRS RGB granule image</a:t>
            </a:r>
          </a:p>
        </p:txBody>
      </p:sp>
      <p:grpSp>
        <p:nvGrpSpPr>
          <p:cNvPr id="27656" name="Group 36"/>
          <p:cNvGrpSpPr>
            <a:grpSpLocks/>
          </p:cNvGrpSpPr>
          <p:nvPr/>
        </p:nvGrpSpPr>
        <p:grpSpPr bwMode="auto">
          <a:xfrm>
            <a:off x="1447800" y="5845175"/>
            <a:ext cx="5410200" cy="238125"/>
            <a:chOff x="1981200" y="5908675"/>
            <a:chExt cx="5410200" cy="238125"/>
          </a:xfrm>
        </p:grpSpPr>
        <p:sp>
          <p:nvSpPr>
            <p:cNvPr id="24" name="Rectangle 15"/>
            <p:cNvSpPr>
              <a:spLocks noChangeArrowheads="1"/>
            </p:cNvSpPr>
            <p:nvPr/>
          </p:nvSpPr>
          <p:spPr bwMode="auto">
            <a:xfrm>
              <a:off x="1981200" y="5930900"/>
              <a:ext cx="266700" cy="160338"/>
            </a:xfrm>
            <a:prstGeom prst="rect">
              <a:avLst/>
            </a:prstGeom>
            <a:solidFill>
              <a:srgbClr val="FFFFFF"/>
            </a:solidFill>
            <a:ln w="6350" algn="ctr">
              <a:solidFill>
                <a:schemeClr val="tx1"/>
              </a:solidFill>
              <a:round/>
              <a:headEnd/>
              <a:tailEnd/>
            </a:ln>
          </p:spPr>
          <p:txBody>
            <a:bodyPr/>
            <a:lstStyle/>
            <a:p>
              <a:pPr fontAlgn="auto">
                <a:spcBef>
                  <a:spcPts val="0"/>
                </a:spcBef>
                <a:spcAft>
                  <a:spcPts val="0"/>
                </a:spcAft>
                <a:defRPr/>
              </a:pPr>
              <a:endParaRPr lang="en-US" sz="1200">
                <a:effectLst>
                  <a:outerShdw blurRad="38100" dist="38100" dir="2700000" algn="tl">
                    <a:srgbClr val="000000">
                      <a:alpha val="43137"/>
                    </a:srgbClr>
                  </a:outerShdw>
                </a:effectLst>
                <a:latin typeface="+mn-lt"/>
                <a:ea typeface="+mn-ea"/>
                <a:cs typeface="+mn-cs"/>
              </a:endParaRPr>
            </a:p>
          </p:txBody>
        </p:sp>
        <p:sp>
          <p:nvSpPr>
            <p:cNvPr id="27659" name="Rectangle 3"/>
            <p:cNvSpPr>
              <a:spLocks noChangeArrowheads="1"/>
            </p:cNvSpPr>
            <p:nvPr/>
          </p:nvSpPr>
          <p:spPr bwMode="auto">
            <a:xfrm>
              <a:off x="2293938" y="5908675"/>
              <a:ext cx="601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snow</a:t>
              </a:r>
            </a:p>
          </p:txBody>
        </p:sp>
        <p:sp>
          <p:nvSpPr>
            <p:cNvPr id="26" name="Rectangle 18"/>
            <p:cNvSpPr>
              <a:spLocks noChangeArrowheads="1"/>
            </p:cNvSpPr>
            <p:nvPr/>
          </p:nvSpPr>
          <p:spPr bwMode="auto">
            <a:xfrm>
              <a:off x="4029075" y="5945188"/>
              <a:ext cx="266700" cy="158750"/>
            </a:xfrm>
            <a:prstGeom prst="rect">
              <a:avLst/>
            </a:prstGeom>
            <a:solidFill>
              <a:srgbClr val="969696"/>
            </a:solidFill>
            <a:ln w="6350" algn="ctr">
              <a:solidFill>
                <a:schemeClr val="tx1"/>
              </a:solidFill>
              <a:round/>
              <a:headEnd/>
              <a:tailEnd/>
            </a:ln>
          </p:spPr>
          <p:txBody>
            <a:bodyPr/>
            <a:lstStyle/>
            <a:p>
              <a:pPr fontAlgn="auto">
                <a:spcBef>
                  <a:spcPts val="0"/>
                </a:spcBef>
                <a:spcAft>
                  <a:spcPts val="0"/>
                </a:spcAft>
                <a:defRPr/>
              </a:pPr>
              <a:endParaRPr lang="en-US" sz="1200">
                <a:effectLst>
                  <a:outerShdw blurRad="38100" dist="38100" dir="2700000" algn="tl">
                    <a:srgbClr val="000000">
                      <a:alpha val="43137"/>
                    </a:srgbClr>
                  </a:outerShdw>
                </a:effectLst>
                <a:latin typeface="+mn-lt"/>
                <a:ea typeface="+mn-ea"/>
                <a:cs typeface="+mn-cs"/>
              </a:endParaRPr>
            </a:p>
          </p:txBody>
        </p:sp>
        <p:sp>
          <p:nvSpPr>
            <p:cNvPr id="27661" name="Rectangle 3"/>
            <p:cNvSpPr>
              <a:spLocks noChangeArrowheads="1"/>
            </p:cNvSpPr>
            <p:nvPr/>
          </p:nvSpPr>
          <p:spPr bwMode="auto">
            <a:xfrm>
              <a:off x="4341813" y="5921375"/>
              <a:ext cx="55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cloud</a:t>
              </a:r>
            </a:p>
          </p:txBody>
        </p:sp>
        <p:sp>
          <p:nvSpPr>
            <p:cNvPr id="28" name="Rectangle 21"/>
            <p:cNvSpPr>
              <a:spLocks noChangeArrowheads="1"/>
            </p:cNvSpPr>
            <p:nvPr/>
          </p:nvSpPr>
          <p:spPr bwMode="auto">
            <a:xfrm>
              <a:off x="3038475" y="5949950"/>
              <a:ext cx="266700" cy="160338"/>
            </a:xfrm>
            <a:prstGeom prst="rect">
              <a:avLst/>
            </a:prstGeom>
            <a:solidFill>
              <a:srgbClr val="006400"/>
            </a:solidFill>
            <a:ln w="6350" algn="ctr">
              <a:solidFill>
                <a:schemeClr val="tx1"/>
              </a:solidFill>
              <a:round/>
              <a:headEnd/>
              <a:tailEnd/>
            </a:ln>
          </p:spPr>
          <p:txBody>
            <a:bodyPr/>
            <a:lstStyle/>
            <a:p>
              <a:pPr fontAlgn="auto">
                <a:spcBef>
                  <a:spcPts val="0"/>
                </a:spcBef>
                <a:spcAft>
                  <a:spcPts val="0"/>
                </a:spcAft>
                <a:defRPr/>
              </a:pPr>
              <a:endParaRPr lang="en-US" sz="1200">
                <a:effectLst>
                  <a:outerShdw blurRad="38100" dist="38100" dir="2700000" algn="tl">
                    <a:srgbClr val="000000">
                      <a:alpha val="43137"/>
                    </a:srgbClr>
                  </a:outerShdw>
                </a:effectLst>
                <a:latin typeface="+mn-lt"/>
                <a:ea typeface="+mn-ea"/>
                <a:cs typeface="+mn-cs"/>
              </a:endParaRPr>
            </a:p>
          </p:txBody>
        </p:sp>
        <p:sp>
          <p:nvSpPr>
            <p:cNvPr id="27663" name="Rectangle 3"/>
            <p:cNvSpPr>
              <a:spLocks noChangeArrowheads="1"/>
            </p:cNvSpPr>
            <p:nvPr/>
          </p:nvSpPr>
          <p:spPr bwMode="auto">
            <a:xfrm>
              <a:off x="3351213" y="5926138"/>
              <a:ext cx="4794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land</a:t>
              </a:r>
            </a:p>
          </p:txBody>
        </p:sp>
        <p:sp>
          <p:nvSpPr>
            <p:cNvPr id="27664" name="Rectangle 3"/>
            <p:cNvSpPr>
              <a:spLocks noChangeArrowheads="1"/>
            </p:cNvSpPr>
            <p:nvPr/>
          </p:nvSpPr>
          <p:spPr bwMode="auto">
            <a:xfrm>
              <a:off x="5341938" y="5940425"/>
              <a:ext cx="20494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200">
                  <a:latin typeface="Myriad Pro" charset="0"/>
                </a:rPr>
                <a:t>No  data / not processed </a:t>
              </a:r>
            </a:p>
          </p:txBody>
        </p:sp>
        <p:grpSp>
          <p:nvGrpSpPr>
            <p:cNvPr id="27665" name="Group 35"/>
            <p:cNvGrpSpPr>
              <a:grpSpLocks/>
            </p:cNvGrpSpPr>
            <p:nvPr/>
          </p:nvGrpSpPr>
          <p:grpSpPr bwMode="auto">
            <a:xfrm>
              <a:off x="5029214" y="5951045"/>
              <a:ext cx="266697" cy="162104"/>
              <a:chOff x="5029214" y="5951045"/>
              <a:chExt cx="266697" cy="162104"/>
            </a:xfrm>
          </p:grpSpPr>
          <p:sp>
            <p:nvSpPr>
              <p:cNvPr id="27666" name="Rectangle 24"/>
              <p:cNvSpPr>
                <a:spLocks noChangeArrowheads="1"/>
              </p:cNvSpPr>
              <p:nvPr/>
            </p:nvSpPr>
            <p:spPr bwMode="auto">
              <a:xfrm>
                <a:off x="5029214" y="5951045"/>
                <a:ext cx="133351" cy="160020"/>
              </a:xfrm>
              <a:prstGeom prst="rect">
                <a:avLst/>
              </a:prstGeom>
              <a:solidFill>
                <a:srgbClr val="6E6E6E"/>
              </a:solidFill>
              <a:ln w="6350">
                <a:solidFill>
                  <a:schemeClr val="tx1"/>
                </a:solidFill>
                <a:round/>
                <a:headEnd/>
                <a:tailEnd/>
              </a:ln>
            </p:spPr>
            <p:txBody>
              <a:bodyPr/>
              <a:lstStyle/>
              <a:p>
                <a:endParaRPr lang="en-US" sz="1200">
                  <a:latin typeface="Calibri" charset="0"/>
                </a:endParaRPr>
              </a:p>
            </p:txBody>
          </p:sp>
          <p:sp>
            <p:nvSpPr>
              <p:cNvPr id="27667" name="Rectangle 26"/>
              <p:cNvSpPr>
                <a:spLocks noChangeArrowheads="1"/>
              </p:cNvSpPr>
              <p:nvPr/>
            </p:nvSpPr>
            <p:spPr bwMode="auto">
              <a:xfrm>
                <a:off x="5162560" y="5953129"/>
                <a:ext cx="133351" cy="160020"/>
              </a:xfrm>
              <a:prstGeom prst="rect">
                <a:avLst/>
              </a:prstGeom>
              <a:solidFill>
                <a:srgbClr val="323232"/>
              </a:solidFill>
              <a:ln w="6350">
                <a:solidFill>
                  <a:schemeClr val="tx1"/>
                </a:solidFill>
                <a:round/>
                <a:headEnd/>
                <a:tailEnd/>
              </a:ln>
            </p:spPr>
            <p:txBody>
              <a:bodyPr/>
              <a:lstStyle/>
              <a:p>
                <a:endParaRPr lang="en-US" sz="1200">
                  <a:latin typeface="Calibri" charset="0"/>
                </a:endParaRPr>
              </a:p>
            </p:txBody>
          </p:sp>
        </p:grpSp>
      </p:grpSp>
      <p:sp>
        <p:nvSpPr>
          <p:cNvPr id="27657" name="TextBox 37"/>
          <p:cNvSpPr txBox="1">
            <a:spLocks noChangeArrowheads="1"/>
          </p:cNvSpPr>
          <p:nvPr/>
        </p:nvSpPr>
        <p:spPr bwMode="auto">
          <a:xfrm>
            <a:off x="7410450" y="4533900"/>
            <a:ext cx="1485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a:latin typeface="Calibri" charset="0"/>
              </a:rPr>
              <a:t>VIIRS granule snow product</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8AE570F-F8F8-EF42-B6C3-6707DC51EFD8}" type="slidenum">
              <a:rPr lang="en-US">
                <a:solidFill>
                  <a:srgbClr val="898989"/>
                </a:solidFill>
                <a:latin typeface="Calibri" charset="0"/>
              </a:rPr>
              <a:pPr eaLnBrk="1" hangingPunct="1"/>
              <a:t>25</a:t>
            </a:fld>
            <a:endParaRPr lang="en-US">
              <a:solidFill>
                <a:srgbClr val="898989"/>
              </a:solidFill>
              <a:latin typeface="Calibri" charset="0"/>
            </a:endParaRPr>
          </a:p>
        </p:txBody>
      </p:sp>
      <p:grpSp>
        <p:nvGrpSpPr>
          <p:cNvPr id="28675" name="Group 29"/>
          <p:cNvGrpSpPr>
            <a:grpSpLocks/>
          </p:cNvGrpSpPr>
          <p:nvPr/>
        </p:nvGrpSpPr>
        <p:grpSpPr bwMode="auto">
          <a:xfrm>
            <a:off x="381000" y="1651000"/>
            <a:ext cx="8570913" cy="4176713"/>
            <a:chOff x="381000" y="2133600"/>
            <a:chExt cx="8570913" cy="4176713"/>
          </a:xfrm>
        </p:grpSpPr>
        <p:sp>
          <p:nvSpPr>
            <p:cNvPr id="28677" name="Rectangle 3"/>
            <p:cNvSpPr>
              <a:spLocks noChangeArrowheads="1"/>
            </p:cNvSpPr>
            <p:nvPr/>
          </p:nvSpPr>
          <p:spPr bwMode="auto">
            <a:xfrm>
              <a:off x="381000" y="2781300"/>
              <a:ext cx="3810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600">
                  <a:latin typeface="Myriad Pro" charset="0"/>
                </a:rPr>
                <a:t>Some clouds are missed by the VIIRS cloud mask (VCM). Missed clouds are most often interpreted as snow and thus may appear in the snow product as spurious snow. </a:t>
              </a:r>
            </a:p>
            <a:p>
              <a:pPr indent="-342900">
                <a:lnSpc>
                  <a:spcPct val="90000"/>
                </a:lnSpc>
                <a:spcBef>
                  <a:spcPts val="1800"/>
                </a:spcBef>
                <a:buClr>
                  <a:srgbClr val="FAFD00"/>
                </a:buClr>
                <a:buSzPct val="100000"/>
              </a:pPr>
              <a:r>
                <a:rPr lang="en-US" sz="1600">
                  <a:latin typeface="Myriad Pro" charset="0"/>
                </a:rPr>
                <a:t>The extent of spurious snow cover is small compared to the true snow. However these errors tend to accumulate in the VIIRS clear sky snow/ice composited images and affect other VIIRS products that rely on them (e.g., LST, NDVI, Albedo, etc)</a:t>
              </a:r>
            </a:p>
            <a:p>
              <a:pPr indent="-342900">
                <a:lnSpc>
                  <a:spcPct val="90000"/>
                </a:lnSpc>
                <a:spcBef>
                  <a:spcPts val="1800"/>
                </a:spcBef>
                <a:buClr>
                  <a:srgbClr val="FAFD00"/>
                </a:buClr>
                <a:buSzPct val="100000"/>
              </a:pPr>
              <a:endParaRPr lang="en-US" sz="1600">
                <a:latin typeface="Myriad Pro" charset="0"/>
              </a:endParaRPr>
            </a:p>
          </p:txBody>
        </p:sp>
        <p:grpSp>
          <p:nvGrpSpPr>
            <p:cNvPr id="28678" name="Group 27"/>
            <p:cNvGrpSpPr>
              <a:grpSpLocks/>
            </p:cNvGrpSpPr>
            <p:nvPr/>
          </p:nvGrpSpPr>
          <p:grpSpPr bwMode="auto">
            <a:xfrm>
              <a:off x="4343400" y="2133600"/>
              <a:ext cx="4608513" cy="4176713"/>
              <a:chOff x="4343400" y="2133600"/>
              <a:chExt cx="4607916" cy="4176486"/>
            </a:xfrm>
          </p:grpSpPr>
          <p:grpSp>
            <p:nvGrpSpPr>
              <p:cNvPr id="28680" name="Group 14"/>
              <p:cNvGrpSpPr>
                <a:grpSpLocks/>
              </p:cNvGrpSpPr>
              <p:nvPr/>
            </p:nvGrpSpPr>
            <p:grpSpPr bwMode="auto">
              <a:xfrm>
                <a:off x="4343400" y="2133600"/>
                <a:ext cx="4607916" cy="3746465"/>
                <a:chOff x="4343400" y="2133600"/>
                <a:chExt cx="4607916" cy="3746465"/>
              </a:xfrm>
            </p:grpSpPr>
            <p:pic>
              <p:nvPicPr>
                <p:cNvPr id="2869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684" y="3034602"/>
                  <a:ext cx="4186632" cy="284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28691" name="Group 11"/>
                <p:cNvGrpSpPr>
                  <a:grpSpLocks/>
                </p:cNvGrpSpPr>
                <p:nvPr/>
              </p:nvGrpSpPr>
              <p:grpSpPr bwMode="auto">
                <a:xfrm>
                  <a:off x="4343400" y="2133600"/>
                  <a:ext cx="1371600" cy="1891602"/>
                  <a:chOff x="4343400" y="1828800"/>
                  <a:chExt cx="1371600" cy="1891602"/>
                </a:xfrm>
              </p:grpSpPr>
              <p:pic>
                <p:nvPicPr>
                  <p:cNvPr id="286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1371600" cy="18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94" name="Rectangle 43"/>
                  <p:cNvSpPr>
                    <a:spLocks noChangeArrowheads="1"/>
                  </p:cNvSpPr>
                  <p:nvPr/>
                </p:nvSpPr>
                <p:spPr bwMode="auto">
                  <a:xfrm>
                    <a:off x="4800600" y="2286000"/>
                    <a:ext cx="457200" cy="228600"/>
                  </a:xfrm>
                  <a:prstGeom prst="rect">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Calibri" charset="0"/>
                    </a:endParaRPr>
                  </a:p>
                </p:txBody>
              </p:sp>
            </p:grpSp>
            <p:cxnSp>
              <p:nvCxnSpPr>
                <p:cNvPr id="28692" name="Straight Arrow Connector 41"/>
                <p:cNvCxnSpPr>
                  <a:cxnSpLocks noChangeShapeType="1"/>
                </p:cNvCxnSpPr>
                <p:nvPr/>
              </p:nvCxnSpPr>
              <p:spPr bwMode="auto">
                <a:xfrm>
                  <a:off x="5315856" y="2899230"/>
                  <a:ext cx="533400" cy="381000"/>
                </a:xfrm>
                <a:prstGeom prst="straightConnector1">
                  <a:avLst/>
                </a:prstGeom>
                <a:noFill/>
                <a:ln w="2540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28681" name="Group 25"/>
              <p:cNvGrpSpPr>
                <a:grpSpLocks/>
              </p:cNvGrpSpPr>
              <p:nvPr/>
            </p:nvGrpSpPr>
            <p:grpSpPr bwMode="auto">
              <a:xfrm>
                <a:off x="4876800" y="5987142"/>
                <a:ext cx="1132116" cy="304800"/>
                <a:chOff x="4876800" y="5987142"/>
                <a:chExt cx="1132116" cy="304800"/>
              </a:xfrm>
            </p:grpSpPr>
            <p:sp>
              <p:nvSpPr>
                <p:cNvPr id="28688" name="Rectangle 37"/>
                <p:cNvSpPr>
                  <a:spLocks noChangeArrowheads="1"/>
                </p:cNvSpPr>
                <p:nvPr/>
              </p:nvSpPr>
              <p:spPr bwMode="auto">
                <a:xfrm>
                  <a:off x="4876800" y="6019800"/>
                  <a:ext cx="381000" cy="228600"/>
                </a:xfrm>
                <a:prstGeom prst="rect">
                  <a:avLst/>
                </a:prstGeom>
                <a:solidFill>
                  <a:srgbClr val="FFFFFF"/>
                </a:solidFill>
                <a:ln w="6350">
                  <a:solidFill>
                    <a:schemeClr val="tx1"/>
                  </a:solidFill>
                  <a:round/>
                  <a:headEnd/>
                  <a:tailEnd/>
                </a:ln>
              </p:spPr>
              <p:txBody>
                <a:bodyPr/>
                <a:lstStyle/>
                <a:p>
                  <a:endParaRPr lang="en-US" sz="1600">
                    <a:latin typeface="Calibri" charset="0"/>
                  </a:endParaRPr>
                </a:p>
              </p:txBody>
            </p:sp>
            <p:sp>
              <p:nvSpPr>
                <p:cNvPr id="28689" name="Rectangle 3"/>
                <p:cNvSpPr>
                  <a:spLocks noChangeArrowheads="1"/>
                </p:cNvSpPr>
                <p:nvPr/>
              </p:nvSpPr>
              <p:spPr bwMode="auto">
                <a:xfrm>
                  <a:off x="5322761" y="5987841"/>
                  <a:ext cx="685711" cy="30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600">
                      <a:latin typeface="Myriad Pro" charset="0"/>
                    </a:rPr>
                    <a:t>snow</a:t>
                  </a:r>
                </a:p>
              </p:txBody>
            </p:sp>
          </p:grpSp>
          <p:grpSp>
            <p:nvGrpSpPr>
              <p:cNvPr id="28682" name="Group 23"/>
              <p:cNvGrpSpPr>
                <a:grpSpLocks/>
              </p:cNvGrpSpPr>
              <p:nvPr/>
            </p:nvGrpSpPr>
            <p:grpSpPr bwMode="auto">
              <a:xfrm>
                <a:off x="7815942" y="5990772"/>
                <a:ext cx="1132116" cy="304800"/>
                <a:chOff x="6262914" y="5990772"/>
                <a:chExt cx="1132116" cy="304800"/>
              </a:xfrm>
            </p:grpSpPr>
            <p:sp>
              <p:nvSpPr>
                <p:cNvPr id="28686" name="Rectangle 35"/>
                <p:cNvSpPr>
                  <a:spLocks noChangeArrowheads="1"/>
                </p:cNvSpPr>
                <p:nvPr/>
              </p:nvSpPr>
              <p:spPr bwMode="auto">
                <a:xfrm>
                  <a:off x="6262914" y="6023430"/>
                  <a:ext cx="381000" cy="228600"/>
                </a:xfrm>
                <a:prstGeom prst="rect">
                  <a:avLst/>
                </a:prstGeom>
                <a:solidFill>
                  <a:srgbClr val="969696"/>
                </a:solidFill>
                <a:ln w="6350">
                  <a:solidFill>
                    <a:schemeClr val="tx1"/>
                  </a:solidFill>
                  <a:round/>
                  <a:headEnd/>
                  <a:tailEnd/>
                </a:ln>
              </p:spPr>
              <p:txBody>
                <a:bodyPr/>
                <a:lstStyle/>
                <a:p>
                  <a:endParaRPr lang="en-US" sz="1600">
                    <a:latin typeface="Calibri" charset="0"/>
                  </a:endParaRPr>
                </a:p>
              </p:txBody>
            </p:sp>
            <p:sp>
              <p:nvSpPr>
                <p:cNvPr id="28687" name="Rectangle 3"/>
                <p:cNvSpPr>
                  <a:spLocks noChangeArrowheads="1"/>
                </p:cNvSpPr>
                <p:nvPr/>
              </p:nvSpPr>
              <p:spPr bwMode="auto">
                <a:xfrm>
                  <a:off x="6709402" y="5991015"/>
                  <a:ext cx="685711" cy="30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600">
                      <a:latin typeface="Myriad Pro" charset="0"/>
                    </a:rPr>
                    <a:t>cloud</a:t>
                  </a:r>
                </a:p>
              </p:txBody>
            </p:sp>
          </p:grpSp>
          <p:grpSp>
            <p:nvGrpSpPr>
              <p:cNvPr id="28683" name="Group 24"/>
              <p:cNvGrpSpPr>
                <a:grpSpLocks/>
              </p:cNvGrpSpPr>
              <p:nvPr/>
            </p:nvGrpSpPr>
            <p:grpSpPr bwMode="auto">
              <a:xfrm>
                <a:off x="6411684" y="6005286"/>
                <a:ext cx="1132116" cy="304800"/>
                <a:chOff x="7696200" y="5990772"/>
                <a:chExt cx="1132116" cy="304800"/>
              </a:xfrm>
            </p:grpSpPr>
            <p:sp>
              <p:nvSpPr>
                <p:cNvPr id="28684" name="Rectangle 33"/>
                <p:cNvSpPr>
                  <a:spLocks noChangeArrowheads="1"/>
                </p:cNvSpPr>
                <p:nvPr/>
              </p:nvSpPr>
              <p:spPr bwMode="auto">
                <a:xfrm>
                  <a:off x="7696200" y="6023430"/>
                  <a:ext cx="381000" cy="228600"/>
                </a:xfrm>
                <a:prstGeom prst="rect">
                  <a:avLst/>
                </a:prstGeom>
                <a:solidFill>
                  <a:srgbClr val="006400"/>
                </a:solidFill>
                <a:ln w="6350">
                  <a:solidFill>
                    <a:schemeClr val="tx1"/>
                  </a:solidFill>
                  <a:round/>
                  <a:headEnd/>
                  <a:tailEnd/>
                </a:ln>
              </p:spPr>
              <p:txBody>
                <a:bodyPr/>
                <a:lstStyle/>
                <a:p>
                  <a:endParaRPr lang="en-US" sz="1600">
                    <a:latin typeface="Calibri" charset="0"/>
                  </a:endParaRPr>
                </a:p>
              </p:txBody>
            </p:sp>
            <p:sp>
              <p:nvSpPr>
                <p:cNvPr id="28685" name="Rectangle 3"/>
                <p:cNvSpPr>
                  <a:spLocks noChangeArrowheads="1"/>
                </p:cNvSpPr>
                <p:nvPr/>
              </p:nvSpPr>
              <p:spPr bwMode="auto">
                <a:xfrm>
                  <a:off x="8142190" y="5990789"/>
                  <a:ext cx="685711" cy="30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600">
                      <a:latin typeface="Myriad Pro" charset="0"/>
                    </a:rPr>
                    <a:t>land</a:t>
                  </a:r>
                </a:p>
              </p:txBody>
            </p:sp>
          </p:grpSp>
        </p:grpSp>
        <p:sp>
          <p:nvSpPr>
            <p:cNvPr id="28679" name="Rectangle 3"/>
            <p:cNvSpPr>
              <a:spLocks noChangeArrowheads="1"/>
            </p:cNvSpPr>
            <p:nvPr/>
          </p:nvSpPr>
          <p:spPr bwMode="auto">
            <a:xfrm>
              <a:off x="5867400" y="2209800"/>
              <a:ext cx="3048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600">
                  <a:latin typeface="Myriad Pro" charset="0"/>
                </a:rPr>
                <a:t>Portion of VIIRS global gridded snow map over South America on Jan 13, 2013</a:t>
              </a:r>
            </a:p>
          </p:txBody>
        </p:sp>
      </p:grpSp>
      <p:sp>
        <p:nvSpPr>
          <p:cNvPr id="28676" name="Title 1"/>
          <p:cNvSpPr>
            <a:spLocks noGrp="1"/>
          </p:cNvSpPr>
          <p:nvPr>
            <p:ph type="title"/>
          </p:nvPr>
        </p:nvSpPr>
        <p:spPr/>
        <p:txBody>
          <a:bodyPr/>
          <a:lstStyle/>
          <a:p>
            <a:pPr eaLnBrk="1" hangingPunct="1"/>
            <a:r>
              <a:rPr lang="en-US">
                <a:latin typeface="Calibri" charset="0"/>
              </a:rPr>
              <a:t>VIIRS Binary Snow Cover: Other Issues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019800" y="5365750"/>
            <a:ext cx="2133600" cy="365125"/>
          </a:xfr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3F79870-17A4-9E45-A185-2D931265D57B}" type="slidenum">
              <a:rPr lang="en-US">
                <a:solidFill>
                  <a:srgbClr val="898989"/>
                </a:solidFill>
                <a:latin typeface="Calibri" charset="0"/>
              </a:rPr>
              <a:pPr eaLnBrk="1" hangingPunct="1"/>
              <a:t>26</a:t>
            </a:fld>
            <a:endParaRPr lang="en-US">
              <a:solidFill>
                <a:srgbClr val="898989"/>
              </a:solidFill>
              <a:latin typeface="Calibri" charset="0"/>
            </a:endParaRPr>
          </a:p>
        </p:txBody>
      </p:sp>
      <p:sp>
        <p:nvSpPr>
          <p:cNvPr id="28675" name="Footer Placeholder 6"/>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2000">
                <a:solidFill>
                  <a:srgbClr val="FF0000"/>
                </a:solidFill>
              </a:rPr>
              <a:t>DRAFT</a:t>
            </a:r>
          </a:p>
        </p:txBody>
      </p:sp>
      <p:sp>
        <p:nvSpPr>
          <p:cNvPr id="29700" name="Rectangle 3"/>
          <p:cNvSpPr>
            <a:spLocks noChangeArrowheads="1"/>
          </p:cNvSpPr>
          <p:nvPr/>
        </p:nvSpPr>
        <p:spPr bwMode="auto">
          <a:xfrm>
            <a:off x="611150" y="1981200"/>
            <a:ext cx="393038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dirty="0">
                <a:latin typeface="Myriad Pro" charset="0"/>
              </a:rPr>
              <a:t>Occasional failures to detect snow shadowed by clouds were noticed in the VIIRS snow product </a:t>
            </a:r>
          </a:p>
        </p:txBody>
      </p:sp>
      <p:pic>
        <p:nvPicPr>
          <p:cNvPr id="29701" name="Picture 22" descr="snow_map_daily_gl_10km_20130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3733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51263"/>
            <a:ext cx="4876800" cy="295433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3" name="Rectangle 24"/>
          <p:cNvSpPr>
            <a:spLocks noChangeArrowheads="1"/>
          </p:cNvSpPr>
          <p:nvPr/>
        </p:nvSpPr>
        <p:spPr bwMode="auto">
          <a:xfrm>
            <a:off x="5505450" y="3486150"/>
            <a:ext cx="152400" cy="76200"/>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latin typeface="Calibri" charset="0"/>
            </a:endParaRPr>
          </a:p>
        </p:txBody>
      </p:sp>
      <p:cxnSp>
        <p:nvCxnSpPr>
          <p:cNvPr id="29704" name="Straight Arrow Connector 26"/>
          <p:cNvCxnSpPr>
            <a:cxnSpLocks noChangeShapeType="1"/>
          </p:cNvCxnSpPr>
          <p:nvPr/>
        </p:nvCxnSpPr>
        <p:spPr bwMode="auto">
          <a:xfrm flipH="1">
            <a:off x="5105400" y="3581400"/>
            <a:ext cx="457200" cy="457200"/>
          </a:xfrm>
          <a:prstGeom prst="straightConnector1">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cxnSp>
      <p:grpSp>
        <p:nvGrpSpPr>
          <p:cNvPr id="29705" name="Group 40"/>
          <p:cNvGrpSpPr>
            <a:grpSpLocks/>
          </p:cNvGrpSpPr>
          <p:nvPr/>
        </p:nvGrpSpPr>
        <p:grpSpPr bwMode="auto">
          <a:xfrm>
            <a:off x="5486400" y="4191000"/>
            <a:ext cx="1131888" cy="304800"/>
            <a:chOff x="5486400" y="4191000"/>
            <a:chExt cx="1132116" cy="304800"/>
          </a:xfrm>
        </p:grpSpPr>
        <p:sp>
          <p:nvSpPr>
            <p:cNvPr id="29714" name="Rectangle 27"/>
            <p:cNvSpPr>
              <a:spLocks noChangeArrowheads="1"/>
            </p:cNvSpPr>
            <p:nvPr/>
          </p:nvSpPr>
          <p:spPr bwMode="auto">
            <a:xfrm>
              <a:off x="5486400" y="4223658"/>
              <a:ext cx="381000" cy="228600"/>
            </a:xfrm>
            <a:prstGeom prst="rect">
              <a:avLst/>
            </a:prstGeom>
            <a:solidFill>
              <a:srgbClr val="FFFFFF"/>
            </a:solidFill>
            <a:ln w="6350">
              <a:solidFill>
                <a:schemeClr val="tx1"/>
              </a:solidFill>
              <a:round/>
              <a:headEnd/>
              <a:tailEnd/>
            </a:ln>
          </p:spPr>
          <p:txBody>
            <a:bodyPr/>
            <a:lstStyle/>
            <a:p>
              <a:endParaRPr lang="en-US" sz="1400">
                <a:latin typeface="Calibri" charset="0"/>
              </a:endParaRPr>
            </a:p>
          </p:txBody>
        </p:sp>
        <p:sp>
          <p:nvSpPr>
            <p:cNvPr id="29715" name="Rectangle 3"/>
            <p:cNvSpPr>
              <a:spLocks noChangeArrowheads="1"/>
            </p:cNvSpPr>
            <p:nvPr/>
          </p:nvSpPr>
          <p:spPr bwMode="auto">
            <a:xfrm>
              <a:off x="5932578" y="4191000"/>
              <a:ext cx="685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400">
                  <a:latin typeface="Myriad Pro" charset="0"/>
                </a:rPr>
                <a:t>snow</a:t>
              </a:r>
            </a:p>
          </p:txBody>
        </p:sp>
      </p:grpSp>
      <p:grpSp>
        <p:nvGrpSpPr>
          <p:cNvPr id="29706" name="Group 45"/>
          <p:cNvGrpSpPr>
            <a:grpSpLocks/>
          </p:cNvGrpSpPr>
          <p:nvPr/>
        </p:nvGrpSpPr>
        <p:grpSpPr bwMode="auto">
          <a:xfrm>
            <a:off x="5495925" y="5105400"/>
            <a:ext cx="1131888" cy="304800"/>
            <a:chOff x="8425542" y="4194630"/>
            <a:chExt cx="1132116" cy="304800"/>
          </a:xfrm>
        </p:grpSpPr>
        <p:sp>
          <p:nvSpPr>
            <p:cNvPr id="29712" name="Rectangle 29"/>
            <p:cNvSpPr>
              <a:spLocks noChangeArrowheads="1"/>
            </p:cNvSpPr>
            <p:nvPr/>
          </p:nvSpPr>
          <p:spPr bwMode="auto">
            <a:xfrm>
              <a:off x="8425542" y="4227288"/>
              <a:ext cx="381000" cy="228600"/>
            </a:xfrm>
            <a:prstGeom prst="rect">
              <a:avLst/>
            </a:prstGeom>
            <a:solidFill>
              <a:srgbClr val="969696"/>
            </a:solidFill>
            <a:ln w="6350">
              <a:solidFill>
                <a:schemeClr val="tx1"/>
              </a:solidFill>
              <a:round/>
              <a:headEnd/>
              <a:tailEnd/>
            </a:ln>
          </p:spPr>
          <p:txBody>
            <a:bodyPr/>
            <a:lstStyle/>
            <a:p>
              <a:endParaRPr lang="en-US" sz="1400">
                <a:latin typeface="Calibri" charset="0"/>
              </a:endParaRPr>
            </a:p>
          </p:txBody>
        </p:sp>
        <p:sp>
          <p:nvSpPr>
            <p:cNvPr id="29713" name="Rectangle 3"/>
            <p:cNvSpPr>
              <a:spLocks noChangeArrowheads="1"/>
            </p:cNvSpPr>
            <p:nvPr/>
          </p:nvSpPr>
          <p:spPr bwMode="auto">
            <a:xfrm>
              <a:off x="8871720" y="4194630"/>
              <a:ext cx="685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400">
                  <a:latin typeface="Myriad Pro" charset="0"/>
                </a:rPr>
                <a:t>cloud</a:t>
              </a:r>
            </a:p>
          </p:txBody>
        </p:sp>
      </p:grpSp>
      <p:grpSp>
        <p:nvGrpSpPr>
          <p:cNvPr id="29707" name="Group 44"/>
          <p:cNvGrpSpPr>
            <a:grpSpLocks/>
          </p:cNvGrpSpPr>
          <p:nvPr/>
        </p:nvGrpSpPr>
        <p:grpSpPr bwMode="auto">
          <a:xfrm>
            <a:off x="5486400" y="4648200"/>
            <a:ext cx="1131888" cy="304800"/>
            <a:chOff x="7021284" y="4209144"/>
            <a:chExt cx="1132116" cy="304800"/>
          </a:xfrm>
        </p:grpSpPr>
        <p:sp>
          <p:nvSpPr>
            <p:cNvPr id="29710" name="Rectangle 31"/>
            <p:cNvSpPr>
              <a:spLocks noChangeArrowheads="1"/>
            </p:cNvSpPr>
            <p:nvPr/>
          </p:nvSpPr>
          <p:spPr bwMode="auto">
            <a:xfrm>
              <a:off x="7021284" y="4241802"/>
              <a:ext cx="381000" cy="228600"/>
            </a:xfrm>
            <a:prstGeom prst="rect">
              <a:avLst/>
            </a:prstGeom>
            <a:solidFill>
              <a:srgbClr val="006400"/>
            </a:solidFill>
            <a:ln w="6350">
              <a:solidFill>
                <a:schemeClr val="tx1"/>
              </a:solidFill>
              <a:round/>
              <a:headEnd/>
              <a:tailEnd/>
            </a:ln>
          </p:spPr>
          <p:txBody>
            <a:bodyPr/>
            <a:lstStyle/>
            <a:p>
              <a:endParaRPr lang="en-US" sz="1400">
                <a:latin typeface="Calibri" charset="0"/>
              </a:endParaRPr>
            </a:p>
          </p:txBody>
        </p:sp>
        <p:sp>
          <p:nvSpPr>
            <p:cNvPr id="29711" name="Rectangle 3"/>
            <p:cNvSpPr>
              <a:spLocks noChangeArrowheads="1"/>
            </p:cNvSpPr>
            <p:nvPr/>
          </p:nvSpPr>
          <p:spPr bwMode="auto">
            <a:xfrm>
              <a:off x="7467462" y="4209144"/>
              <a:ext cx="685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a:lnSpc>
                  <a:spcPct val="90000"/>
                </a:lnSpc>
                <a:spcBef>
                  <a:spcPts val="1800"/>
                </a:spcBef>
                <a:buClr>
                  <a:srgbClr val="FAFD00"/>
                </a:buClr>
                <a:buSzPct val="100000"/>
                <a:buFont typeface="Symbol" charset="0"/>
                <a:buNone/>
              </a:pPr>
              <a:r>
                <a:rPr lang="en-US" sz="1400">
                  <a:latin typeface="Myriad Pro" charset="0"/>
                </a:rPr>
                <a:t>land</a:t>
              </a:r>
            </a:p>
          </p:txBody>
        </p:sp>
      </p:grpSp>
      <p:sp>
        <p:nvSpPr>
          <p:cNvPr id="29708" name="TextBox 46"/>
          <p:cNvSpPr txBox="1">
            <a:spLocks noChangeArrowheads="1"/>
          </p:cNvSpPr>
          <p:nvPr/>
        </p:nvSpPr>
        <p:spPr bwMode="auto">
          <a:xfrm>
            <a:off x="5099050" y="14192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latin typeface="Calibri" charset="0"/>
              </a:rPr>
              <a:t>VIIRS snow cover, January 31, 2013 (day 2013031)  </a:t>
            </a:r>
          </a:p>
        </p:txBody>
      </p:sp>
      <p:sp>
        <p:nvSpPr>
          <p:cNvPr id="29709" name="Title 1"/>
          <p:cNvSpPr>
            <a:spLocks noGrp="1"/>
          </p:cNvSpPr>
          <p:nvPr>
            <p:ph type="title"/>
          </p:nvPr>
        </p:nvSpPr>
        <p:spPr/>
        <p:txBody>
          <a:bodyPr/>
          <a:lstStyle/>
          <a:p>
            <a:pPr eaLnBrk="1" hangingPunct="1"/>
            <a:r>
              <a:rPr lang="en-US">
                <a:latin typeface="Calibri" charset="0"/>
              </a:rPr>
              <a:t>VIIRS Binary Snow Cover: Other Issues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7B5DC32-9DFC-8F4A-9823-77BF95A3F0F9}" type="slidenum">
              <a:rPr lang="en-US">
                <a:solidFill>
                  <a:srgbClr val="898989"/>
                </a:solidFill>
                <a:latin typeface="Calibri" charset="0"/>
              </a:rPr>
              <a:pPr eaLnBrk="1" hangingPunct="1"/>
              <a:t>27</a:t>
            </a:fld>
            <a:endParaRPr lang="en-US">
              <a:solidFill>
                <a:srgbClr val="898989"/>
              </a:solidFill>
              <a:latin typeface="Calibri" charset="0"/>
            </a:endParaRPr>
          </a:p>
        </p:txBody>
      </p:sp>
      <p:pic>
        <p:nvPicPr>
          <p:cNvPr id="30723" name="Picture 14" descr="SnowErro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336675"/>
            <a:ext cx="75565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5"/>
          <p:cNvSpPr txBox="1">
            <a:spLocks noChangeArrowheads="1"/>
          </p:cNvSpPr>
          <p:nvPr/>
        </p:nvSpPr>
        <p:spPr bwMode="auto">
          <a:xfrm>
            <a:off x="4264746" y="5797550"/>
            <a:ext cx="41768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Snow misses in the VIIRS snow product tend to occur more frequently when observations are made in the backscatter</a:t>
            </a:r>
          </a:p>
        </p:txBody>
      </p:sp>
      <p:sp>
        <p:nvSpPr>
          <p:cNvPr id="30725" name="Title 1"/>
          <p:cNvSpPr>
            <a:spLocks noGrp="1"/>
          </p:cNvSpPr>
          <p:nvPr>
            <p:ph type="title"/>
          </p:nvPr>
        </p:nvSpPr>
        <p:spPr/>
        <p:txBody>
          <a:bodyPr/>
          <a:lstStyle/>
          <a:p>
            <a:pPr eaLnBrk="1" hangingPunct="1"/>
            <a:r>
              <a:rPr lang="en-US">
                <a:latin typeface="Calibri" charset="0"/>
              </a:rPr>
              <a:t>VIIRS Binary Snow Cover: Other Issues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7200" y="0"/>
            <a:ext cx="5562600" cy="822325"/>
          </a:xfrm>
        </p:spPr>
        <p:txBody>
          <a:bodyPr rtlCol="0">
            <a:normAutofit fontScale="90000"/>
          </a:bodyPr>
          <a:lstStyle/>
          <a:p>
            <a:pPr eaLnBrk="1" fontAlgn="auto" hangingPunct="1">
              <a:spcAft>
                <a:spcPts val="0"/>
              </a:spcAft>
              <a:defRPr/>
            </a:pPr>
            <a:r>
              <a:rPr lang="en-US" dirty="0" smtClean="0">
                <a:ea typeface="+mj-ea"/>
              </a:rPr>
              <a:t>Beta Justification Summary: Binary Snow Cover</a:t>
            </a:r>
            <a:endParaRPr lang="en-US" sz="2800" dirty="0">
              <a:ea typeface="+mj-ea"/>
            </a:endParaRPr>
          </a:p>
        </p:txBody>
      </p:sp>
      <p:sp>
        <p:nvSpPr>
          <p:cNvPr id="8" name="Content Placeholder 7"/>
          <p:cNvSpPr>
            <a:spLocks noGrp="1"/>
          </p:cNvSpPr>
          <p:nvPr>
            <p:ph idx="1"/>
          </p:nvPr>
        </p:nvSpPr>
        <p:spPr>
          <a:xfrm>
            <a:off x="314325" y="1063625"/>
            <a:ext cx="8229600" cy="5491163"/>
          </a:xfrm>
        </p:spPr>
        <p:txBody>
          <a:bodyPr rtlCol="0">
            <a:normAutofit fontScale="92500"/>
          </a:bodyPr>
          <a:lstStyle/>
          <a:p>
            <a:pPr eaLnBrk="1" fontAlgn="auto" hangingPunct="1">
              <a:spcAft>
                <a:spcPts val="0"/>
              </a:spcAft>
              <a:buFont typeface="Arial" pitchFamily="34" charset="0"/>
              <a:buChar char="•"/>
              <a:defRPr/>
            </a:pPr>
            <a:r>
              <a:rPr lang="en-US" dirty="0" smtClean="0">
                <a:ea typeface="+mn-ea"/>
              </a:rPr>
              <a:t>Criteria: Early release product</a:t>
            </a:r>
          </a:p>
          <a:p>
            <a:pPr lvl="1" eaLnBrk="1" fontAlgn="auto" hangingPunct="1">
              <a:spcAft>
                <a:spcPts val="0"/>
              </a:spcAft>
              <a:buFont typeface="Arial" pitchFamily="34" charset="0"/>
              <a:buChar char="–"/>
              <a:defRPr/>
            </a:pPr>
            <a:r>
              <a:rPr lang="en-US" dirty="0" smtClean="0">
                <a:ea typeface="+mn-ea"/>
              </a:rPr>
              <a:t>Snow Cover EDR performance is dependent on VIIRS SDR, VIIRS Cloud Mask IP and the Aerosol Optical Thickness IP</a:t>
            </a:r>
          </a:p>
          <a:p>
            <a:pPr lvl="2" eaLnBrk="1" fontAlgn="auto" hangingPunct="1">
              <a:spcAft>
                <a:spcPts val="0"/>
              </a:spcAft>
              <a:buFont typeface="Arial" pitchFamily="34" charset="0"/>
              <a:buChar char="•"/>
              <a:defRPr/>
            </a:pPr>
            <a:r>
              <a:rPr lang="en-US" dirty="0" smtClean="0">
                <a:ea typeface="+mn-ea"/>
              </a:rPr>
              <a:t>VIIRS SDR Cal and Geo products reached provisional maturity in March, 2013. </a:t>
            </a:r>
          </a:p>
          <a:p>
            <a:pPr lvl="2" eaLnBrk="1" fontAlgn="auto" hangingPunct="1">
              <a:spcAft>
                <a:spcPts val="0"/>
              </a:spcAft>
              <a:buFont typeface="Arial" pitchFamily="34" charset="0"/>
              <a:buChar char="•"/>
              <a:defRPr/>
            </a:pPr>
            <a:r>
              <a:rPr lang="en-US" dirty="0" smtClean="0">
                <a:ea typeface="+mn-ea"/>
              </a:rPr>
              <a:t>VIIRS  Cloud Mask IP reached provisional maturity in February, 2013</a:t>
            </a:r>
          </a:p>
          <a:p>
            <a:pPr lvl="2" eaLnBrk="1" fontAlgn="auto" hangingPunct="1">
              <a:spcAft>
                <a:spcPts val="0"/>
              </a:spcAft>
              <a:buFont typeface="Arial" pitchFamily="34" charset="0"/>
              <a:buChar char="•"/>
              <a:defRPr/>
            </a:pPr>
            <a:r>
              <a:rPr lang="en-US" dirty="0" smtClean="0">
                <a:ea typeface="+mn-ea"/>
              </a:rPr>
              <a:t>VIIRS Aerosol Optical Thickness reached beta maturity in September 2013</a:t>
            </a:r>
          </a:p>
          <a:p>
            <a:pPr lvl="2" eaLnBrk="1" fontAlgn="auto" hangingPunct="1">
              <a:spcAft>
                <a:spcPts val="0"/>
              </a:spcAft>
              <a:buFont typeface="Arial" pitchFamily="34" charset="0"/>
              <a:buChar char="•"/>
              <a:defRPr/>
            </a:pPr>
            <a:r>
              <a:rPr lang="en-US" dirty="0" smtClean="0">
                <a:ea typeface="+mn-ea"/>
              </a:rPr>
              <a:t>VIIRS COP IP has reached beta maturity in March 2013</a:t>
            </a:r>
          </a:p>
          <a:p>
            <a:pPr eaLnBrk="1" fontAlgn="auto" hangingPunct="1">
              <a:spcAft>
                <a:spcPts val="0"/>
              </a:spcAft>
              <a:buFont typeface="Arial" pitchFamily="34" charset="0"/>
              <a:buChar char="•"/>
              <a:defRPr/>
            </a:pPr>
            <a:r>
              <a:rPr lang="en-US" dirty="0" smtClean="0">
                <a:ea typeface="+mn-ea"/>
              </a:rPr>
              <a:t>Criteria: Minimally validated</a:t>
            </a:r>
          </a:p>
          <a:p>
            <a:pPr lvl="1" eaLnBrk="1" fontAlgn="auto" hangingPunct="1">
              <a:spcAft>
                <a:spcPts val="0"/>
              </a:spcAft>
              <a:buFont typeface="Arial" pitchFamily="34" charset="0"/>
              <a:buChar char="–"/>
              <a:defRPr/>
            </a:pPr>
            <a:r>
              <a:rPr lang="en-US" dirty="0" smtClean="0">
                <a:ea typeface="+mn-ea"/>
              </a:rPr>
              <a:t>Evaluation is based on a limited number of focus days (global comparisons for retrieval products)</a:t>
            </a:r>
          </a:p>
          <a:p>
            <a:pPr lvl="2" eaLnBrk="1" fontAlgn="auto" hangingPunct="1">
              <a:spcAft>
                <a:spcPts val="0"/>
              </a:spcAft>
              <a:buFont typeface="Arial" pitchFamily="34" charset="0"/>
              <a:buChar char="•"/>
              <a:defRPr/>
            </a:pPr>
            <a:r>
              <a:rPr lang="en-US" dirty="0" smtClean="0">
                <a:ea typeface="+mn-ea"/>
              </a:rPr>
              <a:t>About 40 days during December 2012-March 2013 time period</a:t>
            </a:r>
          </a:p>
          <a:p>
            <a:pPr lvl="2" eaLnBrk="1" fontAlgn="auto" hangingPunct="1">
              <a:spcAft>
                <a:spcPts val="0"/>
              </a:spcAft>
              <a:buFont typeface="Arial" pitchFamily="34" charset="0"/>
              <a:buChar char="•"/>
              <a:defRPr/>
            </a:pPr>
            <a:r>
              <a:rPr lang="en-US" dirty="0" smtClean="0">
                <a:ea typeface="+mn-ea"/>
              </a:rPr>
              <a:t>Earlier evaluation results are not valid because of significant modifications introduced to the cloud mask prior to this time period.</a:t>
            </a:r>
            <a:endParaRPr lang="en-US" dirty="0" smtClean="0">
              <a:solidFill>
                <a:srgbClr val="FF0000"/>
              </a:solidFill>
              <a:ea typeface="+mn-ea"/>
            </a:endParaRP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C7FD2C8-5689-C64D-8824-4B969A91B0C8}" type="slidenum">
              <a:rPr lang="en-US">
                <a:solidFill>
                  <a:srgbClr val="898989"/>
                </a:solidFill>
                <a:latin typeface="Calibri" charset="0"/>
              </a:rPr>
              <a:pPr eaLnBrk="1" hangingPunct="1"/>
              <a:t>28</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32000" y="0"/>
            <a:ext cx="5105400" cy="822325"/>
          </a:xfrm>
        </p:spPr>
        <p:txBody>
          <a:bodyPr rtlCol="0">
            <a:normAutofit fontScale="90000"/>
          </a:bodyPr>
          <a:lstStyle/>
          <a:p>
            <a:pPr eaLnBrk="1" fontAlgn="auto" hangingPunct="1">
              <a:spcAft>
                <a:spcPts val="0"/>
              </a:spcAft>
              <a:defRPr/>
            </a:pPr>
            <a:r>
              <a:rPr lang="en-US" dirty="0" smtClean="0">
                <a:ea typeface="+mj-ea"/>
              </a:rPr>
              <a:t>Beta Justification Summary: Binary Snow Cover (2/3)</a:t>
            </a:r>
            <a:endParaRPr lang="en-US" dirty="0">
              <a:ea typeface="+mj-ea"/>
            </a:endParaRPr>
          </a:p>
        </p:txBody>
      </p:sp>
      <p:sp>
        <p:nvSpPr>
          <p:cNvPr id="32771" name="Content Placeholder 7"/>
          <p:cNvSpPr>
            <a:spLocks noGrp="1"/>
          </p:cNvSpPr>
          <p:nvPr>
            <p:ph idx="1"/>
          </p:nvPr>
        </p:nvSpPr>
        <p:spPr>
          <a:xfrm>
            <a:off x="457200" y="1371600"/>
            <a:ext cx="8229600" cy="4984750"/>
          </a:xfrm>
        </p:spPr>
        <p:txBody>
          <a:bodyPr/>
          <a:lstStyle/>
          <a:p>
            <a:pPr eaLnBrk="1" hangingPunct="1"/>
            <a:r>
              <a:rPr lang="en-US">
                <a:latin typeface="Calibri" charset="0"/>
              </a:rPr>
              <a:t>Criteria: Available to allow users to gain familiarity with data formats and parameters</a:t>
            </a:r>
          </a:p>
          <a:p>
            <a:pPr lvl="1" eaLnBrk="1" hangingPunct="1"/>
            <a:r>
              <a:rPr lang="en-US">
                <a:latin typeface="Calibri" charset="0"/>
              </a:rPr>
              <a:t>Cryosphere Snow Cover EDR team has evaluated IDPS EDR products available from STAR Central Data Repository (SCDR). Same products are available at NOAA CLASS </a:t>
            </a:r>
          </a:p>
          <a:p>
            <a:pPr lvl="2" eaLnBrk="1" hangingPunct="1"/>
            <a:r>
              <a:rPr lang="en-US">
                <a:latin typeface="Calibri" charset="0"/>
              </a:rPr>
              <a:t>Users can access and read the products and the product compares reasonably with the heritage satellite snow map products </a:t>
            </a:r>
          </a:p>
          <a:p>
            <a:pPr lvl="1" eaLnBrk="1" hangingPunct="1"/>
            <a:r>
              <a:rPr lang="en-US">
                <a:latin typeface="Calibri" charset="0"/>
              </a:rPr>
              <a:t>Beta release will allow other users within the community to gain experience with the data formats and parameters.</a:t>
            </a:r>
          </a:p>
          <a:p>
            <a:pPr lvl="2" eaLnBrk="1" hangingPunct="1"/>
            <a:r>
              <a:rPr lang="en-US">
                <a:latin typeface="Calibri" charset="0"/>
              </a:rPr>
              <a:t>This is important to allow users to complement the validation activity.</a:t>
            </a: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BFCF94C-A138-7B4A-A391-5E2AE5E179B9}" type="slidenum">
              <a:rPr lang="en-US">
                <a:solidFill>
                  <a:srgbClr val="898989"/>
                </a:solidFill>
                <a:latin typeface="Calibri" charset="0"/>
              </a:rPr>
              <a:pPr eaLnBrk="1" hangingPunct="1"/>
              <a:t>29</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9B075B1-4193-8447-ACE6-26F00A6FAA7D}" type="slidenum">
              <a:rPr lang="en-US">
                <a:solidFill>
                  <a:srgbClr val="898989"/>
                </a:solidFill>
                <a:latin typeface="Calibri" charset="0"/>
              </a:rPr>
              <a:pPr eaLnBrk="1" hangingPunct="1"/>
              <a:t>3</a:t>
            </a:fld>
            <a:endParaRPr lang="en-US">
              <a:solidFill>
                <a:srgbClr val="898989"/>
              </a:solidFill>
              <a:latin typeface="Calibri" charset="0"/>
            </a:endParaRPr>
          </a:p>
        </p:txBody>
      </p:sp>
      <p:sp>
        <p:nvSpPr>
          <p:cNvPr id="3212290" name="Rectangle 2"/>
          <p:cNvSpPr>
            <a:spLocks noGrp="1" noChangeArrowheads="1"/>
          </p:cNvSpPr>
          <p:nvPr>
            <p:ph type="title"/>
          </p:nvPr>
        </p:nvSpPr>
        <p:spPr>
          <a:xfrm>
            <a:off x="1295400" y="152400"/>
            <a:ext cx="6781800" cy="728663"/>
          </a:xfrm>
        </p:spPr>
        <p:txBody>
          <a:bodyPr rtlCol="0">
            <a:normAutofit fontScale="90000"/>
          </a:bodyPr>
          <a:lstStyle/>
          <a:p>
            <a:pPr eaLnBrk="1" fontAlgn="auto" hangingPunct="1">
              <a:spcAft>
                <a:spcPts val="0"/>
              </a:spcAft>
              <a:defRPr/>
            </a:pPr>
            <a:r>
              <a:rPr lang="en-US" sz="2700" dirty="0" smtClean="0">
                <a:ea typeface="+mj-ea"/>
              </a:rPr>
              <a:t>Snow Cover EDR Product Users</a:t>
            </a:r>
            <a:r>
              <a:rPr lang="en-US" dirty="0" smtClean="0">
                <a:ea typeface="+mj-ea"/>
              </a:rPr>
              <a:t/>
            </a:r>
            <a:br>
              <a:rPr lang="en-US" dirty="0" smtClean="0">
                <a:ea typeface="+mj-ea"/>
              </a:rPr>
            </a:br>
            <a:endParaRPr lang="en-US" sz="2700" dirty="0">
              <a:ea typeface="+mj-ea"/>
            </a:endParaRPr>
          </a:p>
        </p:txBody>
      </p:sp>
      <p:sp>
        <p:nvSpPr>
          <p:cNvPr id="7" name="Rectangle 3"/>
          <p:cNvSpPr txBox="1">
            <a:spLocks noChangeArrowheads="1"/>
          </p:cNvSpPr>
          <p:nvPr/>
        </p:nvSpPr>
        <p:spPr>
          <a:xfrm>
            <a:off x="152400" y="984469"/>
            <a:ext cx="8839200" cy="4464698"/>
          </a:xfrm>
          <a:prstGeom prst="rect">
            <a:avLst/>
          </a:prstGeom>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80000"/>
              </a:lnSpc>
              <a:buFont typeface="Arial" pitchFamily="34" charset="0"/>
              <a:buChar char="•"/>
              <a:tabLst>
                <a:tab pos="1600200" algn="l"/>
              </a:tabLst>
            </a:pPr>
            <a:r>
              <a:rPr lang="en-US" sz="2800" dirty="0" smtClean="0"/>
              <a:t>U.S.  Users</a:t>
            </a:r>
          </a:p>
          <a:p>
            <a:pPr lvl="2">
              <a:lnSpc>
                <a:spcPct val="80000"/>
              </a:lnSpc>
              <a:spcBef>
                <a:spcPts val="300"/>
              </a:spcBef>
              <a:spcAft>
                <a:spcPts val="600"/>
              </a:spcAft>
              <a:buFont typeface="Calibri" pitchFamily="34" charset="0"/>
              <a:buChar char="−"/>
              <a:tabLst>
                <a:tab pos="1600200" algn="l"/>
                <a:tab pos="1995488" algn="l"/>
              </a:tabLst>
            </a:pPr>
            <a:r>
              <a:rPr lang="en-US" dirty="0"/>
              <a:t>NOHRSC - National Operational Hydrological Remote Sensing Center</a:t>
            </a:r>
            <a:endParaRPr lang="en-US" dirty="0" smtClean="0"/>
          </a:p>
          <a:p>
            <a:pPr lvl="2">
              <a:lnSpc>
                <a:spcPct val="80000"/>
              </a:lnSpc>
              <a:spcBef>
                <a:spcPts val="300"/>
              </a:spcBef>
              <a:spcAft>
                <a:spcPts val="600"/>
              </a:spcAft>
              <a:buFont typeface="Calibri" pitchFamily="34" charset="0"/>
              <a:buChar char="−"/>
              <a:tabLst>
                <a:tab pos="1600200" algn="l"/>
                <a:tab pos="1995488" algn="l"/>
              </a:tabLst>
            </a:pPr>
            <a:r>
              <a:rPr lang="en-US" dirty="0" smtClean="0"/>
              <a:t>NSIDC, National Snow Ice Data Center </a:t>
            </a:r>
          </a:p>
          <a:p>
            <a:pPr lvl="2">
              <a:lnSpc>
                <a:spcPct val="80000"/>
              </a:lnSpc>
              <a:spcBef>
                <a:spcPts val="300"/>
              </a:spcBef>
              <a:spcAft>
                <a:spcPts val="600"/>
              </a:spcAft>
              <a:buFont typeface="Calibri" pitchFamily="34" charset="0"/>
              <a:buChar char="−"/>
              <a:tabLst>
                <a:tab pos="1600200" algn="l"/>
                <a:tab pos="1995488" algn="l"/>
              </a:tabLst>
            </a:pPr>
            <a:r>
              <a:rPr lang="en-US" dirty="0" smtClean="0"/>
              <a:t>NIC, National/Naval Ice Center  </a:t>
            </a:r>
          </a:p>
          <a:p>
            <a:pPr lvl="2">
              <a:lnSpc>
                <a:spcPct val="80000"/>
              </a:lnSpc>
              <a:spcBef>
                <a:spcPts val="300"/>
              </a:spcBef>
              <a:spcAft>
                <a:spcPts val="600"/>
              </a:spcAft>
              <a:buFont typeface="Calibri" pitchFamily="34" charset="0"/>
              <a:buChar char="−"/>
              <a:tabLst>
                <a:tab pos="1600200" algn="l"/>
                <a:tab pos="1719263" algn="l"/>
                <a:tab pos="1995488" algn="l"/>
              </a:tabLst>
            </a:pPr>
            <a:r>
              <a:rPr lang="en-US" dirty="0" smtClean="0"/>
              <a:t>OSPO, Office of Satellite and Product Operations  </a:t>
            </a:r>
          </a:p>
          <a:p>
            <a:pPr lvl="2">
              <a:lnSpc>
                <a:spcPct val="80000"/>
              </a:lnSpc>
              <a:spcBef>
                <a:spcPts val="300"/>
              </a:spcBef>
              <a:spcAft>
                <a:spcPts val="600"/>
              </a:spcAft>
              <a:buFont typeface="Calibri" pitchFamily="34" charset="0"/>
              <a:buChar char="−"/>
              <a:tabLst>
                <a:tab pos="1600200" algn="l"/>
                <a:tab pos="1995488" algn="l"/>
              </a:tabLst>
            </a:pPr>
            <a:r>
              <a:rPr lang="en-US" dirty="0" smtClean="0"/>
              <a:t>STAR, Center for Satellite Applications and Research  </a:t>
            </a:r>
          </a:p>
          <a:p>
            <a:pPr lvl="2">
              <a:lnSpc>
                <a:spcPct val="80000"/>
              </a:lnSpc>
              <a:spcBef>
                <a:spcPts val="300"/>
              </a:spcBef>
              <a:spcAft>
                <a:spcPts val="600"/>
              </a:spcAft>
              <a:buFont typeface="Calibri" pitchFamily="34" charset="0"/>
              <a:buChar char="−"/>
              <a:tabLst>
                <a:tab pos="1600200" algn="l"/>
                <a:tab pos="1995488" algn="l"/>
              </a:tabLst>
            </a:pPr>
            <a:r>
              <a:rPr lang="en-US" dirty="0" smtClean="0"/>
              <a:t>GSFC, NASA/Goddard Space Flight Center Hydrological Sciences Branch</a:t>
            </a:r>
          </a:p>
          <a:p>
            <a:pPr lvl="2">
              <a:lnSpc>
                <a:spcPct val="80000"/>
              </a:lnSpc>
              <a:spcBef>
                <a:spcPts val="300"/>
              </a:spcBef>
              <a:spcAft>
                <a:spcPts val="600"/>
              </a:spcAft>
              <a:buFont typeface="Calibri" pitchFamily="34" charset="0"/>
              <a:buChar char="−"/>
              <a:tabLst>
                <a:tab pos="1600200" algn="l"/>
                <a:tab pos="1995488" algn="l"/>
              </a:tabLst>
            </a:pPr>
            <a:r>
              <a:rPr lang="en-US" dirty="0" smtClean="0"/>
              <a:t>NWS, National Weather Service, including the Alaska Ice Desk</a:t>
            </a:r>
          </a:p>
          <a:p>
            <a:pPr lvl="2">
              <a:lnSpc>
                <a:spcPct val="80000"/>
              </a:lnSpc>
              <a:spcBef>
                <a:spcPts val="300"/>
              </a:spcBef>
              <a:spcAft>
                <a:spcPts val="600"/>
              </a:spcAft>
              <a:buFont typeface="Calibri" pitchFamily="34" charset="0"/>
              <a:buChar char="−"/>
              <a:tabLst>
                <a:tab pos="1600200" algn="l"/>
                <a:tab pos="1995488" algn="l"/>
              </a:tabLst>
            </a:pPr>
            <a:r>
              <a:rPr lang="en-US" dirty="0" smtClean="0"/>
              <a:t>CLASS, Comprehensive Large Array-data Stewardship System  </a:t>
            </a:r>
          </a:p>
          <a:p>
            <a:pPr lvl="1">
              <a:lnSpc>
                <a:spcPct val="80000"/>
              </a:lnSpc>
              <a:buFont typeface="Arial" pitchFamily="34" charset="0"/>
              <a:buChar char="•"/>
              <a:tabLst>
                <a:tab pos="1600200" algn="l"/>
              </a:tabLst>
            </a:pPr>
            <a:endParaRPr lang="en-US" sz="2000" dirty="0" smtClean="0"/>
          </a:p>
          <a:p>
            <a:pPr lvl="1">
              <a:lnSpc>
                <a:spcPct val="80000"/>
              </a:lnSpc>
              <a:buFont typeface="Arial" pitchFamily="34" charset="0"/>
              <a:buChar char="•"/>
              <a:tabLst>
                <a:tab pos="1600200" algn="l"/>
              </a:tabLst>
            </a:pPr>
            <a:r>
              <a:rPr lang="en-US" sz="2800" dirty="0" smtClean="0"/>
              <a:t>User Community</a:t>
            </a:r>
            <a:endParaRPr lang="en-US" sz="2000" dirty="0" smtClean="0"/>
          </a:p>
          <a:p>
            <a:pPr lvl="2">
              <a:lnSpc>
                <a:spcPct val="80000"/>
              </a:lnSpc>
              <a:buFont typeface="Calibri" pitchFamily="34" charset="0"/>
              <a:buChar char="−"/>
              <a:tabLst>
                <a:tab pos="1600200" algn="l"/>
              </a:tabLst>
            </a:pPr>
            <a:r>
              <a:rPr lang="en-US" dirty="0" smtClean="0"/>
              <a:t>Transportation</a:t>
            </a:r>
          </a:p>
          <a:p>
            <a:pPr lvl="2">
              <a:lnSpc>
                <a:spcPct val="80000"/>
              </a:lnSpc>
              <a:buFont typeface="Calibri" pitchFamily="34" charset="0"/>
              <a:buChar char="−"/>
              <a:tabLst>
                <a:tab pos="1600200" algn="l"/>
              </a:tabLst>
            </a:pPr>
            <a:r>
              <a:rPr lang="en-US" dirty="0" smtClean="0"/>
              <a:t>Agriculture and Hydrology</a:t>
            </a:r>
          </a:p>
          <a:p>
            <a:pPr lvl="2">
              <a:lnSpc>
                <a:spcPct val="80000"/>
              </a:lnSpc>
              <a:buFont typeface="Calibri" pitchFamily="34" charset="0"/>
              <a:buChar char="−"/>
              <a:tabLst>
                <a:tab pos="1600200" algn="l"/>
              </a:tabLst>
            </a:pPr>
            <a:r>
              <a:rPr lang="en-US" dirty="0" smtClean="0"/>
              <a:t>Emergency Management</a:t>
            </a:r>
          </a:p>
          <a:p>
            <a:pPr lvl="2">
              <a:lnSpc>
                <a:spcPct val="80000"/>
              </a:lnSpc>
              <a:buFont typeface="Calibri" pitchFamily="34" charset="0"/>
              <a:buChar char="−"/>
              <a:tabLst>
                <a:tab pos="1600200" algn="l"/>
              </a:tabLst>
            </a:pPr>
            <a:r>
              <a:rPr lang="en-US" dirty="0" smtClean="0"/>
              <a:t>Operational Weather Prediction</a:t>
            </a:r>
          </a:p>
          <a:p>
            <a:pPr lvl="2">
              <a:lnSpc>
                <a:spcPct val="80000"/>
              </a:lnSpc>
              <a:buFont typeface="Calibri" pitchFamily="34" charset="0"/>
              <a:buChar char="−"/>
              <a:tabLst>
                <a:tab pos="1600200" algn="l"/>
              </a:tabLst>
            </a:pPr>
            <a:r>
              <a:rPr lang="en-US" dirty="0" smtClean="0"/>
              <a:t>Climate Research</a:t>
            </a:r>
          </a:p>
          <a:p>
            <a:pPr lvl="2">
              <a:lnSpc>
                <a:spcPct val="80000"/>
              </a:lnSpc>
              <a:buFont typeface="Calibri" pitchFamily="34" charset="0"/>
              <a:buChar char="−"/>
              <a:tabLst>
                <a:tab pos="1600200" algn="l"/>
              </a:tabLst>
            </a:pPr>
            <a:r>
              <a:rPr lang="en-US" dirty="0" smtClean="0"/>
              <a:t>DOD</a:t>
            </a:r>
          </a:p>
          <a:p>
            <a:pPr lvl="1">
              <a:lnSpc>
                <a:spcPct val="80000"/>
              </a:lnSpc>
              <a:buFont typeface="Arial" pitchFamily="34" charset="0"/>
              <a:buChar char="•"/>
              <a:tabLst>
                <a:tab pos="1600200" algn="l"/>
              </a:tabLst>
            </a:pPr>
            <a:endParaRPr lang="en-US" sz="2000" dirty="0" smtClean="0"/>
          </a:p>
          <a:p>
            <a:pPr lvl="1">
              <a:lnSpc>
                <a:spcPct val="80000"/>
              </a:lnSpc>
              <a:buFont typeface="Arial" pitchFamily="34" charset="0"/>
              <a:buNone/>
            </a:pP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95500" y="0"/>
            <a:ext cx="4940300" cy="822325"/>
          </a:xfrm>
        </p:spPr>
        <p:txBody>
          <a:bodyPr rtlCol="0">
            <a:normAutofit fontScale="90000"/>
          </a:bodyPr>
          <a:lstStyle/>
          <a:p>
            <a:pPr eaLnBrk="1" fontAlgn="auto" hangingPunct="1">
              <a:spcAft>
                <a:spcPts val="0"/>
              </a:spcAft>
              <a:defRPr/>
            </a:pPr>
            <a:r>
              <a:rPr lang="en-US" dirty="0" smtClean="0">
                <a:ea typeface="+mj-ea"/>
              </a:rPr>
              <a:t>Beta Justification Summary: Binary Snow Cover </a:t>
            </a:r>
            <a:endParaRPr lang="en-US" dirty="0">
              <a:ea typeface="+mj-ea"/>
            </a:endParaRPr>
          </a:p>
        </p:txBody>
      </p:sp>
      <p:sp>
        <p:nvSpPr>
          <p:cNvPr id="8" name="Content Placeholder 7"/>
          <p:cNvSpPr>
            <a:spLocks noGrp="1"/>
          </p:cNvSpPr>
          <p:nvPr>
            <p:ph idx="1"/>
          </p:nvPr>
        </p:nvSpPr>
        <p:spPr/>
        <p:txBody>
          <a:bodyPr>
            <a:normAutofit/>
          </a:bodyPr>
          <a:lstStyle/>
          <a:p>
            <a:pPr eaLnBrk="1" hangingPunct="1">
              <a:lnSpc>
                <a:spcPct val="80000"/>
              </a:lnSpc>
            </a:pPr>
            <a:r>
              <a:rPr lang="en-US" sz="2400" dirty="0">
                <a:latin typeface="Calibri" charset="0"/>
              </a:rPr>
              <a:t>Criteria: Product is not appropriate as the basis for quantitative scientific publication studies and applications</a:t>
            </a:r>
          </a:p>
          <a:p>
            <a:pPr lvl="1" eaLnBrk="1" hangingPunct="1">
              <a:lnSpc>
                <a:spcPct val="80000"/>
              </a:lnSpc>
            </a:pPr>
            <a:r>
              <a:rPr lang="en-US" sz="2000" dirty="0">
                <a:latin typeface="Calibri" charset="0"/>
              </a:rPr>
              <a:t>The product has known flaws </a:t>
            </a:r>
            <a:r>
              <a:rPr lang="en-US" sz="2000" dirty="0" smtClean="0">
                <a:latin typeface="Calibri" charset="0"/>
              </a:rPr>
              <a:t>but is of </a:t>
            </a:r>
            <a:r>
              <a:rPr lang="en-US" sz="2000" dirty="0">
                <a:latin typeface="Calibri" charset="0"/>
              </a:rPr>
              <a:t>sufficient quality to justify use by a broader </a:t>
            </a:r>
            <a:r>
              <a:rPr lang="en-US" sz="2000" dirty="0" smtClean="0">
                <a:latin typeface="Calibri" charset="0"/>
              </a:rPr>
              <a:t>community.</a:t>
            </a:r>
            <a:endParaRPr lang="en-US" sz="2000" dirty="0">
              <a:latin typeface="Calibri" charset="0"/>
            </a:endParaRPr>
          </a:p>
          <a:p>
            <a:pPr lvl="1" eaLnBrk="1" hangingPunct="1">
              <a:lnSpc>
                <a:spcPct val="80000"/>
              </a:lnSpc>
            </a:pPr>
            <a:r>
              <a:rPr lang="en-US" sz="2000" dirty="0">
                <a:latin typeface="Calibri" charset="0"/>
              </a:rPr>
              <a:t>The product may change considerably with the further expected changes to the VIIRS cloud mask.</a:t>
            </a:r>
          </a:p>
          <a:p>
            <a:pPr lvl="1" eaLnBrk="1" hangingPunct="1">
              <a:lnSpc>
                <a:spcPct val="80000"/>
              </a:lnSpc>
            </a:pPr>
            <a:r>
              <a:rPr lang="en-US" sz="2000" dirty="0">
                <a:latin typeface="Calibri" charset="0"/>
              </a:rPr>
              <a:t>Most of the issues</a:t>
            </a:r>
          </a:p>
          <a:p>
            <a:pPr lvl="2" eaLnBrk="1" hangingPunct="1">
              <a:lnSpc>
                <a:spcPct val="80000"/>
              </a:lnSpc>
            </a:pPr>
            <a:r>
              <a:rPr lang="en-US" sz="1700" dirty="0">
                <a:latin typeface="Calibri" charset="0"/>
              </a:rPr>
              <a:t>Missing and false snow may be linked to maturing, improving VIIRS Cloud Mask (VCM) and out of date (not daily updated) Grid-VIIRS-Snow-Ice-Cover-Rolling Tiles that affect performance. </a:t>
            </a:r>
          </a:p>
          <a:p>
            <a:pPr lvl="2" eaLnBrk="1" hangingPunct="1">
              <a:lnSpc>
                <a:spcPct val="80000"/>
              </a:lnSpc>
              <a:buFont typeface="Arial" charset="0"/>
              <a:buNone/>
            </a:pPr>
            <a:endParaRPr lang="en-US" sz="1700" dirty="0">
              <a:latin typeface="Calibri" charset="0"/>
            </a:endParaRPr>
          </a:p>
          <a:p>
            <a:pPr lvl="1" eaLnBrk="1" hangingPunct="1">
              <a:lnSpc>
                <a:spcPct val="80000"/>
              </a:lnSpc>
            </a:pPr>
            <a:r>
              <a:rPr lang="en-US" sz="2000" dirty="0">
                <a:latin typeface="Calibri" charset="0"/>
              </a:rPr>
              <a:t>Comprehensive estimates of the VIIRS snow cover product  will become possible once the VIIRS cloud mask algorithm is finalized and allowed to run unchanged for a period of several months.  The decision on the provisional status of the product will be made when these estimate are made.</a:t>
            </a: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24D5548-0071-6E4D-B6EA-8403544D0658}" type="slidenum">
              <a:rPr lang="en-US">
                <a:solidFill>
                  <a:srgbClr val="898989"/>
                </a:solidFill>
                <a:latin typeface="Calibri" charset="0"/>
              </a:rPr>
              <a:pPr eaLnBrk="1" hangingPunct="1"/>
              <a:t>30</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Future Plans and Issues:</a:t>
            </a:r>
            <a:br>
              <a:rPr lang="en-US" dirty="0" smtClean="0">
                <a:ea typeface="+mj-ea"/>
              </a:rPr>
            </a:br>
            <a:r>
              <a:rPr lang="en-US" dirty="0" smtClean="0">
                <a:ea typeface="+mj-ea"/>
              </a:rPr>
              <a:t>Binary Snow Cover Product</a:t>
            </a:r>
            <a:endParaRPr lang="en-US" dirty="0">
              <a:ea typeface="+mj-ea"/>
            </a:endParaRPr>
          </a:p>
        </p:txBody>
      </p:sp>
      <p:sp>
        <p:nvSpPr>
          <p:cNvPr id="3" name="Content Placeholder 2"/>
          <p:cNvSpPr>
            <a:spLocks noGrp="1"/>
          </p:cNvSpPr>
          <p:nvPr>
            <p:ph idx="1"/>
          </p:nvPr>
        </p:nvSpPr>
        <p:spPr>
          <a:xfrm>
            <a:off x="142875" y="930275"/>
            <a:ext cx="8858250" cy="5897563"/>
          </a:xfrm>
        </p:spPr>
        <p:txBody>
          <a:bodyPr>
            <a:normAutofit/>
          </a:bodyPr>
          <a:lstStyle/>
          <a:p>
            <a:pPr eaLnBrk="1" hangingPunct="1">
              <a:lnSpc>
                <a:spcPct val="90000"/>
              </a:lnSpc>
            </a:pPr>
            <a:r>
              <a:rPr lang="en-US" sz="2600">
                <a:latin typeface="Calibri" charset="0"/>
              </a:rPr>
              <a:t>Several changes/modifications to the Binary Snow Map algorithm are considered</a:t>
            </a:r>
          </a:p>
          <a:p>
            <a:pPr lvl="1" eaLnBrk="1" hangingPunct="1">
              <a:lnSpc>
                <a:spcPct val="90000"/>
              </a:lnSpc>
            </a:pPr>
            <a:r>
              <a:rPr lang="en-US" sz="2200">
                <a:latin typeface="Calibri" charset="0"/>
              </a:rPr>
              <a:t>Spatial-based filter to identify potentially spurious snow</a:t>
            </a:r>
          </a:p>
          <a:p>
            <a:pPr lvl="1" eaLnBrk="1" hangingPunct="1">
              <a:lnSpc>
                <a:spcPct val="90000"/>
              </a:lnSpc>
            </a:pPr>
            <a:r>
              <a:rPr lang="en-US" sz="2200">
                <a:latin typeface="Calibri" charset="0"/>
              </a:rPr>
              <a:t>Climatology-based filter to identify </a:t>
            </a:r>
            <a:r>
              <a:rPr lang="ja-JP" altLang="en-US" sz="2200">
                <a:latin typeface="Calibri" charset="0"/>
              </a:rPr>
              <a:t>“</a:t>
            </a:r>
            <a:r>
              <a:rPr lang="en-US" sz="2200">
                <a:latin typeface="Calibri" charset="0"/>
              </a:rPr>
              <a:t>false snow</a:t>
            </a:r>
            <a:r>
              <a:rPr lang="ja-JP" altLang="en-US" sz="2200">
                <a:latin typeface="Calibri" charset="0"/>
              </a:rPr>
              <a:t>”</a:t>
            </a:r>
            <a:endParaRPr lang="en-US" sz="2200">
              <a:latin typeface="Calibri" charset="0"/>
            </a:endParaRPr>
          </a:p>
          <a:p>
            <a:pPr lvl="1" eaLnBrk="1" hangingPunct="1">
              <a:lnSpc>
                <a:spcPct val="90000"/>
              </a:lnSpc>
            </a:pPr>
            <a:r>
              <a:rPr lang="en-US" sz="2200">
                <a:latin typeface="Calibri" charset="0"/>
              </a:rPr>
              <a:t>Changes to the algorithm threshold values to improve snow detection </a:t>
            </a:r>
          </a:p>
          <a:p>
            <a:pPr lvl="2" eaLnBrk="1" hangingPunct="1">
              <a:lnSpc>
                <a:spcPct val="90000"/>
              </a:lnSpc>
            </a:pPr>
            <a:r>
              <a:rPr lang="en-US" sz="1900">
                <a:latin typeface="Calibri" charset="0"/>
              </a:rPr>
              <a:t>In the backscatter </a:t>
            </a:r>
          </a:p>
          <a:p>
            <a:pPr lvl="2" eaLnBrk="1" hangingPunct="1">
              <a:lnSpc>
                <a:spcPct val="90000"/>
              </a:lnSpc>
            </a:pPr>
            <a:r>
              <a:rPr lang="en-US" sz="1900">
                <a:latin typeface="Calibri" charset="0"/>
              </a:rPr>
              <a:t>Over forested areas</a:t>
            </a:r>
          </a:p>
          <a:p>
            <a:pPr eaLnBrk="1" hangingPunct="1">
              <a:lnSpc>
                <a:spcPct val="90000"/>
              </a:lnSpc>
            </a:pPr>
            <a:r>
              <a:rPr lang="en-US" sz="2600">
                <a:latin typeface="Calibri" charset="0"/>
              </a:rPr>
              <a:t>Detailed performance characterization requires:</a:t>
            </a:r>
          </a:p>
          <a:p>
            <a:pPr lvl="1" eaLnBrk="1" hangingPunct="1">
              <a:lnSpc>
                <a:spcPct val="90000"/>
              </a:lnSpc>
            </a:pPr>
            <a:r>
              <a:rPr lang="en-US" sz="2200">
                <a:latin typeface="Calibri" charset="0"/>
              </a:rPr>
              <a:t>Comprehensive evaluation of the product stratified by the season of the year, climatic/geographic zone and surface cover type</a:t>
            </a:r>
          </a:p>
          <a:p>
            <a:pPr lvl="1" eaLnBrk="1" hangingPunct="1">
              <a:lnSpc>
                <a:spcPct val="90000"/>
              </a:lnSpc>
            </a:pPr>
            <a:r>
              <a:rPr lang="en-US" sz="2200">
                <a:latin typeface="Calibri" charset="0"/>
              </a:rPr>
              <a:t>A more detailed analysis of the algorithm and product performance at local scales </a:t>
            </a:r>
          </a:p>
          <a:p>
            <a:pPr eaLnBrk="1" hangingPunct="1">
              <a:lnSpc>
                <a:spcPct val="90000"/>
              </a:lnSpc>
            </a:pPr>
            <a:r>
              <a:rPr lang="en-US" sz="2600">
                <a:latin typeface="Calibri" charset="0"/>
              </a:rPr>
              <a:t>Further validation of the VIIRS Binary Snow Map product with the most recent cloud mask is needed before the decision on   the provisional maturity of the product can be made </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84A2A53-96FA-3D4F-B33A-A2F923CCF024}" type="slidenum">
              <a:rPr lang="en-US">
                <a:solidFill>
                  <a:srgbClr val="898989"/>
                </a:solidFill>
                <a:latin typeface="Calibri" charset="0"/>
              </a:rPr>
              <a:pPr eaLnBrk="1" hangingPunct="1"/>
              <a:t>31</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3600" y="0"/>
            <a:ext cx="7454900" cy="822325"/>
          </a:xfrm>
        </p:spPr>
        <p:txBody>
          <a:bodyPr rtlCol="0">
            <a:normAutofit fontScale="90000"/>
          </a:bodyPr>
          <a:lstStyle/>
          <a:p>
            <a:pPr eaLnBrk="1" fontAlgn="auto" hangingPunct="1">
              <a:spcAft>
                <a:spcPts val="0"/>
              </a:spcAft>
              <a:defRPr/>
            </a:pPr>
            <a:r>
              <a:rPr lang="en-US" dirty="0" smtClean="0">
                <a:ea typeface="+mj-ea"/>
              </a:rPr>
              <a:t>Conclusion: Binary Snow Cover Product </a:t>
            </a:r>
            <a:endParaRPr lang="en-US" dirty="0">
              <a:ea typeface="+mj-ea"/>
            </a:endParaRPr>
          </a:p>
        </p:txBody>
      </p:sp>
      <p:sp>
        <p:nvSpPr>
          <p:cNvPr id="8" name="Content Placeholder 7"/>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dirty="0" smtClean="0">
                <a:ea typeface="+mn-ea"/>
              </a:rPr>
              <a:t>The </a:t>
            </a:r>
            <a:r>
              <a:rPr lang="en-US" b="1" dirty="0" smtClean="0">
                <a:ea typeface="+mn-ea"/>
              </a:rPr>
              <a:t>VIIRS Binary Snow Cover Product </a:t>
            </a:r>
            <a:r>
              <a:rPr lang="en-US" dirty="0" smtClean="0">
                <a:ea typeface="+mn-ea"/>
              </a:rPr>
              <a:t>(which is part of the VIIRS Snow Cover EDR) has met the beta maturity stage based on the definitions and the evidence shown</a:t>
            </a:r>
          </a:p>
          <a:p>
            <a:pPr lvl="1" eaLnBrk="1" fontAlgn="auto" hangingPunct="1">
              <a:spcAft>
                <a:spcPts val="0"/>
              </a:spcAft>
              <a:buFont typeface="Arial" pitchFamily="34" charset="0"/>
              <a:buChar char="–"/>
              <a:defRPr/>
            </a:pPr>
            <a:r>
              <a:rPr lang="en-US" dirty="0" smtClean="0">
                <a:ea typeface="+mn-ea"/>
              </a:rPr>
              <a:t>It exceeds the definition of beta in most cases</a:t>
            </a:r>
          </a:p>
          <a:p>
            <a:pPr lvl="1" eaLnBrk="1" fontAlgn="auto" hangingPunct="1">
              <a:spcAft>
                <a:spcPts val="0"/>
              </a:spcAft>
              <a:buFont typeface="Arial" pitchFamily="34" charset="0"/>
              <a:buChar char="–"/>
              <a:defRPr/>
            </a:pPr>
            <a:r>
              <a:rPr lang="en-US" dirty="0" smtClean="0">
                <a:ea typeface="+mn-ea"/>
              </a:rPr>
              <a:t>The product performance is close to meeting requirements at this time.</a:t>
            </a:r>
          </a:p>
          <a:p>
            <a:pPr eaLnBrk="1" fontAlgn="auto" hangingPunct="1">
              <a:spcAft>
                <a:spcPts val="0"/>
              </a:spcAft>
              <a:buFont typeface="Arial" pitchFamily="34" charset="0"/>
              <a:buChar char="•"/>
              <a:defRPr/>
            </a:pPr>
            <a:r>
              <a:rPr lang="en-US" dirty="0" smtClean="0">
                <a:ea typeface="+mn-ea"/>
              </a:rPr>
              <a:t>Issues have been uncovered during validation of </a:t>
            </a:r>
            <a:r>
              <a:rPr lang="en-US" b="1" dirty="0" smtClean="0">
                <a:ea typeface="+mn-ea"/>
              </a:rPr>
              <a:t>the VIIRS Binary Snow Cover Product</a:t>
            </a:r>
            <a:r>
              <a:rPr lang="en-US" dirty="0" smtClean="0">
                <a:ea typeface="+mn-ea"/>
              </a:rPr>
              <a:t> and solutions are being evaluated.   </a:t>
            </a:r>
            <a:endParaRPr lang="en-US" dirty="0">
              <a:ea typeface="+mn-ea"/>
            </a:endParaRPr>
          </a:p>
          <a:p>
            <a:pPr lvl="1" eaLnBrk="1" fontAlgn="auto" hangingPunct="1">
              <a:spcAft>
                <a:spcPts val="0"/>
              </a:spcAft>
              <a:buFont typeface="Arial" pitchFamily="34" charset="0"/>
              <a:buChar char="–"/>
              <a:defRPr/>
            </a:pPr>
            <a:r>
              <a:rPr lang="en-US" dirty="0" smtClean="0">
                <a:ea typeface="+mn-ea"/>
              </a:rPr>
              <a:t>Identified problems are mostly related to failures of the VIIRS cloud mask algorithm and product</a:t>
            </a:r>
          </a:p>
          <a:p>
            <a:pPr lvl="1" eaLnBrk="1" fontAlgn="auto" hangingPunct="1">
              <a:spcAft>
                <a:spcPts val="0"/>
              </a:spcAft>
              <a:buFont typeface="Arial" pitchFamily="34" charset="0"/>
              <a:buChar char="–"/>
              <a:defRPr/>
            </a:pPr>
            <a:r>
              <a:rPr lang="en-US" dirty="0" smtClean="0">
                <a:ea typeface="+mn-ea"/>
              </a:rPr>
              <a:t> If the accuracy of the cloud mask does not change as the result of latest improvements, modifications to the VIIRS Binary Snow Map algorithm should be introduced to at least partially compensate for the cloud mask errors</a:t>
            </a: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1BFDA4-628E-5641-B20D-A27D93D56567}" type="slidenum">
              <a:rPr lang="en-US">
                <a:solidFill>
                  <a:srgbClr val="898989"/>
                </a:solidFill>
                <a:latin typeface="Calibri" charset="0"/>
              </a:rPr>
              <a:pPr eaLnBrk="1" hangingPunct="1"/>
              <a:t>32</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A930A4F-7FFB-EF45-B060-D6A24272269C}" type="slidenum">
              <a:rPr lang="en-US">
                <a:solidFill>
                  <a:srgbClr val="898989"/>
                </a:solidFill>
                <a:latin typeface="Calibri" charset="0"/>
              </a:rPr>
              <a:pPr eaLnBrk="1" hangingPunct="1"/>
              <a:t>33</a:t>
            </a:fld>
            <a:endParaRPr lang="en-US">
              <a:solidFill>
                <a:srgbClr val="898989"/>
              </a:solidFill>
              <a:latin typeface="Calibri" charset="0"/>
            </a:endParaRPr>
          </a:p>
        </p:txBody>
      </p:sp>
      <p:sp>
        <p:nvSpPr>
          <p:cNvPr id="36867" name="Title 6"/>
          <p:cNvSpPr>
            <a:spLocks noGrp="1"/>
          </p:cNvSpPr>
          <p:nvPr>
            <p:ph type="title"/>
          </p:nvPr>
        </p:nvSpPr>
        <p:spPr/>
        <p:txBody>
          <a:bodyPr/>
          <a:lstStyle/>
          <a:p>
            <a:pPr eaLnBrk="1" hangingPunct="1"/>
            <a:r>
              <a:rPr lang="en-US">
                <a:latin typeface="Calibri" charset="0"/>
              </a:rPr>
              <a:t> </a:t>
            </a:r>
          </a:p>
        </p:txBody>
      </p:sp>
      <p:sp>
        <p:nvSpPr>
          <p:cNvPr id="9" name="Title 1"/>
          <p:cNvSpPr txBox="1">
            <a:spLocks/>
          </p:cNvSpPr>
          <p:nvPr/>
        </p:nvSpPr>
        <p:spPr>
          <a:xfrm>
            <a:off x="1422400" y="2324100"/>
            <a:ext cx="6565900" cy="1816100"/>
          </a:xfrm>
          <a:prstGeom prst="rect">
            <a:avLst/>
          </a:prstGeom>
        </p:spPr>
        <p:txBody>
          <a:bodyPr anchor="ctr" anchorCtr="1">
            <a:normAutofit fontScale="97500" lnSpcReduction="10000"/>
          </a:bodyPr>
          <a:lstStyle/>
          <a:p>
            <a:pPr algn="ctr" defTabSz="914400" fontAlgn="auto">
              <a:lnSpc>
                <a:spcPct val="170000"/>
              </a:lnSpc>
              <a:spcAft>
                <a:spcPts val="0"/>
              </a:spcAft>
              <a:defRPr/>
            </a:pPr>
            <a:r>
              <a:rPr lang="en-US" sz="3600" dirty="0">
                <a:latin typeface="+mj-lt"/>
                <a:ea typeface="+mj-ea"/>
                <a:cs typeface="+mj-cs"/>
              </a:rPr>
              <a:t>Beta Maturity Evaluation of the</a:t>
            </a:r>
          </a:p>
          <a:p>
            <a:pPr algn="ctr" defTabSz="914400" fontAlgn="auto">
              <a:lnSpc>
                <a:spcPct val="170000"/>
              </a:lnSpc>
              <a:spcAft>
                <a:spcPts val="0"/>
              </a:spcAft>
              <a:defRPr/>
            </a:pPr>
            <a:r>
              <a:rPr lang="en-US" sz="3600" b="1" u="sng" dirty="0">
                <a:latin typeface="+mj-lt"/>
                <a:ea typeface="+mj-ea"/>
                <a:cs typeface="+mj-cs"/>
              </a:rPr>
              <a:t>Fractional</a:t>
            </a:r>
            <a:r>
              <a:rPr lang="en-US" sz="3600" b="1" dirty="0">
                <a:latin typeface="+mj-lt"/>
                <a:ea typeface="+mj-ea"/>
                <a:cs typeface="+mj-cs"/>
              </a:rPr>
              <a:t> Snow Cover Product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2"/>
          <p:cNvSpPr>
            <a:spLocks noGrp="1"/>
          </p:cNvSpPr>
          <p:nvPr>
            <p:ph type="title"/>
          </p:nvPr>
        </p:nvSpPr>
        <p:spPr/>
        <p:txBody>
          <a:bodyPr/>
          <a:lstStyle/>
          <a:p>
            <a:pPr eaLnBrk="1" hangingPunct="1"/>
            <a:r>
              <a:rPr lang="en-US">
                <a:latin typeface="Calibri" charset="0"/>
              </a:rPr>
              <a:t>Binary Snow Product vs Snow Fraction</a:t>
            </a:r>
          </a:p>
        </p:txBody>
      </p:sp>
      <p:sp>
        <p:nvSpPr>
          <p:cNvPr id="3" name="Content Placeholder 7"/>
          <p:cNvSpPr>
            <a:spLocks noGrp="1"/>
          </p:cNvSpPr>
          <p:nvPr>
            <p:ph idx="1"/>
          </p:nvPr>
        </p:nvSpPr>
        <p:spPr>
          <a:xfrm>
            <a:off x="457200" y="1371600"/>
            <a:ext cx="8229600" cy="5268913"/>
          </a:xfrm>
        </p:spPr>
        <p:txBody>
          <a:bodyPr>
            <a:normAutofit/>
          </a:bodyPr>
          <a:lstStyle/>
          <a:p>
            <a:pPr algn="just" eaLnBrk="1" hangingPunct="1">
              <a:lnSpc>
                <a:spcPct val="90000"/>
              </a:lnSpc>
              <a:buFont typeface="Arial" charset="0"/>
              <a:buNone/>
            </a:pPr>
            <a:r>
              <a:rPr lang="en-US" sz="2400">
                <a:latin typeface="Calibri" charset="0"/>
              </a:rPr>
              <a:t>	</a:t>
            </a:r>
            <a:r>
              <a:rPr lang="ja-JP" altLang="en-US" sz="2400">
                <a:latin typeface="Calibri" charset="0"/>
              </a:rPr>
              <a:t>“</a:t>
            </a:r>
            <a:r>
              <a:rPr lang="en-US" sz="2400">
                <a:latin typeface="Calibri" charset="0"/>
              </a:rPr>
              <a:t>Snow cover is the fraction of a given area of the earth</a:t>
            </a:r>
            <a:r>
              <a:rPr lang="ja-JP" altLang="en-US" sz="2400">
                <a:latin typeface="Calibri" charset="0"/>
              </a:rPr>
              <a:t>’</a:t>
            </a:r>
            <a:r>
              <a:rPr lang="en-US" sz="2400">
                <a:latin typeface="Calibri" charset="0"/>
              </a:rPr>
              <a:t>s horizontal surface that is masked by snow. In addition, a binary snow/no-snow mask will be produced.</a:t>
            </a:r>
            <a:r>
              <a:rPr lang="ja-JP" altLang="en-US" sz="2400">
                <a:latin typeface="Calibri" charset="0"/>
              </a:rPr>
              <a:t>”</a:t>
            </a:r>
            <a:r>
              <a:rPr lang="en-US" sz="2400">
                <a:latin typeface="Calibri" charset="0"/>
              </a:rPr>
              <a:t>  JPSS Level 1 Requirements, SUPPLEMENT – Final, Version: 2.3 11/02/2012 </a:t>
            </a:r>
          </a:p>
          <a:p>
            <a:pPr eaLnBrk="1" hangingPunct="1">
              <a:lnSpc>
                <a:spcPct val="90000"/>
              </a:lnSpc>
              <a:buFont typeface="Arial" charset="0"/>
              <a:buNone/>
            </a:pPr>
            <a:endParaRPr lang="en-US" sz="2400">
              <a:latin typeface="Calibri" charset="0"/>
            </a:endParaRPr>
          </a:p>
          <a:p>
            <a:pPr eaLnBrk="1" hangingPunct="1">
              <a:lnSpc>
                <a:spcPct val="90000"/>
              </a:lnSpc>
            </a:pPr>
            <a:r>
              <a:rPr lang="en-US" sz="2400">
                <a:latin typeface="Calibri" charset="0"/>
              </a:rPr>
              <a:t>Different requirements</a:t>
            </a:r>
          </a:p>
          <a:p>
            <a:pPr lvl="1" eaLnBrk="1" hangingPunct="1">
              <a:lnSpc>
                <a:spcPct val="90000"/>
              </a:lnSpc>
            </a:pPr>
            <a:r>
              <a:rPr lang="en-US" sz="2000">
                <a:latin typeface="Calibri" charset="0"/>
              </a:rPr>
              <a:t>Imagery vs moderate resolution</a:t>
            </a:r>
          </a:p>
          <a:p>
            <a:pPr lvl="1" eaLnBrk="1" hangingPunct="1">
              <a:lnSpc>
                <a:spcPct val="90000"/>
              </a:lnSpc>
            </a:pPr>
            <a:r>
              <a:rPr lang="en-US" sz="2000">
                <a:latin typeface="Calibri" charset="0"/>
              </a:rPr>
              <a:t>Binary classification vs continuous range from 0 to 1</a:t>
            </a:r>
          </a:p>
          <a:p>
            <a:pPr eaLnBrk="1" hangingPunct="1">
              <a:lnSpc>
                <a:spcPct val="90000"/>
              </a:lnSpc>
            </a:pPr>
            <a:r>
              <a:rPr lang="en-US" sz="2400">
                <a:latin typeface="Calibri" charset="0"/>
              </a:rPr>
              <a:t>Different physical meaning and approaches to retrievals</a:t>
            </a:r>
          </a:p>
          <a:p>
            <a:pPr lvl="1" eaLnBrk="1" hangingPunct="1">
              <a:lnSpc>
                <a:spcPct val="90000"/>
              </a:lnSpc>
            </a:pPr>
            <a:r>
              <a:rPr lang="en-US" sz="2000">
                <a:latin typeface="Calibri" charset="0"/>
              </a:rPr>
              <a:t>Absence / presence vs relative coverage</a:t>
            </a:r>
          </a:p>
          <a:p>
            <a:pPr eaLnBrk="1" hangingPunct="1">
              <a:lnSpc>
                <a:spcPct val="90000"/>
              </a:lnSpc>
            </a:pPr>
            <a:r>
              <a:rPr lang="en-US" sz="2400">
                <a:latin typeface="Calibri" charset="0"/>
              </a:rPr>
              <a:t>Different presentation</a:t>
            </a:r>
          </a:p>
          <a:p>
            <a:pPr lvl="1" eaLnBrk="1" hangingPunct="1">
              <a:lnSpc>
                <a:spcPct val="90000"/>
              </a:lnSpc>
            </a:pPr>
            <a:r>
              <a:rPr lang="en-US" sz="2000">
                <a:latin typeface="Calibri" charset="0"/>
              </a:rPr>
              <a:t>Thematic maps vs fraction maps</a:t>
            </a:r>
          </a:p>
          <a:p>
            <a:pPr eaLnBrk="1" hangingPunct="1">
              <a:lnSpc>
                <a:spcPct val="90000"/>
              </a:lnSpc>
            </a:pPr>
            <a:r>
              <a:rPr lang="en-US" sz="2400">
                <a:latin typeface="Calibri" charset="0"/>
              </a:rPr>
              <a:t>Different validation</a:t>
            </a:r>
          </a:p>
          <a:p>
            <a:pPr lvl="1" eaLnBrk="1" hangingPunct="1">
              <a:lnSpc>
                <a:spcPct val="90000"/>
              </a:lnSpc>
            </a:pPr>
            <a:r>
              <a:rPr lang="en-US" sz="2000">
                <a:latin typeface="Calibri" charset="0"/>
              </a:rPr>
              <a:t>Probability of correct classification vs uncertainty</a:t>
            </a:r>
          </a:p>
          <a:p>
            <a:pPr eaLnBrk="1" hangingPunct="1">
              <a:lnSpc>
                <a:spcPct val="90000"/>
              </a:lnSpc>
            </a:pPr>
            <a:endParaRPr lang="en-US" sz="220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2"/>
          <p:cNvSpPr>
            <a:spLocks noGrp="1"/>
          </p:cNvSpPr>
          <p:nvPr>
            <p:ph type="title"/>
          </p:nvPr>
        </p:nvSpPr>
        <p:spPr/>
        <p:txBody>
          <a:bodyPr/>
          <a:lstStyle/>
          <a:p>
            <a:pPr eaLnBrk="1" hangingPunct="1"/>
            <a:r>
              <a:rPr lang="en-US">
                <a:latin typeface="Calibri" charset="0"/>
              </a:rPr>
              <a:t>History of Algorithm Evolution</a:t>
            </a:r>
          </a:p>
        </p:txBody>
      </p:sp>
      <p:sp>
        <p:nvSpPr>
          <p:cNvPr id="3" name="Content Placeholder 7"/>
          <p:cNvSpPr>
            <a:spLocks noGrp="1"/>
          </p:cNvSpPr>
          <p:nvPr>
            <p:ph idx="1"/>
          </p:nvPr>
        </p:nvSpPr>
        <p:spPr>
          <a:xfrm>
            <a:off x="457200" y="1371600"/>
            <a:ext cx="8229600" cy="4902200"/>
          </a:xfrm>
        </p:spPr>
        <p:txBody>
          <a:bodyPr>
            <a:normAutofit/>
          </a:bodyPr>
          <a:lstStyle/>
          <a:p>
            <a:pPr eaLnBrk="1" hangingPunct="1">
              <a:lnSpc>
                <a:spcPct val="90000"/>
              </a:lnSpc>
              <a:buFont typeface="Arial" charset="0"/>
              <a:buNone/>
            </a:pPr>
            <a:r>
              <a:rPr lang="en-US" sz="2400" dirty="0">
                <a:latin typeface="Calibri" charset="0"/>
              </a:rPr>
              <a:t>1998-</a:t>
            </a:r>
            <a:r>
              <a:rPr lang="en-US" sz="2400" dirty="0" smtClean="0">
                <a:latin typeface="Calibri" charset="0"/>
              </a:rPr>
              <a:t>1999   Multiple </a:t>
            </a:r>
            <a:r>
              <a:rPr lang="en-US" sz="2400" dirty="0">
                <a:latin typeface="Calibri" charset="0"/>
              </a:rPr>
              <a:t>Endmember Spectral Mixture Analysis (MESMA) developed, implemented, tested and evaluated  </a:t>
            </a:r>
          </a:p>
          <a:p>
            <a:pPr eaLnBrk="1" hangingPunct="1">
              <a:lnSpc>
                <a:spcPct val="90000"/>
              </a:lnSpc>
              <a:buFont typeface="Arial" charset="0"/>
              <a:buAutoNum type="arabicPlain" startAt="2001"/>
            </a:pPr>
            <a:r>
              <a:rPr lang="en-US" sz="2400" dirty="0">
                <a:latin typeface="Calibri" charset="0"/>
              </a:rPr>
              <a:t>     </a:t>
            </a:r>
            <a:r>
              <a:rPr lang="en-US" sz="2400" dirty="0" smtClean="0">
                <a:latin typeface="Calibri" charset="0"/>
              </a:rPr>
              <a:t>Inclusion </a:t>
            </a:r>
            <a:r>
              <a:rPr lang="en-US" sz="2400" dirty="0">
                <a:latin typeface="Calibri" charset="0"/>
              </a:rPr>
              <a:t>of BRDF correction factor</a:t>
            </a:r>
          </a:p>
          <a:p>
            <a:pPr eaLnBrk="1" hangingPunct="1">
              <a:lnSpc>
                <a:spcPct val="90000"/>
              </a:lnSpc>
              <a:buFont typeface="Arial" charset="0"/>
              <a:buNone/>
            </a:pPr>
            <a:r>
              <a:rPr lang="en-US" sz="2400" dirty="0">
                <a:latin typeface="Calibri" charset="0"/>
              </a:rPr>
              <a:t>2004	Development of modeled Snow Reflectance LUT	</a:t>
            </a:r>
          </a:p>
          <a:p>
            <a:pPr eaLnBrk="1" hangingPunct="1">
              <a:lnSpc>
                <a:spcPct val="90000"/>
              </a:lnSpc>
              <a:buFont typeface="Arial" charset="0"/>
              <a:buNone/>
            </a:pPr>
            <a:r>
              <a:rPr lang="en-US" sz="2400" dirty="0">
                <a:latin typeface="Calibri" charset="0"/>
              </a:rPr>
              <a:t>2005	Optional processing of snow cover fraction from the binary mask using 2x2 aggregation of the imagery resolution snow binary map incorporated</a:t>
            </a:r>
          </a:p>
          <a:p>
            <a:pPr eaLnBrk="1" hangingPunct="1">
              <a:lnSpc>
                <a:spcPct val="90000"/>
              </a:lnSpc>
              <a:buFont typeface="Arial" charset="0"/>
              <a:buNone/>
            </a:pPr>
            <a:r>
              <a:rPr lang="en-US" sz="2400" dirty="0">
                <a:latin typeface="Calibri" charset="0"/>
              </a:rPr>
              <a:t>2007a	MESMA </a:t>
            </a:r>
            <a:r>
              <a:rPr lang="ja-JP" altLang="en-US" sz="2400" dirty="0">
                <a:latin typeface="Calibri" charset="0"/>
              </a:rPr>
              <a:t>“</a:t>
            </a:r>
            <a:r>
              <a:rPr lang="en-US" sz="2400" dirty="0">
                <a:latin typeface="Calibri" charset="0"/>
              </a:rPr>
              <a:t>algorithm for computing  snow fraction has been developed but is not being implemented operationally </a:t>
            </a:r>
            <a:r>
              <a:rPr lang="ja-JP" altLang="en-US" sz="2400" dirty="0">
                <a:latin typeface="Calibri" charset="0"/>
              </a:rPr>
              <a:t>“</a:t>
            </a:r>
            <a:endParaRPr lang="en-US" sz="2400" dirty="0">
              <a:latin typeface="Calibri" charset="0"/>
            </a:endParaRPr>
          </a:p>
          <a:p>
            <a:pPr eaLnBrk="1" hangingPunct="1">
              <a:lnSpc>
                <a:spcPct val="90000"/>
              </a:lnSpc>
              <a:buFont typeface="Arial" charset="0"/>
              <a:buNone/>
            </a:pPr>
            <a:r>
              <a:rPr lang="en-US" sz="2400" dirty="0">
                <a:latin typeface="Calibri" charset="0"/>
              </a:rPr>
              <a:t>2007b 	</a:t>
            </a:r>
            <a:r>
              <a:rPr lang="ja-JP" altLang="en-US" sz="2400" dirty="0">
                <a:latin typeface="Calibri" charset="0"/>
              </a:rPr>
              <a:t>“</a:t>
            </a:r>
            <a:r>
              <a:rPr lang="en-US" sz="2400" dirty="0">
                <a:latin typeface="Calibri" charset="0"/>
              </a:rPr>
              <a:t>2x2 binary map aggregation based snow fraction will be implemented operationally for NPP in place of MESMA</a:t>
            </a:r>
            <a:r>
              <a:rPr lang="ja-JP" altLang="en-US" sz="2400" dirty="0">
                <a:latin typeface="Calibri" charset="0"/>
              </a:rPr>
              <a:t>”</a:t>
            </a:r>
            <a:endParaRPr lang="en-US" sz="2400" dirty="0">
              <a:latin typeface="Calibri" charset="0"/>
            </a:endParaRPr>
          </a:p>
          <a:p>
            <a:pPr eaLnBrk="1" hangingPunct="1">
              <a:lnSpc>
                <a:spcPct val="90000"/>
              </a:lnSpc>
              <a:buFont typeface="Arial" charset="0"/>
              <a:buNone/>
            </a:pPr>
            <a:r>
              <a:rPr lang="en-US" sz="2400" dirty="0">
                <a:latin typeface="Calibri" charset="0"/>
              </a:rPr>
              <a:t>2010	Sections related to the MESMA snow fraction algorithm eliminated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2"/>
          <p:cNvSpPr>
            <a:spLocks noGrp="1"/>
          </p:cNvSpPr>
          <p:nvPr>
            <p:ph type="title"/>
          </p:nvPr>
        </p:nvSpPr>
        <p:spPr/>
        <p:txBody>
          <a:bodyPr/>
          <a:lstStyle/>
          <a:p>
            <a:pPr eaLnBrk="1" hangingPunct="1"/>
            <a:r>
              <a:rPr lang="en-US" dirty="0">
                <a:latin typeface="Calibri" charset="0"/>
              </a:rPr>
              <a:t>Snow </a:t>
            </a:r>
            <a:r>
              <a:rPr lang="en-US" dirty="0" smtClean="0">
                <a:latin typeface="Calibri" charset="0"/>
              </a:rPr>
              <a:t>Fraction</a:t>
            </a:r>
            <a:endParaRPr lang="en-US" dirty="0">
              <a:latin typeface="Calibri" charset="0"/>
            </a:endParaRPr>
          </a:p>
        </p:txBody>
      </p:sp>
      <p:sp>
        <p:nvSpPr>
          <p:cNvPr id="44035" name="Content Placeholder 7"/>
          <p:cNvSpPr>
            <a:spLocks noGrp="1"/>
          </p:cNvSpPr>
          <p:nvPr>
            <p:ph idx="1"/>
          </p:nvPr>
        </p:nvSpPr>
        <p:spPr>
          <a:xfrm>
            <a:off x="457200" y="1371600"/>
            <a:ext cx="8229600" cy="4914900"/>
          </a:xfrm>
        </p:spPr>
        <p:txBody>
          <a:bodyPr/>
          <a:lstStyle/>
          <a:p>
            <a:pPr eaLnBrk="1" hangingPunct="1"/>
            <a:r>
              <a:rPr lang="en-US" sz="2400" dirty="0" smtClean="0">
                <a:latin typeface="Calibri" charset="0"/>
              </a:rPr>
              <a:t>The </a:t>
            </a:r>
            <a:r>
              <a:rPr lang="en-US" sz="2400" dirty="0">
                <a:latin typeface="Calibri" charset="0"/>
              </a:rPr>
              <a:t>snow fraction algorithm has undergone significant  </a:t>
            </a:r>
          </a:p>
          <a:p>
            <a:pPr eaLnBrk="1" hangingPunct="1">
              <a:buFont typeface="Arial" charset="0"/>
              <a:buNone/>
            </a:pPr>
            <a:r>
              <a:rPr lang="en-US" sz="2400" dirty="0">
                <a:latin typeface="Calibri" charset="0"/>
              </a:rPr>
              <a:t>	development since the Critical Design Review (CDR)</a:t>
            </a:r>
            <a:r>
              <a:rPr lang="en-US" sz="2400" dirty="0" smtClean="0">
                <a:latin typeface="Calibri" charset="0"/>
              </a:rPr>
              <a:t>.</a:t>
            </a:r>
            <a:endParaRPr lang="en-US" sz="2400" dirty="0">
              <a:latin typeface="Calibri" charset="0"/>
            </a:endParaRPr>
          </a:p>
          <a:p>
            <a:pPr eaLnBrk="1" hangingPunct="1"/>
            <a:r>
              <a:rPr lang="en-US" sz="2400" dirty="0">
                <a:latin typeface="Calibri" charset="0"/>
              </a:rPr>
              <a:t>Snow  fraction computed using 2x2 aggregation of the binary snow mask, results in reporting of snow fraction in 25% increments. </a:t>
            </a:r>
          </a:p>
          <a:p>
            <a:pPr eaLnBrk="1" hangingPunct="1"/>
            <a:r>
              <a:rPr lang="en-US" sz="2400" dirty="0" smtClean="0">
                <a:latin typeface="Calibri" charset="0"/>
              </a:rPr>
              <a:t>The </a:t>
            </a:r>
            <a:r>
              <a:rPr lang="en-US" sz="2400" dirty="0">
                <a:latin typeface="Calibri" charset="0"/>
              </a:rPr>
              <a:t>performance of snow fraction is determined by the performance of the snow binary map since the snow fraction is based on a 2x2 aggregation of the snow binary map pixels</a:t>
            </a:r>
            <a:r>
              <a:rPr lang="en-US" sz="2400" dirty="0" smtClean="0">
                <a:latin typeface="Calibri" charset="0"/>
              </a:rPr>
              <a:t>.</a:t>
            </a:r>
            <a:endParaRPr lang="en-US" sz="2400" dirty="0">
              <a:latin typeface="Calibri" charset="0"/>
            </a:endParaRPr>
          </a:p>
          <a:p>
            <a:pPr eaLnBrk="1" hangingPunct="1"/>
            <a:r>
              <a:rPr lang="en-US" sz="2400" dirty="0" smtClean="0">
                <a:latin typeface="Calibri" charset="0"/>
              </a:rPr>
              <a:t>The </a:t>
            </a:r>
            <a:r>
              <a:rPr lang="en-US" sz="2400" dirty="0">
                <a:latin typeface="Calibri" charset="0"/>
              </a:rPr>
              <a:t>snow fraction algorithm will produce an error estimate for each pixel</a:t>
            </a:r>
            <a:r>
              <a:rPr lang="en-US" sz="2400" dirty="0" smtClean="0">
                <a:latin typeface="Calibri" charset="0"/>
              </a:rPr>
              <a:t>.</a:t>
            </a:r>
            <a:endParaRPr lang="en-US" sz="2400" dirty="0">
              <a:latin typeface="Calibri" charset="0"/>
            </a:endParaRPr>
          </a:p>
          <a:p>
            <a:pPr eaLnBrk="1" hangingPunct="1"/>
            <a:endParaRPr lang="en-US" sz="2400" dirty="0">
              <a:latin typeface="Calibri" charset="0"/>
            </a:endParaRPr>
          </a:p>
          <a:p>
            <a:pPr eaLnBrk="1" hangingPunct="1"/>
            <a:endParaRPr lang="en-US" sz="2400" dirty="0">
              <a:latin typeface="Calibri" charset="0"/>
            </a:endParaRPr>
          </a:p>
          <a:p>
            <a:pPr eaLnBrk="1" hangingPunct="1">
              <a:buFont typeface="Arial" charset="0"/>
              <a:buNone/>
            </a:pPr>
            <a:endParaRPr lang="en-US" sz="24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2"/>
          <p:cNvSpPr>
            <a:spLocks noGrp="1"/>
          </p:cNvSpPr>
          <p:nvPr>
            <p:ph type="title"/>
          </p:nvPr>
        </p:nvSpPr>
        <p:spPr/>
        <p:txBody>
          <a:bodyPr/>
          <a:lstStyle/>
          <a:p>
            <a:pPr eaLnBrk="1" hangingPunct="1"/>
            <a:r>
              <a:rPr lang="en-US">
                <a:latin typeface="Calibri" charset="0"/>
              </a:rPr>
              <a:t>Beta Maturity Evaluation Approach </a:t>
            </a:r>
          </a:p>
        </p:txBody>
      </p:sp>
      <p:sp>
        <p:nvSpPr>
          <p:cNvPr id="45059" name="Content Placeholder 7"/>
          <p:cNvSpPr>
            <a:spLocks noGrp="1"/>
          </p:cNvSpPr>
          <p:nvPr>
            <p:ph idx="1"/>
          </p:nvPr>
        </p:nvSpPr>
        <p:spPr>
          <a:xfrm>
            <a:off x="0" y="822325"/>
            <a:ext cx="9005888" cy="5224463"/>
          </a:xfrm>
        </p:spPr>
        <p:txBody>
          <a:bodyPr/>
          <a:lstStyle/>
          <a:p>
            <a:pPr algn="just" eaLnBrk="1" hangingPunct="1"/>
            <a:r>
              <a:rPr lang="en-US" sz="2400">
                <a:latin typeface="Calibri" charset="0"/>
              </a:rPr>
              <a:t>Daily global calculations of snow fraction aggregated within grid cells of different scales (from 1 km to 0.3°) were used to identify the areas of significant errors.</a:t>
            </a:r>
          </a:p>
          <a:p>
            <a:pPr algn="just" eaLnBrk="1" hangingPunct="1"/>
            <a:r>
              <a:rPr lang="en-US" sz="2400">
                <a:latin typeface="Calibri" charset="0"/>
              </a:rPr>
              <a:t>Calculated results of fractional snow cover products were compared locally with VIIRS false color imagery presenting ground truth to explore the commission and omission  errors in calculations and determine possible reasons of the errors.</a:t>
            </a:r>
          </a:p>
          <a:p>
            <a:pPr algn="just" eaLnBrk="1" hangingPunct="1"/>
            <a:r>
              <a:rPr lang="en-US" sz="2400">
                <a:latin typeface="Calibri" charset="0"/>
              </a:rPr>
              <a:t>The comparisons of calculations with ground truth were made at the highest possible resolution at pixel scale for 5 min granule in the natural satellite coordinates with X axis corresponding to scan line and Y axis parallel to satellite motion.</a:t>
            </a:r>
          </a:p>
          <a:p>
            <a:pPr algn="just" eaLnBrk="1" hangingPunct="1"/>
            <a:r>
              <a:rPr lang="en-US" sz="2400">
                <a:latin typeface="Calibri" charset="0"/>
              </a:rPr>
              <a:t>The calculations with modified approach were repeated for individual days to assess the influence of corrections and averaged for a month to consider a systematic picture of changes in the results of calculations </a:t>
            </a:r>
          </a:p>
          <a:p>
            <a:pPr algn="just" eaLnBrk="1" hangingPunct="1"/>
            <a:endParaRPr lang="en-US" sz="2400">
              <a:latin typeface="Calibri" charset="0"/>
            </a:endParaRPr>
          </a:p>
          <a:p>
            <a:pPr algn="just" eaLnBrk="1" hangingPunct="1">
              <a:buFont typeface="Arial" charset="0"/>
              <a:buNone/>
            </a:pPr>
            <a:r>
              <a:rPr lang="en-US" sz="2400">
                <a:latin typeface="Calibri" charset="0"/>
              </a:rPr>
              <a:t> </a:t>
            </a:r>
          </a:p>
          <a:p>
            <a:pPr eaLnBrk="1" hangingPunct="1"/>
            <a:endParaRPr lang="en-US" sz="2400">
              <a:latin typeface="Calibri" charset="0"/>
            </a:endParaRPr>
          </a:p>
          <a:p>
            <a:pPr eaLnBrk="1" hangingPunct="1"/>
            <a:endParaRPr lang="en-US" sz="2400">
              <a:latin typeface="Calibri" charset="0"/>
            </a:endParaRPr>
          </a:p>
          <a:p>
            <a:pPr eaLnBrk="1" hangingPunct="1">
              <a:buFont typeface="Arial" charset="0"/>
              <a:buNone/>
            </a:pPr>
            <a:endParaRPr lang="en-US" sz="240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0"/>
            <a:ext cx="8229600" cy="1206500"/>
          </a:xfrm>
        </p:spPr>
        <p:txBody>
          <a:bodyPr>
            <a:normAutofit fontScale="90000"/>
          </a:bodyPr>
          <a:lstStyle/>
          <a:p>
            <a:pPr eaLnBrk="1" hangingPunct="1">
              <a:defRPr/>
            </a:pPr>
            <a:r>
              <a:rPr lang="en-US" dirty="0" smtClean="0">
                <a:ea typeface="+mj-ea"/>
              </a:rPr>
              <a:t>Example of Omission Errors Due to Missing Clouds (yellow zone within white snow cover)</a:t>
            </a:r>
            <a:br>
              <a:rPr lang="en-US" dirty="0" smtClean="0">
                <a:ea typeface="+mj-ea"/>
              </a:rPr>
            </a:br>
            <a:endParaRPr lang="en-US" dirty="0">
              <a:ea typeface="+mj-ea"/>
            </a:endParaRPr>
          </a:p>
        </p:txBody>
      </p:sp>
      <p:sp>
        <p:nvSpPr>
          <p:cNvPr id="4" name="Title 1"/>
          <p:cNvSpPr txBox="1">
            <a:spLocks/>
          </p:cNvSpPr>
          <p:nvPr/>
        </p:nvSpPr>
        <p:spPr>
          <a:xfrm>
            <a:off x="228600" y="381000"/>
            <a:ext cx="8610600" cy="1470025"/>
          </a:xfrm>
          <a:prstGeom prst="rect">
            <a:avLst/>
          </a:prstGeom>
        </p:spPr>
        <p:txBody>
          <a:bodyPr anchor="ctr" anchorCtr="1">
            <a:normAutofit fontScale="97500"/>
          </a:bodyPr>
          <a:lstStyle/>
          <a:p>
            <a:pPr algn="ctr" defTabSz="914400" fontAlgn="auto">
              <a:spcAft>
                <a:spcPts val="0"/>
              </a:spcAft>
              <a:defRPr/>
            </a:pPr>
            <a:endParaRPr lang="en-US" sz="3600" dirty="0">
              <a:latin typeface="+mj-lt"/>
              <a:ea typeface="+mj-ea"/>
              <a:cs typeface="+mj-cs"/>
            </a:endParaRPr>
          </a:p>
        </p:txBody>
      </p:sp>
      <p:pic>
        <p:nvPicPr>
          <p:cNvPr id="460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1336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4129088"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a:xfrm>
            <a:off x="1371600" y="6477000"/>
            <a:ext cx="6400800" cy="381000"/>
          </a:xfrm>
          <a:prstGeom prst="rect">
            <a:avLst/>
          </a:prstGeom>
        </p:spPr>
        <p:txBody>
          <a:bodyPr>
            <a:normAutofit fontScale="62500" lnSpcReduction="20000"/>
          </a:bodyPr>
          <a:lstStyle/>
          <a:p>
            <a:pPr algn="ctr" defTabSz="914400" fontAlgn="auto">
              <a:spcBef>
                <a:spcPct val="20000"/>
              </a:spcBef>
              <a:spcAft>
                <a:spcPts val="0"/>
              </a:spcAft>
              <a:buFont typeface="Arial" pitchFamily="34" charset="0"/>
              <a:buNone/>
              <a:defRPr/>
            </a:pPr>
            <a:r>
              <a:rPr lang="en-US" sz="3200" dirty="0">
                <a:latin typeface="+mn-lt"/>
                <a:ea typeface="+mn-ea"/>
                <a:cs typeface="+mn-cs"/>
              </a:rPr>
              <a:t>False color image                                   Snow thematic map</a:t>
            </a:r>
          </a:p>
        </p:txBody>
      </p:sp>
      <p:pic>
        <p:nvPicPr>
          <p:cNvPr id="4608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133600"/>
            <a:ext cx="20589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Box 8"/>
          <p:cNvSpPr txBox="1">
            <a:spLocks noChangeArrowheads="1"/>
          </p:cNvSpPr>
          <p:nvPr/>
        </p:nvSpPr>
        <p:spPr bwMode="auto">
          <a:xfrm>
            <a:off x="3276600" y="2819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Boreal forest</a:t>
            </a:r>
          </a:p>
        </p:txBody>
      </p:sp>
      <p:pic>
        <p:nvPicPr>
          <p:cNvPr id="4609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1524000"/>
            <a:ext cx="685800"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txBox="1">
            <a:spLocks/>
          </p:cNvSpPr>
          <p:nvPr/>
        </p:nvSpPr>
        <p:spPr>
          <a:xfrm>
            <a:off x="990600" y="1600200"/>
            <a:ext cx="8153400" cy="4648200"/>
          </a:xfrm>
          <a:prstGeom prst="rect">
            <a:avLst/>
          </a:prstGeom>
        </p:spPr>
        <p:txBody>
          <a:bodyPr>
            <a:normAutofit fontScale="92500" lnSpcReduction="20000"/>
          </a:bodyPr>
          <a:lstStyle/>
          <a:p>
            <a:pPr algn="r" defTabSz="914400" fontAlgn="auto">
              <a:spcBef>
                <a:spcPct val="20000"/>
              </a:spcBef>
              <a:spcAft>
                <a:spcPts val="0"/>
              </a:spcAft>
              <a:buFont typeface="Arial" pitchFamily="34" charset="0"/>
              <a:buNone/>
              <a:defRPr/>
            </a:pPr>
            <a:endParaRPr lang="en-US" sz="1600" dirty="0">
              <a:solidFill>
                <a:schemeClr val="tx1">
                  <a:tint val="75000"/>
                </a:schemeClr>
              </a:solidFill>
              <a:latin typeface="+mn-lt"/>
              <a:ea typeface="+mn-ea"/>
              <a:cs typeface="+mn-cs"/>
            </a:endParaRPr>
          </a:p>
          <a:p>
            <a:pPr algn="r" defTabSz="914400" fontAlgn="auto">
              <a:spcBef>
                <a:spcPct val="20000"/>
              </a:spcBef>
              <a:spcAft>
                <a:spcPts val="0"/>
              </a:spcAft>
              <a:buFont typeface="Arial" pitchFamily="34" charset="0"/>
              <a:buNone/>
              <a:defRPr/>
            </a:pPr>
            <a:r>
              <a:rPr lang="en-US" sz="1600" dirty="0">
                <a:latin typeface="+mn-lt"/>
                <a:ea typeface="+mn-ea"/>
                <a:cs typeface="+mn-cs"/>
              </a:rPr>
              <a:t>100%      </a:t>
            </a:r>
          </a:p>
          <a:p>
            <a:pPr algn="r" defTabSz="914400" fontAlgn="auto">
              <a:spcBef>
                <a:spcPct val="20000"/>
              </a:spcBef>
              <a:spcAft>
                <a:spcPts val="0"/>
              </a:spcAft>
              <a:buFont typeface="Arial" pitchFamily="34" charset="0"/>
              <a:buNone/>
              <a:defRPr/>
            </a:pPr>
            <a:endParaRPr lang="en-US" sz="1600" dirty="0">
              <a:latin typeface="+mn-lt"/>
              <a:ea typeface="+mn-ea"/>
              <a:cs typeface="+mn-cs"/>
            </a:endParaRPr>
          </a:p>
          <a:p>
            <a:pPr algn="r" defTabSz="914400" fontAlgn="auto">
              <a:spcBef>
                <a:spcPct val="20000"/>
              </a:spcBef>
              <a:spcAft>
                <a:spcPts val="0"/>
              </a:spcAft>
              <a:buFont typeface="Arial" pitchFamily="34" charset="0"/>
              <a:buNone/>
              <a:defRPr/>
            </a:pPr>
            <a:endParaRPr lang="en-US" sz="1600" dirty="0">
              <a:latin typeface="+mn-lt"/>
              <a:ea typeface="+mn-ea"/>
              <a:cs typeface="+mn-cs"/>
            </a:endParaRPr>
          </a:p>
          <a:p>
            <a:pPr algn="r" defTabSz="914400" fontAlgn="auto">
              <a:spcBef>
                <a:spcPct val="20000"/>
              </a:spcBef>
              <a:spcAft>
                <a:spcPts val="0"/>
              </a:spcAft>
              <a:buFont typeface="Arial" pitchFamily="34" charset="0"/>
              <a:buNone/>
              <a:defRPr/>
            </a:pPr>
            <a:r>
              <a:rPr lang="en-US" sz="1600" dirty="0">
                <a:latin typeface="+mn-lt"/>
                <a:ea typeface="+mn-ea"/>
                <a:cs typeface="+mn-cs"/>
              </a:rPr>
              <a:t>75%</a:t>
            </a:r>
          </a:p>
          <a:p>
            <a:pPr algn="r" defTabSz="914400" fontAlgn="auto">
              <a:spcBef>
                <a:spcPct val="20000"/>
              </a:spcBef>
              <a:spcAft>
                <a:spcPts val="0"/>
              </a:spcAft>
              <a:buFont typeface="Arial" pitchFamily="34" charset="0"/>
              <a:buNone/>
              <a:defRPr/>
            </a:pPr>
            <a:endParaRPr lang="en-US" sz="1600" dirty="0">
              <a:latin typeface="+mn-lt"/>
              <a:ea typeface="+mn-ea"/>
              <a:cs typeface="+mn-cs"/>
            </a:endParaRPr>
          </a:p>
          <a:p>
            <a:pPr algn="r" defTabSz="914400" fontAlgn="auto">
              <a:spcBef>
                <a:spcPct val="20000"/>
              </a:spcBef>
              <a:spcAft>
                <a:spcPts val="0"/>
              </a:spcAft>
              <a:buFont typeface="Arial" pitchFamily="34" charset="0"/>
              <a:buNone/>
              <a:defRPr/>
            </a:pPr>
            <a:endParaRPr lang="en-US" sz="1600" dirty="0">
              <a:latin typeface="+mn-lt"/>
              <a:ea typeface="+mn-ea"/>
              <a:cs typeface="+mn-cs"/>
            </a:endParaRPr>
          </a:p>
          <a:p>
            <a:pPr algn="r" defTabSz="914400" fontAlgn="auto">
              <a:spcBef>
                <a:spcPct val="20000"/>
              </a:spcBef>
              <a:spcAft>
                <a:spcPts val="0"/>
              </a:spcAft>
              <a:buFont typeface="Arial" pitchFamily="34" charset="0"/>
              <a:buNone/>
              <a:defRPr/>
            </a:pPr>
            <a:r>
              <a:rPr lang="en-US" sz="1600" dirty="0">
                <a:latin typeface="+mn-lt"/>
                <a:ea typeface="+mn-ea"/>
                <a:cs typeface="+mn-cs"/>
              </a:rPr>
              <a:t>50%</a:t>
            </a:r>
          </a:p>
          <a:p>
            <a:pPr algn="r" defTabSz="914400" fontAlgn="auto">
              <a:spcBef>
                <a:spcPct val="20000"/>
              </a:spcBef>
              <a:spcAft>
                <a:spcPts val="0"/>
              </a:spcAft>
              <a:buFont typeface="Arial" pitchFamily="34" charset="0"/>
              <a:buNone/>
              <a:defRPr/>
            </a:pPr>
            <a:endParaRPr lang="en-US" sz="1600" dirty="0">
              <a:latin typeface="+mn-lt"/>
              <a:ea typeface="+mn-ea"/>
              <a:cs typeface="+mn-cs"/>
            </a:endParaRPr>
          </a:p>
          <a:p>
            <a:pPr algn="r" defTabSz="914400" fontAlgn="auto">
              <a:spcBef>
                <a:spcPct val="20000"/>
              </a:spcBef>
              <a:spcAft>
                <a:spcPts val="0"/>
              </a:spcAft>
              <a:buFont typeface="Arial" pitchFamily="34" charset="0"/>
              <a:buNone/>
              <a:defRPr/>
            </a:pPr>
            <a:endParaRPr lang="en-US" sz="1600" dirty="0">
              <a:latin typeface="+mn-lt"/>
              <a:ea typeface="+mn-ea"/>
              <a:cs typeface="+mn-cs"/>
            </a:endParaRPr>
          </a:p>
          <a:p>
            <a:pPr algn="r" defTabSz="914400" fontAlgn="auto">
              <a:spcBef>
                <a:spcPct val="20000"/>
              </a:spcBef>
              <a:spcAft>
                <a:spcPts val="0"/>
              </a:spcAft>
              <a:buFont typeface="Arial" pitchFamily="34" charset="0"/>
              <a:buNone/>
              <a:defRPr/>
            </a:pPr>
            <a:r>
              <a:rPr lang="en-US" sz="1600" dirty="0">
                <a:latin typeface="+mn-lt"/>
                <a:ea typeface="+mn-ea"/>
                <a:cs typeface="+mn-cs"/>
              </a:rPr>
              <a:t>25%</a:t>
            </a:r>
          </a:p>
          <a:p>
            <a:pPr algn="r" defTabSz="914400" fontAlgn="auto">
              <a:spcBef>
                <a:spcPct val="20000"/>
              </a:spcBef>
              <a:spcAft>
                <a:spcPts val="0"/>
              </a:spcAft>
              <a:buFont typeface="Arial" pitchFamily="34" charset="0"/>
              <a:buNone/>
              <a:defRPr/>
            </a:pPr>
            <a:endParaRPr lang="en-US" sz="1600" dirty="0">
              <a:solidFill>
                <a:schemeClr val="tx1">
                  <a:tint val="75000"/>
                </a:schemeClr>
              </a:solidFill>
              <a:latin typeface="+mn-lt"/>
              <a:ea typeface="+mn-ea"/>
              <a:cs typeface="+mn-cs"/>
            </a:endParaRPr>
          </a:p>
          <a:p>
            <a:pPr algn="r" defTabSz="914400" fontAlgn="auto">
              <a:spcBef>
                <a:spcPct val="20000"/>
              </a:spcBef>
              <a:spcAft>
                <a:spcPts val="0"/>
              </a:spcAft>
              <a:buFont typeface="Arial" pitchFamily="34" charset="0"/>
              <a:buNone/>
              <a:defRPr/>
            </a:pPr>
            <a:endParaRPr lang="en-US" sz="1600" dirty="0">
              <a:solidFill>
                <a:schemeClr val="tx1">
                  <a:tint val="75000"/>
                </a:schemeClr>
              </a:solidFill>
              <a:latin typeface="+mn-lt"/>
              <a:ea typeface="+mn-ea"/>
              <a:cs typeface="+mn-cs"/>
            </a:endParaRPr>
          </a:p>
          <a:p>
            <a:pPr algn="r" defTabSz="914400" fontAlgn="auto">
              <a:spcBef>
                <a:spcPct val="20000"/>
              </a:spcBef>
              <a:spcAft>
                <a:spcPts val="0"/>
              </a:spcAft>
              <a:buFont typeface="Arial" pitchFamily="34" charset="0"/>
              <a:buNone/>
              <a:defRPr/>
            </a:pPr>
            <a:r>
              <a:rPr lang="en-US" sz="1600" dirty="0">
                <a:latin typeface="+mn-lt"/>
                <a:ea typeface="+mn-ea"/>
                <a:cs typeface="+mn-cs"/>
              </a:rPr>
              <a:t>Non-</a:t>
            </a:r>
          </a:p>
          <a:p>
            <a:pPr algn="r" defTabSz="914400" fontAlgn="auto">
              <a:spcBef>
                <a:spcPct val="20000"/>
              </a:spcBef>
              <a:spcAft>
                <a:spcPts val="0"/>
              </a:spcAft>
              <a:buFont typeface="Arial" pitchFamily="34" charset="0"/>
              <a:buNone/>
              <a:defRPr/>
            </a:pPr>
            <a:r>
              <a:rPr lang="en-US" sz="1600" dirty="0">
                <a:latin typeface="+mn-lt"/>
                <a:ea typeface="+mn-ea"/>
                <a:cs typeface="+mn-cs"/>
              </a:rPr>
              <a:t>Snow</a:t>
            </a:r>
          </a:p>
          <a:p>
            <a:pPr algn="r" defTabSz="914400" fontAlgn="auto">
              <a:spcBef>
                <a:spcPct val="20000"/>
              </a:spcBef>
              <a:spcAft>
                <a:spcPts val="0"/>
              </a:spcAft>
              <a:buFont typeface="Arial" pitchFamily="34" charset="0"/>
              <a:buNone/>
              <a:defRPr/>
            </a:pPr>
            <a:r>
              <a:rPr lang="en-US" sz="1600" dirty="0">
                <a:latin typeface="+mn-lt"/>
                <a:ea typeface="+mn-ea"/>
                <a:cs typeface="+mn-cs"/>
              </a:rPr>
              <a:t>                               Water</a:t>
            </a:r>
            <a:r>
              <a:rPr lang="en-US" sz="3200" dirty="0">
                <a:latin typeface="+mn-lt"/>
                <a:ea typeface="+mn-ea"/>
                <a:cs typeface="+mn-cs"/>
              </a:rPr>
              <a:t>	</a:t>
            </a:r>
          </a:p>
          <a:p>
            <a:pPr algn="r" defTabSz="914400" fontAlgn="auto">
              <a:spcBef>
                <a:spcPct val="20000"/>
              </a:spcBef>
              <a:spcAft>
                <a:spcPts val="0"/>
              </a:spcAft>
              <a:buFont typeface="Arial" pitchFamily="34" charset="0"/>
              <a:buNone/>
              <a:defRPr/>
            </a:pPr>
            <a:r>
              <a:rPr lang="en-US" sz="3200" dirty="0">
                <a:latin typeface="+mn-lt"/>
                <a:ea typeface="+mn-ea"/>
                <a:cs typeface="+mn-cs"/>
              </a:rPr>
              <a:t>                     </a:t>
            </a:r>
          </a:p>
          <a:p>
            <a:pPr algn="r" defTabSz="914400" fontAlgn="auto">
              <a:spcBef>
                <a:spcPct val="20000"/>
              </a:spcBef>
              <a:spcAft>
                <a:spcPts val="0"/>
              </a:spcAft>
              <a:buFont typeface="Arial" pitchFamily="34" charset="0"/>
              <a:buNone/>
              <a:defRPr/>
            </a:pPr>
            <a:r>
              <a:rPr lang="en-US" sz="1700" dirty="0">
                <a:latin typeface="+mn-lt"/>
                <a:ea typeface="+mn-ea"/>
                <a:cs typeface="+mn-cs"/>
              </a:rPr>
              <a:t>Clouds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2"/>
          <p:cNvSpPr>
            <a:spLocks noGrp="1"/>
          </p:cNvSpPr>
          <p:nvPr>
            <p:ph type="title"/>
          </p:nvPr>
        </p:nvSpPr>
        <p:spPr/>
        <p:txBody>
          <a:bodyPr/>
          <a:lstStyle/>
          <a:p>
            <a:pPr eaLnBrk="1" hangingPunct="1"/>
            <a:r>
              <a:rPr lang="en-US">
                <a:latin typeface="Calibri" charset="0"/>
              </a:rPr>
              <a:t>Current Status of Snow Cover Processing</a:t>
            </a:r>
          </a:p>
        </p:txBody>
      </p:sp>
      <p:sp>
        <p:nvSpPr>
          <p:cNvPr id="3" name="Content Placeholder 7"/>
          <p:cNvSpPr>
            <a:spLocks noGrp="1"/>
          </p:cNvSpPr>
          <p:nvPr>
            <p:ph idx="1"/>
          </p:nvPr>
        </p:nvSpPr>
        <p:spPr>
          <a:xfrm>
            <a:off x="457200" y="1371600"/>
            <a:ext cx="8229600" cy="5486400"/>
          </a:xfrm>
        </p:spPr>
        <p:txBody>
          <a:bodyPr>
            <a:normAutofit/>
          </a:bodyPr>
          <a:lstStyle/>
          <a:p>
            <a:pPr algn="just" eaLnBrk="1" hangingPunct="1">
              <a:lnSpc>
                <a:spcPct val="90000"/>
              </a:lnSpc>
              <a:buFont typeface="Arial" charset="0"/>
              <a:buNone/>
            </a:pPr>
            <a:r>
              <a:rPr lang="en-US" sz="2400" dirty="0">
                <a:latin typeface="Calibri" charset="0"/>
              </a:rPr>
              <a:t>The following improvements have been implemented for calculations:</a:t>
            </a:r>
          </a:p>
          <a:p>
            <a:pPr algn="just" eaLnBrk="1" hangingPunct="1">
              <a:lnSpc>
                <a:spcPct val="90000"/>
              </a:lnSpc>
            </a:pPr>
            <a:r>
              <a:rPr lang="en-US" sz="2400" dirty="0">
                <a:latin typeface="Calibri" charset="0"/>
              </a:rPr>
              <a:t> New updated cloud mask is used</a:t>
            </a:r>
          </a:p>
          <a:p>
            <a:pPr algn="just" eaLnBrk="1" hangingPunct="1">
              <a:lnSpc>
                <a:spcPct val="90000"/>
              </a:lnSpc>
            </a:pPr>
            <a:r>
              <a:rPr lang="en-US" sz="2400" dirty="0">
                <a:latin typeface="Calibri" charset="0"/>
              </a:rPr>
              <a:t> Snow retrieved only for </a:t>
            </a:r>
            <a:r>
              <a:rPr lang="ja-JP" altLang="en-US" sz="2400" dirty="0">
                <a:latin typeface="Calibri" charset="0"/>
              </a:rPr>
              <a:t>“</a:t>
            </a:r>
            <a:r>
              <a:rPr lang="en-US" sz="2400" dirty="0">
                <a:latin typeface="Calibri" charset="0"/>
              </a:rPr>
              <a:t>confidently clear</a:t>
            </a:r>
            <a:r>
              <a:rPr lang="ja-JP" altLang="en-US" sz="2400" dirty="0">
                <a:latin typeface="Calibri" charset="0"/>
              </a:rPr>
              <a:t>”</a:t>
            </a:r>
            <a:r>
              <a:rPr lang="en-US" sz="2400" dirty="0">
                <a:latin typeface="Calibri" charset="0"/>
              </a:rPr>
              <a:t> pixels</a:t>
            </a:r>
          </a:p>
          <a:p>
            <a:pPr algn="just" eaLnBrk="1" hangingPunct="1">
              <a:lnSpc>
                <a:spcPct val="90000"/>
              </a:lnSpc>
            </a:pPr>
            <a:r>
              <a:rPr lang="en-US" sz="2400" dirty="0" smtClean="0">
                <a:latin typeface="Calibri" charset="0"/>
              </a:rPr>
              <a:t>Speckle</a:t>
            </a:r>
            <a:r>
              <a:rPr lang="en-US" sz="2400" dirty="0">
                <a:latin typeface="Calibri" charset="0"/>
              </a:rPr>
              <a:t>-like false snow in low latitudes is removed by applying double filtering (Minimum number of observations and snow fraction above 0.1)</a:t>
            </a:r>
          </a:p>
          <a:p>
            <a:pPr algn="just" eaLnBrk="1" hangingPunct="1">
              <a:lnSpc>
                <a:spcPct val="90000"/>
              </a:lnSpc>
              <a:buFont typeface="Arial" charset="0"/>
              <a:buNone/>
            </a:pPr>
            <a:r>
              <a:rPr lang="en-US" sz="2400" dirty="0">
                <a:latin typeface="Calibri" charset="0"/>
              </a:rPr>
              <a:t>The following results are obtained:</a:t>
            </a:r>
          </a:p>
          <a:p>
            <a:pPr algn="just" eaLnBrk="1" hangingPunct="1">
              <a:lnSpc>
                <a:spcPct val="90000"/>
              </a:lnSpc>
            </a:pPr>
            <a:r>
              <a:rPr lang="en-US" sz="2400" dirty="0">
                <a:latin typeface="Calibri" charset="0"/>
              </a:rPr>
              <a:t>Daily global calculations provide a systematic picture of Snow Cover distributions without </a:t>
            </a:r>
            <a:r>
              <a:rPr lang="en-US" sz="2400" dirty="0" smtClean="0">
                <a:latin typeface="Calibri" charset="0"/>
              </a:rPr>
              <a:t>significant </a:t>
            </a:r>
            <a:r>
              <a:rPr lang="en-US" sz="2400" dirty="0">
                <a:latin typeface="Calibri" charset="0"/>
              </a:rPr>
              <a:t>commission and omission errors</a:t>
            </a:r>
          </a:p>
          <a:p>
            <a:pPr algn="just" eaLnBrk="1" hangingPunct="1">
              <a:lnSpc>
                <a:spcPct val="90000"/>
              </a:lnSpc>
            </a:pPr>
            <a:r>
              <a:rPr lang="en-US" sz="2400" dirty="0">
                <a:latin typeface="Calibri" charset="0"/>
              </a:rPr>
              <a:t>The areas of lower snow fraction are associated with the influence of boreal forest mostly in Europe and Asia and to much less degree in Eastern and Western Canada </a:t>
            </a:r>
          </a:p>
          <a:p>
            <a:pPr algn="just" eaLnBrk="1" hangingPunct="1">
              <a:lnSpc>
                <a:spcPct val="90000"/>
              </a:lnSpc>
            </a:pPr>
            <a:endParaRPr lang="en-US" sz="2400" dirty="0">
              <a:latin typeface="Calibri" charset="0"/>
            </a:endParaRPr>
          </a:p>
          <a:p>
            <a:pPr algn="just" eaLnBrk="1" hangingPunct="1">
              <a:lnSpc>
                <a:spcPct val="90000"/>
              </a:lnSpc>
              <a:buFont typeface="Arial" charset="0"/>
              <a:buNone/>
            </a:pPr>
            <a:endParaRPr lang="en-US" sz="24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atin typeface="Calibri" charset="0"/>
              </a:rPr>
              <a:t>Beta EDR Maturity Definition</a:t>
            </a:r>
          </a:p>
        </p:txBody>
      </p:sp>
      <p:sp>
        <p:nvSpPr>
          <p:cNvPr id="7171" name="Content Placeholder 7"/>
          <p:cNvSpPr>
            <a:spLocks noGrp="1"/>
          </p:cNvSpPr>
          <p:nvPr>
            <p:ph idx="1"/>
          </p:nvPr>
        </p:nvSpPr>
        <p:spPr>
          <a:xfrm>
            <a:off x="457200" y="1371600"/>
            <a:ext cx="8229600" cy="3449638"/>
          </a:xfrm>
        </p:spPr>
        <p:txBody>
          <a:bodyPr/>
          <a:lstStyle/>
          <a:p>
            <a:pPr eaLnBrk="1" hangingPunct="1"/>
            <a:r>
              <a:rPr lang="en-US" sz="2400">
                <a:latin typeface="Calibri" charset="0"/>
              </a:rPr>
              <a:t>Early release product.</a:t>
            </a:r>
          </a:p>
          <a:p>
            <a:pPr eaLnBrk="1" hangingPunct="1"/>
            <a:r>
              <a:rPr lang="en-US" sz="2400">
                <a:latin typeface="Calibri" charset="0"/>
              </a:rPr>
              <a:t>Minimally validated.</a:t>
            </a:r>
          </a:p>
          <a:p>
            <a:pPr eaLnBrk="1" hangingPunct="1"/>
            <a:r>
              <a:rPr lang="en-US" sz="2400">
                <a:latin typeface="Calibri" charset="0"/>
              </a:rPr>
              <a:t>May still contain significant errors.</a:t>
            </a:r>
          </a:p>
          <a:p>
            <a:pPr eaLnBrk="1" hangingPunct="1"/>
            <a:r>
              <a:rPr lang="en-US" sz="2400">
                <a:latin typeface="Calibri" charset="0"/>
              </a:rPr>
              <a:t>Versioning not established until a baseline is determined.</a:t>
            </a:r>
          </a:p>
          <a:p>
            <a:pPr eaLnBrk="1" hangingPunct="1"/>
            <a:r>
              <a:rPr lang="en-US" sz="2400">
                <a:latin typeface="Calibri" charset="0"/>
              </a:rPr>
              <a:t>Available to allow users to gain familiarity with data formats and parameters.</a:t>
            </a:r>
          </a:p>
          <a:p>
            <a:pPr eaLnBrk="1" hangingPunct="1"/>
            <a:r>
              <a:rPr lang="en-US" sz="2400">
                <a:latin typeface="Calibri" charset="0"/>
              </a:rPr>
              <a:t>Product is not appropriate as the basis for quantitative scientific publication studies and applications.</a:t>
            </a: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6BF9446-1891-4442-9966-5C38E51C7DCF}" type="slidenum">
              <a:rPr lang="en-US">
                <a:solidFill>
                  <a:srgbClr val="898989"/>
                </a:solidFill>
                <a:latin typeface="Calibri" charset="0"/>
              </a:rPr>
              <a:pPr eaLnBrk="1" hangingPunct="1"/>
              <a:t>4</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pPr eaLnBrk="1" hangingPunct="1">
              <a:defRPr/>
            </a:pPr>
            <a:r>
              <a:rPr lang="en-US" dirty="0" smtClean="0">
                <a:ea typeface="+mj-ea"/>
              </a:rPr>
              <a:t>Snow Cover on March 29 and 30, 2013</a:t>
            </a:r>
            <a:br>
              <a:rPr lang="en-US" dirty="0" smtClean="0">
                <a:ea typeface="+mj-ea"/>
              </a:rPr>
            </a:br>
            <a:r>
              <a:rPr lang="en-US" dirty="0" smtClean="0">
                <a:ea typeface="+mj-ea"/>
              </a:rPr>
              <a:t>(calculations illustrate consistency)</a:t>
            </a:r>
            <a:endParaRPr lang="en-US" dirty="0">
              <a:ea typeface="+mj-ea"/>
            </a:endParaRPr>
          </a:p>
        </p:txBody>
      </p:sp>
      <p:pic>
        <p:nvPicPr>
          <p:cNvPr id="48131" name="Content Placeholder 3" descr="088_Snow_Fractioni.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06500"/>
            <a:ext cx="9144000" cy="4572000"/>
          </a:xfrm>
        </p:spPr>
      </p:pic>
      <p:pic>
        <p:nvPicPr>
          <p:cNvPr id="48132" name="Picture 4" descr="089_Snow_Fractioni.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2639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254000"/>
            <a:ext cx="8229600" cy="822325"/>
          </a:xfrm>
        </p:spPr>
        <p:txBody>
          <a:bodyPr>
            <a:normAutofit fontScale="90000"/>
          </a:bodyPr>
          <a:lstStyle/>
          <a:p>
            <a:pPr eaLnBrk="1" hangingPunct="1">
              <a:defRPr/>
            </a:pPr>
            <a:r>
              <a:rPr lang="en-US" dirty="0" smtClean="0">
                <a:ea typeface="+mj-ea"/>
              </a:rPr>
              <a:t>Satisfactory Retrieval of Snow Line</a:t>
            </a:r>
            <a:br>
              <a:rPr lang="en-US" dirty="0" smtClean="0">
                <a:ea typeface="+mj-ea"/>
              </a:rPr>
            </a:br>
            <a:r>
              <a:rPr lang="en-US" dirty="0" smtClean="0">
                <a:ea typeface="+mj-ea"/>
              </a:rPr>
              <a:t>(border between snow and non-snow)</a:t>
            </a:r>
            <a:br>
              <a:rPr lang="en-US" dirty="0" smtClean="0">
                <a:ea typeface="+mj-ea"/>
              </a:rPr>
            </a:br>
            <a:endParaRPr lang="en-US" dirty="0">
              <a:ea typeface="+mj-ea"/>
            </a:endParaRPr>
          </a:p>
        </p:txBody>
      </p:sp>
      <p:sp>
        <p:nvSpPr>
          <p:cNvPr id="49155" name="Content Placeholder 7"/>
          <p:cNvSpPr>
            <a:spLocks noGrp="1"/>
          </p:cNvSpPr>
          <p:nvPr>
            <p:ph idx="1"/>
          </p:nvPr>
        </p:nvSpPr>
        <p:spPr>
          <a:xfrm>
            <a:off x="457200" y="1371600"/>
            <a:ext cx="8229600" cy="5486400"/>
          </a:xfrm>
        </p:spPr>
        <p:txBody>
          <a:bodyPr/>
          <a:lstStyle/>
          <a:p>
            <a:pPr indent="0" algn="just" eaLnBrk="1" hangingPunct="1">
              <a:buFont typeface="Arial" charset="0"/>
              <a:buNone/>
            </a:pPr>
            <a:endParaRPr lang="en-US" sz="2400">
              <a:latin typeface="Calibri" charset="0"/>
            </a:endParaRPr>
          </a:p>
        </p:txBody>
      </p:sp>
      <p:sp>
        <p:nvSpPr>
          <p:cNvPr id="4" name="Title 1"/>
          <p:cNvSpPr txBox="1">
            <a:spLocks/>
          </p:cNvSpPr>
          <p:nvPr/>
        </p:nvSpPr>
        <p:spPr>
          <a:xfrm>
            <a:off x="152400" y="0"/>
            <a:ext cx="8991600" cy="1470025"/>
          </a:xfrm>
          <a:prstGeom prst="rect">
            <a:avLst/>
          </a:prstGeom>
        </p:spPr>
        <p:txBody>
          <a:bodyPr anchor="ctr" anchorCtr="1"/>
          <a:lstStyle/>
          <a:p>
            <a:pPr algn="ctr" defTabSz="914400" fontAlgn="auto">
              <a:spcAft>
                <a:spcPts val="0"/>
              </a:spcAft>
              <a:defRPr/>
            </a:pPr>
            <a:endParaRPr lang="en-US" sz="3600" dirty="0">
              <a:latin typeface="+mj-lt"/>
              <a:ea typeface="+mj-ea"/>
              <a:cs typeface="+mj-cs"/>
            </a:endParaRPr>
          </a:p>
        </p:txBody>
      </p:sp>
      <p:sp>
        <p:nvSpPr>
          <p:cNvPr id="5" name="Subtitle 2"/>
          <p:cNvSpPr txBox="1">
            <a:spLocks/>
          </p:cNvSpPr>
          <p:nvPr/>
        </p:nvSpPr>
        <p:spPr>
          <a:xfrm>
            <a:off x="6172200" y="1600200"/>
            <a:ext cx="2286000" cy="5257800"/>
          </a:xfrm>
          <a:prstGeom prst="rect">
            <a:avLst/>
          </a:prstGeom>
        </p:spPr>
        <p:txBody>
          <a:bodyPr>
            <a:normAutofit/>
          </a:bodyPr>
          <a:lstStyle/>
          <a:p>
            <a:pPr marL="342900" indent="-342900" algn="just" defTabSz="914400" fontAlgn="auto">
              <a:spcBef>
                <a:spcPct val="20000"/>
              </a:spcBef>
              <a:spcAft>
                <a:spcPts val="0"/>
              </a:spcAft>
              <a:defRPr/>
            </a:pPr>
            <a:r>
              <a:rPr lang="en-US" sz="2200" dirty="0">
                <a:latin typeface="+mn-lt"/>
                <a:ea typeface="+mn-ea"/>
                <a:cs typeface="+mn-cs"/>
              </a:rPr>
              <a:t>	The locations of snow free (yellowish) regions in the thematic map (top) closely correspond to  the areas without snow easily distinguishable in the false color image  (bottom)</a:t>
            </a:r>
          </a:p>
        </p:txBody>
      </p:sp>
      <p:pic>
        <p:nvPicPr>
          <p:cNvPr id="49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06863"/>
            <a:ext cx="54864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54864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pPr eaLnBrk="1" hangingPunct="1">
              <a:defRPr/>
            </a:pPr>
            <a:r>
              <a:rPr lang="en-US" dirty="0" smtClean="0">
                <a:ea typeface="+mj-ea"/>
              </a:rPr>
              <a:t>Transition Zones from Snow Covered Regions </a:t>
            </a:r>
            <a:br>
              <a:rPr lang="en-US" dirty="0" smtClean="0">
                <a:ea typeface="+mj-ea"/>
              </a:rPr>
            </a:br>
            <a:r>
              <a:rPr lang="en-US" dirty="0" smtClean="0">
                <a:ea typeface="+mj-ea"/>
              </a:rPr>
              <a:t>to Snow Free Areas are Very Narrow</a:t>
            </a:r>
            <a:endParaRPr lang="en-US" dirty="0">
              <a:ea typeface="+mj-ea"/>
            </a:endParaRPr>
          </a:p>
        </p:txBody>
      </p:sp>
      <p:sp>
        <p:nvSpPr>
          <p:cNvPr id="3" name="Content Placeholder 7"/>
          <p:cNvSpPr>
            <a:spLocks noGrp="1"/>
          </p:cNvSpPr>
          <p:nvPr>
            <p:ph idx="1"/>
          </p:nvPr>
        </p:nvSpPr>
        <p:spPr>
          <a:xfrm>
            <a:off x="457200" y="1371600"/>
            <a:ext cx="8229600" cy="5486400"/>
          </a:xfrm>
        </p:spPr>
        <p:txBody>
          <a:bodyPr>
            <a:normAutofit/>
          </a:bodyPr>
          <a:lstStyle/>
          <a:p>
            <a:pPr eaLnBrk="1" hangingPunct="1">
              <a:buFont typeface="Arial" pitchFamily="34" charset="0"/>
              <a:buNone/>
              <a:defRPr/>
            </a:pPr>
            <a:r>
              <a:rPr lang="en-US" sz="2400" dirty="0" smtClean="0">
                <a:ea typeface="+mn-ea"/>
              </a:rPr>
              <a:t>		</a:t>
            </a:r>
          </a:p>
          <a:p>
            <a:pPr eaLnBrk="1" hangingPunct="1">
              <a:buFont typeface="Arial" pitchFamily="34" charset="0"/>
              <a:buNone/>
              <a:defRPr/>
            </a:pPr>
            <a:r>
              <a:rPr lang="en-US" sz="2400" dirty="0" smtClean="0">
                <a:ea typeface="+mn-ea"/>
              </a:rPr>
              <a:t>		VIIRS</a:t>
            </a:r>
          </a:p>
          <a:p>
            <a:pPr eaLnBrk="1" hangingPunct="1">
              <a:buFont typeface="Arial" pitchFamily="34" charset="0"/>
              <a:buNone/>
              <a:defRPr/>
            </a:pPr>
            <a:r>
              <a:rPr lang="en-US" sz="2400" dirty="0" smtClean="0">
                <a:ea typeface="+mn-ea"/>
              </a:rPr>
              <a:t>		fraction</a:t>
            </a:r>
          </a:p>
          <a:p>
            <a:pPr eaLnBrk="1" hangingPunct="1">
              <a:buFont typeface="Arial" pitchFamily="34" charset="0"/>
              <a:buNone/>
              <a:defRPr/>
            </a:pPr>
            <a:endParaRPr lang="en-US" sz="2400" dirty="0" smtClean="0">
              <a:ea typeface="+mn-ea"/>
            </a:endParaRPr>
          </a:p>
          <a:p>
            <a:pPr eaLnBrk="1" hangingPunct="1">
              <a:buFont typeface="Arial" pitchFamily="34" charset="0"/>
              <a:buNone/>
              <a:defRPr/>
            </a:pPr>
            <a:endParaRPr lang="en-US" sz="2400" dirty="0" smtClean="0">
              <a:ea typeface="+mn-ea"/>
            </a:endParaRPr>
          </a:p>
          <a:p>
            <a:pPr eaLnBrk="1" hangingPunct="1">
              <a:buFont typeface="Arial" pitchFamily="34" charset="0"/>
              <a:buNone/>
              <a:defRPr/>
            </a:pPr>
            <a:r>
              <a:rPr lang="en-US" sz="2400" dirty="0" smtClean="0">
                <a:ea typeface="+mn-ea"/>
              </a:rPr>
              <a:t>		Image</a:t>
            </a:r>
          </a:p>
          <a:p>
            <a:pPr eaLnBrk="1" hangingPunct="1">
              <a:buFont typeface="Arial" pitchFamily="34" charset="0"/>
              <a:buNone/>
              <a:defRPr/>
            </a:pPr>
            <a:endParaRPr lang="en-US" sz="2400" dirty="0" smtClean="0">
              <a:ea typeface="+mn-ea"/>
            </a:endParaRPr>
          </a:p>
          <a:p>
            <a:pPr eaLnBrk="1" hangingPunct="1">
              <a:buFont typeface="Arial" pitchFamily="34" charset="0"/>
              <a:buNone/>
              <a:defRPr/>
            </a:pPr>
            <a:endParaRPr lang="en-US" sz="2400" dirty="0" smtClean="0">
              <a:ea typeface="+mn-ea"/>
            </a:endParaRPr>
          </a:p>
          <a:p>
            <a:pPr eaLnBrk="1" hangingPunct="1">
              <a:buFont typeface="Arial" pitchFamily="34" charset="0"/>
              <a:buNone/>
              <a:defRPr/>
            </a:pPr>
            <a:r>
              <a:rPr lang="en-US" sz="2400" dirty="0" smtClean="0">
                <a:ea typeface="+mn-ea"/>
              </a:rPr>
              <a:t>		</a:t>
            </a:r>
          </a:p>
          <a:p>
            <a:pPr eaLnBrk="1" hangingPunct="1">
              <a:buFont typeface="Arial" pitchFamily="34" charset="0"/>
              <a:buNone/>
              <a:defRPr/>
            </a:pPr>
            <a:r>
              <a:rPr lang="en-US" sz="2400" dirty="0" smtClean="0">
                <a:ea typeface="+mn-ea"/>
              </a:rPr>
              <a:t>		MODIS </a:t>
            </a:r>
          </a:p>
          <a:p>
            <a:pPr eaLnBrk="1" hangingPunct="1">
              <a:buFont typeface="Arial" pitchFamily="34" charset="0"/>
              <a:buNone/>
              <a:defRPr/>
            </a:pPr>
            <a:r>
              <a:rPr lang="en-US" sz="2400" dirty="0" smtClean="0">
                <a:ea typeface="+mn-ea"/>
              </a:rPr>
              <a:t>		fraction </a:t>
            </a:r>
          </a:p>
          <a:p>
            <a:pPr indent="0" algn="just" eaLnBrk="1" hangingPunct="1">
              <a:buFont typeface="Arial" pitchFamily="34" charset="0"/>
              <a:buNone/>
              <a:defRPr/>
            </a:pPr>
            <a:endParaRPr lang="en-US" sz="2400" dirty="0" smtClean="0">
              <a:ea typeface="+mn-ea"/>
            </a:endParaRP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200400"/>
            <a:ext cx="50196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50292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876800"/>
            <a:ext cx="50101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pPr eaLnBrk="1" hangingPunct="1">
              <a:defRPr/>
            </a:pPr>
            <a:r>
              <a:rPr lang="en-US" dirty="0" smtClean="0">
                <a:ea typeface="+mj-ea"/>
              </a:rPr>
              <a:t>Loosing Details of Fraction Distributions</a:t>
            </a:r>
            <a:br>
              <a:rPr lang="en-US" dirty="0" smtClean="0">
                <a:ea typeface="+mj-ea"/>
              </a:rPr>
            </a:br>
            <a:r>
              <a:rPr lang="en-US" dirty="0" smtClean="0">
                <a:ea typeface="+mj-ea"/>
              </a:rPr>
              <a:t>within the Snow Zone</a:t>
            </a:r>
            <a:endParaRPr lang="en-US" dirty="0">
              <a:ea typeface="+mj-ea"/>
            </a:endParaRPr>
          </a:p>
        </p:txBody>
      </p:sp>
      <p:pic>
        <p:nvPicPr>
          <p:cNvPr id="512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90600"/>
            <a:ext cx="578961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17"/>
          <p:cNvSpPr txBox="1">
            <a:spLocks noChangeArrowheads="1"/>
          </p:cNvSpPr>
          <p:nvPr/>
        </p:nvSpPr>
        <p:spPr bwMode="auto">
          <a:xfrm>
            <a:off x="228600" y="1981200"/>
            <a:ext cx="182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a:latin typeface="Calibri" charset="0"/>
              </a:rPr>
              <a:t>VIIRS</a:t>
            </a:r>
          </a:p>
          <a:p>
            <a:pPr eaLnBrk="1" hangingPunct="1"/>
            <a:r>
              <a:rPr lang="en-US" sz="3200">
                <a:latin typeface="Calibri" charset="0"/>
              </a:rPr>
              <a:t>fraction</a:t>
            </a:r>
          </a:p>
        </p:txBody>
      </p:sp>
      <p:sp>
        <p:nvSpPr>
          <p:cNvPr id="51206" name="TextBox 19"/>
          <p:cNvSpPr txBox="1">
            <a:spLocks noChangeArrowheads="1"/>
          </p:cNvSpPr>
          <p:nvPr/>
        </p:nvSpPr>
        <p:spPr bwMode="auto">
          <a:xfrm>
            <a:off x="381000" y="4343400"/>
            <a:ext cx="152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a:latin typeface="Calibri" charset="0"/>
              </a:rPr>
              <a:t>MODIS fraction</a:t>
            </a:r>
          </a:p>
        </p:txBody>
      </p:sp>
      <p:pic>
        <p:nvPicPr>
          <p:cNvPr id="512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862388"/>
            <a:ext cx="57912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592263"/>
            <a:ext cx="6858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22"/>
          <p:cNvSpPr>
            <a:spLocks noGrp="1"/>
          </p:cNvSpPr>
          <p:nvPr>
            <p:ph type="title"/>
          </p:nvPr>
        </p:nvSpPr>
        <p:spPr>
          <a:xfrm>
            <a:off x="457200" y="203200"/>
            <a:ext cx="8229600" cy="822325"/>
          </a:xfrm>
        </p:spPr>
        <p:txBody>
          <a:bodyPr>
            <a:normAutofit fontScale="90000"/>
          </a:bodyPr>
          <a:lstStyle/>
          <a:p>
            <a:pPr eaLnBrk="1" hangingPunct="1">
              <a:defRPr/>
            </a:pPr>
            <a:r>
              <a:rPr lang="en-US" dirty="0" smtClean="0">
                <a:ea typeface="+mj-ea"/>
              </a:rPr>
              <a:t>Missing Snow Structure in VIIRS </a:t>
            </a:r>
            <a:br>
              <a:rPr lang="en-US" dirty="0" smtClean="0">
                <a:ea typeface="+mj-ea"/>
              </a:rPr>
            </a:br>
            <a:r>
              <a:rPr lang="en-US" dirty="0" smtClean="0">
                <a:ea typeface="+mj-ea"/>
              </a:rPr>
              <a:t>Fractional Snow Product</a:t>
            </a:r>
            <a:br>
              <a:rPr lang="en-US" dirty="0" smtClean="0">
                <a:ea typeface="+mj-ea"/>
              </a:rPr>
            </a:br>
            <a:endParaRPr lang="en-US" dirty="0">
              <a:ea typeface="+mj-ea"/>
            </a:endParaRPr>
          </a:p>
        </p:txBody>
      </p:sp>
      <p:sp>
        <p:nvSpPr>
          <p:cNvPr id="52228" name="Content Placeholder 7"/>
          <p:cNvSpPr>
            <a:spLocks noGrp="1"/>
          </p:cNvSpPr>
          <p:nvPr>
            <p:ph idx="1"/>
          </p:nvPr>
        </p:nvSpPr>
        <p:spPr>
          <a:xfrm>
            <a:off x="457200" y="1371600"/>
            <a:ext cx="8229600" cy="5486400"/>
          </a:xfrm>
        </p:spPr>
        <p:txBody>
          <a:bodyPr/>
          <a:lstStyle/>
          <a:p>
            <a:pPr indent="0" algn="just" eaLnBrk="1" hangingPunct="1">
              <a:buFont typeface="Arial" charset="0"/>
              <a:buNone/>
            </a:pPr>
            <a:r>
              <a:rPr lang="en-US" sz="5100">
                <a:latin typeface="Calibri" charset="0"/>
              </a:rPr>
              <a:t>M</a:t>
            </a:r>
            <a:endParaRPr lang="en-US" sz="2400">
              <a:latin typeface="Calibri" charset="0"/>
            </a:endParaRPr>
          </a:p>
        </p:txBody>
      </p:sp>
      <p:pic>
        <p:nvPicPr>
          <p:cNvPr id="522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81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600200"/>
            <a:ext cx="381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a:xfrm>
            <a:off x="533400" y="1600200"/>
            <a:ext cx="8153400" cy="4648200"/>
          </a:xfrm>
          <a:prstGeom prst="rect">
            <a:avLst/>
          </a:prstGeom>
        </p:spPr>
        <p:txBody>
          <a:bodyPr>
            <a:normAutofit fontScale="92500" lnSpcReduction="20000"/>
          </a:bodyPr>
          <a:lstStyle/>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r>
              <a:rPr lang="en-US" sz="1600" dirty="0">
                <a:latin typeface="+mn-lt"/>
                <a:ea typeface="+mn-ea"/>
                <a:cs typeface="+mn-cs"/>
              </a:rPr>
              <a:t>100%      </a:t>
            </a: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r>
              <a:rPr lang="en-US" sz="1600" dirty="0">
                <a:latin typeface="+mn-lt"/>
                <a:ea typeface="+mn-ea"/>
                <a:cs typeface="+mn-cs"/>
              </a:rPr>
              <a:t>75%</a:t>
            </a: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r>
              <a:rPr lang="en-US" sz="1600" dirty="0">
                <a:latin typeface="+mn-lt"/>
                <a:ea typeface="+mn-ea"/>
                <a:cs typeface="+mn-cs"/>
              </a:rPr>
              <a:t>50%</a:t>
            </a: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r>
              <a:rPr lang="en-US" sz="1600" dirty="0">
                <a:latin typeface="+mn-lt"/>
                <a:ea typeface="+mn-ea"/>
                <a:cs typeface="+mn-cs"/>
              </a:rPr>
              <a:t>25%</a:t>
            </a: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endParaRPr lang="en-US" sz="1600" dirty="0">
              <a:latin typeface="+mn-lt"/>
              <a:ea typeface="+mn-ea"/>
              <a:cs typeface="+mn-cs"/>
            </a:endParaRPr>
          </a:p>
          <a:p>
            <a:pPr marL="342900" indent="-342900" algn="r" defTabSz="914400" fontAlgn="auto">
              <a:spcBef>
                <a:spcPct val="20000"/>
              </a:spcBef>
              <a:spcAft>
                <a:spcPts val="0"/>
              </a:spcAft>
              <a:buFont typeface="Arial" pitchFamily="34" charset="0"/>
              <a:buNone/>
              <a:defRPr/>
            </a:pPr>
            <a:r>
              <a:rPr lang="en-US" sz="1600" dirty="0">
                <a:latin typeface="+mn-lt"/>
                <a:ea typeface="+mn-ea"/>
                <a:cs typeface="+mn-cs"/>
              </a:rPr>
              <a:t>Non-</a:t>
            </a:r>
          </a:p>
          <a:p>
            <a:pPr marL="342900" indent="-342900" algn="r" defTabSz="914400" fontAlgn="auto">
              <a:spcBef>
                <a:spcPct val="20000"/>
              </a:spcBef>
              <a:spcAft>
                <a:spcPts val="0"/>
              </a:spcAft>
              <a:buFont typeface="Arial" pitchFamily="34" charset="0"/>
              <a:buNone/>
              <a:defRPr/>
            </a:pPr>
            <a:r>
              <a:rPr lang="en-US" sz="1600" dirty="0">
                <a:latin typeface="+mn-lt"/>
                <a:ea typeface="+mn-ea"/>
                <a:cs typeface="+mn-cs"/>
              </a:rPr>
              <a:t>Snow</a:t>
            </a:r>
          </a:p>
          <a:p>
            <a:pPr marL="342900" indent="-342900" algn="r" defTabSz="914400" fontAlgn="auto">
              <a:spcBef>
                <a:spcPct val="20000"/>
              </a:spcBef>
              <a:spcAft>
                <a:spcPts val="0"/>
              </a:spcAft>
              <a:buFont typeface="Arial" pitchFamily="34" charset="0"/>
              <a:buNone/>
              <a:defRPr/>
            </a:pPr>
            <a:r>
              <a:rPr lang="en-US" sz="1600" dirty="0">
                <a:latin typeface="+mn-lt"/>
                <a:ea typeface="+mn-ea"/>
                <a:cs typeface="+mn-cs"/>
              </a:rPr>
              <a:t>                               Water</a:t>
            </a:r>
            <a:r>
              <a:rPr lang="en-US" sz="2800" dirty="0">
                <a:latin typeface="+mn-lt"/>
                <a:ea typeface="+mn-ea"/>
                <a:cs typeface="+mn-cs"/>
              </a:rPr>
              <a:t>	</a:t>
            </a:r>
          </a:p>
          <a:p>
            <a:pPr marL="342900" indent="-342900" algn="r" defTabSz="914400" fontAlgn="auto">
              <a:spcBef>
                <a:spcPct val="20000"/>
              </a:spcBef>
              <a:spcAft>
                <a:spcPts val="0"/>
              </a:spcAft>
              <a:buFont typeface="Arial" pitchFamily="34" charset="0"/>
              <a:buNone/>
              <a:defRPr/>
            </a:pPr>
            <a:r>
              <a:rPr lang="en-US" sz="2800" dirty="0">
                <a:latin typeface="+mn-lt"/>
                <a:ea typeface="+mn-ea"/>
                <a:cs typeface="+mn-cs"/>
              </a:rPr>
              <a:t>                     </a:t>
            </a:r>
          </a:p>
          <a:p>
            <a:pPr marL="342900" indent="-342900" algn="r" defTabSz="914400" fontAlgn="auto">
              <a:spcBef>
                <a:spcPct val="20000"/>
              </a:spcBef>
              <a:spcAft>
                <a:spcPts val="0"/>
              </a:spcAft>
              <a:buFont typeface="Arial" pitchFamily="34" charset="0"/>
              <a:buNone/>
              <a:defRPr/>
            </a:pPr>
            <a:r>
              <a:rPr lang="en-US" sz="1700" dirty="0">
                <a:latin typeface="+mn-lt"/>
                <a:ea typeface="+mn-ea"/>
                <a:cs typeface="+mn-cs"/>
              </a:rPr>
              <a:t>Clouds</a:t>
            </a:r>
          </a:p>
        </p:txBody>
      </p:sp>
      <p:sp>
        <p:nvSpPr>
          <p:cNvPr id="52232" name="TextBox 11"/>
          <p:cNvSpPr txBox="1">
            <a:spLocks noChangeArrowheads="1"/>
          </p:cNvSpPr>
          <p:nvPr/>
        </p:nvSpPr>
        <p:spPr bwMode="auto">
          <a:xfrm>
            <a:off x="609600" y="6273800"/>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a:latin typeface="Calibri" charset="0"/>
              </a:rPr>
              <a:t>False color image	VIIRS snow fraction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2"/>
          <p:cNvSpPr>
            <a:spLocks noGrp="1"/>
          </p:cNvSpPr>
          <p:nvPr>
            <p:ph type="title"/>
          </p:nvPr>
        </p:nvSpPr>
        <p:spPr/>
        <p:txBody>
          <a:bodyPr/>
          <a:lstStyle/>
          <a:p>
            <a:pPr eaLnBrk="1" hangingPunct="1"/>
            <a:r>
              <a:rPr lang="en-US">
                <a:latin typeface="Calibri" charset="0"/>
              </a:rPr>
              <a:t>Comparison of Snow Fractions</a:t>
            </a:r>
          </a:p>
        </p:txBody>
      </p:sp>
      <p:sp>
        <p:nvSpPr>
          <p:cNvPr id="4" name="Subtitle 2"/>
          <p:cNvSpPr txBox="1">
            <a:spLocks/>
          </p:cNvSpPr>
          <p:nvPr/>
        </p:nvSpPr>
        <p:spPr>
          <a:xfrm>
            <a:off x="1371600" y="6248400"/>
            <a:ext cx="6400800" cy="1752600"/>
          </a:xfrm>
          <a:prstGeom prst="rect">
            <a:avLst/>
          </a:prstGeom>
        </p:spPr>
        <p:txBody>
          <a:bodyPr>
            <a:normAutofit/>
          </a:bodyPr>
          <a:lstStyle/>
          <a:p>
            <a:pPr marL="342900" indent="-342900" algn="just" defTabSz="914400" fontAlgn="auto">
              <a:spcBef>
                <a:spcPct val="20000"/>
              </a:spcBef>
              <a:spcAft>
                <a:spcPts val="0"/>
              </a:spcAft>
              <a:defRPr/>
            </a:pPr>
            <a:r>
              <a:rPr lang="en-US" sz="2800" dirty="0">
                <a:latin typeface="+mn-lt"/>
                <a:ea typeface="+mn-ea"/>
                <a:cs typeface="+mn-cs"/>
              </a:rPr>
              <a:t>               0%                                   100%</a:t>
            </a:r>
          </a:p>
        </p:txBody>
      </p:sp>
      <p:pic>
        <p:nvPicPr>
          <p:cNvPr id="53253" name="Picture 4" descr="13504552_su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445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descr="13504551_su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05000"/>
            <a:ext cx="44958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324600"/>
            <a:ext cx="2752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Box 7"/>
          <p:cNvSpPr txBox="1">
            <a:spLocks noChangeArrowheads="1"/>
          </p:cNvSpPr>
          <p:nvPr/>
        </p:nvSpPr>
        <p:spPr bwMode="auto">
          <a:xfrm>
            <a:off x="1204913" y="1493838"/>
            <a:ext cx="1595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a:t>VIIRS Product</a:t>
            </a:r>
          </a:p>
        </p:txBody>
      </p:sp>
      <p:sp>
        <p:nvSpPr>
          <p:cNvPr id="53257" name="TextBox 8"/>
          <p:cNvSpPr txBox="1">
            <a:spLocks noChangeArrowheads="1"/>
          </p:cNvSpPr>
          <p:nvPr/>
        </p:nvSpPr>
        <p:spPr bwMode="auto">
          <a:xfrm>
            <a:off x="5961063" y="1446213"/>
            <a:ext cx="2043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a:t>Simple simulation</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C:\Users\iappel\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1249363"/>
            <a:ext cx="5387975"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22"/>
          <p:cNvSpPr>
            <a:spLocks noGrp="1"/>
          </p:cNvSpPr>
          <p:nvPr>
            <p:ph type="title"/>
          </p:nvPr>
        </p:nvSpPr>
        <p:spPr/>
        <p:txBody>
          <a:bodyPr/>
          <a:lstStyle/>
          <a:p>
            <a:pPr eaLnBrk="1" hangingPunct="1"/>
            <a:r>
              <a:rPr lang="en-US">
                <a:latin typeface="Calibri" charset="0"/>
              </a:rPr>
              <a:t>Typical View of Snow Fractions</a:t>
            </a:r>
          </a:p>
        </p:txBody>
      </p:sp>
      <p:sp>
        <p:nvSpPr>
          <p:cNvPr id="4" name="Subtitle 2"/>
          <p:cNvSpPr txBox="1">
            <a:spLocks/>
          </p:cNvSpPr>
          <p:nvPr/>
        </p:nvSpPr>
        <p:spPr>
          <a:xfrm>
            <a:off x="1371600" y="6248400"/>
            <a:ext cx="6400800" cy="1752600"/>
          </a:xfrm>
          <a:prstGeom prst="rect">
            <a:avLst/>
          </a:prstGeom>
        </p:spPr>
        <p:txBody>
          <a:bodyPr>
            <a:normAutofit/>
          </a:bodyPr>
          <a:lstStyle/>
          <a:p>
            <a:pPr marL="342900" indent="-342900" algn="just" defTabSz="914400" fontAlgn="auto">
              <a:spcBef>
                <a:spcPct val="20000"/>
              </a:spcBef>
              <a:spcAft>
                <a:spcPts val="0"/>
              </a:spcAft>
              <a:defRPr/>
            </a:pPr>
            <a:r>
              <a:rPr lang="en-US" sz="2800" dirty="0">
                <a:latin typeface="+mn-lt"/>
                <a:ea typeface="+mn-ea"/>
                <a:cs typeface="+mn-cs"/>
              </a:rPr>
              <a:t>               </a:t>
            </a:r>
          </a:p>
        </p:txBody>
      </p:sp>
      <p:sp>
        <p:nvSpPr>
          <p:cNvPr id="54277" name="AutoShape 5" descr="data:image/jpeg;base64,/9j/4AAQSkZJRgABAQAAAQABAAD/2wCEAAkGBhMSERUUExQVFRUWGBwaGBgYGR4fHRobIBsdGh8aHx4dHicfIBskHh8iHy8gIycrLSwtGx8yNzAqNScrLCoBCQoKDgwOGg8PGjMlHyUqNCwrNDQyMio0LywwNDAtNDUsLDQsLCwvLyw0MiwsLiowNDQsLy8vNC80NiwqNDIsL//AABEIAPMA0AMBIgACEQEDEQH/xAAcAAACAwEBAQEAAAAAAAAAAAAFBgAEBwMCAQj/xABGEAACAQIEBAQDBQMKBQQDAQABAhEDIQAEEjEFIkFRBhMyYQcUcUJSgZGhFSPwFiQzcnSxssHR8QhigpLhNFNzs0SiwkP/xAAbAQACAwEBAQAAAAAAAAAAAAAEBQIDBgABB//EADoRAAEDAQUFBwQBAwIHAAAAAAECAxEABBIhMUEFUWFx8BOBkaGxweEUIjLR8RUjwkLiBiQ0Q1Jigv/aAAwDAQACEQMRAD8Aw3Ew78M8L0FWg1ejUemwR3qU3MlWTUVCR9k9ZGx7jHU+H8gVcBagNiDrnQIBkkTJ7iPUSOmK3HAjiN4xHXA0wb2c84ARFIeNH4P4J4Y1JTXzFVH+X84jzKYuFQsommRBZoB1H0uDzKwW9kvhrlGpJUqeZTQgyzNAtMEGDuSASRbsZBAWh4PyvmRUcoqwXJJZdIYqf6OWBaxAi2rfaYMvpdm7pXK2e6kxh13VW8H+FMtmqT1KrVQRU0hUdASvLMSpJeGO4UGLTBAvDwTkAyA5lnQvTRnWogBL+QLAoSJFVqt5haLJvLKeyHw0ytYM1Kn5q+cqACqwcK2ghmUr6YZj9kjR9qZB3NfBjI01JKVG9/NKwCfVtH5/jYYqdtjbRF6caoNmWDdwmsb8V5ChRzVSnlmZ6S6dLMQS0qGJsqjrG3TAjDZxLgGVFXTSFYQSCHdWMzESFX+7r9cUq3BU1ABWE7CZ9v7wcNEWdayBwmrPonLt7CgGJjSMp4CynylQ1KhXMoULrf8AdI5IXVBgMYLRuBEi6gsHwo+G2QztLNHMUzVNKuURg7rK6QRZWH1ve+Ay6kEicqqcs6203jlMd9Y1TpFjCgkwTAE2AJJ+gAJJ6AHHuvlHQKXRlDjUuoEalOxE7j3GNd+Lvg7KcKo0amSpmm1U1KTku7SjUypEM0dZ+oGMv4zx98yEDKirTBChNUAQogamMABRYQNzEkkzSoKEih6GYmJhoyXA6OmmaiOykKzMrXIKyRpjobTPf2xKMDHhv5frOiLPZlvqhFK+JhsbguVhgAwPQ6p0iBvH90bn2xdy3g2gUV21qpBkkwLbXjqYnt+IgVdpSj8gaZDYtoORT4/FDMv4dotwqpmz5vnLUKgSNBWaQ1QVn7ZWA0kiRZWwb4V4GyT06DVatVPNpqXfWmlHLUQFICGFfzGAYtylSWHKwwKo+HKGrmYqouSTIiSD6JIJsY999pLZfwTQeSilx5gUAOdQBggkRtc9jy9cWuOBvPrvyqgbLeO7ruqcH8H8NfT5teoA1E1AVqpcgUbafLJEvUdL9cu/eFz5om22NMrfD7LIDKuffXEDvtGFbN8GoBoQVNyCGYE7+wGI2V5Nqns9M6k5sl9uJjHjS3iYOPwhJiD+eGR/h0KeRXMVQ6F3ASZ9JHqMdPcj8Di+0RZ0pLhH3GANfCqk7OdUq6IrP8dKOWd50KzaVLHSCYUCSxjYAXJ6Y2H4SfDnIZ6jmWzNM1DTrlEYO68ukHZWH173x6+K3hPJ8Ip0auToAPVNWk2t6jDQ9Io0DXY6WN/fFfaJm7ONAqSUkg6Vj1bJugVnRlDiULKQGHcE7j6Y44KcY8R1cytNKgQLS1aAqwAGi30AVVAHQdySReJ1GtayGfZuHUora9PlKtOTqSECnlWN2mGM8o2mMfeDZGlS0rmrCoVL9wImCDJY3usG8AXFuvhfyky9F5IUUgz0gFYMwp6fMliCstI7GGG046ZTh2ZVoaEOZNgzAI/2VbYsYJn3sbkYUk3ytIymYmCeHdnkdK2TRCWgJjD20r7nMvl/NR9GzSwpkENJ0LpNggg3UCdvbHLPVsv56U6aFJkuxFzdXXlYggNBESs6wdgoHnieR+Ry+hm01KryVSoohNg62B0mNugbYEGSnw6yhzLumbL1KK09IUGRzN5h1MLxI2P352FiUt/276lSBgJMT/B09qqccCAVD9/zTh4ay6ZHKszAFqoZgrNzsxkkmYBOkDlAEaHibkjeMeL0bJFpeidPJDdPSBCzBBkEEqwEz93A7PEvmzdGS1NWccxYM1RKYYgsYa2kb8lhfUOXwGxNQio/mqkOoKsfMcBtB6+WJurTMbAE4EbcbcVecOAxy78/f1yqj6cD71nE45/z15Z7Xrc5I0/VZg+8G/8AHe+C/hjJl80jVAWC1AX1dh6m1E/ZJU79R+LbS+FrtSlmVKgsQVgA+od7nm9hCxO+ArKlIO6E6Uuykq6lmYAjQbHYSFvvsBhw9thLrammkwSInPz49RRDbCFGQuYo94v4lor5ipVRATlxRoHzEJZFqhqdTRclWLOdyB5NxqiCfwJcfL5vSCB8yYnf0L2xm2Z4g1ZAKtR3OuyLYReYERqHSARznY4d/hvxU0aea8peU5lo5YsKdOLHad8LdpDsLEYEHDlgRlMb/wCaUv2ctpCBjiT5Va/4gss9XLZYIpYq9Rz7KtMsx/ADGFZrhtSmqM6wKglTIM2DXg2OllaDBhlOxGNd+MXG6j5Wi3pIquuw9L0mVht1BI/HGR57itStp8xgQswAqqBMDZQBsAo7KqgWUAS2aoqsqCePqaVOCFEV2Hh+v8v8zo/c/f1L97RtOr1W2w55JmfJKwqhggpjyy0MOUCQoiRqt1IHTrivSzangDUwya1eWUOmoJ5q3KRrBLRfqAvOI0HtwVkWjTaSBoBKQDJCgapNxLf59MW2rBIPHod9PNhAl1UHT3r5kKSKQK1lYgsfbeCCCSb3H06jHbMU6RdW07GTovM2EdFETYYlLJ1QQDCmqbBjAboD3O/4++POdyvy9PSxGp2mEYemIBBjYx+o2xFH3Oi6qVK3HPfyjn4GtGopu45DrrdX3M1KOtUVChM6mO7XDLykiB03E6gbCBhr4TTTLZckjnaTBIkze+146dNJibyu+Fsv5zMtbUyKsADa7ajJF49j972xYzTFqxjSVsoLbkgllUEyTBtp68v4iW67e7CcsSc53d+8VBtJc6joVdz3H1OXnmpmOUAzYWG0wRtuCB+WEOo95EfhMH3w0Dw16iGbUqDUogkuwDaSN9AJvM7bRfHxfBj6JYhWvYiB3/Gb/kInBthttksSSBjJx08sZw41U4wt44GN1BOE0dVVS1wGBae3Uz7W/PGk+M+NZenw8UEqB3Ol9PW+oahPQFffCBATUVNl3BIYSTflNjt0xTq5kuAGZjzWUbR7do/zOJPt/wBRtCHl/imMKrcs4aSlKTiDPOtT+Arj5bNxIHzHX+ouOX/EBlHrZfLCmpYq9VzHRUpF2P0CgnFD4XcVNGjmfLEg5ltwBslPp0xx+LniKt8tRcQrCo6elTKvSKsIIIusj6E98Jw8o7UKNP8AbWUeQRePE+tZDnuD1qKU3qJpWqJQyDIhW2BkWZTeLMDjoPD9f5f5nR+5+/qX72jadXqttjzxLjlbMBRVfUELFRAEaonYDsB7BQNgMNtLNqeANTDJrV5ZQ6agnmrcpGsEtF+oC84jQdDQlMPhvhZp06WY1I6UsstdpNlISmFDEid5BVSbRAE4+UOMVvPfMuVZzpaH1Kp1KRKnccthpgg7YF5YRRoABdApIzSQSCaaktcgGQTC6gZIFiVnt+wapo66TB1VgKmncKyK0xMGjPIDG6OLwMDNshwi+rPlkN+gOmeuFa0LDaAVagDo7q8ZfinmZr+cqKtMsQVBCgcsLpNtJACjeYU7m2NKyvCymVjKr8rQKli2osW3gktLkNEADvbrhK4V4Qr1SEpoREa0qKwGnaZNiCVmVMHVExGNP4jxB9FINSuAFA3KvB+0I6CSO9hMDAG0LSlf2okAaCYPE6Duwiqn4QU3SCdeHdrO80ifyGXMURqaK/NoYGUqCZkgXQqNCQduWQ3T1kuN5rhdOXpVDBKaqsqIJ1kCPU/XVJAFoB1YdMjXeon7qA2ollDRJsQQOguSd50jHTjuVFQE1tUMYYGQDqsFII5t7DblBnUJFLNpS/CVTGnxVP1JJIUAQdOtKAHxa+c1BCFAQS6nUqs0tu4DagAeU2vfGa5xUNQkKCgUoGKgyTylhp9REyCeg7gHF6hk/Kq1KRLIoLMCykWDBFjb1C5iIsZBGLjcLIrka20zzGdhJvedJEG/pO0HScXJIYeUqTlgevL5mmaG0IQEoGB0jrrzT/J0kE3ETaO+31j6n8MPHw6zSLRryRBzLxH9Sn3J/vwt0eL0qVGpQZCzqToeeuqVad1gcpA3B+uPHh/ir0MsdDsmrMVZ0sRMJRjY9Jw52vZ3F2ZXaJwn7TooYEEDlQbF1+0NoBjOeBANNHxHyBzeWppSZZWrPMTcmKaqIBuWZRe17kC+Ml4hwlqSUnLI61VkaGnSYBKNazgMCV6SMOfinjtZsiG86pPn6Z1tOk0zKzOxi4wj5ziVWsQatWpUI21sWj6ScB2JHZsJSOsaT7UR2drWkaR6CmjL1Mz+x6qjM0TljpLZcqfMB84AMDoEiRvrIuREixDg+SKpTqyrKlFahE7QqwDN9+gO0bY+vnD/ACdVFLnnPmLI0hPOkPeft6VgaTeYIk4pZRf3dIWgIpM7iVBJuQDN4E79rYucSV/aDE58v3uovYxhazwHrV4cQfzWrMQWMGDqAMrEjrMWtt0jFWnnNVaaoDqSZWdPSAAekADr0wSznB6fyeXqUGZqra/PAYEINRCCAJWQp3O0d8VsrwSq50qh6SpB27ybRbcd8SlmztXxrhuIA5YjfpmKfol43co68OhTDSyjLR/cjyaRUnVJJPuZljPb3+uB6eG/MpiZFSCUMyrid43UiywfbfowZ7POUTVTvAWNyGjvYbdPwvjnRq1GX93YySyhona8drmd5gYy6bU6glQOJOc+p19KO7K8jIAUCy/E6+TF0Y7rLSBvJFt295ttEzgjX8Q1MxIBAVVuy+kEybyAZgRH54K5kqwPmoSDYzIibbEQ29gRFh1GEMZfQ7qZABJkiJAOkfn/AAcEtpbtKVLuwseHhVLZPaAKGWv6rhW06rCQBEkTJNibbxuD/pinpi52/wDO2DZyf7yzGJufx36xEb7b9jgcmcRabUypLA8rfjIPta1txjU7P7RxJDQvEXZGsGce4xPAzhiKDtV1CgXDEzjpO7vE+FOXw1zSrl62o75h4/7KeO3xC4U2dyyLRZAUfUdZgGYpqoseZndVHSTcgXwqeHuKvQyx0OyasxVnSxEwlHsek4nivjVWpkQxq1CfP0zqb0tSYFd9iLEdcI1WYJ2gpevxGdL3mQdmF6czl/8Ae6lPivh+pl6dCo7IRXXUoUklbK2lpAAbS6mATZhg7l6mZ/Y9VRmaJyx0lsuVPmA+cAGB0CRI31kXIiRZVzOeqVI8x3eJI1MTBY6miT1Nz3OHt84f5OqilzznzFkaQnnSHvP29KwNJvMEScNazFWeCZgNl6dMIlViirHlklRpBmwsRtJBsT3JFmnl815rV182joBaQYI+mgR5Ysv3YF+oxa8IZ6nlcv5lRZ/cowi88m1zvJk/UA7W4Z3xZVzVLyKa6EjUwWGkCDALAaf+aASdrjcGXlLUGUwjVRO/OOvDTXtkC6CJwHhTN4T8TV0Lv53mrF9YlgYtfSGMjeZAJkTMh0oLqpCoQxIUTHIwMCzTAba5M3taMZdwjghZQecE95DE6YABETB5h+FrX0zhlemadHL1FlCpUOSzMrzYMdNjJNyfu++ED6ErUUA8tPjTExVe0WUgBSBjryobRoKdQDETcDT1BIixPvF+vfFurnFYaKitELzvq1WPcXF5Fja2Pf7OOXZKldVChz//AKCyzyXKj3OnaTEtNmGtxKjp1BgxBAlILSTYG1iRB7fgMRYsKwohRukd8+ceH8rC4BBSCQe6kXP8Gy7o37iVIXSNB1MoGmUJINrgM1gum+EPjlM5RyqO/PdUYwUTVAm5tAEE2YMLY1LiWeRCzLqWmCSHEBBcsxETbUJOrr1GxyTxZqXMFlBVByoSdQKxYLuNI2gGBcCItqdnI7RwIUJHl11lRKFKxg9fFBalRiBULAsGNrTO8xFxP5RGOmWytatQmnTZ/wCc1p8tCQJShHpFtv0xKnD6sNUP2QHYjcagpUkjq2odd56zihUeMsn9or/4KGNamzNWhTbZIzI5CCYoK1PlpQWnQ/FG38NVamTZKgakRWDDWhE8uibxCgsGZvsqGMGIKnxngD5ZaZcmXF1KkFSArEX3A1aSbQ6VFjlkkM688OP9pX/62wt4SW9hLFoU2kyB+qWrdLpvnWn+nQUcAZ7amhDdAYGY1beXrO/VyN4jbFbhdSaSKFVyUUekkiwM7fh139zAIeKaoyRycL5RMzzavVrj1aYnYRAliLknDLwLMrSpBmE/u1I/7dvr1/2wA4YSSBKtBxp5sQS4qTAjGvlNa2tqi6kIkyLdekfZG3bBjgnGqiFmD67X1XO3eJ/yBPvgPX4u9VPLUQu5AvtBgSBHvAP+vTJ5EkDff3B22BG5G/8AF19tQsp/vwDlAxgdca1VnCFkhAkb8qcEpMaYa5sJ+yZ7NO+1/fFFQGBue8RMkSOh/L64v5OorJTpOJGkjXJJDdidPe0n2xxfhxolXqRpBNtYFp5bwPrHvF8Z8JxPl8Vel4JVcVnp1/Fcnza7MrQIhmktY+1wJtbaBj2eF0aiDTSEGLkMGi4sWYCAJgkWAHUXOnO09MypIIEr6pJt+JHfArNZkLqIBCTZoEbkkggExO8ncfgZNLXP2SDQLznaDARSn4h4f8nVamtQPInlb0gn0nrYd95FsBGY+okTPt/Bvi/xsFapIEKLKZkRHTcQJi1u2KbZV7t2AYntMQbdTIx9L2agBtKlxeIxOp4dcqTPqV+Mz1nXXKZOtVy806bvGYrToUmJShHpFtv0wRTwrVrZOolXVQK1BUHmIw1QAnWIUa9TNfSqsYthfqPGWT+0V/8ABQxM688OP9pX/wCtsXWiwNJsZtAImThH/sR6Vnl2tZBZOU/NV/EHhhspToMzy1XVqSIKFQhI3MwX0kwOZHHTDHToKOAM9tTQhugMDMatvL1nfq5G8RthAwZHimqMkcnC+UTM82r1a49WmJ2EQJYi5Jxn6oo3lnpvRpr59NNKpqUuOg3AJktLNyxa94OCeS4nRViiPSUMJ1eai/gSTPYaT3J98ZxiYqdQp1NxSsN3vxPOm7e1VN/ikVuXDfFVGmpSpmcuYYEFaqkddr22WTLb22nFzL+N8utdqi5xGVmjS1RV/wCa8MLb8wJg2nvgOJhd/S0TevGa5W1CqZQMa3DxT4rD6i+ay1RFKhEWrSeJSGsGBaZNzYRFyZFHhHG6RFSs+fp0CSoJVxqIkA6aQltIkkGxBEhQCQcdxMGt2ZKEkHHieviqztFcABIEbq0F+OUnrMz1hUpgsE82pr5AdwGurMAIsJ2t04VuNK9MURWSmhZmamDympAIZmmLzptYaJgThFxMNUWtSMgOHdlVBtZOlNua4ujiWqlmIEyRE7dzYKqjp+kGoaJq5dQj0pWvWJDVaaGGSiARrYSDpNx2wu4mJuW0kAIF2DOHhVLrxdEKpnbJgZM0qlehTY1w4/eCpYIw2o+YRc9RGPeY8N5VdcZgMBl2dSKtG9VSeUrq1QwAIUAtLQTYnCriYCWsrVeVnVNTDRlqyGkg8xVhVkFh0HubmSbdPxwr4mPEqUkykwaLs1p7An7ZmnGjnqcwGS/Uuo/Un9Prgxk+OU0BVq1OzA2dSJ7j8hJk/wCeM2xMBPWQO/kacI/4gcQIuCtTp+JKS1S65hSCSILgb3vB29xttPfjxnjwaS1ekygjSoqI0Wv1kje5t9SbZliYrbsCEKCpyrxe33Ff9sTWjcO4lTIeo2ap0rgWYSb/AGUEmBJIPSNhOBh4qhqEmorrJ0631coPY3BIA6CfbCZiYZMkNLUpIGPDLvz/AFoBQS9qOLEEU3vxNWUU/NRVkkqDYtAIYmeu3tp2xWq8QRrmpJIEyRv+e0AD/bCziYYo2iUmSgTM9+vj7UObavSmI0TVy6hHpStesSGq00MMlEAjWwkHSbjtjq2TAyZpVK9Cmxrhx+8FSwRhtR8wi56iMLGJgRdoWsFJOEzHnQRxM05HwtkecjOKyDK61YuizX+6Vu+mIOkLquRMg4TcTEwPXVMTDJkvDdIimarVEDaWLgAqFZZ7TPTr17XsP4UoQ0VXn7MgbQDJsBBF9+oxBxYbMHxGI8R0KYN7NtDglI849aU8OVb4eRTR1r6i9KpUC+WZBTLjMGmwDHS8EDtDKZvpx1yXw/p1ApFVgGB6dRPeAZgRB7ztfll/DbeZJzFRCRdmbTKiVPMenKIG5EWxWh9C5g5Z1Jey7Qj8h51X8LeB/nKJqmt5YFTQQKeoxyS3qBI59lBNrxIkivwvjQGzIBZkUlaYZVLGgsavMAnVmEI7oC/ZT3yfgzSDoq5gJ5gUGm6wxOmGIG29mE7GdO2L7/DNEWDWzDXBGkrAbYMQew2i/TFS7a0gwo+9eDZtoOQ8xSH4n4MuUzL0FqiqE084AAMqGtDNaD3wKww53w/TDwtSo94OpQDa3RmxVqcFUGAW/HDJthbhASPaqjYXgJI86EYmHil8NT8l807lAzhEDW1T1utxbpb3GD3wz+EuW4jTzDV6tZTSrGmPLKwRpBnmQzvvgUOoJIByMGoO2VxpIUoYZVlOJjXPiB4Ey3A0p1qLV6vnrWosruoEPSKzypuNUgHqB2xn/iLxN80lBBSFNaAZUAYnlOmFuJgaZvJJZj1gTBBEihqB4mJh04T4KoFaRzDVqauFY1FCmmFZQwE76hI6G8i2knHKISCT89w17qtaaW6YQKS8TGin4c5U6lGYq67aAVGxAMsI2IOreRIEYvZD4P0agU+fUE2JgC4naQAZtEHv2uAraLCcyfA0WrZz6RJFB8r8MPMFMjMMfMQPAoyy2olgyh5DKKwYgTK6YksFwO8LeB/nKJqmt5YFTQQKeoxyS3qBI59lBNrxIk1l/ApNbmzFRT1Z20coJRj5jWiFt1IItFwVyHwyCqxStmvK85UVqVRIYtpAYqswOYQwn0mdNhgkvoFVqsTqcx50BX4XxoDZkAsyKStMMqljQWNXmATqzCEd0BfspWfE/BlymZegtUVQmnnAABlQ1oZrQe+Ncr/Aymix8zmSJUjTogNEBoJG3SLxacZ/nfBtJamkVqr3IOqmFNiBsrveOh9thGIM2tp4EoOWeBqLVkcdMJFJ2Jg/nfDyKwCs5kCJF57RGG3J/B8tkRmalRkZmARTaQeplZ79YPcb4IdUGkBa8jlUzYXgYI899ZniY1r4d/CHLZ9cz59Wspo1zTHllYIABnmQzvuIx6+IHgTLcDSnWotXq+etaiyu6gQ9IrPKm41SAeoHbHgcScjQiklJIOlZHiYOeIvE3zSUEFIU1oBlQBieU6YW4mBpm8klmPWADxOo1p2SpVG4elUBTTQUkldIYcou25K6uWdifoRjhwnIIYFUhQ8EsdtMarkERIIPtbvf34fy9NaNJpGgoCwZSW1KguCLadVoMdt4x9y9Kq7EGnqNRrBgN9hpZiAJO+n2wqB/NIMCZ3HoeFb9kFLSZOnt51YzlNNSg1HCTdCSRGwCi4KncljuMV61KgGCoZL6pN4MEMAIFw0NsD9nfc+sxlXy9I+ZqR2ewKgsv5n02sfpe+LPhjK/NVGWuwQBPVpGppOoc0G0Aif6oxcBdZLpUbqdxz4xGOPHyqtawnLv1pj8PZNKGXZ31MzEt0G2xgTAiAACYGonoB44jx1fltStpkW1r9nowk3n0zpMbxADYH52s719F3CKIIO0amAAkLJHKTBNj97A1/DdWGYudIpywZT6ngilA7kga4XcwdsKmm2lu9o+qCYOWm4fPhXhaKcdTStWqc5IEXveZvvOLfCKPmV01jUAwDDsL3gCwB3+uC1HwZVanqAAMHlM/Xr37e18ckQ0tRF1USwZdtREgleYDlHXsMaZ3azTjam2h9xBE+WGfWtQbsSgoKUrAYxWneO8xSpcK8tnSoylGCzOmZCwJ9Mgj6Tbpih8BWAy+bgyPmf/AOFxmOczzVVXWyjSYACgkLfZjcgX5S3Ub9Hz4VcXFCjmQqhgcywESRZEHfrhLa2jZbCoj8sOWBA60pLbGihITMgqJ8fSrP8AxDUmfLZYKrMRUdjAJhQkkmOgFyemMIrZOoiqzI6q4JRipAYDcqTYj6Y2z4teKW+XouqLOqrTIbVGmpRZG2YX0k/njIuM+I6uZWmrhAtPVpCLETpEb7KqIgHQIOskk7OUV2ZClZ4+ppKsQqKp/s6r5fm+XU8qY8zSdEzEaoiZtja+D1H/AGXRq8jU0SikqFBHIBDWYnn5bwD1i8pQqN/J+ApgtBOi0CsD69cA6jAWJ3IWCzhy8G5ZEy+XZSuhqSu4ZWLaxTWSGFtM20mPrMDFW0iAgSNaZ7LgLUTu5144Bw2lpiuVUVoZmJjkKyCTy6QRfpA098XeIZdCyzVqeVPMhZmSDACoo5SvUliYKnHHL06zE6qRY1G5VcA8wsul3IgT2HY2x8zuWfKUD5mtHqVCFlQ7JAsRf08sAzFwZPRegLK5STJ3cd2uEaU+cMn7j3V4zS5UOqU+bzQ+pyCVJBDgKQtw0NsGMhR7l68KZMZbLPUqaizan6AmNiACYULAFybtMbBO8G5U52oy5nlVUgPpGtyWDDng2GmAZ2KC2DedZ3zJX1qigAhmtBZlAAIW45WMTC7nUQJvLDJiZPO9jwy640G9ed/tE5YmiPFfEiHKFwxQaRHmJIK2AYTvMxMG97AasYhms2EqllA3M31arzOqT7X6m/sNBreEK7K7NVYr5ZLK4O9TmFKFteQNYCxcA7Y8Zb4ds1LVoQNpICyYB9RF4seg6aTPTBVltdnsgN/7pzHX6qxpptoGFgUqeFco9bN02qSQjgMIIgcxmAIAB3+uxkxtPjzPU6XDnVirMAoUb3NlkSOWbT/tjPVy4y5Z1aUUEuGAAGtlkEpBAJA3PYYBcXzzZlFaq6hlIQBFBZVliBq3gSTp1Ac03jEjaha3ioiEkBOGmenvpUl2OVoUFYJM07fA1lFHOaSSPmTBIj7C9MUv+Iakz5bLBVZiKjsYBMKEkkx0AuT0x4+G3FVy6ZsIA6nNMAQSRZKYsZkjFf4teKW+XouqLOqrTIbVGmpRZG2YX0k/ngNt5R2lc0j/AB8KzjwkqVxPrWJ1snURVZkdVcEoxUgMBuVJsR9Me/2dV8vzfLqeVMeZpOiZiNURM2xc4z4jq5laauEC09WkIsROkRvsqoiAdAg6yS1Co38n4CmC0E6LQKwPr1wDqMBYnchYLONDQlWeCZBwlJ2XVTFFajAXGkBbNFlViSCCN53nFj9sO9Y1mUMFgrTVgAnLHLaAIvH03N8DclUYUaaAMUakuu7XBQEhgL6BcixHL7YtZ7hbJQoupdi9nkDSu8IL6rKNyIvvMwI3Zw6v7yJOA5dxzOXhW3DgQhN4aD0+K4HOCvWiuDpuBp3UAQInpYb9ycNeWyvk0iMspAIJNSpF4B3NoEbfhhVynC3eAq67ww+0Pc2kGQd7wcP9XOIKVMaCoIjT1noNIEaY5o6DtcYX7UfEpabGA005x171elopIMTPXfwpYPAar01YO61BzKskBjcq6Nt6VHvO5Wb+uH+ITlpNZXqOSQxiL76izCS0WC2tBm9mahUZVBpqbGYEWkjbaAdz/Vx0z1GnXUiuSwM76SASIBJ9Vg0wrAyBsCZAFqDn2OiUzyI8vKoLKkSSARzqpnfFRzIFOnTCFUn7wvJEkEiAo2sTf6Yz7NBdRHQC5kgaiYn8Cek/3jFnJAoz01e0kmCQCBy//tNv7jtju2RYVdMrBMXAje0bX7j6fgxZbTZnFQcI6+P4q8Np7MJQMKAKsGTO0++/fvh++G1UeRX1H/8AIb3+xTwn0cxRFFkeTVU2Nr3kRFo02P1xb8NcWahlm06ebMVd1Vtko/eU9+mHO2LOtVnUlxMCYB0UJBBHCKUthL77SEEYznmCAZBzpk+JvC6mZy1NaC6ytQswkCBp09SLlmAA3JIAxkme4PWopSeomlay6qZkcy94BkbjeNxh88T+Jq3yWpHCk1tBKog5dOvoouGUMG3BUEEEYReJ8crZjSKrBgpJEKq3IUE8oEmFUX2CqNgMB2FAbYSkdY0j2m32VqWjdHoKY8tUzA4NVUUKPkMVY11YCoCKoXQwkk3FhAsAZMAYe/C3CnSll3ZQ1EZZKrCbEBEsbwFJLTIEEMTM4T3rIvAVACGpUs0Aawi1ywYmQfL1cswwlosThh4WXXK5emEd6bUFZ5YwQyKSHUSTTFyBBsoIHKcQtqSoJSNeXvFX7Km+oDdRocaepXNd0FRacFaauOQlY5ZEABTMRv8AngK2fGazOnNIxSSAEEsigQsTeI0kzaWJtF7PE+E1aeXoOpLCoStS2ryxEinJ5gQosetzYzjpwzgpqQqqtQSA1oqKYsTyhgZDDvBHucCwmzI7Y4zkRmO/SfeOFPU9k4TBiBHLT986c+F8PGXoFMorBSCTWqES0CJLABQLWjsPbASt4brVUDLWdKolgkkK8mVdGmDCgXF5gys3ea+dUJTU0yo0gBR3j0lQCNPX2HbEoUyqDy06kwAOUkgwNoBNzt6cJ/qUocN5RV3eNKkWtSMYxnqTSdwbxMcoGNdXqPcO+nc25mJE6tNoP2QDJmAczvij5g+XTUBgoY7MBMlSSpIjSDax/PF7jmRp5hWFYyhtpEEDVK/Ubg8pDEr2JnN+Bsab1aCOBzMx3ghSEnf7V43j6WBLiZaJQrA0U0hq1Su7Ch4dcKH8UFM1GAMBQQWllBcnSTbfSxkxMz9QQS0tDAtIGnUCJ1RriZOzRHYX6XIdP2a4rMFgBjGwIBmQREX7g/8ALBGF2hxiguWqUaxJr0mOk2OszykRIgryme84a7NS44g9iL0XZAzgzjEZAxOeY0o1+0oTAOuunWcUc8AVk8vMmbHMvBmZ5KfXHH4m8LqZnLU1oLrK1CzCQIGnT1IuWYADckgDC54c4u1HLsVgasxV3VW2SjF2U9+kTjp4n8TVvktSOFJraCVRBy6dfRRcMoYNuCoIIIxSLKEbQKtRh5RS96zn+ml6Rn/nGXzSHnuD1qKUnqJpWsuqmZHMveAZG43jcYZctUzA4NVUUKPkMVY11YCoCKoXQwkk3FhAsAZMAYXOJ8crZjSKrBgpJEKq3IUE8oEmFUX2CqNgMNz1kXgKgBDUqWaANYRa5YMTIPl6uWYYS0WJw5rM184dWTyKYZVJKKo5r7Az+AtBj+7HfL5uqGY05ROq6YX2QqbGJj8T3x38KVadKmHcERTVh/2f7fpj7m/EOumadJdMi5IkhbGAVJ9XWTb+4RfaFSkNJlOpOWOPlw17q3bYQEJv5wMKN8D484LM+hxG4EER0MGI3MAdb7CWCi+tA8zYGVvfe46Hr03wg8OyrESrEd4MWjqNt7/Trh9ydYMlOizHU4gMSBqbtAPq3t7YzlqQlKpT+sqKeQlACwI38qqq28Npi/UG0jtP+tsfaubR7Mx6Q0xffb/Xtj0nDnplfMVlXUdwLgXBsTYmT3jtgvWp09OpgnSCYI3Fo7zc9R9DgRRuKod20NiCBIOtLVfglCqkjU8lV1hyY/AJc/8AUV5dU4XuPZOtkahp1GlmHLdTyFjEkHexntNjfDrW4itJiimIsDBkSS2mSYK+0WuBIJjO/EldzXJYliAFl9yABF4BMAi5vtONLsUF9zs1iUxOP8Yd3zQa1rTKgcPOhdQk85Uer/zB/wAvxx9FX+bggROYr2/6KGI1B94iObpEWOx6GRAi+rEy/E6tHLDy6j09WYrToYrMJQiYN9/1xu/pUWkttGImBjgAATGtJLVaFMrDg3+eVW6fB6mayTrT0ylZW5jEyPLVR7s7qo6S1yACQtcU8P1cvTpVKmmKwJABMrCo0NaJ0upsTveCCMHeJcarvkCxrVSfP0SXYnS1Jgy3PpPUbHCvmuIVaseZUepExrYtEnUYk9Tc9zhHbbOLO+ppOQ/U0scdLyi4dadqNKOA1G0NzBRqgwP5zJua5HQC1JTcXN4PcEzNJsrQRlVnKIghjPpUzAvAA2MXjqFwgjxT/MPk/KX1avMtPq1fd+o3m/UAAaj4Nq0svl0epI/cU3i8GaYAO0yTFgbgC3UpLebrd4CSMgNTTPZq7hWQNK5ZGvXWozUtVOmPWuiAfu0yjnoLRHUkG+HLw9x+qrMz+XUBsCogx2sYiZMAdb7CVDOeMfMp+XQGmdyRJVIDWKH7Q3loEEEDpb4TkWKqQ5WRfTawBERcCD+gAnsktJdEKc+06b+e7H04U/LSHWjfTGlaXlWD0lYsCbGRzXF7jobe0SccHqzPNogarSDaQRMbe43EY+cNzqFKdF25nUgMWUam7RPq3H4Y4ZPKspTzFdF1EXC3VTykwSOa57xExhUuzLUO0GIGu7rwrNqTBIPdyqZnNJUkOWMaYckC4vEbfSR0P4hs/wADy9VDGthIHmB2kbgRC8xF+pBiTh0zYo6dTBbWmx3It7mQLYB5rOKjsoMRYGNpJaAWIBE9ALXAm8OGWFtYrVMjSavs7qgPtms54953D6hR31GoOUWkrrMAm215BMXs18JueZmPnPTSdRsRuTeG79h7A4O+MMyxzBnUdA0HzSJYBQVF4YwCOZhO0ydwOay9WSxQLp5jO0WPpa0EkEAi+vsRjZbLaQiHALpOBxgxuwjPDee+mLpN2FmdcsJ0qpVzGqjqACg5mvYdOShizT4PUzWSdaemUrK3MYmR5aqPdndVHSWuQASKmX4nVo5YeXUdNWYrToYrMJQiYN9/1x74lxqu+QLGtVJ8/RJdidLUmDLc+k9RscMntmtpshtKYzPP8rtZ9dsWUFg7/mgXFPD9XL06VSppisCQATKwqNDWidLqbE73ggjDXRpRwGo2huYKNUGB/OZNzXI6AWpKbi5vCTmuIVaseZUepExrYtEnUYk9Tc9zgsPFP8w+T8pfVq8y0+rV936jeb9QAAjoaiuWpM9CmFNgi6gegjcnsZj8PbFvJoA2lFYsRYgTbt2j37nCDiYg4FOIuE4ctd530+a2wG8Q3jz+K2Hh2c0jRUADKwN4tvtBm8ReInrOLtLiZFUnWrUy0AKBv6u1jHfoMYjiYVHZYJ/Ly+aJVt8Kza8/itl8RcQqsD5i/uwygdydOxIm4FwOmmbWBqcLzFZ1qVVqIiSsliugXgeojURJggEWYScZLiYKbsSENdnmZ3YeG875oVW2TgEoAA4/FaHU4m7OytUZ6Y1AXhSB6mGiAbCeu/XrVrZkui0l0hZY6WjVO8AxyqQbCwnVhGxMOmrSlsAJQIGI3SJxgRjjQireVYxjz+KcK+c1A8/qCyqiBawBi0AKPxP1xVfIVquWXyqVSpGYr6tClolKETpBiYP5HCziYuXbsAGk3YM58I3ChX3y8Puprfg9b5Eo6GkxzAYecRSkCm2xqFQb471fhtUEkVVZRlfmA4U6GP8A7YckLEc2skCCDF4wm4mAHHFOKKlZmhgIqY07KZSpVy1CmjQopUywJsF0TqJiApJiOum/pBxmOJihaSSCkwRwmjbJavpySUzPGK2jhK00fRSRizCVaJtuQp2g27XYb7YbeH5sqpFQKCGm5Fum4M3jrtOPzViYVPbLLpvFePL5o93a3aC72eHP4r9Q0eKlarFWUoWIhQN/UNxY9pA+mKfijitV1bzR+7UqBvMkXmJMiZEdrxAn81YmOb2WUYdoY3R80MLckKvBAmOtBX6B4LxGvUFWutamiSAWdgaQIMAhmILaZsQI5WBY2IXcxx+pUqMHq1KlAeYANQVCqnmYCmQGFpi9m2YzjIMTDNllDKiUDlw5HTTEV6doE5p9vbGtMzWdd6SZdNAUszaGgvqEMEU30IQRAkDUG22xRz3FtaNzga1EoogCCISBHpCLv1bbc4QcTDRFqQCFKQJBmRhjmdDnhxwzqr6wjBIw5/FMzZGtVyy+VSqVIzFfVoUtEpQiYBiYP5HHV+D1vkSjoaTHMBh5xFKQKbbGoVBvhUxMVrtS1pKNJnzmgTiZpyq/DaoJIqqyjK/MBwp0Mf8A2w5IWI5tZIEEGLxhNxMTAtdUxMGcl4bNTQDVRC8WYMIBEhiYi/16jHVvCbQxFWmYMADVzfS38RiLiuzN1eFFt2J9wShM0BwUy/h2o+UqZsFfLptpYSdUyg2AgDnG5Ew0TBxfy/ges8aWS4Mb9N7RP6Xkfh6yXBM06HL06pNNmlkRiRMgFio3AKCTtyqe2PEuJVMHLOvV2C0I/JFd8j8N8zVWmyvRHm0/MUFmkpNMEyEKyoqKSASQAbSIx04f8L81WdkD0VZVLHUXtpFNmWyG6irTnp+8EEw2m2OEZ9V0fOOqowpgDzIBBTSFgb+i29h923Sp4SzoUa86V0LoSWqQFtySBZRpG9gFXsMVqtLaIvHOvU2C0KyRSCwvvPvj5gxnPDT02g1Kbe6kn+8Aj8cVzwdvvD9cGIZWv8RVX0zoE3aH4mGPL+Bsw+WbMLBQMEteWOwt/G2D/gT4QvxKnWcZhaJpVTTKlC0kAGZDDvEe2KLyZInIwai4w42AVCKz3Expnin4bJwYLVzFYZhay1qQVaI5WNJgr8z7qxDSL2wn+IeK5arToJQo+WaQZWYqoZxyhSxX1PYsSdtcCyyZAzVNA8TEwYyfhw1NE1EQvFmDCARIaYiPx6jHsGCoDLOrG2luG6gUHxMHm8JtDEVaZgwI1c30t/EY65fwRVeIdIPW/TfYT/mZEew5tDYxJowbMtZ/0Gu6/DrMeSldnorTemKisWa48qrWIhUJ1KlJpm0xBM45ZrwFXp5ujlGel5taShBYrGplBJ0bNpMQCe8GRi5kv2idNKnm6hUAKFV2IVQDTjSOgEra0Hs1+g8PZsVRVbNMKlNyoqfvCQzNqIUgblqhaBEl298WqUEmDnVX0T//AI1xHwxzOkP5mXCbFi7AK3mJS0NKAq+pxII5dLAwRGFzi3DGy9VqTxqWJgMN1DbOqsDBuCAZxpdbwRxekv8A654ACwHqRA9I2iBFu0dMIvFOC1jULVKyVGbdtRJtbqARG0e2K2H2357MzFQFldOSaBYmCDcGb7y/rghQ8FVnoGsCCobTHUnBDiS0kKXgCYHOpCyPKMBNL+JjQvAnwhfiVOs4zC0jSqmmQULSYBmQw7xHti14p+GycGC1cxWGYWstakFWiOVjSYK/M+6sQ0i9sQkZUMQQYNZniYOeIeK5arToJQo+WaQZWYqoZxyhSxX1PYsSdtcCyyQePa8rQqVKcnTfyTpUU18wAlSSgJGqyhr7b3t7cuF8P84hSYZyAJnba2/YAfQ4s8Bpt8stMuTRdVZ+eFBChtJU736jr+vCnXDzykyQqBSQRaAoA7wAAfcYESpRC0oOGe/yJ4SQSMuVbxofYkqzj21q+4ZdKpUApybxpKidi0Alifu98V83kQG0GprZpGk/ZAKki9gYJ6iwM+qBzYMKZepcltKmpPTobdDP5Yt+HeG/OVNKBKTKs656zIhZAnSG7zBJ64mlJbQXJhKcyAMTvOpxwMY+tQcWAcdd9MnhvIqmXapWqCNWpRuo07QD0iIMcxI7Se+d4khoNUplKkCDBIIYdTG3eJEmBO4wK4hxN/N8nmUKoGlBaBJYkQWJZfeAZNoBIKtw6uy82koKRYSY0oeZQD9+Nllt9sKG7Ol93tHVgSQY4fOWY8K6FIF7GeuXj/FA6rc533MgiIPaNsdsjRFWqgMBSwBPS8x/pjunAKrIHCMQR2+nb6/jfscdcovltJiDuVMNBI2mRIgx9ffGte2iyW1JZxXBHL2qhuyOXgV5TNav424atLgqI6qpRkZQsCJBiYi5Eib3O53xT+AjRls3ef5xuP6i4zjivG6uYQBmaAVWWdrgFiupZ0kyTcC0fm8/CLiKZahmVab5kjcdESdrdcZ21pNlsKlE/dhxygUotiVBIScReJ3Z19/4jWnK5X/5W/wYwXG9fFzxQgoUXCswmtSI1R/S0WSfSZidQEbgdsZD4h8SDM06NNaXlrR1BRq1WIRQPSNggPuzMeuLtnrLlmQo8fU0mWINA8aDRpg5OmxpcqimvmAEqSUBI1ekNfbft7SlWH8n2UkaiZVZM6RXWX06QNIY6ZBNywJHKuOnAqZ+XSnrJouqs/PCghQ2kqd79Riy0quAK1B/mnmwwS4qN3vVfhuR80hSYZyAJnba2/YAfQ4IOrrpRagVJIuNJS8QWgEsT298UadYNPLN4XSSCLQAAO8AAH3GPbKRTLVPUW0qakzbobfX8seKSouSrWIEDXdy5COIrS/bdgZdZ866ZvJANpNTWzSIJ9IBBNzYGCeo2M+qA2+F8iq5dnrOInUo6ArcESRAAA5upI7ThZ8PcN+cqaVCUmVZ1yd5kQsgTpDd5gk9cFc9xZ/NFKWXSkQghYBM2uZZY6wDO0LgO33v+nvYjEzpyjf4+VDAdtgnryo/nfErPlWZKqOEEEdZFrn6GY3nr0GU1n5yb7mQREe0YOVMpXKEHQU8ubkDSh51AO+qLhQT7i2KCcCqFNYRiI/07fwb9sMNmKs1jSq+qbx09zhzwFVLYWow0IjHd5VXyNHzaqAwAWAPa8x/pjVvF+QSlwhFdVXSylYAG4JAt1MGTc+5xmuWTyzNoMyVMNBI2m1o/XHrifFqldRJMAhbsbgFiCRtNzeOgxG2JNvtLa04ITHXfXi2FspTj9wVJ7q0n4CNGXzd5/nG4/qLil/xGtOVyv8A8rf4MfPhFxFMtQzKtN8yQLjoiTtbrj78XPFCChRcKzCa1IjVH9LRZJ9JmJ1ARuB2wqFoJ2kWxl/tnlWVeTionefWsFxMHPEPiQZmnRprS8taOoKNWqxCKB6RsEB92Zj1wy0qw/k+ykjUTKrJnSK6y+nSBpDHTIJuWBI5Vw+oWuXCaLBaIqBhTNNSekpCs2mxkmdwZ+kYJDjINcOFNOkhBQKpkW2a8tfmJJ5vaYA3IZ50oomsxUpKjGBBWFIUFvTBIJII+t8c61IoikEHVAICkRYEAmApbSZInr2OKU2Tt1yuJOAjUanLPrWtqHglCQcoHjGVWs7xP5qsBUqFBsGY9hALDqxiZmbxfB3h+WGWUimDXqEerSREDZRJMj69PbComXYQQGvsw/8AHTcdNsaNVrURQRUkIyDpYzI03vJPW04B2o8lCUMNfjuwjDjn3UQ00oG8oTOH8+2lKnyeZen5lMiVYl0K80iYBBEMsAmNuYiDtgjwvxIihjmSOeAVCkglSNJAHKEAHQzINupLUs0qIhC6gshQQeUSOW2+4AmdyOuPef4HQzAbUqUyZI004JtpF12UGCSw0iCBtZd9S26bjiYE5iAY9/X1rx2+39ygY8anFfENAqq5emQ2mTPKWMkCxHUSS0/nGM9rudTLrY615gIMndQZ2AMW6flixk6tWmzrPMJBNiQEBUwx6CYER9ceGyJ16SoOo9z33JvIMb+2GVmYTZnFCZHXdhp+8KkQC0AnXjPnQtRf+P4OH/4Yopy9fb/1D/4KeE2nQpmk2pgKizb6MLdyCJNuowV8JcY8jLNyq2rMVPUW6JR+6w7++Ge2my5ZloIiDHDMEEHUEYilbbXbPNITjek+RzFFvi3lC2UpCmpaKrMdIJhRTJLGNgBcnpjJq+RqIqM6Oq1BKFlIDjaVJEET1GNN8S+L6iZQVKaopNUJsx6CoG5mN1dFYdLQQRIwgcZ8RVMytNXVFWlOkKDYEKsXJhQqKABAsTckkhWBHZ2dKes6SbSaLVqWg6R6CjmXz7rwarSOUzGh3VlzOqoaIIqAEaT+7U/Z1C5Nji3wqi2miHBFM01Y9JSFYx3JncH8ox0Kqnh/UEXVUbSzeY8iK2ofu5KbDflMRvGOORzbrRppqMPSVCbRpIB0ydoJk7frgh1Kli6nXqRyo7Yqrq1nh70SHFprBoKU0PKFUyOsGDLXhjJvHSYxUzWf+ZqhajlBMBj7DcjqSZO880XxXq0itNSCCWhSApEWBEmApaDJHv2OPeW4dUaCiuSeqb7dgbixHTpjkMs2ZHbdyTu3nHCd++ns9sbqe+aacjk1oJ+6PzFUi5K6QsDZQWJJtM7W7g4DtlswyeYhEgkumnm9gQbFYkxtciDFtByuWpjy6IGhdHMR9ocwiTDaixibTteMe6fAFTR1ImCBOlbHTsJOwBM7kYy/111RWQCTvHt+q8NpQgXcRuxpK4Zx9FDHMX1WKgEiQYBAHKFAG03I2tJK8Q45SIC0UIMEmeUkyQLR2k6j+sYuce8M0qgcMqUgDAKpzExC3HTYknlAkbgHCDk6lRC6zzXB2JAWVIBPQSdowQlpq0JLqMCNNKvs7qXFCR54ZeenfXCuTqZdROocwEGW+yL9J6dPyxQQX/X+O+CjZI69JUGT3PfqbyD39sV6VJDTbU8Osgj8RbuQRe3UY1NjVCCQJEgGBjjOJ78DOWHA0PaBK8TBxjdh8Y+NOXwxRTl6+3/qH/wU8cPi3lC2UpCmpaKrMdIJhRTJLGNgBcnpgT4R4x5GWblVtWYqeot0Sj91h398WvEvi+omUFSmqKTVCbMegqBuZjdXRWHS0EESMIjZru0is5/EcqVvWY/04vxhP+Uc6zKvkaiKjOjqtQShZSA42lSRBE9Rhqy+fdeDVaRymY0O6suZ1VDRBFQAjSf3an7OoXJscA+M+IqmZWmrqirSnSFBsCFWLkwoVFAAgWJuSSWsqqeH9QRdVRtLN5jyIrah+7kpsN+UxG8Yc1m6rcPjyUJNRSaarIi/LEbTGmdp69JxYpcWYSgAqUt9LSYAm+oQQxFj32IMAY+eGctT0BqkQqK0Ef8ALv8Apjvm+IUhSK01BdvtG3Y6iCNz0IEx1xUpRCy02gqyxyAnHPhv8K3KGx2SVOGMMv1RrgHFKSuzPQVJG6C1trRM3N5Jj8cGKg1KrMALBr7TEWI6G4gzbphFyKuBymzW2kbfnc2/HGgcPGqilNSFqMuohVOkx2JFoBiB2I6YzVtRcXeB9aOISgBYGfXRqnRqOoOg23OxEbbbT/dGOj1Q40hlDcvoXlNxN97CLA97Yq5fLnUA9hJUlgbxvuNjtOxiRODtfgFBlkoRtyzA33kX7wex/DAih2aoOdePvMiL2M6gUs57wkmnWKrB2gSEULvEkzNzHSZsMA+IJVy1RlrqA269zeAw7Ewb/wDLEWGHim9PLyiBNSxtp7krqhZDAGA0mx3Bg4Q/FfE6lbMlqrF2VQs36De8gE7nTAJmwnGm2R/zTnZuCRHWNKluuIkg4daUGcgnVBie/wCm2OqVoy40zHzFb/BQxyJPYxMx0/jpjrluINSywgIZzFb100fZKG2tTH4Y27tk+r7Ng74EnCACfakj1o7BwOp3+ZwqxV4dWzORZaSF2SsHIEWXQRN97kAAXJIAucKud4RVpJTeohVaolDIuIU7AyLMpvFmB2OGvM+I6yZEvTKIxrhTppU1kaC+wQCQyqwO4KgggjCvxLjlauqLVYFUnQAqqFmAYCgDZVA7BQBAGENrs30rymd380ueeL6y4dabadMfsNmIafLhTMgD5sFljyhEkA/0h2Fhjnw+DRQkuCaaiRF+UCNpjTP+04Hp4mpfstsoVqeaWkG+gDWHj+kgne+j7otBYn/CeTpaFarEKitB2jRv26fp+QLqkoQVnTzpxsWStQG6uNHizKSigPS30tJEd53DEb/kQYww+H+NojszUgmoXKWmPaN7m97foL4hxOgKRWmoZ2+0bRsdRBG5+yQJjrG9DJB45TY+0jb87m34++F1qSp1ErTcB34d8d27GtOy20slOfKtg4blQ9OlmHKqwAaTIVuliOhg8rTO8C2CeYqB4KEC2rUCDESCLTeZB+h98KPh2tT0BCIqMhblUkSOgkbEWt2ItgtwrNrUISWEsRBDA8tzEiL6tIvpOmRN8ZNxpRUSJw8qz1ss6kOnHly4cBXHi2XNYadoK6bm/U3nrA5Z6f8ASEzifhdBJDsrm3pULvEk2N23AG8jth94hA1NOkyD7fj7zI/PC7WzCoWUaSwMzInckTAkETAN995jBtmdcbyo2zqXdBTSRnhVy7sKygNuO5vZh2Jvf/liLDAN4J1aTE99/b8Bgv4mz71cwTUY1CoAmT0H5Anewg+2BLMe1pmLx/HTH03ZDdxAdAhShjGGHLwqi1OKWLrmMd+NdEqxlxpmPmK3+ChixV4dWzORZaSF2SsHIEWXQRN97kAAXJIAucV8txBqWWEBDOYreumj7JQ21qY/DFnM+I6yZEvTKIxrhTppU1kaC+wQCQyqwO4KgggjHP7LCbObWN51x/K7SNduUWvp9J95pUzvCKtJKb1EKrVEoZFxCnYGRZlN4swOxw4U6Y/YbMQ0+XCmZAHzYLLHlCJIB/pDsLDClxLjlauqLVYFUnQAqqFmAYCgDZVA7BQBAGDKeJqX7LbKFanmlpBvoA1h4/pIJ3vo+6LQWKagq60WY0aYEGVUTabLt9Li/t3nHehTVZveP07R36/l9cKSZ+oogVHAiIDHbtvtj1T4lVUyKlQHuGI/zx6talI7MYDhqeNP2tqtoIUUkn2rS+FFNF1AIb6Wi4PSDBgX3/HBSjndFcSgCqxKMCSV5gZUyLbW/v65E3F65JJrVSTudbX/AFx8HFaw2q1N59bb7TvvhMrZylEm9nzo9W32lCCg+Na54k8TvV5SWULHMCRIKgSAfTEie/vfFfh/FczU16ENRAykKSeUyNyLAyRK/Q2Ivl9XjuZYQ1eswmYNRiJiJud4tOPA4vX0FPOq6DcrraD1uJjfF7dgbS1cKQTP65HrOgVbXRAShECn7McaqvUKMQNJYEovNq2JlgTa+3fA/O1/MQcutiWPmGxgbrAgEgQdREwcJgztTbW/X7R67/nifO1JnW899Rw+YeYZACW8u7H1x1GVBqt97fTZXzbEH0gMoEC5gQB3IPLJ/wBsC89UjLJ/aK/+DL4DfMv95vzOLGV41mKQIp16qAmSEdlBO02O9hf2wQu3pSE9iIgz5RQlof7YYijvD+F1s1kWp0KbVHGYDaV3jy2E/qMc6vw+zSuyHQWWh58AkkrMaAAJNSxsLW3wFznGK9YBatarUAMgO7MAdpgnfHs8ezJXT8xW0ldBXzGjTEaYmNMCI2wvddU6srVmaFAiqGG+i7mjTAi6Ks2myzH0uL/+cKGLCcQqgQKjgREBjt232xWlRSbwAJ40fY7SlgqvTjupuy9JVJEyY/TtHeMMHD0UINSaTM3tI7HpBhoAn69cZknEqoMipUB7hj/rjq/Hcw29esfrUb/XC+02dx8yVU9a2802ICDFaxQzmitDIIViUYEysGbQRI2tP54+8d8W1HIAJXREN3tEgEW3v3974yIcVrDarU3n1tvtO++OlXjuYYQ1eswmYNRiJiJud4tOB0bNAWCqCBUXNtsLN7szPOtSocYzFdqjKpqLqVtJnlMiJMkdRIn3gdQ9fjNR6hpsQNJIOheaZgmWBNr7d+2EIcXrhCgrVdBuV1tpJ3kiYxyGdqba3i/2j13wzs9nYZWVXAd3D28uZNBK2qFACIpyztfzEHLrYliahsYESsCASBB1ETBxwrZpiD6QGAFrmBAHcgwuFT52pM63nvqOPnzL/eb8zh03bWUwbmRnx4ZRlFDG3cOFGc9UjLJ/aK/+DL4ucP4XWzWRanQptUcZgNpXePLYT+owCyvGsxSBFOvVQEyQjsoJ2mx3sL+2Pmc4xXrALVrVagBkB3ZgDtME74Gcti1tlr/TM+c0rIBVeo1V+H2aV2Q6Cy0PPgEklZjQABJqWNha2+FnF88ezJXT8xW0ldBXzGjTEaYmNMCI2xQwFXtTExMTHV1TExMTHV1TExMTHV1TExMTHV1TExMTHV1TExMTHV1TExMTHV1TExMTHV1TExMTHV1TExMTHV1TExMTHV1TExMTHV1TExMTHV1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4278" name="Picture 13" descr="http://ars.els-cdn.com/content/image/1-s2.0-S0309170808001437-g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2635250"/>
            <a:ext cx="32924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3" descr="C:\Users\iappel\Desktop\1-s2.0-S0034425711002719-gr4.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2973388"/>
            <a:ext cx="5397500" cy="3884612"/>
          </a:xfrm>
        </p:spPr>
      </p:pic>
      <p:pic>
        <p:nvPicPr>
          <p:cNvPr id="5428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988" y="4743450"/>
            <a:ext cx="219233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1" descr="http://ars.els-cdn.com/content/image/1-s2.0-S0309170808001437-g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3938" y="1009650"/>
            <a:ext cx="5789612"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6" descr="C:\Users\iappel\Desktop\ind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2988" y="1249363"/>
            <a:ext cx="3790950"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 descr="http://ars.els-cdn.com/content/image/1-s2.0-S0034425703001962-gr8.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09650"/>
            <a:ext cx="358298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2514600"/>
            <a:ext cx="3197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7" descr="C:\Users\iappel\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663" y="1249363"/>
            <a:ext cx="5387975"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22"/>
          <p:cNvSpPr>
            <a:spLocks noGrp="1"/>
          </p:cNvSpPr>
          <p:nvPr>
            <p:ph type="title"/>
          </p:nvPr>
        </p:nvSpPr>
        <p:spPr/>
        <p:txBody>
          <a:bodyPr>
            <a:normAutofit fontScale="90000"/>
          </a:bodyPr>
          <a:lstStyle/>
          <a:p>
            <a:pPr eaLnBrk="1" hangingPunct="1">
              <a:defRPr/>
            </a:pPr>
            <a:r>
              <a:rPr lang="en-US" dirty="0" smtClean="0">
                <a:ea typeface="+mj-ea"/>
              </a:rPr>
              <a:t>VIIRS Snow Fraction Product (in a center) </a:t>
            </a:r>
            <a:br>
              <a:rPr lang="en-US" dirty="0" smtClean="0">
                <a:ea typeface="+mj-ea"/>
              </a:rPr>
            </a:br>
            <a:r>
              <a:rPr lang="en-US" dirty="0" smtClean="0">
                <a:ea typeface="+mj-ea"/>
              </a:rPr>
              <a:t>Differs from Similar Existing Products</a:t>
            </a:r>
            <a:endParaRPr lang="en-US" dirty="0">
              <a:ea typeface="+mj-ea"/>
            </a:endParaRPr>
          </a:p>
        </p:txBody>
      </p:sp>
      <p:sp>
        <p:nvSpPr>
          <p:cNvPr id="4" name="Subtitle 2"/>
          <p:cNvSpPr txBox="1">
            <a:spLocks/>
          </p:cNvSpPr>
          <p:nvPr/>
        </p:nvSpPr>
        <p:spPr>
          <a:xfrm>
            <a:off x="1371600" y="6248400"/>
            <a:ext cx="6400800" cy="1752600"/>
          </a:xfrm>
          <a:prstGeom prst="rect">
            <a:avLst/>
          </a:prstGeom>
        </p:spPr>
        <p:txBody>
          <a:bodyPr>
            <a:normAutofit/>
          </a:bodyPr>
          <a:lstStyle/>
          <a:p>
            <a:pPr marL="342900" indent="-342900" algn="just" defTabSz="914400" fontAlgn="auto">
              <a:spcBef>
                <a:spcPct val="20000"/>
              </a:spcBef>
              <a:spcAft>
                <a:spcPts val="0"/>
              </a:spcAft>
              <a:defRPr/>
            </a:pPr>
            <a:r>
              <a:rPr lang="en-US" sz="2800" dirty="0">
                <a:latin typeface="+mn-lt"/>
                <a:ea typeface="+mn-ea"/>
                <a:cs typeface="+mn-cs"/>
              </a:rPr>
              <a:t>               </a:t>
            </a:r>
          </a:p>
        </p:txBody>
      </p:sp>
      <p:sp>
        <p:nvSpPr>
          <p:cNvPr id="55302" name="AutoShape 5" descr="data:image/jpeg;base64,/9j/4AAQSkZJRgABAQAAAQABAAD/2wCEAAkGBhMSERUUExQVFRUWGBwaGBgYGR4fHRobIBsdGh8aHx4dHicfIBskHh8iHy8gIycrLSwtGx8yNzAqNScrLCoBCQoKDgwOGg8PGjMlHyUqNCwrNDQyMio0LywwNDAtNDUsLDQsLCwvLyw0MiwsLiowNDQsLy8vNC80NiwqNDIsL//AABEIAPMA0AMBIgACEQEDEQH/xAAcAAACAwEBAQEAAAAAAAAAAAAFBgAEBwMCAQj/xABGEAACAQIEBAQDBQMKBQQDAQABAhEDIQAEEjEFIkFRBhMyYQcUcUJSgZGhFSPwFiQzcnSxssHR8QhigpLhNFNzs0SiwkP/xAAbAQACAwEBAQAAAAAAAAAAAAAEBQIDBgABB//EADoRAAEDAQUFBwQBAwIHAAAAAAECAxEABBIhMUEFUWFx8BOBkaGxweEUIjLR8RUjwkLiBiQ0Q1Jigv/aAAwDAQACEQMRAD8Aw3Ew78M8L0FWg1ejUemwR3qU3MlWTUVCR9k9ZGx7jHU+H8gVcBagNiDrnQIBkkTJ7iPUSOmK3HAjiN4xHXA0wb2c84ARFIeNH4P4J4Y1JTXzFVH+X84jzKYuFQsommRBZoB1H0uDzKwW9kvhrlGpJUqeZTQgyzNAtMEGDuSASRbsZBAWh4PyvmRUcoqwXJJZdIYqf6OWBaxAi2rfaYMvpdm7pXK2e6kxh13VW8H+FMtmqT1KrVQRU0hUdASvLMSpJeGO4UGLTBAvDwTkAyA5lnQvTRnWogBL+QLAoSJFVqt5haLJvLKeyHw0ytYM1Kn5q+cqACqwcK2ghmUr6YZj9kjR9qZB3NfBjI01JKVG9/NKwCfVtH5/jYYqdtjbRF6caoNmWDdwmsb8V5ChRzVSnlmZ6S6dLMQS0qGJsqjrG3TAjDZxLgGVFXTSFYQSCHdWMzESFX+7r9cUq3BU1ABWE7CZ9v7wcNEWdayBwmrPonLt7CgGJjSMp4CynylQ1KhXMoULrf8AdI5IXVBgMYLRuBEi6gsHwo+G2QztLNHMUzVNKuURg7rK6QRZWH1ve+Ay6kEicqqcs6203jlMd9Y1TpFjCgkwTAE2AJJ+gAJJ6AHHuvlHQKXRlDjUuoEalOxE7j3GNd+Lvg7KcKo0amSpmm1U1KTku7SjUypEM0dZ+oGMv4zx98yEDKirTBChNUAQogamMABRYQNzEkkzSoKEih6GYmJhoyXA6OmmaiOykKzMrXIKyRpjobTPf2xKMDHhv5frOiLPZlvqhFK+JhsbguVhgAwPQ6p0iBvH90bn2xdy3g2gUV21qpBkkwLbXjqYnt+IgVdpSj8gaZDYtoORT4/FDMv4dotwqpmz5vnLUKgSNBWaQ1QVn7ZWA0kiRZWwb4V4GyT06DVatVPNpqXfWmlHLUQFICGFfzGAYtylSWHKwwKo+HKGrmYqouSTIiSD6JIJsY999pLZfwTQeSilx5gUAOdQBggkRtc9jy9cWuOBvPrvyqgbLeO7ruqcH8H8NfT5teoA1E1AVqpcgUbafLJEvUdL9cu/eFz5om22NMrfD7LIDKuffXEDvtGFbN8GoBoQVNyCGYE7+wGI2V5Nqns9M6k5sl9uJjHjS3iYOPwhJiD+eGR/h0KeRXMVQ6F3ASZ9JHqMdPcj8Di+0RZ0pLhH3GANfCqk7OdUq6IrP8dKOWd50KzaVLHSCYUCSxjYAXJ6Y2H4SfDnIZ6jmWzNM1DTrlEYO68ukHZWH173x6+K3hPJ8Ip0auToAPVNWk2t6jDQ9Io0DXY6WN/fFfaJm7ONAqSUkg6Vj1bJugVnRlDiULKQGHcE7j6Y44KcY8R1cytNKgQLS1aAqwAGi30AVVAHQdySReJ1GtayGfZuHUora9PlKtOTqSECnlWN2mGM8o2mMfeDZGlS0rmrCoVL9wImCDJY3usG8AXFuvhfyky9F5IUUgz0gFYMwp6fMliCstI7GGG046ZTh2ZVoaEOZNgzAI/2VbYsYJn3sbkYUk3ytIymYmCeHdnkdK2TRCWgJjD20r7nMvl/NR9GzSwpkENJ0LpNggg3UCdvbHLPVsv56U6aFJkuxFzdXXlYggNBESs6wdgoHnieR+Ry+hm01KryVSoohNg62B0mNugbYEGSnw6yhzLumbL1KK09IUGRzN5h1MLxI2P352FiUt/276lSBgJMT/B09qqccCAVD9/zTh4ay6ZHKszAFqoZgrNzsxkkmYBOkDlAEaHibkjeMeL0bJFpeidPJDdPSBCzBBkEEqwEz93A7PEvmzdGS1NWccxYM1RKYYgsYa2kb8lhfUOXwGxNQio/mqkOoKsfMcBtB6+WJurTMbAE4EbcbcVecOAxy78/f1yqj6cD71nE45/z15Z7Xrc5I0/VZg+8G/8AHe+C/hjJl80jVAWC1AX1dh6m1E/ZJU79R+LbS+FrtSlmVKgsQVgA+od7nm9hCxO+ArKlIO6E6Uuykq6lmYAjQbHYSFvvsBhw9thLrammkwSInPz49RRDbCFGQuYo94v4lor5ipVRATlxRoHzEJZFqhqdTRclWLOdyB5NxqiCfwJcfL5vSCB8yYnf0L2xm2Z4g1ZAKtR3OuyLYReYERqHSARznY4d/hvxU0aea8peU5lo5YsKdOLHad8LdpDsLEYEHDlgRlMb/wCaUv2ctpCBjiT5Va/4gss9XLZYIpYq9Rz7KtMsx/ADGFZrhtSmqM6wKglTIM2DXg2OllaDBhlOxGNd+MXG6j5Wi3pIquuw9L0mVht1BI/HGR57itStp8xgQswAqqBMDZQBsAo7KqgWUAS2aoqsqCePqaVOCFEV2Hh+v8v8zo/c/f1L97RtOr1W2w55JmfJKwqhggpjyy0MOUCQoiRqt1IHTrivSzangDUwya1eWUOmoJ5q3KRrBLRfqAvOI0HtwVkWjTaSBoBKQDJCgapNxLf59MW2rBIPHod9PNhAl1UHT3r5kKSKQK1lYgsfbeCCCSb3H06jHbMU6RdW07GTovM2EdFETYYlLJ1QQDCmqbBjAboD3O/4++POdyvy9PSxGp2mEYemIBBjYx+o2xFH3Oi6qVK3HPfyjn4GtGopu45DrrdX3M1KOtUVChM6mO7XDLykiB03E6gbCBhr4TTTLZckjnaTBIkze+146dNJibyu+Fsv5zMtbUyKsADa7ajJF49j972xYzTFqxjSVsoLbkgllUEyTBtp68v4iW67e7CcsSc53d+8VBtJc6joVdz3H1OXnmpmOUAzYWG0wRtuCB+WEOo95EfhMH3w0Dw16iGbUqDUogkuwDaSN9AJvM7bRfHxfBj6JYhWvYiB3/Gb/kInBthttksSSBjJx08sZw41U4wt44GN1BOE0dVVS1wGBae3Uz7W/PGk+M+NZenw8UEqB3Ol9PW+oahPQFffCBATUVNl3BIYSTflNjt0xTq5kuAGZjzWUbR7do/zOJPt/wBRtCHl/imMKrcs4aSlKTiDPOtT+Arj5bNxIHzHX+ouOX/EBlHrZfLCmpYq9VzHRUpF2P0CgnFD4XcVNGjmfLEg5ltwBslPp0xx+LniKt8tRcQrCo6elTKvSKsIIIusj6E98Jw8o7UKNP8AbWUeQRePE+tZDnuD1qKU3qJpWqJQyDIhW2BkWZTeLMDjoPD9f5f5nR+5+/qX72jadXqttjzxLjlbMBRVfUELFRAEaonYDsB7BQNgMNtLNqeANTDJrV5ZQ6agnmrcpGsEtF+oC84jQdDQlMPhvhZp06WY1I6UsstdpNlISmFDEid5BVSbRAE4+UOMVvPfMuVZzpaH1Kp1KRKnccthpgg7YF5YRRoABdApIzSQSCaaktcgGQTC6gZIFiVnt+wapo66TB1VgKmncKyK0xMGjPIDG6OLwMDNshwi+rPlkN+gOmeuFa0LDaAVagDo7q8ZfinmZr+cqKtMsQVBCgcsLpNtJACjeYU7m2NKyvCymVjKr8rQKli2osW3gktLkNEADvbrhK4V4Qr1SEpoREa0qKwGnaZNiCVmVMHVExGNP4jxB9FINSuAFA3KvB+0I6CSO9hMDAG0LSlf2okAaCYPE6Duwiqn4QU3SCdeHdrO80ifyGXMURqaK/NoYGUqCZkgXQqNCQduWQ3T1kuN5rhdOXpVDBKaqsqIJ1kCPU/XVJAFoB1YdMjXeon7qA2ollDRJsQQOguSd50jHTjuVFQE1tUMYYGQDqsFII5t7DblBnUJFLNpS/CVTGnxVP1JJIUAQdOtKAHxa+c1BCFAQS6nUqs0tu4DagAeU2vfGa5xUNQkKCgUoGKgyTylhp9REyCeg7gHF6hk/Kq1KRLIoLMCykWDBFjb1C5iIsZBGLjcLIrka20zzGdhJvedJEG/pO0HScXJIYeUqTlgevL5mmaG0IQEoGB0jrrzT/J0kE3ETaO+31j6n8MPHw6zSLRryRBzLxH9Sn3J/vwt0eL0qVGpQZCzqToeeuqVad1gcpA3B+uPHh/ir0MsdDsmrMVZ0sRMJRjY9Jw52vZ3F2ZXaJwn7TooYEEDlQbF1+0NoBjOeBANNHxHyBzeWppSZZWrPMTcmKaqIBuWZRe17kC+Ml4hwlqSUnLI61VkaGnSYBKNazgMCV6SMOfinjtZsiG86pPn6Z1tOk0zKzOxi4wj5ziVWsQatWpUI21sWj6ScB2JHZsJSOsaT7UR2drWkaR6CmjL1Mz+x6qjM0TljpLZcqfMB84AMDoEiRvrIuREixDg+SKpTqyrKlFahE7QqwDN9+gO0bY+vnD/ACdVFLnnPmLI0hPOkPeft6VgaTeYIk4pZRf3dIWgIpM7iVBJuQDN4E79rYucSV/aDE58v3uovYxhazwHrV4cQfzWrMQWMGDqAMrEjrMWtt0jFWnnNVaaoDqSZWdPSAAekADr0wSznB6fyeXqUGZqra/PAYEINRCCAJWQp3O0d8VsrwSq50qh6SpB27ybRbcd8SlmztXxrhuIA5YjfpmKfol43co68OhTDSyjLR/cjyaRUnVJJPuZljPb3+uB6eG/MpiZFSCUMyrid43UiywfbfowZ7POUTVTvAWNyGjvYbdPwvjnRq1GX93YySyhona8drmd5gYy6bU6glQOJOc+p19KO7K8jIAUCy/E6+TF0Y7rLSBvJFt295ttEzgjX8Q1MxIBAVVuy+kEybyAZgRH54K5kqwPmoSDYzIibbEQ29gRFh1GEMZfQ7qZABJkiJAOkfn/AAcEtpbtKVLuwseHhVLZPaAKGWv6rhW06rCQBEkTJNibbxuD/pinpi52/wDO2DZyf7yzGJufx36xEb7b9jgcmcRabUypLA8rfjIPta1txjU7P7RxJDQvEXZGsGce4xPAzhiKDtV1CgXDEzjpO7vE+FOXw1zSrl62o75h4/7KeO3xC4U2dyyLRZAUfUdZgGYpqoseZndVHSTcgXwqeHuKvQyx0OyasxVnSxEwlHsek4nivjVWpkQxq1CfP0zqb0tSYFd9iLEdcI1WYJ2gpevxGdL3mQdmF6czl/8Ae6lPivh+pl6dCo7IRXXUoUklbK2lpAAbS6mATZhg7l6mZ/Y9VRmaJyx0lsuVPmA+cAGB0CRI31kXIiRZVzOeqVI8x3eJI1MTBY6miT1Nz3OHt84f5OqilzznzFkaQnnSHvP29KwNJvMEScNazFWeCZgNl6dMIlViirHlklRpBmwsRtJBsT3JFmnl815rV182joBaQYI+mgR5Ysv3YF+oxa8IZ6nlcv5lRZ/cowi88m1zvJk/UA7W4Z3xZVzVLyKa6EjUwWGkCDALAaf+aASdrjcGXlLUGUwjVRO/OOvDTXtkC6CJwHhTN4T8TV0Lv53mrF9YlgYtfSGMjeZAJkTMh0oLqpCoQxIUTHIwMCzTAba5M3taMZdwjghZQecE95DE6YABETB5h+FrX0zhlemadHL1FlCpUOSzMrzYMdNjJNyfu++ED6ErUUA8tPjTExVe0WUgBSBjryobRoKdQDETcDT1BIixPvF+vfFurnFYaKitELzvq1WPcXF5Fja2Pf7OOXZKldVChz//AKCyzyXKj3OnaTEtNmGtxKjp1BgxBAlILSTYG1iRB7fgMRYsKwohRukd8+ceH8rC4BBSCQe6kXP8Gy7o37iVIXSNB1MoGmUJINrgM1gum+EPjlM5RyqO/PdUYwUTVAm5tAEE2YMLY1LiWeRCzLqWmCSHEBBcsxETbUJOrr1GxyTxZqXMFlBVByoSdQKxYLuNI2gGBcCItqdnI7RwIUJHl11lRKFKxg9fFBalRiBULAsGNrTO8xFxP5RGOmWytatQmnTZ/wCc1p8tCQJShHpFtv0xKnD6sNUP2QHYjcagpUkjq2odd56zihUeMsn9or/4KGNamzNWhTbZIzI5CCYoK1PlpQWnQ/FG38NVamTZKgakRWDDWhE8uibxCgsGZvsqGMGIKnxngD5ZaZcmXF1KkFSArEX3A1aSbQ6VFjlkkM688OP9pX/62wt4SW9hLFoU2kyB+qWrdLpvnWn+nQUcAZ7amhDdAYGY1beXrO/VyN4jbFbhdSaSKFVyUUekkiwM7fh139zAIeKaoyRycL5RMzzavVrj1aYnYRAliLknDLwLMrSpBmE/u1I/7dvr1/2wA4YSSBKtBxp5sQS4qTAjGvlNa2tqi6kIkyLdekfZG3bBjgnGqiFmD67X1XO3eJ/yBPvgPX4u9VPLUQu5AvtBgSBHvAP+vTJ5EkDff3B22BG5G/8AF19tQsp/vwDlAxgdca1VnCFkhAkb8qcEpMaYa5sJ+yZ7NO+1/fFFQGBue8RMkSOh/L64v5OorJTpOJGkjXJJDdidPe0n2xxfhxolXqRpBNtYFp5bwPrHvF8Z8JxPl8Vel4JVcVnp1/Fcnza7MrQIhmktY+1wJtbaBj2eF0aiDTSEGLkMGi4sWYCAJgkWAHUXOnO09MypIIEr6pJt+JHfArNZkLqIBCTZoEbkkggExO8ncfgZNLXP2SDQLznaDARSn4h4f8nVamtQPInlb0gn0nrYd95FsBGY+okTPt/Bvi/xsFapIEKLKZkRHTcQJi1u2KbZV7t2AYntMQbdTIx9L2agBtKlxeIxOp4dcqTPqV+Mz1nXXKZOtVy806bvGYrToUmJShHpFtv0wRTwrVrZOolXVQK1BUHmIw1QAnWIUa9TNfSqsYthfqPGWT+0V/8ABQxM688OP9pX/wCtsXWiwNJsZtAImThH/sR6Vnl2tZBZOU/NV/EHhhspToMzy1XVqSIKFQhI3MwX0kwOZHHTDHToKOAM9tTQhugMDMatvL1nfq5G8RthAwZHimqMkcnC+UTM82r1a49WmJ2EQJYi5Jxn6oo3lnpvRpr59NNKpqUuOg3AJktLNyxa94OCeS4nRViiPSUMJ1eai/gSTPYaT3J98ZxiYqdQp1NxSsN3vxPOm7e1VN/ikVuXDfFVGmpSpmcuYYEFaqkddr22WTLb22nFzL+N8utdqi5xGVmjS1RV/wCa8MLb8wJg2nvgOJhd/S0TevGa5W1CqZQMa3DxT4rD6i+ay1RFKhEWrSeJSGsGBaZNzYRFyZFHhHG6RFSs+fp0CSoJVxqIkA6aQltIkkGxBEhQCQcdxMGt2ZKEkHHieviqztFcABIEbq0F+OUnrMz1hUpgsE82pr5AdwGurMAIsJ2t04VuNK9MURWSmhZmamDympAIZmmLzptYaJgThFxMNUWtSMgOHdlVBtZOlNua4ujiWqlmIEyRE7dzYKqjp+kGoaJq5dQj0pWvWJDVaaGGSiARrYSDpNx2wu4mJuW0kAIF2DOHhVLrxdEKpnbJgZM0qlehTY1w4/eCpYIw2o+YRc9RGPeY8N5VdcZgMBl2dSKtG9VSeUrq1QwAIUAtLQTYnCriYCWsrVeVnVNTDRlqyGkg8xVhVkFh0HubmSbdPxwr4mPEqUkykwaLs1p7An7ZmnGjnqcwGS/Uuo/Un9Prgxk+OU0BVq1OzA2dSJ7j8hJk/wCeM2xMBPWQO/kacI/4gcQIuCtTp+JKS1S65hSCSILgb3vB29xttPfjxnjwaS1ekygjSoqI0Wv1kje5t9SbZliYrbsCEKCpyrxe33Ff9sTWjcO4lTIeo2ap0rgWYSb/AGUEmBJIPSNhOBh4qhqEmorrJ0631coPY3BIA6CfbCZiYZMkNLUpIGPDLvz/AFoBQS9qOLEEU3vxNWUU/NRVkkqDYtAIYmeu3tp2xWq8QRrmpJIEyRv+e0AD/bCziYYo2iUmSgTM9+vj7UObavSmI0TVy6hHpStesSGq00MMlEAjWwkHSbjtjq2TAyZpVK9Cmxrhx+8FSwRhtR8wi56iMLGJgRdoWsFJOEzHnQRxM05HwtkecjOKyDK61YuizX+6Vu+mIOkLquRMg4TcTEwPXVMTDJkvDdIimarVEDaWLgAqFZZ7TPTr17XsP4UoQ0VXn7MgbQDJsBBF9+oxBxYbMHxGI8R0KYN7NtDglI849aU8OVb4eRTR1r6i9KpUC+WZBTLjMGmwDHS8EDtDKZvpx1yXw/p1ApFVgGB6dRPeAZgRB7ztfll/DbeZJzFRCRdmbTKiVPMenKIG5EWxWh9C5g5Z1Jey7Qj8h51X8LeB/nKJqmt5YFTQQKeoxyS3qBI59lBNrxIkivwvjQGzIBZkUlaYZVLGgsavMAnVmEI7oC/ZT3yfgzSDoq5gJ5gUGm6wxOmGIG29mE7GdO2L7/DNEWDWzDXBGkrAbYMQew2i/TFS7a0gwo+9eDZtoOQ8xSH4n4MuUzL0FqiqE084AAMqGtDNaD3wKww53w/TDwtSo94OpQDa3RmxVqcFUGAW/HDJthbhASPaqjYXgJI86EYmHil8NT8l807lAzhEDW1T1utxbpb3GD3wz+EuW4jTzDV6tZTSrGmPLKwRpBnmQzvvgUOoJIByMGoO2VxpIUoYZVlOJjXPiB4Ey3A0p1qLV6vnrWosruoEPSKzypuNUgHqB2xn/iLxN80lBBSFNaAZUAYnlOmFuJgaZvJJZj1gTBBEihqB4mJh04T4KoFaRzDVqauFY1FCmmFZQwE76hI6G8i2knHKISCT89w17qtaaW6YQKS8TGin4c5U6lGYq67aAVGxAMsI2IOreRIEYvZD4P0agU+fUE2JgC4naQAZtEHv2uAraLCcyfA0WrZz6RJFB8r8MPMFMjMMfMQPAoyy2olgyh5DKKwYgTK6YksFwO8LeB/nKJqmt5YFTQQKeoxyS3qBI59lBNrxIk1l/ApNbmzFRT1Z20coJRj5jWiFt1IItFwVyHwyCqxStmvK85UVqVRIYtpAYqswOYQwn0mdNhgkvoFVqsTqcx50BX4XxoDZkAsyKStMMqljQWNXmATqzCEd0BfspWfE/BlymZegtUVQmnnAABlQ1oZrQe+Ncr/Aymix8zmSJUjTogNEBoJG3SLxacZ/nfBtJamkVqr3IOqmFNiBsrveOh9thGIM2tp4EoOWeBqLVkcdMJFJ2Jg/nfDyKwCs5kCJF57RGG3J/B8tkRmalRkZmARTaQeplZ79YPcb4IdUGkBa8jlUzYXgYI899ZniY1r4d/CHLZ9cz59Wspo1zTHllYIABnmQzvuIx6+IHgTLcDSnWotXq+etaiyu6gQ9IrPKm41SAeoHbHgcScjQiklJIOlZHiYOeIvE3zSUEFIU1oBlQBieU6YW4mBpm8klmPWADxOo1p2SpVG4elUBTTQUkldIYcou25K6uWdifoRjhwnIIYFUhQ8EsdtMarkERIIPtbvf34fy9NaNJpGgoCwZSW1KguCLadVoMdt4x9y9Kq7EGnqNRrBgN9hpZiAJO+n2wqB/NIMCZ3HoeFb9kFLSZOnt51YzlNNSg1HCTdCSRGwCi4KncljuMV61KgGCoZL6pN4MEMAIFw0NsD9nfc+sxlXy9I+ZqR2ewKgsv5n02sfpe+LPhjK/NVGWuwQBPVpGppOoc0G0Aif6oxcBdZLpUbqdxz4xGOPHyqtawnLv1pj8PZNKGXZ31MzEt0G2xgTAiAACYGonoB44jx1fltStpkW1r9nowk3n0zpMbxADYH52s719F3CKIIO0amAAkLJHKTBNj97A1/DdWGYudIpywZT6ngilA7kga4XcwdsKmm2lu9o+qCYOWm4fPhXhaKcdTStWqc5IEXveZvvOLfCKPmV01jUAwDDsL3gCwB3+uC1HwZVanqAAMHlM/Xr37e18ckQ0tRF1USwZdtREgleYDlHXsMaZ3azTjam2h9xBE+WGfWtQbsSgoKUrAYxWneO8xSpcK8tnSoylGCzOmZCwJ9Mgj6Tbpih8BWAy+bgyPmf/AOFxmOczzVVXWyjSYACgkLfZjcgX5S3Ub9Hz4VcXFCjmQqhgcywESRZEHfrhLa2jZbCoj8sOWBA60pLbGihITMgqJ8fSrP8AxDUmfLZYKrMRUdjAJhQkkmOgFyemMIrZOoiqzI6q4JRipAYDcqTYj6Y2z4teKW+XouqLOqrTIbVGmpRZG2YX0k/njIuM+I6uZWmrhAtPVpCLETpEb7KqIgHQIOskk7OUV2ZClZ4+ppKsQqKp/s6r5fm+XU8qY8zSdEzEaoiZtja+D1H/AGXRq8jU0SikqFBHIBDWYnn5bwD1i8pQqN/J+ApgtBOi0CsD69cA6jAWJ3IWCzhy8G5ZEy+XZSuhqSu4ZWLaxTWSGFtM20mPrMDFW0iAgSNaZ7LgLUTu5144Bw2lpiuVUVoZmJjkKyCTy6QRfpA098XeIZdCyzVqeVPMhZmSDACoo5SvUliYKnHHL06zE6qRY1G5VcA8wsul3IgT2HY2x8zuWfKUD5mtHqVCFlQ7JAsRf08sAzFwZPRegLK5STJ3cd2uEaU+cMn7j3V4zS5UOqU+bzQ+pyCVJBDgKQtw0NsGMhR7l68KZMZbLPUqaizan6AmNiACYULAFybtMbBO8G5U52oy5nlVUgPpGtyWDDng2GmAZ2KC2DedZ3zJX1qigAhmtBZlAAIW45WMTC7nUQJvLDJiZPO9jwy640G9ed/tE5YmiPFfEiHKFwxQaRHmJIK2AYTvMxMG97AasYhms2EqllA3M31arzOqT7X6m/sNBreEK7K7NVYr5ZLK4O9TmFKFteQNYCxcA7Y8Zb4ds1LVoQNpICyYB9RF4seg6aTPTBVltdnsgN/7pzHX6qxpptoGFgUqeFco9bN02qSQjgMIIgcxmAIAB3+uxkxtPjzPU6XDnVirMAoUb3NlkSOWbT/tjPVy4y5Z1aUUEuGAAGtlkEpBAJA3PYYBcXzzZlFaq6hlIQBFBZVliBq3gSTp1Ac03jEjaha3ioiEkBOGmenvpUl2OVoUFYJM07fA1lFHOaSSPmTBIj7C9MUv+Iakz5bLBVZiKjsYBMKEkkx0AuT0x4+G3FVy6ZsIA6nNMAQSRZKYsZkjFf4teKW+XouqLOqrTIbVGmpRZG2YX0k/ngNt5R2lc0j/AB8KzjwkqVxPrWJ1snURVZkdVcEoxUgMBuVJsR9Me/2dV8vzfLqeVMeZpOiZiNURM2xc4z4jq5laauEC09WkIsROkRvsqoiAdAg6yS1Co38n4CmC0E6LQKwPr1wDqMBYnchYLONDQlWeCZBwlJ2XVTFFajAXGkBbNFlViSCCN53nFj9sO9Y1mUMFgrTVgAnLHLaAIvH03N8DclUYUaaAMUakuu7XBQEhgL6BcixHL7YtZ7hbJQoupdi9nkDSu8IL6rKNyIvvMwI3Zw6v7yJOA5dxzOXhW3DgQhN4aD0+K4HOCvWiuDpuBp3UAQInpYb9ycNeWyvk0iMspAIJNSpF4B3NoEbfhhVynC3eAq67ww+0Pc2kGQd7wcP9XOIKVMaCoIjT1noNIEaY5o6DtcYX7UfEpabGA005x171elopIMTPXfwpYPAar01YO61BzKskBjcq6Nt6VHvO5Wb+uH+ITlpNZXqOSQxiL76izCS0WC2tBm9mahUZVBpqbGYEWkjbaAdz/Vx0z1GnXUiuSwM76SASIBJ9Vg0wrAyBsCZAFqDn2OiUzyI8vKoLKkSSARzqpnfFRzIFOnTCFUn7wvJEkEiAo2sTf6Yz7NBdRHQC5kgaiYn8Cek/3jFnJAoz01e0kmCQCBy//tNv7jtju2RYVdMrBMXAje0bX7j6fgxZbTZnFQcI6+P4q8Np7MJQMKAKsGTO0++/fvh++G1UeRX1H/8AIb3+xTwn0cxRFFkeTVU2Nr3kRFo02P1xb8NcWahlm06ebMVd1Vtko/eU9+mHO2LOtVnUlxMCYB0UJBBHCKUthL77SEEYznmCAZBzpk+JvC6mZy1NaC6ytQswkCBp09SLlmAA3JIAxkme4PWopSeomlay6qZkcy94BkbjeNxh88T+Jq3yWpHCk1tBKog5dOvoouGUMG3BUEEEYReJ8crZjSKrBgpJEKq3IUE8oEmFUX2CqNgMB2FAbYSkdY0j2m32VqWjdHoKY8tUzA4NVUUKPkMVY11YCoCKoXQwkk3FhAsAZMAYe/C3CnSll3ZQ1EZZKrCbEBEsbwFJLTIEEMTM4T3rIvAVACGpUs0Aawi1ywYmQfL1cswwlosThh4WXXK5emEd6bUFZ5YwQyKSHUSTTFyBBsoIHKcQtqSoJSNeXvFX7Km+oDdRocaepXNd0FRacFaauOQlY5ZEABTMRv8AngK2fGazOnNIxSSAEEsigQsTeI0kzaWJtF7PE+E1aeXoOpLCoStS2ryxEinJ5gQosetzYzjpwzgpqQqqtQSA1oqKYsTyhgZDDvBHucCwmzI7Y4zkRmO/SfeOFPU9k4TBiBHLT986c+F8PGXoFMorBSCTWqES0CJLABQLWjsPbASt4brVUDLWdKolgkkK8mVdGmDCgXF5gys3ea+dUJTU0yo0gBR3j0lQCNPX2HbEoUyqDy06kwAOUkgwNoBNzt6cJ/qUocN5RV3eNKkWtSMYxnqTSdwbxMcoGNdXqPcO+nc25mJE6tNoP2QDJmAczvij5g+XTUBgoY7MBMlSSpIjSDax/PF7jmRp5hWFYyhtpEEDVK/Ubg8pDEr2JnN+Bsab1aCOBzMx3ghSEnf7V43j6WBLiZaJQrA0U0hq1Su7Ch4dcKH8UFM1GAMBQQWllBcnSTbfSxkxMz9QQS0tDAtIGnUCJ1RriZOzRHYX6XIdP2a4rMFgBjGwIBmQREX7g/8ALBGF2hxiguWqUaxJr0mOk2OszykRIgryme84a7NS44g9iL0XZAzgzjEZAxOeY0o1+0oTAOuunWcUc8AVk8vMmbHMvBmZ5KfXHH4m8LqZnLU1oLrK1CzCQIGnT1IuWYADckgDC54c4u1HLsVgasxV3VW2SjF2U9+kTjp4n8TVvktSOFJraCVRBy6dfRRcMoYNuCoIIIxSLKEbQKtRh5RS96zn+ml6Rn/nGXzSHnuD1qKUnqJpWsuqmZHMveAZG43jcYZctUzA4NVUUKPkMVY11YCoCKoXQwkk3FhAsAZMAYXOJ8crZjSKrBgpJEKq3IUE8oEmFUX2CqNgMNz1kXgKgBDUqWaANYRa5YMTIPl6uWYYS0WJw5rM184dWTyKYZVJKKo5r7Az+AtBj+7HfL5uqGY05ROq6YX2QqbGJj8T3x38KVadKmHcERTVh/2f7fpj7m/EOumadJdMi5IkhbGAVJ9XWTb+4RfaFSkNJlOpOWOPlw17q3bYQEJv5wMKN8D484LM+hxG4EER0MGI3MAdb7CWCi+tA8zYGVvfe46Hr03wg8OyrESrEd4MWjqNt7/Trh9ydYMlOizHU4gMSBqbtAPq3t7YzlqQlKpT+sqKeQlACwI38qqq28Npi/UG0jtP+tsfaubR7Mx6Q0xffb/Xtj0nDnplfMVlXUdwLgXBsTYmT3jtgvWp09OpgnSCYI3Fo7zc9R9DgRRuKod20NiCBIOtLVfglCqkjU8lV1hyY/AJc/8AUV5dU4XuPZOtkahp1GlmHLdTyFjEkHexntNjfDrW4itJiimIsDBkSS2mSYK+0WuBIJjO/EldzXJYliAFl9yABF4BMAi5vtONLsUF9zs1iUxOP8Yd3zQa1rTKgcPOhdQk85Uer/zB/wAvxx9FX+bggROYr2/6KGI1B94iObpEWOx6GRAi+rEy/E6tHLDy6j09WYrToYrMJQiYN9/1xu/pUWkttGImBjgAATGtJLVaFMrDg3+eVW6fB6mayTrT0ylZW5jEyPLVR7s7qo6S1yACQtcU8P1cvTpVKmmKwJABMrCo0NaJ0upsTveCCMHeJcarvkCxrVSfP0SXYnS1Jgy3PpPUbHCvmuIVaseZUepExrYtEnUYk9Tc9zhHbbOLO+ppOQ/U0scdLyi4dadqNKOA1G0NzBRqgwP5zJua5HQC1JTcXN4PcEzNJsrQRlVnKIghjPpUzAvAA2MXjqFwgjxT/MPk/KX1avMtPq1fd+o3m/UAAaj4Nq0svl0epI/cU3i8GaYAO0yTFgbgC3UpLebrd4CSMgNTTPZq7hWQNK5ZGvXWozUtVOmPWuiAfu0yjnoLRHUkG+HLw9x+qrMz+XUBsCogx2sYiZMAdb7CVDOeMfMp+XQGmdyRJVIDWKH7Q3loEEEDpb4TkWKqQ5WRfTawBERcCD+gAnsktJdEKc+06b+e7H04U/LSHWjfTGlaXlWD0lYsCbGRzXF7jobe0SccHqzPNogarSDaQRMbe43EY+cNzqFKdF25nUgMWUam7RPq3H4Y4ZPKspTzFdF1EXC3VTykwSOa57xExhUuzLUO0GIGu7rwrNqTBIPdyqZnNJUkOWMaYckC4vEbfSR0P4hs/wADy9VDGthIHmB2kbgRC8xF+pBiTh0zYo6dTBbWmx3It7mQLYB5rOKjsoMRYGNpJaAWIBE9ALXAm8OGWFtYrVMjSavs7qgPtms54953D6hR31GoOUWkrrMAm215BMXs18JueZmPnPTSdRsRuTeG79h7A4O+MMyxzBnUdA0HzSJYBQVF4YwCOZhO0ydwOay9WSxQLp5jO0WPpa0EkEAi+vsRjZbLaQiHALpOBxgxuwjPDee+mLpN2FmdcsJ0qpVzGqjqACg5mvYdOShizT4PUzWSdaemUrK3MYmR5aqPdndVHSWuQASKmX4nVo5YeXUdNWYrToYrMJQiYN9/1x74lxqu+QLGtVJ8/RJdidLUmDLc+k9RscMntmtpshtKYzPP8rtZ9dsWUFg7/mgXFPD9XL06VSppisCQATKwqNDWidLqbE73ggjDXRpRwGo2huYKNUGB/OZNzXI6AWpKbi5vCTmuIVaseZUepExrYtEnUYk9Tc9zgsPFP8w+T8pfVq8y0+rV936jeb9QAAjoaiuWpM9CmFNgi6gegjcnsZj8PbFvJoA2lFYsRYgTbt2j37nCDiYg4FOIuE4ctd530+a2wG8Q3jz+K2Hh2c0jRUADKwN4tvtBm8ReInrOLtLiZFUnWrUy0AKBv6u1jHfoMYjiYVHZYJ/Ly+aJVt8Kza8/itl8RcQqsD5i/uwygdydOxIm4FwOmmbWBqcLzFZ1qVVqIiSsliugXgeojURJggEWYScZLiYKbsSENdnmZ3YeG875oVW2TgEoAA4/FaHU4m7OytUZ6Y1AXhSB6mGiAbCeu/XrVrZkui0l0hZY6WjVO8AxyqQbCwnVhGxMOmrSlsAJQIGI3SJxgRjjQireVYxjz+KcK+c1A8/qCyqiBawBi0AKPxP1xVfIVquWXyqVSpGYr6tClolKETpBiYP5HCziYuXbsAGk3YM58I3ChX3y8Puprfg9b5Eo6GkxzAYecRSkCm2xqFQb471fhtUEkVVZRlfmA4U6GP8A7YckLEc2skCCDF4wm4mAHHFOKKlZmhgIqY07KZSpVy1CmjQopUywJsF0TqJiApJiOum/pBxmOJihaSSCkwRwmjbJavpySUzPGK2jhK00fRSRizCVaJtuQp2g27XYb7YbeH5sqpFQKCGm5Fum4M3jrtOPzViYVPbLLpvFePL5o93a3aC72eHP4r9Q0eKlarFWUoWIhQN/UNxY9pA+mKfijitV1bzR+7UqBvMkXmJMiZEdrxAn81YmOb2WUYdoY3R80MLckKvBAmOtBX6B4LxGvUFWutamiSAWdgaQIMAhmILaZsQI5WBY2IXcxx+pUqMHq1KlAeYANQVCqnmYCmQGFpi9m2YzjIMTDNllDKiUDlw5HTTEV6doE5p9vbGtMzWdd6SZdNAUszaGgvqEMEU30IQRAkDUG22xRz3FtaNzga1EoogCCISBHpCLv1bbc4QcTDRFqQCFKQJBmRhjmdDnhxwzqr6wjBIw5/FMzZGtVyy+VSqVIzFfVoUtEpQiYBiYP5HHV+D1vkSjoaTHMBh5xFKQKbbGoVBvhUxMVrtS1pKNJnzmgTiZpyq/DaoJIqqyjK/MBwp0Mf8A2w5IWI5tZIEEGLxhNxMTAtdUxMGcl4bNTQDVRC8WYMIBEhiYi/16jHVvCbQxFWmYMADVzfS38RiLiuzN1eFFt2J9wShM0BwUy/h2o+UqZsFfLptpYSdUyg2AgDnG5Ew0TBxfy/ges8aWS4Mb9N7RP6Xkfh6yXBM06HL06pNNmlkRiRMgFio3AKCTtyqe2PEuJVMHLOvV2C0I/JFd8j8N8zVWmyvRHm0/MUFmkpNMEyEKyoqKSASQAbSIx04f8L81WdkD0VZVLHUXtpFNmWyG6irTnp+8EEw2m2OEZ9V0fOOqowpgDzIBBTSFgb+i29h923Sp4SzoUa86V0LoSWqQFtySBZRpG9gFXsMVqtLaIvHOvU2C0KyRSCwvvPvj5gxnPDT02g1Kbe6kn+8Aj8cVzwdvvD9cGIZWv8RVX0zoE3aH4mGPL+Bsw+WbMLBQMEteWOwt/G2D/gT4QvxKnWcZhaJpVTTKlC0kAGZDDvEe2KLyZInIwai4w42AVCKz3Expnin4bJwYLVzFYZhay1qQVaI5WNJgr8z7qxDSL2wn+IeK5arToJQo+WaQZWYqoZxyhSxX1PYsSdtcCyyZAzVNA8TEwYyfhw1NE1EQvFmDCARIaYiPx6jHsGCoDLOrG2luG6gUHxMHm8JtDEVaZgwI1c30t/EY65fwRVeIdIPW/TfYT/mZEew5tDYxJowbMtZ/0Gu6/DrMeSldnorTemKisWa48qrWIhUJ1KlJpm0xBM45ZrwFXp5ujlGel5taShBYrGplBJ0bNpMQCe8GRi5kv2idNKnm6hUAKFV2IVQDTjSOgEra0Hs1+g8PZsVRVbNMKlNyoqfvCQzNqIUgblqhaBEl298WqUEmDnVX0T//AI1xHwxzOkP5mXCbFi7AK3mJS0NKAq+pxII5dLAwRGFzi3DGy9VqTxqWJgMN1DbOqsDBuCAZxpdbwRxekv8A654ACwHqRA9I2iBFu0dMIvFOC1jULVKyVGbdtRJtbqARG0e2K2H2357MzFQFldOSaBYmCDcGb7y/rghQ8FVnoGsCCobTHUnBDiS0kKXgCYHOpCyPKMBNL+JjQvAnwhfiVOs4zC0jSqmmQULSYBmQw7xHti14p+GycGC1cxWGYWstakFWiOVjSYK/M+6sQ0i9sQkZUMQQYNZniYOeIeK5arToJQo+WaQZWYqoZxyhSxX1PYsSdtcCyyQePa8rQqVKcnTfyTpUU18wAlSSgJGqyhr7b3t7cuF8P84hSYZyAJnba2/YAfQ4s8Bpt8stMuTRdVZ+eFBChtJU736jr+vCnXDzykyQqBSQRaAoA7wAAfcYESpRC0oOGe/yJ4SQSMuVbxofYkqzj21q+4ZdKpUApybxpKidi0Alifu98V83kQG0GprZpGk/ZAKki9gYJ6iwM+qBzYMKZepcltKmpPTobdDP5Yt+HeG/OVNKBKTKs656zIhZAnSG7zBJ64mlJbQXJhKcyAMTvOpxwMY+tQcWAcdd9MnhvIqmXapWqCNWpRuo07QD0iIMcxI7Se+d4khoNUplKkCDBIIYdTG3eJEmBO4wK4hxN/N8nmUKoGlBaBJYkQWJZfeAZNoBIKtw6uy82koKRYSY0oeZQD9+Nllt9sKG7Ol93tHVgSQY4fOWY8K6FIF7GeuXj/FA6rc533MgiIPaNsdsjRFWqgMBSwBPS8x/pjunAKrIHCMQR2+nb6/jfscdcovltJiDuVMNBI2mRIgx9ffGte2iyW1JZxXBHL2qhuyOXgV5TNav424atLgqI6qpRkZQsCJBiYi5Eib3O53xT+AjRls3ef5xuP6i4zjivG6uYQBmaAVWWdrgFiupZ0kyTcC0fm8/CLiKZahmVab5kjcdESdrdcZ21pNlsKlE/dhxygUotiVBIScReJ3Z19/4jWnK5X/5W/wYwXG9fFzxQgoUXCswmtSI1R/S0WSfSZidQEbgdsZD4h8SDM06NNaXlrR1BRq1WIRQPSNggPuzMeuLtnrLlmQo8fU0mWINA8aDRpg5OmxpcqimvmAEqSUBI1ekNfbft7SlWH8n2UkaiZVZM6RXWX06QNIY6ZBNywJHKuOnAqZ+XSnrJouqs/PCghQ2kqd79Riy0quAK1B/mnmwwS4qN3vVfhuR80hSYZyAJnba2/YAfQ4IOrrpRagVJIuNJS8QWgEsT298UadYNPLN4XSSCLQAAO8AAH3GPbKRTLVPUW0qakzbobfX8seKSouSrWIEDXdy5COIrS/bdgZdZ866ZvJANpNTWzSIJ9IBBNzYGCeo2M+qA2+F8iq5dnrOInUo6ArcESRAAA5upI7ThZ8PcN+cqaVCUmVZ1yd5kQsgTpDd5gk9cFc9xZ/NFKWXSkQghYBM2uZZY6wDO0LgO33v+nvYjEzpyjf4+VDAdtgnryo/nfErPlWZKqOEEEdZFrn6GY3nr0GU1n5yb7mQREe0YOVMpXKEHQU8ubkDSh51AO+qLhQT7i2KCcCqFNYRiI/07fwb9sMNmKs1jSq+qbx09zhzwFVLYWow0IjHd5VXyNHzaqAwAWAPa8x/pjVvF+QSlwhFdVXSylYAG4JAt1MGTc+5xmuWTyzNoMyVMNBI2m1o/XHrifFqldRJMAhbsbgFiCRtNzeOgxG2JNvtLa04ITHXfXi2FspTj9wVJ7q0n4CNGXzd5/nG4/qLil/xGtOVyv8A8rf4MfPhFxFMtQzKtN8yQLjoiTtbrj78XPFCChRcKzCa1IjVH9LRZJ9JmJ1ARuB2wqFoJ2kWxl/tnlWVeTionefWsFxMHPEPiQZmnRprS8taOoKNWqxCKB6RsEB92Zj1wy0qw/k+ykjUTKrJnSK6y+nSBpDHTIJuWBI5Vw+oWuXCaLBaIqBhTNNSekpCs2mxkmdwZ+kYJDjINcOFNOkhBQKpkW2a8tfmJJ5vaYA3IZ50oomsxUpKjGBBWFIUFvTBIJII+t8c61IoikEHVAICkRYEAmApbSZInr2OKU2Tt1yuJOAjUanLPrWtqHglCQcoHjGVWs7xP5qsBUqFBsGY9hALDqxiZmbxfB3h+WGWUimDXqEerSREDZRJMj69PbComXYQQGvsw/8AHTcdNsaNVrURQRUkIyDpYzI03vJPW04B2o8lCUMNfjuwjDjn3UQ00oG8oTOH8+2lKnyeZen5lMiVYl0K80iYBBEMsAmNuYiDtgjwvxIihjmSOeAVCkglSNJAHKEAHQzINupLUs0qIhC6gshQQeUSOW2+4AmdyOuPef4HQzAbUqUyZI004JtpF12UGCSw0iCBtZd9S26bjiYE5iAY9/X1rx2+39ygY8anFfENAqq5emQ2mTPKWMkCxHUSS0/nGM9rudTLrY615gIMndQZ2AMW6flixk6tWmzrPMJBNiQEBUwx6CYER9ceGyJ16SoOo9z33JvIMb+2GVmYTZnFCZHXdhp+8KkQC0AnXjPnQtRf+P4OH/4Yopy9fb/1D/4KeE2nQpmk2pgKizb6MLdyCJNuowV8JcY8jLNyq2rMVPUW6JR+6w7++Ge2my5ZloIiDHDMEEHUEYilbbXbPNITjek+RzFFvi3lC2UpCmpaKrMdIJhRTJLGNgBcnpjJq+RqIqM6Oq1BKFlIDjaVJEET1GNN8S+L6iZQVKaopNUJsx6CoG5mN1dFYdLQQRIwgcZ8RVMytNXVFWlOkKDYEKsXJhQqKABAsTckkhWBHZ2dKes6SbSaLVqWg6R6CjmXz7rwarSOUzGh3VlzOqoaIIqAEaT+7U/Z1C5Nji3wqi2miHBFM01Y9JSFYx3JncH8ox0Kqnh/UEXVUbSzeY8iK2ofu5KbDflMRvGOORzbrRppqMPSVCbRpIB0ydoJk7frgh1Kli6nXqRyo7Yqrq1nh70SHFprBoKU0PKFUyOsGDLXhjJvHSYxUzWf+ZqhajlBMBj7DcjqSZO880XxXq0itNSCCWhSApEWBEmApaDJHv2OPeW4dUaCiuSeqb7dgbixHTpjkMs2ZHbdyTu3nHCd++ns9sbqe+aacjk1oJ+6PzFUi5K6QsDZQWJJtM7W7g4DtlswyeYhEgkumnm9gQbFYkxtciDFtByuWpjy6IGhdHMR9ocwiTDaixibTteMe6fAFTR1ImCBOlbHTsJOwBM7kYy/111RWQCTvHt+q8NpQgXcRuxpK4Zx9FDHMX1WKgEiQYBAHKFAG03I2tJK8Q45SIC0UIMEmeUkyQLR2k6j+sYuce8M0qgcMqUgDAKpzExC3HTYknlAkbgHCDk6lRC6zzXB2JAWVIBPQSdowQlpq0JLqMCNNKvs7qXFCR54ZeenfXCuTqZdROocwEGW+yL9J6dPyxQQX/X+O+CjZI69JUGT3PfqbyD39sV6VJDTbU8Osgj8RbuQRe3UY1NjVCCQJEgGBjjOJ78DOWHA0PaBK8TBxjdh8Y+NOXwxRTl6+3/qH/wU8cPi3lC2UpCmpaKrMdIJhRTJLGNgBcnpgT4R4x5GWblVtWYqeot0Sj91h398WvEvi+omUFSmqKTVCbMegqBuZjdXRWHS0EESMIjZru0is5/EcqVvWY/04vxhP+Uc6zKvkaiKjOjqtQShZSA42lSRBE9Rhqy+fdeDVaRymY0O6suZ1VDRBFQAjSf3an7OoXJscA+M+IqmZWmrqirSnSFBsCFWLkwoVFAAgWJuSSWsqqeH9QRdVRtLN5jyIrah+7kpsN+UxG8Yc1m6rcPjyUJNRSaarIi/LEbTGmdp69JxYpcWYSgAqUt9LSYAm+oQQxFj32IMAY+eGctT0BqkQqK0Ef8ALv8Apjvm+IUhSK01BdvtG3Y6iCNz0IEx1xUpRCy02gqyxyAnHPhv8K3KGx2SVOGMMv1RrgHFKSuzPQVJG6C1trRM3N5Jj8cGKg1KrMALBr7TEWI6G4gzbphFyKuBymzW2kbfnc2/HGgcPGqilNSFqMuohVOkx2JFoBiB2I6YzVtRcXeB9aOISgBYGfXRqnRqOoOg23OxEbbbT/dGOj1Q40hlDcvoXlNxN97CLA97Yq5fLnUA9hJUlgbxvuNjtOxiRODtfgFBlkoRtyzA33kX7wex/DAih2aoOdePvMiL2M6gUs57wkmnWKrB2gSEULvEkzNzHSZsMA+IJVy1RlrqA269zeAw7Ewb/wDLEWGHim9PLyiBNSxtp7krqhZDAGA0mx3Bg4Q/FfE6lbMlqrF2VQs36De8gE7nTAJmwnGm2R/zTnZuCRHWNKluuIkg4daUGcgnVBie/wCm2OqVoy40zHzFb/BQxyJPYxMx0/jpjrluINSywgIZzFb100fZKG2tTH4Y27tk+r7Ng74EnCACfakj1o7BwOp3+ZwqxV4dWzORZaSF2SsHIEWXQRN97kAAXJIAucKud4RVpJTeohVaolDIuIU7AyLMpvFmB2OGvM+I6yZEvTKIxrhTppU1kaC+wQCQyqwO4KgggjCvxLjlauqLVYFUnQAqqFmAYCgDZVA7BQBAGENrs30rymd380ueeL6y4dabadMfsNmIafLhTMgD5sFljyhEkA/0h2Fhjnw+DRQkuCaaiRF+UCNpjTP+04Hp4mpfstsoVqeaWkG+gDWHj+kgne+j7otBYn/CeTpaFarEKitB2jRv26fp+QLqkoQVnTzpxsWStQG6uNHizKSigPS30tJEd53DEb/kQYww+H+NojszUgmoXKWmPaN7m97foL4hxOgKRWmoZ2+0bRsdRBG5+yQJjrG9DJB45TY+0jb87m34++F1qSp1ErTcB34d8d27GtOy20slOfKtg4blQ9OlmHKqwAaTIVuliOhg8rTO8C2CeYqB4KEC2rUCDESCLTeZB+h98KPh2tT0BCIqMhblUkSOgkbEWt2ItgtwrNrUISWEsRBDA8tzEiL6tIvpOmRN8ZNxpRUSJw8qz1ss6kOnHly4cBXHi2XNYadoK6bm/U3nrA5Z6f8ASEzifhdBJDsrm3pULvEk2N23AG8jth94hA1NOkyD7fj7zI/PC7WzCoWUaSwMzInckTAkETAN995jBtmdcbyo2zqXdBTSRnhVy7sKygNuO5vZh2Jvf/liLDAN4J1aTE99/b8Bgv4mz71cwTUY1CoAmT0H5Anewg+2BLMe1pmLx/HTH03ZDdxAdAhShjGGHLwqi1OKWLrmMd+NdEqxlxpmPmK3+ChixV4dWzORZaSF2SsHIEWXQRN97kAAXJIAucV8txBqWWEBDOYreumj7JQ21qY/DFnM+I6yZEvTKIxrhTppU1kaC+wQCQyqwO4KgggjHP7LCbObWN51x/K7SNduUWvp9J95pUzvCKtJKb1EKrVEoZFxCnYGRZlN4swOxw4U6Y/YbMQ0+XCmZAHzYLLHlCJIB/pDsLDClxLjlauqLVYFUnQAqqFmAYCgDZVA7BQBAGDKeJqX7LbKFanmlpBvoA1h4/pIJ3vo+6LQWKagq60WY0aYEGVUTabLt9Li/t3nHehTVZveP07R36/l9cKSZ+oogVHAiIDHbtvtj1T4lVUyKlQHuGI/zx6talI7MYDhqeNP2tqtoIUUkn2rS+FFNF1AIb6Wi4PSDBgX3/HBSjndFcSgCqxKMCSV5gZUyLbW/v65E3F65JJrVSTudbX/AFx8HFaw2q1N59bb7TvvhMrZylEm9nzo9W32lCCg+Na54k8TvV5SWULHMCRIKgSAfTEie/vfFfh/FczU16ENRAykKSeUyNyLAyRK/Q2Ivl9XjuZYQ1eswmYNRiJiJud4tOPA4vX0FPOq6DcrraD1uJjfF7dgbS1cKQTP65HrOgVbXRAShECn7McaqvUKMQNJYEovNq2JlgTa+3fA/O1/MQcutiWPmGxgbrAgEgQdREwcJgztTbW/X7R67/nifO1JnW899Rw+YeYZACW8u7H1x1GVBqt97fTZXzbEH0gMoEC5gQB3IPLJ/wBsC89UjLJ/aK/+DL4DfMv95vzOLGV41mKQIp16qAmSEdlBO02O9hf2wQu3pSE9iIgz5RQlof7YYijvD+F1s1kWp0KbVHGYDaV3jy2E/qMc6vw+zSuyHQWWh58AkkrMaAAJNSxsLW3wFznGK9YBatarUAMgO7MAdpgnfHs8ezJXT8xW0ldBXzGjTEaYmNMCI2wvddU6srVmaFAiqGG+i7mjTAi6Ks2myzH0uL/+cKGLCcQqgQKjgREBjt232xWlRSbwAJ40fY7SlgqvTjupuy9JVJEyY/TtHeMMHD0UINSaTM3tI7HpBhoAn69cZknEqoMipUB7hj/rjq/Hcw29esfrUb/XC+02dx8yVU9a2802ICDFaxQzmitDIIViUYEysGbQRI2tP54+8d8W1HIAJXREN3tEgEW3v3974yIcVrDarU3n1tvtO++OlXjuYYQ1eswmYNRiJiJud4tOB0bNAWCqCBUXNtsLN7szPOtSocYzFdqjKpqLqVtJnlMiJMkdRIn3gdQ9fjNR6hpsQNJIOheaZgmWBNr7d+2EIcXrhCgrVdBuV1tpJ3kiYxyGdqba3i/2j13wzs9nYZWVXAd3D28uZNBK2qFACIpyztfzEHLrYliahsYESsCASBB1ETBxwrZpiD6QGAFrmBAHcgwuFT52pM63nvqOPnzL/eb8zh03bWUwbmRnx4ZRlFDG3cOFGc9UjLJ/aK/+DL4ucP4XWzWRanQptUcZgNpXePLYT+owCyvGsxSBFOvVQEyQjsoJ2mx3sL+2Pmc4xXrALVrVagBkB3ZgDtME74Gcti1tlr/TM+c0rIBVeo1V+H2aV2Q6Cy0PPgEklZjQABJqWNha2+FnF88ezJXT8xW0ldBXzGjTEaYmNMCI2xQwFXtTExMTHV1TExMTHV1TExMTHV1TExMTHV1TExMTHV1TExMTHV1TExMTHV1TExMTHV1TExMTHV1TExMTHV1TExMTHV1TExMTHV1TExMTHV1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5303" name="Picture 13" descr="http://ars.els-cdn.com/content/image/1-s2.0-S0309170808001437-gr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1225" y="2635250"/>
            <a:ext cx="32924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descr="C:\Users\iappel\Desktop\1-s2.0-S0034425711002719-gr4.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0" y="2973388"/>
            <a:ext cx="5397500" cy="3884612"/>
          </a:xfrm>
        </p:spPr>
      </p:pic>
      <p:pic>
        <p:nvPicPr>
          <p:cNvPr id="5530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2988" y="4743450"/>
            <a:ext cx="219233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1" descr="http://ars.els-cdn.com/content/image/1-s2.0-S0309170808001437-gr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3938" y="1009650"/>
            <a:ext cx="5789612"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6" descr="C:\Users\iappel\Desktop\ind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2988" y="1249363"/>
            <a:ext cx="3790950"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2" descr="http://ars.els-cdn.com/content/image/1-s2.0-S0034425703001962-gr8.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09650"/>
            <a:ext cx="358298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3275" y="1009650"/>
            <a:ext cx="32035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2"/>
          <p:cNvSpPr>
            <a:spLocks noGrp="1"/>
          </p:cNvSpPr>
          <p:nvPr>
            <p:ph type="title"/>
          </p:nvPr>
        </p:nvSpPr>
        <p:spPr/>
        <p:txBody>
          <a:bodyPr/>
          <a:lstStyle/>
          <a:p>
            <a:pPr eaLnBrk="1" hangingPunct="1"/>
            <a:r>
              <a:rPr lang="en-US">
                <a:latin typeface="Calibri" charset="0"/>
              </a:rPr>
              <a:t>Beta Maturity Justification</a:t>
            </a:r>
          </a:p>
        </p:txBody>
      </p:sp>
      <p:sp>
        <p:nvSpPr>
          <p:cNvPr id="3" name="Content Placeholder 7"/>
          <p:cNvSpPr>
            <a:spLocks noGrp="1"/>
          </p:cNvSpPr>
          <p:nvPr>
            <p:ph idx="1"/>
          </p:nvPr>
        </p:nvSpPr>
        <p:spPr>
          <a:xfrm>
            <a:off x="153988" y="949325"/>
            <a:ext cx="8878887" cy="6075363"/>
          </a:xfrm>
        </p:spPr>
        <p:txBody>
          <a:bodyPr>
            <a:normAutofit fontScale="92500" lnSpcReduction="10000"/>
          </a:bodyPr>
          <a:lstStyle/>
          <a:p>
            <a:pPr marL="0" indent="0" algn="just" eaLnBrk="1" hangingPunct="1">
              <a:lnSpc>
                <a:spcPct val="80000"/>
              </a:lnSpc>
              <a:buNone/>
            </a:pPr>
            <a:r>
              <a:rPr lang="en-US" sz="2400" u="sng" dirty="0">
                <a:latin typeface="Calibri" charset="0"/>
              </a:rPr>
              <a:t>Early release </a:t>
            </a:r>
            <a:r>
              <a:rPr lang="en-US" sz="2400" u="sng" dirty="0" smtClean="0">
                <a:latin typeface="Calibri" charset="0"/>
              </a:rPr>
              <a:t>product</a:t>
            </a:r>
            <a:r>
              <a:rPr lang="en-US" sz="2400" dirty="0" smtClean="0">
                <a:latin typeface="Calibri" charset="0"/>
              </a:rPr>
              <a:t> </a:t>
            </a:r>
          </a:p>
          <a:p>
            <a:pPr marL="0" indent="0" algn="just" eaLnBrk="1" hangingPunct="1">
              <a:lnSpc>
                <a:spcPct val="80000"/>
              </a:lnSpc>
              <a:buNone/>
            </a:pPr>
            <a:r>
              <a:rPr lang="en-US" sz="2400" dirty="0" smtClean="0">
                <a:latin typeface="Calibri" charset="0"/>
              </a:rPr>
              <a:t>Snow </a:t>
            </a:r>
            <a:r>
              <a:rPr lang="en-US" sz="2400" dirty="0">
                <a:latin typeface="Calibri" charset="0"/>
              </a:rPr>
              <a:t>Cover EDR is dependent on VIIRS SDR, VIIRS Cloud Mask IP, and </a:t>
            </a:r>
            <a:r>
              <a:rPr lang="en-US" sz="2400" dirty="0" smtClean="0">
                <a:latin typeface="Calibri" charset="0"/>
              </a:rPr>
              <a:t>Geolocation, each </a:t>
            </a:r>
            <a:r>
              <a:rPr lang="en-US" sz="2400" dirty="0">
                <a:latin typeface="Calibri" charset="0"/>
              </a:rPr>
              <a:t>meeting </a:t>
            </a:r>
            <a:r>
              <a:rPr lang="en-US" sz="2400" dirty="0" smtClean="0">
                <a:latin typeface="Calibri" charset="0"/>
              </a:rPr>
              <a:t>maturity </a:t>
            </a:r>
            <a:r>
              <a:rPr lang="en-US" sz="2400" dirty="0">
                <a:latin typeface="Calibri" charset="0"/>
              </a:rPr>
              <a:t>requirements </a:t>
            </a:r>
            <a:endParaRPr lang="en-US" sz="2400" u="sng" dirty="0">
              <a:latin typeface="Calibri" charset="0"/>
            </a:endParaRPr>
          </a:p>
          <a:p>
            <a:pPr marL="0" indent="0" algn="just" eaLnBrk="1" hangingPunct="1">
              <a:lnSpc>
                <a:spcPct val="80000"/>
              </a:lnSpc>
              <a:buNone/>
            </a:pPr>
            <a:endParaRPr lang="en-US" sz="2400" u="sng" dirty="0" smtClean="0">
              <a:latin typeface="Calibri" charset="0"/>
            </a:endParaRPr>
          </a:p>
          <a:p>
            <a:pPr marL="0" indent="0" algn="just" eaLnBrk="1" hangingPunct="1">
              <a:lnSpc>
                <a:spcPct val="80000"/>
              </a:lnSpc>
              <a:buNone/>
            </a:pPr>
            <a:r>
              <a:rPr lang="en-US" sz="2400" u="sng" dirty="0" smtClean="0">
                <a:latin typeface="Calibri" charset="0"/>
              </a:rPr>
              <a:t>Minimally validated</a:t>
            </a:r>
          </a:p>
          <a:p>
            <a:pPr marL="0" indent="0" algn="just" eaLnBrk="1" hangingPunct="1">
              <a:lnSpc>
                <a:spcPct val="80000"/>
              </a:lnSpc>
              <a:buNone/>
            </a:pPr>
            <a:r>
              <a:rPr lang="en-US" sz="2400" dirty="0" smtClean="0">
                <a:latin typeface="Calibri" charset="0"/>
              </a:rPr>
              <a:t>Fractional </a:t>
            </a:r>
            <a:r>
              <a:rPr lang="en-US" sz="2400" dirty="0">
                <a:latin typeface="Calibri" charset="0"/>
              </a:rPr>
              <a:t>snow cover product is </a:t>
            </a:r>
            <a:r>
              <a:rPr lang="en-US" sz="2400" dirty="0" smtClean="0">
                <a:latin typeface="Calibri" charset="0"/>
              </a:rPr>
              <a:t>validated:</a:t>
            </a:r>
            <a:endParaRPr lang="en-US" sz="2400" dirty="0">
              <a:latin typeface="Calibri" charset="0"/>
            </a:endParaRPr>
          </a:p>
          <a:p>
            <a:pPr algn="just" eaLnBrk="1" hangingPunct="1">
              <a:lnSpc>
                <a:spcPct val="80000"/>
              </a:lnSpc>
            </a:pPr>
            <a:r>
              <a:rPr lang="en-US" sz="2400" dirty="0" smtClean="0">
                <a:latin typeface="Calibri" charset="0"/>
              </a:rPr>
              <a:t>globally </a:t>
            </a:r>
            <a:r>
              <a:rPr lang="en-US" sz="2400" dirty="0">
                <a:latin typeface="Calibri" charset="0"/>
              </a:rPr>
              <a:t>for each day at 5 km grid cells in months representative for four seasons</a:t>
            </a:r>
          </a:p>
          <a:p>
            <a:pPr algn="just" eaLnBrk="1" hangingPunct="1">
              <a:lnSpc>
                <a:spcPct val="80000"/>
              </a:lnSpc>
            </a:pPr>
            <a:r>
              <a:rPr lang="en-US" sz="2400" dirty="0" smtClean="0">
                <a:latin typeface="Calibri" charset="0"/>
              </a:rPr>
              <a:t>globally </a:t>
            </a:r>
            <a:r>
              <a:rPr lang="en-US" sz="2400" dirty="0">
                <a:latin typeface="Calibri" charset="0"/>
              </a:rPr>
              <a:t>averaged for months at 5 km grid cells</a:t>
            </a:r>
          </a:p>
          <a:p>
            <a:pPr algn="just" eaLnBrk="1" hangingPunct="1">
              <a:lnSpc>
                <a:spcPct val="80000"/>
              </a:lnSpc>
            </a:pPr>
            <a:r>
              <a:rPr lang="en-US" sz="2400" dirty="0" smtClean="0">
                <a:latin typeface="Calibri" charset="0"/>
              </a:rPr>
              <a:t>locally </a:t>
            </a:r>
            <a:r>
              <a:rPr lang="en-US" sz="2400" dirty="0">
                <a:latin typeface="Calibri" charset="0"/>
              </a:rPr>
              <a:t>at pixel resolution for numerous 5 min granules</a:t>
            </a:r>
          </a:p>
          <a:p>
            <a:pPr marL="0" indent="0" algn="just" eaLnBrk="1" hangingPunct="1">
              <a:lnSpc>
                <a:spcPct val="80000"/>
              </a:lnSpc>
              <a:buNone/>
            </a:pPr>
            <a:endParaRPr lang="en-US" sz="2400" u="sng" dirty="0" smtClean="0">
              <a:latin typeface="Calibri" charset="0"/>
            </a:endParaRPr>
          </a:p>
          <a:p>
            <a:pPr marL="0" indent="0" algn="just" eaLnBrk="1" hangingPunct="1">
              <a:lnSpc>
                <a:spcPct val="80000"/>
              </a:lnSpc>
              <a:buNone/>
            </a:pPr>
            <a:r>
              <a:rPr lang="en-US" sz="2400" u="sng" dirty="0" smtClean="0">
                <a:latin typeface="Calibri" charset="0"/>
              </a:rPr>
              <a:t>May </a:t>
            </a:r>
            <a:r>
              <a:rPr lang="en-US" sz="2400" u="sng" dirty="0">
                <a:latin typeface="Calibri" charset="0"/>
              </a:rPr>
              <a:t>still contain significant errors</a:t>
            </a:r>
            <a:r>
              <a:rPr lang="en-US" sz="2400" dirty="0">
                <a:latin typeface="Calibri" charset="0"/>
              </a:rPr>
              <a:t> </a:t>
            </a:r>
            <a:endParaRPr lang="en-US" sz="2400" dirty="0" smtClean="0">
              <a:latin typeface="Calibri" charset="0"/>
            </a:endParaRPr>
          </a:p>
          <a:p>
            <a:pPr marL="0" indent="0" algn="just" eaLnBrk="1" hangingPunct="1">
              <a:lnSpc>
                <a:spcPct val="80000"/>
              </a:lnSpc>
              <a:buNone/>
            </a:pPr>
            <a:r>
              <a:rPr lang="en-US" sz="2400" dirty="0" smtClean="0">
                <a:latin typeface="Calibri" charset="0"/>
              </a:rPr>
              <a:t>Fractional </a:t>
            </a:r>
            <a:r>
              <a:rPr lang="en-US" sz="2400" dirty="0">
                <a:latin typeface="Calibri" charset="0"/>
              </a:rPr>
              <a:t>S</a:t>
            </a:r>
            <a:r>
              <a:rPr lang="en-US" sz="2400" dirty="0" smtClean="0">
                <a:latin typeface="Calibri" charset="0"/>
              </a:rPr>
              <a:t>now </a:t>
            </a:r>
            <a:r>
              <a:rPr lang="en-US" sz="2400" dirty="0">
                <a:latin typeface="Calibri" charset="0"/>
              </a:rPr>
              <a:t>C</a:t>
            </a:r>
            <a:r>
              <a:rPr lang="en-US" sz="2400" dirty="0" smtClean="0">
                <a:latin typeface="Calibri" charset="0"/>
              </a:rPr>
              <a:t>over product is of questionable utility:</a:t>
            </a:r>
          </a:p>
          <a:p>
            <a:pPr algn="just" eaLnBrk="1" hangingPunct="1">
              <a:lnSpc>
                <a:spcPct val="80000"/>
              </a:lnSpc>
            </a:pPr>
            <a:r>
              <a:rPr lang="en-US" sz="2400" dirty="0" smtClean="0">
                <a:latin typeface="Calibri" charset="0"/>
              </a:rPr>
              <a:t>Does </a:t>
            </a:r>
            <a:r>
              <a:rPr lang="en-US" sz="2400" dirty="0">
                <a:latin typeface="Calibri" charset="0"/>
              </a:rPr>
              <a:t>not correspond to existing scientific </a:t>
            </a:r>
            <a:r>
              <a:rPr lang="en-US" sz="2400" dirty="0" smtClean="0">
                <a:latin typeface="Calibri" charset="0"/>
              </a:rPr>
              <a:t>conception</a:t>
            </a:r>
          </a:p>
          <a:p>
            <a:pPr algn="just" eaLnBrk="1" hangingPunct="1">
              <a:lnSpc>
                <a:spcPct val="80000"/>
              </a:lnSpc>
            </a:pPr>
            <a:r>
              <a:rPr lang="en-US" sz="2400" dirty="0" smtClean="0">
                <a:latin typeface="Calibri" charset="0"/>
              </a:rPr>
              <a:t>Differs </a:t>
            </a:r>
            <a:r>
              <a:rPr lang="en-US" sz="2400" dirty="0">
                <a:latin typeface="Calibri" charset="0"/>
              </a:rPr>
              <a:t>significantly from other similar existing </a:t>
            </a:r>
            <a:r>
              <a:rPr lang="en-US" sz="2400" dirty="0" smtClean="0">
                <a:latin typeface="Calibri" charset="0"/>
              </a:rPr>
              <a:t>products</a:t>
            </a:r>
          </a:p>
          <a:p>
            <a:pPr algn="just" eaLnBrk="1" hangingPunct="1">
              <a:lnSpc>
                <a:spcPct val="80000"/>
              </a:lnSpc>
            </a:pPr>
            <a:r>
              <a:rPr lang="en-US" sz="2400" dirty="0" smtClean="0">
                <a:latin typeface="Calibri" charset="0"/>
              </a:rPr>
              <a:t>Does </a:t>
            </a:r>
            <a:r>
              <a:rPr lang="en-US" sz="2400" dirty="0">
                <a:latin typeface="Calibri" charset="0"/>
              </a:rPr>
              <a:t>not correspond to its name &amp; purpose replacing typical smooth changes in snow fraction by sharp jump from 0 to </a:t>
            </a:r>
            <a:r>
              <a:rPr lang="en-US" sz="2400" dirty="0" smtClean="0">
                <a:latin typeface="Calibri" charset="0"/>
              </a:rPr>
              <a:t>1</a:t>
            </a:r>
          </a:p>
          <a:p>
            <a:pPr algn="just" eaLnBrk="1" hangingPunct="1">
              <a:lnSpc>
                <a:spcPct val="80000"/>
              </a:lnSpc>
            </a:pPr>
            <a:r>
              <a:rPr lang="en-US" sz="2400" dirty="0" smtClean="0">
                <a:latin typeface="Calibri" charset="0"/>
              </a:rPr>
              <a:t>Does </a:t>
            </a:r>
            <a:r>
              <a:rPr lang="en-US" sz="2400" dirty="0">
                <a:latin typeface="Calibri" charset="0"/>
              </a:rPr>
              <a:t>not represent the variability of snow fraction within snow </a:t>
            </a:r>
            <a:r>
              <a:rPr lang="en-US" sz="2400" dirty="0" smtClean="0">
                <a:latin typeface="Calibri" charset="0"/>
              </a:rPr>
              <a:t>zones</a:t>
            </a:r>
          </a:p>
          <a:p>
            <a:pPr algn="just" eaLnBrk="1" hangingPunct="1">
              <a:lnSpc>
                <a:spcPct val="80000"/>
              </a:lnSpc>
            </a:pPr>
            <a:r>
              <a:rPr lang="en-US" sz="2400" dirty="0" smtClean="0">
                <a:latin typeface="Calibri" charset="0"/>
              </a:rPr>
              <a:t>It is likely that it will not (ever) </a:t>
            </a:r>
            <a:r>
              <a:rPr lang="en-US" sz="2400" dirty="0">
                <a:latin typeface="Calibri" charset="0"/>
              </a:rPr>
              <a:t>meet requirements</a:t>
            </a:r>
          </a:p>
          <a:p>
            <a:pPr lvl="1" eaLnBrk="1" hangingPunct="1">
              <a:lnSpc>
                <a:spcPct val="80000"/>
              </a:lnSpc>
            </a:pPr>
            <a:endParaRPr lang="en-US" sz="10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2"/>
          <p:cNvSpPr>
            <a:spLocks noGrp="1"/>
          </p:cNvSpPr>
          <p:nvPr>
            <p:ph type="title"/>
          </p:nvPr>
        </p:nvSpPr>
        <p:spPr/>
        <p:txBody>
          <a:bodyPr/>
          <a:lstStyle/>
          <a:p>
            <a:pPr eaLnBrk="1" hangingPunct="1"/>
            <a:r>
              <a:rPr lang="en-US" dirty="0">
                <a:latin typeface="Calibri" charset="0"/>
              </a:rPr>
              <a:t>Beta Maturity Justification (2</a:t>
            </a:r>
            <a:r>
              <a:rPr lang="en-US" dirty="0" smtClean="0">
                <a:latin typeface="Calibri" charset="0"/>
              </a:rPr>
              <a:t>/3)</a:t>
            </a:r>
            <a:endParaRPr lang="en-US" dirty="0">
              <a:latin typeface="Calibri" charset="0"/>
            </a:endParaRPr>
          </a:p>
        </p:txBody>
      </p:sp>
      <p:sp>
        <p:nvSpPr>
          <p:cNvPr id="57347" name="Content Placeholder 7"/>
          <p:cNvSpPr>
            <a:spLocks noGrp="1"/>
          </p:cNvSpPr>
          <p:nvPr>
            <p:ph idx="1"/>
          </p:nvPr>
        </p:nvSpPr>
        <p:spPr>
          <a:xfrm>
            <a:off x="457200" y="1371600"/>
            <a:ext cx="8229600" cy="5486400"/>
          </a:xfrm>
        </p:spPr>
        <p:txBody>
          <a:bodyPr/>
          <a:lstStyle/>
          <a:p>
            <a:pPr marL="0" indent="0" algn="just" eaLnBrk="1" hangingPunct="1">
              <a:lnSpc>
                <a:spcPct val="90000"/>
              </a:lnSpc>
              <a:spcBef>
                <a:spcPts val="25"/>
              </a:spcBef>
              <a:buNone/>
            </a:pPr>
            <a:r>
              <a:rPr lang="en-US" sz="2200" u="sng" dirty="0">
                <a:latin typeface="Calibri" charset="0"/>
              </a:rPr>
              <a:t>Versioning not established until Beta establishes the baseline for this product</a:t>
            </a:r>
            <a:r>
              <a:rPr lang="en-US" sz="2200" dirty="0">
                <a:latin typeface="Calibri" charset="0"/>
              </a:rPr>
              <a:t> </a:t>
            </a:r>
            <a:endParaRPr lang="en-US" sz="2200" dirty="0" smtClean="0">
              <a:latin typeface="Calibri" charset="0"/>
            </a:endParaRPr>
          </a:p>
          <a:p>
            <a:pPr marL="0" indent="0" algn="just" eaLnBrk="1" hangingPunct="1">
              <a:lnSpc>
                <a:spcPct val="90000"/>
              </a:lnSpc>
              <a:spcBef>
                <a:spcPts val="25"/>
              </a:spcBef>
              <a:buNone/>
            </a:pPr>
            <a:r>
              <a:rPr lang="en-US" sz="2200" dirty="0" smtClean="0">
                <a:latin typeface="Calibri" charset="0"/>
              </a:rPr>
              <a:t>It </a:t>
            </a:r>
            <a:r>
              <a:rPr lang="en-US" sz="2200" dirty="0">
                <a:latin typeface="Calibri" charset="0"/>
              </a:rPr>
              <a:t>is considered unnecessary to establish the baseline for this product as the product requires changes in approach and realization</a:t>
            </a:r>
          </a:p>
          <a:p>
            <a:pPr marL="0" indent="0" algn="just" eaLnBrk="1" hangingPunct="1">
              <a:lnSpc>
                <a:spcPct val="90000"/>
              </a:lnSpc>
              <a:spcBef>
                <a:spcPts val="25"/>
              </a:spcBef>
              <a:buNone/>
            </a:pPr>
            <a:endParaRPr lang="en-US" sz="2200" u="sng" dirty="0" smtClean="0">
              <a:latin typeface="Calibri" charset="0"/>
            </a:endParaRPr>
          </a:p>
          <a:p>
            <a:pPr marL="0" indent="0" algn="just" eaLnBrk="1" hangingPunct="1">
              <a:lnSpc>
                <a:spcPct val="90000"/>
              </a:lnSpc>
              <a:spcBef>
                <a:spcPts val="25"/>
              </a:spcBef>
              <a:buNone/>
            </a:pPr>
            <a:r>
              <a:rPr lang="en-US" sz="2200" u="sng" dirty="0" smtClean="0">
                <a:latin typeface="Calibri" charset="0"/>
              </a:rPr>
              <a:t>Available </a:t>
            </a:r>
            <a:r>
              <a:rPr lang="en-US" sz="2200" u="sng" dirty="0">
                <a:latin typeface="Calibri" charset="0"/>
              </a:rPr>
              <a:t>to allow users to gain familiarity</a:t>
            </a:r>
            <a:r>
              <a:rPr lang="en-US" sz="2200" dirty="0">
                <a:latin typeface="Calibri" charset="0"/>
              </a:rPr>
              <a:t> </a:t>
            </a:r>
            <a:endParaRPr lang="en-US" sz="2200" dirty="0" smtClean="0">
              <a:latin typeface="Calibri" charset="0"/>
            </a:endParaRPr>
          </a:p>
          <a:p>
            <a:r>
              <a:rPr lang="en-US" sz="2200" dirty="0"/>
              <a:t>Cryosphere team has evaluated IDPS EDR products available from CLASS</a:t>
            </a:r>
          </a:p>
          <a:p>
            <a:pPr lvl="1"/>
            <a:r>
              <a:rPr lang="en-US" sz="1800" dirty="0"/>
              <a:t>Users can access and read the products and the product compares reasonably with the heritage satellite snow map products </a:t>
            </a:r>
          </a:p>
          <a:p>
            <a:r>
              <a:rPr lang="en-US" sz="2200" dirty="0"/>
              <a:t>Beta release will allow other users within the community to gain experience with the data formats and parameters.</a:t>
            </a:r>
          </a:p>
          <a:p>
            <a:pPr lvl="1"/>
            <a:r>
              <a:rPr lang="en-US" sz="1800" dirty="0"/>
              <a:t>This is important to allow users to complement the validation activity</a:t>
            </a:r>
            <a:r>
              <a:rPr lang="en-US" sz="1800" dirty="0" smtClean="0"/>
              <a:t>.</a:t>
            </a:r>
            <a:endParaRPr lang="en-US" sz="20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atin typeface="Calibri" charset="0"/>
              </a:rPr>
              <a:t>VIIRS Snow Cover EDR </a:t>
            </a:r>
          </a:p>
        </p:txBody>
      </p:sp>
      <p:sp>
        <p:nvSpPr>
          <p:cNvPr id="8" name="Content Placeholder 7"/>
          <p:cNvSpPr>
            <a:spLocks noGrp="1"/>
          </p:cNvSpPr>
          <p:nvPr>
            <p:ph idx="1"/>
          </p:nvPr>
        </p:nvSpPr>
        <p:spPr>
          <a:xfrm>
            <a:off x="457200" y="1371600"/>
            <a:ext cx="8229600" cy="3449638"/>
          </a:xfrm>
        </p:spPr>
        <p:txBody>
          <a:bodyPr rtlCol="0">
            <a:normAutofit fontScale="25000" lnSpcReduction="20000"/>
          </a:bodyPr>
          <a:lstStyle/>
          <a:p>
            <a:pPr eaLnBrk="1" fontAlgn="auto" hangingPunct="1">
              <a:spcAft>
                <a:spcPts val="0"/>
              </a:spcAft>
              <a:buFont typeface="Arial" pitchFamily="34" charset="0"/>
              <a:buChar char="•"/>
              <a:defRPr/>
            </a:pPr>
            <a:endParaRPr lang="en-US" sz="2400" dirty="0" smtClean="0">
              <a:ea typeface="+mn-ea"/>
            </a:endParaRPr>
          </a:p>
          <a:p>
            <a:pPr algn="just" eaLnBrk="1" fontAlgn="auto" hangingPunct="1">
              <a:lnSpc>
                <a:spcPct val="120000"/>
              </a:lnSpc>
              <a:spcAft>
                <a:spcPts val="0"/>
              </a:spcAft>
              <a:buFont typeface="Arial" pitchFamily="34" charset="0"/>
              <a:buChar char="•"/>
              <a:defRPr/>
            </a:pPr>
            <a:r>
              <a:rPr lang="en-US" sz="9600" dirty="0" smtClean="0">
                <a:ea typeface="+mn-ea"/>
              </a:rPr>
              <a:t>The VIIRS Snow Cover/Depth Environmental Data Record (EDR) products consist of a snow/no snow binary map and snow fraction in a horizontal cell.</a:t>
            </a:r>
          </a:p>
          <a:p>
            <a:pPr algn="just" eaLnBrk="1" fontAlgn="auto" hangingPunct="1">
              <a:lnSpc>
                <a:spcPct val="120000"/>
              </a:lnSpc>
              <a:spcAft>
                <a:spcPts val="0"/>
              </a:spcAft>
              <a:buFont typeface="Arial" pitchFamily="34" charset="0"/>
              <a:buChar char="•"/>
              <a:defRPr/>
            </a:pPr>
            <a:r>
              <a:rPr lang="en-US" sz="9600" dirty="0" smtClean="0">
                <a:ea typeface="+mn-ea"/>
              </a:rPr>
              <a:t>The objective of the VIIRS retrieval is to achieve the performance specifications designed to meet the requirements stated in the JPSS L1RD Supplement.</a:t>
            </a:r>
          </a:p>
          <a:p>
            <a:pPr algn="just" eaLnBrk="1" fontAlgn="auto" hangingPunct="1">
              <a:lnSpc>
                <a:spcPct val="120000"/>
              </a:lnSpc>
              <a:spcAft>
                <a:spcPts val="0"/>
              </a:spcAft>
              <a:buFont typeface="Arial" pitchFamily="34" charset="0"/>
              <a:buChar char="•"/>
              <a:defRPr/>
            </a:pPr>
            <a:r>
              <a:rPr lang="en-US" sz="9600" dirty="0" smtClean="0">
                <a:ea typeface="+mn-ea"/>
              </a:rPr>
              <a:t>The specifications apply under clear, daytime conditions only. Surface properties cannot be observed through cloud cover by a Visible/Infrared (VIS/IR) sensor.</a:t>
            </a:r>
          </a:p>
          <a:p>
            <a:pPr algn="just" eaLnBrk="1" fontAlgn="auto" hangingPunct="1">
              <a:lnSpc>
                <a:spcPct val="120000"/>
              </a:lnSpc>
              <a:spcAft>
                <a:spcPts val="0"/>
              </a:spcAft>
              <a:buFont typeface="Arial" pitchFamily="34" charset="0"/>
              <a:buChar char="•"/>
              <a:defRPr/>
            </a:pPr>
            <a:r>
              <a:rPr lang="en-US" sz="9600" dirty="0" smtClean="0">
                <a:ea typeface="+mn-ea"/>
              </a:rPr>
              <a:t>The specification for the Snow Cover/Depth EDR places requirements on the VIIRS binary map product and the VIIRS snow fraction product.</a:t>
            </a:r>
          </a:p>
          <a:p>
            <a:pPr eaLnBrk="1" fontAlgn="auto" hangingPunct="1">
              <a:lnSpc>
                <a:spcPct val="120000"/>
              </a:lnSpc>
              <a:spcAft>
                <a:spcPts val="0"/>
              </a:spcAft>
              <a:buFont typeface="Arial" pitchFamily="34" charset="0"/>
              <a:buNone/>
              <a:defRPr/>
            </a:pPr>
            <a:endParaRPr lang="en-US" sz="9600" dirty="0" smtClean="0">
              <a:ea typeface="+mn-ea"/>
            </a:endParaRPr>
          </a:p>
          <a:p>
            <a:pPr eaLnBrk="1" fontAlgn="auto" hangingPunct="1">
              <a:lnSpc>
                <a:spcPct val="120000"/>
              </a:lnSpc>
              <a:spcAft>
                <a:spcPts val="0"/>
              </a:spcAft>
              <a:buFont typeface="Arial" pitchFamily="34" charset="0"/>
              <a:buChar char="•"/>
              <a:defRPr/>
            </a:pPr>
            <a:endParaRPr lang="en-US" sz="9600" dirty="0" smtClean="0">
              <a:ea typeface="+mn-ea"/>
            </a:endParaRPr>
          </a:p>
          <a:p>
            <a:pPr eaLnBrk="1" fontAlgn="auto" hangingPunct="1">
              <a:spcAft>
                <a:spcPts val="0"/>
              </a:spcAft>
              <a:buFont typeface="Arial" pitchFamily="34" charset="0"/>
              <a:buChar char="•"/>
              <a:defRPr/>
            </a:pPr>
            <a:endParaRPr lang="en-US" sz="9600" dirty="0" smtClean="0">
              <a:ea typeface="+mn-ea"/>
            </a:endParaRPr>
          </a:p>
          <a:p>
            <a:pPr eaLnBrk="1" fontAlgn="auto" hangingPunct="1">
              <a:spcAft>
                <a:spcPts val="0"/>
              </a:spcAft>
              <a:buFont typeface="Arial" pitchFamily="34" charset="0"/>
              <a:buChar char="•"/>
              <a:defRPr/>
            </a:pPr>
            <a:endParaRPr lang="en-US" sz="9600" dirty="0" smtClean="0">
              <a:ea typeface="+mn-ea"/>
            </a:endParaRPr>
          </a:p>
          <a:p>
            <a:pPr eaLnBrk="1" fontAlgn="auto" hangingPunct="1">
              <a:spcAft>
                <a:spcPts val="0"/>
              </a:spcAft>
              <a:buFont typeface="Arial" pitchFamily="34" charset="0"/>
              <a:buChar char="•"/>
              <a:defRPr/>
            </a:pPr>
            <a:endParaRPr lang="en-US" sz="9600" dirty="0" smtClean="0">
              <a:ea typeface="+mn-ea"/>
            </a:endParaRPr>
          </a:p>
          <a:p>
            <a:pPr eaLnBrk="1" fontAlgn="auto" hangingPunct="1">
              <a:spcAft>
                <a:spcPts val="0"/>
              </a:spcAft>
              <a:buFont typeface="Arial" pitchFamily="34" charset="0"/>
              <a:buChar char="•"/>
              <a:defRPr/>
            </a:pPr>
            <a:endParaRPr lang="en-US" sz="9600" dirty="0" smtClean="0">
              <a:ea typeface="+mn-ea"/>
            </a:endParaRPr>
          </a:p>
          <a:p>
            <a:pPr eaLnBrk="1" fontAlgn="auto" hangingPunct="1">
              <a:spcAft>
                <a:spcPts val="0"/>
              </a:spcAft>
              <a:buFont typeface="Arial" pitchFamily="34" charset="0"/>
              <a:buChar char="•"/>
              <a:defRPr/>
            </a:pPr>
            <a:endParaRPr lang="en-US" sz="9600" dirty="0" smtClean="0">
              <a:ea typeface="+mn-ea"/>
            </a:endParaRP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04697AF-7FD7-EB40-8F79-4C097D6610C1}" type="slidenum">
              <a:rPr lang="en-US">
                <a:solidFill>
                  <a:srgbClr val="898989"/>
                </a:solidFill>
                <a:latin typeface="Calibri" charset="0"/>
              </a:rPr>
              <a:pPr eaLnBrk="1" hangingPunct="1"/>
              <a:t>5</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2"/>
          <p:cNvSpPr>
            <a:spLocks noGrp="1"/>
          </p:cNvSpPr>
          <p:nvPr>
            <p:ph type="title"/>
          </p:nvPr>
        </p:nvSpPr>
        <p:spPr/>
        <p:txBody>
          <a:bodyPr/>
          <a:lstStyle/>
          <a:p>
            <a:pPr eaLnBrk="1" hangingPunct="1"/>
            <a:r>
              <a:rPr lang="en-US" dirty="0">
                <a:latin typeface="Calibri" charset="0"/>
              </a:rPr>
              <a:t>Beta Maturity Justification </a:t>
            </a:r>
            <a:r>
              <a:rPr lang="en-US" dirty="0" smtClean="0">
                <a:latin typeface="Calibri" charset="0"/>
              </a:rPr>
              <a:t>(3/3)</a:t>
            </a:r>
            <a:endParaRPr lang="en-US" dirty="0">
              <a:latin typeface="Calibri" charset="0"/>
            </a:endParaRPr>
          </a:p>
        </p:txBody>
      </p:sp>
      <p:sp>
        <p:nvSpPr>
          <p:cNvPr id="57347" name="Content Placeholder 7"/>
          <p:cNvSpPr>
            <a:spLocks noGrp="1"/>
          </p:cNvSpPr>
          <p:nvPr>
            <p:ph idx="1"/>
          </p:nvPr>
        </p:nvSpPr>
        <p:spPr>
          <a:xfrm>
            <a:off x="457200" y="1371600"/>
            <a:ext cx="8229600" cy="5486400"/>
          </a:xfrm>
        </p:spPr>
        <p:txBody>
          <a:bodyPr/>
          <a:lstStyle/>
          <a:p>
            <a:pPr marL="0" indent="0" algn="just" eaLnBrk="1" hangingPunct="1">
              <a:lnSpc>
                <a:spcPct val="90000"/>
              </a:lnSpc>
              <a:spcBef>
                <a:spcPts val="25"/>
              </a:spcBef>
              <a:buNone/>
            </a:pPr>
            <a:r>
              <a:rPr lang="en-US" sz="2200" u="sng" dirty="0" smtClean="0">
                <a:latin typeface="Calibri" charset="0"/>
              </a:rPr>
              <a:t>Product </a:t>
            </a:r>
            <a:r>
              <a:rPr lang="en-US" sz="2200" u="sng" dirty="0">
                <a:latin typeface="Calibri" charset="0"/>
              </a:rPr>
              <a:t>is not appropriate as the basis for quantitative scientific publications studies and applications</a:t>
            </a:r>
            <a:r>
              <a:rPr lang="en-US" sz="2200" dirty="0">
                <a:latin typeface="Calibri" charset="0"/>
              </a:rPr>
              <a:t> </a:t>
            </a:r>
            <a:endParaRPr lang="en-US" sz="2200" dirty="0" smtClean="0">
              <a:latin typeface="Calibri" charset="0"/>
            </a:endParaRPr>
          </a:p>
          <a:p>
            <a:pPr marL="0" indent="0" algn="just" eaLnBrk="1" hangingPunct="1">
              <a:lnSpc>
                <a:spcPct val="90000"/>
              </a:lnSpc>
              <a:spcBef>
                <a:spcPts val="25"/>
              </a:spcBef>
              <a:buNone/>
            </a:pPr>
            <a:r>
              <a:rPr lang="en-US" sz="2200" dirty="0" smtClean="0">
                <a:latin typeface="Calibri" charset="0"/>
              </a:rPr>
              <a:t>Identified </a:t>
            </a:r>
            <a:r>
              <a:rPr lang="en-US" sz="2200" dirty="0">
                <a:latin typeface="Calibri" charset="0"/>
              </a:rPr>
              <a:t>known deficiencies in fractional snow product require corrective actions to implement </a:t>
            </a:r>
            <a:r>
              <a:rPr lang="en-US" sz="2200" dirty="0" smtClean="0">
                <a:latin typeface="Calibri" charset="0"/>
              </a:rPr>
              <a:t>an alternative approach.</a:t>
            </a:r>
            <a:endParaRPr lang="en-US" sz="2200" dirty="0">
              <a:latin typeface="Calibri" charset="0"/>
            </a:endParaRPr>
          </a:p>
        </p:txBody>
      </p:sp>
    </p:spTree>
    <p:extLst>
      <p:ext uri="{BB962C8B-B14F-4D97-AF65-F5344CB8AC3E}">
        <p14:creationId xmlns:p14="http://schemas.microsoft.com/office/powerpoint/2010/main" val="75801916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2"/>
          <p:cNvSpPr>
            <a:spLocks noGrp="1"/>
          </p:cNvSpPr>
          <p:nvPr>
            <p:ph type="title"/>
          </p:nvPr>
        </p:nvSpPr>
        <p:spPr/>
        <p:txBody>
          <a:bodyPr/>
          <a:lstStyle/>
          <a:p>
            <a:pPr eaLnBrk="1" hangingPunct="1"/>
            <a:r>
              <a:rPr lang="en-US" dirty="0" smtClean="0">
                <a:latin typeface="Calibri" charset="0"/>
              </a:rPr>
              <a:t>Potential Solution: MESMA</a:t>
            </a:r>
            <a:endParaRPr lang="en-US" dirty="0">
              <a:latin typeface="Calibri" charset="0"/>
            </a:endParaRPr>
          </a:p>
        </p:txBody>
      </p:sp>
      <p:sp>
        <p:nvSpPr>
          <p:cNvPr id="3" name="Content Placeholder 7"/>
          <p:cNvSpPr>
            <a:spLocks noGrp="1"/>
          </p:cNvSpPr>
          <p:nvPr>
            <p:ph idx="1"/>
          </p:nvPr>
        </p:nvSpPr>
        <p:spPr>
          <a:xfrm>
            <a:off x="457200" y="1179180"/>
            <a:ext cx="8229600" cy="5486400"/>
          </a:xfrm>
        </p:spPr>
        <p:txBody>
          <a:bodyPr>
            <a:normAutofit/>
          </a:bodyPr>
          <a:lstStyle/>
          <a:p>
            <a:pPr indent="0" algn="just" eaLnBrk="1" hangingPunct="1">
              <a:lnSpc>
                <a:spcPct val="80000"/>
              </a:lnSpc>
              <a:spcBef>
                <a:spcPts val="1176"/>
              </a:spcBef>
              <a:buFont typeface="Arial" charset="0"/>
              <a:buNone/>
            </a:pPr>
            <a:r>
              <a:rPr lang="en-US" sz="2400" dirty="0">
                <a:latin typeface="Calibri" charset="0"/>
              </a:rPr>
              <a:t>Multiple Endmember Spectral Mixture Analysis (MESMA) uses the reflectances in nine VIIRS moderate resolution reflectance bands to retrieve snow fraction.</a:t>
            </a:r>
          </a:p>
          <a:p>
            <a:pPr indent="0" algn="just" eaLnBrk="1" hangingPunct="1">
              <a:lnSpc>
                <a:spcPct val="80000"/>
              </a:lnSpc>
              <a:spcBef>
                <a:spcPts val="1176"/>
              </a:spcBef>
              <a:buFont typeface="Arial" charset="0"/>
              <a:buNone/>
            </a:pPr>
            <a:r>
              <a:rPr lang="en-US" sz="2400" dirty="0">
                <a:latin typeface="Calibri" charset="0"/>
              </a:rPr>
              <a:t>An objective of any spectral mixture analysis is the definition of </a:t>
            </a:r>
            <a:r>
              <a:rPr lang="en-US" sz="2400" dirty="0" smtClean="0">
                <a:latin typeface="Calibri" charset="0"/>
              </a:rPr>
              <a:t>subpixel </a:t>
            </a:r>
            <a:r>
              <a:rPr lang="en-US" sz="2400" dirty="0">
                <a:latin typeface="Calibri" charset="0"/>
              </a:rPr>
              <a:t>proportions of spectral endmembers that may be related to mappable surface constituents.</a:t>
            </a:r>
          </a:p>
          <a:p>
            <a:pPr indent="0" algn="just" eaLnBrk="1" hangingPunct="1">
              <a:lnSpc>
                <a:spcPct val="80000"/>
              </a:lnSpc>
              <a:spcBef>
                <a:spcPts val="1176"/>
              </a:spcBef>
              <a:buFont typeface="Arial" charset="0"/>
              <a:buNone/>
            </a:pPr>
            <a:r>
              <a:rPr lang="en-US" sz="2400" dirty="0">
                <a:latin typeface="Calibri" charset="0"/>
              </a:rPr>
              <a:t>Spectral mixture analysis </a:t>
            </a:r>
            <a:r>
              <a:rPr lang="ja-JP" altLang="en-US" sz="2400" dirty="0">
                <a:latin typeface="Calibri" charset="0"/>
              </a:rPr>
              <a:t>“</a:t>
            </a:r>
            <a:r>
              <a:rPr lang="en-US" sz="2400" dirty="0">
                <a:latin typeface="Calibri" charset="0"/>
              </a:rPr>
              <a:t>unmixes</a:t>
            </a:r>
            <a:r>
              <a:rPr lang="ja-JP" altLang="en-US" sz="2400" dirty="0">
                <a:latin typeface="Calibri" charset="0"/>
              </a:rPr>
              <a:t>”</a:t>
            </a:r>
            <a:r>
              <a:rPr lang="en-US" sz="2400" dirty="0">
                <a:latin typeface="Calibri" charset="0"/>
              </a:rPr>
              <a:t> the mixed pixel, determining the fractions of each spectral endmember that combine to produce the mixed pixel</a:t>
            </a:r>
            <a:r>
              <a:rPr lang="ja-JP" altLang="en-US" sz="2400" dirty="0">
                <a:latin typeface="Calibri" charset="0"/>
              </a:rPr>
              <a:t>’</a:t>
            </a:r>
            <a:r>
              <a:rPr lang="en-US" sz="2400" dirty="0">
                <a:latin typeface="Calibri" charset="0"/>
              </a:rPr>
              <a:t>s spectral signature.</a:t>
            </a:r>
          </a:p>
          <a:p>
            <a:pPr indent="0" algn="just" eaLnBrk="1" hangingPunct="1">
              <a:lnSpc>
                <a:spcPct val="80000"/>
              </a:lnSpc>
              <a:spcBef>
                <a:spcPts val="1176"/>
              </a:spcBef>
              <a:buFont typeface="Arial" charset="0"/>
              <a:buNone/>
            </a:pPr>
            <a:r>
              <a:rPr lang="en-US" sz="2400" dirty="0">
                <a:latin typeface="Calibri" charset="0"/>
              </a:rPr>
              <a:t>The approach is to model the signature from each pixel as a combination of two components: a modeled snow reflectance spectrum and a modeled non-snow reflectance spectrum.</a:t>
            </a:r>
          </a:p>
          <a:p>
            <a:pPr indent="0" algn="just" eaLnBrk="1" hangingPunct="1">
              <a:lnSpc>
                <a:spcPct val="80000"/>
              </a:lnSpc>
              <a:spcBef>
                <a:spcPts val="1176"/>
              </a:spcBef>
              <a:buFont typeface="Arial" charset="0"/>
              <a:buNone/>
            </a:pPr>
            <a:r>
              <a:rPr lang="en-US" sz="2400" dirty="0">
                <a:latin typeface="Calibri" charset="0"/>
              </a:rPr>
              <a:t>The approach is based on the assumption that the non-snow endmember spectrum for each pixel can be estimated from non-snow surface BRDF that will be obtained from the VIIRS Gridded Surface Albedo </a:t>
            </a:r>
            <a:r>
              <a:rPr lang="en-US" sz="2400" dirty="0" smtClean="0">
                <a:latin typeface="Calibri" charset="0"/>
              </a:rPr>
              <a:t>IP.</a:t>
            </a:r>
            <a:endParaRPr lang="en-US" sz="11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2"/>
          <p:cNvSpPr>
            <a:spLocks noGrp="1"/>
          </p:cNvSpPr>
          <p:nvPr>
            <p:ph type="title"/>
          </p:nvPr>
        </p:nvSpPr>
        <p:spPr/>
        <p:txBody>
          <a:bodyPr/>
          <a:lstStyle/>
          <a:p>
            <a:pPr eaLnBrk="1" hangingPunct="1"/>
            <a:r>
              <a:rPr lang="en-US">
                <a:latin typeface="Calibri" charset="0"/>
              </a:rPr>
              <a:t>MESMA Performance Analysis (1999)</a:t>
            </a:r>
          </a:p>
        </p:txBody>
      </p:sp>
      <p:sp>
        <p:nvSpPr>
          <p:cNvPr id="40963" name="Content Placeholder 7"/>
          <p:cNvSpPr>
            <a:spLocks noGrp="1"/>
          </p:cNvSpPr>
          <p:nvPr>
            <p:ph idx="1"/>
          </p:nvPr>
        </p:nvSpPr>
        <p:spPr>
          <a:xfrm>
            <a:off x="457200" y="1371600"/>
            <a:ext cx="8229600" cy="3449638"/>
          </a:xfrm>
        </p:spPr>
        <p:txBody>
          <a:bodyPr/>
          <a:lstStyle/>
          <a:p>
            <a:pPr eaLnBrk="1" hangingPunct="1">
              <a:buFont typeface="Arial" charset="0"/>
              <a:buNone/>
            </a:pPr>
            <a:r>
              <a:rPr lang="en-US" sz="2400">
                <a:latin typeface="Calibri" charset="0"/>
              </a:rPr>
              <a:t>	</a:t>
            </a:r>
          </a:p>
        </p:txBody>
      </p:sp>
      <p:graphicFrame>
        <p:nvGraphicFramePr>
          <p:cNvPr id="5" name="Table 4"/>
          <p:cNvGraphicFramePr>
            <a:graphicFrameLocks noGrp="1"/>
          </p:cNvGraphicFramePr>
          <p:nvPr/>
        </p:nvGraphicFramePr>
        <p:xfrm>
          <a:off x="774700" y="3124200"/>
          <a:ext cx="6946900" cy="2598420"/>
        </p:xfrm>
        <a:graphic>
          <a:graphicData uri="http://schemas.openxmlformats.org/drawingml/2006/table">
            <a:tbl>
              <a:tblPr/>
              <a:tblGrid>
                <a:gridCol w="1433513"/>
                <a:gridCol w="1377950"/>
                <a:gridCol w="1379537"/>
                <a:gridCol w="1377950"/>
                <a:gridCol w="1377950"/>
              </a:tblGrid>
              <a:tr h="622300">
                <a:tc rowSpan="2">
                  <a:txBody>
                    <a:bodyPr/>
                    <a:lstStyle/>
                    <a:p>
                      <a:pPr marL="438150" marR="0" lvl="0" indent="-438150" algn="ctr" defTabSz="914400" rtl="0" eaLnBrk="1" fontAlgn="base" latinLnBrk="0" hangingPunct="1">
                        <a:lnSpc>
                          <a:spcPct val="100000"/>
                        </a:lnSpc>
                        <a:spcBef>
                          <a:spcPct val="0"/>
                        </a:spcBef>
                        <a:spcAft>
                          <a:spcPts val="120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0"/>
                          <a:cs typeface="Times New Roman" charset="0"/>
                        </a:rPr>
                        <a:t>Scan</a:t>
                      </a:r>
                    </a:p>
                    <a:p>
                      <a:pPr marL="438150" marR="0" lvl="0" indent="-438150" algn="ctr" defTabSz="914400" rtl="0" eaLnBrk="1" fontAlgn="base" latinLnBrk="0" hangingPunct="1">
                        <a:lnSpc>
                          <a:spcPct val="100000"/>
                        </a:lnSpc>
                        <a:spcBef>
                          <a:spcPct val="0"/>
                        </a:spcBef>
                        <a:spcAft>
                          <a:spcPts val="120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0"/>
                          <a:cs typeface="Times New Roman" charset="0"/>
                        </a:rPr>
                        <a:t>Angle</a:t>
                      </a:r>
                      <a:endParaRPr kumimoji="0" lang="en-US" sz="2400" b="0" i="0" u="none" strike="noStrike" cap="none" normalizeH="0" baseline="0">
                        <a:ln>
                          <a:noFill/>
                        </a:ln>
                        <a:solidFill>
                          <a:schemeClr val="tx1"/>
                        </a:solidFill>
                        <a:effectLst/>
                        <a:latin typeface="Calibri" charset="0"/>
                        <a:ea typeface="ＭＳ Ｐゴシック"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0"/>
                          <a:cs typeface="Times New Roman" charset="0"/>
                        </a:rPr>
                        <a:t>Snow Fraction (Truth)</a:t>
                      </a:r>
                      <a:endParaRPr kumimoji="0" lang="en-US" sz="2400" b="0" i="0" u="none" strike="noStrike" cap="none" normalizeH="0" baseline="0">
                        <a:ln>
                          <a:noFill/>
                        </a:ln>
                        <a:solidFill>
                          <a:schemeClr val="tx1"/>
                        </a:solidFill>
                        <a:effectLst/>
                        <a:latin typeface="Calibri" charset="0"/>
                        <a:ea typeface="ＭＳ Ｐゴシック" charset="0"/>
                        <a:cs typeface="Times New Roman"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622300">
                <a:tc vMerge="1">
                  <a:txBody>
                    <a:bodyPr/>
                    <a:lstStyle/>
                    <a:p>
                      <a:endParaRPr lang="en-US"/>
                    </a:p>
                  </a:txBody>
                  <a:tcPr/>
                </a:tc>
                <a:tc>
                  <a:txBody>
                    <a:bodyPr/>
                    <a:lstStyle/>
                    <a:p>
                      <a:pPr marL="0" marR="0" lvl="0" indent="0" algn="just"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 0.0– 0.25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0.25 – 0.5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0.5 – 0.75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0.75 – 1.0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just"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   Nadir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.070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.072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.076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.081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   Edge-of-Scan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.077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.079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.089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Times New Roman" charset="0"/>
                        </a:rPr>
                        <a:t>.102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0992" name="Rectangle 2"/>
          <p:cNvSpPr>
            <a:spLocks noChangeArrowheads="1"/>
          </p:cNvSpPr>
          <p:nvPr/>
        </p:nvSpPr>
        <p:spPr bwMode="auto">
          <a:xfrm>
            <a:off x="990600" y="1822450"/>
            <a:ext cx="6896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4400"/>
            <a:r>
              <a:rPr lang="en-US" sz="2400" b="1">
                <a:cs typeface="Times New Roman" charset="0"/>
              </a:rPr>
              <a:t>Snow Fraction Measurement Uncertainty: </a:t>
            </a:r>
          </a:p>
          <a:p>
            <a:pPr algn="ctr" defTabSz="914400"/>
            <a:r>
              <a:rPr lang="en-US" sz="2400" b="1">
                <a:cs typeface="Times New Roman" charset="0"/>
              </a:rPr>
              <a:t>Stratified Performance for Typical Case</a:t>
            </a:r>
            <a:endParaRPr lang="en-US" sz="240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pPr eaLnBrk="1" hangingPunct="1">
              <a:defRPr/>
            </a:pPr>
            <a:r>
              <a:rPr lang="en-US" dirty="0" smtClean="0">
                <a:ea typeface="+mj-ea"/>
              </a:rPr>
              <a:t>Benefit and Opportunity to Restore MESMA</a:t>
            </a:r>
            <a:br>
              <a:rPr lang="en-US" dirty="0" smtClean="0">
                <a:ea typeface="+mj-ea"/>
              </a:rPr>
            </a:br>
            <a:r>
              <a:rPr lang="en-US" dirty="0" smtClean="0">
                <a:ea typeface="+mj-ea"/>
              </a:rPr>
              <a:t>(exceptional circumstances)</a:t>
            </a:r>
            <a:endParaRPr lang="en-US" dirty="0">
              <a:ea typeface="+mj-ea"/>
            </a:endParaRPr>
          </a:p>
        </p:txBody>
      </p:sp>
      <p:sp>
        <p:nvSpPr>
          <p:cNvPr id="58371" name="Content Placeholder 7"/>
          <p:cNvSpPr>
            <a:spLocks noGrp="1"/>
          </p:cNvSpPr>
          <p:nvPr>
            <p:ph idx="1"/>
          </p:nvPr>
        </p:nvSpPr>
        <p:spPr>
          <a:xfrm>
            <a:off x="279400" y="1371600"/>
            <a:ext cx="8585200" cy="5486400"/>
          </a:xfrm>
        </p:spPr>
        <p:txBody>
          <a:bodyPr/>
          <a:lstStyle/>
          <a:p>
            <a:pPr indent="0" algn="just" eaLnBrk="1" hangingPunct="1"/>
            <a:r>
              <a:rPr lang="en-US" sz="2000" dirty="0">
                <a:latin typeface="Calibri" charset="0"/>
              </a:rPr>
              <a:t> </a:t>
            </a:r>
            <a:r>
              <a:rPr lang="en-US" sz="2400" dirty="0">
                <a:latin typeface="Calibri" charset="0"/>
              </a:rPr>
              <a:t>MESMA was a part of all NPOESS algorithm and code developments  for more than 10 years </a:t>
            </a:r>
            <a:r>
              <a:rPr lang="en-US" sz="2400" dirty="0">
                <a:solidFill>
                  <a:srgbClr val="FF0000"/>
                </a:solidFill>
                <a:latin typeface="Calibri" charset="0"/>
              </a:rPr>
              <a:t>and delivered to IDPS</a:t>
            </a:r>
            <a:endParaRPr lang="en-US" sz="2400" dirty="0">
              <a:latin typeface="Calibri" charset="0"/>
            </a:endParaRPr>
          </a:p>
          <a:p>
            <a:pPr indent="0" algn="just" eaLnBrk="1" hangingPunct="1"/>
            <a:r>
              <a:rPr lang="en-US" sz="2400" dirty="0">
                <a:latin typeface="Calibri" charset="0"/>
              </a:rPr>
              <a:t> The approach was considered, approved, and recommended to retrieve snow fraction at many meetings at all levels</a:t>
            </a:r>
          </a:p>
          <a:p>
            <a:pPr indent="0" algn="just" eaLnBrk="1" hangingPunct="1"/>
            <a:r>
              <a:rPr lang="en-US" sz="2400" dirty="0">
                <a:latin typeface="Calibri" charset="0"/>
              </a:rPr>
              <a:t> The code is still a part of a relatively recent version of software</a:t>
            </a:r>
          </a:p>
          <a:p>
            <a:pPr indent="0" algn="just" eaLnBrk="1" hangingPunct="1"/>
            <a:r>
              <a:rPr lang="en-US" sz="2400" dirty="0">
                <a:latin typeface="Calibri" charset="0"/>
              </a:rPr>
              <a:t> MESMA is currently a standard approach to such kind of tasks</a:t>
            </a:r>
          </a:p>
          <a:p>
            <a:pPr indent="0" algn="just" eaLnBrk="1" hangingPunct="1"/>
            <a:r>
              <a:rPr lang="en-US" sz="2400" dirty="0">
                <a:latin typeface="Calibri" charset="0"/>
              </a:rPr>
              <a:t> </a:t>
            </a:r>
            <a:r>
              <a:rPr lang="en-US" sz="2400" dirty="0" smtClean="0">
                <a:latin typeface="Calibri" charset="0"/>
              </a:rPr>
              <a:t>Existing </a:t>
            </a:r>
            <a:r>
              <a:rPr lang="en-US" sz="2400" dirty="0">
                <a:latin typeface="Calibri" charset="0"/>
              </a:rPr>
              <a:t>experience of applying MESMA to retrieve snow fraction clearly demonstrates the advantages of the approach considered as one of the best for snow remote sensing</a:t>
            </a:r>
          </a:p>
          <a:p>
            <a:pPr indent="0" algn="just" eaLnBrk="1" hangingPunct="1"/>
            <a:r>
              <a:rPr lang="en-US" sz="2400" dirty="0">
                <a:latin typeface="Calibri" charset="0"/>
              </a:rPr>
              <a:t> There is no need for a lengthy  process of approving a new approach since it has been already approved</a:t>
            </a:r>
          </a:p>
          <a:p>
            <a:pPr indent="0" algn="just" eaLnBrk="1" hangingPunct="1"/>
            <a:r>
              <a:rPr lang="en-US" sz="2400" dirty="0">
                <a:latin typeface="Calibri" charset="0"/>
              </a:rPr>
              <a:t> It is possible to start validation of the algorithm immediately</a:t>
            </a:r>
          </a:p>
          <a:p>
            <a:pPr indent="0" algn="just" eaLnBrk="1" hangingPunct="1"/>
            <a:endParaRPr lang="en-US" sz="24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atin typeface="Calibri" charset="0"/>
              </a:rPr>
              <a:t>Additional Supporting Documentation</a:t>
            </a:r>
          </a:p>
        </p:txBody>
      </p:sp>
      <p:sp>
        <p:nvSpPr>
          <p:cNvPr id="3" name="Content Placeholder 2"/>
          <p:cNvSpPr>
            <a:spLocks noGrp="1"/>
          </p:cNvSpPr>
          <p:nvPr>
            <p:ph idx="1"/>
          </p:nvPr>
        </p:nvSpPr>
        <p:spPr/>
        <p:txBody>
          <a:bodyPr>
            <a:normAutofit/>
          </a:bodyPr>
          <a:lstStyle/>
          <a:p>
            <a:pPr eaLnBrk="1" hangingPunct="1"/>
            <a:r>
              <a:rPr lang="en-US" sz="2600">
                <a:latin typeface="Calibri" charset="0"/>
              </a:rPr>
              <a:t>TIM Meetings and Presentations</a:t>
            </a:r>
          </a:p>
          <a:p>
            <a:pPr lvl="1" eaLnBrk="1" hangingPunct="1"/>
            <a:r>
              <a:rPr lang="en-US" sz="2200">
                <a:solidFill>
                  <a:srgbClr val="FF0000"/>
                </a:solidFill>
                <a:latin typeface="Calibri" charset="0"/>
              </a:rPr>
              <a:t>Relevant TIM presentations:</a:t>
            </a:r>
          </a:p>
          <a:p>
            <a:pPr lvl="1" eaLnBrk="1" hangingPunct="1"/>
            <a:r>
              <a:rPr lang="en-US" sz="2200">
                <a:latin typeface="Calibri" charset="0"/>
              </a:rPr>
              <a:t>Conference presentations:</a:t>
            </a:r>
          </a:p>
          <a:p>
            <a:pPr lvl="1" eaLnBrk="1" hangingPunct="1">
              <a:buFont typeface="Arial" charset="0"/>
              <a:buNone/>
            </a:pPr>
            <a:r>
              <a:rPr lang="en-US" sz="1500">
                <a:latin typeface="Calibri" charset="0"/>
              </a:rPr>
              <a:t>Romanov P., Appel I. (2012) Mapping Snow Cover with Suomi NPP VIIRS, EUMETSAT Conference, Gdansk, Poland, September 2012.</a:t>
            </a:r>
          </a:p>
          <a:p>
            <a:pPr lvl="1" eaLnBrk="1" hangingPunct="1">
              <a:buFont typeface="Arial" charset="0"/>
              <a:buNone/>
            </a:pPr>
            <a:r>
              <a:rPr lang="en-US" sz="1500">
                <a:latin typeface="Calibri" charset="0"/>
              </a:rPr>
              <a:t>Romanov P., Appel I. (2012) Snow cover products from Suomi NPP VIIRS: Current status and potential improvements, IGARSS, Munich, Germany, July 2012.</a:t>
            </a:r>
          </a:p>
          <a:p>
            <a:pPr lvl="1" eaLnBrk="1" hangingPunct="1">
              <a:buFont typeface="Arial" charset="0"/>
              <a:buNone/>
            </a:pPr>
            <a:r>
              <a:rPr lang="en-US" sz="1500">
                <a:latin typeface="Calibri" charset="0"/>
              </a:rPr>
              <a:t>Romanov P., Appel I. (2012) Mapping Snow Cover with Suomi NPP VIIRS,  NOAA 2012 Satellite Science Week. Meeting. Summary Report. April 30 – May 4, 2012. Kansas City, Missouri.</a:t>
            </a:r>
            <a:endParaRPr lang="en-US" sz="2200">
              <a:solidFill>
                <a:srgbClr val="FF0000"/>
              </a:solidFill>
              <a:latin typeface="Calibri" charset="0"/>
            </a:endParaRPr>
          </a:p>
          <a:p>
            <a:pPr eaLnBrk="1" hangingPunct="1"/>
            <a:r>
              <a:rPr lang="en-US" sz="2600">
                <a:latin typeface="Calibri" charset="0"/>
              </a:rPr>
              <a:t>List reports</a:t>
            </a:r>
          </a:p>
          <a:p>
            <a:pPr lvl="1" eaLnBrk="1" hangingPunct="1"/>
            <a:r>
              <a:rPr lang="en-US" sz="2000">
                <a:latin typeface="Calibri" charset="0"/>
              </a:rPr>
              <a:t>Weekly, monthly, quarterly Progress Reports are posted at ftp://ftp.star.nesdis.noaa.gov/pub/smcd/emb/promanov/VIIRS_SNOW</a:t>
            </a:r>
          </a:p>
          <a:p>
            <a:pPr lvl="1" eaLnBrk="1" hangingPunct="1">
              <a:buFont typeface="Arial" charset="0"/>
              <a:buNone/>
            </a:pPr>
            <a:r>
              <a:rPr lang="en-US" sz="2200">
                <a:solidFill>
                  <a:srgbClr val="FF0000"/>
                </a:solidFill>
                <a:latin typeface="Calibri" charset="0"/>
              </a:rPr>
              <a:t>  </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3D6CB23-F301-9041-95A5-27C58C8DF1EE}" type="slidenum">
              <a:rPr lang="en-US">
                <a:solidFill>
                  <a:srgbClr val="898989"/>
                </a:solidFill>
                <a:latin typeface="Calibri" charset="0"/>
              </a:rPr>
              <a:pPr eaLnBrk="1" hangingPunct="1"/>
              <a:t>54</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2"/>
          <p:cNvSpPr>
            <a:spLocks noGrp="1"/>
          </p:cNvSpPr>
          <p:nvPr>
            <p:ph type="title"/>
          </p:nvPr>
        </p:nvSpPr>
        <p:spPr/>
        <p:txBody>
          <a:bodyPr/>
          <a:lstStyle/>
          <a:p>
            <a:pPr eaLnBrk="1" hangingPunct="1"/>
            <a:r>
              <a:rPr lang="en-US" dirty="0" smtClean="0">
                <a:latin typeface="Calibri" charset="0"/>
              </a:rPr>
              <a:t>Snow Cover Fraction: Conclusions </a:t>
            </a:r>
            <a:r>
              <a:rPr lang="en-US" dirty="0">
                <a:latin typeface="Calibri" charset="0"/>
              </a:rPr>
              <a:t>(1/2)</a:t>
            </a:r>
          </a:p>
        </p:txBody>
      </p:sp>
      <p:sp>
        <p:nvSpPr>
          <p:cNvPr id="62467" name="Content Placeholder 7"/>
          <p:cNvSpPr>
            <a:spLocks noGrp="1"/>
          </p:cNvSpPr>
          <p:nvPr>
            <p:ph idx="1"/>
          </p:nvPr>
        </p:nvSpPr>
        <p:spPr>
          <a:xfrm>
            <a:off x="457200" y="1371600"/>
            <a:ext cx="8229600" cy="5486400"/>
          </a:xfrm>
        </p:spPr>
        <p:txBody>
          <a:bodyPr/>
          <a:lstStyle/>
          <a:p>
            <a:pPr marL="228600" indent="-228600" algn="just" eaLnBrk="1" hangingPunct="1"/>
            <a:r>
              <a:rPr lang="en-US" sz="2400" dirty="0"/>
              <a:t>The </a:t>
            </a:r>
            <a:r>
              <a:rPr lang="en-US" sz="2400" b="1" dirty="0"/>
              <a:t>VIIRS </a:t>
            </a:r>
            <a:r>
              <a:rPr lang="en-US" sz="2400" b="1" dirty="0" smtClean="0"/>
              <a:t>Snow </a:t>
            </a:r>
            <a:r>
              <a:rPr lang="en-US" sz="2400" b="1" dirty="0"/>
              <a:t>Cover </a:t>
            </a:r>
            <a:r>
              <a:rPr lang="en-US" sz="2400" b="1" dirty="0" smtClean="0"/>
              <a:t>Fraction </a:t>
            </a:r>
            <a:r>
              <a:rPr lang="en-US" sz="2400" dirty="0" smtClean="0"/>
              <a:t>(</a:t>
            </a:r>
            <a:r>
              <a:rPr lang="en-US" sz="2400" dirty="0"/>
              <a:t>which is part of the VIIRS Snow Cover EDR) has met the beta maturity stage based on the </a:t>
            </a:r>
            <a:r>
              <a:rPr lang="en-US" sz="2400" dirty="0" smtClean="0"/>
              <a:t>beta criteria.</a:t>
            </a:r>
            <a:endParaRPr lang="en-US" sz="2400" dirty="0" smtClean="0">
              <a:latin typeface="Calibri" charset="0"/>
            </a:endParaRPr>
          </a:p>
          <a:p>
            <a:pPr marL="228600" indent="-228600" algn="just" eaLnBrk="1" hangingPunct="1"/>
            <a:r>
              <a:rPr lang="en-US" sz="2400" dirty="0" smtClean="0">
                <a:latin typeface="Calibri" charset="0"/>
              </a:rPr>
              <a:t>The c</a:t>
            </a:r>
            <a:r>
              <a:rPr lang="en-US" sz="2400" dirty="0" smtClean="0">
                <a:latin typeface="Calibri" charset="0"/>
              </a:rPr>
              <a:t>urrent algorithm for estimating Snow </a:t>
            </a:r>
            <a:r>
              <a:rPr lang="en-US" sz="2400" dirty="0">
                <a:latin typeface="Calibri" charset="0"/>
              </a:rPr>
              <a:t>Cover </a:t>
            </a:r>
            <a:r>
              <a:rPr lang="en-US" sz="2400" dirty="0" smtClean="0">
                <a:latin typeface="Calibri" charset="0"/>
              </a:rPr>
              <a:t>Fraction </a:t>
            </a:r>
            <a:r>
              <a:rPr lang="en-US" sz="2400" dirty="0" smtClean="0">
                <a:latin typeface="Calibri" charset="0"/>
              </a:rPr>
              <a:t>has significant limitations and is of questionable utility. The method </a:t>
            </a:r>
            <a:r>
              <a:rPr lang="en-US" sz="2400" dirty="0">
                <a:latin typeface="Calibri" charset="0"/>
              </a:rPr>
              <a:t>does not correspond to other </a:t>
            </a:r>
            <a:r>
              <a:rPr lang="en-US" sz="2400" dirty="0" smtClean="0">
                <a:latin typeface="Calibri" charset="0"/>
              </a:rPr>
              <a:t>fractional snow cover products </a:t>
            </a:r>
            <a:r>
              <a:rPr lang="en-US" sz="2400" dirty="0">
                <a:latin typeface="Calibri" charset="0"/>
              </a:rPr>
              <a:t>and to current scientific </a:t>
            </a:r>
            <a:r>
              <a:rPr lang="en-US" sz="2400" dirty="0" smtClean="0">
                <a:latin typeface="Calibri" charset="0"/>
              </a:rPr>
              <a:t>conceptions of fractional snow cover.</a:t>
            </a:r>
            <a:endParaRPr lang="en-US" sz="2400" dirty="0">
              <a:latin typeface="Calibri" charset="0"/>
            </a:endParaRPr>
          </a:p>
          <a:p>
            <a:pPr marL="228600" indent="-228600" algn="just" eaLnBrk="1" hangingPunct="1"/>
            <a:r>
              <a:rPr lang="en-US" sz="2400" dirty="0" smtClean="0">
                <a:latin typeface="Calibri" charset="0"/>
              </a:rPr>
              <a:t>The </a:t>
            </a:r>
            <a:r>
              <a:rPr lang="en-US" sz="2400" dirty="0">
                <a:latin typeface="Calibri" charset="0"/>
              </a:rPr>
              <a:t>proposed </a:t>
            </a:r>
            <a:r>
              <a:rPr lang="en-US" sz="2400" dirty="0" smtClean="0">
                <a:latin typeface="Calibri" charset="0"/>
              </a:rPr>
              <a:t>approach cannot </a:t>
            </a:r>
            <a:r>
              <a:rPr lang="en-US" sz="2400" dirty="0">
                <a:latin typeface="Calibri" charset="0"/>
              </a:rPr>
              <a:t>be </a:t>
            </a:r>
            <a:r>
              <a:rPr lang="en-US" sz="2400" dirty="0" smtClean="0">
                <a:latin typeface="Calibri" charset="0"/>
              </a:rPr>
              <a:t>“fixed”; the nature of the product makes it (arguably) not useful.</a:t>
            </a:r>
            <a:endParaRPr lang="en-US" sz="2400" dirty="0">
              <a:latin typeface="Calibri" charset="0"/>
            </a:endParaRPr>
          </a:p>
          <a:p>
            <a:pPr marL="228600" indent="-228600" algn="just" eaLnBrk="1" hangingPunct="1"/>
            <a:r>
              <a:rPr lang="en-US" sz="2400" dirty="0" smtClean="0">
                <a:latin typeface="Calibri" charset="0"/>
              </a:rPr>
              <a:t>The </a:t>
            </a:r>
            <a:r>
              <a:rPr lang="en-US" sz="2400" dirty="0">
                <a:latin typeface="Calibri" charset="0"/>
              </a:rPr>
              <a:t>NASA snow </a:t>
            </a:r>
            <a:r>
              <a:rPr lang="en-US" sz="2400" dirty="0" smtClean="0">
                <a:latin typeface="Calibri" charset="0"/>
              </a:rPr>
              <a:t>team has reached </a:t>
            </a:r>
            <a:r>
              <a:rPr lang="en-US" sz="2400" dirty="0" smtClean="0">
                <a:latin typeface="Calibri" charset="0"/>
              </a:rPr>
              <a:t>these </a:t>
            </a:r>
            <a:r>
              <a:rPr lang="en-US" sz="2400" dirty="0" smtClean="0">
                <a:latin typeface="Calibri" charset="0"/>
              </a:rPr>
              <a:t>same conclusion.</a:t>
            </a:r>
            <a:endParaRPr lang="en-US" sz="2400" dirty="0">
              <a:latin typeface="Calibri" charset="0"/>
            </a:endParaRPr>
          </a:p>
          <a:p>
            <a:pPr indent="0" algn="just" eaLnBrk="1" hangingPunct="1"/>
            <a:endParaRPr lang="en-US" sz="2400" dirty="0">
              <a:latin typeface="Calibri" charset="0"/>
            </a:endParaRPr>
          </a:p>
          <a:p>
            <a:pPr indent="0" algn="just" eaLnBrk="1" hangingPunct="1"/>
            <a:endParaRPr lang="en-US" sz="2400" dirty="0">
              <a:latin typeface="Calibri" charset="0"/>
            </a:endParaRPr>
          </a:p>
          <a:p>
            <a:pPr indent="0" algn="just" eaLnBrk="1" hangingPunct="1"/>
            <a:endParaRPr lang="en-US" sz="2400" dirty="0">
              <a:latin typeface="Calibri" charset="0"/>
            </a:endParaRPr>
          </a:p>
          <a:p>
            <a:pPr indent="0" algn="just" eaLnBrk="1" hangingPunct="1">
              <a:buFont typeface="Arial" charset="0"/>
              <a:buNone/>
            </a:pPr>
            <a:endParaRPr lang="en-US" sz="2400" dirty="0">
              <a:latin typeface="Calibri" charset="0"/>
            </a:endParaRPr>
          </a:p>
          <a:p>
            <a:pPr indent="0" algn="just" eaLnBrk="1" hangingPunct="1">
              <a:buFont typeface="Arial" charset="0"/>
              <a:buNone/>
            </a:pPr>
            <a:endParaRPr lang="en-US" sz="24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2"/>
          <p:cNvSpPr>
            <a:spLocks noGrp="1"/>
          </p:cNvSpPr>
          <p:nvPr>
            <p:ph type="title"/>
          </p:nvPr>
        </p:nvSpPr>
        <p:spPr/>
        <p:txBody>
          <a:bodyPr/>
          <a:lstStyle/>
          <a:p>
            <a:pPr eaLnBrk="1" hangingPunct="1"/>
            <a:r>
              <a:rPr lang="en-US" dirty="0">
                <a:latin typeface="Calibri" charset="0"/>
              </a:rPr>
              <a:t>Snow Cover Fraction: Conclusions (</a:t>
            </a:r>
            <a:r>
              <a:rPr lang="en-US" dirty="0">
                <a:latin typeface="Calibri" charset="0"/>
              </a:rPr>
              <a:t>2/2)</a:t>
            </a:r>
          </a:p>
        </p:txBody>
      </p:sp>
      <p:sp>
        <p:nvSpPr>
          <p:cNvPr id="63491" name="Content Placeholder 7"/>
          <p:cNvSpPr>
            <a:spLocks noGrp="1"/>
          </p:cNvSpPr>
          <p:nvPr>
            <p:ph idx="1"/>
          </p:nvPr>
        </p:nvSpPr>
        <p:spPr>
          <a:xfrm>
            <a:off x="457200" y="1371600"/>
            <a:ext cx="8229600" cy="5486400"/>
          </a:xfrm>
        </p:spPr>
        <p:txBody>
          <a:bodyPr/>
          <a:lstStyle/>
          <a:p>
            <a:pPr marL="228600" indent="-228600" algn="just" eaLnBrk="1" hangingPunct="1"/>
            <a:r>
              <a:rPr lang="en-US" sz="2400" dirty="0" smtClean="0">
                <a:latin typeface="Calibri" charset="0"/>
              </a:rPr>
              <a:t>Acceptable </a:t>
            </a:r>
            <a:r>
              <a:rPr lang="en-US" sz="2400" dirty="0">
                <a:latin typeface="Calibri" charset="0"/>
              </a:rPr>
              <a:t>approaches to snow cover retrieval should take the advantage of using available spectral VIIRS information at moderate resolution.</a:t>
            </a:r>
          </a:p>
          <a:p>
            <a:pPr marL="228600" indent="-228600" algn="just" eaLnBrk="1" hangingPunct="1"/>
            <a:r>
              <a:rPr lang="en-US" sz="2400" dirty="0" smtClean="0">
                <a:latin typeface="Calibri" charset="0"/>
              </a:rPr>
              <a:t>One </a:t>
            </a:r>
            <a:r>
              <a:rPr lang="en-US" sz="2400" dirty="0">
                <a:latin typeface="Calibri" charset="0"/>
              </a:rPr>
              <a:t>of possible options to be considered – MESMA (one of the best for Snow Cover remote sensing) that was a part of all NPOESS algorithm and code developments  for more than 10 years and successfully delivered to IDPS.</a:t>
            </a:r>
          </a:p>
          <a:p>
            <a:pPr marL="228600" indent="-228600" algn="just" eaLnBrk="1" hangingPunct="1"/>
            <a:r>
              <a:rPr lang="en-US" sz="2400" dirty="0" smtClean="0">
                <a:latin typeface="Calibri" charset="0"/>
              </a:rPr>
              <a:t>While </a:t>
            </a:r>
            <a:r>
              <a:rPr lang="en-US" sz="2400" dirty="0" smtClean="0">
                <a:latin typeface="Calibri" charset="0"/>
              </a:rPr>
              <a:t>validation and evaluation of this product will continue, it is possible that is will </a:t>
            </a:r>
            <a:r>
              <a:rPr lang="en-US" sz="2400" dirty="0" smtClean="0">
                <a:latin typeface="Calibri" charset="0"/>
              </a:rPr>
              <a:t>not be recommended for Provisional maturity </a:t>
            </a:r>
            <a:r>
              <a:rPr lang="en-US" sz="2400" dirty="0">
                <a:latin typeface="Calibri" charset="0"/>
              </a:rPr>
              <a:t>status.</a:t>
            </a:r>
          </a:p>
          <a:p>
            <a:pPr indent="0" algn="just" eaLnBrk="1" hangingPunct="1"/>
            <a:endParaRPr lang="en-US" sz="2400" dirty="0">
              <a:latin typeface="Calibri" charset="0"/>
            </a:endParaRPr>
          </a:p>
          <a:p>
            <a:pPr indent="0" algn="just" eaLnBrk="1" hangingPunct="1"/>
            <a:endParaRPr lang="en-US" sz="2400" dirty="0">
              <a:latin typeface="Calibri" charset="0"/>
            </a:endParaRPr>
          </a:p>
          <a:p>
            <a:pPr indent="0" algn="just" eaLnBrk="1" hangingPunct="1"/>
            <a:endParaRPr lang="en-US" sz="2400" dirty="0">
              <a:latin typeface="Calibri" charset="0"/>
            </a:endParaRPr>
          </a:p>
          <a:p>
            <a:pPr indent="0" algn="just" eaLnBrk="1" hangingPunct="1">
              <a:buFont typeface="Arial" charset="0"/>
              <a:buNone/>
            </a:pPr>
            <a:endParaRPr lang="en-US" sz="2400" dirty="0">
              <a:latin typeface="Calibri" charset="0"/>
            </a:endParaRPr>
          </a:p>
          <a:p>
            <a:pPr indent="0" algn="just" eaLnBrk="1" hangingPunct="1">
              <a:buFont typeface="Arial" charset="0"/>
              <a:buNone/>
            </a:pPr>
            <a:endParaRPr lang="en-US" sz="240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p:txBody>
          <a:bodyPr/>
          <a:lstStyle/>
          <a:p>
            <a:pPr eaLnBrk="1" hangingPunct="1"/>
            <a:r>
              <a:rPr lang="en-US">
                <a:latin typeface="Calibri" charset="0"/>
              </a:rPr>
              <a:t>Specification of the VIIRS Binary Map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D81216D-5702-8644-8B74-926D0F2CF193}" type="slidenum">
              <a:rPr lang="en-US" sz="1200">
                <a:solidFill>
                  <a:srgbClr val="898989"/>
                </a:solidFill>
                <a:latin typeface="Calibri" charset="0"/>
              </a:rPr>
              <a:pPr algn="r" eaLnBrk="1" hangingPunct="1"/>
              <a:t>6</a:t>
            </a:fld>
            <a:endParaRPr lang="en-US" sz="1200">
              <a:solidFill>
                <a:srgbClr val="898989"/>
              </a:solidFill>
              <a:latin typeface="Calibri" charset="0"/>
            </a:endParaRPr>
          </a:p>
        </p:txBody>
      </p:sp>
      <p:sp>
        <p:nvSpPr>
          <p:cNvPr id="9220" name="Text Box 1251"/>
          <p:cNvSpPr txBox="1">
            <a:spLocks noChangeArrowheads="1"/>
          </p:cNvSpPr>
          <p:nvPr/>
        </p:nvSpPr>
        <p:spPr bwMode="auto">
          <a:xfrm>
            <a:off x="228600" y="4419600"/>
            <a:ext cx="2060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000">
                <a:solidFill>
                  <a:schemeClr val="bg1"/>
                </a:solidFill>
                <a:latin typeface="Calibri" charset="0"/>
              </a:rPr>
              <a:t>RGB Image shows dense smoke (high absorption) in northwest, north central and central coastal portions of image.</a:t>
            </a:r>
          </a:p>
        </p:txBody>
      </p:sp>
      <p:sp>
        <p:nvSpPr>
          <p:cNvPr id="9221" name="Text Box 97"/>
          <p:cNvSpPr txBox="1">
            <a:spLocks noChangeArrowheads="1"/>
          </p:cNvSpPr>
          <p:nvPr/>
        </p:nvSpPr>
        <p:spPr bwMode="auto">
          <a:xfrm>
            <a:off x="152400" y="1143000"/>
            <a:ext cx="878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1400"/>
              <a:t> </a:t>
            </a:r>
          </a:p>
        </p:txBody>
      </p:sp>
      <p:sp>
        <p:nvSpPr>
          <p:cNvPr id="10" name="Slide Number Placeholder 9"/>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34FD4AE-2E2A-044E-9D6B-CD76785974B8}" type="slidenum">
              <a:rPr lang="en-US">
                <a:solidFill>
                  <a:srgbClr val="898989"/>
                </a:solidFill>
                <a:latin typeface="Calibri" charset="0"/>
              </a:rPr>
              <a:pPr eaLnBrk="1" hangingPunct="1"/>
              <a:t>6</a:t>
            </a:fld>
            <a:endParaRPr lang="en-US">
              <a:solidFill>
                <a:srgbClr val="898989"/>
              </a:solidFill>
              <a:latin typeface="Calibri" charset="0"/>
            </a:endParaRPr>
          </a:p>
        </p:txBody>
      </p:sp>
      <p:graphicFrame>
        <p:nvGraphicFramePr>
          <p:cNvPr id="11" name="Table 10"/>
          <p:cNvGraphicFramePr>
            <a:graphicFrameLocks noGrp="1"/>
          </p:cNvGraphicFramePr>
          <p:nvPr/>
        </p:nvGraphicFramePr>
        <p:xfrm>
          <a:off x="838200" y="1143000"/>
          <a:ext cx="7404100" cy="5149848"/>
        </p:xfrm>
        <a:graphic>
          <a:graphicData uri="http://schemas.openxmlformats.org/drawingml/2006/table">
            <a:tbl>
              <a:tblPr/>
              <a:tblGrid>
                <a:gridCol w="4475163"/>
                <a:gridCol w="2928937"/>
              </a:tblGrid>
              <a:tr h="34448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1" i="0" u="none" strike="noStrike" cap="none" normalizeH="0" baseline="0">
                          <a:ln>
                            <a:noFill/>
                          </a:ln>
                          <a:solidFill>
                            <a:schemeClr val="tx1"/>
                          </a:solidFill>
                          <a:effectLst/>
                          <a:latin typeface="Calibri" charset="0"/>
                          <a:ea typeface="Calibri" charset="0"/>
                          <a:cs typeface="Times New Roman" charset="0"/>
                        </a:rPr>
                        <a:t>Parameter</a:t>
                      </a:r>
                      <a:endParaRPr kumimoji="0" lang="en-US" sz="2400" b="0" i="0" u="none" strike="noStrike" cap="none" normalizeH="0" baseline="0">
                        <a:ln>
                          <a:noFill/>
                        </a:ln>
                        <a:solidFill>
                          <a:schemeClr val="tx1"/>
                        </a:solidFill>
                        <a:effectLst/>
                        <a:latin typeface="Calibri" charset="0"/>
                        <a:ea typeface="Calibri" charset="0"/>
                        <a:cs typeface="Times New Roman" charset="0"/>
                      </a:endParaRP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1" i="0" u="none" strike="noStrike" cap="none" normalizeH="0" baseline="0">
                          <a:ln>
                            <a:noFill/>
                          </a:ln>
                          <a:solidFill>
                            <a:schemeClr val="tx1"/>
                          </a:solidFill>
                          <a:effectLst/>
                          <a:latin typeface="Calibri" charset="0"/>
                          <a:ea typeface="Calibri" charset="0"/>
                          <a:cs typeface="Times New Roman" charset="0"/>
                        </a:rPr>
                        <a:t>Specification Value </a:t>
                      </a:r>
                      <a:endParaRPr kumimoji="0" lang="en-US" sz="2400" b="0" i="0" u="none" strike="noStrike" cap="none" normalizeH="0" baseline="0">
                        <a:ln>
                          <a:noFill/>
                        </a:ln>
                        <a:solidFill>
                          <a:schemeClr val="tx1"/>
                        </a:solidFill>
                        <a:effectLst/>
                        <a:latin typeface="Calibri" charset="0"/>
                        <a:ea typeface="Calibri" charset="0"/>
                        <a:cs typeface="Times New Roman" charset="0"/>
                      </a:endParaRP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a. Binary Horizontal Cell Size, </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Arial" charset="0"/>
                      </a:endParaRP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1. Clear – daytime (Worst case)</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0.8 km</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2. Clear – daytime  (At nadir)</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0.4 km</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3. Cloudy and/or nighttime</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N/A</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b. Horizontal Reporting Interval</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Horizontal Cell Size </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c.  Snow  Depth Range </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&gt; 0 cm (Any Thickness)</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d. Horizontal Coverage</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Land</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e. Vertical Coverage</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&gt; 0 cm</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f. Measurement Range </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Snow / No snow</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g. Probability of Correct Typing </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90% </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h. Mapping Uncertainty</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1.5 km</a:t>
                      </a:r>
                    </a:p>
                  </a:txBody>
                  <a:tcPr marL="61415" marR="61415" marT="85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pPr eaLnBrk="1" hangingPunct="1"/>
            <a:r>
              <a:rPr lang="en-US">
                <a:latin typeface="Calibri" charset="0"/>
              </a:rPr>
              <a:t>Specification of the VIIRS Snow Fraction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3FB922B1-2300-2A43-B122-B8CFDB27D7A1}" type="slidenum">
              <a:rPr lang="en-US" sz="1200">
                <a:solidFill>
                  <a:srgbClr val="898989"/>
                </a:solidFill>
                <a:latin typeface="Calibri" charset="0"/>
              </a:rPr>
              <a:pPr algn="r" eaLnBrk="1" hangingPunct="1"/>
              <a:t>7</a:t>
            </a:fld>
            <a:endParaRPr lang="en-US" sz="1200">
              <a:solidFill>
                <a:srgbClr val="898989"/>
              </a:solidFill>
              <a:latin typeface="Calibri" charset="0"/>
            </a:endParaRPr>
          </a:p>
        </p:txBody>
      </p:sp>
      <p:sp>
        <p:nvSpPr>
          <p:cNvPr id="10244" name="Text Box 1251"/>
          <p:cNvSpPr txBox="1">
            <a:spLocks noChangeArrowheads="1"/>
          </p:cNvSpPr>
          <p:nvPr/>
        </p:nvSpPr>
        <p:spPr bwMode="auto">
          <a:xfrm>
            <a:off x="228600" y="4419600"/>
            <a:ext cx="2060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000">
                <a:solidFill>
                  <a:schemeClr val="bg1"/>
                </a:solidFill>
                <a:latin typeface="Calibri" charset="0"/>
              </a:rPr>
              <a:t>RGB Image shows dense smoke (high absorption) in northwest, north central and central coastal portions of image.</a:t>
            </a:r>
          </a:p>
        </p:txBody>
      </p:sp>
      <p:sp>
        <p:nvSpPr>
          <p:cNvPr id="10245" name="Text Box 97"/>
          <p:cNvSpPr txBox="1">
            <a:spLocks noChangeArrowheads="1"/>
          </p:cNvSpPr>
          <p:nvPr/>
        </p:nvSpPr>
        <p:spPr bwMode="auto">
          <a:xfrm>
            <a:off x="152400" y="1143000"/>
            <a:ext cx="878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1400"/>
              <a:t> </a:t>
            </a:r>
          </a:p>
        </p:txBody>
      </p:sp>
      <p:sp>
        <p:nvSpPr>
          <p:cNvPr id="10" name="Slide Number Placeholder 9"/>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F6CF0B-3263-0947-9716-0AF229C6062D}" type="slidenum">
              <a:rPr lang="en-US">
                <a:solidFill>
                  <a:srgbClr val="898989"/>
                </a:solidFill>
                <a:latin typeface="Calibri" charset="0"/>
              </a:rPr>
              <a:pPr eaLnBrk="1" hangingPunct="1"/>
              <a:t>7</a:t>
            </a:fld>
            <a:endParaRPr lang="en-US">
              <a:solidFill>
                <a:srgbClr val="898989"/>
              </a:solidFill>
              <a:latin typeface="Calibri" charset="0"/>
            </a:endParaRPr>
          </a:p>
        </p:txBody>
      </p:sp>
      <p:graphicFrame>
        <p:nvGraphicFramePr>
          <p:cNvPr id="9" name="Table 8"/>
          <p:cNvGraphicFramePr>
            <a:graphicFrameLocks noGrp="1"/>
          </p:cNvGraphicFramePr>
          <p:nvPr/>
        </p:nvGraphicFramePr>
        <p:xfrm>
          <a:off x="25400" y="1143000"/>
          <a:ext cx="8915400" cy="5146344"/>
        </p:xfrm>
        <a:graphic>
          <a:graphicData uri="http://schemas.openxmlformats.org/drawingml/2006/table">
            <a:tbl>
              <a:tblPr/>
              <a:tblGrid>
                <a:gridCol w="5172075"/>
                <a:gridCol w="3743325"/>
              </a:tblGrid>
              <a:tr h="396875">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1" i="0" u="none" strike="noStrike" cap="none" normalizeH="0" baseline="0">
                          <a:ln>
                            <a:noFill/>
                          </a:ln>
                          <a:solidFill>
                            <a:schemeClr val="tx1"/>
                          </a:solidFill>
                          <a:effectLst/>
                          <a:latin typeface="Calibri" charset="0"/>
                          <a:ea typeface="Calibri" charset="0"/>
                          <a:cs typeface="Times New Roman" charset="0"/>
                        </a:rPr>
                        <a:t>Parameter</a:t>
                      </a:r>
                      <a:endParaRPr kumimoji="0" lang="en-US" sz="2400" b="0" i="0" u="none" strike="noStrike" cap="none" normalizeH="0" baseline="0">
                        <a:ln>
                          <a:noFill/>
                        </a:ln>
                        <a:solidFill>
                          <a:schemeClr val="tx1"/>
                        </a:solidFill>
                        <a:effectLst/>
                        <a:latin typeface="Calibri" charset="0"/>
                        <a:ea typeface="Calibri" charset="0"/>
                        <a:cs typeface="Times New Roman" charset="0"/>
                      </a:endParaRP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1" i="0" u="none" strike="noStrike" cap="none" normalizeH="0" baseline="0">
                          <a:ln>
                            <a:noFill/>
                          </a:ln>
                          <a:solidFill>
                            <a:schemeClr val="tx1"/>
                          </a:solidFill>
                          <a:effectLst/>
                          <a:latin typeface="Calibri" charset="0"/>
                          <a:ea typeface="Calibri" charset="0"/>
                          <a:cs typeface="Times New Roman" charset="0"/>
                        </a:rPr>
                        <a:t>Specification Value </a:t>
                      </a:r>
                      <a:endParaRPr kumimoji="0" lang="en-US" sz="2400" b="0" i="0" u="none" strike="noStrike" cap="none" normalizeH="0" baseline="0">
                        <a:ln>
                          <a:noFill/>
                        </a:ln>
                        <a:solidFill>
                          <a:schemeClr val="tx1"/>
                        </a:solidFill>
                        <a:effectLst/>
                        <a:latin typeface="Calibri" charset="0"/>
                        <a:ea typeface="Calibri" charset="0"/>
                        <a:cs typeface="Times New Roman" charset="0"/>
                      </a:endParaRP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a. Horizontal Cell Size, </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Arial" charset="0"/>
                      </a:endParaRP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1. Clear – daytime (Worst case)</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1.6 km</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2. Clear – daytime  (At nadir)</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0.8 km</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3. Cloudy and/or nighttime</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N/A</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b. Horizontal Reporting Interval</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Horizontal Cell Size </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c.  Snow Depth Ranges </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&gt; 0 cm (Any Thickness)</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d. Horizontal Coverage</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Land</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e. Vertical Coverage</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&gt; 0 cm</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f. Measurement Range </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0 – 100% of HCS </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g. Measurement Uncertainty  </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10% of HCS (Snow/No Snow)</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h. Mapping Uncertainty</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0" i="0" u="none" strike="noStrike" cap="none" normalizeH="0" baseline="0">
                          <a:ln>
                            <a:noFill/>
                          </a:ln>
                          <a:solidFill>
                            <a:schemeClr val="tx1"/>
                          </a:solidFill>
                          <a:effectLst/>
                          <a:latin typeface="Calibri" charset="0"/>
                          <a:ea typeface="Calibri" charset="0"/>
                          <a:cs typeface="Times New Roman" charset="0"/>
                        </a:rPr>
                        <a:t>1.5 km</a:t>
                      </a:r>
                    </a:p>
                  </a:txBody>
                  <a:tcPr marL="59312" marR="59312" marT="82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ea typeface="+mj-ea"/>
              </a:rPr>
              <a:t>Summary of the Snow Cover EDR Algorithm Inputs</a:t>
            </a:r>
          </a:p>
        </p:txBody>
      </p:sp>
      <p:sp>
        <p:nvSpPr>
          <p:cNvPr id="38" name="Slide Number Placeholder 37"/>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602ED4-1BAD-B645-AF7B-369A357B4623}" type="slidenum">
              <a:rPr lang="en-US">
                <a:solidFill>
                  <a:srgbClr val="898989"/>
                </a:solidFill>
                <a:latin typeface="Calibri" charset="0"/>
              </a:rPr>
              <a:pPr eaLnBrk="1" hangingPunct="1"/>
              <a:t>8</a:t>
            </a:fld>
            <a:endParaRPr lang="en-US">
              <a:solidFill>
                <a:srgbClr val="898989"/>
              </a:solidFill>
              <a:latin typeface="Calibri" charset="0"/>
            </a:endParaRPr>
          </a:p>
        </p:txBody>
      </p:sp>
      <p:sp>
        <p:nvSpPr>
          <p:cNvPr id="11268" name="Text Box 4"/>
          <p:cNvSpPr txBox="1">
            <a:spLocks noChangeArrowheads="1"/>
          </p:cNvSpPr>
          <p:nvPr/>
        </p:nvSpPr>
        <p:spPr bwMode="auto">
          <a:xfrm>
            <a:off x="776288" y="2259013"/>
            <a:ext cx="25034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r>
              <a:rPr lang="en-US" sz="1400" b="1">
                <a:latin typeface="Arial Narrow" charset="0"/>
              </a:rPr>
              <a:t>VIIRS 375m SDRs  I1, I2, I3, I5</a:t>
            </a:r>
          </a:p>
          <a:p>
            <a:pPr defTabSz="914400" eaLnBrk="1" hangingPunct="1"/>
            <a:r>
              <a:rPr lang="en-US" sz="1400" b="1">
                <a:latin typeface="Arial Narrow" charset="0"/>
              </a:rPr>
              <a:t>VIIRS 750m SDRs M15, M16</a:t>
            </a:r>
          </a:p>
          <a:p>
            <a:pPr defTabSz="914400" eaLnBrk="1" hangingPunct="1"/>
            <a:r>
              <a:rPr lang="en-US" sz="1400" b="1">
                <a:latin typeface="Arial Narrow" charset="0"/>
              </a:rPr>
              <a:t>VIIRS 375m TC GEO</a:t>
            </a:r>
          </a:p>
          <a:p>
            <a:pPr defTabSz="914400" eaLnBrk="1" hangingPunct="1"/>
            <a:r>
              <a:rPr lang="en-US" sz="1400" b="1">
                <a:latin typeface="Arial Narrow" charset="0"/>
              </a:rPr>
              <a:t>VIIRS 750m TC GEO</a:t>
            </a:r>
          </a:p>
          <a:p>
            <a:pPr defTabSz="914400" eaLnBrk="1" hangingPunct="1"/>
            <a:r>
              <a:rPr lang="en-US" sz="1400" b="1">
                <a:latin typeface="Arial Narrow" charset="0"/>
              </a:rPr>
              <a:t>VIIRS Cloud Mask IP</a:t>
            </a:r>
          </a:p>
          <a:p>
            <a:pPr defTabSz="914400" eaLnBrk="1" hangingPunct="1"/>
            <a:r>
              <a:rPr lang="en-US" sz="1400" b="1">
                <a:latin typeface="Arial Narrow" charset="0"/>
              </a:rPr>
              <a:t>VIIRS AOT IP</a:t>
            </a:r>
          </a:p>
          <a:p>
            <a:pPr defTabSz="914400" eaLnBrk="1" hangingPunct="1"/>
            <a:r>
              <a:rPr lang="en-US" sz="1400" b="1">
                <a:latin typeface="Arial Narrow" charset="0"/>
              </a:rPr>
              <a:t>VIIRS COP IP</a:t>
            </a:r>
          </a:p>
          <a:p>
            <a:pPr defTabSz="914400" eaLnBrk="1" hangingPunct="1"/>
            <a:endParaRPr lang="en-US" sz="1400" b="1">
              <a:latin typeface="Arial Narrow" charset="0"/>
            </a:endParaRPr>
          </a:p>
          <a:p>
            <a:pPr defTabSz="914400" eaLnBrk="1" hangingPunct="1"/>
            <a:endParaRPr lang="en-US" sz="1400">
              <a:latin typeface="Arial Narrow" charset="0"/>
            </a:endParaRPr>
          </a:p>
        </p:txBody>
      </p:sp>
      <p:sp>
        <p:nvSpPr>
          <p:cNvPr id="11269" name="Text Box 5"/>
          <p:cNvSpPr txBox="1">
            <a:spLocks noChangeArrowheads="1"/>
          </p:cNvSpPr>
          <p:nvPr/>
        </p:nvSpPr>
        <p:spPr bwMode="auto">
          <a:xfrm>
            <a:off x="6246813" y="2371725"/>
            <a:ext cx="27019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r>
              <a:rPr lang="en-US" sz="1400" b="1">
                <a:latin typeface="Arial Narrow" charset="0"/>
              </a:rPr>
              <a:t>VIIRS Snow Cover Binary Map EDR</a:t>
            </a:r>
          </a:p>
          <a:p>
            <a:pPr defTabSz="914400" eaLnBrk="1" hangingPunct="1"/>
            <a:r>
              <a:rPr lang="en-US" sz="1400" b="1">
                <a:latin typeface="Arial Narrow" charset="0"/>
              </a:rPr>
              <a:t>VIIRS Snow Cover Fraction EDR</a:t>
            </a:r>
          </a:p>
        </p:txBody>
      </p:sp>
      <p:sp>
        <p:nvSpPr>
          <p:cNvPr id="11270" name="Text Box 9"/>
          <p:cNvSpPr txBox="1">
            <a:spLocks noChangeAspect="1" noChangeArrowheads="1"/>
          </p:cNvSpPr>
          <p:nvPr/>
        </p:nvSpPr>
        <p:spPr bwMode="auto">
          <a:xfrm>
            <a:off x="1538288" y="2028825"/>
            <a:ext cx="1628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r>
              <a:rPr lang="en-US" sz="1400" i="1" dirty="0" err="1" smtClean="0">
                <a:solidFill>
                  <a:srgbClr val="000000"/>
                </a:solidFill>
                <a:latin typeface="Arial Narrow" charset="0"/>
              </a:rPr>
              <a:t>xDRs</a:t>
            </a:r>
            <a:r>
              <a:rPr lang="en-US" sz="1200" i="1" dirty="0" smtClean="0">
                <a:solidFill>
                  <a:srgbClr val="000000"/>
                </a:solidFill>
                <a:latin typeface="Arial Narrow" charset="0"/>
              </a:rPr>
              <a:t> </a:t>
            </a:r>
            <a:r>
              <a:rPr lang="en-US" sz="1200" i="1" dirty="0">
                <a:solidFill>
                  <a:srgbClr val="000000"/>
                </a:solidFill>
                <a:latin typeface="Arial Narrow" charset="0"/>
              </a:rPr>
              <a:t>&amp; IPs</a:t>
            </a:r>
            <a:endParaRPr lang="en-US" sz="1200" dirty="0">
              <a:latin typeface="Arial Narrow" charset="0"/>
            </a:endParaRPr>
          </a:p>
        </p:txBody>
      </p:sp>
      <p:sp>
        <p:nvSpPr>
          <p:cNvPr id="11271" name="Text Box 10"/>
          <p:cNvSpPr txBox="1">
            <a:spLocks noChangeAspect="1" noChangeArrowheads="1"/>
          </p:cNvSpPr>
          <p:nvPr/>
        </p:nvSpPr>
        <p:spPr bwMode="auto">
          <a:xfrm>
            <a:off x="1452563" y="3930650"/>
            <a:ext cx="1628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r>
              <a:rPr lang="en-US" sz="1400" i="1">
                <a:solidFill>
                  <a:srgbClr val="000000"/>
                </a:solidFill>
                <a:latin typeface="Arial Narrow" charset="0"/>
              </a:rPr>
              <a:t>Auxiliary Data</a:t>
            </a:r>
            <a:endParaRPr lang="en-US" sz="1400">
              <a:latin typeface="Arial Narrow" charset="0"/>
            </a:endParaRPr>
          </a:p>
        </p:txBody>
      </p:sp>
      <p:sp>
        <p:nvSpPr>
          <p:cNvPr id="11272" name="Line 13"/>
          <p:cNvSpPr>
            <a:spLocks noChangeAspect="1" noChangeShapeType="1"/>
          </p:cNvSpPr>
          <p:nvPr/>
        </p:nvSpPr>
        <p:spPr bwMode="auto">
          <a:xfrm>
            <a:off x="3019425" y="2232025"/>
            <a:ext cx="592138" cy="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1273" name="Line 14"/>
          <p:cNvSpPr>
            <a:spLocks noChangeAspect="1" noChangeShapeType="1"/>
          </p:cNvSpPr>
          <p:nvPr/>
        </p:nvSpPr>
        <p:spPr bwMode="auto">
          <a:xfrm>
            <a:off x="2551113" y="4102100"/>
            <a:ext cx="7397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4" name="Line 15"/>
          <p:cNvSpPr>
            <a:spLocks noChangeAspect="1" noChangeShapeType="1"/>
          </p:cNvSpPr>
          <p:nvPr/>
        </p:nvSpPr>
        <p:spPr bwMode="auto">
          <a:xfrm flipV="1">
            <a:off x="3303588" y="2232025"/>
            <a:ext cx="0" cy="1873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5" name="Text Box 4"/>
          <p:cNvSpPr txBox="1">
            <a:spLocks noChangeArrowheads="1"/>
          </p:cNvSpPr>
          <p:nvPr/>
        </p:nvSpPr>
        <p:spPr bwMode="auto">
          <a:xfrm>
            <a:off x="776288" y="4224338"/>
            <a:ext cx="627221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b="1">
                <a:latin typeface="Arial Narrow" charset="0"/>
              </a:rPr>
              <a:t>VIIRS Snow Cover Tunable Parameter File</a:t>
            </a:r>
          </a:p>
          <a:p>
            <a:pPr eaLnBrk="1" hangingPunct="1"/>
            <a:r>
              <a:rPr lang="en-US" sz="1400" b="1">
                <a:latin typeface="Arial Narrow" charset="0"/>
              </a:rPr>
              <a:t>VIIRS Snow Cover Quality Tunable Parameter</a:t>
            </a:r>
          </a:p>
          <a:p>
            <a:pPr eaLnBrk="1" hangingPunct="1"/>
            <a:endParaRPr lang="en-US" sz="1400" b="1">
              <a:latin typeface="Arial Narrow" charset="0"/>
            </a:endParaRPr>
          </a:p>
          <a:p>
            <a:pPr eaLnBrk="1" hangingPunct="1"/>
            <a:endParaRPr lang="en-US" sz="1400" b="1">
              <a:latin typeface="Arial Narrow" charset="0"/>
            </a:endParaRPr>
          </a:p>
          <a:p>
            <a:pPr eaLnBrk="1" hangingPunct="1"/>
            <a:endParaRPr lang="en-US" sz="1400" b="1">
              <a:latin typeface="Arial Narrow" charset="0"/>
            </a:endParaRPr>
          </a:p>
        </p:txBody>
      </p:sp>
      <p:sp>
        <p:nvSpPr>
          <p:cNvPr id="11276" name="Text Box 11"/>
          <p:cNvSpPr txBox="1">
            <a:spLocks noChangeAspect="1" noChangeArrowheads="1"/>
          </p:cNvSpPr>
          <p:nvPr/>
        </p:nvSpPr>
        <p:spPr bwMode="auto">
          <a:xfrm>
            <a:off x="6670675" y="2084388"/>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r>
              <a:rPr lang="en-US" sz="1400" i="1">
                <a:solidFill>
                  <a:srgbClr val="000000"/>
                </a:solidFill>
                <a:latin typeface="Arial Narrow" charset="0"/>
              </a:rPr>
              <a:t>Output EDRs &amp; IPs</a:t>
            </a:r>
            <a:endParaRPr lang="en-US" sz="1400">
              <a:latin typeface="Arial Narrow" charset="0"/>
            </a:endParaRPr>
          </a:p>
        </p:txBody>
      </p:sp>
      <p:sp>
        <p:nvSpPr>
          <p:cNvPr id="11277" name="Line 13"/>
          <p:cNvSpPr>
            <a:spLocks noChangeAspect="1" noChangeShapeType="1"/>
          </p:cNvSpPr>
          <p:nvPr/>
        </p:nvSpPr>
        <p:spPr bwMode="auto">
          <a:xfrm>
            <a:off x="5889625" y="2232025"/>
            <a:ext cx="592138" cy="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grpSp>
        <p:nvGrpSpPr>
          <p:cNvPr id="11278" name="Group 58"/>
          <p:cNvGrpSpPr>
            <a:grpSpLocks/>
          </p:cNvGrpSpPr>
          <p:nvPr/>
        </p:nvGrpSpPr>
        <p:grpSpPr bwMode="auto">
          <a:xfrm>
            <a:off x="3611563" y="2047875"/>
            <a:ext cx="2236787" cy="1535113"/>
            <a:chOff x="3611681" y="1539707"/>
            <a:chExt cx="2236889" cy="1534571"/>
          </a:xfrm>
        </p:grpSpPr>
        <p:sp>
          <p:nvSpPr>
            <p:cNvPr id="11279" name="Rectangle 8"/>
            <p:cNvSpPr>
              <a:spLocks noChangeAspect="1" noChangeArrowheads="1"/>
            </p:cNvSpPr>
            <p:nvPr/>
          </p:nvSpPr>
          <p:spPr bwMode="auto">
            <a:xfrm>
              <a:off x="3611866" y="1539707"/>
              <a:ext cx="2220643" cy="1517589"/>
            </a:xfrm>
            <a:prstGeom prst="rect">
              <a:avLst/>
            </a:prstGeom>
            <a:noFill/>
            <a:ln w="9525">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en-US" sz="1000">
                <a:latin typeface="Arial Narrow" charset="0"/>
              </a:endParaRPr>
            </a:p>
          </p:txBody>
        </p:sp>
        <p:sp>
          <p:nvSpPr>
            <p:cNvPr id="11280" name="Text Box 16"/>
            <p:cNvSpPr txBox="1">
              <a:spLocks noChangeAspect="1" noChangeArrowheads="1"/>
            </p:cNvSpPr>
            <p:nvPr/>
          </p:nvSpPr>
          <p:spPr bwMode="auto">
            <a:xfrm>
              <a:off x="3865683" y="1787236"/>
              <a:ext cx="1693287" cy="5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hangingPunct="1">
                <a:spcAft>
                  <a:spcPts val="1000"/>
                </a:spcAft>
              </a:pPr>
              <a:r>
                <a:rPr lang="en-US" sz="1600" b="1">
                  <a:solidFill>
                    <a:srgbClr val="000000"/>
                  </a:solidFill>
                  <a:latin typeface="Arial Narrow" charset="0"/>
                </a:rPr>
                <a:t>Snow Cover EDR Algorithm    </a:t>
              </a:r>
              <a:endParaRPr lang="en-US" sz="1600">
                <a:latin typeface="Arial Narrow" charset="0"/>
              </a:endParaRPr>
            </a:p>
          </p:txBody>
        </p:sp>
        <p:pic>
          <p:nvPicPr>
            <p:cNvPr id="1128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681" y="2714433"/>
              <a:ext cx="2222375" cy="18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82" name="Group 57"/>
            <p:cNvGrpSpPr>
              <a:grpSpLocks/>
            </p:cNvGrpSpPr>
            <p:nvPr/>
          </p:nvGrpSpPr>
          <p:grpSpPr bwMode="auto">
            <a:xfrm>
              <a:off x="3626194" y="2830711"/>
              <a:ext cx="2222376" cy="243567"/>
              <a:chOff x="5134958" y="3960349"/>
              <a:chExt cx="2222376" cy="243567"/>
            </a:xfrm>
          </p:grpSpPr>
          <p:pic>
            <p:nvPicPr>
              <p:cNvPr id="1128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959" y="3960349"/>
                <a:ext cx="2222375" cy="24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flipH="1">
                <a:off x="5134733" y="3961114"/>
                <a:ext cx="179396" cy="242802"/>
              </a:xfrm>
              <a:prstGeom prst="rect">
                <a:avLst/>
              </a:prstGeom>
              <a:solidFill>
                <a:srgbClr val="AA46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988"/>
            <a:ext cx="8229600" cy="792162"/>
          </a:xfrm>
        </p:spPr>
        <p:txBody>
          <a:bodyPr/>
          <a:lstStyle/>
          <a:p>
            <a:pPr eaLnBrk="1" hangingPunct="1"/>
            <a:r>
              <a:rPr lang="en-US">
                <a:latin typeface="Calibri" charset="0"/>
              </a:rPr>
              <a:t>Snow Cover EDR Processing Flow</a:t>
            </a:r>
          </a:p>
        </p:txBody>
      </p:sp>
      <p:sp>
        <p:nvSpPr>
          <p:cNvPr id="48" name="Slide Number Placeholder 47"/>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326845-10F5-954F-8195-67A778DB3662}" type="slidenum">
              <a:rPr lang="en-US">
                <a:solidFill>
                  <a:srgbClr val="898989"/>
                </a:solidFill>
                <a:latin typeface="Calibri" charset="0"/>
              </a:rPr>
              <a:pPr eaLnBrk="1" hangingPunct="1"/>
              <a:t>9</a:t>
            </a:fld>
            <a:endParaRPr lang="en-US">
              <a:solidFill>
                <a:srgbClr val="898989"/>
              </a:solidFill>
              <a:latin typeface="Calibri" charset="0"/>
            </a:endParaRPr>
          </a:p>
        </p:txBody>
      </p:sp>
      <p:sp>
        <p:nvSpPr>
          <p:cNvPr id="63" name="Text Box 34"/>
          <p:cNvSpPr txBox="1">
            <a:spLocks noChangeArrowheads="1"/>
          </p:cNvSpPr>
          <p:nvPr/>
        </p:nvSpPr>
        <p:spPr bwMode="auto">
          <a:xfrm>
            <a:off x="6689725" y="4033838"/>
            <a:ext cx="2157413" cy="738187"/>
          </a:xfrm>
          <a:prstGeom prst="rect">
            <a:avLst/>
          </a:prstGeom>
          <a:solidFill>
            <a:schemeClr val="accent1">
              <a:lumMod val="20000"/>
              <a:lumOff val="80000"/>
            </a:schemeClr>
          </a:solidFill>
          <a:ln w="12700">
            <a:solidFill>
              <a:schemeClr val="tx1"/>
            </a:solidFill>
            <a:miter lim="800000"/>
            <a:headEnd/>
            <a:tailEnd/>
          </a:ln>
          <a:effectLst/>
          <a:extLst/>
        </p:spPr>
        <p:txBody>
          <a:bodyPr>
            <a:spAutoFit/>
          </a:bodyPr>
          <a:lstStyle/>
          <a:p>
            <a:pPr algn="ctr" fontAlgn="auto">
              <a:spcBef>
                <a:spcPct val="50000"/>
              </a:spcBef>
              <a:spcAft>
                <a:spcPts val="0"/>
              </a:spcAft>
              <a:defRPr/>
            </a:pPr>
            <a:r>
              <a:rPr lang="en-US" sz="1400" dirty="0">
                <a:latin typeface="+mn-lt"/>
                <a:ea typeface="+mn-ea"/>
                <a:cs typeface="+mn-cs"/>
              </a:rPr>
              <a:t>Write Snow Binary Map and Snow Fraction Map Products</a:t>
            </a:r>
          </a:p>
        </p:txBody>
      </p:sp>
      <p:sp>
        <p:nvSpPr>
          <p:cNvPr id="68616" name="Text Box 8"/>
          <p:cNvSpPr txBox="1">
            <a:spLocks noChangeArrowheads="1"/>
          </p:cNvSpPr>
          <p:nvPr/>
        </p:nvSpPr>
        <p:spPr bwMode="auto">
          <a:xfrm>
            <a:off x="2384425" y="1371600"/>
            <a:ext cx="2743200" cy="523875"/>
          </a:xfrm>
          <a:prstGeom prst="rect">
            <a:avLst/>
          </a:prstGeom>
          <a:solidFill>
            <a:schemeClr val="accent1">
              <a:lumMod val="20000"/>
              <a:lumOff val="80000"/>
            </a:schemeClr>
          </a:solidFill>
          <a:ln w="12700">
            <a:solidFill>
              <a:schemeClr val="tx1"/>
            </a:solidFill>
            <a:miter lim="800000"/>
            <a:headEnd/>
            <a:tailEnd/>
          </a:ln>
          <a:effectLst/>
          <a:extLst/>
        </p:spPr>
        <p:txBody>
          <a:bodyPr>
            <a:spAutoFit/>
          </a:bodyPr>
          <a:lstStyle/>
          <a:p>
            <a:pPr algn="ctr" fontAlgn="auto">
              <a:spcBef>
                <a:spcPct val="50000"/>
              </a:spcBef>
              <a:spcAft>
                <a:spcPts val="0"/>
              </a:spcAft>
              <a:defRPr/>
            </a:pPr>
            <a:r>
              <a:rPr lang="en-US" sz="1400" dirty="0">
                <a:latin typeface="+mn-lt"/>
                <a:ea typeface="+mn-ea"/>
                <a:cs typeface="+mn-cs"/>
              </a:rPr>
              <a:t>Load and check SDR Reflectance and Brightness Temperatures</a:t>
            </a:r>
          </a:p>
        </p:txBody>
      </p:sp>
      <p:sp>
        <p:nvSpPr>
          <p:cNvPr id="68617" name="Text Box 9"/>
          <p:cNvSpPr txBox="1">
            <a:spLocks noChangeArrowheads="1"/>
          </p:cNvSpPr>
          <p:nvPr/>
        </p:nvSpPr>
        <p:spPr bwMode="auto">
          <a:xfrm>
            <a:off x="2125663" y="2262188"/>
            <a:ext cx="3276600" cy="307975"/>
          </a:xfrm>
          <a:prstGeom prst="rect">
            <a:avLst/>
          </a:prstGeom>
          <a:solidFill>
            <a:schemeClr val="accent1">
              <a:lumMod val="20000"/>
              <a:lumOff val="80000"/>
            </a:schemeClr>
          </a:solidFill>
          <a:ln w="12700">
            <a:solidFill>
              <a:schemeClr val="tx1"/>
            </a:solidFill>
            <a:miter lim="800000"/>
            <a:headEnd/>
            <a:tailEnd/>
          </a:ln>
          <a:effectLst/>
          <a:extLst/>
        </p:spPr>
        <p:txBody>
          <a:bodyPr>
            <a:spAutoFit/>
          </a:bodyPr>
          <a:lstStyle/>
          <a:p>
            <a:pPr algn="ctr" fontAlgn="auto">
              <a:spcBef>
                <a:spcPct val="50000"/>
              </a:spcBef>
              <a:spcAft>
                <a:spcPts val="0"/>
              </a:spcAft>
              <a:defRPr/>
            </a:pPr>
            <a:r>
              <a:rPr lang="en-US" sz="1400" dirty="0">
                <a:latin typeface="+mn-lt"/>
                <a:ea typeface="+mn-ea"/>
                <a:cs typeface="+mn-cs"/>
              </a:rPr>
              <a:t>Initial Pixel Quality Checks</a:t>
            </a:r>
          </a:p>
        </p:txBody>
      </p:sp>
      <p:sp>
        <p:nvSpPr>
          <p:cNvPr id="12295" name="Line 17"/>
          <p:cNvSpPr>
            <a:spLocks noChangeShapeType="1"/>
          </p:cNvSpPr>
          <p:nvPr/>
        </p:nvSpPr>
        <p:spPr bwMode="auto">
          <a:xfrm>
            <a:off x="3606800" y="1944688"/>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6" name="Line 27"/>
          <p:cNvSpPr>
            <a:spLocks noChangeShapeType="1"/>
          </p:cNvSpPr>
          <p:nvPr/>
        </p:nvSpPr>
        <p:spPr bwMode="auto">
          <a:xfrm>
            <a:off x="1868488" y="1657350"/>
            <a:ext cx="5159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42" name="Text Box 34"/>
          <p:cNvSpPr txBox="1">
            <a:spLocks noChangeArrowheads="1"/>
          </p:cNvSpPr>
          <p:nvPr/>
        </p:nvSpPr>
        <p:spPr bwMode="auto">
          <a:xfrm>
            <a:off x="1441450" y="5572125"/>
            <a:ext cx="4330700" cy="522288"/>
          </a:xfrm>
          <a:prstGeom prst="rect">
            <a:avLst/>
          </a:prstGeom>
          <a:solidFill>
            <a:schemeClr val="accent1">
              <a:lumMod val="20000"/>
              <a:lumOff val="80000"/>
            </a:schemeClr>
          </a:solidFill>
          <a:ln w="12700">
            <a:solidFill>
              <a:schemeClr val="tx1"/>
            </a:solidFill>
            <a:miter lim="800000"/>
            <a:headEnd/>
            <a:tailEnd/>
          </a:ln>
          <a:effectLst/>
          <a:extLst/>
        </p:spPr>
        <p:txBody>
          <a:bodyPr>
            <a:spAutoFit/>
          </a:bodyPr>
          <a:lstStyle/>
          <a:p>
            <a:pPr algn="ctr" fontAlgn="auto">
              <a:spcBef>
                <a:spcPct val="50000"/>
              </a:spcBef>
              <a:spcAft>
                <a:spcPts val="0"/>
              </a:spcAft>
              <a:defRPr/>
            </a:pPr>
            <a:r>
              <a:rPr lang="en-US" sz="1400" dirty="0">
                <a:latin typeface="+mn-lt"/>
                <a:ea typeface="+mn-ea"/>
                <a:cs typeface="+mn-cs"/>
              </a:rPr>
              <a:t>Construct VIIRS Moderate Resolution Snow Fraction Map</a:t>
            </a:r>
          </a:p>
          <a:p>
            <a:pPr algn="ctr" fontAlgn="auto">
              <a:spcBef>
                <a:spcPts val="0"/>
              </a:spcBef>
              <a:spcAft>
                <a:spcPts val="0"/>
              </a:spcAft>
              <a:defRPr/>
            </a:pPr>
            <a:r>
              <a:rPr lang="en-US" sz="1400" dirty="0">
                <a:latin typeface="+mn-lt"/>
                <a:ea typeface="+mn-ea"/>
                <a:cs typeface="+mn-cs"/>
              </a:rPr>
              <a:t>2x2 aggregation of Snow Binary Map</a:t>
            </a:r>
          </a:p>
        </p:txBody>
      </p:sp>
      <p:sp>
        <p:nvSpPr>
          <p:cNvPr id="12298" name="Text Box 4"/>
          <p:cNvSpPr txBox="1">
            <a:spLocks noChangeArrowheads="1"/>
          </p:cNvSpPr>
          <p:nvPr/>
        </p:nvSpPr>
        <p:spPr bwMode="auto">
          <a:xfrm>
            <a:off x="165100" y="1524000"/>
            <a:ext cx="1676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hangingPunct="1"/>
            <a:r>
              <a:rPr lang="en-US" sz="1100" b="1">
                <a:latin typeface="Arial Narrow" charset="0"/>
              </a:rPr>
              <a:t>VIIRS 375m SDRs  I1, I2, I3, I5</a:t>
            </a:r>
          </a:p>
          <a:p>
            <a:pPr defTabSz="914400" eaLnBrk="1" hangingPunct="1"/>
            <a:r>
              <a:rPr lang="en-US" sz="1100" b="1">
                <a:latin typeface="Arial Narrow" charset="0"/>
              </a:rPr>
              <a:t>VIIRS 750m SDRs M15, M16</a:t>
            </a:r>
          </a:p>
          <a:p>
            <a:pPr defTabSz="914400" eaLnBrk="1" hangingPunct="1"/>
            <a:endParaRPr lang="en-US" sz="1100" b="1">
              <a:latin typeface="Arial Narrow" charset="0"/>
            </a:endParaRPr>
          </a:p>
          <a:p>
            <a:pPr defTabSz="914400" eaLnBrk="1" hangingPunct="1"/>
            <a:endParaRPr lang="en-US" sz="1100">
              <a:latin typeface="Arial Narrow" charset="0"/>
            </a:endParaRPr>
          </a:p>
        </p:txBody>
      </p:sp>
      <p:sp>
        <p:nvSpPr>
          <p:cNvPr id="68621" name="Text Box 13"/>
          <p:cNvSpPr txBox="1">
            <a:spLocks noChangeArrowheads="1"/>
          </p:cNvSpPr>
          <p:nvPr/>
        </p:nvSpPr>
        <p:spPr bwMode="auto">
          <a:xfrm>
            <a:off x="1104900" y="2936875"/>
            <a:ext cx="5168900" cy="2262188"/>
          </a:xfrm>
          <a:prstGeom prst="rect">
            <a:avLst/>
          </a:prstGeom>
          <a:solidFill>
            <a:schemeClr val="accent1">
              <a:lumMod val="20000"/>
              <a:lumOff val="80000"/>
            </a:schemeClr>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1400">
                <a:latin typeface="Calibri" charset="0"/>
              </a:rPr>
              <a:t>Construct VIIRS Imagery Resolution Snow Binary Map</a:t>
            </a:r>
          </a:p>
          <a:p>
            <a:pPr algn="ctr" eaLnBrk="1" hangingPunct="1"/>
            <a:r>
              <a:rPr lang="en-US" sz="1400">
                <a:latin typeface="Calibri" charset="0"/>
              </a:rPr>
              <a:t>  (NDSI based algorithm)</a:t>
            </a:r>
          </a:p>
          <a:p>
            <a:pPr algn="ctr" eaLnBrk="1" hangingPunct="1"/>
            <a:endParaRPr lang="en-US" sz="1400">
              <a:latin typeface="Calibri" charset="0"/>
            </a:endParaRPr>
          </a:p>
          <a:p>
            <a:pPr eaLnBrk="1" hangingPunct="1"/>
            <a:r>
              <a:rPr lang="en-US" sz="1200">
                <a:latin typeface="Calibri" charset="0"/>
              </a:rPr>
              <a:t>NDSI  =  (R</a:t>
            </a:r>
            <a:r>
              <a:rPr lang="en-US" sz="1200" baseline="-25000">
                <a:latin typeface="Calibri" charset="0"/>
              </a:rPr>
              <a:t>0.64</a:t>
            </a:r>
            <a:r>
              <a:rPr lang="en-US" sz="1200" baseline="-25000">
                <a:latin typeface="Symbol" charset="0"/>
              </a:rPr>
              <a:t>m</a:t>
            </a:r>
            <a:r>
              <a:rPr lang="en-US" sz="1200" baseline="-25000">
                <a:latin typeface="Calibri" charset="0"/>
              </a:rPr>
              <a:t>m </a:t>
            </a:r>
            <a:r>
              <a:rPr lang="en-US" sz="1200">
                <a:latin typeface="Calibri" charset="0"/>
              </a:rPr>
              <a:t>– R</a:t>
            </a:r>
            <a:r>
              <a:rPr lang="en-US" sz="1200" baseline="-25000">
                <a:latin typeface="Calibri" charset="0"/>
              </a:rPr>
              <a:t>1.61</a:t>
            </a:r>
            <a:r>
              <a:rPr lang="en-US" sz="1200" baseline="-25000">
                <a:latin typeface="Symbol" charset="0"/>
              </a:rPr>
              <a:t>m</a:t>
            </a:r>
            <a:r>
              <a:rPr lang="en-US" sz="1200" baseline="-25000">
                <a:latin typeface="Calibri" charset="0"/>
              </a:rPr>
              <a:t>m</a:t>
            </a:r>
            <a:r>
              <a:rPr lang="en-US" sz="1200">
                <a:latin typeface="Calibri" charset="0"/>
              </a:rPr>
              <a:t>) / (R</a:t>
            </a:r>
            <a:r>
              <a:rPr lang="en-US" sz="1200" baseline="-25000">
                <a:latin typeface="Calibri" charset="0"/>
              </a:rPr>
              <a:t>0.64</a:t>
            </a:r>
            <a:r>
              <a:rPr lang="en-US" sz="1200" baseline="-25000">
                <a:latin typeface="Symbol" charset="0"/>
              </a:rPr>
              <a:t>m</a:t>
            </a:r>
            <a:r>
              <a:rPr lang="en-US" sz="1200" baseline="-25000">
                <a:latin typeface="Calibri" charset="0"/>
              </a:rPr>
              <a:t>m</a:t>
            </a:r>
            <a:r>
              <a:rPr lang="en-US" sz="1200">
                <a:latin typeface="Calibri" charset="0"/>
              </a:rPr>
              <a:t> + R</a:t>
            </a:r>
            <a:r>
              <a:rPr lang="en-US" sz="1200" baseline="-25000">
                <a:latin typeface="Calibri" charset="0"/>
              </a:rPr>
              <a:t>1.61</a:t>
            </a:r>
            <a:r>
              <a:rPr lang="en-US" sz="1200" baseline="-25000">
                <a:latin typeface="Symbol" charset="0"/>
              </a:rPr>
              <a:t>m</a:t>
            </a:r>
            <a:r>
              <a:rPr lang="en-US" sz="1200" baseline="-25000">
                <a:latin typeface="Calibri" charset="0"/>
              </a:rPr>
              <a:t>m</a:t>
            </a:r>
            <a:r>
              <a:rPr lang="en-US" sz="1200">
                <a:latin typeface="Calibri" charset="0"/>
              </a:rPr>
              <a:t>)  &gt; 0.4</a:t>
            </a:r>
          </a:p>
          <a:p>
            <a:pPr eaLnBrk="1" hangingPunct="1"/>
            <a:r>
              <a:rPr lang="en-US" sz="1200">
                <a:latin typeface="Calibri" charset="0"/>
              </a:rPr>
              <a:t>   R</a:t>
            </a:r>
            <a:r>
              <a:rPr lang="en-US" sz="1200" baseline="-25000">
                <a:latin typeface="Calibri" charset="0"/>
              </a:rPr>
              <a:t>0.865</a:t>
            </a:r>
            <a:r>
              <a:rPr lang="en-US" sz="1200" baseline="-25000">
                <a:latin typeface="Symbol" charset="0"/>
              </a:rPr>
              <a:t>m</a:t>
            </a:r>
            <a:r>
              <a:rPr lang="en-US" sz="1200" baseline="-25000">
                <a:latin typeface="Calibri" charset="0"/>
              </a:rPr>
              <a:t>m</a:t>
            </a:r>
            <a:r>
              <a:rPr lang="en-US" sz="1200">
                <a:latin typeface="Calibri" charset="0"/>
              </a:rPr>
              <a:t> 			                           &gt; 0.11          </a:t>
            </a:r>
          </a:p>
          <a:p>
            <a:pPr eaLnBrk="1" hangingPunct="1">
              <a:spcAft>
                <a:spcPts val="1200"/>
              </a:spcAft>
            </a:pPr>
            <a:r>
              <a:rPr lang="en-US" sz="1200">
                <a:latin typeface="Calibri" charset="0"/>
              </a:rPr>
              <a:t>   T</a:t>
            </a:r>
            <a:r>
              <a:rPr lang="en-US" sz="1200" baseline="-25000">
                <a:latin typeface="Calibri" charset="0"/>
              </a:rPr>
              <a:t>11.45</a:t>
            </a:r>
            <a:r>
              <a:rPr lang="en-US" sz="1200" baseline="-25000">
                <a:latin typeface="Symbol" charset="0"/>
              </a:rPr>
              <a:t>m</a:t>
            </a:r>
            <a:r>
              <a:rPr lang="en-US" sz="1200" baseline="-25000">
                <a:latin typeface="Calibri" charset="0"/>
              </a:rPr>
              <a:t>m</a:t>
            </a:r>
            <a:r>
              <a:rPr lang="en-US" sz="1200">
                <a:latin typeface="Calibri" charset="0"/>
              </a:rPr>
              <a:t> (TOA brightness temperature)         &lt; 281 K              </a:t>
            </a:r>
          </a:p>
          <a:p>
            <a:pPr eaLnBrk="1" hangingPunct="1">
              <a:spcAft>
                <a:spcPts val="600"/>
              </a:spcAft>
            </a:pPr>
            <a:r>
              <a:rPr lang="en-US" sz="1200">
                <a:latin typeface="Calibri" charset="0"/>
              </a:rPr>
              <a:t>For NDSI between 0.1 and 0.4 NDVI thresholds as a function of NDSI are used:</a:t>
            </a:r>
          </a:p>
          <a:p>
            <a:pPr eaLnBrk="1" hangingPunct="1"/>
            <a:r>
              <a:rPr lang="en-US" sz="1200">
                <a:latin typeface="Calibri" charset="0"/>
              </a:rPr>
              <a:t>       NDVI          = (R</a:t>
            </a:r>
            <a:r>
              <a:rPr lang="en-US" sz="1200" baseline="-25000">
                <a:latin typeface="Calibri" charset="0"/>
              </a:rPr>
              <a:t>0.865</a:t>
            </a:r>
            <a:r>
              <a:rPr lang="en-US" sz="1200" baseline="-25000">
                <a:latin typeface="Symbol" charset="0"/>
              </a:rPr>
              <a:t>m</a:t>
            </a:r>
            <a:r>
              <a:rPr lang="en-US" sz="1200" baseline="-25000">
                <a:latin typeface="Calibri" charset="0"/>
              </a:rPr>
              <a:t>m</a:t>
            </a:r>
            <a:r>
              <a:rPr lang="en-US" sz="1200">
                <a:latin typeface="Calibri" charset="0"/>
              </a:rPr>
              <a:t>-R</a:t>
            </a:r>
            <a:r>
              <a:rPr lang="en-US" sz="1200" baseline="-25000">
                <a:latin typeface="Calibri" charset="0"/>
              </a:rPr>
              <a:t>0.64</a:t>
            </a:r>
            <a:r>
              <a:rPr lang="en-US" sz="1200" baseline="-25000">
                <a:latin typeface="Symbol" charset="0"/>
              </a:rPr>
              <a:t>m</a:t>
            </a:r>
            <a:r>
              <a:rPr lang="en-US" sz="1200" baseline="-25000">
                <a:latin typeface="Calibri" charset="0"/>
              </a:rPr>
              <a:t>m</a:t>
            </a:r>
            <a:r>
              <a:rPr lang="en-US" sz="1200">
                <a:latin typeface="Calibri" charset="0"/>
              </a:rPr>
              <a:t>)/(R</a:t>
            </a:r>
            <a:r>
              <a:rPr lang="en-US" sz="1200" baseline="-25000">
                <a:latin typeface="Calibri" charset="0"/>
              </a:rPr>
              <a:t>0.64mm</a:t>
            </a:r>
            <a:r>
              <a:rPr lang="en-US" sz="1200">
                <a:latin typeface="Calibri" charset="0"/>
              </a:rPr>
              <a:t>+R</a:t>
            </a:r>
            <a:r>
              <a:rPr lang="en-US" sz="1200" baseline="-25000">
                <a:latin typeface="Calibri" charset="0"/>
              </a:rPr>
              <a:t>0.865</a:t>
            </a:r>
            <a:r>
              <a:rPr lang="en-US" sz="1200" baseline="-25000">
                <a:latin typeface="Symbol" charset="0"/>
              </a:rPr>
              <a:t>m</a:t>
            </a:r>
            <a:r>
              <a:rPr lang="en-US" sz="1200" baseline="-25000">
                <a:latin typeface="Calibri" charset="0"/>
              </a:rPr>
              <a:t>m</a:t>
            </a:r>
            <a:r>
              <a:rPr lang="en-US" sz="1200">
                <a:latin typeface="Calibri" charset="0"/>
              </a:rPr>
              <a:t>)</a:t>
            </a:r>
          </a:p>
          <a:p>
            <a:pPr eaLnBrk="1" hangingPunct="1"/>
            <a:r>
              <a:rPr lang="en-US" sz="1200">
                <a:latin typeface="Calibri" charset="0"/>
              </a:rPr>
              <a:t>        ndvi_lower = a1 + a2*NDSI </a:t>
            </a:r>
          </a:p>
          <a:p>
            <a:pPr eaLnBrk="1" hangingPunct="1"/>
            <a:r>
              <a:rPr lang="en-US" sz="1200">
                <a:latin typeface="Calibri" charset="0"/>
              </a:rPr>
              <a:t>        ndvi_upper = b1 + b2*NDSI + b</a:t>
            </a:r>
            <a:r>
              <a:rPr lang="en-US" sz="1200" baseline="-25000">
                <a:latin typeface="Calibri" charset="0"/>
              </a:rPr>
              <a:t>3</a:t>
            </a:r>
            <a:r>
              <a:rPr lang="en-US" sz="1200">
                <a:latin typeface="Calibri" charset="0"/>
              </a:rPr>
              <a:t>*NDVI</a:t>
            </a:r>
            <a:r>
              <a:rPr lang="en-US" sz="1200" baseline="30000">
                <a:latin typeface="Calibri" charset="0"/>
              </a:rPr>
              <a:t>2</a:t>
            </a:r>
            <a:r>
              <a:rPr lang="en-US" sz="1200">
                <a:latin typeface="Calibri" charset="0"/>
              </a:rPr>
              <a:t>+ </a:t>
            </a:r>
            <a:r>
              <a:rPr lang="en-US" sz="1200" i="1">
                <a:latin typeface="Calibri" charset="0"/>
              </a:rPr>
              <a:t>b</a:t>
            </a:r>
            <a:r>
              <a:rPr lang="en-US" sz="1200" i="1" baseline="-25000">
                <a:latin typeface="Calibri" charset="0"/>
              </a:rPr>
              <a:t>4</a:t>
            </a:r>
            <a:r>
              <a:rPr lang="en-US" sz="1200" i="1">
                <a:latin typeface="Calibri" charset="0"/>
              </a:rPr>
              <a:t>*NDVI</a:t>
            </a:r>
            <a:r>
              <a:rPr lang="en-US" sz="1200" i="1" baseline="30000">
                <a:latin typeface="Calibri" charset="0"/>
              </a:rPr>
              <a:t>3 </a:t>
            </a:r>
            <a:r>
              <a:rPr lang="en-US" sz="1200" i="1"/>
              <a:t>( Klein et al., 1998)</a:t>
            </a:r>
            <a:endParaRPr lang="en-US" sz="1200">
              <a:latin typeface="Calibri" charset="0"/>
            </a:endParaRPr>
          </a:p>
        </p:txBody>
      </p:sp>
      <p:sp>
        <p:nvSpPr>
          <p:cNvPr id="56" name="Right Brace 131"/>
          <p:cNvSpPr>
            <a:spLocks/>
          </p:cNvSpPr>
          <p:nvPr/>
        </p:nvSpPr>
        <p:spPr bwMode="auto">
          <a:xfrm>
            <a:off x="5024438" y="3881438"/>
            <a:ext cx="282575" cy="484187"/>
          </a:xfrm>
          <a:prstGeom prst="rightBrace">
            <a:avLst>
              <a:gd name="adj1" fmla="val 8329"/>
              <a:gd name="adj2" fmla="val 50000"/>
            </a:avLst>
          </a:prstGeom>
          <a:solidFill>
            <a:schemeClr val="accent1">
              <a:lumMod val="20000"/>
              <a:lumOff val="80000"/>
            </a:schemeClr>
          </a:solidFill>
          <a:ln w="9525" algn="ctr">
            <a:solidFill>
              <a:schemeClr val="tx1"/>
            </a:solidFill>
            <a:round/>
            <a:headEnd/>
            <a:tailEnd/>
          </a:ln>
        </p:spPr>
        <p:txBody>
          <a:bodyPr wrap="none" anchor="ctr"/>
          <a:lstStyle/>
          <a:p>
            <a:pPr fontAlgn="auto">
              <a:spcBef>
                <a:spcPts val="0"/>
              </a:spcBef>
              <a:spcAft>
                <a:spcPts val="0"/>
              </a:spcAft>
              <a:defRPr/>
            </a:pPr>
            <a:endParaRPr lang="en-US" dirty="0">
              <a:latin typeface="+mn-lt"/>
              <a:ea typeface="+mn-ea"/>
              <a:cs typeface="+mn-cs"/>
            </a:endParaRPr>
          </a:p>
        </p:txBody>
      </p:sp>
      <p:sp>
        <p:nvSpPr>
          <p:cNvPr id="57" name="Rectangle 56"/>
          <p:cNvSpPr/>
          <p:nvPr/>
        </p:nvSpPr>
        <p:spPr>
          <a:xfrm>
            <a:off x="5311775" y="3992563"/>
            <a:ext cx="563563" cy="277812"/>
          </a:xfrm>
          <a:prstGeom prst="rect">
            <a:avLst/>
          </a:prstGeom>
          <a:solidFill>
            <a:schemeClr val="accent1">
              <a:lumMod val="20000"/>
              <a:lumOff val="80000"/>
            </a:schemeClr>
          </a:solidFill>
        </p:spPr>
        <p:txBody>
          <a:bodyPr wrap="none">
            <a:spAutoFit/>
          </a:bodyPr>
          <a:lstStyle/>
          <a:p>
            <a:pPr fontAlgn="auto">
              <a:spcBef>
                <a:spcPts val="0"/>
              </a:spcBef>
              <a:spcAft>
                <a:spcPts val="0"/>
              </a:spcAft>
              <a:defRPr/>
            </a:pPr>
            <a:r>
              <a:rPr lang="en-US" sz="1200" dirty="0">
                <a:latin typeface="+mn-lt"/>
                <a:ea typeface="+mn-ea"/>
                <a:cs typeface="+mn-cs"/>
              </a:rPr>
              <a:t> Snow</a:t>
            </a:r>
          </a:p>
        </p:txBody>
      </p:sp>
      <p:sp>
        <p:nvSpPr>
          <p:cNvPr id="12302" name="Line 17"/>
          <p:cNvSpPr>
            <a:spLocks noChangeShapeType="1"/>
          </p:cNvSpPr>
          <p:nvPr/>
        </p:nvSpPr>
        <p:spPr bwMode="auto">
          <a:xfrm>
            <a:off x="3594100" y="25701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3" name="Rectangle 59"/>
          <p:cNvSpPr>
            <a:spLocks noChangeArrowheads="1"/>
          </p:cNvSpPr>
          <p:nvPr/>
        </p:nvSpPr>
        <p:spPr bwMode="auto">
          <a:xfrm>
            <a:off x="165100" y="1997075"/>
            <a:ext cx="14081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US" sz="1100" b="1">
                <a:latin typeface="Arial Narrow" charset="0"/>
              </a:rPr>
              <a:t>VIIRS 375m TC GEO</a:t>
            </a:r>
          </a:p>
          <a:p>
            <a:pPr defTabSz="914400"/>
            <a:r>
              <a:rPr lang="en-US" sz="1100" b="1">
                <a:latin typeface="Arial Narrow" charset="0"/>
              </a:rPr>
              <a:t>VIIRS 750m TC GEO</a:t>
            </a:r>
          </a:p>
          <a:p>
            <a:pPr defTabSz="914400"/>
            <a:r>
              <a:rPr lang="en-US" sz="1100" b="1">
                <a:latin typeface="Arial Narrow" charset="0"/>
              </a:rPr>
              <a:t>VIIRS Cloud Mask IP</a:t>
            </a:r>
          </a:p>
          <a:p>
            <a:pPr defTabSz="914400"/>
            <a:r>
              <a:rPr lang="en-US" sz="1100" b="1">
                <a:latin typeface="Arial Narrow" charset="0"/>
              </a:rPr>
              <a:t>VIIRS AOT IP</a:t>
            </a:r>
          </a:p>
          <a:p>
            <a:pPr defTabSz="914400"/>
            <a:r>
              <a:rPr lang="en-US" sz="1100" b="1">
                <a:latin typeface="Arial Narrow" charset="0"/>
              </a:rPr>
              <a:t>VIIRS COP IP</a:t>
            </a:r>
          </a:p>
        </p:txBody>
      </p:sp>
      <p:sp>
        <p:nvSpPr>
          <p:cNvPr id="62" name="Text Box 34"/>
          <p:cNvSpPr txBox="1">
            <a:spLocks noChangeArrowheads="1"/>
          </p:cNvSpPr>
          <p:nvPr/>
        </p:nvSpPr>
        <p:spPr bwMode="auto">
          <a:xfrm>
            <a:off x="6553200" y="2940050"/>
            <a:ext cx="2430463" cy="738188"/>
          </a:xfrm>
          <a:prstGeom prst="rect">
            <a:avLst/>
          </a:prstGeom>
          <a:solidFill>
            <a:schemeClr val="accent1">
              <a:lumMod val="20000"/>
              <a:lumOff val="80000"/>
            </a:schemeClr>
          </a:solidFill>
          <a:ln w="12700">
            <a:solidFill>
              <a:schemeClr val="tx1"/>
            </a:solidFill>
            <a:miter lim="800000"/>
            <a:headEnd/>
            <a:tailEnd/>
          </a:ln>
          <a:effectLst/>
          <a:extLst/>
        </p:spPr>
        <p:txBody>
          <a:bodyPr>
            <a:spAutoFit/>
          </a:bodyPr>
          <a:lstStyle/>
          <a:p>
            <a:pPr algn="ctr" fontAlgn="auto">
              <a:spcBef>
                <a:spcPct val="50000"/>
              </a:spcBef>
              <a:spcAft>
                <a:spcPts val="0"/>
              </a:spcAft>
              <a:defRPr/>
            </a:pPr>
            <a:r>
              <a:rPr lang="en-US" sz="1400" dirty="0">
                <a:latin typeface="+mn-lt"/>
                <a:ea typeface="+mn-ea"/>
                <a:cs typeface="+mn-cs"/>
              </a:rPr>
              <a:t>Construct EDR Quality Flags </a:t>
            </a:r>
          </a:p>
          <a:p>
            <a:pPr algn="ctr" fontAlgn="auto">
              <a:spcBef>
                <a:spcPts val="0"/>
              </a:spcBef>
              <a:spcAft>
                <a:spcPts val="0"/>
              </a:spcAft>
              <a:defRPr/>
            </a:pPr>
            <a:r>
              <a:rPr lang="en-US" sz="1400" dirty="0">
                <a:latin typeface="+mn-lt"/>
                <a:ea typeface="+mn-ea"/>
                <a:cs typeface="+mn-cs"/>
              </a:rPr>
              <a:t>for Snow Binary Map and Snow Fraction Map</a:t>
            </a:r>
          </a:p>
        </p:txBody>
      </p:sp>
      <p:sp>
        <p:nvSpPr>
          <p:cNvPr id="12305" name="Line 17"/>
          <p:cNvSpPr>
            <a:spLocks noChangeShapeType="1"/>
          </p:cNvSpPr>
          <p:nvPr/>
        </p:nvSpPr>
        <p:spPr bwMode="auto">
          <a:xfrm>
            <a:off x="3594100" y="51990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6" name="Line 17"/>
          <p:cNvSpPr>
            <a:spLocks noChangeShapeType="1"/>
          </p:cNvSpPr>
          <p:nvPr/>
        </p:nvSpPr>
        <p:spPr bwMode="auto">
          <a:xfrm>
            <a:off x="7769225" y="3729038"/>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7" name="Line 27"/>
          <p:cNvSpPr>
            <a:spLocks noChangeShapeType="1"/>
          </p:cNvSpPr>
          <p:nvPr/>
        </p:nvSpPr>
        <p:spPr bwMode="auto">
          <a:xfrm>
            <a:off x="1573213" y="2416175"/>
            <a:ext cx="4841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72" name="Shape 71"/>
          <p:cNvCxnSpPr>
            <a:stCxn id="68642" idx="3"/>
            <a:endCxn id="62" idx="0"/>
          </p:cNvCxnSpPr>
          <p:nvPr/>
        </p:nvCxnSpPr>
        <p:spPr>
          <a:xfrm flipV="1">
            <a:off x="5772150" y="2940050"/>
            <a:ext cx="1997075" cy="2892425"/>
          </a:xfrm>
          <a:prstGeom prst="bentConnector4">
            <a:avLst>
              <a:gd name="adj1" fmla="val 32917"/>
              <a:gd name="adj2" fmla="val 1079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14452</TotalTime>
  <Words>5866</Words>
  <Application>Microsoft Macintosh PowerPoint</Application>
  <PresentationFormat>On-screen Show (4:3)</PresentationFormat>
  <Paragraphs>858</Paragraphs>
  <Slides>56</Slides>
  <Notes>25</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NPP_FOR</vt:lpstr>
      <vt:lpstr>Request for Snow Cover EDR Beta Maturity </vt:lpstr>
      <vt:lpstr>Outline</vt:lpstr>
      <vt:lpstr>Snow Cover EDR Product Users </vt:lpstr>
      <vt:lpstr>Beta EDR Maturity Definition</vt:lpstr>
      <vt:lpstr>VIIRS Snow Cover EDR </vt:lpstr>
      <vt:lpstr>Specification of the VIIRS Binary Map   </vt:lpstr>
      <vt:lpstr>Specification of the VIIRS Snow Fraction  </vt:lpstr>
      <vt:lpstr>Summary of the Snow Cover EDR Algorithm Inputs</vt:lpstr>
      <vt:lpstr>Snow Cover EDR Processing Flow</vt:lpstr>
      <vt:lpstr>Snow Cover EDR Algorithm</vt:lpstr>
      <vt:lpstr>History of Algorithm changes/updates (1/2)</vt:lpstr>
      <vt:lpstr>History of Algorithm changes/updates (2/2)</vt:lpstr>
      <vt:lpstr> </vt:lpstr>
      <vt:lpstr>Beta Maturity Evaluation Approach, Binary Snow Cover (1/3)</vt:lpstr>
      <vt:lpstr>Beta Maturity Evaluation Approach, Binary Snow Cover (2/3)</vt:lpstr>
      <vt:lpstr>Beta Maturity Evaluation Approach, Binary Snow Cover (3/3)</vt:lpstr>
      <vt:lpstr>Beta Maturity Evaluation, Qualitative analysis of VIIRS binary snow maps</vt:lpstr>
      <vt:lpstr>Beta Maturity Evaluation – VIIRS vs MODIS Binary Snow Map</vt:lpstr>
      <vt:lpstr>Beta Maturity Evaluation – VIIRS vs IMS Quantitative Comparison</vt:lpstr>
      <vt:lpstr>Beta Maturity Evaluation –  VIIRS Binary Snow vs IMS Time Series </vt:lpstr>
      <vt:lpstr>VIIRS Binary Snow Map vs In Situ Snow Observations </vt:lpstr>
      <vt:lpstr>VIIRS Binary Snow Cover: Cloud Flag Issue (1/2)</vt:lpstr>
      <vt:lpstr>VIIRS Binary Snow Cover: Cloud Flag Issue (2/2)</vt:lpstr>
      <vt:lpstr>VIIRS Binary Snow Cover: Other Issues</vt:lpstr>
      <vt:lpstr>VIIRS Binary Snow Cover: Other Issues</vt:lpstr>
      <vt:lpstr>VIIRS Binary Snow Cover: Other Issues</vt:lpstr>
      <vt:lpstr>VIIRS Binary Snow Cover: Other Issues</vt:lpstr>
      <vt:lpstr>Beta Justification Summary: Binary Snow Cover</vt:lpstr>
      <vt:lpstr>Beta Justification Summary: Binary Snow Cover (2/3)</vt:lpstr>
      <vt:lpstr>Beta Justification Summary: Binary Snow Cover </vt:lpstr>
      <vt:lpstr>Future Plans and Issues: Binary Snow Cover Product</vt:lpstr>
      <vt:lpstr>Conclusion: Binary Snow Cover Product </vt:lpstr>
      <vt:lpstr> </vt:lpstr>
      <vt:lpstr>Binary Snow Product vs Snow Fraction</vt:lpstr>
      <vt:lpstr>History of Algorithm Evolution</vt:lpstr>
      <vt:lpstr>Snow Fraction</vt:lpstr>
      <vt:lpstr>Beta Maturity Evaluation Approach </vt:lpstr>
      <vt:lpstr>Example of Omission Errors Due to Missing Clouds (yellow zone within white snow cover) </vt:lpstr>
      <vt:lpstr>Current Status of Snow Cover Processing</vt:lpstr>
      <vt:lpstr>Snow Cover on March 29 and 30, 2013 (calculations illustrate consistency)</vt:lpstr>
      <vt:lpstr>Satisfactory Retrieval of Snow Line (border between snow and non-snow) </vt:lpstr>
      <vt:lpstr>Transition Zones from Snow Covered Regions  to Snow Free Areas are Very Narrow</vt:lpstr>
      <vt:lpstr>Loosing Details of Fraction Distributions within the Snow Zone</vt:lpstr>
      <vt:lpstr>Missing Snow Structure in VIIRS  Fractional Snow Product </vt:lpstr>
      <vt:lpstr>Comparison of Snow Fractions</vt:lpstr>
      <vt:lpstr>Typical View of Snow Fractions</vt:lpstr>
      <vt:lpstr>VIIRS Snow Fraction Product (in a center)  Differs from Similar Existing Products</vt:lpstr>
      <vt:lpstr>Beta Maturity Justification</vt:lpstr>
      <vt:lpstr>Beta Maturity Justification (2/3)</vt:lpstr>
      <vt:lpstr>Beta Maturity Justification (3/3)</vt:lpstr>
      <vt:lpstr>Potential Solution: MESMA</vt:lpstr>
      <vt:lpstr>MESMA Performance Analysis (1999)</vt:lpstr>
      <vt:lpstr>Benefit and Opportunity to Restore MESMA (exceptional circumstances)</vt:lpstr>
      <vt:lpstr>Additional Supporting Documentation</vt:lpstr>
      <vt:lpstr>Snow Cover Fraction: Conclusions (1/2)</vt:lpstr>
      <vt:lpstr>Snow Cover Fraction: Conclusions (2/2)</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CrIMSS EDR Beta Request</dc:title>
  <dc:creator>Christopher Barnet</dc:creator>
  <cp:lastModifiedBy>Jeff Key</cp:lastModifiedBy>
  <cp:revision>415</cp:revision>
  <dcterms:created xsi:type="dcterms:W3CDTF">2011-07-07T16:52:26Z</dcterms:created>
  <dcterms:modified xsi:type="dcterms:W3CDTF">2013-04-19T19:38:28Z</dcterms:modified>
</cp:coreProperties>
</file>