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46"/>
  </p:notesMasterIdLst>
  <p:handoutMasterIdLst>
    <p:handoutMasterId r:id="rId47"/>
  </p:handoutMasterIdLst>
  <p:sldIdLst>
    <p:sldId id="500" r:id="rId2"/>
    <p:sldId id="584" r:id="rId3"/>
    <p:sldId id="514" r:id="rId4"/>
    <p:sldId id="515" r:id="rId5"/>
    <p:sldId id="516" r:id="rId6"/>
    <p:sldId id="532" r:id="rId7"/>
    <p:sldId id="517" r:id="rId8"/>
    <p:sldId id="524" r:id="rId9"/>
    <p:sldId id="525" r:id="rId10"/>
    <p:sldId id="527" r:id="rId11"/>
    <p:sldId id="528" r:id="rId12"/>
    <p:sldId id="566" r:id="rId13"/>
    <p:sldId id="520" r:id="rId14"/>
    <p:sldId id="562" r:id="rId15"/>
    <p:sldId id="567" r:id="rId16"/>
    <p:sldId id="568" r:id="rId17"/>
    <p:sldId id="569" r:id="rId18"/>
    <p:sldId id="570" r:id="rId19"/>
    <p:sldId id="572" r:id="rId20"/>
    <p:sldId id="571" r:id="rId21"/>
    <p:sldId id="573" r:id="rId22"/>
    <p:sldId id="574" r:id="rId23"/>
    <p:sldId id="575" r:id="rId24"/>
    <p:sldId id="576" r:id="rId25"/>
    <p:sldId id="586" r:id="rId26"/>
    <p:sldId id="563" r:id="rId27"/>
    <p:sldId id="564" r:id="rId28"/>
    <p:sldId id="583" r:id="rId29"/>
    <p:sldId id="585" r:id="rId30"/>
    <p:sldId id="578" r:id="rId31"/>
    <p:sldId id="579" r:id="rId32"/>
    <p:sldId id="580" r:id="rId33"/>
    <p:sldId id="577" r:id="rId34"/>
    <p:sldId id="558" r:id="rId35"/>
    <p:sldId id="553" r:id="rId36"/>
    <p:sldId id="554" r:id="rId37"/>
    <p:sldId id="556" r:id="rId38"/>
    <p:sldId id="559" r:id="rId39"/>
    <p:sldId id="560" r:id="rId40"/>
    <p:sldId id="536" r:id="rId41"/>
    <p:sldId id="565" r:id="rId42"/>
    <p:sldId id="535" r:id="rId43"/>
    <p:sldId id="549" r:id="rId44"/>
    <p:sldId id="543" r:id="rId45"/>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E9EDF4"/>
    <a:srgbClr val="D0D8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5" autoAdjust="0"/>
    <p:restoredTop sz="91013" autoAdjust="0"/>
  </p:normalViewPr>
  <p:slideViewPr>
    <p:cSldViewPr snapToGrid="0" showGuides="1">
      <p:cViewPr varScale="1">
        <p:scale>
          <a:sx n="103" d="100"/>
          <a:sy n="103" d="100"/>
        </p:scale>
        <p:origin x="-1410" y="-90"/>
      </p:cViewPr>
      <p:guideLst>
        <p:guide orient="horz" pos="970"/>
        <p:guide pos="5218"/>
      </p:guideLst>
    </p:cSldViewPr>
  </p:slideViewPr>
  <p:outlineViewPr>
    <p:cViewPr>
      <p:scale>
        <a:sx n="33" d="100"/>
        <a:sy n="33" d="100"/>
      </p:scale>
      <p:origin x="0" y="13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009" cy="460853"/>
          </a:xfrm>
          <a:prstGeom prst="rect">
            <a:avLst/>
          </a:prstGeom>
        </p:spPr>
        <p:txBody>
          <a:bodyPr vert="horz" lIns="90544" tIns="45272" rIns="90544" bIns="45272" rtlCol="0"/>
          <a:lstStyle>
            <a:lvl1pPr algn="l">
              <a:defRPr sz="1200"/>
            </a:lvl1pPr>
          </a:lstStyle>
          <a:p>
            <a:endParaRPr lang="en-US"/>
          </a:p>
        </p:txBody>
      </p:sp>
      <p:sp>
        <p:nvSpPr>
          <p:cNvPr id="3" name="Date Placeholder 2"/>
          <p:cNvSpPr>
            <a:spLocks noGrp="1"/>
          </p:cNvSpPr>
          <p:nvPr>
            <p:ph type="dt" sz="quarter" idx="1"/>
          </p:nvPr>
        </p:nvSpPr>
        <p:spPr>
          <a:xfrm>
            <a:off x="3935320" y="0"/>
            <a:ext cx="3010009" cy="460853"/>
          </a:xfrm>
          <a:prstGeom prst="rect">
            <a:avLst/>
          </a:prstGeom>
        </p:spPr>
        <p:txBody>
          <a:bodyPr vert="horz" lIns="90544" tIns="45272" rIns="90544" bIns="45272" rtlCol="0"/>
          <a:lstStyle>
            <a:lvl1pPr algn="r">
              <a:defRPr sz="1200"/>
            </a:lvl1pPr>
          </a:lstStyle>
          <a:p>
            <a:fld id="{E6BE962C-A69F-4E2A-B52A-B5E0AB9803B8}" type="datetimeFigureOut">
              <a:rPr lang="en-US" smtClean="0"/>
              <a:pPr/>
              <a:t>9/2/2014</a:t>
            </a:fld>
            <a:endParaRPr lang="en-US"/>
          </a:p>
        </p:txBody>
      </p:sp>
      <p:sp>
        <p:nvSpPr>
          <p:cNvPr id="4" name="Footer Placeholder 3"/>
          <p:cNvSpPr>
            <a:spLocks noGrp="1"/>
          </p:cNvSpPr>
          <p:nvPr>
            <p:ph type="ftr" sz="quarter" idx="2"/>
          </p:nvPr>
        </p:nvSpPr>
        <p:spPr>
          <a:xfrm>
            <a:off x="0" y="8757775"/>
            <a:ext cx="3010009" cy="460853"/>
          </a:xfrm>
          <a:prstGeom prst="rect">
            <a:avLst/>
          </a:prstGeom>
        </p:spPr>
        <p:txBody>
          <a:bodyPr vert="horz" lIns="90544" tIns="45272" rIns="90544" bIns="45272" rtlCol="0" anchor="b"/>
          <a:lstStyle>
            <a:lvl1pPr algn="l">
              <a:defRPr sz="1200"/>
            </a:lvl1pPr>
          </a:lstStyle>
          <a:p>
            <a:endParaRPr lang="en-US"/>
          </a:p>
        </p:txBody>
      </p:sp>
      <p:sp>
        <p:nvSpPr>
          <p:cNvPr id="5" name="Slide Number Placeholder 4"/>
          <p:cNvSpPr>
            <a:spLocks noGrp="1"/>
          </p:cNvSpPr>
          <p:nvPr>
            <p:ph type="sldNum" sz="quarter" idx="3"/>
          </p:nvPr>
        </p:nvSpPr>
        <p:spPr>
          <a:xfrm>
            <a:off x="3935320" y="8757775"/>
            <a:ext cx="3010009" cy="460853"/>
          </a:xfrm>
          <a:prstGeom prst="rect">
            <a:avLst/>
          </a:prstGeom>
        </p:spPr>
        <p:txBody>
          <a:bodyPr vert="horz" lIns="90544" tIns="45272" rIns="90544" bIns="45272" rtlCol="0" anchor="b"/>
          <a:lstStyle>
            <a:lvl1pPr algn="r">
              <a:defRPr sz="1200"/>
            </a:lvl1pPr>
          </a:lstStyle>
          <a:p>
            <a:fld id="{C3E56A17-EFBB-4F9F-A0CA-1392AD3D00A5}" type="slidenum">
              <a:rPr lang="en-US" smtClean="0"/>
              <a:pPr/>
              <a:t>‹#›</a:t>
            </a:fld>
            <a:endParaRPr lang="en-US"/>
          </a:p>
        </p:txBody>
      </p:sp>
    </p:spTree>
    <p:extLst>
      <p:ext uri="{BB962C8B-B14F-4D97-AF65-F5344CB8AC3E}">
        <p14:creationId xmlns:p14="http://schemas.microsoft.com/office/powerpoint/2010/main" xmlns="" val="321118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4" cy="461010"/>
          </a:xfrm>
          <a:prstGeom prst="rect">
            <a:avLst/>
          </a:prstGeom>
        </p:spPr>
        <p:txBody>
          <a:bodyPr vert="horz" lIns="92373" tIns="46187" rIns="92373" bIns="46187" rtlCol="0"/>
          <a:lstStyle>
            <a:lvl1pPr algn="l">
              <a:defRPr sz="1200"/>
            </a:lvl1pPr>
          </a:lstStyle>
          <a:p>
            <a:endParaRPr lang="en-US"/>
          </a:p>
        </p:txBody>
      </p:sp>
      <p:sp>
        <p:nvSpPr>
          <p:cNvPr id="3" name="Date Placeholder 2"/>
          <p:cNvSpPr>
            <a:spLocks noGrp="1"/>
          </p:cNvSpPr>
          <p:nvPr>
            <p:ph type="dt" idx="1"/>
          </p:nvPr>
        </p:nvSpPr>
        <p:spPr>
          <a:xfrm>
            <a:off x="3934969" y="0"/>
            <a:ext cx="3010324" cy="461010"/>
          </a:xfrm>
          <a:prstGeom prst="rect">
            <a:avLst/>
          </a:prstGeom>
        </p:spPr>
        <p:txBody>
          <a:bodyPr vert="horz" lIns="92373" tIns="46187" rIns="92373" bIns="46187" rtlCol="0"/>
          <a:lstStyle>
            <a:lvl1pPr algn="r">
              <a:defRPr sz="1200"/>
            </a:lvl1pPr>
          </a:lstStyle>
          <a:p>
            <a:fld id="{816FB0CF-5528-C744-A119-58E52B5EA66C}" type="datetimeFigureOut">
              <a:rPr lang="en-US" smtClean="0"/>
              <a:pPr/>
              <a:t>9/2/2014</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73" tIns="46187" rIns="92373" bIns="46187"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3" tIns="46187" rIns="92373" bIns="461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4" cy="461010"/>
          </a:xfrm>
          <a:prstGeom prst="rect">
            <a:avLst/>
          </a:prstGeom>
        </p:spPr>
        <p:txBody>
          <a:bodyPr vert="horz" lIns="92373" tIns="46187" rIns="92373" bIns="46187"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4" cy="461010"/>
          </a:xfrm>
          <a:prstGeom prst="rect">
            <a:avLst/>
          </a:prstGeom>
        </p:spPr>
        <p:txBody>
          <a:bodyPr vert="horz" lIns="92373" tIns="46187" rIns="92373" bIns="46187" rtlCol="0" anchor="b"/>
          <a:lstStyle>
            <a:lvl1pPr algn="r">
              <a:defRPr sz="1200"/>
            </a:lvl1pPr>
          </a:lstStyle>
          <a:p>
            <a:fld id="{370B2DB1-9050-F54C-8252-2890C3B05854}" type="slidenum">
              <a:rPr lang="en-US" smtClean="0"/>
              <a:pPr/>
              <a:t>‹#›</a:t>
            </a:fld>
            <a:endParaRPr lang="en-US"/>
          </a:p>
        </p:txBody>
      </p:sp>
    </p:spTree>
    <p:extLst>
      <p:ext uri="{BB962C8B-B14F-4D97-AF65-F5344CB8AC3E}">
        <p14:creationId xmlns:p14="http://schemas.microsoft.com/office/powerpoint/2010/main" xmlns="" val="312336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692150"/>
            <a:ext cx="4610100" cy="3457575"/>
          </a:xfrm>
        </p:spPr>
      </p:sp>
      <p:sp>
        <p:nvSpPr>
          <p:cNvPr id="3" name="Notes Placeholder 2"/>
          <p:cNvSpPr>
            <a:spLocks noGrp="1"/>
          </p:cNvSpPr>
          <p:nvPr>
            <p:ph type="body" idx="1"/>
          </p:nvPr>
        </p:nvSpPr>
        <p:spPr/>
        <p:txBody>
          <a:bodyPr>
            <a:normAutofit/>
          </a:bodyPr>
          <a:lstStyle/>
          <a:p>
            <a:pPr defTabSz="45267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6020"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DRAFT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JK: I’m not sure what this is showing</a:t>
            </a:r>
            <a:r>
              <a:rPr lang="en-US" baseline="0" dirty="0" smtClean="0"/>
              <a:t> and what it has to do with the single-band approach. Label the axes.</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34</a:t>
            </a:fld>
            <a:endParaRPr lang="en-US"/>
          </a:p>
        </p:txBody>
      </p:sp>
    </p:spTree>
    <p:extLst>
      <p:ext uri="{BB962C8B-B14F-4D97-AF65-F5344CB8AC3E}">
        <p14:creationId xmlns:p14="http://schemas.microsoft.com/office/powerpoint/2010/main" xmlns="" val="3659453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94690" y="4379596"/>
            <a:ext cx="5557520" cy="4149090"/>
          </a:xfrm>
          <a:prstGeom prst="rect">
            <a:avLst/>
          </a:prstGeom>
        </p:spPr>
        <p:txBody>
          <a:bodyPr lIns="90492" tIns="90492" rIns="90492" bIns="90492" anchor="ctr" anchorCtr="0">
            <a:noAutofit/>
          </a:bodyPr>
          <a:lstStyle/>
          <a:p>
            <a:endParaRPr/>
          </a:p>
        </p:txBody>
      </p:sp>
      <p:sp>
        <p:nvSpPr>
          <p:cNvPr id="320" name="Shape 320"/>
          <p:cNvSpPr>
            <a:spLocks noGrp="1" noRot="1" noChangeAspect="1"/>
          </p:cNvSpPr>
          <p:nvPr>
            <p:ph type="sldImg" idx="2"/>
          </p:nvPr>
        </p:nvSpPr>
        <p:spPr>
          <a:xfrm>
            <a:off x="116840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C038C1-A07B-42E6-B210-05D8404C4249}" type="slidenum">
              <a:rPr lang="en-US"/>
              <a:pPr fontAlgn="base">
                <a:spcBef>
                  <a:spcPct val="0"/>
                </a:spcBef>
                <a:spcAft>
                  <a:spcPct val="0"/>
                </a:spcAft>
                <a:defRPr/>
              </a:pPr>
              <a:t>4</a:t>
            </a:fld>
            <a:endParaRPr lang="en-US"/>
          </a:p>
        </p:txBody>
      </p:sp>
      <p:sp>
        <p:nvSpPr>
          <p:cNvPr id="74755" name="Rectangle 2"/>
          <p:cNvSpPr>
            <a:spLocks noGrp="1" noRot="1" noChangeAspect="1" noChangeArrowheads="1" noTextEdit="1"/>
          </p:cNvSpPr>
          <p:nvPr>
            <p:ph type="sldImg"/>
          </p:nvPr>
        </p:nvSpPr>
        <p:spPr bwMode="auto">
          <a:xfrm>
            <a:off x="1179513" y="696913"/>
            <a:ext cx="4594225" cy="3444875"/>
          </a:xfrm>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DRAFT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 name="Footer Placeholder 3"/>
          <p:cNvSpPr>
            <a:spLocks noGrp="1"/>
          </p:cNvSpPr>
          <p:nvPr>
            <p:ph type="ftr" sz="quarter" idx="4"/>
          </p:nvPr>
        </p:nvSpPr>
        <p:spPr/>
        <p:txBody>
          <a:bodyPr/>
          <a:lstStyle/>
          <a:p>
            <a:pPr>
              <a:defRPr/>
            </a:pPr>
            <a:r>
              <a:rPr lang="en-US" dirty="0" smtClean="0"/>
              <a:t>DRAFT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JK: You changed the slide with the Val 1 definition to include Provisional. However, Lihang provided a new slide for everybody to use, one that has the definitions for all three validated stages.</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12</a:t>
            </a:fld>
            <a:endParaRPr lang="en-US"/>
          </a:p>
        </p:txBody>
      </p:sp>
    </p:spTree>
    <p:extLst>
      <p:ext uri="{BB962C8B-B14F-4D97-AF65-F5344CB8AC3E}">
        <p14:creationId xmlns:p14="http://schemas.microsoft.com/office/powerpoint/2010/main" xmlns="" val="164115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1800"/>
              </a:spcAft>
            </a:pPr>
            <a:r>
              <a:rPr lang="en-US" dirty="0" smtClean="0"/>
              <a:t>For 2 or 3, present the alternative algorithm methodology description, algorithm performance against the level 2 supplement specification  and any user assessments.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14</a:t>
            </a:fld>
            <a:endParaRPr lang="en-US"/>
          </a:p>
        </p:txBody>
      </p:sp>
    </p:spTree>
    <p:extLst>
      <p:ext uri="{BB962C8B-B14F-4D97-AF65-F5344CB8AC3E}">
        <p14:creationId xmlns:p14="http://schemas.microsoft.com/office/powerpoint/2010/main" xmlns="" val="319497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7EAFE078-8DBE-44B4-B0F7-8369745C9B02}"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28B3A4-043B-4656-B7DF-A3CAED7F4CE8}"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CB4C0F-378C-4829-93DB-C7BF784B8700}"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a:t>July, 2008</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The poles as a vantage point for observations</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D49B96E-CB1B-4ACB-95F8-53C8933858C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2E9428-9CDB-42B5-9926-F84AC94ED693}"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13C7707A-D3FD-43CB-86CC-5480991F4401}" type="datetime1">
              <a:rPr lang="en-US" smtClean="0"/>
              <a:pPr/>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5D98092-5A14-4233-8941-C7F7DA0AAB18}"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AAD0864-4E34-4271-8E96-D0C5563C69CB}" type="datetime1">
              <a:rPr lang="en-US" smtClean="0"/>
              <a:pPr/>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40BD8F8D-C206-423C-AC53-94FC049C1DC1}" type="datetime1">
              <a:rPr lang="en-US" smtClean="0"/>
              <a:pPr/>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2BF22-25D0-49DE-BCDC-661E2558E573}" type="datetime1">
              <a:rPr lang="en-US" smtClean="0"/>
              <a:pPr/>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873C41E1-1C1F-448C-9313-2A32670A006D}"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B20963E8-4D98-4734-A202-2DA2D7D45CAD}" type="datetime1">
              <a:rPr lang="en-US" smtClean="0"/>
              <a:pPr/>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E30AC-F3E7-42DF-A2E8-F605A386225B}" type="datetime1">
              <a:rPr lang="en-US" smtClean="0"/>
              <a:pPr/>
              <a:t>9/2/2014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4"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5"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989215" y="0"/>
            <a:ext cx="7240385"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www.star.nesdis.noaa.gov/smcd/emb/snow/viirs/viirs-snow-fraction.html" TargetMode="Externa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1</a:t>
            </a:fld>
            <a:endParaRPr lang="en-US"/>
          </a:p>
        </p:txBody>
      </p:sp>
      <p:sp>
        <p:nvSpPr>
          <p:cNvPr id="5" name="Title 1"/>
          <p:cNvSpPr txBox="1">
            <a:spLocks/>
          </p:cNvSpPr>
          <p:nvPr/>
        </p:nvSpPr>
        <p:spPr>
          <a:xfrm>
            <a:off x="685800" y="1634370"/>
            <a:ext cx="7772400" cy="1470025"/>
          </a:xfrm>
          <a:prstGeom prst="rect">
            <a:avLst/>
          </a:prstGeom>
        </p:spPr>
        <p:txBody>
          <a:bodyPr vert="horz" lIns="91440" tIns="45720" rIns="91440" bIns="45720" rtlCol="0" anchor="ctr" anchorCtr="1">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Validated Stage 1 Science Maturity Readiness Review for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Snow Cover Fraction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a:xfrm>
            <a:off x="1485900" y="3886199"/>
            <a:ext cx="6431974" cy="2971801"/>
          </a:xfrm>
          <a:prstGeom prst="rect">
            <a:avLst/>
          </a:prstGeom>
        </p:spPr>
        <p:txBody>
          <a:bodyPr vert="horz" lIns="91440" tIns="45720" rIns="91440" bIns="45720" rtlCol="0">
            <a:normAutofit/>
          </a:bodyPr>
          <a:lstStyle/>
          <a:p>
            <a:pPr algn="ctr">
              <a:spcBef>
                <a:spcPct val="0"/>
              </a:spcBef>
            </a:pPr>
            <a:r>
              <a:rPr lang="en-US" sz="2800" dirty="0"/>
              <a:t>Presented by Igor Appel</a:t>
            </a:r>
          </a:p>
          <a:p>
            <a:pPr algn="ctr">
              <a:spcBef>
                <a:spcPct val="0"/>
              </a:spcBef>
            </a:pPr>
            <a:r>
              <a:rPr lang="en-US" sz="2800" dirty="0" smtClean="0"/>
              <a:t>Cryosphere  Products Validation Team</a:t>
            </a:r>
          </a:p>
          <a:p>
            <a:pPr algn="ctr">
              <a:spcBef>
                <a:spcPct val="0"/>
              </a:spcBef>
            </a:pPr>
            <a:endParaRPr lang="en-US" sz="2800" dirty="0" smtClean="0"/>
          </a:p>
          <a:p>
            <a:pPr marL="342900" indent="-342900" algn="ctr" defTabSz="914400">
              <a:spcBef>
                <a:spcPct val="20000"/>
              </a:spcBef>
            </a:pPr>
            <a:endParaRPr lang="en-US" sz="2800" dirty="0" smtClean="0"/>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effectLst/>
                <a:uLnTx/>
                <a:uFillTx/>
                <a:latin typeface="+mn-lt"/>
                <a:ea typeface="+mn-ea"/>
                <a:cs typeface="+mn-cs"/>
              </a:rPr>
              <a:t>September 4,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r" eaLnBrk="1" hangingPunct="1"/>
            <a:r>
              <a:rPr lang="en-US" sz="3200" dirty="0" smtClean="0">
                <a:ea typeface="ＭＳ Ｐゴシック" pitchFamily="34" charset="-128"/>
              </a:rPr>
              <a:t>Transformation of NPOESS Algorithm</a:t>
            </a:r>
          </a:p>
        </p:txBody>
      </p:sp>
      <p:sp>
        <p:nvSpPr>
          <p:cNvPr id="5123" name="Content Placeholder 2"/>
          <p:cNvSpPr>
            <a:spLocks noGrp="1"/>
          </p:cNvSpPr>
          <p:nvPr>
            <p:ph idx="1"/>
          </p:nvPr>
        </p:nvSpPr>
        <p:spPr>
          <a:xfrm>
            <a:off x="220663" y="1248229"/>
            <a:ext cx="8686800" cy="5473246"/>
          </a:xfrm>
        </p:spPr>
        <p:txBody>
          <a:bodyPr>
            <a:normAutofit lnSpcReduction="10000"/>
          </a:bodyPr>
          <a:lstStyle/>
          <a:p>
            <a:pPr algn="just" eaLnBrk="1" hangingPunct="1"/>
            <a:r>
              <a:rPr lang="en-US" sz="2400" dirty="0" smtClean="0"/>
              <a:t>In the current version of the VIIRS processing system, the MESMA was (temporarily?) replaced by the aggregation of the Binary Snow within 2x2 pixel blocks.</a:t>
            </a:r>
          </a:p>
          <a:p>
            <a:pPr algn="just" eaLnBrk="1" hangingPunct="1"/>
            <a:endParaRPr lang="en-US" sz="2400" dirty="0" smtClean="0"/>
          </a:p>
          <a:p>
            <a:pPr algn="just" eaLnBrk="1" hangingPunct="1"/>
            <a:r>
              <a:rPr lang="en-US" sz="2400" dirty="0" smtClean="0"/>
              <a:t>According to one source, Snow Fraction computed based on a 2x2 aggregation of the binary map replaced the originally proposed Multiple End Member Spectral Mixture Analysis (MESMA) approach due to uncertainty in the effort required to understand complex behavior in the initial results.</a:t>
            </a:r>
          </a:p>
          <a:p>
            <a:pPr algn="just" eaLnBrk="1" hangingPunct="1"/>
            <a:endParaRPr lang="en-US" sz="2400" dirty="0" smtClean="0"/>
          </a:p>
          <a:p>
            <a:pPr algn="just" eaLnBrk="1" hangingPunct="1"/>
            <a:r>
              <a:rPr lang="en-US" sz="2400" dirty="0" smtClean="0"/>
              <a:t>Snow fraction computed based on a 2x2 aggregation of the binary map is not a valid approach and provides no additional information beyond that already provided by the Snow Binary Map.</a:t>
            </a: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670560" y="0"/>
            <a:ext cx="7898674" cy="822960"/>
          </a:xfrm>
        </p:spPr>
        <p:txBody>
          <a:bodyPr>
            <a:normAutofit fontScale="90000"/>
          </a:bodyPr>
          <a:lstStyle/>
          <a:p>
            <a:pPr eaLnBrk="1" hangingPunct="1">
              <a:defRPr/>
            </a:pPr>
            <a:r>
              <a:rPr lang="en-US" dirty="0" smtClean="0">
                <a:ea typeface="+mj-ea"/>
              </a:rPr>
              <a:t>Transition Zones from Snow Covered Regions </a:t>
            </a:r>
            <a:br>
              <a:rPr lang="en-US" dirty="0" smtClean="0">
                <a:ea typeface="+mj-ea"/>
              </a:rPr>
            </a:br>
            <a:r>
              <a:rPr lang="en-US" dirty="0" smtClean="0">
                <a:ea typeface="+mj-ea"/>
              </a:rPr>
              <a:t>to Snow Free Areas are Very Narrow</a:t>
            </a:r>
            <a:endParaRPr lang="en-US" dirty="0">
              <a:ea typeface="+mj-ea"/>
            </a:endParaRPr>
          </a:p>
        </p:txBody>
      </p:sp>
      <p:sp>
        <p:nvSpPr>
          <p:cNvPr id="3" name="Content Placeholder 7"/>
          <p:cNvSpPr>
            <a:spLocks noGrp="1"/>
          </p:cNvSpPr>
          <p:nvPr>
            <p:ph idx="1"/>
          </p:nvPr>
        </p:nvSpPr>
        <p:spPr>
          <a:xfrm>
            <a:off x="457200" y="822325"/>
            <a:ext cx="8229600" cy="5486400"/>
          </a:xfrm>
        </p:spPr>
        <p:txBody>
          <a:bodyPr>
            <a:normAutofit/>
          </a:bodyPr>
          <a:lstStyle/>
          <a:p>
            <a:pPr eaLnBrk="1" hangingPunct="1">
              <a:buFont typeface="Arial" pitchFamily="34" charset="0"/>
              <a:buNone/>
              <a:defRPr/>
            </a:pPr>
            <a:r>
              <a:rPr lang="en-US" sz="2400" dirty="0" smtClean="0">
                <a:ea typeface="+mn-ea"/>
              </a:rPr>
              <a:t>		</a:t>
            </a:r>
          </a:p>
          <a:p>
            <a:pPr eaLnBrk="1" hangingPunct="1">
              <a:buFont typeface="Arial" pitchFamily="34" charset="0"/>
              <a:buNone/>
              <a:defRPr/>
            </a:pPr>
            <a:r>
              <a:rPr lang="en-US" sz="2400" dirty="0" smtClean="0">
                <a:ea typeface="+mn-ea"/>
              </a:rPr>
              <a:t>		VIIRS</a:t>
            </a:r>
          </a:p>
          <a:p>
            <a:pPr eaLnBrk="1" hangingPunct="1">
              <a:buFont typeface="Arial" pitchFamily="34" charset="0"/>
              <a:buNone/>
              <a:defRPr/>
            </a:pPr>
            <a:r>
              <a:rPr lang="en-US" sz="2400" dirty="0" smtClean="0">
                <a:ea typeface="+mn-ea"/>
              </a:rPr>
              <a:t>		fraction</a:t>
            </a:r>
          </a:p>
          <a:p>
            <a:pPr eaLnBrk="1" hangingPunct="1">
              <a:buFont typeface="Arial" pitchFamily="34" charset="0"/>
              <a:buNone/>
              <a:defRPr/>
            </a:pPr>
            <a:endParaRPr lang="en-US" sz="2400" dirty="0" smtClean="0">
              <a:ea typeface="+mn-ea"/>
            </a:endParaRPr>
          </a:p>
          <a:p>
            <a:pPr eaLnBrk="1" hangingPunct="1">
              <a:buFont typeface="Arial" pitchFamily="34" charset="0"/>
              <a:buNone/>
              <a:defRPr/>
            </a:pPr>
            <a:endParaRPr lang="en-US" sz="2400" dirty="0" smtClean="0">
              <a:ea typeface="+mn-ea"/>
            </a:endParaRPr>
          </a:p>
          <a:p>
            <a:pPr eaLnBrk="1" hangingPunct="1">
              <a:buFont typeface="Arial" pitchFamily="34" charset="0"/>
              <a:buNone/>
              <a:defRPr/>
            </a:pPr>
            <a:r>
              <a:rPr lang="en-US" sz="2400" dirty="0" smtClean="0">
                <a:ea typeface="+mn-ea"/>
              </a:rPr>
              <a:t>		Image</a:t>
            </a:r>
          </a:p>
          <a:p>
            <a:pPr eaLnBrk="1" hangingPunct="1">
              <a:buFont typeface="Arial" pitchFamily="34" charset="0"/>
              <a:buNone/>
              <a:defRPr/>
            </a:pPr>
            <a:endParaRPr lang="en-US" sz="2400" dirty="0" smtClean="0">
              <a:ea typeface="+mn-ea"/>
            </a:endParaRPr>
          </a:p>
          <a:p>
            <a:pPr eaLnBrk="1" hangingPunct="1">
              <a:buFont typeface="Arial" pitchFamily="34" charset="0"/>
              <a:buNone/>
              <a:defRPr/>
            </a:pPr>
            <a:endParaRPr lang="en-US" sz="2400" dirty="0" smtClean="0">
              <a:ea typeface="+mn-ea"/>
            </a:endParaRPr>
          </a:p>
          <a:p>
            <a:pPr eaLnBrk="1" hangingPunct="1">
              <a:buFont typeface="Arial" pitchFamily="34" charset="0"/>
              <a:buNone/>
              <a:defRPr/>
            </a:pPr>
            <a:r>
              <a:rPr lang="en-US" sz="2400" dirty="0" smtClean="0">
                <a:ea typeface="+mn-ea"/>
              </a:rPr>
              <a:t>		</a:t>
            </a:r>
          </a:p>
          <a:p>
            <a:pPr eaLnBrk="1" hangingPunct="1">
              <a:buFont typeface="Arial" pitchFamily="34" charset="0"/>
              <a:buNone/>
              <a:defRPr/>
            </a:pPr>
            <a:r>
              <a:rPr lang="en-US" sz="2400" dirty="0" smtClean="0">
                <a:ea typeface="+mn-ea"/>
              </a:rPr>
              <a:t>		MODIS </a:t>
            </a:r>
          </a:p>
          <a:p>
            <a:pPr eaLnBrk="1" hangingPunct="1">
              <a:buFont typeface="Arial" pitchFamily="34" charset="0"/>
              <a:buNone/>
              <a:defRPr/>
            </a:pPr>
            <a:r>
              <a:rPr lang="en-US" sz="2400" dirty="0" smtClean="0">
                <a:ea typeface="+mn-ea"/>
              </a:rPr>
              <a:t>		fraction </a:t>
            </a:r>
          </a:p>
          <a:p>
            <a:pPr indent="0" algn="just" eaLnBrk="1" hangingPunct="1">
              <a:buFont typeface="Arial" pitchFamily="34" charset="0"/>
              <a:buNone/>
              <a:defRPr/>
            </a:pPr>
            <a:endParaRPr lang="en-US" sz="2400" dirty="0" smtClean="0">
              <a:ea typeface="+mn-ea"/>
            </a:endParaRPr>
          </a:p>
        </p:txBody>
      </p:sp>
      <p:pic>
        <p:nvPicPr>
          <p:cNvPr id="5018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2766649"/>
            <a:ext cx="5019675" cy="138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1"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8000" y="1166449"/>
            <a:ext cx="5029200" cy="137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48000" y="4443049"/>
            <a:ext cx="5010150" cy="139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94584" y="5984236"/>
            <a:ext cx="8728517" cy="830997"/>
          </a:xfrm>
          <a:prstGeom prst="rect">
            <a:avLst/>
          </a:prstGeom>
        </p:spPr>
        <p:txBody>
          <a:bodyPr wrap="square">
            <a:spAutoFit/>
          </a:bodyPr>
          <a:lstStyle/>
          <a:p>
            <a:r>
              <a:rPr lang="en-US" sz="2400" dirty="0" smtClean="0">
                <a:latin typeface="+mn-lt"/>
              </a:rPr>
              <a:t>In 2x2 snow fraction (top) snow to no snow transition regions are unrealistically narrow compared to the MODIS based snow fractions</a:t>
            </a:r>
            <a:endParaRPr lang="en-US" sz="2400" dirty="0">
              <a:latin typeface="+mn-lt"/>
            </a:endParaRPr>
          </a:p>
        </p:txBody>
      </p:sp>
      <p:sp>
        <p:nvSpPr>
          <p:cNvPr id="8" name="Slide Number Placeholder 3"/>
          <p:cNvSpPr>
            <a:spLocks noGrp="1"/>
          </p:cNvSpPr>
          <p:nvPr>
            <p:ph type="sldNum" sz="quarter" idx="12"/>
          </p:nvPr>
        </p:nvSpPr>
        <p:spPr>
          <a:xfrm>
            <a:off x="6991350" y="6459993"/>
            <a:ext cx="2133600" cy="365125"/>
          </a:xfr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B756DDD-9D45-F54A-9912-3AE924314705}" type="slidenum">
              <a:rPr lang="en-US">
                <a:solidFill>
                  <a:srgbClr val="898989"/>
                </a:solidFill>
                <a:latin typeface="Calibri" charset="0"/>
              </a:rPr>
              <a:pPr eaLnBrk="1" hangingPunct="1"/>
              <a:t>11</a:t>
            </a:fld>
            <a:endParaRPr lang="en-US" dirty="0">
              <a:solidFill>
                <a:srgbClr val="898989"/>
              </a:solidFill>
              <a:latin typeface="Calibri"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59" y="0"/>
            <a:ext cx="7635810" cy="822960"/>
          </a:xfrm>
        </p:spPr>
        <p:txBody>
          <a:bodyPr>
            <a:normAutofit fontScale="90000"/>
          </a:bodyPr>
          <a:lstStyle/>
          <a:p>
            <a:r>
              <a:rPr lang="en-US" dirty="0" smtClean="0"/>
              <a:t>SNPP Validation Stages Maturity Definition</a:t>
            </a:r>
            <a:endParaRPr lang="en-US" dirty="0"/>
          </a:p>
        </p:txBody>
      </p:sp>
      <p:sp>
        <p:nvSpPr>
          <p:cNvPr id="3" name="Content Placeholder 2"/>
          <p:cNvSpPr>
            <a:spLocks noGrp="1"/>
          </p:cNvSpPr>
          <p:nvPr>
            <p:ph idx="1"/>
          </p:nvPr>
        </p:nvSpPr>
        <p:spPr>
          <a:xfrm>
            <a:off x="263305" y="1161717"/>
            <a:ext cx="8518652" cy="5018615"/>
          </a:xfrm>
        </p:spPr>
        <p:txBody>
          <a:bodyPr>
            <a:normAutofit fontScale="92500" lnSpcReduction="20000"/>
          </a:bodyPr>
          <a:lstStyle/>
          <a:p>
            <a:pPr>
              <a:buNone/>
            </a:pPr>
            <a:r>
              <a:rPr lang="en-US" b="1" u="sng" dirty="0" smtClean="0"/>
              <a:t>Validated Stage 1:</a:t>
            </a:r>
          </a:p>
          <a:p>
            <a:pPr marL="1146175" lvl="1" indent="0">
              <a:buSzPct val="80000"/>
              <a:buNone/>
            </a:pPr>
            <a:r>
              <a:rPr lang="en-US" sz="2000" dirty="0" smtClean="0"/>
              <a:t>Using a limited set of samples, the algorithm output is shown to meet the threshold performance attributes identified in the JPSS Level 1 Requirements Supplement with the exception of the S-NPP Performance Exclusions</a:t>
            </a:r>
          </a:p>
          <a:p>
            <a:pPr marL="1146175" lvl="1" indent="0">
              <a:buSzPct val="80000"/>
              <a:buNone/>
            </a:pPr>
            <a:endParaRPr lang="en-US" sz="2000" dirty="0" smtClean="0"/>
          </a:p>
          <a:p>
            <a:pPr>
              <a:buNone/>
            </a:pPr>
            <a:r>
              <a:rPr lang="en-US" b="1" u="sng" dirty="0"/>
              <a:t>Validated Stage </a:t>
            </a:r>
            <a:r>
              <a:rPr lang="en-US" b="1" u="sng" dirty="0" smtClean="0"/>
              <a:t>2:</a:t>
            </a:r>
            <a:endParaRPr lang="en-US" b="1" u="sng" dirty="0"/>
          </a:p>
          <a:p>
            <a:pPr marL="1146175" lvl="1" indent="0">
              <a:buSzPct val="80000"/>
              <a:buNone/>
            </a:pPr>
            <a:r>
              <a:rPr lang="en-US" sz="2000" dirty="0"/>
              <a:t>Using a moderate set of samples, the algorithm output is shown to meet the threshold performance attributes identified in the JPSS Level 1 Requirements Supplement with the exception of the S-NPP Performance </a:t>
            </a:r>
            <a:r>
              <a:rPr lang="en-US" sz="2000" dirty="0" smtClean="0"/>
              <a:t>Exclusions</a:t>
            </a:r>
          </a:p>
          <a:p>
            <a:pPr marL="1146175" lvl="1" indent="0">
              <a:buSzPct val="80000"/>
              <a:buNone/>
            </a:pPr>
            <a:endParaRPr lang="en-US" sz="2000" dirty="0"/>
          </a:p>
          <a:p>
            <a:pPr>
              <a:buNone/>
            </a:pPr>
            <a:r>
              <a:rPr lang="en-US" b="1" u="sng" dirty="0"/>
              <a:t>Validated Stage </a:t>
            </a:r>
            <a:r>
              <a:rPr lang="en-US" b="1" u="sng" dirty="0" smtClean="0"/>
              <a:t>3:</a:t>
            </a:r>
            <a:endParaRPr lang="en-US" b="1" u="sng" dirty="0"/>
          </a:p>
          <a:p>
            <a:pPr marL="1146175" lvl="1" indent="0">
              <a:buSzPct val="80000"/>
              <a:buNone/>
            </a:pPr>
            <a:r>
              <a:rPr lang="en-US" sz="2000" dirty="0"/>
              <a:t>Using a large set of samples representing global conditions over four seasons, the algorithm output is shown to meet the threshold performance attributes identified in the JPSS Level 1 Requirements Supplement with the exception of the S-NPP Performance Exclusions</a:t>
            </a:r>
          </a:p>
          <a:p>
            <a:pPr marL="746125" indent="0">
              <a:buSzPct val="80000"/>
              <a:buNone/>
            </a:pPr>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12</a:t>
            </a:fld>
            <a:endParaRPr lang="en-US" dirty="0"/>
          </a:p>
        </p:txBody>
      </p:sp>
    </p:spTree>
    <p:extLst>
      <p:ext uri="{BB962C8B-B14F-4D97-AF65-F5344CB8AC3E}">
        <p14:creationId xmlns:p14="http://schemas.microsoft.com/office/powerpoint/2010/main" xmlns="" val="11036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lvl="0" eaLnBrk="1" hangingPunct="1"/>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Discrepancy Report 4246</a:t>
            </a:r>
            <a:r>
              <a:rPr lang="en-US" sz="3200" dirty="0" smtClean="0"/>
              <a:t/>
            </a:r>
            <a:br>
              <a:rPr lang="en-US" sz="3200" dirty="0" smtClean="0"/>
            </a:br>
            <a:endParaRPr lang="en-US" sz="3200" dirty="0" smtClean="0">
              <a:ea typeface="ＭＳ Ｐゴシック" pitchFamily="34" charset="-128"/>
            </a:endParaRPr>
          </a:p>
        </p:txBody>
      </p:sp>
      <p:sp>
        <p:nvSpPr>
          <p:cNvPr id="6148" name="Slide Number Placeholder 4"/>
          <p:cNvSpPr>
            <a:spLocks noGrp="1"/>
          </p:cNvSpPr>
          <p:nvPr>
            <p:ph type="sldNum" sz="quarter" idx="12"/>
          </p:nvPr>
        </p:nvSpPr>
        <p:spPr bwMode="auto">
          <a:noFill/>
          <a:ln>
            <a:miter lim="800000"/>
            <a:headEnd/>
            <a:tailEnd/>
          </a:ln>
        </p:spPr>
        <p:txBody>
          <a:bodyPr/>
          <a:lstStyle/>
          <a:p>
            <a:fld id="{497E31DF-65E0-47B9-9734-E33F8B42BB6B}" type="slidenum">
              <a:rPr lang="en-US" smtClean="0"/>
              <a:pPr/>
              <a:t>13</a:t>
            </a:fld>
            <a:endParaRPr lang="en-US" smtClean="0"/>
          </a:p>
        </p:txBody>
      </p:sp>
      <p:sp>
        <p:nvSpPr>
          <p:cNvPr id="6" name="Subtitle 2"/>
          <p:cNvSpPr txBox="1">
            <a:spLocks/>
          </p:cNvSpPr>
          <p:nvPr/>
        </p:nvSpPr>
        <p:spPr bwMode="auto">
          <a:xfrm>
            <a:off x="228600" y="1074057"/>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just" defTabSz="914400" eaLnBrk="0" hangingPunct="0">
              <a:spcBef>
                <a:spcPct val="20000"/>
              </a:spcBef>
              <a:buFont typeface="Arial" pitchFamily="34" charset="0"/>
              <a:buChar char="•"/>
              <a:defRPr/>
            </a:pPr>
            <a:r>
              <a:rPr lang="en-US" sz="2400" dirty="0" smtClean="0">
                <a:latin typeface="+mn-lt"/>
                <a:ea typeface="ＭＳ Ｐゴシック" charset="0"/>
                <a:cs typeface="+mn-cs"/>
              </a:rPr>
              <a:t>Title: 	Snow algorithm inconsistent with … requirements</a:t>
            </a:r>
          </a:p>
          <a:p>
            <a:pPr marL="342900" lvl="0" indent="-342900" algn="just" defTabSz="914400" eaLnBrk="0" hangingPunct="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0"/>
                <a:cs typeface="+mn-cs"/>
              </a:rPr>
              <a:t>Submitter:	Neal Baker</a:t>
            </a:r>
          </a:p>
          <a:p>
            <a:pPr marL="342900" lvl="0" indent="-342900" algn="just" defTabSz="914400" eaLnBrk="0" hangingPunct="0">
              <a:spcBef>
                <a:spcPct val="20000"/>
              </a:spcBef>
              <a:buFont typeface="Arial" pitchFamily="34" charset="0"/>
              <a:buChar char="•"/>
              <a:defRPr/>
            </a:pPr>
            <a:r>
              <a:rPr lang="en-US" sz="2400" dirty="0" smtClean="0">
                <a:latin typeface="+mn-lt"/>
                <a:ea typeface="ＭＳ Ｐゴシック" charset="0"/>
                <a:cs typeface="+mn-cs"/>
              </a:rPr>
              <a:t>Program Officer Monitor: Paul Meade</a:t>
            </a:r>
          </a:p>
          <a:p>
            <a:pPr marL="342900" lvl="0" indent="-342900" algn="just" defTabSz="914400" eaLnBrk="0" hangingPunct="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0"/>
                <a:cs typeface="+mn-cs"/>
              </a:rPr>
              <a:t>Description: … </a:t>
            </a:r>
            <a:r>
              <a:rPr lang="en-US" sz="2400" dirty="0" smtClean="0">
                <a:latin typeface="+mn-lt"/>
              </a:rPr>
              <a:t>a 10% (uncertainty) value cannot be achieved.  We will have to investigate sub pixel snow algorithms.</a:t>
            </a:r>
          </a:p>
          <a:p>
            <a:pPr marL="342900" lvl="0" indent="-342900" algn="just" defTabSz="914400" eaLnBrk="0" hangingPunct="0">
              <a:spcBef>
                <a:spcPct val="200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ＭＳ Ｐゴシック" charset="0"/>
                <a:cs typeface="+mn-cs"/>
              </a:rPr>
              <a:t>Secondary comment of 20130416: … </a:t>
            </a:r>
            <a:r>
              <a:rPr lang="en-US" sz="2400" dirty="0" smtClean="0">
                <a:latin typeface="+mn-lt"/>
              </a:rPr>
              <a:t>this algorithm … is of little value to a user and it really deserves to be delete and replaced by an alternate algorithm</a:t>
            </a:r>
            <a:r>
              <a:rPr kumimoji="0" lang="en-US" sz="2400" b="0" i="0" u="none" strike="noStrike" kern="1200" cap="none" spc="0" normalizeH="0" baseline="0" noProof="0" dirty="0" smtClean="0">
                <a:ln>
                  <a:noFill/>
                </a:ln>
                <a:solidFill>
                  <a:schemeClr val="tx1"/>
                </a:solidFill>
                <a:effectLst/>
                <a:uLnTx/>
                <a:uFillTx/>
                <a:latin typeface="+mn-lt"/>
                <a:ea typeface="ＭＳ Ｐゴシック" charset="0"/>
                <a:cs typeface="+mn-cs"/>
              </a:rPr>
              <a:t> </a:t>
            </a:r>
          </a:p>
          <a:p>
            <a:pPr marL="342900" lvl="0" indent="-342900" algn="just" defTabSz="914400" eaLnBrk="0" hangingPunct="0">
              <a:spcBef>
                <a:spcPct val="20000"/>
              </a:spcBef>
              <a:buFont typeface="Arial" pitchFamily="34" charset="0"/>
              <a:buChar char="•"/>
              <a:defRPr/>
            </a:pPr>
            <a:r>
              <a:rPr lang="en-US" sz="2400" dirty="0" smtClean="0">
                <a:latin typeface="+mn-lt"/>
                <a:ea typeface="ＭＳ Ｐゴシック" charset="0"/>
              </a:rPr>
              <a:t>Secondary comment of 20131029: … </a:t>
            </a:r>
            <a:r>
              <a:rPr lang="en-US" sz="2400" dirty="0" smtClean="0">
                <a:latin typeface="+mn-lt"/>
              </a:rPr>
              <a:t>Program Office Monitor set to … Cryosphere EDR JAM to begin work looking at substitute fractional snow cover algorithms, per recommendation of Mitch Goldberg and Jim Gleason during data product Beta Maturity AERB and direction of Cryo Cal/Val Lead Jeff Key</a:t>
            </a:r>
            <a:endParaRPr kumimoji="0" lang="en-US" sz="2400" b="0" i="0" u="none" strike="noStrike" kern="1200" cap="none" spc="0" normalizeH="0" baseline="0" noProof="0" dirty="0" smtClean="0">
              <a:ln>
                <a:noFill/>
              </a:ln>
              <a:solidFill>
                <a:schemeClr val="tx1"/>
              </a:solidFill>
              <a:effectLst/>
              <a:uLnTx/>
              <a:uFillTx/>
              <a:latin typeface="+mn-lt"/>
              <a:ea typeface="ＭＳ Ｐゴシック" charset="0"/>
              <a:cs typeface="+mn-cs"/>
            </a:endParaRPr>
          </a:p>
          <a:p>
            <a:pPr marL="342900" marR="0" lvl="0" indent="-342900" algn="just" defTabSz="914400" rtl="0" eaLnBrk="0" fontAlgn="base" latinLnBrk="0" hangingPunct="0">
              <a:lnSpc>
                <a:spcPct val="100000"/>
              </a:lnSpc>
              <a:spcBef>
                <a:spcPct val="20000"/>
              </a:spcBef>
              <a:spcAft>
                <a:spcPct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charset="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638" y="179919"/>
            <a:ext cx="7414724" cy="496433"/>
          </a:xfrm>
        </p:spPr>
        <p:txBody>
          <a:bodyPr>
            <a:noAutofit/>
          </a:bodyPr>
          <a:lstStyle/>
          <a:p>
            <a:r>
              <a:rPr lang="en-US" sz="3200" dirty="0" smtClean="0"/>
              <a:t>Algorithm Recommendations</a:t>
            </a:r>
            <a:endParaRPr lang="en-US" sz="4000" dirty="0"/>
          </a:p>
        </p:txBody>
      </p:sp>
      <p:sp>
        <p:nvSpPr>
          <p:cNvPr id="3" name="Content Placeholder 2"/>
          <p:cNvSpPr>
            <a:spLocks noGrp="1"/>
          </p:cNvSpPr>
          <p:nvPr>
            <p:ph idx="1"/>
          </p:nvPr>
        </p:nvSpPr>
        <p:spPr>
          <a:xfrm>
            <a:off x="339642" y="3492137"/>
            <a:ext cx="8229600" cy="2624285"/>
          </a:xfrm>
        </p:spPr>
        <p:txBody>
          <a:bodyPr>
            <a:noAutofit/>
          </a:bodyPr>
          <a:lstStyle/>
          <a:p>
            <a:pPr marL="292100" lvl="1" indent="-282575">
              <a:lnSpc>
                <a:spcPct val="100000"/>
              </a:lnSpc>
              <a:spcBef>
                <a:spcPts val="0"/>
              </a:spcBef>
              <a:spcAft>
                <a:spcPts val="600"/>
              </a:spcAft>
              <a:buFont typeface="+mj-lt"/>
              <a:buAutoNum type="arabicPeriod"/>
            </a:pPr>
            <a:r>
              <a:rPr lang="en-US" dirty="0"/>
              <a:t>NPOESS algorithm has evolved into the NOAA-endorsed JPSS algorithm and any needed improvements should continue.</a:t>
            </a:r>
          </a:p>
          <a:p>
            <a:pPr marL="292100" lvl="1" indent="-282575">
              <a:lnSpc>
                <a:spcPct val="100000"/>
              </a:lnSpc>
              <a:spcBef>
                <a:spcPts val="0"/>
              </a:spcBef>
              <a:spcAft>
                <a:spcPts val="600"/>
              </a:spcAft>
              <a:buFont typeface="+mj-lt"/>
              <a:buAutoNum type="arabicPeriod"/>
            </a:pPr>
            <a:r>
              <a:rPr lang="en-US" dirty="0"/>
              <a:t>NPOESS (or evolved) algorithm will not meet requirements or effort is too large,  replace with NOAA-endorsed JPSS algorithm</a:t>
            </a:r>
          </a:p>
          <a:p>
            <a:pPr marL="292100" lvl="1" indent="-282575">
              <a:lnSpc>
                <a:spcPct val="100000"/>
              </a:lnSpc>
              <a:spcBef>
                <a:spcPts val="0"/>
              </a:spcBef>
              <a:spcAft>
                <a:spcPts val="600"/>
              </a:spcAft>
              <a:buFont typeface="+mj-lt"/>
              <a:buAutoNum type="arabicPeriod"/>
            </a:pPr>
            <a:r>
              <a:rPr lang="en-US" dirty="0"/>
              <a:t>NOAA-endorsed algorithm should be used even if NPOESS (or evolved) algorithm meets performance because of legacy, enterprise, blended products, and other considerations.</a:t>
            </a:r>
          </a:p>
          <a:p>
            <a:pPr marL="0" indent="0">
              <a:lnSpc>
                <a:spcPct val="100000"/>
              </a:lnSpc>
              <a:spcAft>
                <a:spcPts val="1800"/>
              </a:spcAft>
              <a:buNone/>
            </a:pPr>
            <a:endParaRPr lang="en-US" sz="2400" dirty="0" smtClean="0"/>
          </a:p>
          <a:p>
            <a:pPr>
              <a:lnSpc>
                <a:spcPct val="100000"/>
              </a:lnSpc>
              <a:spcAft>
                <a:spcPts val="1200"/>
              </a:spcAft>
            </a:pPr>
            <a:endParaRPr lang="en-US" sz="2400" dirty="0"/>
          </a:p>
        </p:txBody>
      </p:sp>
      <p:graphicFrame>
        <p:nvGraphicFramePr>
          <p:cNvPr id="4" name="Group 58"/>
          <p:cNvGraphicFramePr>
            <a:graphicFrameLocks/>
          </p:cNvGraphicFramePr>
          <p:nvPr>
            <p:extLst>
              <p:ext uri="{D42A27DB-BD31-4B8C-83A1-F6EECF244321}">
                <p14:modId xmlns:p14="http://schemas.microsoft.com/office/powerpoint/2010/main" xmlns="" val="4165992517"/>
              </p:ext>
            </p:extLst>
          </p:nvPr>
        </p:nvGraphicFramePr>
        <p:xfrm>
          <a:off x="337745" y="1672409"/>
          <a:ext cx="8629489" cy="1737360"/>
        </p:xfrm>
        <a:graphic>
          <a:graphicData uri="http://schemas.openxmlformats.org/drawingml/2006/table">
            <a:tbl>
              <a:tblPr/>
              <a:tblGrid>
                <a:gridCol w="3171460"/>
                <a:gridCol w="1855684"/>
                <a:gridCol w="1981148"/>
                <a:gridCol w="162119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rPr>
                        <a:t>Product</a:t>
                      </a:r>
                      <a:endParaRPr kumimoji="0" lang="en-US" sz="24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rPr>
                        <a:t>Through Aug 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rPr>
                        <a:t>NPP after Aug 31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rPr>
                        <a:t>JPSS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Binary Snow Cover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algn="ctr"/>
                      <a:r>
                        <a:rPr lang="en-US" sz="2400" dirty="0" smtClean="0"/>
                        <a:t>1</a:t>
                      </a:r>
                      <a:endParaRPr lang="en-US" sz="2400"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1 or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Fractional Snow Cover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6" name="TextBox 5"/>
          <p:cNvSpPr txBox="1"/>
          <p:nvPr/>
        </p:nvSpPr>
        <p:spPr>
          <a:xfrm>
            <a:off x="366757" y="1204364"/>
            <a:ext cx="5060809" cy="461665"/>
          </a:xfrm>
          <a:prstGeom prst="rect">
            <a:avLst/>
          </a:prstGeom>
          <a:noFill/>
        </p:spPr>
        <p:txBody>
          <a:bodyPr wrap="none" rtlCol="0">
            <a:spAutoFit/>
          </a:bodyPr>
          <a:lstStyle/>
          <a:p>
            <a:r>
              <a:rPr lang="en-US" sz="2400" dirty="0" smtClean="0"/>
              <a:t>Recommendations for IDPS algorithms:</a:t>
            </a:r>
            <a:endParaRPr lang="en-US" sz="2400" dirty="0"/>
          </a:p>
        </p:txBody>
      </p:sp>
    </p:spTree>
    <p:extLst>
      <p:ext uri="{BB962C8B-B14F-4D97-AF65-F5344CB8AC3E}">
        <p14:creationId xmlns:p14="http://schemas.microsoft.com/office/powerpoint/2010/main" xmlns="" val="23267125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28600" y="1138238"/>
            <a:ext cx="8763000" cy="501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600" u="sng" dirty="0">
                <a:solidFill>
                  <a:srgbClr val="000000"/>
                </a:solidFill>
                <a:latin typeface="Calibri" charset="0"/>
              </a:rPr>
              <a:t>Multispectral, multi-</a:t>
            </a:r>
            <a:r>
              <a:rPr lang="en-US" sz="1600" u="sng" dirty="0" err="1">
                <a:solidFill>
                  <a:srgbClr val="000000"/>
                </a:solidFill>
                <a:latin typeface="Calibri" charset="0"/>
              </a:rPr>
              <a:t>endmember</a:t>
            </a:r>
            <a:r>
              <a:rPr lang="en-US" sz="1600" u="sng" dirty="0">
                <a:solidFill>
                  <a:srgbClr val="000000"/>
                </a:solidFill>
                <a:latin typeface="Calibri" charset="0"/>
              </a:rPr>
              <a:t> linear </a:t>
            </a:r>
            <a:r>
              <a:rPr lang="en-US" sz="1600" u="sng" dirty="0" err="1">
                <a:solidFill>
                  <a:srgbClr val="000000"/>
                </a:solidFill>
                <a:latin typeface="Calibri" charset="0"/>
              </a:rPr>
              <a:t>unmixture</a:t>
            </a:r>
            <a:r>
              <a:rPr lang="en-US" sz="1600" u="sng" dirty="0">
                <a:solidFill>
                  <a:srgbClr val="000000"/>
                </a:solidFill>
                <a:latin typeface="Calibri" charset="0"/>
              </a:rPr>
              <a:t> (MODSCAG, GOESRSCAG, MESMA – Painter, 2009)</a:t>
            </a:r>
          </a:p>
          <a:p>
            <a:pPr eaLnBrk="1" hangingPunct="1">
              <a:buFontTx/>
              <a:buChar char="-"/>
            </a:pPr>
            <a:r>
              <a:rPr lang="en-US" sz="1600" dirty="0">
                <a:solidFill>
                  <a:srgbClr val="000000"/>
                </a:solidFill>
                <a:latin typeface="Calibri" charset="0"/>
              </a:rPr>
              <a:t> Most comprehensive approach, uses observations in all reflective spectral bands</a:t>
            </a:r>
          </a:p>
          <a:p>
            <a:pPr eaLnBrk="1" hangingPunct="1">
              <a:buFontTx/>
              <a:buChar char="-"/>
            </a:pPr>
            <a:r>
              <a:rPr lang="en-US" sz="1600" dirty="0">
                <a:solidFill>
                  <a:srgbClr val="000000"/>
                </a:solidFill>
                <a:latin typeface="Calibri" charset="0"/>
              </a:rPr>
              <a:t> Derives the fraction of each surface type within IFOV including snow</a:t>
            </a:r>
          </a:p>
          <a:p>
            <a:pPr eaLnBrk="1" hangingPunct="1"/>
            <a:r>
              <a:rPr lang="en-US" sz="1600" dirty="0">
                <a:solidFill>
                  <a:srgbClr val="000000"/>
                </a:solidFill>
                <a:latin typeface="Calibri" charset="0"/>
              </a:rPr>
              <a:t>- Spectral properties of all global land cover types to be accurately characterized (reflectance &amp;BRDF)</a:t>
            </a:r>
          </a:p>
          <a:p>
            <a:pPr eaLnBrk="1" hangingPunct="1"/>
            <a:r>
              <a:rPr lang="en-US" sz="1600" dirty="0">
                <a:solidFill>
                  <a:srgbClr val="000000"/>
                </a:solidFill>
                <a:latin typeface="Calibri" charset="0"/>
              </a:rPr>
              <a:t>- Inversion procedure may be unstable (spectrally similar end-members possible)</a:t>
            </a:r>
          </a:p>
          <a:p>
            <a:pPr eaLnBrk="1" hangingPunct="1">
              <a:buFontTx/>
              <a:buChar char="-"/>
            </a:pPr>
            <a:r>
              <a:rPr lang="en-US" sz="1600" dirty="0">
                <a:solidFill>
                  <a:srgbClr val="000000"/>
                </a:solidFill>
                <a:latin typeface="Calibri" charset="0"/>
              </a:rPr>
              <a:t> Demonstrated application in occasional local-scale studies (mostly mountain regions)</a:t>
            </a:r>
          </a:p>
          <a:p>
            <a:pPr eaLnBrk="1" hangingPunct="1"/>
            <a:endParaRPr lang="en-US" sz="1600" u="sng" dirty="0">
              <a:latin typeface="Calibri" charset="0"/>
            </a:endParaRPr>
          </a:p>
          <a:p>
            <a:pPr eaLnBrk="1" hangingPunct="1"/>
            <a:r>
              <a:rPr lang="en-US" sz="1600" u="sng" dirty="0">
                <a:latin typeface="Calibri" charset="0"/>
              </a:rPr>
              <a:t>NDSI-based,  </a:t>
            </a:r>
            <a:r>
              <a:rPr lang="en-US" sz="1600" u="sng" dirty="0" err="1">
                <a:latin typeface="Calibri" charset="0"/>
              </a:rPr>
              <a:t>Salomonson</a:t>
            </a:r>
            <a:r>
              <a:rPr lang="en-US" sz="1600" u="sng" dirty="0">
                <a:latin typeface="Calibri" charset="0"/>
              </a:rPr>
              <a:t> &amp; Appel (2004) modified by G. Riggs for VIIRS</a:t>
            </a:r>
          </a:p>
          <a:p>
            <a:pPr eaLnBrk="1" hangingPunct="1">
              <a:buFontTx/>
              <a:buChar char="-"/>
            </a:pPr>
            <a:r>
              <a:rPr lang="en-US" sz="1600" dirty="0">
                <a:latin typeface="Calibri" charset="0"/>
              </a:rPr>
              <a:t> Assumes linear relationship between NDSI and snow fraction. End-members are static.</a:t>
            </a:r>
          </a:p>
          <a:p>
            <a:pPr eaLnBrk="1" hangingPunct="1">
              <a:buFontTx/>
              <a:buChar char="-"/>
            </a:pPr>
            <a:r>
              <a:rPr lang="en-US" sz="1600" dirty="0">
                <a:latin typeface="Calibri" charset="0"/>
              </a:rPr>
              <a:t> Extremely easy to implement </a:t>
            </a:r>
            <a:r>
              <a:rPr lang="en-US" sz="1600" dirty="0" smtClean="0">
                <a:latin typeface="Calibri" charset="0"/>
              </a:rPr>
              <a:t>and take specific local conditions into considerations.</a:t>
            </a:r>
            <a:endParaRPr lang="en-US" sz="1600" dirty="0">
              <a:latin typeface="Calibri" charset="0"/>
            </a:endParaRPr>
          </a:p>
          <a:p>
            <a:pPr eaLnBrk="1" hangingPunct="1">
              <a:buFontTx/>
              <a:buChar char="-"/>
            </a:pPr>
            <a:r>
              <a:rPr lang="en-US" sz="1600" dirty="0">
                <a:latin typeface="Calibri" charset="0"/>
              </a:rPr>
              <a:t> Serious performance issues over forested areas revealed (MODIS snow team has been notified) </a:t>
            </a:r>
          </a:p>
          <a:p>
            <a:pPr eaLnBrk="1" hangingPunct="1">
              <a:buFontTx/>
              <a:buChar char="-"/>
            </a:pPr>
            <a:r>
              <a:rPr lang="en-US" sz="1600" dirty="0">
                <a:latin typeface="Calibri" charset="0"/>
              </a:rPr>
              <a:t> Implemented operationally with MODIS global data</a:t>
            </a:r>
          </a:p>
          <a:p>
            <a:pPr eaLnBrk="1" hangingPunct="1"/>
            <a:endParaRPr lang="en-US" sz="1600" u="sng" dirty="0">
              <a:latin typeface="Calibri" charset="0"/>
            </a:endParaRPr>
          </a:p>
          <a:p>
            <a:pPr eaLnBrk="1" hangingPunct="1"/>
            <a:r>
              <a:rPr lang="en-US" sz="1600" u="sng" dirty="0">
                <a:latin typeface="Calibri" charset="0"/>
              </a:rPr>
              <a:t>Single band reflectance-based, linear </a:t>
            </a:r>
            <a:r>
              <a:rPr lang="en-US" sz="1600" u="sng" dirty="0" err="1">
                <a:latin typeface="Calibri" charset="0"/>
              </a:rPr>
              <a:t>unmixture</a:t>
            </a:r>
            <a:r>
              <a:rPr lang="en-US" sz="1600" u="sng" dirty="0">
                <a:latin typeface="Calibri" charset="0"/>
              </a:rPr>
              <a:t>,  Romanov et al (2003)</a:t>
            </a:r>
          </a:p>
          <a:p>
            <a:pPr eaLnBrk="1" hangingPunct="1">
              <a:buFontTx/>
              <a:buChar char="-"/>
            </a:pPr>
            <a:r>
              <a:rPr lang="en-US" sz="1600" dirty="0">
                <a:latin typeface="Calibri" charset="0"/>
              </a:rPr>
              <a:t> Assumes linear relationship between the TOA visible reflectance and snow fraction </a:t>
            </a:r>
          </a:p>
          <a:p>
            <a:pPr eaLnBrk="1" hangingPunct="1">
              <a:buFontTx/>
              <a:buChar char="-"/>
            </a:pPr>
            <a:r>
              <a:rPr lang="en-US" sz="1600" dirty="0">
                <a:latin typeface="Calibri" charset="0"/>
              </a:rPr>
              <a:t> Needs TOA visible reflectance and BRDF of snow and snow-free land surface</a:t>
            </a:r>
          </a:p>
          <a:p>
            <a:pPr eaLnBrk="1" hangingPunct="1">
              <a:buFontTx/>
              <a:buChar char="-"/>
            </a:pPr>
            <a:r>
              <a:rPr lang="en-US" sz="1600" dirty="0">
                <a:latin typeface="Calibri" charset="0"/>
              </a:rPr>
              <a:t> Easier to implement than the multispectral multi-</a:t>
            </a:r>
            <a:r>
              <a:rPr lang="en-US" sz="1600" dirty="0" err="1">
                <a:latin typeface="Calibri" charset="0"/>
              </a:rPr>
              <a:t>endmember</a:t>
            </a:r>
            <a:r>
              <a:rPr lang="en-US" sz="1600" dirty="0">
                <a:latin typeface="Calibri" charset="0"/>
              </a:rPr>
              <a:t> version of the algorithm</a:t>
            </a:r>
          </a:p>
          <a:p>
            <a:pPr eaLnBrk="1" hangingPunct="1">
              <a:buFontTx/>
              <a:buChar char="-"/>
            </a:pPr>
            <a:r>
              <a:rPr lang="en-US" sz="1600" dirty="0">
                <a:latin typeface="Calibri" charset="0"/>
              </a:rPr>
              <a:t> Used routinely with GOES Imager data over North America since 2003 and with METOP AVHRR over the globe since 2013</a:t>
            </a:r>
          </a:p>
          <a:p>
            <a:pPr eaLnBrk="1" hangingPunct="1"/>
            <a:endParaRPr lang="en-US" sz="1600" dirty="0">
              <a:latin typeface="Calibri" charset="0"/>
            </a:endParaRPr>
          </a:p>
        </p:txBody>
      </p:sp>
      <p:sp>
        <p:nvSpPr>
          <p:cNvPr id="10243" name="TextBox 7"/>
          <p:cNvSpPr txBox="1">
            <a:spLocks noChangeArrowheads="1"/>
          </p:cNvSpPr>
          <p:nvPr/>
        </p:nvSpPr>
        <p:spPr bwMode="auto">
          <a:xfrm>
            <a:off x="1295400" y="438150"/>
            <a:ext cx="61722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Calibri" charset="0"/>
              </a:rPr>
              <a:t>Alternative Snow Fraction Algorithms for VIIRS  </a:t>
            </a:r>
          </a:p>
        </p:txBody>
      </p:sp>
    </p:spTree>
    <p:extLst>
      <p:ext uri="{BB962C8B-B14F-4D97-AF65-F5344CB8AC3E}">
        <p14:creationId xmlns:p14="http://schemas.microsoft.com/office/powerpoint/2010/main" xmlns="" val="1949893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7"/>
          <p:cNvSpPr txBox="1">
            <a:spLocks noChangeArrowheads="1"/>
          </p:cNvSpPr>
          <p:nvPr/>
        </p:nvSpPr>
        <p:spPr bwMode="auto">
          <a:xfrm>
            <a:off x="1295400" y="209550"/>
            <a:ext cx="6172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Calibri" charset="0"/>
              </a:rPr>
              <a:t>Snow Fraction Algorithms  </a:t>
            </a:r>
          </a:p>
        </p:txBody>
      </p:sp>
      <p:sp>
        <p:nvSpPr>
          <p:cNvPr id="4" name="TextBox 3"/>
          <p:cNvSpPr txBox="1"/>
          <p:nvPr/>
        </p:nvSpPr>
        <p:spPr>
          <a:xfrm>
            <a:off x="0"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5" name="TextBox 4"/>
          <p:cNvSpPr txBox="1"/>
          <p:nvPr/>
        </p:nvSpPr>
        <p:spPr>
          <a:xfrm>
            <a:off x="7837714"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9218" name="Text Box 2"/>
          <p:cNvSpPr txBox="1">
            <a:spLocks noChangeArrowheads="1"/>
          </p:cNvSpPr>
          <p:nvPr/>
        </p:nvSpPr>
        <p:spPr bwMode="auto">
          <a:xfrm>
            <a:off x="609600" y="1014413"/>
            <a:ext cx="8153400" cy="5832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b="1" dirty="0">
                <a:latin typeface="Calibri" charset="0"/>
              </a:rPr>
              <a:t>Two approaches/algorithms to estimate snow fraction from satellite data:</a:t>
            </a:r>
            <a:endParaRPr lang="en-US" u="sng" dirty="0">
              <a:latin typeface="Calibri" charset="0"/>
            </a:endParaRPr>
          </a:p>
          <a:p>
            <a:pPr eaLnBrk="1" hangingPunct="1">
              <a:spcBef>
                <a:spcPct val="50000"/>
              </a:spcBef>
            </a:pPr>
            <a:r>
              <a:rPr lang="en-US" u="sng" dirty="0">
                <a:latin typeface="Calibri" charset="0"/>
              </a:rPr>
              <a:t>NDSI-based,  following </a:t>
            </a:r>
            <a:r>
              <a:rPr lang="en-US" u="sng" dirty="0" err="1">
                <a:latin typeface="Calibri" charset="0"/>
              </a:rPr>
              <a:t>Salomonson</a:t>
            </a:r>
            <a:r>
              <a:rPr lang="en-US" u="sng" dirty="0">
                <a:latin typeface="Calibri" charset="0"/>
              </a:rPr>
              <a:t> &amp; Appel (2004) as reported by G. Riggs</a:t>
            </a:r>
          </a:p>
          <a:p>
            <a:pPr eaLnBrk="1" hangingPunct="1">
              <a:spcBef>
                <a:spcPct val="50000"/>
              </a:spcBef>
            </a:pPr>
            <a:r>
              <a:rPr lang="en-US" sz="1600" dirty="0">
                <a:latin typeface="Calibri" charset="0"/>
              </a:rPr>
              <a:t>		</a:t>
            </a:r>
            <a:r>
              <a:rPr lang="en-US" sz="1600" b="1" dirty="0" err="1">
                <a:latin typeface="Calibri" charset="0"/>
              </a:rPr>
              <a:t>SnowFraction</a:t>
            </a:r>
            <a:r>
              <a:rPr lang="en-US" sz="1600" b="1" dirty="0">
                <a:latin typeface="Calibri" charset="0"/>
              </a:rPr>
              <a:t> = -0.01 + 1.45 * NDSI</a:t>
            </a:r>
          </a:p>
          <a:p>
            <a:pPr eaLnBrk="1" hangingPunct="1">
              <a:spcBef>
                <a:spcPct val="50000"/>
              </a:spcBef>
            </a:pPr>
            <a:r>
              <a:rPr lang="en-US" sz="1600" dirty="0">
                <a:latin typeface="Calibri" charset="0"/>
              </a:rPr>
              <a:t> where   </a:t>
            </a:r>
            <a:r>
              <a:rPr lang="en-US" sz="1600" b="1" dirty="0">
                <a:latin typeface="Calibri" charset="0"/>
              </a:rPr>
              <a:t>NDSI = (R</a:t>
            </a:r>
            <a:r>
              <a:rPr lang="en-US" sz="1600" b="1" baseline="-25000" dirty="0">
                <a:latin typeface="Calibri" charset="0"/>
              </a:rPr>
              <a:t>1</a:t>
            </a:r>
            <a:r>
              <a:rPr lang="en-US" sz="1600" b="1" dirty="0">
                <a:latin typeface="Calibri" charset="0"/>
              </a:rPr>
              <a:t> - R</a:t>
            </a:r>
            <a:r>
              <a:rPr lang="en-US" sz="1600" b="1" baseline="-25000" dirty="0">
                <a:latin typeface="Calibri" charset="0"/>
              </a:rPr>
              <a:t>3</a:t>
            </a:r>
            <a:r>
              <a:rPr lang="en-US" sz="1600" b="1" dirty="0">
                <a:latin typeface="Calibri" charset="0"/>
              </a:rPr>
              <a:t> ) / (R</a:t>
            </a:r>
            <a:r>
              <a:rPr lang="en-US" sz="1600" b="1" baseline="-25000" dirty="0">
                <a:latin typeface="Calibri" charset="0"/>
              </a:rPr>
              <a:t>1</a:t>
            </a:r>
            <a:r>
              <a:rPr lang="en-US" sz="1600" b="1" dirty="0">
                <a:latin typeface="Calibri" charset="0"/>
              </a:rPr>
              <a:t> +R</a:t>
            </a:r>
            <a:r>
              <a:rPr lang="en-US" sz="1600" b="1" baseline="-25000" dirty="0">
                <a:latin typeface="Calibri" charset="0"/>
              </a:rPr>
              <a:t>3</a:t>
            </a:r>
            <a:r>
              <a:rPr lang="en-US" sz="1600" b="1" dirty="0">
                <a:latin typeface="Calibri" charset="0"/>
              </a:rPr>
              <a:t> )</a:t>
            </a:r>
            <a:r>
              <a:rPr lang="en-US" sz="1600" dirty="0">
                <a:latin typeface="Calibri" charset="0"/>
              </a:rPr>
              <a:t>, and </a:t>
            </a:r>
            <a:r>
              <a:rPr lang="en-US" sz="1600" b="1" dirty="0">
                <a:latin typeface="Calibri" charset="0"/>
              </a:rPr>
              <a:t>R</a:t>
            </a:r>
            <a:r>
              <a:rPr lang="en-US" sz="1600" b="1" baseline="-25000" dirty="0">
                <a:latin typeface="Calibri" charset="0"/>
              </a:rPr>
              <a:t>1</a:t>
            </a:r>
            <a:r>
              <a:rPr lang="en-US" sz="1600" b="1" dirty="0">
                <a:latin typeface="Calibri" charset="0"/>
              </a:rPr>
              <a:t> </a:t>
            </a:r>
            <a:r>
              <a:rPr lang="en-US" sz="1600" dirty="0">
                <a:latin typeface="Calibri" charset="0"/>
              </a:rPr>
              <a:t>and</a:t>
            </a:r>
            <a:r>
              <a:rPr lang="en-US" sz="1600" b="1" dirty="0">
                <a:latin typeface="Calibri" charset="0"/>
              </a:rPr>
              <a:t> R</a:t>
            </a:r>
            <a:r>
              <a:rPr lang="en-US" sz="1600" b="1" baseline="-25000" dirty="0">
                <a:latin typeface="Calibri" charset="0"/>
              </a:rPr>
              <a:t>3</a:t>
            </a:r>
            <a:r>
              <a:rPr lang="en-US" sz="1600" b="1" dirty="0">
                <a:latin typeface="Calibri" charset="0"/>
              </a:rPr>
              <a:t> </a:t>
            </a:r>
            <a:r>
              <a:rPr lang="en-US" sz="1600" dirty="0">
                <a:latin typeface="Calibri" charset="0"/>
              </a:rPr>
              <a:t>are correspondingly VIIRS-observed </a:t>
            </a:r>
            <a:r>
              <a:rPr lang="en-US" sz="1600" dirty="0" err="1">
                <a:latin typeface="Calibri" charset="0"/>
              </a:rPr>
              <a:t>reflectances</a:t>
            </a:r>
            <a:r>
              <a:rPr lang="en-US" sz="1600" dirty="0">
                <a:latin typeface="Calibri" charset="0"/>
              </a:rPr>
              <a:t> in bands I1 and I3. This is equivalent to a linear mixture algorithm with two end-members  representing </a:t>
            </a:r>
            <a:r>
              <a:rPr lang="en-US" sz="1600" dirty="0" smtClean="0">
                <a:latin typeface="Calibri" charset="0"/>
              </a:rPr>
              <a:t>snow-free </a:t>
            </a:r>
            <a:r>
              <a:rPr lang="en-US" sz="1600" dirty="0">
                <a:latin typeface="Calibri" charset="0"/>
              </a:rPr>
              <a:t>land surface </a:t>
            </a:r>
            <a:r>
              <a:rPr lang="en-US" sz="1600" dirty="0" smtClean="0">
                <a:latin typeface="Calibri" charset="0"/>
              </a:rPr>
              <a:t>and complete </a:t>
            </a:r>
            <a:r>
              <a:rPr lang="en-US" sz="1600" dirty="0">
                <a:latin typeface="Calibri" charset="0"/>
              </a:rPr>
              <a:t>snow </a:t>
            </a:r>
            <a:r>
              <a:rPr lang="en-US" sz="1600" dirty="0" smtClean="0">
                <a:latin typeface="Calibri" charset="0"/>
              </a:rPr>
              <a:t>cover.  It has been demonstrated that taking variability of snow and non-snow properties into account increases the quality of snow fraction retrieval.  The techniques of geometric optics is used to develop asymptotic analytical equation describing snow bidirectional reflectance with high accuracy and clear physical interpretation applicable to retrieve snow properties.  Algorithm </a:t>
            </a:r>
            <a:r>
              <a:rPr lang="en-US" sz="1600" dirty="0">
                <a:latin typeface="Calibri" charset="0"/>
              </a:rPr>
              <a:t>has been developed </a:t>
            </a:r>
            <a:r>
              <a:rPr lang="en-US" sz="1600" dirty="0" smtClean="0">
                <a:latin typeface="Calibri" charset="0"/>
              </a:rPr>
              <a:t>for MODIS and currently used for VIIRS data.</a:t>
            </a:r>
            <a:endParaRPr lang="en-US" sz="1600" dirty="0">
              <a:latin typeface="Calibri" charset="0"/>
            </a:endParaRPr>
          </a:p>
          <a:p>
            <a:pPr eaLnBrk="1" hangingPunct="1">
              <a:spcBef>
                <a:spcPct val="50000"/>
              </a:spcBef>
            </a:pPr>
            <a:r>
              <a:rPr lang="en-US" sz="1600" u="sng" dirty="0" smtClean="0">
                <a:latin typeface="Calibri" charset="0"/>
              </a:rPr>
              <a:t>Reflectance-based</a:t>
            </a:r>
            <a:r>
              <a:rPr lang="en-US" sz="1600" u="sng" dirty="0">
                <a:latin typeface="Calibri" charset="0"/>
              </a:rPr>
              <a:t>, modified from Romanov et al (2003)</a:t>
            </a:r>
          </a:p>
          <a:p>
            <a:pPr eaLnBrk="1" hangingPunct="1">
              <a:spcBef>
                <a:spcPct val="50000"/>
              </a:spcBef>
            </a:pPr>
            <a:r>
              <a:rPr lang="en-US" sz="1600" b="1" dirty="0"/>
              <a:t>		</a:t>
            </a:r>
            <a:r>
              <a:rPr lang="en-US" sz="1600" b="1" dirty="0" err="1">
                <a:latin typeface="Calibri" charset="0"/>
              </a:rPr>
              <a:t>SnowFraction</a:t>
            </a:r>
            <a:r>
              <a:rPr lang="en-US" sz="1600" dirty="0">
                <a:latin typeface="Calibri" charset="0"/>
              </a:rPr>
              <a:t>=(</a:t>
            </a:r>
            <a:r>
              <a:rPr lang="en-US" sz="1600" b="1" dirty="0">
                <a:latin typeface="Calibri" charset="0"/>
              </a:rPr>
              <a:t>R</a:t>
            </a:r>
            <a:r>
              <a:rPr lang="en-US" sz="1600" dirty="0">
                <a:latin typeface="Calibri" charset="0"/>
              </a:rPr>
              <a:t>-</a:t>
            </a:r>
            <a:r>
              <a:rPr lang="en-US" sz="1600" b="1" dirty="0" err="1">
                <a:latin typeface="Calibri" charset="0"/>
              </a:rPr>
              <a:t>R</a:t>
            </a:r>
            <a:r>
              <a:rPr lang="en-US" sz="1600" b="1" baseline="-25000" dirty="0" err="1">
                <a:latin typeface="Calibri" charset="0"/>
              </a:rPr>
              <a:t>land</a:t>
            </a:r>
            <a:r>
              <a:rPr lang="en-US" sz="1600" dirty="0">
                <a:latin typeface="Calibri" charset="0"/>
              </a:rPr>
              <a:t>)/(</a:t>
            </a:r>
            <a:r>
              <a:rPr lang="en-US" sz="1600" b="1" dirty="0" err="1">
                <a:latin typeface="Calibri" charset="0"/>
              </a:rPr>
              <a:t>R</a:t>
            </a:r>
            <a:r>
              <a:rPr lang="en-US" sz="1600" b="1" baseline="-25000" dirty="0" err="1">
                <a:latin typeface="Calibri" charset="0"/>
              </a:rPr>
              <a:t>snow</a:t>
            </a:r>
            <a:r>
              <a:rPr lang="en-US" sz="1600" b="1" dirty="0" err="1">
                <a:latin typeface="Calibri" charset="0"/>
              </a:rPr>
              <a:t>-R</a:t>
            </a:r>
            <a:r>
              <a:rPr lang="en-US" sz="1600" b="1" baseline="-25000" dirty="0" err="1">
                <a:latin typeface="Calibri" charset="0"/>
              </a:rPr>
              <a:t>land</a:t>
            </a:r>
            <a:r>
              <a:rPr lang="en-US" sz="1600" dirty="0">
                <a:latin typeface="Calibri" charset="0"/>
              </a:rPr>
              <a:t>)</a:t>
            </a:r>
          </a:p>
          <a:p>
            <a:pPr eaLnBrk="1" hangingPunct="1">
              <a:spcBef>
                <a:spcPct val="50000"/>
              </a:spcBef>
            </a:pPr>
            <a:r>
              <a:rPr lang="en-US" sz="1600" dirty="0">
                <a:latin typeface="Calibri" charset="0"/>
              </a:rPr>
              <a:t>Linear mixture algorithm with two end-members representing snow-free land and fully snow-masked land surface based on VIIRS-observed reflectance in the visible band I1 (</a:t>
            </a:r>
            <a:r>
              <a:rPr lang="en-US" sz="1600" b="1" dirty="0">
                <a:latin typeface="Calibri" charset="0"/>
              </a:rPr>
              <a:t>R</a:t>
            </a:r>
            <a:r>
              <a:rPr lang="en-US" sz="1600" dirty="0">
                <a:latin typeface="Calibri" charset="0"/>
              </a:rPr>
              <a:t>). End-member </a:t>
            </a:r>
            <a:r>
              <a:rPr lang="en-US" sz="1600" dirty="0" err="1">
                <a:latin typeface="Calibri" charset="0"/>
              </a:rPr>
              <a:t>reflectances</a:t>
            </a:r>
            <a:r>
              <a:rPr lang="en-US" sz="1600" dirty="0">
                <a:latin typeface="Calibri" charset="0"/>
              </a:rPr>
              <a:t> </a:t>
            </a:r>
            <a:r>
              <a:rPr lang="en-US" sz="1600" b="1" dirty="0" err="1">
                <a:latin typeface="Calibri" charset="0"/>
              </a:rPr>
              <a:t>R</a:t>
            </a:r>
            <a:r>
              <a:rPr lang="en-US" sz="1600" b="1" baseline="-25000" dirty="0" err="1">
                <a:latin typeface="Calibri" charset="0"/>
              </a:rPr>
              <a:t>land</a:t>
            </a:r>
            <a:r>
              <a:rPr lang="en-US" sz="1600" b="1" baseline="-25000" dirty="0">
                <a:latin typeface="Calibri" charset="0"/>
              </a:rPr>
              <a:t> </a:t>
            </a:r>
            <a:r>
              <a:rPr lang="en-US" sz="1600" dirty="0">
                <a:latin typeface="Calibri" charset="0"/>
              </a:rPr>
              <a:t>and </a:t>
            </a:r>
            <a:r>
              <a:rPr lang="en-US" sz="1600" b="1" dirty="0" err="1">
                <a:latin typeface="Calibri" charset="0"/>
              </a:rPr>
              <a:t>R</a:t>
            </a:r>
            <a:r>
              <a:rPr lang="en-US" sz="1600" b="1" baseline="-25000" dirty="0" err="1">
                <a:latin typeface="Calibri" charset="0"/>
              </a:rPr>
              <a:t>snow</a:t>
            </a:r>
            <a:r>
              <a:rPr lang="en-US" sz="1600" dirty="0">
                <a:latin typeface="Calibri" charset="0"/>
              </a:rPr>
              <a:t> are determined empirically. The angular anisotropy of the end-</a:t>
            </a:r>
            <a:r>
              <a:rPr lang="en-US" sz="1600" dirty="0" err="1">
                <a:latin typeface="Calibri" charset="0"/>
              </a:rPr>
              <a:t>memebr</a:t>
            </a:r>
            <a:r>
              <a:rPr lang="en-US" sz="1600" dirty="0">
                <a:latin typeface="Calibri" charset="0"/>
              </a:rPr>
              <a:t> reflectance is parameterized with a simple kernel-driven model.  Algorithm was first developed for and used with GOES Imager data. A new version of the algorithm with modified parameterization of </a:t>
            </a:r>
            <a:r>
              <a:rPr lang="en-US" sz="1600" b="1" dirty="0" err="1">
                <a:latin typeface="Calibri" charset="0"/>
              </a:rPr>
              <a:t>R</a:t>
            </a:r>
            <a:r>
              <a:rPr lang="en-US" sz="1600" b="1" baseline="-25000" dirty="0" err="1">
                <a:latin typeface="Calibri" charset="0"/>
              </a:rPr>
              <a:t>land</a:t>
            </a:r>
            <a:r>
              <a:rPr lang="en-US" sz="1600" b="1" baseline="-25000" dirty="0">
                <a:latin typeface="Calibri" charset="0"/>
              </a:rPr>
              <a:t> </a:t>
            </a:r>
            <a:r>
              <a:rPr lang="en-US" sz="1600" dirty="0">
                <a:latin typeface="Calibri" charset="0"/>
              </a:rPr>
              <a:t>and </a:t>
            </a:r>
            <a:r>
              <a:rPr lang="en-US" sz="1600" b="1" dirty="0" err="1">
                <a:latin typeface="Calibri" charset="0"/>
              </a:rPr>
              <a:t>R</a:t>
            </a:r>
            <a:r>
              <a:rPr lang="en-US" sz="1600" b="1" baseline="-25000" dirty="0" err="1">
                <a:latin typeface="Calibri" charset="0"/>
              </a:rPr>
              <a:t>snow</a:t>
            </a:r>
            <a:r>
              <a:rPr lang="en-US" sz="1600" dirty="0">
                <a:latin typeface="Calibri" charset="0"/>
              </a:rPr>
              <a:t> was applied to NPP VIIRS data. See a more detailed description of the algorithm in a separate document.</a:t>
            </a:r>
          </a:p>
        </p:txBody>
      </p:sp>
    </p:spTree>
    <p:extLst>
      <p:ext uri="{BB962C8B-B14F-4D97-AF65-F5344CB8AC3E}">
        <p14:creationId xmlns:p14="http://schemas.microsoft.com/office/powerpoint/2010/main" xmlns="" val="1063682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1"/>
          <p:cNvSpPr txBox="1">
            <a:spLocks noChangeArrowheads="1"/>
          </p:cNvSpPr>
          <p:nvPr/>
        </p:nvSpPr>
        <p:spPr bwMode="auto">
          <a:xfrm>
            <a:off x="2057400" y="228600"/>
            <a:ext cx="4953000" cy="400050"/>
          </a:xfrm>
          <a:prstGeom prst="rect">
            <a:avLst/>
          </a:prstGeom>
          <a:noFill/>
          <a:ln w="9525">
            <a:noFill/>
            <a:miter lim="800000"/>
            <a:headEnd/>
            <a:tailEnd/>
          </a:ln>
        </p:spPr>
        <p:txBody>
          <a:bodyPr>
            <a:spAutoFit/>
          </a:bodyPr>
          <a:lstStyle/>
          <a:p>
            <a:r>
              <a:rPr lang="en-US" sz="2000" b="1">
                <a:latin typeface="Calibri" pitchFamily="34" charset="0"/>
              </a:rPr>
              <a:t>BRDF model for Reflectance-based algorithm</a:t>
            </a:r>
          </a:p>
        </p:txBody>
      </p:sp>
      <p:pic>
        <p:nvPicPr>
          <p:cNvPr id="11267" name="Picture 10"/>
          <p:cNvPicPr>
            <a:picLocks noChangeAspect="1" noChangeArrowheads="1"/>
          </p:cNvPicPr>
          <p:nvPr/>
        </p:nvPicPr>
        <p:blipFill>
          <a:blip r:embed="rId3"/>
          <a:srcRect/>
          <a:stretch>
            <a:fillRect/>
          </a:stretch>
        </p:blipFill>
        <p:spPr bwMode="auto">
          <a:xfrm>
            <a:off x="304800" y="838200"/>
            <a:ext cx="4191000" cy="2006600"/>
          </a:xfrm>
          <a:prstGeom prst="rect">
            <a:avLst/>
          </a:prstGeom>
          <a:noFill/>
          <a:ln w="9525">
            <a:noFill/>
            <a:miter lim="800000"/>
            <a:headEnd/>
            <a:tailEnd/>
          </a:ln>
        </p:spPr>
      </p:pic>
      <p:sp>
        <p:nvSpPr>
          <p:cNvPr id="11268" name="TextBox 40"/>
          <p:cNvSpPr txBox="1">
            <a:spLocks noChangeArrowheads="1"/>
          </p:cNvSpPr>
          <p:nvPr/>
        </p:nvSpPr>
        <p:spPr bwMode="auto">
          <a:xfrm>
            <a:off x="3429000" y="3200400"/>
            <a:ext cx="3124200" cy="400050"/>
          </a:xfrm>
          <a:prstGeom prst="rect">
            <a:avLst/>
          </a:prstGeom>
          <a:noFill/>
          <a:ln w="9525">
            <a:noFill/>
            <a:miter lim="800000"/>
            <a:headEnd/>
            <a:tailEnd/>
          </a:ln>
        </p:spPr>
        <p:txBody>
          <a:bodyPr>
            <a:spAutoFit/>
          </a:bodyPr>
          <a:lstStyle/>
          <a:p>
            <a:r>
              <a:rPr lang="it-IT" sz="2000" b="1">
                <a:latin typeface="Calibri" pitchFamily="34" charset="0"/>
              </a:rPr>
              <a:t>R</a:t>
            </a:r>
            <a:r>
              <a:rPr lang="it-IT" sz="2000" b="1" baseline="-25000">
                <a:latin typeface="Calibri" pitchFamily="34" charset="0"/>
              </a:rPr>
              <a:t>snow, land</a:t>
            </a:r>
            <a:r>
              <a:rPr lang="it-IT" sz="2000" b="1">
                <a:latin typeface="Calibri" pitchFamily="34" charset="0"/>
              </a:rPr>
              <a:t>  =  C</a:t>
            </a:r>
            <a:r>
              <a:rPr lang="it-IT" sz="2000" b="1" baseline="-25000">
                <a:latin typeface="Calibri" pitchFamily="34" charset="0"/>
              </a:rPr>
              <a:t>0</a:t>
            </a:r>
            <a:r>
              <a:rPr lang="it-IT" sz="2000" b="1">
                <a:latin typeface="Calibri" pitchFamily="34" charset="0"/>
              </a:rPr>
              <a:t> + Σ </a:t>
            </a:r>
            <a:r>
              <a:rPr lang="it-IT" sz="2000" b="1" baseline="-25000">
                <a:latin typeface="Calibri" pitchFamily="34" charset="0"/>
              </a:rPr>
              <a:t>i=1,7  </a:t>
            </a:r>
            <a:r>
              <a:rPr lang="it-IT" sz="2000" b="1">
                <a:latin typeface="Calibri" pitchFamily="34" charset="0"/>
              </a:rPr>
              <a:t>C</a:t>
            </a:r>
            <a:r>
              <a:rPr lang="it-IT" sz="2000" b="1" baseline="-25000">
                <a:latin typeface="Calibri" pitchFamily="34" charset="0"/>
              </a:rPr>
              <a:t>i</a:t>
            </a:r>
            <a:r>
              <a:rPr lang="it-IT" sz="2000" b="1">
                <a:latin typeface="Calibri" pitchFamily="34" charset="0"/>
              </a:rPr>
              <a:t> F</a:t>
            </a:r>
            <a:r>
              <a:rPr lang="it-IT" sz="2000" b="1" baseline="-25000">
                <a:latin typeface="Calibri" pitchFamily="34" charset="0"/>
              </a:rPr>
              <a:t>i, </a:t>
            </a:r>
          </a:p>
        </p:txBody>
      </p:sp>
      <p:graphicFrame>
        <p:nvGraphicFramePr>
          <p:cNvPr id="42" name="Table 41"/>
          <p:cNvGraphicFramePr>
            <a:graphicFrameLocks noGrp="1"/>
          </p:cNvGraphicFramePr>
          <p:nvPr/>
        </p:nvGraphicFramePr>
        <p:xfrm>
          <a:off x="1676400" y="4219575"/>
          <a:ext cx="6019800" cy="2548890"/>
        </p:xfrm>
        <a:graphic>
          <a:graphicData uri="http://schemas.openxmlformats.org/drawingml/2006/table">
            <a:tbl>
              <a:tblPr/>
              <a:tblGrid>
                <a:gridCol w="1636996"/>
                <a:gridCol w="1348555"/>
                <a:gridCol w="1618266"/>
                <a:gridCol w="1415983"/>
              </a:tblGrid>
              <a:tr h="251460">
                <a:tc rowSpan="2">
                  <a:txBody>
                    <a:bodyPr/>
                    <a:lstStyle/>
                    <a:p>
                      <a:pPr marL="0" marR="0" algn="ctr">
                        <a:lnSpc>
                          <a:spcPct val="115000"/>
                        </a:lnSpc>
                        <a:spcBef>
                          <a:spcPts val="0"/>
                        </a:spcBef>
                        <a:spcAft>
                          <a:spcPts val="1000"/>
                        </a:spcAft>
                      </a:pPr>
                      <a:r>
                        <a:rPr lang="en-US" sz="1400" dirty="0">
                          <a:latin typeface="Calibri"/>
                          <a:ea typeface="Calibri"/>
                          <a:cs typeface="Times New Roman"/>
                        </a:rPr>
                        <a:t>Kernel Functions</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1000"/>
                        </a:spcAft>
                      </a:pPr>
                      <a:r>
                        <a:rPr lang="en-US" sz="1400" dirty="0">
                          <a:latin typeface="Calibri"/>
                          <a:ea typeface="Calibri"/>
                          <a:cs typeface="Times New Roman"/>
                        </a:rPr>
                        <a:t>Kernel Loads</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1000"/>
                        </a:spcAft>
                      </a:pPr>
                      <a:r>
                        <a:rPr lang="en-US" sz="1400">
                          <a:latin typeface="Calibri"/>
                          <a:ea typeface="Calibri"/>
                          <a:cs typeface="Times New Roman"/>
                        </a:rPr>
                        <a:t>Kernel Load Values</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5146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a:latin typeface="Calibri"/>
                          <a:ea typeface="Calibri"/>
                          <a:cs typeface="Times New Roman"/>
                        </a:rPr>
                        <a:t>Snow-free land</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Snow</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1.</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0</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19.02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63.45</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 (</a:t>
                      </a:r>
                      <a:r>
                        <a:rPr lang="en-US" sz="1400" dirty="0" err="1">
                          <a:latin typeface="Calibri"/>
                          <a:ea typeface="Calibri"/>
                          <a:cs typeface="Times New Roman"/>
                        </a:rPr>
                        <a:t>θ</a:t>
                      </a:r>
                      <a:r>
                        <a:rPr lang="en-US" sz="1400" baseline="-25000" dirty="0" err="1">
                          <a:latin typeface="Calibri"/>
                          <a:ea typeface="Calibri"/>
                          <a:cs typeface="Times New Roman"/>
                        </a:rPr>
                        <a:t>sol</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1</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9.699</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89.90</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 (</a:t>
                      </a:r>
                      <a:r>
                        <a:rPr lang="en-US" sz="1400" dirty="0" err="1">
                          <a:latin typeface="Calibri"/>
                          <a:ea typeface="Calibri"/>
                          <a:cs typeface="Times New Roman"/>
                        </a:rPr>
                        <a:t>θ</a:t>
                      </a:r>
                      <a:r>
                        <a:rPr lang="en-US" sz="1400" baseline="-25000" dirty="0" err="1">
                          <a:latin typeface="Calibri"/>
                          <a:ea typeface="Calibri"/>
                          <a:cs typeface="Times New Roman"/>
                        </a:rPr>
                        <a:t>sat</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2</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-9.944</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-16.33</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 (</a:t>
                      </a:r>
                      <a:r>
                        <a:rPr lang="en-US" sz="1400" dirty="0" err="1">
                          <a:latin typeface="Calibri"/>
                          <a:ea typeface="Calibri"/>
                          <a:cs typeface="Times New Roman"/>
                        </a:rPr>
                        <a:t>θ</a:t>
                      </a:r>
                      <a:r>
                        <a:rPr lang="en-US" sz="1400" baseline="-25000" dirty="0" err="1">
                          <a:latin typeface="Calibri"/>
                          <a:ea typeface="Calibri"/>
                          <a:cs typeface="Times New Roman"/>
                        </a:rPr>
                        <a:t>sol</a:t>
                      </a:r>
                      <a:r>
                        <a:rPr lang="en-US" sz="1400" dirty="0">
                          <a:latin typeface="Calibri"/>
                          <a:ea typeface="Calibri"/>
                          <a:cs typeface="Times New Roman"/>
                        </a:rPr>
                        <a:t>) Cos (</a:t>
                      </a:r>
                      <a:r>
                        <a:rPr lang="en-US" sz="1400" dirty="0" err="1">
                          <a:latin typeface="Calibri"/>
                          <a:ea typeface="Calibri"/>
                          <a:cs typeface="Times New Roman"/>
                        </a:rPr>
                        <a:t>θ</a:t>
                      </a:r>
                      <a:r>
                        <a:rPr lang="en-US" sz="1400" baseline="-25000" dirty="0" err="1">
                          <a:latin typeface="Calibri"/>
                          <a:ea typeface="Calibri"/>
                          <a:cs typeface="Times New Roman"/>
                        </a:rPr>
                        <a:t>sat</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3</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13.16</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61.81</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a:t>
                      </a:r>
                      <a:r>
                        <a:rPr lang="en-US" sz="1400" baseline="30000" dirty="0">
                          <a:latin typeface="Calibri"/>
                          <a:ea typeface="Calibri"/>
                          <a:cs typeface="Times New Roman"/>
                        </a:rPr>
                        <a:t>2</a:t>
                      </a:r>
                      <a:r>
                        <a:rPr lang="en-US" sz="1400" dirty="0">
                          <a:latin typeface="Calibri"/>
                          <a:ea typeface="Calibri"/>
                          <a:cs typeface="Times New Roman"/>
                        </a:rPr>
                        <a:t> (</a:t>
                      </a:r>
                      <a:r>
                        <a:rPr lang="en-US" sz="1400" dirty="0" err="1">
                          <a:latin typeface="Calibri"/>
                          <a:ea typeface="Calibri"/>
                          <a:cs typeface="Times New Roman"/>
                        </a:rPr>
                        <a:t>θ</a:t>
                      </a:r>
                      <a:r>
                        <a:rPr lang="en-US" sz="1400" baseline="-25000" dirty="0" err="1">
                          <a:latin typeface="Calibri"/>
                          <a:ea typeface="Calibri"/>
                          <a:cs typeface="Times New Roman"/>
                        </a:rPr>
                        <a:t>sol</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4</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-36.30</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-140.9</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a:t>
                      </a:r>
                      <a:r>
                        <a:rPr lang="en-US" sz="1400" baseline="30000" dirty="0">
                          <a:latin typeface="Calibri"/>
                          <a:ea typeface="Calibri"/>
                          <a:cs typeface="Times New Roman"/>
                        </a:rPr>
                        <a:t>2</a:t>
                      </a:r>
                      <a:r>
                        <a:rPr lang="en-US" sz="1400" dirty="0">
                          <a:latin typeface="Calibri"/>
                          <a:ea typeface="Calibri"/>
                          <a:cs typeface="Times New Roman"/>
                        </a:rPr>
                        <a:t> (</a:t>
                      </a:r>
                      <a:r>
                        <a:rPr lang="en-US" sz="1400" dirty="0" err="1">
                          <a:latin typeface="Calibri"/>
                          <a:ea typeface="Calibri"/>
                          <a:cs typeface="Times New Roman"/>
                        </a:rPr>
                        <a:t>θ</a:t>
                      </a:r>
                      <a:r>
                        <a:rPr lang="en-US" sz="1400" baseline="-25000" dirty="0" err="1">
                          <a:latin typeface="Calibri"/>
                          <a:ea typeface="Calibri"/>
                          <a:cs typeface="Times New Roman"/>
                        </a:rPr>
                        <a:t>sat</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5</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-6.289</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-5.114</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a:t>
                      </a:r>
                      <a:r>
                        <a:rPr lang="en-US" sz="1400" baseline="30000" dirty="0">
                          <a:latin typeface="Calibri"/>
                          <a:ea typeface="Calibri"/>
                          <a:cs typeface="Times New Roman"/>
                        </a:rPr>
                        <a:t>4</a:t>
                      </a:r>
                      <a:r>
                        <a:rPr lang="en-US" sz="1400" dirty="0">
                          <a:latin typeface="Calibri"/>
                          <a:ea typeface="Calibri"/>
                          <a:cs typeface="Times New Roman"/>
                        </a:rPr>
                        <a:t> (</a:t>
                      </a:r>
                      <a:r>
                        <a:rPr lang="en-US" sz="1400" dirty="0" err="1">
                          <a:latin typeface="Calibri"/>
                          <a:ea typeface="Calibri"/>
                          <a:cs typeface="Times New Roman"/>
                        </a:rPr>
                        <a:t>θ</a:t>
                      </a:r>
                      <a:r>
                        <a:rPr lang="en-US" sz="1400" baseline="-25000" dirty="0" err="1">
                          <a:latin typeface="Calibri"/>
                          <a:ea typeface="Calibri"/>
                          <a:cs typeface="Times New Roman"/>
                        </a:rPr>
                        <a:t>sol</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6</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20.18</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51.62</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60">
                <a:tc>
                  <a:txBody>
                    <a:bodyPr/>
                    <a:lstStyle/>
                    <a:p>
                      <a:pPr marL="0" marR="0" algn="ctr">
                        <a:lnSpc>
                          <a:spcPct val="115000"/>
                        </a:lnSpc>
                        <a:spcBef>
                          <a:spcPts val="0"/>
                        </a:spcBef>
                        <a:spcAft>
                          <a:spcPts val="1000"/>
                        </a:spcAft>
                      </a:pPr>
                      <a:r>
                        <a:rPr lang="en-US" sz="1400" dirty="0">
                          <a:latin typeface="Calibri"/>
                          <a:ea typeface="Calibri"/>
                          <a:cs typeface="Times New Roman"/>
                        </a:rPr>
                        <a:t>Cos</a:t>
                      </a:r>
                      <a:r>
                        <a:rPr lang="en-US" sz="1400" baseline="30000" dirty="0">
                          <a:latin typeface="Calibri"/>
                          <a:ea typeface="Calibri"/>
                          <a:cs typeface="Times New Roman"/>
                        </a:rPr>
                        <a:t>4</a:t>
                      </a:r>
                      <a:r>
                        <a:rPr lang="en-US" sz="1400" dirty="0">
                          <a:latin typeface="Calibri"/>
                          <a:ea typeface="Calibri"/>
                          <a:cs typeface="Times New Roman"/>
                        </a:rPr>
                        <a:t> (</a:t>
                      </a:r>
                      <a:r>
                        <a:rPr lang="en-US" sz="1400" dirty="0" err="1">
                          <a:latin typeface="Calibri"/>
                          <a:ea typeface="Calibri"/>
                          <a:cs typeface="Times New Roman"/>
                        </a:rPr>
                        <a:t>θ</a:t>
                      </a:r>
                      <a:r>
                        <a:rPr lang="en-US" sz="1400" baseline="-25000" dirty="0" err="1">
                          <a:latin typeface="Calibri"/>
                          <a:ea typeface="Calibri"/>
                          <a:cs typeface="Times New Roman"/>
                        </a:rPr>
                        <a:t>sat</a:t>
                      </a:r>
                      <a:r>
                        <a:rPr lang="en-US" sz="1400" dirty="0">
                          <a:latin typeface="Calibri"/>
                          <a:ea typeface="Calibri"/>
                          <a:cs typeface="Times New Roman"/>
                        </a:rPr>
                        <a: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a:latin typeface="Calibri"/>
                          <a:ea typeface="Calibri"/>
                          <a:cs typeface="Times New Roman"/>
                        </a:rPr>
                        <a:t>C</a:t>
                      </a:r>
                      <a:r>
                        <a:rPr lang="en-US" sz="1400" baseline="-25000">
                          <a:latin typeface="Calibri"/>
                          <a:ea typeface="Calibri"/>
                          <a:cs typeface="Times New Roman"/>
                        </a:rPr>
                        <a:t>7</a:t>
                      </a:r>
                      <a:endParaRPr lang="en-US" sz="1400">
                        <a:latin typeface="Calibri"/>
                        <a:ea typeface="Calibri"/>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5.419</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dirty="0">
                          <a:latin typeface="Calibri"/>
                          <a:ea typeface="Calibri"/>
                          <a:cs typeface="Times New Roman"/>
                        </a:rPr>
                        <a:t>-2.623</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323" name="Rectangle 42"/>
          <p:cNvSpPr>
            <a:spLocks noChangeArrowheads="1"/>
          </p:cNvSpPr>
          <p:nvPr/>
        </p:nvSpPr>
        <p:spPr bwMode="auto">
          <a:xfrm>
            <a:off x="2362200" y="3748088"/>
            <a:ext cx="4572000" cy="369887"/>
          </a:xfrm>
          <a:prstGeom prst="rect">
            <a:avLst/>
          </a:prstGeom>
          <a:noFill/>
          <a:ln w="9525">
            <a:noFill/>
            <a:miter lim="800000"/>
            <a:headEnd/>
            <a:tailEnd/>
          </a:ln>
        </p:spPr>
        <p:txBody>
          <a:bodyPr>
            <a:spAutoFit/>
          </a:bodyPr>
          <a:lstStyle/>
          <a:p>
            <a:pPr algn="ctr"/>
            <a:r>
              <a:rPr lang="en-US">
                <a:latin typeface="Calibri" pitchFamily="34" charset="0"/>
              </a:rPr>
              <a:t>Kernel functions (</a:t>
            </a:r>
            <a:r>
              <a:rPr lang="it-IT" b="1">
                <a:solidFill>
                  <a:srgbClr val="000000"/>
                </a:solidFill>
                <a:latin typeface="Calibri" pitchFamily="34" charset="0"/>
              </a:rPr>
              <a:t>F</a:t>
            </a:r>
            <a:r>
              <a:rPr lang="it-IT" b="1" baseline="-25000">
                <a:solidFill>
                  <a:srgbClr val="000000"/>
                </a:solidFill>
                <a:latin typeface="Calibri" pitchFamily="34" charset="0"/>
              </a:rPr>
              <a:t>i</a:t>
            </a:r>
            <a:r>
              <a:rPr lang="en-US">
                <a:latin typeface="Calibri" pitchFamily="34" charset="0"/>
              </a:rPr>
              <a:t>) and kernel loads  (</a:t>
            </a:r>
            <a:r>
              <a:rPr lang="it-IT" b="1">
                <a:solidFill>
                  <a:srgbClr val="000000"/>
                </a:solidFill>
                <a:latin typeface="Calibri" pitchFamily="34" charset="0"/>
              </a:rPr>
              <a:t>C</a:t>
            </a:r>
            <a:r>
              <a:rPr lang="it-IT" b="1" baseline="-25000">
                <a:solidFill>
                  <a:srgbClr val="000000"/>
                </a:solidFill>
                <a:latin typeface="Calibri" pitchFamily="34" charset="0"/>
              </a:rPr>
              <a:t>i</a:t>
            </a:r>
            <a:r>
              <a:rPr lang="en-US">
                <a:latin typeface="Calibri" pitchFamily="34" charset="0"/>
              </a:rPr>
              <a:t>)</a:t>
            </a:r>
            <a:endParaRPr lang="it-IT" b="1" baseline="-25000">
              <a:solidFill>
                <a:srgbClr val="000000"/>
              </a:solidFill>
              <a:latin typeface="Calibri" pitchFamily="34" charset="0"/>
            </a:endParaRPr>
          </a:p>
        </p:txBody>
      </p:sp>
      <p:sp>
        <p:nvSpPr>
          <p:cNvPr id="11324" name="Text Box 6"/>
          <p:cNvSpPr txBox="1">
            <a:spLocks noChangeArrowheads="1"/>
          </p:cNvSpPr>
          <p:nvPr/>
        </p:nvSpPr>
        <p:spPr bwMode="auto">
          <a:xfrm>
            <a:off x="4770438" y="1093788"/>
            <a:ext cx="3916362" cy="338137"/>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Used to determine snow  BRDF  </a:t>
            </a:r>
          </a:p>
        </p:txBody>
      </p:sp>
      <p:sp>
        <p:nvSpPr>
          <p:cNvPr id="11325" name="Text Box 6"/>
          <p:cNvSpPr txBox="1">
            <a:spLocks noChangeArrowheads="1"/>
          </p:cNvSpPr>
          <p:nvPr/>
        </p:nvSpPr>
        <p:spPr bwMode="auto">
          <a:xfrm>
            <a:off x="4786313" y="1770063"/>
            <a:ext cx="4160837" cy="338137"/>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Used to determine snow-free land  BRDF  </a:t>
            </a:r>
          </a:p>
        </p:txBody>
      </p:sp>
      <p:cxnSp>
        <p:nvCxnSpPr>
          <p:cNvPr id="47" name="Straight Arrow Connector 46"/>
          <p:cNvCxnSpPr/>
          <p:nvPr/>
        </p:nvCxnSpPr>
        <p:spPr>
          <a:xfrm flipH="1">
            <a:off x="4237038" y="1265238"/>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124200" y="1966913"/>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28" name="Text Box 6"/>
          <p:cNvSpPr txBox="1">
            <a:spLocks noChangeArrowheads="1"/>
          </p:cNvSpPr>
          <p:nvPr/>
        </p:nvSpPr>
        <p:spPr bwMode="auto">
          <a:xfrm>
            <a:off x="1068388" y="3262313"/>
            <a:ext cx="2209800" cy="334962"/>
          </a:xfrm>
          <a:prstGeom prst="rect">
            <a:avLst/>
          </a:prstGeom>
          <a:noFill/>
          <a:ln w="9525">
            <a:noFill/>
            <a:miter lim="800000"/>
            <a:headEnd/>
            <a:tailEnd/>
          </a:ln>
        </p:spPr>
        <p:txBody>
          <a:bodyPr>
            <a:spAutoFit/>
          </a:bodyPr>
          <a:lstStyle/>
          <a:p>
            <a:pPr>
              <a:spcBef>
                <a:spcPct val="50000"/>
              </a:spcBef>
            </a:pPr>
            <a:r>
              <a:rPr lang="en-US" sz="1600">
                <a:latin typeface="Calibri" pitchFamily="34" charset="0"/>
              </a:rPr>
              <a:t>Proposed BRDF model: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Box 11"/>
          <p:cNvSpPr txBox="1">
            <a:spLocks noChangeArrowheads="1"/>
          </p:cNvSpPr>
          <p:nvPr/>
        </p:nvSpPr>
        <p:spPr bwMode="auto">
          <a:xfrm>
            <a:off x="2514600" y="228600"/>
            <a:ext cx="5105400" cy="400050"/>
          </a:xfrm>
          <a:prstGeom prst="rect">
            <a:avLst/>
          </a:prstGeom>
          <a:noFill/>
          <a:ln w="9525">
            <a:noFill/>
            <a:miter lim="800000"/>
            <a:headEnd/>
            <a:tailEnd/>
          </a:ln>
        </p:spPr>
        <p:txBody>
          <a:bodyPr>
            <a:spAutoFit/>
          </a:bodyPr>
          <a:lstStyle/>
          <a:p>
            <a:r>
              <a:rPr lang="en-US" sz="2000" b="1">
                <a:latin typeface="Calibri" pitchFamily="34" charset="0"/>
              </a:rPr>
              <a:t>Correcting Reflectance for Angular Anisotropy</a:t>
            </a:r>
          </a:p>
        </p:txBody>
      </p:sp>
      <p:sp>
        <p:nvSpPr>
          <p:cNvPr id="1030" name="TextBox 26"/>
          <p:cNvSpPr txBox="1">
            <a:spLocks noChangeArrowheads="1"/>
          </p:cNvSpPr>
          <p:nvPr/>
        </p:nvSpPr>
        <p:spPr bwMode="auto">
          <a:xfrm>
            <a:off x="4724400" y="5243513"/>
            <a:ext cx="1828800" cy="276225"/>
          </a:xfrm>
          <a:prstGeom prst="rect">
            <a:avLst/>
          </a:prstGeom>
          <a:noFill/>
          <a:ln w="9525">
            <a:noFill/>
            <a:miter lim="800000"/>
            <a:headEnd/>
            <a:tailEnd/>
          </a:ln>
        </p:spPr>
        <p:txBody>
          <a:bodyPr>
            <a:spAutoFit/>
          </a:bodyPr>
          <a:lstStyle/>
          <a:p>
            <a:pPr algn="ctr"/>
            <a:r>
              <a:rPr lang="en-US" sz="1200"/>
              <a:t>(0</a:t>
            </a:r>
            <a:r>
              <a:rPr lang="en-US" sz="1200" baseline="30000"/>
              <a:t>0</a:t>
            </a:r>
            <a:r>
              <a:rPr lang="en-US" sz="1200"/>
              <a:t> VZA,  60</a:t>
            </a:r>
            <a:r>
              <a:rPr lang="en-US" sz="1200" baseline="30000"/>
              <a:t>0</a:t>
            </a:r>
            <a:r>
              <a:rPr lang="en-US" sz="1200"/>
              <a:t> SZA)</a:t>
            </a:r>
            <a:r>
              <a:rPr lang="en-US" sz="1200" baseline="30000"/>
              <a:t> </a:t>
            </a:r>
            <a:r>
              <a:rPr lang="en-US" sz="1200"/>
              <a:t> </a:t>
            </a:r>
          </a:p>
        </p:txBody>
      </p:sp>
      <p:grpSp>
        <p:nvGrpSpPr>
          <p:cNvPr id="2" name="Group 31"/>
          <p:cNvGrpSpPr>
            <a:grpSpLocks/>
          </p:cNvGrpSpPr>
          <p:nvPr/>
        </p:nvGrpSpPr>
        <p:grpSpPr bwMode="auto">
          <a:xfrm>
            <a:off x="442913" y="823913"/>
            <a:ext cx="4579937" cy="2667000"/>
            <a:chOff x="-2290516" y="2286000"/>
            <a:chExt cx="4581031" cy="2667000"/>
          </a:xfrm>
        </p:grpSpPr>
        <p:sp>
          <p:nvSpPr>
            <p:cNvPr id="4102" name="TextBox 26"/>
            <p:cNvSpPr txBox="1">
              <a:spLocks noChangeArrowheads="1"/>
            </p:cNvSpPr>
            <p:nvPr/>
          </p:nvSpPr>
          <p:spPr bwMode="auto">
            <a:xfrm>
              <a:off x="-1599789" y="3505200"/>
              <a:ext cx="1600582" cy="304800"/>
            </a:xfrm>
            <a:prstGeom prst="rect">
              <a:avLst/>
            </a:prstGeom>
            <a:solidFill>
              <a:schemeClr val="bg1">
                <a:lumMod val="50000"/>
                <a:alpha val="38000"/>
              </a:schemeClr>
            </a:solidFill>
            <a:ln w="9525">
              <a:noFill/>
              <a:miter lim="800000"/>
              <a:headEnd/>
              <a:tailEnd/>
            </a:ln>
          </p:spPr>
          <p:txBody>
            <a:bodyPr>
              <a:spAutoFit/>
            </a:bodyPr>
            <a:lstStyle/>
            <a:p>
              <a:pPr algn="ctr">
                <a:defRPr/>
              </a:pPr>
              <a:r>
                <a:rPr lang="en-US" sz="1400" b="1" dirty="0"/>
                <a:t>Observed  </a:t>
              </a:r>
              <a:r>
                <a:rPr lang="en-US" sz="1400" b="1" baseline="30000" dirty="0"/>
                <a:t> </a:t>
              </a:r>
              <a:r>
                <a:rPr lang="en-US" sz="1400" b="1" dirty="0"/>
                <a:t> </a:t>
              </a:r>
            </a:p>
          </p:txBody>
        </p:sp>
        <p:grpSp>
          <p:nvGrpSpPr>
            <p:cNvPr id="3" name="Group 26"/>
            <p:cNvGrpSpPr>
              <a:grpSpLocks noChangeAspect="1"/>
            </p:cNvGrpSpPr>
            <p:nvPr/>
          </p:nvGrpSpPr>
          <p:grpSpPr bwMode="auto">
            <a:xfrm>
              <a:off x="-2290516" y="2286000"/>
              <a:ext cx="4581031" cy="2667000"/>
              <a:chOff x="362370" y="838195"/>
              <a:chExt cx="3926602" cy="2286005"/>
            </a:xfrm>
          </p:grpSpPr>
          <p:grpSp>
            <p:nvGrpSpPr>
              <p:cNvPr id="4" name="Group 11"/>
              <p:cNvGrpSpPr>
                <a:grpSpLocks/>
              </p:cNvGrpSpPr>
              <p:nvPr/>
            </p:nvGrpSpPr>
            <p:grpSpPr bwMode="auto">
              <a:xfrm>
                <a:off x="362370" y="838195"/>
                <a:ext cx="3926602" cy="2286005"/>
                <a:chOff x="436653" y="990599"/>
                <a:chExt cx="3795716" cy="2209803"/>
              </a:xfrm>
            </p:grpSpPr>
            <p:graphicFrame>
              <p:nvGraphicFramePr>
                <p:cNvPr id="1026" name="Object 2"/>
                <p:cNvGraphicFramePr>
                  <a:graphicFrameLocks noChangeAspect="1"/>
                </p:cNvGraphicFramePr>
                <p:nvPr/>
              </p:nvGraphicFramePr>
              <p:xfrm>
                <a:off x="436653" y="990599"/>
                <a:ext cx="3795716" cy="2209803"/>
              </p:xfrm>
              <a:graphic>
                <a:graphicData uri="http://schemas.openxmlformats.org/presentationml/2006/ole">
                  <p:oleObj spid="_x0000_s1028" name="Plot" r:id="rId4" imgW="5807520" imgH="3377880" progId="">
                    <p:embed/>
                  </p:oleObj>
                </a:graphicData>
              </a:graphic>
            </p:graphicFrame>
            <p:sp>
              <p:nvSpPr>
                <p:cNvPr id="1048" name="Text Box 6"/>
                <p:cNvSpPr txBox="1">
                  <a:spLocks noChangeArrowheads="1"/>
                </p:cNvSpPr>
                <p:nvPr/>
              </p:nvSpPr>
              <p:spPr bwMode="auto">
                <a:xfrm>
                  <a:off x="914400" y="990600"/>
                  <a:ext cx="1447800" cy="246063"/>
                </a:xfrm>
                <a:prstGeom prst="rect">
                  <a:avLst/>
                </a:prstGeom>
                <a:noFill/>
                <a:ln w="9525">
                  <a:noFill/>
                  <a:miter lim="800000"/>
                  <a:headEnd/>
                  <a:tailEnd/>
                </a:ln>
              </p:spPr>
              <p:txBody>
                <a:bodyPr>
                  <a:spAutoFit/>
                </a:bodyPr>
                <a:lstStyle/>
                <a:p>
                  <a:pPr>
                    <a:spcBef>
                      <a:spcPct val="50000"/>
                    </a:spcBef>
                  </a:pPr>
                  <a:r>
                    <a:rPr lang="en-US" sz="1000" b="1"/>
                    <a:t>Snow Reflectance</a:t>
                  </a:r>
                </a:p>
              </p:txBody>
            </p:sp>
            <p:sp>
              <p:nvSpPr>
                <p:cNvPr id="1049" name="Text Box 7"/>
                <p:cNvSpPr txBox="1">
                  <a:spLocks noChangeArrowheads="1"/>
                </p:cNvSpPr>
                <p:nvPr/>
              </p:nvSpPr>
              <p:spPr bwMode="auto">
                <a:xfrm>
                  <a:off x="914400" y="2362200"/>
                  <a:ext cx="1447800" cy="246063"/>
                </a:xfrm>
                <a:prstGeom prst="rect">
                  <a:avLst/>
                </a:prstGeom>
                <a:noFill/>
                <a:ln w="9525">
                  <a:noFill/>
                  <a:miter lim="800000"/>
                  <a:headEnd/>
                  <a:tailEnd/>
                </a:ln>
              </p:spPr>
              <p:txBody>
                <a:bodyPr>
                  <a:spAutoFit/>
                </a:bodyPr>
                <a:lstStyle/>
                <a:p>
                  <a:pPr>
                    <a:spcBef>
                      <a:spcPct val="50000"/>
                    </a:spcBef>
                  </a:pPr>
                  <a:r>
                    <a:rPr lang="en-US" sz="1000" b="1"/>
                    <a:t>Land Reflectance</a:t>
                  </a:r>
                </a:p>
              </p:txBody>
            </p:sp>
          </p:grpSp>
          <p:sp>
            <p:nvSpPr>
              <p:cNvPr id="26" name="Rectangle 25"/>
              <p:cNvSpPr/>
              <p:nvPr/>
            </p:nvSpPr>
            <p:spPr>
              <a:xfrm>
                <a:off x="2997345" y="914395"/>
                <a:ext cx="1260324" cy="181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5" name="Group 32"/>
          <p:cNvGrpSpPr>
            <a:grpSpLocks/>
          </p:cNvGrpSpPr>
          <p:nvPr/>
        </p:nvGrpSpPr>
        <p:grpSpPr bwMode="auto">
          <a:xfrm>
            <a:off x="4211638" y="830263"/>
            <a:ext cx="5084762" cy="3970337"/>
            <a:chOff x="4212364" y="829829"/>
            <a:chExt cx="5084036" cy="3970771"/>
          </a:xfrm>
        </p:grpSpPr>
        <p:graphicFrame>
          <p:nvGraphicFramePr>
            <p:cNvPr id="1028" name="Object 16"/>
            <p:cNvGraphicFramePr>
              <a:graphicFrameLocks noChangeAspect="1"/>
            </p:cNvGraphicFramePr>
            <p:nvPr/>
          </p:nvGraphicFramePr>
          <p:xfrm>
            <a:off x="4212364" y="829829"/>
            <a:ext cx="5084036" cy="3970771"/>
          </p:xfrm>
          <a:graphic>
            <a:graphicData uri="http://schemas.openxmlformats.org/presentationml/2006/ole">
              <p:oleObj spid="_x0000_s1027" name="Plot" r:id="rId5" imgW="6460200" imgH="5044680" progId="">
                <p:embed/>
              </p:oleObj>
            </a:graphicData>
          </a:graphic>
        </p:graphicFrame>
        <p:sp>
          <p:nvSpPr>
            <p:cNvPr id="30" name="TextBox 26"/>
            <p:cNvSpPr txBox="1">
              <a:spLocks noChangeArrowheads="1"/>
            </p:cNvSpPr>
            <p:nvPr/>
          </p:nvSpPr>
          <p:spPr bwMode="auto">
            <a:xfrm>
              <a:off x="4953620" y="2209517"/>
              <a:ext cx="1599972" cy="304833"/>
            </a:xfrm>
            <a:prstGeom prst="rect">
              <a:avLst/>
            </a:prstGeom>
            <a:solidFill>
              <a:schemeClr val="bg1">
                <a:lumMod val="50000"/>
                <a:alpha val="38000"/>
              </a:schemeClr>
            </a:solidFill>
            <a:ln w="9525">
              <a:noFill/>
              <a:miter lim="800000"/>
              <a:headEnd/>
              <a:tailEnd/>
            </a:ln>
          </p:spPr>
          <p:txBody>
            <a:bodyPr>
              <a:spAutoFit/>
            </a:bodyPr>
            <a:lstStyle/>
            <a:p>
              <a:pPr algn="ctr">
                <a:defRPr/>
              </a:pPr>
              <a:r>
                <a:rPr lang="en-US" sz="1400" b="1" dirty="0"/>
                <a:t>Model  </a:t>
              </a:r>
              <a:r>
                <a:rPr lang="en-US" sz="1400" b="1" baseline="30000" dirty="0"/>
                <a:t> </a:t>
              </a:r>
              <a:r>
                <a:rPr lang="en-US" sz="1400" b="1" dirty="0"/>
                <a:t> </a:t>
              </a:r>
            </a:p>
          </p:txBody>
        </p:sp>
      </p:grpSp>
      <p:grpSp>
        <p:nvGrpSpPr>
          <p:cNvPr id="6" name="Group 33"/>
          <p:cNvGrpSpPr>
            <a:grpSpLocks/>
          </p:cNvGrpSpPr>
          <p:nvPr/>
        </p:nvGrpSpPr>
        <p:grpSpPr bwMode="auto">
          <a:xfrm>
            <a:off x="4173538" y="3849688"/>
            <a:ext cx="4741862" cy="2779712"/>
            <a:chOff x="4173243" y="3849514"/>
            <a:chExt cx="4742157" cy="2779886"/>
          </a:xfrm>
        </p:grpSpPr>
        <p:grpSp>
          <p:nvGrpSpPr>
            <p:cNvPr id="7" name="Group 12"/>
            <p:cNvGrpSpPr>
              <a:grpSpLocks noChangeAspect="1"/>
            </p:cNvGrpSpPr>
            <p:nvPr/>
          </p:nvGrpSpPr>
          <p:grpSpPr bwMode="auto">
            <a:xfrm>
              <a:off x="4173243" y="3849514"/>
              <a:ext cx="4742157" cy="2779886"/>
              <a:chOff x="2332092" y="2723944"/>
              <a:chExt cx="3775075" cy="2212975"/>
            </a:xfrm>
          </p:grpSpPr>
          <p:graphicFrame>
            <p:nvGraphicFramePr>
              <p:cNvPr id="1027" name="Object 17"/>
              <p:cNvGraphicFramePr>
                <a:graphicFrameLocks noChangeAspect="1"/>
              </p:cNvGraphicFramePr>
              <p:nvPr/>
            </p:nvGraphicFramePr>
            <p:xfrm>
              <a:off x="2332092" y="2723944"/>
              <a:ext cx="3775075" cy="2212975"/>
            </p:xfrm>
            <a:graphic>
              <a:graphicData uri="http://schemas.openxmlformats.org/presentationml/2006/ole">
                <p:oleObj spid="_x0000_s1026" name="Plot" r:id="rId6" imgW="5766120" imgH="3377880" progId="">
                  <p:embed/>
                </p:oleObj>
              </a:graphicData>
            </a:graphic>
          </p:graphicFrame>
          <p:sp>
            <p:nvSpPr>
              <p:cNvPr id="1041" name="Text Box 6"/>
              <p:cNvSpPr txBox="1">
                <a:spLocks noChangeArrowheads="1"/>
              </p:cNvSpPr>
              <p:nvPr/>
            </p:nvSpPr>
            <p:spPr bwMode="auto">
              <a:xfrm>
                <a:off x="2886082" y="2812434"/>
                <a:ext cx="1447800" cy="246063"/>
              </a:xfrm>
              <a:prstGeom prst="rect">
                <a:avLst/>
              </a:prstGeom>
              <a:noFill/>
              <a:ln w="9525">
                <a:noFill/>
                <a:miter lim="800000"/>
                <a:headEnd/>
                <a:tailEnd/>
              </a:ln>
            </p:spPr>
            <p:txBody>
              <a:bodyPr>
                <a:spAutoFit/>
              </a:bodyPr>
              <a:lstStyle/>
              <a:p>
                <a:pPr>
                  <a:spcBef>
                    <a:spcPct val="50000"/>
                  </a:spcBef>
                </a:pPr>
                <a:r>
                  <a:rPr lang="en-US" sz="1000" b="1"/>
                  <a:t>Snow Reflectance</a:t>
                </a:r>
              </a:p>
            </p:txBody>
          </p:sp>
          <p:sp>
            <p:nvSpPr>
              <p:cNvPr id="1042" name="Text Box 7"/>
              <p:cNvSpPr txBox="1">
                <a:spLocks noChangeArrowheads="1"/>
              </p:cNvSpPr>
              <p:nvPr/>
            </p:nvSpPr>
            <p:spPr bwMode="auto">
              <a:xfrm>
                <a:off x="2878035" y="4146960"/>
                <a:ext cx="1447800" cy="246063"/>
              </a:xfrm>
              <a:prstGeom prst="rect">
                <a:avLst/>
              </a:prstGeom>
              <a:noFill/>
              <a:ln w="9525">
                <a:noFill/>
                <a:miter lim="800000"/>
                <a:headEnd/>
                <a:tailEnd/>
              </a:ln>
            </p:spPr>
            <p:txBody>
              <a:bodyPr>
                <a:spAutoFit/>
              </a:bodyPr>
              <a:lstStyle/>
              <a:p>
                <a:pPr>
                  <a:spcBef>
                    <a:spcPct val="50000"/>
                  </a:spcBef>
                </a:pPr>
                <a:r>
                  <a:rPr lang="en-US" sz="1000" b="1"/>
                  <a:t>Land Reflectance</a:t>
                </a:r>
              </a:p>
            </p:txBody>
          </p:sp>
        </p:grpSp>
        <p:sp>
          <p:nvSpPr>
            <p:cNvPr id="31" name="TextBox 26"/>
            <p:cNvSpPr txBox="1">
              <a:spLocks noChangeArrowheads="1"/>
            </p:cNvSpPr>
            <p:nvPr/>
          </p:nvSpPr>
          <p:spPr bwMode="auto">
            <a:xfrm>
              <a:off x="4952753" y="4876690"/>
              <a:ext cx="1600300" cy="307994"/>
            </a:xfrm>
            <a:prstGeom prst="rect">
              <a:avLst/>
            </a:prstGeom>
            <a:solidFill>
              <a:schemeClr val="bg1">
                <a:lumMod val="50000"/>
                <a:alpha val="38000"/>
              </a:schemeClr>
            </a:solidFill>
            <a:ln w="9525">
              <a:noFill/>
              <a:miter lim="800000"/>
              <a:headEnd/>
              <a:tailEnd/>
            </a:ln>
          </p:spPr>
          <p:txBody>
            <a:bodyPr>
              <a:spAutoFit/>
            </a:bodyPr>
            <a:lstStyle/>
            <a:p>
              <a:pPr algn="ctr">
                <a:defRPr/>
              </a:pPr>
              <a:r>
                <a:rPr lang="en-US" sz="1400" b="1" dirty="0"/>
                <a:t>Normalized  </a:t>
              </a:r>
              <a:r>
                <a:rPr lang="en-US" sz="1400" b="1" baseline="30000" dirty="0"/>
                <a:t> </a:t>
              </a:r>
              <a:r>
                <a:rPr lang="en-US" sz="1400" b="1" dirty="0"/>
                <a:t> </a:t>
              </a:r>
            </a:p>
          </p:txBody>
        </p:sp>
      </p:grpSp>
      <p:sp>
        <p:nvSpPr>
          <p:cNvPr id="1034" name="Text Box 7"/>
          <p:cNvSpPr txBox="1">
            <a:spLocks noChangeArrowheads="1"/>
          </p:cNvSpPr>
          <p:nvPr/>
        </p:nvSpPr>
        <p:spPr bwMode="auto">
          <a:xfrm>
            <a:off x="4773613" y="2528888"/>
            <a:ext cx="1747837" cy="298450"/>
          </a:xfrm>
          <a:prstGeom prst="rect">
            <a:avLst/>
          </a:prstGeom>
          <a:noFill/>
          <a:ln w="9525">
            <a:noFill/>
            <a:miter lim="800000"/>
            <a:headEnd/>
            <a:tailEnd/>
          </a:ln>
        </p:spPr>
        <p:txBody>
          <a:bodyPr>
            <a:spAutoFit/>
          </a:bodyPr>
          <a:lstStyle/>
          <a:p>
            <a:pPr>
              <a:spcBef>
                <a:spcPct val="50000"/>
              </a:spcBef>
            </a:pPr>
            <a:r>
              <a:rPr lang="en-US" sz="1000" b="1"/>
              <a:t>Land Reflectance</a:t>
            </a:r>
          </a:p>
        </p:txBody>
      </p:sp>
      <p:sp>
        <p:nvSpPr>
          <p:cNvPr id="1035" name="Text Box 6"/>
          <p:cNvSpPr txBox="1">
            <a:spLocks noChangeArrowheads="1"/>
          </p:cNvSpPr>
          <p:nvPr/>
        </p:nvSpPr>
        <p:spPr bwMode="auto">
          <a:xfrm>
            <a:off x="5005388" y="715963"/>
            <a:ext cx="1747837" cy="296862"/>
          </a:xfrm>
          <a:prstGeom prst="rect">
            <a:avLst/>
          </a:prstGeom>
          <a:noFill/>
          <a:ln w="9525">
            <a:noFill/>
            <a:miter lim="800000"/>
            <a:headEnd/>
            <a:tailEnd/>
          </a:ln>
        </p:spPr>
        <p:txBody>
          <a:bodyPr>
            <a:spAutoFit/>
          </a:bodyPr>
          <a:lstStyle/>
          <a:p>
            <a:pPr>
              <a:spcBef>
                <a:spcPct val="50000"/>
              </a:spcBef>
            </a:pPr>
            <a:r>
              <a:rPr lang="en-US" sz="1000" b="1"/>
              <a:t>Snow Reflectance</a:t>
            </a:r>
          </a:p>
        </p:txBody>
      </p:sp>
      <p:sp>
        <p:nvSpPr>
          <p:cNvPr id="37" name="Right Arrow 36"/>
          <p:cNvSpPr/>
          <p:nvPr/>
        </p:nvSpPr>
        <p:spPr>
          <a:xfrm>
            <a:off x="3505200" y="19050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Down Arrow 37"/>
          <p:cNvSpPr/>
          <p:nvPr/>
        </p:nvSpPr>
        <p:spPr>
          <a:xfrm>
            <a:off x="5638800" y="354965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33400" y="4343400"/>
            <a:ext cx="3124200" cy="1200150"/>
          </a:xfrm>
          <a:prstGeom prst="rect">
            <a:avLst/>
          </a:prstGeom>
          <a:solidFill>
            <a:schemeClr val="bg1">
              <a:lumMod val="75000"/>
            </a:schemeClr>
          </a:solidFill>
        </p:spPr>
        <p:txBody>
          <a:bodyPr>
            <a:spAutoFit/>
          </a:bodyPr>
          <a:lstStyle/>
          <a:p>
            <a:pPr>
              <a:spcBef>
                <a:spcPct val="50000"/>
              </a:spcBef>
              <a:defRPr/>
            </a:pPr>
            <a:r>
              <a:rPr lang="en-US" b="1" dirty="0">
                <a:latin typeface="Calibri" pitchFamily="34" charset="0"/>
                <a:cs typeface="Arial" charset="0"/>
              </a:rPr>
              <a:t>BRDF model helps to reduce the effect of changing observation geometry on the end-member reflectance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770FDD5-E011-40BE-A16B-ECDE272C082B}" type="slidenum">
              <a:rPr lang="en-US"/>
              <a:pPr/>
              <a:t>19</a:t>
            </a:fld>
            <a:endParaRPr lang="en-US"/>
          </a:p>
        </p:txBody>
      </p:sp>
      <p:sp>
        <p:nvSpPr>
          <p:cNvPr id="107522" name="Rectangle 2"/>
          <p:cNvSpPr>
            <a:spLocks noGrp="1" noChangeArrowheads="1"/>
          </p:cNvSpPr>
          <p:nvPr>
            <p:ph type="title"/>
          </p:nvPr>
        </p:nvSpPr>
        <p:spPr>
          <a:xfrm>
            <a:off x="370702" y="0"/>
            <a:ext cx="8229600" cy="1143000"/>
          </a:xfrm>
        </p:spPr>
        <p:txBody>
          <a:bodyPr/>
          <a:lstStyle/>
          <a:p>
            <a:r>
              <a:rPr lang="en-US" dirty="0" smtClean="0"/>
              <a:t>Analytical model of snow BRDF</a:t>
            </a:r>
            <a:endParaRPr lang="en-US" dirty="0"/>
          </a:p>
        </p:txBody>
      </p:sp>
      <p:sp>
        <p:nvSpPr>
          <p:cNvPr id="107523" name="Rectangle 3"/>
          <p:cNvSpPr>
            <a:spLocks noGrp="1" noChangeArrowheads="1"/>
          </p:cNvSpPr>
          <p:nvPr>
            <p:ph type="body" sz="half" idx="1"/>
          </p:nvPr>
        </p:nvSpPr>
        <p:spPr>
          <a:xfrm>
            <a:off x="0" y="2273643"/>
            <a:ext cx="4534930" cy="4114800"/>
          </a:xfrm>
        </p:spPr>
        <p:txBody>
          <a:bodyPr>
            <a:normAutofit fontScale="92500" lnSpcReduction="10000"/>
          </a:bodyPr>
          <a:lstStyle/>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buFontTx/>
              <a:buNone/>
            </a:pPr>
            <a:endParaRPr lang="en-US" sz="2400" dirty="0"/>
          </a:p>
          <a:p>
            <a:pPr>
              <a:lnSpc>
                <a:spcPct val="90000"/>
              </a:lnSpc>
              <a:buFontTx/>
              <a:buNone/>
            </a:pPr>
            <a:endParaRPr lang="en-US" sz="2400" dirty="0"/>
          </a:p>
          <a:p>
            <a:pPr>
              <a:lnSpc>
                <a:spcPct val="90000"/>
              </a:lnSpc>
              <a:buFontTx/>
              <a:buNone/>
            </a:pPr>
            <a:endParaRPr lang="en-US" sz="2400" dirty="0"/>
          </a:p>
          <a:p>
            <a:pPr algn="just">
              <a:lnSpc>
                <a:spcPct val="90000"/>
              </a:lnSpc>
              <a:buNone/>
            </a:pPr>
            <a:r>
              <a:rPr lang="en-US" sz="2800" dirty="0" smtClean="0">
                <a:solidFill>
                  <a:srgbClr val="FF0000"/>
                </a:solidFill>
              </a:rPr>
              <a:t>	</a:t>
            </a:r>
            <a:r>
              <a:rPr lang="en-US" sz="2800" dirty="0" smtClean="0"/>
              <a:t>Geometric </a:t>
            </a:r>
            <a:r>
              <a:rPr lang="en-US" sz="2800" dirty="0"/>
              <a:t>optics instead of Mie calculations because Mie size parameter &gt; </a:t>
            </a:r>
            <a:r>
              <a:rPr lang="en-US" sz="2800" dirty="0" smtClean="0"/>
              <a:t>2000 </a:t>
            </a:r>
            <a:r>
              <a:rPr lang="en-US" sz="2800" dirty="0"/>
              <a:t>for snow</a:t>
            </a:r>
          </a:p>
        </p:txBody>
      </p:sp>
      <p:pic>
        <p:nvPicPr>
          <p:cNvPr id="107524" name="Picture 4"/>
          <p:cNvPicPr>
            <a:picLocks noGrp="1" noChangeAspect="1" noChangeArrowheads="1"/>
          </p:cNvPicPr>
          <p:nvPr>
            <p:ph sz="half" idx="2"/>
          </p:nvPr>
        </p:nvPicPr>
        <p:blipFill>
          <a:blip r:embed="rId3"/>
          <a:srcRect/>
          <a:stretch>
            <a:fillRect/>
          </a:stretch>
        </p:blipFill>
        <p:spPr>
          <a:xfrm>
            <a:off x="376881" y="1143000"/>
            <a:ext cx="3955282" cy="3577281"/>
          </a:xfrm>
          <a:noFill/>
          <a:ln/>
        </p:spPr>
      </p:pic>
      <p:graphicFrame>
        <p:nvGraphicFramePr>
          <p:cNvPr id="3075" name="Object 3"/>
          <p:cNvGraphicFramePr>
            <a:graphicFrameLocks noChangeAspect="1"/>
          </p:cNvGraphicFramePr>
          <p:nvPr/>
        </p:nvGraphicFramePr>
        <p:xfrm>
          <a:off x="4692133" y="1198606"/>
          <a:ext cx="4451867" cy="420129"/>
        </p:xfrm>
        <a:graphic>
          <a:graphicData uri="http://schemas.openxmlformats.org/presentationml/2006/ole">
            <p:oleObj spid="_x0000_s3075" name="Equation" r:id="rId4" imgW="2463480" imgH="228600" progId="Equation.3">
              <p:embed/>
            </p:oleObj>
          </a:graphicData>
        </a:graphic>
      </p:graphicFrame>
      <p:sp>
        <p:nvSpPr>
          <p:cNvPr id="10" name="Rectangle 9"/>
          <p:cNvSpPr/>
          <p:nvPr/>
        </p:nvSpPr>
        <p:spPr>
          <a:xfrm>
            <a:off x="4732637" y="1647738"/>
            <a:ext cx="4263081" cy="646331"/>
          </a:xfrm>
          <a:prstGeom prst="rect">
            <a:avLst/>
          </a:prstGeom>
        </p:spPr>
        <p:txBody>
          <a:bodyPr wrap="square">
            <a:spAutoFit/>
          </a:bodyPr>
          <a:lstStyle/>
          <a:p>
            <a:r>
              <a:rPr lang="en-US" dirty="0" smtClean="0"/>
              <a:t> where R</a:t>
            </a:r>
            <a:r>
              <a:rPr lang="en-US" baseline="-25000" dirty="0" smtClean="0"/>
              <a:t>0 </a:t>
            </a:r>
            <a:r>
              <a:rPr lang="en-US" dirty="0" smtClean="0"/>
              <a:t>is taken from </a:t>
            </a:r>
            <a:r>
              <a:rPr lang="en-US" dirty="0" err="1" smtClean="0"/>
              <a:t>precalculated</a:t>
            </a:r>
            <a:r>
              <a:rPr lang="en-US" dirty="0" smtClean="0"/>
              <a:t> LUT  approximated by an analytical function</a:t>
            </a:r>
            <a:endParaRPr lang="en-US" dirty="0"/>
          </a:p>
        </p:txBody>
      </p:sp>
      <p:graphicFrame>
        <p:nvGraphicFramePr>
          <p:cNvPr id="3077" name="Object 5"/>
          <p:cNvGraphicFramePr>
            <a:graphicFrameLocks noChangeAspect="1"/>
          </p:cNvGraphicFramePr>
          <p:nvPr/>
        </p:nvGraphicFramePr>
        <p:xfrm>
          <a:off x="4814501" y="2425014"/>
          <a:ext cx="3489240" cy="465232"/>
        </p:xfrm>
        <a:graphic>
          <a:graphicData uri="http://schemas.openxmlformats.org/presentationml/2006/ole">
            <p:oleObj spid="_x0000_s3077" name="Equation" r:id="rId5" imgW="1714320" imgH="228600" progId="Equation.3">
              <p:embed/>
            </p:oleObj>
          </a:graphicData>
        </a:graphic>
      </p:graphicFrame>
      <p:graphicFrame>
        <p:nvGraphicFramePr>
          <p:cNvPr id="3078" name="Object 6"/>
          <p:cNvGraphicFramePr>
            <a:graphicFrameLocks noChangeAspect="1"/>
          </p:cNvGraphicFramePr>
          <p:nvPr/>
        </p:nvGraphicFramePr>
        <p:xfrm>
          <a:off x="4910780" y="3277286"/>
          <a:ext cx="2942557" cy="516238"/>
        </p:xfrm>
        <a:graphic>
          <a:graphicData uri="http://schemas.openxmlformats.org/presentationml/2006/ole">
            <p:oleObj spid="_x0000_s3078" name="Equation" r:id="rId6" imgW="1447560" imgH="253800" progId="Equation.3">
              <p:embed/>
            </p:oleObj>
          </a:graphicData>
        </a:graphic>
      </p:graphicFrame>
      <p:sp>
        <p:nvSpPr>
          <p:cNvPr id="14" name="Rectangle 13"/>
          <p:cNvSpPr/>
          <p:nvPr/>
        </p:nvSpPr>
        <p:spPr>
          <a:xfrm>
            <a:off x="4921841" y="2910701"/>
            <a:ext cx="4070025" cy="369332"/>
          </a:xfrm>
          <a:prstGeom prst="rect">
            <a:avLst/>
          </a:prstGeom>
        </p:spPr>
        <p:txBody>
          <a:bodyPr wrap="none">
            <a:spAutoFit/>
          </a:bodyPr>
          <a:lstStyle/>
          <a:p>
            <a:r>
              <a:rPr lang="en-US" dirty="0" smtClean="0"/>
              <a:t>K</a:t>
            </a:r>
            <a:r>
              <a:rPr lang="en-US" baseline="-25000" dirty="0" smtClean="0"/>
              <a:t>0</a:t>
            </a:r>
            <a:r>
              <a:rPr lang="en-US" dirty="0" smtClean="0"/>
              <a:t> – the escape function approximated as</a:t>
            </a:r>
            <a:endParaRPr lang="en-US" dirty="0"/>
          </a:p>
        </p:txBody>
      </p:sp>
      <p:sp>
        <p:nvSpPr>
          <p:cNvPr id="15" name="Rectangle 14"/>
          <p:cNvSpPr/>
          <p:nvPr/>
        </p:nvSpPr>
        <p:spPr>
          <a:xfrm>
            <a:off x="4929997" y="3849814"/>
            <a:ext cx="3460241" cy="369332"/>
          </a:xfrm>
          <a:prstGeom prst="rect">
            <a:avLst/>
          </a:prstGeom>
        </p:spPr>
        <p:txBody>
          <a:bodyPr wrap="square">
            <a:spAutoFit/>
          </a:bodyPr>
          <a:lstStyle/>
          <a:p>
            <a:r>
              <a:rPr lang="en-US" dirty="0" smtClean="0"/>
              <a:t>(</a:t>
            </a:r>
            <a:r>
              <a:rPr lang="el-GR" dirty="0" smtClean="0">
                <a:cs typeface="Tahoma" pitchFamily="34" charset="0"/>
              </a:rPr>
              <a:t>λ</a:t>
            </a:r>
            <a:r>
              <a:rPr lang="en-US" dirty="0" smtClean="0">
                <a:cs typeface="Tahoma" pitchFamily="34" charset="0"/>
              </a:rPr>
              <a:t>)  - </a:t>
            </a:r>
            <a:r>
              <a:rPr lang="en-US" dirty="0" smtClean="0"/>
              <a:t>fraction of absorbed energy</a:t>
            </a:r>
            <a:endParaRPr lang="en-US" dirty="0"/>
          </a:p>
        </p:txBody>
      </p:sp>
      <p:sp>
        <p:nvSpPr>
          <p:cNvPr id="16" name="Rectangle 15"/>
          <p:cNvSpPr/>
          <p:nvPr/>
        </p:nvSpPr>
        <p:spPr>
          <a:xfrm>
            <a:off x="4819135" y="4373431"/>
            <a:ext cx="4324865" cy="2092881"/>
          </a:xfrm>
          <a:prstGeom prst="rect">
            <a:avLst/>
          </a:prstGeom>
        </p:spPr>
        <p:txBody>
          <a:bodyPr wrap="square">
            <a:spAutoFit/>
          </a:bodyPr>
          <a:lstStyle/>
          <a:p>
            <a:pPr algn="just"/>
            <a:r>
              <a:rPr lang="en-US" sz="2600" dirty="0" smtClean="0"/>
              <a:t>Applied asymptotic analytical equation provides simple and highly accurate solution allowing clear physical explanation and interpretation</a:t>
            </a:r>
            <a:endParaRPr lang="en-US" sz="2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(recommended)</a:t>
            </a:r>
            <a:endParaRPr lang="en-US" dirty="0"/>
          </a:p>
        </p:txBody>
      </p:sp>
      <p:sp>
        <p:nvSpPr>
          <p:cNvPr id="3" name="Content Placeholder 2"/>
          <p:cNvSpPr>
            <a:spLocks noGrp="1"/>
          </p:cNvSpPr>
          <p:nvPr>
            <p:ph idx="1"/>
          </p:nvPr>
        </p:nvSpPr>
        <p:spPr>
          <a:xfrm>
            <a:off x="457200" y="1225899"/>
            <a:ext cx="8229600" cy="5305529"/>
          </a:xfrm>
        </p:spPr>
        <p:txBody>
          <a:bodyPr>
            <a:normAutofit lnSpcReduction="10000"/>
          </a:bodyPr>
          <a:lstStyle/>
          <a:p>
            <a:r>
              <a:rPr lang="en-US" sz="2600" dirty="0" smtClean="0"/>
              <a:t>Algorithm Cal/Val Team Members</a:t>
            </a:r>
          </a:p>
          <a:p>
            <a:r>
              <a:rPr lang="en-US" sz="2600" dirty="0" smtClean="0"/>
              <a:t>Product Requirements</a:t>
            </a:r>
          </a:p>
          <a:p>
            <a:r>
              <a:rPr lang="en-US" sz="2600" dirty="0" smtClean="0"/>
              <a:t>Evaluation of algorithm performance to specification requirements</a:t>
            </a:r>
          </a:p>
          <a:p>
            <a:pPr lvl="1"/>
            <a:r>
              <a:rPr lang="en-US" sz="2200" dirty="0" smtClean="0"/>
              <a:t>Evaluation of the effect of required algorithm inputs</a:t>
            </a:r>
          </a:p>
          <a:p>
            <a:pPr lvl="1"/>
            <a:r>
              <a:rPr lang="en-US" sz="2200" dirty="0" smtClean="0"/>
              <a:t>Quality flag analysis/validation</a:t>
            </a:r>
          </a:p>
          <a:p>
            <a:pPr lvl="1"/>
            <a:r>
              <a:rPr lang="en-US" sz="2200" dirty="0" smtClean="0"/>
              <a:t>Error Budget</a:t>
            </a:r>
          </a:p>
          <a:p>
            <a:r>
              <a:rPr lang="en-US" sz="2600" dirty="0" smtClean="0"/>
              <a:t>Documentation</a:t>
            </a:r>
          </a:p>
          <a:p>
            <a:r>
              <a:rPr lang="en-US" sz="2400" dirty="0" smtClean="0"/>
              <a:t>Identification of Processing Environment</a:t>
            </a:r>
            <a:endParaRPr lang="en-US" sz="2600" dirty="0" smtClean="0"/>
          </a:p>
          <a:p>
            <a:r>
              <a:rPr lang="en-US" sz="2600" dirty="0" smtClean="0"/>
              <a:t>Users &amp; User Feedback</a:t>
            </a:r>
          </a:p>
          <a:p>
            <a:r>
              <a:rPr lang="en-US" sz="2600" dirty="0" smtClean="0"/>
              <a:t>Conclusion</a:t>
            </a:r>
          </a:p>
          <a:p>
            <a:r>
              <a:rPr lang="en-US" sz="2600" dirty="0" smtClean="0"/>
              <a:t>Path Forward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AA9064A-3AD8-42DD-8B69-92CBF36BF06B}" type="slidenum">
              <a:rPr lang="en-US"/>
              <a:pPr/>
              <a:t>20</a:t>
            </a:fld>
            <a:endParaRPr lang="en-US"/>
          </a:p>
        </p:txBody>
      </p:sp>
      <p:sp>
        <p:nvSpPr>
          <p:cNvPr id="83972" name="Rectangle 4"/>
          <p:cNvSpPr>
            <a:spLocks noGrp="1" noChangeArrowheads="1"/>
          </p:cNvSpPr>
          <p:nvPr>
            <p:ph type="title"/>
          </p:nvPr>
        </p:nvSpPr>
        <p:spPr/>
        <p:txBody>
          <a:bodyPr>
            <a:normAutofit/>
          </a:bodyPr>
          <a:lstStyle/>
          <a:p>
            <a:r>
              <a:rPr lang="en-US" dirty="0" smtClean="0"/>
              <a:t>Estimate of Model Accuracy</a:t>
            </a:r>
            <a:endParaRPr lang="en-US" dirty="0"/>
          </a:p>
        </p:txBody>
      </p:sp>
      <p:graphicFrame>
        <p:nvGraphicFramePr>
          <p:cNvPr id="83971" name="Object 3"/>
          <p:cNvGraphicFramePr>
            <a:graphicFrameLocks noChangeAspect="1"/>
          </p:cNvGraphicFramePr>
          <p:nvPr>
            <p:ph idx="1"/>
          </p:nvPr>
        </p:nvGraphicFramePr>
        <p:xfrm>
          <a:off x="533400" y="1371600"/>
          <a:ext cx="7924800" cy="4633913"/>
        </p:xfrm>
        <a:graphic>
          <a:graphicData uri="http://schemas.openxmlformats.org/presentationml/2006/ole">
            <p:oleObj spid="_x0000_s2050" name="Chart" r:id="rId3" imgW="4663504" imgH="2727887" progId="Excel.Sheet.8">
              <p:embed/>
            </p:oleObj>
          </a:graphicData>
        </a:graphic>
      </p:graphicFrame>
      <p:graphicFrame>
        <p:nvGraphicFramePr>
          <p:cNvPr id="83974" name="Object 6"/>
          <p:cNvGraphicFramePr>
            <a:graphicFrameLocks noChangeAspect="1"/>
          </p:cNvGraphicFramePr>
          <p:nvPr/>
        </p:nvGraphicFramePr>
        <p:xfrm>
          <a:off x="457200" y="1231900"/>
          <a:ext cx="8153400" cy="4864100"/>
        </p:xfrm>
        <a:graphic>
          <a:graphicData uri="http://schemas.openxmlformats.org/presentationml/2006/ole">
            <p:oleObj spid="_x0000_s2051" name="Chart" r:id="rId4" imgW="4373976" imgH="3535745" progId="Excel.Shee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7"/>
          <p:cNvSpPr txBox="1">
            <a:spLocks noChangeArrowheads="1"/>
          </p:cNvSpPr>
          <p:nvPr/>
        </p:nvSpPr>
        <p:spPr bwMode="auto">
          <a:xfrm>
            <a:off x="395416" y="1416909"/>
            <a:ext cx="6264876" cy="400050"/>
          </a:xfrm>
          <a:prstGeom prst="rect">
            <a:avLst/>
          </a:prstGeom>
          <a:noFill/>
          <a:ln w="9525">
            <a:noFill/>
            <a:miter lim="800000"/>
            <a:headEnd/>
            <a:tailEnd/>
          </a:ln>
        </p:spPr>
        <p:txBody>
          <a:bodyPr wrap="square">
            <a:spAutoFit/>
          </a:bodyPr>
          <a:lstStyle/>
          <a:p>
            <a:pPr algn="ctr"/>
            <a:r>
              <a:rPr lang="en-US" sz="2000" b="1" dirty="0">
                <a:latin typeface="Calibri" pitchFamily="34" charset="0"/>
              </a:rPr>
              <a:t>NDSI </a:t>
            </a:r>
            <a:r>
              <a:rPr lang="en-US" sz="2000" b="1" dirty="0" err="1">
                <a:latin typeface="Calibri" pitchFamily="34" charset="0"/>
              </a:rPr>
              <a:t>vs</a:t>
            </a:r>
            <a:r>
              <a:rPr lang="en-US" sz="2000" b="1" dirty="0">
                <a:latin typeface="Calibri" pitchFamily="34" charset="0"/>
              </a:rPr>
              <a:t> Visible Reflectance</a:t>
            </a:r>
          </a:p>
        </p:txBody>
      </p:sp>
      <p:grpSp>
        <p:nvGrpSpPr>
          <p:cNvPr id="2" name="Group 16"/>
          <p:cNvGrpSpPr>
            <a:grpSpLocks noChangeAspect="1"/>
          </p:cNvGrpSpPr>
          <p:nvPr/>
        </p:nvGrpSpPr>
        <p:grpSpPr bwMode="auto">
          <a:xfrm>
            <a:off x="6094326" y="1503405"/>
            <a:ext cx="2481263" cy="1238250"/>
            <a:chOff x="304800" y="914400"/>
            <a:chExt cx="4120896" cy="2057400"/>
          </a:xfrm>
        </p:grpSpPr>
        <p:pic>
          <p:nvPicPr>
            <p:cNvPr id="12303" name="Picture 7" descr="ftp://ftp.star.nesdis.noaa.gov/pub/smcd/emb/promanov/VIIRS/snow_map_daily_gl_10km_2014100.png"/>
            <p:cNvPicPr>
              <a:picLocks noChangeAspect="1" noChangeArrowheads="1"/>
            </p:cNvPicPr>
            <p:nvPr/>
          </p:nvPicPr>
          <p:blipFill>
            <a:blip r:embed="rId3"/>
            <a:srcRect/>
            <a:stretch>
              <a:fillRect/>
            </a:stretch>
          </p:blipFill>
          <p:spPr bwMode="auto">
            <a:xfrm>
              <a:off x="304800" y="914400"/>
              <a:ext cx="4114800" cy="2057400"/>
            </a:xfrm>
            <a:prstGeom prst="rect">
              <a:avLst/>
            </a:prstGeom>
            <a:noFill/>
            <a:ln w="9525">
              <a:noFill/>
              <a:miter lim="800000"/>
              <a:headEnd/>
              <a:tailEnd/>
            </a:ln>
          </p:spPr>
        </p:pic>
        <p:sp>
          <p:nvSpPr>
            <p:cNvPr id="6" name="Rectangle 5"/>
            <p:cNvSpPr/>
            <p:nvPr/>
          </p:nvSpPr>
          <p:spPr>
            <a:xfrm>
              <a:off x="304800" y="951328"/>
              <a:ext cx="4120896" cy="572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292" name="TextBox 9"/>
          <p:cNvSpPr txBox="1">
            <a:spLocks noChangeArrowheads="1"/>
          </p:cNvSpPr>
          <p:nvPr/>
        </p:nvSpPr>
        <p:spPr bwMode="auto">
          <a:xfrm>
            <a:off x="5498757" y="3070654"/>
            <a:ext cx="3361038" cy="400110"/>
          </a:xfrm>
          <a:prstGeom prst="rect">
            <a:avLst/>
          </a:prstGeom>
          <a:noFill/>
          <a:ln w="9525">
            <a:noFill/>
            <a:miter lim="800000"/>
            <a:headEnd/>
            <a:tailEnd/>
          </a:ln>
        </p:spPr>
        <p:txBody>
          <a:bodyPr wrap="square">
            <a:spAutoFit/>
          </a:bodyPr>
          <a:lstStyle/>
          <a:p>
            <a:pPr algn="ctr"/>
            <a:r>
              <a:rPr lang="en-US" sz="2000" dirty="0">
                <a:latin typeface="Calibri" pitchFamily="34" charset="0"/>
              </a:rPr>
              <a:t>VIIRS snow map , April 9, 2014</a:t>
            </a:r>
          </a:p>
        </p:txBody>
      </p:sp>
      <p:pic>
        <p:nvPicPr>
          <p:cNvPr id="12300" name="Picture 5" descr="ftp://ftp.star.nesdis.noaa.gov/pub/smcd/emb/promanov/VIIRS/viirs_snow_refl_ndsi_stat_alldata.png"/>
          <p:cNvPicPr>
            <a:picLocks noChangeAspect="1" noChangeArrowheads="1"/>
          </p:cNvPicPr>
          <p:nvPr/>
        </p:nvPicPr>
        <p:blipFill>
          <a:blip r:embed="rId4"/>
          <a:srcRect/>
          <a:stretch>
            <a:fillRect/>
          </a:stretch>
        </p:blipFill>
        <p:spPr bwMode="auto">
          <a:xfrm>
            <a:off x="424248" y="1262448"/>
            <a:ext cx="4664075" cy="4664075"/>
          </a:xfrm>
          <a:prstGeom prst="rect">
            <a:avLst/>
          </a:prstGeom>
          <a:noFill/>
          <a:ln w="9525">
            <a:noFill/>
            <a:miter lim="800000"/>
            <a:headEnd/>
            <a:tailEnd/>
          </a:ln>
        </p:spPr>
      </p:pic>
      <p:sp>
        <p:nvSpPr>
          <p:cNvPr id="12295" name="TextBox 12"/>
          <p:cNvSpPr txBox="1">
            <a:spLocks noChangeArrowheads="1"/>
          </p:cNvSpPr>
          <p:nvPr/>
        </p:nvSpPr>
        <p:spPr bwMode="auto">
          <a:xfrm>
            <a:off x="395416" y="5670575"/>
            <a:ext cx="4903573" cy="707886"/>
          </a:xfrm>
          <a:prstGeom prst="rect">
            <a:avLst/>
          </a:prstGeom>
          <a:noFill/>
          <a:ln w="9525">
            <a:noFill/>
            <a:miter lim="800000"/>
            <a:headEnd/>
            <a:tailEnd/>
          </a:ln>
        </p:spPr>
        <p:txBody>
          <a:bodyPr wrap="square">
            <a:spAutoFit/>
          </a:bodyPr>
          <a:lstStyle/>
          <a:p>
            <a:pPr algn="ctr"/>
            <a:r>
              <a:rPr lang="en-US" sz="2000" dirty="0">
                <a:latin typeface="Calibri" pitchFamily="34" charset="0"/>
              </a:rPr>
              <a:t>Scatter plot of VIIRS visible (band 1) reflectance and NDSI for “snow pixels”</a:t>
            </a:r>
          </a:p>
        </p:txBody>
      </p:sp>
      <p:sp>
        <p:nvSpPr>
          <p:cNvPr id="17" name="Rectangle 4"/>
          <p:cNvSpPr>
            <a:spLocks noGrp="1" noChangeArrowheads="1"/>
          </p:cNvSpPr>
          <p:nvPr>
            <p:ph type="title"/>
          </p:nvPr>
        </p:nvSpPr>
        <p:spPr>
          <a:xfrm>
            <a:off x="989215" y="0"/>
            <a:ext cx="7240385" cy="822960"/>
          </a:xfrm>
        </p:spPr>
        <p:txBody>
          <a:bodyPr>
            <a:normAutofit/>
          </a:bodyPr>
          <a:lstStyle/>
          <a:p>
            <a:r>
              <a:rPr lang="en-US" dirty="0" smtClean="0"/>
              <a:t>NDSI </a:t>
            </a:r>
            <a:r>
              <a:rPr lang="en-US" dirty="0" err="1" smtClean="0"/>
              <a:t>vs</a:t>
            </a:r>
            <a:r>
              <a:rPr lang="en-US" dirty="0" smtClean="0"/>
              <a:t> Visible Reflectance</a:t>
            </a:r>
            <a:endParaRPr lang="en-US" dirty="0"/>
          </a:p>
        </p:txBody>
      </p:sp>
      <p:sp>
        <p:nvSpPr>
          <p:cNvPr id="18" name="TextBox 17"/>
          <p:cNvSpPr txBox="1"/>
          <p:nvPr/>
        </p:nvSpPr>
        <p:spPr>
          <a:xfrm>
            <a:off x="5239265" y="3941805"/>
            <a:ext cx="3534033" cy="2677656"/>
          </a:xfrm>
          <a:prstGeom prst="rect">
            <a:avLst/>
          </a:prstGeom>
          <a:noFill/>
        </p:spPr>
        <p:txBody>
          <a:bodyPr wrap="square" rtlCol="0">
            <a:spAutoFit/>
          </a:bodyPr>
          <a:lstStyle/>
          <a:p>
            <a:pPr algn="just"/>
            <a:r>
              <a:rPr lang="en-US" sz="2400" dirty="0" smtClean="0"/>
              <a:t>On the whole, the increase in NDSI corresponds to the increase in the visible reflectance, though the relationship between those parameters is clearly non-linear </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p:cNvSpPr txBox="1">
            <a:spLocks noChangeArrowheads="1"/>
          </p:cNvSpPr>
          <p:nvPr/>
        </p:nvSpPr>
        <p:spPr bwMode="auto">
          <a:xfrm>
            <a:off x="329514" y="0"/>
            <a:ext cx="8229600" cy="646331"/>
          </a:xfrm>
          <a:prstGeom prst="rect">
            <a:avLst/>
          </a:prstGeom>
          <a:noFill/>
          <a:ln w="9525">
            <a:noFill/>
            <a:miter lim="800000"/>
            <a:headEnd/>
            <a:tailEnd/>
          </a:ln>
        </p:spPr>
        <p:txBody>
          <a:bodyPr>
            <a:spAutoFit/>
          </a:bodyPr>
          <a:lstStyle/>
          <a:p>
            <a:pPr algn="ctr"/>
            <a:r>
              <a:rPr lang="en-US" sz="2000" b="1" dirty="0" smtClean="0">
                <a:latin typeface="Calibri" pitchFamily="34" charset="0"/>
              </a:rPr>
              <a:t> </a:t>
            </a:r>
            <a:r>
              <a:rPr lang="en-US" sz="3600" dirty="0" smtClean="0">
                <a:latin typeface="Calibri" pitchFamily="34" charset="0"/>
              </a:rPr>
              <a:t>Global Snow Cover Fraction Maps </a:t>
            </a:r>
            <a:endParaRPr lang="en-US" sz="2000" b="1" dirty="0">
              <a:latin typeface="Calibri" pitchFamily="34" charset="0"/>
            </a:endParaRPr>
          </a:p>
        </p:txBody>
      </p:sp>
      <p:pic>
        <p:nvPicPr>
          <p:cNvPr id="13315" name="Picture 2" descr="Image"/>
          <p:cNvPicPr>
            <a:picLocks noChangeAspect="1" noChangeArrowheads="1"/>
          </p:cNvPicPr>
          <p:nvPr/>
        </p:nvPicPr>
        <p:blipFill>
          <a:blip r:embed="rId3"/>
          <a:srcRect/>
          <a:stretch>
            <a:fillRect/>
          </a:stretch>
        </p:blipFill>
        <p:spPr bwMode="auto">
          <a:xfrm>
            <a:off x="533400" y="1905000"/>
            <a:ext cx="4572000" cy="2286000"/>
          </a:xfrm>
          <a:prstGeom prst="rect">
            <a:avLst/>
          </a:prstGeom>
          <a:noFill/>
          <a:ln w="9525">
            <a:noFill/>
            <a:miter lim="800000"/>
            <a:headEnd/>
            <a:tailEnd/>
          </a:ln>
        </p:spPr>
      </p:pic>
      <p:pic>
        <p:nvPicPr>
          <p:cNvPr id="13316" name="Picture 4" descr="Image"/>
          <p:cNvPicPr>
            <a:picLocks noChangeAspect="1" noChangeArrowheads="1"/>
          </p:cNvPicPr>
          <p:nvPr/>
        </p:nvPicPr>
        <p:blipFill>
          <a:blip r:embed="rId4"/>
          <a:srcRect/>
          <a:stretch>
            <a:fillRect/>
          </a:stretch>
        </p:blipFill>
        <p:spPr bwMode="auto">
          <a:xfrm>
            <a:off x="533400" y="4419600"/>
            <a:ext cx="4572000" cy="2286000"/>
          </a:xfrm>
          <a:prstGeom prst="rect">
            <a:avLst/>
          </a:prstGeom>
          <a:noFill/>
          <a:ln w="9525">
            <a:noFill/>
            <a:miter lim="800000"/>
            <a:headEnd/>
            <a:tailEnd/>
          </a:ln>
        </p:spPr>
      </p:pic>
      <p:sp>
        <p:nvSpPr>
          <p:cNvPr id="13317" name="TextBox 6"/>
          <p:cNvSpPr txBox="1">
            <a:spLocks noChangeArrowheads="1"/>
          </p:cNvSpPr>
          <p:nvPr/>
        </p:nvSpPr>
        <p:spPr bwMode="auto">
          <a:xfrm>
            <a:off x="5562600" y="2819400"/>
            <a:ext cx="1447800" cy="338138"/>
          </a:xfrm>
          <a:prstGeom prst="rect">
            <a:avLst/>
          </a:prstGeom>
          <a:noFill/>
          <a:ln w="9525">
            <a:noFill/>
            <a:miter lim="800000"/>
            <a:headEnd/>
            <a:tailEnd/>
          </a:ln>
        </p:spPr>
        <p:txBody>
          <a:bodyPr>
            <a:spAutoFit/>
          </a:bodyPr>
          <a:lstStyle/>
          <a:p>
            <a:r>
              <a:rPr lang="en-US" sz="1600">
                <a:latin typeface="Calibri" pitchFamily="34" charset="0"/>
              </a:rPr>
              <a:t>NDSI-based</a:t>
            </a:r>
          </a:p>
        </p:txBody>
      </p:sp>
      <p:sp>
        <p:nvSpPr>
          <p:cNvPr id="13318" name="TextBox 7"/>
          <p:cNvSpPr txBox="1">
            <a:spLocks noChangeArrowheads="1"/>
          </p:cNvSpPr>
          <p:nvPr/>
        </p:nvSpPr>
        <p:spPr bwMode="auto">
          <a:xfrm>
            <a:off x="5486400" y="5105400"/>
            <a:ext cx="1905000" cy="338138"/>
          </a:xfrm>
          <a:prstGeom prst="rect">
            <a:avLst/>
          </a:prstGeom>
          <a:noFill/>
          <a:ln w="9525">
            <a:noFill/>
            <a:miter lim="800000"/>
            <a:headEnd/>
            <a:tailEnd/>
          </a:ln>
        </p:spPr>
        <p:txBody>
          <a:bodyPr>
            <a:spAutoFit/>
          </a:bodyPr>
          <a:lstStyle/>
          <a:p>
            <a:r>
              <a:rPr lang="en-US" sz="1600">
                <a:latin typeface="Calibri" pitchFamily="34" charset="0"/>
              </a:rPr>
              <a:t>Reflectance-based </a:t>
            </a:r>
          </a:p>
        </p:txBody>
      </p:sp>
      <p:sp>
        <p:nvSpPr>
          <p:cNvPr id="13319" name="Rectangle 9"/>
          <p:cNvSpPr>
            <a:spLocks noChangeArrowheads="1"/>
          </p:cNvSpPr>
          <p:nvPr/>
        </p:nvSpPr>
        <p:spPr bwMode="auto">
          <a:xfrm>
            <a:off x="685800" y="1143000"/>
            <a:ext cx="7848600" cy="584200"/>
          </a:xfrm>
          <a:prstGeom prst="rect">
            <a:avLst/>
          </a:prstGeom>
          <a:noFill/>
          <a:ln w="9525">
            <a:noFill/>
            <a:miter lim="800000"/>
            <a:headEnd/>
            <a:tailEnd/>
          </a:ln>
        </p:spPr>
        <p:txBody>
          <a:bodyPr>
            <a:spAutoFit/>
          </a:bodyPr>
          <a:lstStyle/>
          <a:p>
            <a:r>
              <a:rPr lang="en-US" sz="1600">
                <a:latin typeface="Calibri" pitchFamily="34" charset="0"/>
              </a:rPr>
              <a:t>Since January 2014 VIIRS global gridded snow fraction maps have been derived on a daily basis, see  </a:t>
            </a:r>
            <a:r>
              <a:rPr lang="en-US" sz="1600">
                <a:latin typeface="Calibri" pitchFamily="34" charset="0"/>
                <a:hlinkClick r:id="rId5"/>
              </a:rPr>
              <a:t>http://www.star.nesdis.noaa.gov/smcd/emb/snow/viirs/viirs-snow-fraction.html</a:t>
            </a:r>
            <a:r>
              <a:rPr lang="en-US" sz="1600">
                <a:latin typeface="Calibri" pitchFamily="34" charset="0"/>
              </a:rPr>
              <a:t>. </a:t>
            </a:r>
          </a:p>
        </p:txBody>
      </p:sp>
      <p:sp>
        <p:nvSpPr>
          <p:cNvPr id="13320" name="TextBox 7"/>
          <p:cNvSpPr txBox="1">
            <a:spLocks noChangeArrowheads="1"/>
          </p:cNvSpPr>
          <p:nvPr/>
        </p:nvSpPr>
        <p:spPr bwMode="auto">
          <a:xfrm>
            <a:off x="5410200" y="6096000"/>
            <a:ext cx="3352800" cy="584200"/>
          </a:xfrm>
          <a:prstGeom prst="rect">
            <a:avLst/>
          </a:prstGeom>
          <a:noFill/>
          <a:ln w="9525">
            <a:noFill/>
            <a:miter lim="800000"/>
            <a:headEnd/>
            <a:tailEnd/>
          </a:ln>
        </p:spPr>
        <p:txBody>
          <a:bodyPr>
            <a:spAutoFit/>
          </a:bodyPr>
          <a:lstStyle/>
          <a:p>
            <a:r>
              <a:rPr lang="en-US" sz="1600">
                <a:latin typeface="Calibri" pitchFamily="34" charset="0"/>
              </a:rPr>
              <a:t>Clouds are shown in gray, snow-free land surface is brown. </a:t>
            </a:r>
          </a:p>
        </p:txBody>
      </p:sp>
      <p:pic>
        <p:nvPicPr>
          <p:cNvPr id="13321" name="Picture 4"/>
          <p:cNvPicPr>
            <a:picLocks noChangeAspect="1" noChangeArrowheads="1"/>
          </p:cNvPicPr>
          <p:nvPr/>
        </p:nvPicPr>
        <p:blipFill>
          <a:blip r:embed="rId6"/>
          <a:srcRect/>
          <a:stretch>
            <a:fillRect/>
          </a:stretch>
        </p:blipFill>
        <p:spPr bwMode="auto">
          <a:xfrm>
            <a:off x="5486400" y="3810000"/>
            <a:ext cx="3230563" cy="838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228600" y="3130378"/>
            <a:ext cx="4275138" cy="2651125"/>
          </a:xfrm>
          <a:prstGeom prst="rect">
            <a:avLst/>
          </a:prstGeom>
          <a:noFill/>
          <a:ln w="9525">
            <a:noFill/>
            <a:miter lim="800000"/>
            <a:headEnd/>
            <a:tailEnd/>
          </a:ln>
        </p:spPr>
      </p:pic>
      <p:sp>
        <p:nvSpPr>
          <p:cNvPr id="14339" name="TextBox 5"/>
          <p:cNvSpPr txBox="1">
            <a:spLocks noChangeArrowheads="1"/>
          </p:cNvSpPr>
          <p:nvPr/>
        </p:nvSpPr>
        <p:spPr bwMode="auto">
          <a:xfrm>
            <a:off x="4495800" y="838200"/>
            <a:ext cx="4191000" cy="2308324"/>
          </a:xfrm>
          <a:prstGeom prst="rect">
            <a:avLst/>
          </a:prstGeom>
          <a:noFill/>
          <a:ln w="9525">
            <a:noFill/>
            <a:miter lim="800000"/>
            <a:headEnd/>
            <a:tailEnd/>
          </a:ln>
        </p:spPr>
        <p:txBody>
          <a:bodyPr>
            <a:spAutoFit/>
          </a:bodyPr>
          <a:lstStyle/>
          <a:p>
            <a:pPr algn="just"/>
            <a:r>
              <a:rPr lang="en-US" sz="2400" dirty="0" smtClean="0"/>
              <a:t>There is obvious similarity </a:t>
            </a:r>
            <a:r>
              <a:rPr lang="en-US" sz="2400" dirty="0"/>
              <a:t>in the snow fraction patterns in the two products on the regional scale. </a:t>
            </a:r>
            <a:r>
              <a:rPr lang="en-US" sz="2400" dirty="0" smtClean="0"/>
              <a:t>However NDSI-based </a:t>
            </a:r>
            <a:r>
              <a:rPr lang="en-US" sz="2400" dirty="0"/>
              <a:t>snow fraction is much larger in the forest</a:t>
            </a:r>
          </a:p>
        </p:txBody>
      </p:sp>
      <p:pic>
        <p:nvPicPr>
          <p:cNvPr id="14340" name="Picture 4"/>
          <p:cNvPicPr>
            <a:picLocks noChangeAspect="1" noChangeArrowheads="1"/>
          </p:cNvPicPr>
          <p:nvPr/>
        </p:nvPicPr>
        <p:blipFill>
          <a:blip r:embed="rId4"/>
          <a:srcRect/>
          <a:stretch>
            <a:fillRect/>
          </a:stretch>
        </p:blipFill>
        <p:spPr bwMode="auto">
          <a:xfrm>
            <a:off x="3035643" y="6019800"/>
            <a:ext cx="3230563" cy="838200"/>
          </a:xfrm>
          <a:prstGeom prst="rect">
            <a:avLst/>
          </a:prstGeom>
          <a:solidFill>
            <a:schemeClr val="bg1"/>
          </a:solidFill>
          <a:ln w="9525">
            <a:solidFill>
              <a:schemeClr val="bg1"/>
            </a:solidFill>
            <a:miter lim="800000"/>
            <a:headEnd/>
            <a:tailEnd/>
          </a:ln>
        </p:spPr>
      </p:pic>
      <p:grpSp>
        <p:nvGrpSpPr>
          <p:cNvPr id="2" name="Group 9"/>
          <p:cNvGrpSpPr>
            <a:grpSpLocks noChangeAspect="1"/>
          </p:cNvGrpSpPr>
          <p:nvPr/>
        </p:nvGrpSpPr>
        <p:grpSpPr bwMode="auto">
          <a:xfrm>
            <a:off x="290384" y="961768"/>
            <a:ext cx="3657600" cy="1828800"/>
            <a:chOff x="228600" y="381000"/>
            <a:chExt cx="4572000" cy="2286000"/>
          </a:xfrm>
        </p:grpSpPr>
        <p:pic>
          <p:nvPicPr>
            <p:cNvPr id="14348" name="Picture 3" descr="snfr_ref_daily_gl_rr_2014040.png"/>
            <p:cNvPicPr>
              <a:picLocks noChangeAspect="1"/>
            </p:cNvPicPr>
            <p:nvPr/>
          </p:nvPicPr>
          <p:blipFill>
            <a:blip r:embed="rId5"/>
            <a:srcRect/>
            <a:stretch>
              <a:fillRect/>
            </a:stretch>
          </p:blipFill>
          <p:spPr bwMode="auto">
            <a:xfrm>
              <a:off x="228600" y="381000"/>
              <a:ext cx="4572000" cy="2286000"/>
            </a:xfrm>
            <a:prstGeom prst="rect">
              <a:avLst/>
            </a:prstGeom>
            <a:noFill/>
            <a:ln w="9525">
              <a:noFill/>
              <a:miter lim="800000"/>
              <a:headEnd/>
              <a:tailEnd/>
            </a:ln>
          </p:spPr>
        </p:pic>
        <p:sp>
          <p:nvSpPr>
            <p:cNvPr id="9" name="Rectangle 8"/>
            <p:cNvSpPr/>
            <p:nvPr/>
          </p:nvSpPr>
          <p:spPr>
            <a:xfrm>
              <a:off x="1143397" y="789781"/>
              <a:ext cx="152796" cy="1051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grpSp>
      <p:pic>
        <p:nvPicPr>
          <p:cNvPr id="14342" name="Picture 11"/>
          <p:cNvPicPr>
            <a:picLocks noChangeAspect="1" noChangeArrowheads="1"/>
          </p:cNvPicPr>
          <p:nvPr/>
        </p:nvPicPr>
        <p:blipFill>
          <a:blip r:embed="rId6"/>
          <a:srcRect/>
          <a:stretch>
            <a:fillRect/>
          </a:stretch>
        </p:blipFill>
        <p:spPr bwMode="auto">
          <a:xfrm>
            <a:off x="4672914" y="3155092"/>
            <a:ext cx="4273550" cy="2667000"/>
          </a:xfrm>
          <a:prstGeom prst="rect">
            <a:avLst/>
          </a:prstGeom>
          <a:noFill/>
          <a:ln w="9525">
            <a:noFill/>
            <a:miter lim="800000"/>
            <a:headEnd/>
            <a:tailEnd/>
          </a:ln>
        </p:spPr>
      </p:pic>
      <p:sp>
        <p:nvSpPr>
          <p:cNvPr id="14343" name="TextBox 7"/>
          <p:cNvSpPr txBox="1">
            <a:spLocks noChangeArrowheads="1"/>
          </p:cNvSpPr>
          <p:nvPr/>
        </p:nvSpPr>
        <p:spPr bwMode="auto">
          <a:xfrm>
            <a:off x="210065" y="5829944"/>
            <a:ext cx="3048000" cy="338137"/>
          </a:xfrm>
          <a:prstGeom prst="rect">
            <a:avLst/>
          </a:prstGeom>
          <a:noFill/>
          <a:ln w="9525">
            <a:noFill/>
            <a:miter lim="800000"/>
            <a:headEnd/>
            <a:tailEnd/>
          </a:ln>
        </p:spPr>
        <p:txBody>
          <a:bodyPr>
            <a:spAutoFit/>
          </a:bodyPr>
          <a:lstStyle/>
          <a:p>
            <a:r>
              <a:rPr lang="en-US" sz="1600" dirty="0">
                <a:latin typeface="Calibri" pitchFamily="34" charset="0"/>
              </a:rPr>
              <a:t>Reflectance-based snow fraction</a:t>
            </a:r>
          </a:p>
        </p:txBody>
      </p:sp>
      <p:sp>
        <p:nvSpPr>
          <p:cNvPr id="14344" name="TextBox 7"/>
          <p:cNvSpPr txBox="1">
            <a:spLocks noChangeArrowheads="1"/>
          </p:cNvSpPr>
          <p:nvPr/>
        </p:nvSpPr>
        <p:spPr bwMode="auto">
          <a:xfrm>
            <a:off x="6266935" y="5867014"/>
            <a:ext cx="2667000" cy="338137"/>
          </a:xfrm>
          <a:prstGeom prst="rect">
            <a:avLst/>
          </a:prstGeom>
          <a:noFill/>
          <a:ln w="9525">
            <a:noFill/>
            <a:miter lim="800000"/>
            <a:headEnd/>
            <a:tailEnd/>
          </a:ln>
        </p:spPr>
        <p:txBody>
          <a:bodyPr>
            <a:spAutoFit/>
          </a:bodyPr>
          <a:lstStyle/>
          <a:p>
            <a:r>
              <a:rPr lang="en-US" sz="1600" dirty="0">
                <a:latin typeface="Calibri" pitchFamily="34" charset="0"/>
              </a:rPr>
              <a:t>NDSI-based snow fraction</a:t>
            </a:r>
          </a:p>
        </p:txBody>
      </p:sp>
      <p:cxnSp>
        <p:nvCxnSpPr>
          <p:cNvPr id="17" name="Straight Arrow Connector 16"/>
          <p:cNvCxnSpPr/>
          <p:nvPr/>
        </p:nvCxnSpPr>
        <p:spPr>
          <a:xfrm>
            <a:off x="1077097" y="1517822"/>
            <a:ext cx="529281" cy="1596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248032" y="1346886"/>
            <a:ext cx="5103341" cy="1742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7" name="TextBox 5"/>
          <p:cNvSpPr txBox="1">
            <a:spLocks noChangeArrowheads="1"/>
          </p:cNvSpPr>
          <p:nvPr/>
        </p:nvSpPr>
        <p:spPr bwMode="auto">
          <a:xfrm>
            <a:off x="3531972" y="5745892"/>
            <a:ext cx="2514600" cy="338138"/>
          </a:xfrm>
          <a:prstGeom prst="rect">
            <a:avLst/>
          </a:prstGeom>
          <a:noFill/>
          <a:ln w="9525">
            <a:noFill/>
            <a:miter lim="800000"/>
            <a:headEnd/>
            <a:tailEnd/>
          </a:ln>
        </p:spPr>
        <p:txBody>
          <a:bodyPr>
            <a:spAutoFit/>
          </a:bodyPr>
          <a:lstStyle/>
          <a:p>
            <a:r>
              <a:rPr lang="en-US" sz="1600" dirty="0"/>
              <a:t>Clouds are shown in gray</a:t>
            </a:r>
          </a:p>
        </p:txBody>
      </p:sp>
      <p:sp>
        <p:nvSpPr>
          <p:cNvPr id="20" name="TextBox 7"/>
          <p:cNvSpPr txBox="1">
            <a:spLocks noChangeArrowheads="1"/>
          </p:cNvSpPr>
          <p:nvPr/>
        </p:nvSpPr>
        <p:spPr bwMode="auto">
          <a:xfrm>
            <a:off x="453081" y="0"/>
            <a:ext cx="8229600" cy="646331"/>
          </a:xfrm>
          <a:prstGeom prst="rect">
            <a:avLst/>
          </a:prstGeom>
          <a:noFill/>
          <a:ln w="9525">
            <a:noFill/>
            <a:miter lim="800000"/>
            <a:headEnd/>
            <a:tailEnd/>
          </a:ln>
        </p:spPr>
        <p:txBody>
          <a:bodyPr>
            <a:spAutoFit/>
          </a:bodyPr>
          <a:lstStyle/>
          <a:p>
            <a:pPr algn="ctr"/>
            <a:r>
              <a:rPr lang="en-US" sz="2000" b="1" dirty="0" smtClean="0">
                <a:latin typeface="Calibri" pitchFamily="34" charset="0"/>
              </a:rPr>
              <a:t> </a:t>
            </a:r>
            <a:r>
              <a:rPr lang="en-US" sz="3600" dirty="0" smtClean="0">
                <a:latin typeface="Calibri" pitchFamily="34" charset="0"/>
              </a:rPr>
              <a:t>Difference between Snow fraction Maps </a:t>
            </a:r>
            <a:endParaRPr lang="en-US" sz="2000" b="1"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4739301" y="1133915"/>
            <a:ext cx="3657600" cy="1569660"/>
          </a:xfrm>
          <a:prstGeom prst="rect">
            <a:avLst/>
          </a:prstGeom>
          <a:noFill/>
          <a:ln w="9525">
            <a:noFill/>
            <a:miter lim="800000"/>
            <a:headEnd/>
            <a:tailEnd/>
          </a:ln>
        </p:spPr>
        <p:txBody>
          <a:bodyPr>
            <a:spAutoFit/>
          </a:bodyPr>
          <a:lstStyle/>
          <a:p>
            <a:pPr algn="just"/>
            <a:r>
              <a:rPr lang="en-US" sz="2400" dirty="0" smtClean="0"/>
              <a:t>There are noticeable </a:t>
            </a:r>
            <a:r>
              <a:rPr lang="en-US" sz="2400" dirty="0"/>
              <a:t>differences in the two snow fraction products at the local scale</a:t>
            </a:r>
          </a:p>
        </p:txBody>
      </p:sp>
      <p:pic>
        <p:nvPicPr>
          <p:cNvPr id="15363" name="Picture 4"/>
          <p:cNvPicPr>
            <a:picLocks noChangeAspect="1" noChangeArrowheads="1"/>
          </p:cNvPicPr>
          <p:nvPr/>
        </p:nvPicPr>
        <p:blipFill>
          <a:blip r:embed="rId3"/>
          <a:srcRect/>
          <a:stretch>
            <a:fillRect/>
          </a:stretch>
        </p:blipFill>
        <p:spPr bwMode="auto">
          <a:xfrm>
            <a:off x="3276600" y="6172200"/>
            <a:ext cx="2349500" cy="609600"/>
          </a:xfrm>
          <a:prstGeom prst="rect">
            <a:avLst/>
          </a:prstGeom>
          <a:noFill/>
          <a:ln w="9525">
            <a:noFill/>
            <a:miter lim="800000"/>
            <a:headEnd/>
            <a:tailEnd/>
          </a:ln>
        </p:spPr>
      </p:pic>
      <p:pic>
        <p:nvPicPr>
          <p:cNvPr id="15364" name="Picture 2"/>
          <p:cNvPicPr>
            <a:picLocks noChangeAspect="1" noChangeArrowheads="1"/>
          </p:cNvPicPr>
          <p:nvPr/>
        </p:nvPicPr>
        <p:blipFill>
          <a:blip r:embed="rId4"/>
          <a:srcRect/>
          <a:stretch>
            <a:fillRect/>
          </a:stretch>
        </p:blipFill>
        <p:spPr bwMode="auto">
          <a:xfrm>
            <a:off x="5012724" y="2994454"/>
            <a:ext cx="3124200" cy="3146425"/>
          </a:xfrm>
          <a:prstGeom prst="rect">
            <a:avLst/>
          </a:prstGeom>
          <a:noFill/>
          <a:ln w="9525">
            <a:noFill/>
            <a:miter lim="800000"/>
            <a:headEnd/>
            <a:tailEnd/>
          </a:ln>
        </p:spPr>
      </p:pic>
      <p:pic>
        <p:nvPicPr>
          <p:cNvPr id="15365" name="Picture 3"/>
          <p:cNvPicPr>
            <a:picLocks noChangeAspect="1" noChangeArrowheads="1"/>
          </p:cNvPicPr>
          <p:nvPr/>
        </p:nvPicPr>
        <p:blipFill>
          <a:blip r:embed="rId5"/>
          <a:srcRect/>
          <a:stretch>
            <a:fillRect/>
          </a:stretch>
        </p:blipFill>
        <p:spPr bwMode="auto">
          <a:xfrm>
            <a:off x="724243" y="3019167"/>
            <a:ext cx="3168650" cy="3124200"/>
          </a:xfrm>
          <a:prstGeom prst="rect">
            <a:avLst/>
          </a:prstGeom>
          <a:noFill/>
          <a:ln w="9525">
            <a:noFill/>
            <a:miter lim="800000"/>
            <a:headEnd/>
            <a:tailEnd/>
          </a:ln>
        </p:spPr>
      </p:pic>
      <p:grpSp>
        <p:nvGrpSpPr>
          <p:cNvPr id="2" name="Group 14"/>
          <p:cNvGrpSpPr>
            <a:grpSpLocks/>
          </p:cNvGrpSpPr>
          <p:nvPr/>
        </p:nvGrpSpPr>
        <p:grpSpPr bwMode="auto">
          <a:xfrm>
            <a:off x="654908" y="873211"/>
            <a:ext cx="3316288" cy="2057400"/>
            <a:chOff x="457200" y="304801"/>
            <a:chExt cx="3316855" cy="2057400"/>
          </a:xfrm>
        </p:grpSpPr>
        <p:pic>
          <p:nvPicPr>
            <p:cNvPr id="15371" name="Picture 2"/>
            <p:cNvPicPr>
              <a:picLocks noChangeAspect="1" noChangeArrowheads="1"/>
            </p:cNvPicPr>
            <p:nvPr/>
          </p:nvPicPr>
          <p:blipFill>
            <a:blip r:embed="rId6"/>
            <a:srcRect/>
            <a:stretch>
              <a:fillRect/>
            </a:stretch>
          </p:blipFill>
          <p:spPr bwMode="auto">
            <a:xfrm>
              <a:off x="457200" y="304801"/>
              <a:ext cx="3316855" cy="2057400"/>
            </a:xfrm>
            <a:prstGeom prst="rect">
              <a:avLst/>
            </a:prstGeom>
            <a:noFill/>
            <a:ln w="9525">
              <a:noFill/>
              <a:miter lim="800000"/>
              <a:headEnd/>
              <a:tailEnd/>
            </a:ln>
          </p:spPr>
        </p:pic>
        <p:sp>
          <p:nvSpPr>
            <p:cNvPr id="12" name="Rectangle 11"/>
            <p:cNvSpPr/>
            <p:nvPr/>
          </p:nvSpPr>
          <p:spPr>
            <a:xfrm>
              <a:off x="762052" y="609601"/>
              <a:ext cx="76213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367" name="TextBox 7"/>
          <p:cNvSpPr txBox="1">
            <a:spLocks noChangeArrowheads="1"/>
          </p:cNvSpPr>
          <p:nvPr/>
        </p:nvSpPr>
        <p:spPr bwMode="auto">
          <a:xfrm>
            <a:off x="990600" y="6215063"/>
            <a:ext cx="1981200" cy="338137"/>
          </a:xfrm>
          <a:prstGeom prst="rect">
            <a:avLst/>
          </a:prstGeom>
          <a:noFill/>
          <a:ln w="9525">
            <a:noFill/>
            <a:miter lim="800000"/>
            <a:headEnd/>
            <a:tailEnd/>
          </a:ln>
        </p:spPr>
        <p:txBody>
          <a:bodyPr>
            <a:spAutoFit/>
          </a:bodyPr>
          <a:lstStyle/>
          <a:p>
            <a:r>
              <a:rPr lang="en-US" sz="1600">
                <a:latin typeface="Calibri" pitchFamily="34" charset="0"/>
              </a:rPr>
              <a:t>Reflectance-based</a:t>
            </a:r>
          </a:p>
        </p:txBody>
      </p:sp>
      <p:sp>
        <p:nvSpPr>
          <p:cNvPr id="15368" name="TextBox 7"/>
          <p:cNvSpPr txBox="1">
            <a:spLocks noChangeArrowheads="1"/>
          </p:cNvSpPr>
          <p:nvPr/>
        </p:nvSpPr>
        <p:spPr bwMode="auto">
          <a:xfrm>
            <a:off x="6629400" y="6291263"/>
            <a:ext cx="1447800" cy="338137"/>
          </a:xfrm>
          <a:prstGeom prst="rect">
            <a:avLst/>
          </a:prstGeom>
          <a:noFill/>
          <a:ln w="9525">
            <a:noFill/>
            <a:miter lim="800000"/>
            <a:headEnd/>
            <a:tailEnd/>
          </a:ln>
        </p:spPr>
        <p:txBody>
          <a:bodyPr>
            <a:spAutoFit/>
          </a:bodyPr>
          <a:lstStyle/>
          <a:p>
            <a:r>
              <a:rPr lang="en-US" sz="1600">
                <a:latin typeface="Calibri" pitchFamily="34" charset="0"/>
              </a:rPr>
              <a:t>NDSI-based</a:t>
            </a:r>
          </a:p>
        </p:txBody>
      </p:sp>
      <p:cxnSp>
        <p:nvCxnSpPr>
          <p:cNvPr id="17" name="Straight Arrow Connector 16"/>
          <p:cNvCxnSpPr>
            <a:stCxn id="12" idx="2"/>
          </p:cNvCxnSpPr>
          <p:nvPr/>
        </p:nvCxnSpPr>
        <p:spPr>
          <a:xfrm>
            <a:off x="1340708" y="1940011"/>
            <a:ext cx="586946" cy="1075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779373" y="1594022"/>
            <a:ext cx="4434016" cy="1396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7"/>
          <p:cNvSpPr txBox="1">
            <a:spLocks noChangeArrowheads="1"/>
          </p:cNvSpPr>
          <p:nvPr/>
        </p:nvSpPr>
        <p:spPr bwMode="auto">
          <a:xfrm>
            <a:off x="453081" y="0"/>
            <a:ext cx="8229600" cy="646331"/>
          </a:xfrm>
          <a:prstGeom prst="rect">
            <a:avLst/>
          </a:prstGeom>
          <a:noFill/>
          <a:ln w="9525">
            <a:noFill/>
            <a:miter lim="800000"/>
            <a:headEnd/>
            <a:tailEnd/>
          </a:ln>
        </p:spPr>
        <p:txBody>
          <a:bodyPr>
            <a:spAutoFit/>
          </a:bodyPr>
          <a:lstStyle/>
          <a:p>
            <a:pPr algn="ctr"/>
            <a:r>
              <a:rPr lang="en-US" sz="2000" b="1" dirty="0" smtClean="0">
                <a:latin typeface="Calibri" pitchFamily="34" charset="0"/>
              </a:rPr>
              <a:t> </a:t>
            </a:r>
            <a:r>
              <a:rPr lang="en-US" sz="3600" dirty="0" smtClean="0">
                <a:latin typeface="Calibri" pitchFamily="34" charset="0"/>
              </a:rPr>
              <a:t>Difference between Snow fraction Maps </a:t>
            </a:r>
            <a:endParaRPr lang="en-US" sz="2000" b="1"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r" eaLnBrk="1" hangingPunct="1"/>
            <a:r>
              <a:rPr lang="en-US" sz="3200" dirty="0" smtClean="0">
                <a:ea typeface="ＭＳ Ｐゴシック" pitchFamily="34" charset="-128"/>
              </a:rPr>
              <a:t>Role of Changes in </a:t>
            </a:r>
            <a:r>
              <a:rPr lang="en-US" sz="3200" dirty="0" err="1" smtClean="0">
                <a:ea typeface="ＭＳ Ｐゴシック" pitchFamily="34" charset="-128"/>
              </a:rPr>
              <a:t>Endmembers</a:t>
            </a:r>
            <a:endParaRPr lang="en-US" sz="3200" dirty="0" smtClean="0">
              <a:ea typeface="ＭＳ Ｐゴシック" pitchFamily="34" charset="-128"/>
            </a:endParaRPr>
          </a:p>
        </p:txBody>
      </p:sp>
      <p:sp>
        <p:nvSpPr>
          <p:cNvPr id="5123" name="Content Placeholder 2"/>
          <p:cNvSpPr>
            <a:spLocks noGrp="1"/>
          </p:cNvSpPr>
          <p:nvPr>
            <p:ph idx="1"/>
          </p:nvPr>
        </p:nvSpPr>
        <p:spPr>
          <a:xfrm>
            <a:off x="220663" y="1248229"/>
            <a:ext cx="8686800" cy="5473246"/>
          </a:xfrm>
        </p:spPr>
        <p:txBody>
          <a:bodyPr/>
          <a:lstStyle/>
          <a:p>
            <a:pPr algn="just"/>
            <a:r>
              <a:rPr lang="en-US" sz="2400" dirty="0" smtClean="0"/>
              <a:t>The quality of snow cover information provided by remote sensing varies from region to region as well as from day to day depending on</a:t>
            </a:r>
          </a:p>
          <a:p>
            <a:pPr algn="just">
              <a:buNone/>
            </a:pPr>
            <a:r>
              <a:rPr lang="en-US" sz="2400" dirty="0" smtClean="0"/>
              <a:t>	- snow and background surface types </a:t>
            </a:r>
          </a:p>
          <a:p>
            <a:pPr algn="just">
              <a:buNone/>
            </a:pPr>
            <a:r>
              <a:rPr lang="en-US" sz="2400" dirty="0" smtClean="0"/>
              <a:t>	- the geometry of satellite observations </a:t>
            </a:r>
          </a:p>
          <a:p>
            <a:pPr algn="just">
              <a:buNone/>
            </a:pPr>
            <a:r>
              <a:rPr lang="en-US" sz="2400" dirty="0" smtClean="0"/>
              <a:t>	- the state of the atmosphere</a:t>
            </a:r>
          </a:p>
          <a:p>
            <a:pPr algn="just">
              <a:buNone/>
            </a:pPr>
            <a:endParaRPr lang="en-US" sz="2400" dirty="0" smtClean="0"/>
          </a:p>
          <a:p>
            <a:pPr algn="just"/>
            <a:r>
              <a:rPr lang="en-US" sz="2400" dirty="0" smtClean="0"/>
              <a:t>Observed changes in pixel </a:t>
            </a:r>
            <a:r>
              <a:rPr lang="en-US" sz="2400" dirty="0" err="1" smtClean="0"/>
              <a:t>reflectances</a:t>
            </a:r>
            <a:r>
              <a:rPr lang="en-US" sz="2400" dirty="0" smtClean="0"/>
              <a:t> should not be ascribed exclusively to variable fraction, because they depends also on local variability in spectral signatures of the </a:t>
            </a:r>
            <a:r>
              <a:rPr lang="en-US" sz="2400" dirty="0" err="1" smtClean="0"/>
              <a:t>endmembers</a:t>
            </a:r>
            <a:endParaRPr lang="en-US" sz="2400" dirty="0" smtClean="0"/>
          </a:p>
          <a:p>
            <a:pPr algn="just"/>
            <a:endParaRPr lang="en-US" sz="2400" dirty="0" smtClean="0"/>
          </a:p>
          <a:p>
            <a:pPr lvl="0" algn="just"/>
            <a:r>
              <a:rPr lang="en-US" sz="2400" dirty="0" smtClean="0"/>
              <a:t>Allowing for local variability in spectral signatures of </a:t>
            </a:r>
            <a:r>
              <a:rPr lang="en-US" sz="2400" dirty="0" err="1" smtClean="0"/>
              <a:t>endmembers</a:t>
            </a:r>
            <a:r>
              <a:rPr lang="en-US" sz="2400" dirty="0" smtClean="0"/>
              <a:t> within a scene is a key requirement to snow algorithms</a:t>
            </a:r>
          </a:p>
          <a:p>
            <a:endParaRPr lang="en-US" sz="2400" dirty="0" smtClean="0"/>
          </a:p>
          <a:p>
            <a:endParaRPr lang="en-US" sz="2400" dirty="0" smtClean="0"/>
          </a:p>
          <a:p>
            <a:endParaRPr lang="en-US" sz="2400" dirty="0" smtClean="0"/>
          </a:p>
          <a:p>
            <a:pPr eaLnBrk="1" hangingPunct="1"/>
            <a:endParaRPr lang="en-US" sz="2400" dirty="0" smtClean="0">
              <a:ea typeface="ＭＳ Ｐゴシック" pitchFamily="34" charset="-128"/>
            </a:endParaRP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sz="3200" dirty="0" smtClean="0">
                <a:ea typeface="ＭＳ Ｐゴシック" pitchFamily="34" charset="-128"/>
              </a:rPr>
              <a:t>Variability of snow &amp; non-snow </a:t>
            </a:r>
            <a:r>
              <a:rPr lang="en-US" sz="3200" dirty="0" err="1" smtClean="0">
                <a:ea typeface="ＭＳ Ｐゴシック" pitchFamily="34" charset="-128"/>
              </a:rPr>
              <a:t>reflectances</a:t>
            </a:r>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(within a scene)</a:t>
            </a:r>
          </a:p>
        </p:txBody>
      </p:sp>
      <p:sp>
        <p:nvSpPr>
          <p:cNvPr id="5123" name="Content Placeholder 2"/>
          <p:cNvSpPr>
            <a:spLocks noGrp="1"/>
          </p:cNvSpPr>
          <p:nvPr>
            <p:ph idx="1"/>
          </p:nvPr>
        </p:nvSpPr>
        <p:spPr>
          <a:xfrm>
            <a:off x="220663" y="1248229"/>
            <a:ext cx="8686800" cy="5473246"/>
          </a:xfrm>
        </p:spPr>
        <p:txBody>
          <a:bodyPr/>
          <a:lstStyle/>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marL="0" indent="0" eaLnBrk="1" hangingPunct="1">
              <a:buNone/>
            </a:pPr>
            <a:endParaRPr lang="en-US" sz="2400" dirty="0" smtClean="0"/>
          </a:p>
          <a:p>
            <a:pPr marL="0" indent="0" algn="just" eaLnBrk="1" hangingPunct="1">
              <a:buNone/>
            </a:pPr>
            <a:r>
              <a:rPr lang="en-US" sz="2400" dirty="0" smtClean="0"/>
              <a:t>The simplest case of a two-dimensional histogram presenting the joint probability densities for Landsat band 2 (X axis) corresponding to VIIRS band M5 (0.64 µm) and Landsat 5 (Y axis) corresponding to VIIRS band M10 (1.61µm) illustrates significant variability in reflections characterizing snow and non-snow endmembers.</a:t>
            </a:r>
            <a:endParaRPr lang="en-US" sz="2400" dirty="0" smtClean="0">
              <a:ea typeface="ＭＳ Ｐゴシック" pitchFamily="34" charset="-128"/>
            </a:endParaRP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26</a:t>
            </a:fld>
            <a:endParaRPr lang="en-US" dirty="0" smtClean="0"/>
          </a:p>
        </p:txBody>
      </p:sp>
      <p:pic>
        <p:nvPicPr>
          <p:cNvPr id="2050" name="Picture 2"/>
          <p:cNvPicPr>
            <a:picLocks noChangeAspect="1" noChangeArrowheads="1"/>
          </p:cNvPicPr>
          <p:nvPr/>
        </p:nvPicPr>
        <p:blipFill>
          <a:blip r:embed="rId2"/>
          <a:srcRect/>
          <a:stretch>
            <a:fillRect/>
          </a:stretch>
        </p:blipFill>
        <p:spPr bwMode="auto">
          <a:xfrm>
            <a:off x="1992539" y="1553029"/>
            <a:ext cx="4781550" cy="3000375"/>
          </a:xfrm>
          <a:prstGeom prst="rect">
            <a:avLst/>
          </a:prstGeom>
          <a:noFill/>
          <a:ln w="9525">
            <a:noFill/>
            <a:miter lim="800000"/>
            <a:headEnd/>
            <a:tailEnd/>
          </a:ln>
        </p:spPr>
      </p:pic>
      <p:sp>
        <p:nvSpPr>
          <p:cNvPr id="6" name="Oval 5"/>
          <p:cNvSpPr/>
          <p:nvPr/>
        </p:nvSpPr>
        <p:spPr>
          <a:xfrm rot="21373042">
            <a:off x="2372467" y="4174562"/>
            <a:ext cx="4582533" cy="35895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8294383">
            <a:off x="1525436" y="3141386"/>
            <a:ext cx="2924686" cy="38773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61849" y="4023794"/>
            <a:ext cx="2182151" cy="646331"/>
          </a:xfrm>
          <a:prstGeom prst="rect">
            <a:avLst/>
          </a:prstGeom>
          <a:noFill/>
        </p:spPr>
        <p:txBody>
          <a:bodyPr wrap="square" rtlCol="0">
            <a:spAutoFit/>
          </a:bodyPr>
          <a:lstStyle/>
          <a:p>
            <a:r>
              <a:rPr lang="en-US" b="1" dirty="0" smtClean="0">
                <a:solidFill>
                  <a:srgbClr val="0070C0"/>
                </a:solidFill>
              </a:rPr>
              <a:t>Snow </a:t>
            </a:r>
            <a:r>
              <a:rPr lang="en-US" b="1" dirty="0" err="1" smtClean="0">
                <a:solidFill>
                  <a:srgbClr val="0070C0"/>
                </a:solidFill>
              </a:rPr>
              <a:t>endmembers</a:t>
            </a:r>
            <a:endParaRPr lang="en-US" b="1" dirty="0">
              <a:solidFill>
                <a:srgbClr val="0070C0"/>
              </a:solidFill>
            </a:endParaRPr>
          </a:p>
        </p:txBody>
      </p:sp>
      <p:sp>
        <p:nvSpPr>
          <p:cNvPr id="9" name="TextBox 8"/>
          <p:cNvSpPr txBox="1"/>
          <p:nvPr/>
        </p:nvSpPr>
        <p:spPr>
          <a:xfrm>
            <a:off x="1992539" y="1701898"/>
            <a:ext cx="1810204" cy="646331"/>
          </a:xfrm>
          <a:prstGeom prst="rect">
            <a:avLst/>
          </a:prstGeom>
          <a:noFill/>
        </p:spPr>
        <p:txBody>
          <a:bodyPr wrap="square" rtlCol="0">
            <a:spAutoFit/>
          </a:bodyPr>
          <a:lstStyle/>
          <a:p>
            <a:r>
              <a:rPr lang="en-US" b="1" dirty="0" smtClean="0">
                <a:solidFill>
                  <a:srgbClr val="0070C0"/>
                </a:solidFill>
              </a:rPr>
              <a:t>Non-snow</a:t>
            </a:r>
          </a:p>
          <a:p>
            <a:r>
              <a:rPr lang="en-US" b="1" dirty="0" err="1" smtClean="0">
                <a:solidFill>
                  <a:srgbClr val="0070C0"/>
                </a:solidFill>
              </a:rPr>
              <a:t>endmembers</a:t>
            </a:r>
            <a:endParaRPr lang="en-US" b="1" dirty="0">
              <a:solidFill>
                <a:srgbClr val="0070C0"/>
              </a:solidFill>
            </a:endParaRPr>
          </a:p>
        </p:txBody>
      </p:sp>
      <p:sp>
        <p:nvSpPr>
          <p:cNvPr id="10" name="TextBox 9"/>
          <p:cNvSpPr txBox="1"/>
          <p:nvPr/>
        </p:nvSpPr>
        <p:spPr>
          <a:xfrm>
            <a:off x="3512458" y="3264318"/>
            <a:ext cx="2075543" cy="461665"/>
          </a:xfrm>
          <a:prstGeom prst="rect">
            <a:avLst/>
          </a:prstGeom>
          <a:noFill/>
        </p:spPr>
        <p:txBody>
          <a:bodyPr wrap="square" rtlCol="0">
            <a:spAutoFit/>
          </a:bodyPr>
          <a:lstStyle/>
          <a:p>
            <a:r>
              <a:rPr lang="en-US" sz="2400" b="1" dirty="0" smtClean="0">
                <a:solidFill>
                  <a:srgbClr val="0070C0"/>
                </a:solidFill>
              </a:rPr>
              <a:t>Mixed pixels</a:t>
            </a:r>
            <a:endParaRPr lang="en-US" sz="2400" b="1" dirty="0">
              <a:solidFill>
                <a:srgbClr val="0070C0"/>
              </a:solidFill>
            </a:endParaRPr>
          </a:p>
        </p:txBody>
      </p:sp>
      <p:sp>
        <p:nvSpPr>
          <p:cNvPr id="11" name="TextBox 10"/>
          <p:cNvSpPr txBox="1"/>
          <p:nvPr/>
        </p:nvSpPr>
        <p:spPr>
          <a:xfrm>
            <a:off x="4861249" y="4534677"/>
            <a:ext cx="1968760" cy="369332"/>
          </a:xfrm>
          <a:prstGeom prst="rect">
            <a:avLst/>
          </a:prstGeom>
          <a:noFill/>
        </p:spPr>
        <p:txBody>
          <a:bodyPr wrap="square" rtlCol="0">
            <a:spAutoFit/>
          </a:bodyPr>
          <a:lstStyle/>
          <a:p>
            <a:r>
              <a:rPr lang="en-US" i="1" dirty="0" smtClean="0"/>
              <a:t>Visible reflectance</a:t>
            </a:r>
            <a:endParaRPr lang="en-US" i="1" dirty="0"/>
          </a:p>
        </p:txBody>
      </p:sp>
      <p:sp>
        <p:nvSpPr>
          <p:cNvPr id="12" name="TextBox 11"/>
          <p:cNvSpPr txBox="1"/>
          <p:nvPr/>
        </p:nvSpPr>
        <p:spPr>
          <a:xfrm rot="16200000">
            <a:off x="326570" y="2485054"/>
            <a:ext cx="2911151" cy="369332"/>
          </a:xfrm>
          <a:prstGeom prst="rect">
            <a:avLst/>
          </a:prstGeom>
          <a:noFill/>
        </p:spPr>
        <p:txBody>
          <a:bodyPr wrap="square" rtlCol="0">
            <a:spAutoFit/>
          </a:bodyPr>
          <a:lstStyle/>
          <a:p>
            <a:r>
              <a:rPr lang="en-US" i="1" dirty="0" smtClean="0"/>
              <a:t>Shortwave IR reflectance</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sz="3200" dirty="0" smtClean="0">
                <a:ea typeface="ＭＳ Ｐゴシック" pitchFamily="34" charset="-128"/>
              </a:rPr>
              <a:t>Variability of snow &amp; non-snow </a:t>
            </a:r>
            <a:r>
              <a:rPr lang="en-US" sz="3200" dirty="0" err="1" smtClean="0">
                <a:ea typeface="ＭＳ Ｐゴシック" pitchFamily="34" charset="-128"/>
              </a:rPr>
              <a:t>reflectances</a:t>
            </a:r>
            <a:r>
              <a:rPr lang="en-US" sz="3200" dirty="0" smtClean="0">
                <a:ea typeface="ＭＳ Ｐゴシック" pitchFamily="34" charset="-128"/>
              </a:rPr>
              <a:t/>
            </a:r>
            <a:br>
              <a:rPr lang="en-US" sz="3200" dirty="0" smtClean="0">
                <a:ea typeface="ＭＳ Ｐゴシック" pitchFamily="34" charset="-128"/>
              </a:rPr>
            </a:br>
            <a:r>
              <a:rPr lang="en-US" sz="3200" dirty="0" smtClean="0">
                <a:ea typeface="ＭＳ Ｐゴシック" pitchFamily="34" charset="-128"/>
              </a:rPr>
              <a:t>(within the same scene)  </a:t>
            </a:r>
          </a:p>
        </p:txBody>
      </p:sp>
      <p:sp>
        <p:nvSpPr>
          <p:cNvPr id="5123" name="Content Placeholder 2"/>
          <p:cNvSpPr>
            <a:spLocks noGrp="1"/>
          </p:cNvSpPr>
          <p:nvPr>
            <p:ph idx="1"/>
          </p:nvPr>
        </p:nvSpPr>
        <p:spPr>
          <a:xfrm>
            <a:off x="457199" y="1248229"/>
            <a:ext cx="8229601" cy="5473246"/>
          </a:xfrm>
        </p:spPr>
        <p:txBody>
          <a:bodyPr/>
          <a:lstStyle/>
          <a:p>
            <a:pPr algn="just" eaLnBrk="1" hangingPunct="1">
              <a:buNone/>
            </a:pPr>
            <a:r>
              <a:rPr lang="en-US" sz="2400" dirty="0" smtClean="0">
                <a:ea typeface="ＭＳ Ｐゴシック" pitchFamily="34" charset="-128"/>
              </a:rPr>
              <a:t>	</a:t>
            </a:r>
            <a:endParaRPr lang="en-US" sz="2400" i="1" dirty="0" smtClean="0">
              <a:ea typeface="ＭＳ Ｐゴシック" pitchFamily="34" charset="-128"/>
            </a:endParaRPr>
          </a:p>
          <a:p>
            <a:pPr eaLnBrk="1" hangingPunct="1">
              <a:buNone/>
            </a:pPr>
            <a:r>
              <a:rPr lang="en-US" sz="2400" i="1" dirty="0" smtClean="0">
                <a:ea typeface="ＭＳ Ｐゴシック" pitchFamily="34" charset="-128"/>
              </a:rPr>
              <a:t>	</a:t>
            </a:r>
          </a:p>
          <a:p>
            <a:pPr eaLnBrk="1" hangingPunct="1">
              <a:buNone/>
            </a:pPr>
            <a:r>
              <a:rPr lang="en-US" sz="2400" dirty="0" smtClean="0">
                <a:ea typeface="ＭＳ Ｐゴシック" pitchFamily="34" charset="-128"/>
              </a:rPr>
              <a:t>  </a:t>
            </a: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27</a:t>
            </a:fld>
            <a:endParaRPr lang="en-US" smtClean="0"/>
          </a:p>
        </p:txBody>
      </p:sp>
      <p:pic>
        <p:nvPicPr>
          <p:cNvPr id="5" name="Picture 9" descr="l_a"/>
          <p:cNvPicPr>
            <a:picLocks noChangeAspect="1" noChangeArrowheads="1"/>
          </p:cNvPicPr>
          <p:nvPr/>
        </p:nvPicPr>
        <p:blipFill>
          <a:blip r:embed="rId2"/>
          <a:srcRect/>
          <a:stretch>
            <a:fillRect/>
          </a:stretch>
        </p:blipFill>
        <p:spPr bwMode="auto">
          <a:xfrm>
            <a:off x="195942" y="1872343"/>
            <a:ext cx="3591900" cy="3377519"/>
          </a:xfrm>
          <a:prstGeom prst="rect">
            <a:avLst/>
          </a:prstGeom>
          <a:noFill/>
        </p:spPr>
      </p:pic>
      <p:pic>
        <p:nvPicPr>
          <p:cNvPr id="6" name="Picture 9" descr="m_a"/>
          <p:cNvPicPr>
            <a:picLocks noChangeAspect="1" noChangeArrowheads="1"/>
          </p:cNvPicPr>
          <p:nvPr/>
        </p:nvPicPr>
        <p:blipFill>
          <a:blip r:embed="rId3"/>
          <a:srcRect/>
          <a:stretch>
            <a:fillRect/>
          </a:stretch>
        </p:blipFill>
        <p:spPr bwMode="auto">
          <a:xfrm>
            <a:off x="3959394" y="1872344"/>
            <a:ext cx="5147712" cy="3377518"/>
          </a:xfrm>
          <a:prstGeom prst="rect">
            <a:avLst/>
          </a:prstGeom>
          <a:noFill/>
        </p:spPr>
      </p:pic>
      <p:sp>
        <p:nvSpPr>
          <p:cNvPr id="7" name="Rectangle 6"/>
          <p:cNvSpPr/>
          <p:nvPr/>
        </p:nvSpPr>
        <p:spPr>
          <a:xfrm>
            <a:off x="186611" y="5712939"/>
            <a:ext cx="8730344" cy="369332"/>
          </a:xfrm>
          <a:prstGeom prst="rect">
            <a:avLst/>
          </a:prstGeom>
        </p:spPr>
        <p:txBody>
          <a:bodyPr wrap="square">
            <a:spAutoFit/>
          </a:bodyPr>
          <a:lstStyle/>
          <a:p>
            <a:r>
              <a:rPr lang="en-US" dirty="0" smtClean="0"/>
              <a:t>High resolution observations			Moderate resolution observations</a:t>
            </a:r>
            <a:endParaRPr lang="en-US" dirty="0"/>
          </a:p>
        </p:txBody>
      </p:sp>
      <p:sp>
        <p:nvSpPr>
          <p:cNvPr id="8" name="TextBox 7"/>
          <p:cNvSpPr txBox="1"/>
          <p:nvPr/>
        </p:nvSpPr>
        <p:spPr>
          <a:xfrm rot="16200000">
            <a:off x="2715209" y="3427445"/>
            <a:ext cx="2911151" cy="369332"/>
          </a:xfrm>
          <a:prstGeom prst="rect">
            <a:avLst/>
          </a:prstGeom>
          <a:noFill/>
        </p:spPr>
        <p:txBody>
          <a:bodyPr wrap="square" rtlCol="0">
            <a:spAutoFit/>
          </a:bodyPr>
          <a:lstStyle/>
          <a:p>
            <a:r>
              <a:rPr lang="en-US" i="1" dirty="0" smtClean="0"/>
              <a:t>Shortwave IR reflectance</a:t>
            </a:r>
            <a:endParaRPr lang="en-US" i="1" dirty="0"/>
          </a:p>
        </p:txBody>
      </p:sp>
      <p:sp>
        <p:nvSpPr>
          <p:cNvPr id="9" name="TextBox 8"/>
          <p:cNvSpPr txBox="1"/>
          <p:nvPr/>
        </p:nvSpPr>
        <p:spPr>
          <a:xfrm rot="16200000">
            <a:off x="-1115983" y="3570515"/>
            <a:ext cx="2911151" cy="369332"/>
          </a:xfrm>
          <a:prstGeom prst="rect">
            <a:avLst/>
          </a:prstGeom>
          <a:noFill/>
        </p:spPr>
        <p:txBody>
          <a:bodyPr wrap="square" rtlCol="0">
            <a:spAutoFit/>
          </a:bodyPr>
          <a:lstStyle/>
          <a:p>
            <a:r>
              <a:rPr lang="en-US" i="1" dirty="0" smtClean="0"/>
              <a:t>Shortwave IR reflectance</a:t>
            </a:r>
            <a:endParaRPr lang="en-US" i="1" dirty="0"/>
          </a:p>
        </p:txBody>
      </p:sp>
      <p:sp>
        <p:nvSpPr>
          <p:cNvPr id="10" name="TextBox 9"/>
          <p:cNvSpPr txBox="1"/>
          <p:nvPr/>
        </p:nvSpPr>
        <p:spPr>
          <a:xfrm>
            <a:off x="1940767" y="5187820"/>
            <a:ext cx="1968760" cy="369332"/>
          </a:xfrm>
          <a:prstGeom prst="rect">
            <a:avLst/>
          </a:prstGeom>
          <a:noFill/>
        </p:spPr>
        <p:txBody>
          <a:bodyPr wrap="square" rtlCol="0">
            <a:spAutoFit/>
          </a:bodyPr>
          <a:lstStyle/>
          <a:p>
            <a:r>
              <a:rPr lang="en-US" i="1" dirty="0" smtClean="0"/>
              <a:t>Visible reflectance</a:t>
            </a:r>
            <a:endParaRPr lang="en-US" i="1" dirty="0"/>
          </a:p>
        </p:txBody>
      </p:sp>
      <p:sp>
        <p:nvSpPr>
          <p:cNvPr id="11" name="TextBox 10"/>
          <p:cNvSpPr txBox="1"/>
          <p:nvPr/>
        </p:nvSpPr>
        <p:spPr>
          <a:xfrm>
            <a:off x="7175240" y="5265575"/>
            <a:ext cx="1968760" cy="369332"/>
          </a:xfrm>
          <a:prstGeom prst="rect">
            <a:avLst/>
          </a:prstGeom>
          <a:noFill/>
        </p:spPr>
        <p:txBody>
          <a:bodyPr wrap="square" rtlCol="0">
            <a:spAutoFit/>
          </a:bodyPr>
          <a:lstStyle/>
          <a:p>
            <a:r>
              <a:rPr lang="en-US" i="1" dirty="0" smtClean="0"/>
              <a:t>Visible reflectance</a:t>
            </a:r>
            <a:endParaRPr lang="en-US"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7"/>
          <p:cNvSpPr txBox="1">
            <a:spLocks noChangeArrowheads="1"/>
          </p:cNvSpPr>
          <p:nvPr/>
        </p:nvSpPr>
        <p:spPr bwMode="auto">
          <a:xfrm>
            <a:off x="774441" y="-130629"/>
            <a:ext cx="7399176" cy="1077218"/>
          </a:xfrm>
          <a:prstGeom prst="rect">
            <a:avLst/>
          </a:prstGeom>
          <a:noFill/>
          <a:ln w="9525">
            <a:noFill/>
            <a:miter lim="800000"/>
            <a:headEnd/>
            <a:tailEnd/>
          </a:ln>
        </p:spPr>
        <p:txBody>
          <a:bodyPr wrap="square">
            <a:spAutoFit/>
          </a:bodyPr>
          <a:lstStyle/>
          <a:p>
            <a:pPr algn="ctr"/>
            <a:r>
              <a:rPr lang="en-US" sz="3200" dirty="0" smtClean="0">
                <a:latin typeface="Calibri" pitchFamily="34" charset="0"/>
              </a:rPr>
              <a:t>Evaluation of NDSI-based and Reflectance-based Snow Fraction Retrievals</a:t>
            </a:r>
            <a:r>
              <a:rPr lang="en-US" sz="2000" b="1" dirty="0" smtClean="0">
                <a:latin typeface="Calibri" pitchFamily="34" charset="0"/>
              </a:rPr>
              <a:t>  </a:t>
            </a:r>
            <a:endParaRPr lang="en-US" sz="2000" b="1" dirty="0">
              <a:latin typeface="Calibri" pitchFamily="34" charset="0"/>
            </a:endParaRPr>
          </a:p>
        </p:txBody>
      </p:sp>
      <p:sp>
        <p:nvSpPr>
          <p:cNvPr id="4" name="Rectangle 3"/>
          <p:cNvSpPr/>
          <p:nvPr/>
        </p:nvSpPr>
        <p:spPr>
          <a:xfrm>
            <a:off x="643812" y="896771"/>
            <a:ext cx="7707086" cy="4524315"/>
          </a:xfrm>
          <a:prstGeom prst="rect">
            <a:avLst/>
          </a:prstGeom>
        </p:spPr>
        <p:txBody>
          <a:bodyPr wrap="square">
            <a:spAutoFit/>
          </a:bodyPr>
          <a:lstStyle/>
          <a:p>
            <a:r>
              <a:rPr lang="en-US" sz="2400" b="1" dirty="0" smtClean="0"/>
              <a:t>FRACTIONAL SNOW DISCUSSION of 07/08/2014</a:t>
            </a:r>
          </a:p>
          <a:p>
            <a:endParaRPr lang="en-US" sz="2400" b="1" dirty="0" smtClean="0"/>
          </a:p>
          <a:p>
            <a:r>
              <a:rPr lang="en-US" sz="2400" b="1" dirty="0" smtClean="0"/>
              <a:t>Overall Summary:</a:t>
            </a:r>
            <a:r>
              <a:rPr lang="en-US" sz="2400" dirty="0" smtClean="0"/>
              <a:t> There are three algorithms: </a:t>
            </a:r>
          </a:p>
          <a:p>
            <a:pPr marL="342900" indent="-342900">
              <a:buAutoNum type="alphaLcParenR"/>
            </a:pPr>
            <a:r>
              <a:rPr lang="en-US" sz="2400" dirty="0" smtClean="0"/>
              <a:t>Spectral </a:t>
            </a:r>
            <a:r>
              <a:rPr lang="en-US" sz="2400" dirty="0" err="1" smtClean="0"/>
              <a:t>unmixture</a:t>
            </a:r>
            <a:r>
              <a:rPr lang="en-US" sz="2400" dirty="0" smtClean="0"/>
              <a:t> (aka MODSCAG, GOESRSCAG, Painter algorithm), </a:t>
            </a:r>
          </a:p>
          <a:p>
            <a:pPr marL="457200" indent="-457200">
              <a:buAutoNum type="alphaLcParenR" startAt="2"/>
            </a:pPr>
            <a:r>
              <a:rPr lang="en-US" sz="2400" dirty="0" smtClean="0"/>
              <a:t>NDSI-based, and </a:t>
            </a:r>
          </a:p>
          <a:p>
            <a:pPr marL="457200" indent="-457200"/>
            <a:r>
              <a:rPr lang="en-US" sz="2400" dirty="0" smtClean="0"/>
              <a:t>c) Single band approach (aka Romanov). </a:t>
            </a:r>
          </a:p>
          <a:p>
            <a:pPr marL="342900" indent="-342900">
              <a:buAutoNum type="alphaLcParenR"/>
            </a:pPr>
            <a:endParaRPr lang="en-US" sz="2400" dirty="0" smtClean="0"/>
          </a:p>
          <a:p>
            <a:pPr marL="342900" indent="-342900" algn="just"/>
            <a:r>
              <a:rPr lang="en-US" sz="2400" dirty="0" smtClean="0"/>
              <a:t> 	Overall agreement that an enterprise algorithm approach is a good idea, but need to assess and compare the results of the three algorithms in order to make a recommendation on which to implement. </a:t>
            </a:r>
            <a:endParaRPr lang="en-US" sz="2400" dirty="0"/>
          </a:p>
        </p:txBody>
      </p:sp>
      <p:sp>
        <p:nvSpPr>
          <p:cNvPr id="5" name="Slide Number Placeholder 4"/>
          <p:cNvSpPr>
            <a:spLocks noGrp="1"/>
          </p:cNvSpPr>
          <p:nvPr>
            <p:ph type="sldNum" sz="quarter" idx="12"/>
          </p:nvPr>
        </p:nvSpPr>
        <p:spPr/>
        <p:txBody>
          <a:bodyPr/>
          <a:lstStyle/>
          <a:p>
            <a:pPr>
              <a:defRPr/>
            </a:pPr>
            <a:fld id="{8C0441E8-464A-4BA2-B469-64E44CA9133E}" type="slidenum">
              <a:rPr lang="en-US" smtClean="0"/>
              <a:pPr>
                <a:defRPr/>
              </a:pPr>
              <a:t>28</a:t>
            </a:fld>
            <a:endParaRPr lang="en-US"/>
          </a:p>
        </p:txBody>
      </p:sp>
      <p:sp>
        <p:nvSpPr>
          <p:cNvPr id="6" name="TextBox 2"/>
          <p:cNvSpPr txBox="1">
            <a:spLocks noChangeArrowheads="1"/>
          </p:cNvSpPr>
          <p:nvPr/>
        </p:nvSpPr>
        <p:spPr bwMode="auto">
          <a:xfrm>
            <a:off x="233265" y="5654351"/>
            <a:ext cx="8910735" cy="1415772"/>
          </a:xfrm>
          <a:prstGeom prst="rect">
            <a:avLst/>
          </a:prstGeom>
          <a:noFill/>
          <a:ln w="9525">
            <a:noFill/>
            <a:miter lim="800000"/>
            <a:headEnd/>
            <a:tailEnd/>
          </a:ln>
        </p:spPr>
        <p:txBody>
          <a:bodyPr wrap="square" lIns="0" tIns="0" rIns="0" bIns="0">
            <a:spAutoFit/>
          </a:bodyPr>
          <a:lstStyle/>
          <a:p>
            <a:pPr>
              <a:defRPr/>
            </a:pPr>
            <a:r>
              <a:rPr lang="en-US" sz="2800" dirty="0" smtClean="0">
                <a:solidFill>
                  <a:srgbClr val="FF0000"/>
                </a:solidFill>
                <a:latin typeface="Calibri" pitchFamily="34" charset="0"/>
              </a:rPr>
              <a:t>“No </a:t>
            </a:r>
            <a:r>
              <a:rPr lang="en-US" sz="2800" dirty="0">
                <a:solidFill>
                  <a:srgbClr val="FF0000"/>
                </a:solidFill>
                <a:latin typeface="Calibri" pitchFamily="34" charset="0"/>
              </a:rPr>
              <a:t>independent observations of snow fraction are available, direct validation can not be </a:t>
            </a:r>
            <a:r>
              <a:rPr lang="en-US" sz="2800" dirty="0" smtClean="0">
                <a:solidFill>
                  <a:srgbClr val="FF0000"/>
                </a:solidFill>
                <a:latin typeface="Calibri" pitchFamily="34" charset="0"/>
              </a:rPr>
              <a:t>performed” (Romanov)</a:t>
            </a:r>
            <a:endParaRPr lang="en-US" sz="2800" dirty="0">
              <a:solidFill>
                <a:srgbClr val="FF0000"/>
              </a:solidFill>
              <a:latin typeface="Calibri" pitchFamily="34" charset="0"/>
            </a:endParaRPr>
          </a:p>
          <a:p>
            <a:pPr>
              <a:defRPr/>
            </a:pPr>
            <a:endParaRPr lang="en-US" dirty="0">
              <a:latin typeface="Calibri" pitchFamily="34" charset="0"/>
            </a:endParaRPr>
          </a:p>
          <a:p>
            <a:pPr>
              <a:defRPr/>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2"/>
          <p:cNvSpPr>
            <a:spLocks noGrp="1"/>
          </p:cNvSpPr>
          <p:nvPr>
            <p:ph type="title"/>
          </p:nvPr>
        </p:nvSpPr>
        <p:spPr>
          <a:xfrm>
            <a:off x="1154113" y="0"/>
            <a:ext cx="6900862" cy="822325"/>
          </a:xfrm>
        </p:spPr>
        <p:txBody>
          <a:bodyPr rtlCol="0">
            <a:normAutofit fontScale="90000"/>
          </a:bodyPr>
          <a:lstStyle/>
          <a:p>
            <a:pPr eaLnBrk="1" fontAlgn="auto" hangingPunct="1">
              <a:spcAft>
                <a:spcPts val="0"/>
              </a:spcAft>
              <a:defRPr/>
            </a:pPr>
            <a:r>
              <a:rPr lang="en-US" dirty="0" smtClean="0"/>
              <a:t>Alternative algorithm for sub-pixel snow fraction retrieval</a:t>
            </a:r>
          </a:p>
        </p:txBody>
      </p:sp>
      <p:sp>
        <p:nvSpPr>
          <p:cNvPr id="3" name="Content Placeholder 7"/>
          <p:cNvSpPr>
            <a:spLocks noGrp="1"/>
          </p:cNvSpPr>
          <p:nvPr>
            <p:ph idx="1"/>
          </p:nvPr>
        </p:nvSpPr>
        <p:spPr>
          <a:xfrm>
            <a:off x="457200" y="1306513"/>
            <a:ext cx="8229600" cy="5268912"/>
          </a:xfrm>
        </p:spPr>
        <p:txBody>
          <a:bodyPr rtlCol="0">
            <a:normAutofit lnSpcReduction="10000"/>
          </a:bodyPr>
          <a:lstStyle/>
          <a:p>
            <a:pPr algn="just"/>
            <a:r>
              <a:rPr lang="en-US" sz="2400" dirty="0" smtClean="0"/>
              <a:t>Different points of view were formulated during discussions  regarding possible alternatives.</a:t>
            </a:r>
          </a:p>
          <a:p>
            <a:pPr algn="just"/>
            <a:r>
              <a:rPr lang="en-US" sz="2400" dirty="0" smtClean="0"/>
              <a:t>Selection needs to be based on the quality of results that need to meet existing requirements (10%  uncertainty).</a:t>
            </a:r>
          </a:p>
          <a:p>
            <a:pPr marL="0" indent="0" algn="just" eaLnBrk="1" fontAlgn="auto" hangingPunct="1">
              <a:spcAft>
                <a:spcPts val="0"/>
              </a:spcAft>
              <a:buFont typeface="Arial" pitchFamily="34" charset="0"/>
              <a:buChar char="•"/>
              <a:defRPr/>
            </a:pPr>
            <a:r>
              <a:rPr lang="en-US" sz="2400" dirty="0" smtClean="0"/>
              <a:t>    NDSI-based (</a:t>
            </a:r>
            <a:r>
              <a:rPr lang="en-US" sz="2400" dirty="0" err="1" smtClean="0"/>
              <a:t>Solomonson</a:t>
            </a:r>
            <a:r>
              <a:rPr lang="en-US" sz="2400" dirty="0" smtClean="0"/>
              <a:t>/Appel, Hall/Riggs)</a:t>
            </a:r>
          </a:p>
          <a:p>
            <a:pPr marL="400050" lvl="1" indent="0" algn="just" eaLnBrk="1" fontAlgn="auto" hangingPunct="1">
              <a:spcAft>
                <a:spcPts val="0"/>
              </a:spcAft>
              <a:buFont typeface="Arial" pitchFamily="34" charset="0"/>
              <a:buChar char="–"/>
              <a:defRPr/>
            </a:pPr>
            <a:r>
              <a:rPr lang="en-US" dirty="0" smtClean="0"/>
              <a:t> Linearly relates snow fraction to NDSI (Normalized Difference Snow Index) </a:t>
            </a:r>
          </a:p>
          <a:p>
            <a:pPr marL="400050" lvl="1" indent="0" algn="just" eaLnBrk="1" fontAlgn="auto" hangingPunct="1">
              <a:spcAft>
                <a:spcPts val="0"/>
              </a:spcAft>
              <a:buFont typeface="Arial" pitchFamily="34" charset="0"/>
              <a:buChar char="–"/>
              <a:defRPr/>
            </a:pPr>
            <a:r>
              <a:rPr lang="en-US" dirty="0" smtClean="0"/>
              <a:t> Easy to implement, routinely applied to MODIS</a:t>
            </a:r>
          </a:p>
          <a:p>
            <a:pPr marL="0" indent="0" algn="just">
              <a:defRPr/>
            </a:pPr>
            <a:r>
              <a:rPr lang="en-US" sz="2400" dirty="0" smtClean="0"/>
              <a:t>    </a:t>
            </a:r>
            <a:r>
              <a:rPr lang="en-US" sz="2400" dirty="0" smtClean="0">
                <a:ea typeface="ＭＳ Ｐゴシック" pitchFamily="34" charset="-128"/>
              </a:rPr>
              <a:t>NASA’s fractional snow cover product is based on the NDSI approach.  Their estimates show that VIIRS could provide better snow fraction at finer resolution. </a:t>
            </a:r>
            <a:r>
              <a:rPr lang="en-US" sz="2400" dirty="0" smtClean="0"/>
              <a:t>Accuracy estimates for VIIRS snow fraction using the NDSI algorithm are at about 85-98% depending on viewing conditions, surface and snow cover (George Riggs).</a:t>
            </a:r>
          </a:p>
          <a:p>
            <a:pPr marL="0" indent="0" algn="just" eaLnBrk="1" fontAlgn="auto" hangingPunct="1">
              <a:spcAft>
                <a:spcPts val="0"/>
              </a:spcAft>
              <a:buFont typeface="Arial" pitchFamily="34" charset="0"/>
              <a:buChar char="•"/>
              <a:defRPr/>
            </a:pPr>
            <a:endParaRPr lang="en-US" sz="1800" dirty="0" smtClean="0"/>
          </a:p>
          <a:p>
            <a:pPr marL="400050" lvl="1" indent="0" algn="just" eaLnBrk="1" fontAlgn="auto" hangingPunct="1">
              <a:spcAft>
                <a:spcPts val="0"/>
              </a:spcAft>
              <a:buFont typeface="Arial" pitchFamily="34" charset="0"/>
              <a:buNone/>
              <a:defRPr/>
            </a:pPr>
            <a:endParaRPr lang="en-US" sz="1800" dirty="0" smtClean="0"/>
          </a:p>
          <a:p>
            <a:pPr marL="400050" lvl="1" indent="0" algn="just" eaLnBrk="1" fontAlgn="auto" hangingPunct="1">
              <a:spcAft>
                <a:spcPts val="0"/>
              </a:spcAft>
              <a:buFont typeface="Arial" pitchFamily="34" charset="0"/>
              <a:buNone/>
              <a:defRPr/>
            </a:pPr>
            <a:endParaRPr lang="en-US" sz="1800" dirty="0" smtClean="0"/>
          </a:p>
          <a:p>
            <a:pPr marL="0" indent="0" algn="just" eaLnBrk="1" fontAlgn="auto" hangingPunct="1">
              <a:spcAft>
                <a:spcPts val="0"/>
              </a:spcAft>
              <a:buFont typeface="Arial" pitchFamily="34" charset="0"/>
              <a:buNone/>
              <a:defRPr/>
            </a:pPr>
            <a:endParaRPr lang="en-US" sz="2000" dirty="0" smtClean="0"/>
          </a:p>
          <a:p>
            <a:pPr marL="0" indent="0" algn="just" eaLnBrk="1" fontAlgn="auto" hangingPunct="1">
              <a:spcAft>
                <a:spcPts val="0"/>
              </a:spcAft>
              <a:buFont typeface="Arial" pitchFamily="34" charset="0"/>
              <a:buNone/>
              <a:defRPr/>
            </a:pPr>
            <a:endParaRPr lang="en-US" sz="2000" dirty="0" smtClean="0"/>
          </a:p>
          <a:p>
            <a:pPr marL="0" indent="0" algn="just" eaLnBrk="1" fontAlgn="auto" hangingPunct="1">
              <a:spcAft>
                <a:spcPts val="0"/>
              </a:spcAft>
              <a:buFont typeface="Arial" pitchFamily="34" charset="0"/>
              <a:buNone/>
              <a:defRPr/>
            </a:pPr>
            <a:endParaRPr lang="en-US" sz="2000" dirty="0" smtClean="0"/>
          </a:p>
          <a:p>
            <a:pPr marL="0" indent="0" algn="just" eaLnBrk="1" fontAlgn="auto" hangingPunct="1">
              <a:spcAft>
                <a:spcPts val="0"/>
              </a:spcAft>
              <a:buFont typeface="Arial" pitchFamily="34" charset="0"/>
              <a:buNone/>
              <a:defRPr/>
            </a:pPr>
            <a:endParaRPr lang="en-US" sz="2000" dirty="0" smtClean="0"/>
          </a:p>
          <a:p>
            <a:pPr eaLnBrk="1" fontAlgn="auto" hangingPunct="1">
              <a:spcAft>
                <a:spcPts val="0"/>
              </a:spcAft>
              <a:buFont typeface="Arial" pitchFamily="34" charset="0"/>
              <a:buChar char="•"/>
              <a:defRPr/>
            </a:pPr>
            <a:endParaRPr lang="en-US"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29633"/>
            <a:ext cx="8229600" cy="808567"/>
          </a:xfrm>
        </p:spPr>
        <p:txBody>
          <a:bodyPr>
            <a:normAutofit/>
          </a:bodyPr>
          <a:lstStyle/>
          <a:p>
            <a:pPr eaLnBrk="1" hangingPunct="1"/>
            <a:r>
              <a:rPr lang="en-US" sz="3200" dirty="0" smtClean="0"/>
              <a:t>Cryosphere Team Membership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09C2927-9F5D-4A56-89F8-8733CCB6D0A1}" type="slidenum">
              <a:rPr lang="en-US" sz="1200">
                <a:solidFill>
                  <a:schemeClr val="tx1">
                    <a:tint val="75000"/>
                  </a:schemeClr>
                </a:solidFill>
                <a:latin typeface="+mn-lt"/>
              </a:rPr>
              <a:pPr algn="r" fontAlgn="auto">
                <a:spcBef>
                  <a:spcPts val="0"/>
                </a:spcBef>
                <a:spcAft>
                  <a:spcPts val="0"/>
                </a:spcAft>
                <a:defRPr/>
              </a:pPr>
              <a:t>3</a:t>
            </a:fld>
            <a:endParaRPr lang="en-US" sz="1200" dirty="0">
              <a:solidFill>
                <a:schemeClr val="tx1">
                  <a:tint val="75000"/>
                </a:schemeClr>
              </a:solidFill>
              <a:latin typeface="+mn-lt"/>
            </a:endParaRPr>
          </a:p>
        </p:txBody>
      </p:sp>
      <p:graphicFrame>
        <p:nvGraphicFramePr>
          <p:cNvPr id="5" name="Group 58"/>
          <p:cNvGraphicFramePr>
            <a:graphicFrameLocks/>
          </p:cNvGraphicFramePr>
          <p:nvPr>
            <p:extLst>
              <p:ext uri="{D42A27DB-BD31-4B8C-83A1-F6EECF244321}">
                <p14:modId xmlns:p14="http://schemas.microsoft.com/office/powerpoint/2010/main" xmlns="" val="2517058685"/>
              </p:ext>
            </p:extLst>
          </p:nvPr>
        </p:nvGraphicFramePr>
        <p:xfrm>
          <a:off x="278704" y="949196"/>
          <a:ext cx="8390698" cy="2600325"/>
        </p:xfrm>
        <a:graphic>
          <a:graphicData uri="http://schemas.openxmlformats.org/drawingml/2006/table">
            <a:tbl>
              <a:tblPr/>
              <a:tblGrid>
                <a:gridCol w="2426442"/>
                <a:gridCol w="2575705"/>
                <a:gridCol w="3388551"/>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EDR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Organization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Jeff Key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NESDIS/STAR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Co-Lead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smtClean="0">
                          <a:latin typeface="Calibri" charset="0"/>
                          <a:ea typeface="ＭＳ Ｐゴシック" charset="0"/>
                        </a:rPr>
                        <a:t>Pablo Clemente-Colón</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34" charset="0"/>
                        </a:rPr>
                        <a:t>NESDIS/STAR  and NIC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Wisconsin</a:t>
                      </a:r>
                      <a:r>
                        <a:rPr kumimoji="0" lang="en-US" sz="1800" b="0" i="0" u="none" strike="noStrike" cap="none" normalizeH="0" baseline="0" dirty="0" smtClean="0">
                          <a:ln>
                            <a:noFill/>
                          </a:ln>
                          <a:solidFill>
                            <a:srgbClr val="000000"/>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34" charset="0"/>
                        </a:rPr>
                        <a:t>Yinghui</a:t>
                      </a:r>
                      <a:r>
                        <a:rPr kumimoji="0" lang="en-US" sz="1800" b="0" i="0" u="none" strike="noStrike" cap="none" normalizeH="0" baseline="0" dirty="0" smtClean="0">
                          <a:ln>
                            <a:noFill/>
                          </a:ln>
                          <a:solidFill>
                            <a:srgbClr val="000000"/>
                          </a:solidFill>
                          <a:effectLst/>
                          <a:latin typeface="Calibri" pitchFamily="34" charset="0"/>
                        </a:rPr>
                        <a:t> Liu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CIMSS/U. Wisconsin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Calibri" pitchFamily="34" charset="0"/>
                        </a:rPr>
                        <a:t>Xuanji</a:t>
                      </a:r>
                      <a:r>
                        <a:rPr kumimoji="0" lang="en-US" sz="1800" b="0" i="0" u="none" strike="noStrike" cap="none" normalizeH="0" baseline="0" dirty="0" smtClean="0">
                          <a:ln>
                            <a:noFill/>
                          </a:ln>
                          <a:solidFill>
                            <a:srgbClr val="000000"/>
                          </a:solidFill>
                          <a:effectLst/>
                          <a:latin typeface="Calibri" pitchFamily="34" charset="0"/>
                        </a:rPr>
                        <a:t> Wang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CIMSS/U. Wisconsin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Rich </a:t>
                      </a:r>
                      <a:r>
                        <a:rPr kumimoji="0" lang="en-US" sz="1800" b="0" i="0" u="none" strike="noStrike" cap="none" normalizeH="0" baseline="0" dirty="0" err="1" smtClean="0">
                          <a:ln>
                            <a:noFill/>
                          </a:ln>
                          <a:solidFill>
                            <a:srgbClr val="000000"/>
                          </a:solidFill>
                          <a:effectLst/>
                          <a:latin typeface="Calibri" pitchFamily="34" charset="0"/>
                        </a:rPr>
                        <a:t>Dworak</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0000"/>
                          </a:solidFill>
                          <a:effectLst/>
                          <a:latin typeface="Calibri" pitchFamily="34" charset="0"/>
                        </a:rPr>
                        <a:t>CIMSS/U. Wisconsin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6" name="Group 58"/>
          <p:cNvGraphicFramePr>
            <a:graphicFrameLocks/>
          </p:cNvGraphicFramePr>
          <p:nvPr>
            <p:extLst>
              <p:ext uri="{D42A27DB-BD31-4B8C-83A1-F6EECF244321}">
                <p14:modId xmlns:p14="http://schemas.microsoft.com/office/powerpoint/2010/main" xmlns="" val="2916746414"/>
              </p:ext>
            </p:extLst>
          </p:nvPr>
        </p:nvGraphicFramePr>
        <p:xfrm>
          <a:off x="296101" y="3497327"/>
          <a:ext cx="8390700" cy="3343275"/>
        </p:xfrm>
        <a:graphic>
          <a:graphicData uri="http://schemas.openxmlformats.org/drawingml/2006/table">
            <a:tbl>
              <a:tblPr/>
              <a:tblGrid>
                <a:gridCol w="2397342"/>
                <a:gridCol w="2546076"/>
                <a:gridCol w="344728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Maryland</a:t>
                      </a:r>
                      <a:r>
                        <a:rPr kumimoji="0" lang="en-US" sz="1800" b="0" i="0" u="none" strike="noStrike" cap="none" normalizeH="0" baseline="0" dirty="0" smtClean="0">
                          <a:ln>
                            <a:noFill/>
                          </a:ln>
                          <a:solidFill>
                            <a:srgbClr val="000000"/>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Snow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Peter Romanov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CREST/CCNY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Snow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Igor </a:t>
                      </a:r>
                      <a:r>
                        <a:rPr kumimoji="0" lang="en-US" sz="1800" b="0" i="0" u="none" strike="noStrike" cap="none" normalizeH="0" baseline="0" dirty="0" err="1" smtClean="0">
                          <a:ln>
                            <a:noFill/>
                          </a:ln>
                          <a:solidFill>
                            <a:srgbClr val="000000"/>
                          </a:solidFill>
                          <a:effectLst/>
                          <a:latin typeface="Calibri" pitchFamily="34" charset="0"/>
                        </a:rPr>
                        <a:t>Appel</a:t>
                      </a: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IMSG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rgbClr val="000000"/>
                          </a:solidFill>
                          <a:effectLst/>
                          <a:latin typeface="Calibri" pitchFamily="34" charset="0"/>
                        </a:rPr>
                        <a:t>Colorado</a:t>
                      </a:r>
                      <a:r>
                        <a:rPr kumimoji="0" lang="en-US" sz="1800" b="0" i="0" u="none" strike="noStrike" cap="none" normalizeH="0" baseline="0" dirty="0" smtClean="0">
                          <a:ln>
                            <a:noFill/>
                          </a:ln>
                          <a:solidFill>
                            <a:srgbClr val="000000"/>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r>
                        <a:rPr lang="en-US" dirty="0" smtClean="0"/>
                        <a:t>Mark </a:t>
                      </a:r>
                      <a:r>
                        <a:rPr lang="en-US" dirty="0" err="1" smtClean="0"/>
                        <a:t>Tschudi</a:t>
                      </a:r>
                      <a:endParaRPr lang="en-US"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U. Colorado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Ice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r>
                        <a:rPr lang="en-US" dirty="0" smtClean="0"/>
                        <a:t>Dan Baldwin</a:t>
                      </a:r>
                      <a:endParaRPr lang="en-US" dirty="0"/>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U. Colorado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Other</a:t>
                      </a:r>
                      <a:r>
                        <a:rPr kumimoji="0" lang="en-US" sz="1800" b="0" i="0" u="none" strike="noStrike" cap="none" normalizeH="0" baseline="0" dirty="0" smtClean="0">
                          <a:ln>
                            <a:noFill/>
                          </a:ln>
                          <a:solidFill>
                            <a:srgbClr val="000000"/>
                          </a:solidFill>
                          <a:effectLst/>
                          <a:latin typeface="Calibri" pitchFamily="34"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Paul Meade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DPE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xmlns="" val="800151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837714"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9" name="TextBox 8"/>
          <p:cNvSpPr txBox="1"/>
          <p:nvPr/>
        </p:nvSpPr>
        <p:spPr>
          <a:xfrm>
            <a:off x="0"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pic>
        <p:nvPicPr>
          <p:cNvPr id="4" name="Picture 2" descr="C:\Users\iappel\Documents\copy\scenes\39044032.gif"/>
          <p:cNvPicPr>
            <a:picLocks noChangeAspect="1" noChangeArrowheads="1"/>
          </p:cNvPicPr>
          <p:nvPr/>
        </p:nvPicPr>
        <p:blipFill>
          <a:blip r:embed="rId2" cstate="print"/>
          <a:srcRect/>
          <a:stretch>
            <a:fillRect/>
          </a:stretch>
        </p:blipFill>
        <p:spPr bwMode="auto">
          <a:xfrm>
            <a:off x="4800600" y="2667000"/>
            <a:ext cx="3942550" cy="3581400"/>
          </a:xfrm>
          <a:prstGeom prst="rect">
            <a:avLst/>
          </a:prstGeom>
          <a:noFill/>
        </p:spPr>
      </p:pic>
      <p:pic>
        <p:nvPicPr>
          <p:cNvPr id="5123" name="Picture 3" descr="C:\Users\iappel\Documents\copy\scenes\35153039.gif"/>
          <p:cNvPicPr>
            <a:picLocks noChangeAspect="1" noChangeArrowheads="1"/>
          </p:cNvPicPr>
          <p:nvPr/>
        </p:nvPicPr>
        <p:blipFill>
          <a:blip r:embed="rId3" cstate="print"/>
          <a:srcRect/>
          <a:stretch>
            <a:fillRect/>
          </a:stretch>
        </p:blipFill>
        <p:spPr bwMode="auto">
          <a:xfrm>
            <a:off x="0" y="2438400"/>
            <a:ext cx="4528380" cy="4105275"/>
          </a:xfrm>
          <a:prstGeom prst="rect">
            <a:avLst/>
          </a:prstGeom>
          <a:noFill/>
        </p:spPr>
      </p:pic>
      <p:sp>
        <p:nvSpPr>
          <p:cNvPr id="2" name="Title 1"/>
          <p:cNvSpPr>
            <a:spLocks noGrp="1"/>
          </p:cNvSpPr>
          <p:nvPr>
            <p:ph type="ctrTitle"/>
          </p:nvPr>
        </p:nvSpPr>
        <p:spPr>
          <a:xfrm>
            <a:off x="621956" y="0"/>
            <a:ext cx="7772400" cy="1143000"/>
          </a:xfrm>
        </p:spPr>
        <p:txBody>
          <a:bodyPr>
            <a:normAutofit/>
          </a:bodyPr>
          <a:lstStyle/>
          <a:p>
            <a:r>
              <a:rPr lang="en-US" sz="4000" dirty="0" smtClean="0"/>
              <a:t>False color </a:t>
            </a:r>
            <a:r>
              <a:rPr lang="en-US" sz="4000" dirty="0" err="1" smtClean="0"/>
              <a:t>Landsat</a:t>
            </a:r>
            <a:r>
              <a:rPr lang="en-US" sz="4000" dirty="0" smtClean="0"/>
              <a:t> images </a:t>
            </a:r>
            <a:endParaRPr lang="en-US" sz="4000" dirty="0"/>
          </a:p>
        </p:txBody>
      </p:sp>
      <p:sp>
        <p:nvSpPr>
          <p:cNvPr id="3" name="Subtitle 2"/>
          <p:cNvSpPr>
            <a:spLocks noGrp="1"/>
          </p:cNvSpPr>
          <p:nvPr>
            <p:ph type="subTitle" idx="1"/>
          </p:nvPr>
        </p:nvSpPr>
        <p:spPr>
          <a:xfrm>
            <a:off x="0" y="762000"/>
            <a:ext cx="9144000" cy="4114800"/>
          </a:xfrm>
        </p:spPr>
        <p:txBody>
          <a:bodyPr>
            <a:normAutofit/>
          </a:bodyPr>
          <a:lstStyle/>
          <a:p>
            <a:pPr algn="just"/>
            <a:r>
              <a:rPr lang="en-US" sz="2400" dirty="0" smtClean="0">
                <a:solidFill>
                  <a:schemeClr val="tx1"/>
                </a:solidFill>
              </a:rPr>
              <a:t>Images combining false colors – blue for visible, green for near infrared, and red for short-wave infrared – clearly identify snow (cyan), vegetation (green) and bare ground (brown-</a:t>
            </a:r>
            <a:r>
              <a:rPr lang="en-US" sz="2400" dirty="0" err="1" smtClean="0">
                <a:solidFill>
                  <a:schemeClr val="tx1"/>
                </a:solidFill>
              </a:rPr>
              <a:t>redish</a:t>
            </a:r>
            <a:r>
              <a:rPr lang="en-US" sz="2400" dirty="0" smtClean="0">
                <a:solidFill>
                  <a:schemeClr val="tx1"/>
                </a:solidFill>
              </a:rPr>
              <a:t>)</a:t>
            </a:r>
          </a:p>
          <a:p>
            <a:pPr algn="just"/>
            <a:r>
              <a:rPr lang="en-US" sz="2400" dirty="0" smtClean="0">
                <a:solidFill>
                  <a:schemeClr val="tx1"/>
                </a:solidFill>
              </a:rPr>
              <a:t>Snow looks very similar in all scenes despite variability of its reflectance</a:t>
            </a: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a:p>
            <a:pPr algn="just"/>
            <a:endParaRPr lang="en-US" sz="2400" dirty="0" smtClean="0">
              <a:solidFill>
                <a:schemeClr val="tx1"/>
              </a:solidFill>
            </a:endParaRPr>
          </a:p>
        </p:txBody>
      </p:sp>
      <p:pic>
        <p:nvPicPr>
          <p:cNvPr id="5" name="Picture 6" descr="C:\Users\iappel\Documents\copy\scenes\40156037.gif"/>
          <p:cNvPicPr>
            <a:picLocks noChangeAspect="1" noChangeArrowheads="1"/>
          </p:cNvPicPr>
          <p:nvPr/>
        </p:nvPicPr>
        <p:blipFill>
          <a:blip r:embed="rId4" cstate="print"/>
          <a:srcRect/>
          <a:stretch>
            <a:fillRect/>
          </a:stretch>
        </p:blipFill>
        <p:spPr bwMode="auto">
          <a:xfrm>
            <a:off x="4643598" y="2438400"/>
            <a:ext cx="4500402" cy="4076700"/>
          </a:xfrm>
          <a:prstGeom prst="rect">
            <a:avLst/>
          </a:prstGeom>
          <a:noFill/>
        </p:spPr>
      </p:pic>
      <p:pic>
        <p:nvPicPr>
          <p:cNvPr id="7" name="Picture 2" descr="C:\Users\iappel\Documents\copy\scenes\34041033.gif"/>
          <p:cNvPicPr>
            <a:picLocks noChangeAspect="1" noChangeArrowheads="1"/>
          </p:cNvPicPr>
          <p:nvPr/>
        </p:nvPicPr>
        <p:blipFill>
          <a:blip r:embed="rId5" cstate="print"/>
          <a:srcRect/>
          <a:stretch>
            <a:fillRect/>
          </a:stretch>
        </p:blipFill>
        <p:spPr bwMode="auto">
          <a:xfrm>
            <a:off x="2133600" y="4495800"/>
            <a:ext cx="4495800" cy="408812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13" name="TextBox 12"/>
          <p:cNvSpPr txBox="1"/>
          <p:nvPr/>
        </p:nvSpPr>
        <p:spPr>
          <a:xfrm>
            <a:off x="7837714"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609600" y="0"/>
            <a:ext cx="7772400" cy="1026367"/>
          </a:xfrm>
        </p:spPr>
        <p:txBody>
          <a:bodyPr/>
          <a:lstStyle/>
          <a:p>
            <a:r>
              <a:rPr lang="en-US" dirty="0" smtClean="0"/>
              <a:t>False color </a:t>
            </a:r>
            <a:r>
              <a:rPr lang="en-US" dirty="0" err="1" smtClean="0"/>
              <a:t>Landsat</a:t>
            </a:r>
            <a:r>
              <a:rPr lang="en-US" dirty="0" smtClean="0"/>
              <a:t> pixels in spectral space</a:t>
            </a:r>
            <a:endParaRPr lang="en-US" dirty="0"/>
          </a:p>
        </p:txBody>
      </p:sp>
      <p:sp>
        <p:nvSpPr>
          <p:cNvPr id="3" name="Subtitle 2"/>
          <p:cNvSpPr>
            <a:spLocks noGrp="1"/>
          </p:cNvSpPr>
          <p:nvPr>
            <p:ph type="subTitle" idx="1"/>
          </p:nvPr>
        </p:nvSpPr>
        <p:spPr>
          <a:xfrm>
            <a:off x="133739" y="1175657"/>
            <a:ext cx="8839200" cy="1981200"/>
          </a:xfrm>
        </p:spPr>
        <p:txBody>
          <a:bodyPr>
            <a:normAutofit lnSpcReduction="10000"/>
          </a:bodyPr>
          <a:lstStyle/>
          <a:p>
            <a:pPr algn="just"/>
            <a:r>
              <a:rPr lang="en-US" sz="2400" dirty="0" smtClean="0">
                <a:solidFill>
                  <a:schemeClr val="tx1"/>
                </a:solidFill>
              </a:rPr>
              <a:t>The same false color pixels are presented in the spectral space defined by visible (X axis) and short-wave infrared (Y axis) </a:t>
            </a:r>
            <a:r>
              <a:rPr lang="en-US" sz="2400" dirty="0" err="1" smtClean="0">
                <a:solidFill>
                  <a:schemeClr val="tx1"/>
                </a:solidFill>
              </a:rPr>
              <a:t>reflectances</a:t>
            </a:r>
            <a:endParaRPr lang="en-US" sz="2400" dirty="0" smtClean="0">
              <a:solidFill>
                <a:schemeClr val="tx1"/>
              </a:solidFill>
            </a:endParaRPr>
          </a:p>
          <a:p>
            <a:pPr algn="just"/>
            <a:r>
              <a:rPr lang="en-US" sz="2400" dirty="0" smtClean="0">
                <a:solidFill>
                  <a:schemeClr val="tx1"/>
                </a:solidFill>
              </a:rPr>
              <a:t>High visible and low short-wave </a:t>
            </a:r>
            <a:r>
              <a:rPr lang="en-US" sz="2400" dirty="0" err="1" smtClean="0">
                <a:solidFill>
                  <a:schemeClr val="tx1"/>
                </a:solidFill>
              </a:rPr>
              <a:t>reflectances</a:t>
            </a:r>
            <a:r>
              <a:rPr lang="en-US" sz="2400" dirty="0" smtClean="0">
                <a:solidFill>
                  <a:schemeClr val="tx1"/>
                </a:solidFill>
              </a:rPr>
              <a:t> correspond to snow</a:t>
            </a:r>
          </a:p>
          <a:p>
            <a:pPr algn="just"/>
            <a:r>
              <a:rPr lang="en-US" sz="2400" dirty="0" smtClean="0">
                <a:solidFill>
                  <a:schemeClr val="tx1"/>
                </a:solidFill>
              </a:rPr>
              <a:t>Low visible and high short-wave </a:t>
            </a:r>
            <a:r>
              <a:rPr lang="en-US" sz="2400" dirty="0" err="1" smtClean="0">
                <a:solidFill>
                  <a:schemeClr val="tx1"/>
                </a:solidFill>
              </a:rPr>
              <a:t>reflectances</a:t>
            </a:r>
            <a:r>
              <a:rPr lang="en-US" sz="2400" dirty="0" smtClean="0">
                <a:solidFill>
                  <a:schemeClr val="tx1"/>
                </a:solidFill>
              </a:rPr>
              <a:t> correspond to non-snow</a:t>
            </a:r>
          </a:p>
          <a:p>
            <a:pPr algn="just"/>
            <a:r>
              <a:rPr lang="en-US" sz="2400" dirty="0" smtClean="0">
                <a:solidFill>
                  <a:schemeClr val="tx1"/>
                </a:solidFill>
              </a:rPr>
              <a:t>This is the basis of using NDSI to distinguish snow from non-snow</a:t>
            </a:r>
            <a:endParaRPr lang="en-US" sz="2400" dirty="0">
              <a:solidFill>
                <a:schemeClr val="tx1"/>
              </a:solidFill>
            </a:endParaRPr>
          </a:p>
        </p:txBody>
      </p:sp>
      <p:pic>
        <p:nvPicPr>
          <p:cNvPr id="4" name="Picture 2" descr="C:\Users\iappel\Documents\copy\trans\40156037.gif"/>
          <p:cNvPicPr>
            <a:picLocks noChangeAspect="1" noChangeArrowheads="1"/>
          </p:cNvPicPr>
          <p:nvPr/>
        </p:nvPicPr>
        <p:blipFill>
          <a:blip r:embed="rId2" cstate="print"/>
          <a:srcRect/>
          <a:stretch>
            <a:fillRect/>
          </a:stretch>
        </p:blipFill>
        <p:spPr bwMode="auto">
          <a:xfrm>
            <a:off x="4724400" y="3429000"/>
            <a:ext cx="4056017" cy="3086100"/>
          </a:xfrm>
          <a:prstGeom prst="rect">
            <a:avLst/>
          </a:prstGeom>
          <a:noFill/>
        </p:spPr>
      </p:pic>
      <p:pic>
        <p:nvPicPr>
          <p:cNvPr id="5" name="Picture 5" descr="C:\Users\iappel\Documents\copy\trans\35153039.gif"/>
          <p:cNvPicPr>
            <a:picLocks noChangeAspect="1" noChangeArrowheads="1"/>
          </p:cNvPicPr>
          <p:nvPr/>
        </p:nvPicPr>
        <p:blipFill>
          <a:blip r:embed="rId3" cstate="print"/>
          <a:srcRect/>
          <a:stretch>
            <a:fillRect/>
          </a:stretch>
        </p:blipFill>
        <p:spPr bwMode="auto">
          <a:xfrm>
            <a:off x="304800" y="3429000"/>
            <a:ext cx="3931834" cy="3025804"/>
          </a:xfrm>
          <a:prstGeom prst="rect">
            <a:avLst/>
          </a:prstGeom>
          <a:noFill/>
        </p:spPr>
      </p:pic>
      <p:sp>
        <p:nvSpPr>
          <p:cNvPr id="6" name="TextBox 5"/>
          <p:cNvSpPr txBox="1"/>
          <p:nvPr/>
        </p:nvSpPr>
        <p:spPr>
          <a:xfrm>
            <a:off x="7239000" y="5943600"/>
            <a:ext cx="990600" cy="461665"/>
          </a:xfrm>
          <a:prstGeom prst="rect">
            <a:avLst/>
          </a:prstGeom>
          <a:noFill/>
        </p:spPr>
        <p:txBody>
          <a:bodyPr wrap="square" rtlCol="0">
            <a:spAutoFit/>
          </a:bodyPr>
          <a:lstStyle/>
          <a:p>
            <a:r>
              <a:rPr lang="en-US" sz="2400" dirty="0" smtClean="0">
                <a:solidFill>
                  <a:srgbClr val="7030A0"/>
                </a:solidFill>
              </a:rPr>
              <a:t>snow</a:t>
            </a:r>
            <a:endParaRPr lang="en-US" sz="2400" dirty="0">
              <a:solidFill>
                <a:srgbClr val="7030A0"/>
              </a:solidFill>
            </a:endParaRPr>
          </a:p>
        </p:txBody>
      </p:sp>
      <p:sp>
        <p:nvSpPr>
          <p:cNvPr id="7" name="TextBox 6"/>
          <p:cNvSpPr txBox="1"/>
          <p:nvPr/>
        </p:nvSpPr>
        <p:spPr>
          <a:xfrm>
            <a:off x="2362200" y="5943600"/>
            <a:ext cx="990600" cy="461665"/>
          </a:xfrm>
          <a:prstGeom prst="rect">
            <a:avLst/>
          </a:prstGeom>
          <a:noFill/>
        </p:spPr>
        <p:txBody>
          <a:bodyPr wrap="square" rtlCol="0">
            <a:spAutoFit/>
          </a:bodyPr>
          <a:lstStyle/>
          <a:p>
            <a:r>
              <a:rPr lang="en-US" sz="2400" dirty="0" smtClean="0">
                <a:solidFill>
                  <a:srgbClr val="7030A0"/>
                </a:solidFill>
              </a:rPr>
              <a:t>snow</a:t>
            </a:r>
            <a:endParaRPr lang="en-US" sz="2400" dirty="0">
              <a:solidFill>
                <a:srgbClr val="7030A0"/>
              </a:solidFill>
            </a:endParaRPr>
          </a:p>
        </p:txBody>
      </p:sp>
      <p:sp>
        <p:nvSpPr>
          <p:cNvPr id="8" name="TextBox 7"/>
          <p:cNvSpPr txBox="1"/>
          <p:nvPr/>
        </p:nvSpPr>
        <p:spPr>
          <a:xfrm rot="18300549">
            <a:off x="593747" y="4474335"/>
            <a:ext cx="1676400" cy="461665"/>
          </a:xfrm>
          <a:prstGeom prst="rect">
            <a:avLst/>
          </a:prstGeom>
          <a:noFill/>
        </p:spPr>
        <p:txBody>
          <a:bodyPr wrap="square" rtlCol="0">
            <a:spAutoFit/>
          </a:bodyPr>
          <a:lstStyle/>
          <a:p>
            <a:r>
              <a:rPr lang="en-US" sz="2400" dirty="0" smtClean="0">
                <a:solidFill>
                  <a:srgbClr val="FF0000"/>
                </a:solidFill>
              </a:rPr>
              <a:t>non-snow</a:t>
            </a:r>
            <a:endParaRPr lang="en-US" sz="2400" dirty="0">
              <a:solidFill>
                <a:srgbClr val="FF0000"/>
              </a:solidFill>
            </a:endParaRPr>
          </a:p>
        </p:txBody>
      </p:sp>
      <p:sp>
        <p:nvSpPr>
          <p:cNvPr id="9" name="TextBox 8"/>
          <p:cNvSpPr txBox="1"/>
          <p:nvPr/>
        </p:nvSpPr>
        <p:spPr>
          <a:xfrm rot="18300549">
            <a:off x="5241946" y="4321934"/>
            <a:ext cx="1676400" cy="461665"/>
          </a:xfrm>
          <a:prstGeom prst="rect">
            <a:avLst/>
          </a:prstGeom>
          <a:noFill/>
        </p:spPr>
        <p:txBody>
          <a:bodyPr wrap="square" rtlCol="0">
            <a:spAutoFit/>
          </a:bodyPr>
          <a:lstStyle/>
          <a:p>
            <a:r>
              <a:rPr lang="en-US" sz="2400" dirty="0" smtClean="0">
                <a:solidFill>
                  <a:srgbClr val="FF0000"/>
                </a:solidFill>
              </a:rPr>
              <a:t>non-snow</a:t>
            </a:r>
            <a:endParaRPr lang="en-US" sz="2400" dirty="0">
              <a:solidFill>
                <a:srgbClr val="FF0000"/>
              </a:solidFill>
            </a:endParaRPr>
          </a:p>
        </p:txBody>
      </p:sp>
      <p:sp>
        <p:nvSpPr>
          <p:cNvPr id="11" name="TextBox 10"/>
          <p:cNvSpPr txBox="1"/>
          <p:nvPr/>
        </p:nvSpPr>
        <p:spPr>
          <a:xfrm>
            <a:off x="228600" y="6396335"/>
            <a:ext cx="1905000" cy="461665"/>
          </a:xfrm>
          <a:prstGeom prst="rect">
            <a:avLst/>
          </a:prstGeom>
          <a:noFill/>
        </p:spPr>
        <p:txBody>
          <a:bodyPr wrap="square" rtlCol="0">
            <a:spAutoFit/>
          </a:bodyPr>
          <a:lstStyle/>
          <a:p>
            <a:r>
              <a:rPr lang="en-US" sz="2400" dirty="0" smtClean="0">
                <a:solidFill>
                  <a:srgbClr val="00B050"/>
                </a:solidFill>
              </a:rPr>
              <a:t>vegetation</a:t>
            </a:r>
            <a:endParaRPr lang="en-US" sz="2400" dirty="0">
              <a:solidFill>
                <a:srgbClr val="00B050"/>
              </a:solidFill>
            </a:endParaRPr>
          </a:p>
        </p:txBody>
      </p:sp>
      <p:cxnSp>
        <p:nvCxnSpPr>
          <p:cNvPr id="15" name="Straight Arrow Connector 14"/>
          <p:cNvCxnSpPr/>
          <p:nvPr/>
        </p:nvCxnSpPr>
        <p:spPr>
          <a:xfrm flipH="1" flipV="1">
            <a:off x="685800" y="5943600"/>
            <a:ext cx="152400" cy="533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83354" y="6488668"/>
            <a:ext cx="1968760" cy="369332"/>
          </a:xfrm>
          <a:prstGeom prst="rect">
            <a:avLst/>
          </a:prstGeom>
          <a:noFill/>
        </p:spPr>
        <p:txBody>
          <a:bodyPr wrap="square" rtlCol="0">
            <a:spAutoFit/>
          </a:bodyPr>
          <a:lstStyle/>
          <a:p>
            <a:r>
              <a:rPr lang="en-US" i="1" dirty="0" smtClean="0"/>
              <a:t>Visible reflectance</a:t>
            </a:r>
            <a:endParaRPr lang="en-US" i="1" dirty="0"/>
          </a:p>
        </p:txBody>
      </p:sp>
      <p:sp>
        <p:nvSpPr>
          <p:cNvPr id="17" name="TextBox 16"/>
          <p:cNvSpPr txBox="1"/>
          <p:nvPr/>
        </p:nvSpPr>
        <p:spPr>
          <a:xfrm rot="16200000">
            <a:off x="-1266824" y="4742086"/>
            <a:ext cx="2911151" cy="377503"/>
          </a:xfrm>
          <a:prstGeom prst="rect">
            <a:avLst/>
          </a:prstGeom>
          <a:noFill/>
        </p:spPr>
        <p:txBody>
          <a:bodyPr wrap="square" rtlCol="0">
            <a:spAutoFit/>
          </a:bodyPr>
          <a:lstStyle/>
          <a:p>
            <a:r>
              <a:rPr lang="en-US" i="1" dirty="0" smtClean="0"/>
              <a:t>Shortwave IR reflectance</a:t>
            </a:r>
            <a:endParaRPr lang="en-US" i="1" dirty="0"/>
          </a:p>
        </p:txBody>
      </p:sp>
      <p:sp>
        <p:nvSpPr>
          <p:cNvPr id="18" name="TextBox 17"/>
          <p:cNvSpPr txBox="1"/>
          <p:nvPr/>
        </p:nvSpPr>
        <p:spPr>
          <a:xfrm rot="16200000">
            <a:off x="3122644" y="4842590"/>
            <a:ext cx="2911151" cy="369332"/>
          </a:xfrm>
          <a:prstGeom prst="rect">
            <a:avLst/>
          </a:prstGeom>
          <a:noFill/>
        </p:spPr>
        <p:txBody>
          <a:bodyPr wrap="square" rtlCol="0">
            <a:spAutoFit/>
          </a:bodyPr>
          <a:lstStyle/>
          <a:p>
            <a:r>
              <a:rPr lang="en-US" i="1" dirty="0" smtClean="0"/>
              <a:t>Shortwave IR reflectance</a:t>
            </a:r>
            <a:endParaRPr lang="en-US" i="1" dirty="0"/>
          </a:p>
        </p:txBody>
      </p:sp>
      <p:sp>
        <p:nvSpPr>
          <p:cNvPr id="19" name="TextBox 18"/>
          <p:cNvSpPr txBox="1"/>
          <p:nvPr/>
        </p:nvSpPr>
        <p:spPr>
          <a:xfrm>
            <a:off x="2289109" y="6488668"/>
            <a:ext cx="1968760" cy="369332"/>
          </a:xfrm>
          <a:prstGeom prst="rect">
            <a:avLst/>
          </a:prstGeom>
          <a:noFill/>
        </p:spPr>
        <p:txBody>
          <a:bodyPr wrap="square" rtlCol="0">
            <a:spAutoFit/>
          </a:bodyPr>
          <a:lstStyle/>
          <a:p>
            <a:r>
              <a:rPr lang="en-US" i="1" dirty="0" smtClean="0"/>
              <a:t>Visible reflectance</a:t>
            </a:r>
            <a:endParaRPr lang="en-US"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11" name="TextBox 10"/>
          <p:cNvSpPr txBox="1"/>
          <p:nvPr/>
        </p:nvSpPr>
        <p:spPr>
          <a:xfrm>
            <a:off x="7837714"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609600" y="1"/>
            <a:ext cx="7772400" cy="914399"/>
          </a:xfrm>
        </p:spPr>
        <p:txBody>
          <a:bodyPr>
            <a:noAutofit/>
          </a:bodyPr>
          <a:lstStyle/>
          <a:p>
            <a:r>
              <a:rPr lang="en-US" dirty="0" smtClean="0"/>
              <a:t>Two dimensional histograms in </a:t>
            </a:r>
            <a:br>
              <a:rPr lang="en-US" dirty="0" smtClean="0"/>
            </a:br>
            <a:r>
              <a:rPr lang="en-US" dirty="0" smtClean="0"/>
              <a:t> spectral space</a:t>
            </a:r>
            <a:endParaRPr lang="en-US" dirty="0"/>
          </a:p>
        </p:txBody>
      </p:sp>
      <p:sp>
        <p:nvSpPr>
          <p:cNvPr id="3" name="Subtitle 2"/>
          <p:cNvSpPr>
            <a:spLocks noGrp="1"/>
          </p:cNvSpPr>
          <p:nvPr>
            <p:ph type="subTitle" idx="1"/>
          </p:nvPr>
        </p:nvSpPr>
        <p:spPr>
          <a:xfrm>
            <a:off x="228600" y="1195873"/>
            <a:ext cx="8915400" cy="1752600"/>
          </a:xfrm>
        </p:spPr>
        <p:txBody>
          <a:bodyPr>
            <a:normAutofit/>
          </a:bodyPr>
          <a:lstStyle/>
          <a:p>
            <a:pPr algn="just"/>
            <a:r>
              <a:rPr lang="en-US" sz="2400" dirty="0" smtClean="0">
                <a:solidFill>
                  <a:schemeClr val="tx1"/>
                </a:solidFill>
              </a:rPr>
              <a:t>The probability density functions illustrate very typical concentration of snow and non-snow pixels along straight lines characterizing the most probable </a:t>
            </a:r>
            <a:r>
              <a:rPr lang="en-US" sz="2400" dirty="0" err="1" smtClean="0">
                <a:solidFill>
                  <a:schemeClr val="tx1"/>
                </a:solidFill>
              </a:rPr>
              <a:t>reflectances</a:t>
            </a:r>
            <a:r>
              <a:rPr lang="en-US" sz="2400" dirty="0" smtClean="0">
                <a:solidFill>
                  <a:schemeClr val="tx1"/>
                </a:solidFill>
              </a:rPr>
              <a:t> of snow and non- snow</a:t>
            </a:r>
          </a:p>
          <a:p>
            <a:pPr algn="just"/>
            <a:r>
              <a:rPr lang="en-US" sz="2400" dirty="0" smtClean="0">
                <a:solidFill>
                  <a:schemeClr val="tx1"/>
                </a:solidFill>
              </a:rPr>
              <a:t>Allowing for the features of spectral signatures enhances the retrieval</a:t>
            </a:r>
            <a:endParaRPr lang="en-US" sz="2400" dirty="0">
              <a:solidFill>
                <a:schemeClr val="tx1"/>
              </a:solidFill>
            </a:endParaRPr>
          </a:p>
        </p:txBody>
      </p:sp>
      <p:pic>
        <p:nvPicPr>
          <p:cNvPr id="4100" name="Picture 4" descr="C:\Users\iappel\Documents\copy\NDSI\40156037.gif"/>
          <p:cNvPicPr>
            <a:picLocks noChangeAspect="1" noChangeArrowheads="1"/>
          </p:cNvPicPr>
          <p:nvPr/>
        </p:nvPicPr>
        <p:blipFill>
          <a:blip r:embed="rId2" cstate="print"/>
          <a:srcRect/>
          <a:stretch>
            <a:fillRect/>
          </a:stretch>
        </p:blipFill>
        <p:spPr bwMode="auto">
          <a:xfrm>
            <a:off x="4621175" y="3200400"/>
            <a:ext cx="4522825" cy="3124200"/>
          </a:xfrm>
          <a:prstGeom prst="rect">
            <a:avLst/>
          </a:prstGeom>
          <a:noFill/>
        </p:spPr>
      </p:pic>
      <p:pic>
        <p:nvPicPr>
          <p:cNvPr id="4102" name="Picture 6" descr="C:\Users\iappel\Documents\copy\temp\35153039.gif"/>
          <p:cNvPicPr>
            <a:picLocks noChangeAspect="1" noChangeArrowheads="1"/>
          </p:cNvPicPr>
          <p:nvPr/>
        </p:nvPicPr>
        <p:blipFill>
          <a:blip r:embed="rId3" cstate="print"/>
          <a:srcRect/>
          <a:stretch>
            <a:fillRect/>
          </a:stretch>
        </p:blipFill>
        <p:spPr bwMode="auto">
          <a:xfrm>
            <a:off x="0" y="3200400"/>
            <a:ext cx="4419600" cy="3123894"/>
          </a:xfrm>
          <a:prstGeom prst="rect">
            <a:avLst/>
          </a:prstGeom>
          <a:noFill/>
        </p:spPr>
      </p:pic>
      <p:sp>
        <p:nvSpPr>
          <p:cNvPr id="6" name="TextBox 5"/>
          <p:cNvSpPr txBox="1"/>
          <p:nvPr/>
        </p:nvSpPr>
        <p:spPr>
          <a:xfrm>
            <a:off x="5943600" y="5943600"/>
            <a:ext cx="990600" cy="461665"/>
          </a:xfrm>
          <a:prstGeom prst="rect">
            <a:avLst/>
          </a:prstGeom>
          <a:noFill/>
        </p:spPr>
        <p:txBody>
          <a:bodyPr wrap="square" rtlCol="0">
            <a:spAutoFit/>
          </a:bodyPr>
          <a:lstStyle/>
          <a:p>
            <a:r>
              <a:rPr lang="en-US" sz="2400" dirty="0" smtClean="0">
                <a:solidFill>
                  <a:srgbClr val="7030A0"/>
                </a:solidFill>
              </a:rPr>
              <a:t>snow</a:t>
            </a:r>
            <a:endParaRPr lang="en-US" sz="2400" dirty="0">
              <a:solidFill>
                <a:srgbClr val="7030A0"/>
              </a:solidFill>
            </a:endParaRPr>
          </a:p>
        </p:txBody>
      </p:sp>
      <p:sp>
        <p:nvSpPr>
          <p:cNvPr id="7" name="TextBox 6"/>
          <p:cNvSpPr txBox="1"/>
          <p:nvPr/>
        </p:nvSpPr>
        <p:spPr>
          <a:xfrm>
            <a:off x="1295400" y="5867400"/>
            <a:ext cx="990600" cy="461665"/>
          </a:xfrm>
          <a:prstGeom prst="rect">
            <a:avLst/>
          </a:prstGeom>
          <a:noFill/>
        </p:spPr>
        <p:txBody>
          <a:bodyPr wrap="square" rtlCol="0">
            <a:spAutoFit/>
          </a:bodyPr>
          <a:lstStyle/>
          <a:p>
            <a:r>
              <a:rPr lang="en-US" sz="2400" dirty="0" smtClean="0">
                <a:solidFill>
                  <a:srgbClr val="7030A0"/>
                </a:solidFill>
              </a:rPr>
              <a:t>snow</a:t>
            </a:r>
            <a:endParaRPr lang="en-US" sz="2400" dirty="0">
              <a:solidFill>
                <a:srgbClr val="7030A0"/>
              </a:solidFill>
            </a:endParaRPr>
          </a:p>
        </p:txBody>
      </p:sp>
      <p:sp>
        <p:nvSpPr>
          <p:cNvPr id="8" name="TextBox 7"/>
          <p:cNvSpPr txBox="1"/>
          <p:nvPr/>
        </p:nvSpPr>
        <p:spPr>
          <a:xfrm rot="18300549">
            <a:off x="60347" y="5083934"/>
            <a:ext cx="1676400" cy="461665"/>
          </a:xfrm>
          <a:prstGeom prst="rect">
            <a:avLst/>
          </a:prstGeom>
          <a:noFill/>
        </p:spPr>
        <p:txBody>
          <a:bodyPr wrap="square" rtlCol="0">
            <a:spAutoFit/>
          </a:bodyPr>
          <a:lstStyle/>
          <a:p>
            <a:r>
              <a:rPr lang="en-US" sz="2400" dirty="0" smtClean="0">
                <a:solidFill>
                  <a:srgbClr val="C00000"/>
                </a:solidFill>
              </a:rPr>
              <a:t>non-snow</a:t>
            </a:r>
            <a:endParaRPr lang="en-US" sz="2400" dirty="0">
              <a:solidFill>
                <a:srgbClr val="C00000"/>
              </a:solidFill>
            </a:endParaRPr>
          </a:p>
        </p:txBody>
      </p:sp>
      <p:sp>
        <p:nvSpPr>
          <p:cNvPr id="9" name="TextBox 8"/>
          <p:cNvSpPr txBox="1"/>
          <p:nvPr/>
        </p:nvSpPr>
        <p:spPr>
          <a:xfrm rot="18300549">
            <a:off x="4708547" y="5083934"/>
            <a:ext cx="1676400" cy="461665"/>
          </a:xfrm>
          <a:prstGeom prst="rect">
            <a:avLst/>
          </a:prstGeom>
          <a:noFill/>
        </p:spPr>
        <p:txBody>
          <a:bodyPr wrap="square" rtlCol="0">
            <a:spAutoFit/>
          </a:bodyPr>
          <a:lstStyle/>
          <a:p>
            <a:r>
              <a:rPr lang="en-US" sz="2400" dirty="0" smtClean="0">
                <a:solidFill>
                  <a:srgbClr val="C00000"/>
                </a:solidFill>
              </a:rPr>
              <a:t>non-snow</a:t>
            </a:r>
            <a:endParaRPr lang="en-US" sz="2400" dirty="0">
              <a:solidFill>
                <a:srgbClr val="C00000"/>
              </a:solidFill>
            </a:endParaRPr>
          </a:p>
        </p:txBody>
      </p:sp>
      <p:sp>
        <p:nvSpPr>
          <p:cNvPr id="12" name="TextBox 11"/>
          <p:cNvSpPr txBox="1"/>
          <p:nvPr/>
        </p:nvSpPr>
        <p:spPr>
          <a:xfrm>
            <a:off x="7175240" y="6335485"/>
            <a:ext cx="1968760" cy="369332"/>
          </a:xfrm>
          <a:prstGeom prst="rect">
            <a:avLst/>
          </a:prstGeom>
          <a:noFill/>
        </p:spPr>
        <p:txBody>
          <a:bodyPr wrap="square" rtlCol="0">
            <a:spAutoFit/>
          </a:bodyPr>
          <a:lstStyle/>
          <a:p>
            <a:r>
              <a:rPr lang="en-US" i="1" dirty="0" smtClean="0"/>
              <a:t>Visible reflectance</a:t>
            </a:r>
            <a:endParaRPr lang="en-US" i="1" dirty="0"/>
          </a:p>
        </p:txBody>
      </p:sp>
      <p:sp>
        <p:nvSpPr>
          <p:cNvPr id="13" name="TextBox 12"/>
          <p:cNvSpPr txBox="1"/>
          <p:nvPr/>
        </p:nvSpPr>
        <p:spPr>
          <a:xfrm rot="16200000">
            <a:off x="3489065" y="4369256"/>
            <a:ext cx="2651061" cy="369332"/>
          </a:xfrm>
          <a:prstGeom prst="rect">
            <a:avLst/>
          </a:prstGeom>
          <a:solidFill>
            <a:schemeClr val="bg1"/>
          </a:solidFill>
        </p:spPr>
        <p:txBody>
          <a:bodyPr wrap="square" rtlCol="0">
            <a:spAutoFit/>
          </a:bodyPr>
          <a:lstStyle/>
          <a:p>
            <a:r>
              <a:rPr lang="en-US" i="1" dirty="0" smtClean="0"/>
              <a:t>Shortwave IR reflectance</a:t>
            </a:r>
            <a:endParaRPr lang="en-US" i="1" dirty="0"/>
          </a:p>
        </p:txBody>
      </p:sp>
      <p:sp>
        <p:nvSpPr>
          <p:cNvPr id="14" name="TextBox 13"/>
          <p:cNvSpPr txBox="1"/>
          <p:nvPr/>
        </p:nvSpPr>
        <p:spPr>
          <a:xfrm>
            <a:off x="2447730" y="6310603"/>
            <a:ext cx="1968760" cy="369332"/>
          </a:xfrm>
          <a:prstGeom prst="rect">
            <a:avLst/>
          </a:prstGeom>
          <a:noFill/>
        </p:spPr>
        <p:txBody>
          <a:bodyPr wrap="square" rtlCol="0">
            <a:spAutoFit/>
          </a:bodyPr>
          <a:lstStyle/>
          <a:p>
            <a:r>
              <a:rPr lang="en-US" i="1" dirty="0" smtClean="0"/>
              <a:t>Visible reflectance</a:t>
            </a:r>
            <a:endParaRPr lang="en-US" i="1" dirty="0"/>
          </a:p>
        </p:txBody>
      </p:sp>
      <p:sp>
        <p:nvSpPr>
          <p:cNvPr id="15" name="TextBox 14"/>
          <p:cNvSpPr txBox="1"/>
          <p:nvPr/>
        </p:nvSpPr>
        <p:spPr>
          <a:xfrm rot="16200000">
            <a:off x="-1112289" y="4350010"/>
            <a:ext cx="2593911" cy="369332"/>
          </a:xfrm>
          <a:prstGeom prst="rect">
            <a:avLst/>
          </a:prstGeom>
          <a:solidFill>
            <a:schemeClr val="bg1"/>
          </a:solidFill>
        </p:spPr>
        <p:txBody>
          <a:bodyPr wrap="square" rtlCol="0">
            <a:spAutoFit/>
          </a:bodyPr>
          <a:lstStyle/>
          <a:p>
            <a:r>
              <a:rPr lang="en-US" i="1" dirty="0" smtClean="0"/>
              <a:t>Shortwave IR reflectance</a:t>
            </a:r>
            <a:endParaRPr lang="en-US"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837714"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152400" y="-152399"/>
            <a:ext cx="9601200" cy="1066800"/>
          </a:xfrm>
        </p:spPr>
        <p:txBody>
          <a:bodyPr/>
          <a:lstStyle/>
          <a:p>
            <a:r>
              <a:rPr lang="en-US" dirty="0" smtClean="0"/>
              <a:t>1-band Snow fraction retrieval </a:t>
            </a:r>
            <a:endParaRPr lang="en-US" dirty="0"/>
          </a:p>
        </p:txBody>
      </p:sp>
      <p:sp>
        <p:nvSpPr>
          <p:cNvPr id="3" name="Subtitle 2"/>
          <p:cNvSpPr>
            <a:spLocks noGrp="1"/>
          </p:cNvSpPr>
          <p:nvPr>
            <p:ph type="subTitle" idx="1"/>
          </p:nvPr>
        </p:nvSpPr>
        <p:spPr/>
        <p:txBody>
          <a:bodyPr/>
          <a:lstStyle/>
          <a:p>
            <a:endParaRPr lang="en-US" dirty="0"/>
          </a:p>
        </p:txBody>
      </p:sp>
      <p:pic>
        <p:nvPicPr>
          <p:cNvPr id="9218" name="Picture 2" descr="C:\Users\iappel\Documents\copy\temp\34041033.gif"/>
          <p:cNvPicPr>
            <a:picLocks noChangeAspect="1" noChangeArrowheads="1"/>
          </p:cNvPicPr>
          <p:nvPr/>
        </p:nvPicPr>
        <p:blipFill>
          <a:blip r:embed="rId2" cstate="print"/>
          <a:srcRect/>
          <a:stretch>
            <a:fillRect/>
          </a:stretch>
        </p:blipFill>
        <p:spPr bwMode="auto">
          <a:xfrm>
            <a:off x="1371600" y="2268654"/>
            <a:ext cx="6414655" cy="4589346"/>
          </a:xfrm>
          <a:prstGeom prst="rect">
            <a:avLst/>
          </a:prstGeom>
          <a:noFill/>
        </p:spPr>
      </p:pic>
      <p:sp>
        <p:nvSpPr>
          <p:cNvPr id="6" name="Oval 5"/>
          <p:cNvSpPr/>
          <p:nvPr/>
        </p:nvSpPr>
        <p:spPr>
          <a:xfrm>
            <a:off x="7772400" y="5867400"/>
            <a:ext cx="228600" cy="2286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14600" y="5410200"/>
            <a:ext cx="228600" cy="228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7924800" y="2667000"/>
            <a:ext cx="0" cy="4191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667000" y="2671465"/>
            <a:ext cx="0" cy="4186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5257800" y="2667000"/>
            <a:ext cx="76200" cy="4191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962400" y="2590800"/>
            <a:ext cx="76200" cy="426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629400" y="2667000"/>
            <a:ext cx="0" cy="4191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362200" y="2209800"/>
            <a:ext cx="609600" cy="461665"/>
          </a:xfrm>
          <a:prstGeom prst="rect">
            <a:avLst/>
          </a:prstGeom>
          <a:noFill/>
        </p:spPr>
        <p:txBody>
          <a:bodyPr wrap="square" rtlCol="0">
            <a:spAutoFit/>
          </a:bodyPr>
          <a:lstStyle/>
          <a:p>
            <a:r>
              <a:rPr lang="en-US" sz="2400" dirty="0" smtClean="0">
                <a:solidFill>
                  <a:schemeClr val="tx2">
                    <a:lumMod val="60000"/>
                    <a:lumOff val="40000"/>
                  </a:schemeClr>
                </a:solidFill>
              </a:rPr>
              <a:t>0%</a:t>
            </a:r>
            <a:endParaRPr lang="en-US" sz="2400" dirty="0">
              <a:solidFill>
                <a:schemeClr val="tx2">
                  <a:lumMod val="60000"/>
                  <a:lumOff val="40000"/>
                </a:schemeClr>
              </a:solidFill>
            </a:endParaRPr>
          </a:p>
        </p:txBody>
      </p:sp>
      <p:sp>
        <p:nvSpPr>
          <p:cNvPr id="48" name="TextBox 47"/>
          <p:cNvSpPr txBox="1"/>
          <p:nvPr/>
        </p:nvSpPr>
        <p:spPr>
          <a:xfrm>
            <a:off x="7696200" y="2209800"/>
            <a:ext cx="1143000" cy="461665"/>
          </a:xfrm>
          <a:prstGeom prst="rect">
            <a:avLst/>
          </a:prstGeom>
          <a:noFill/>
        </p:spPr>
        <p:txBody>
          <a:bodyPr wrap="square" rtlCol="0">
            <a:spAutoFit/>
          </a:bodyPr>
          <a:lstStyle/>
          <a:p>
            <a:r>
              <a:rPr lang="en-US" sz="2400" dirty="0" smtClean="0">
                <a:solidFill>
                  <a:schemeClr val="tx2">
                    <a:lumMod val="60000"/>
                    <a:lumOff val="40000"/>
                  </a:schemeClr>
                </a:solidFill>
              </a:rPr>
              <a:t>100%</a:t>
            </a:r>
            <a:endParaRPr lang="en-US" sz="2400" dirty="0">
              <a:solidFill>
                <a:schemeClr val="tx2">
                  <a:lumMod val="60000"/>
                  <a:lumOff val="40000"/>
                </a:schemeClr>
              </a:solidFill>
            </a:endParaRPr>
          </a:p>
        </p:txBody>
      </p:sp>
      <p:sp>
        <p:nvSpPr>
          <p:cNvPr id="55" name="TextBox 54"/>
          <p:cNvSpPr txBox="1"/>
          <p:nvPr/>
        </p:nvSpPr>
        <p:spPr>
          <a:xfrm>
            <a:off x="4953000" y="2209800"/>
            <a:ext cx="762000" cy="461665"/>
          </a:xfrm>
          <a:prstGeom prst="rect">
            <a:avLst/>
          </a:prstGeom>
          <a:noFill/>
        </p:spPr>
        <p:txBody>
          <a:bodyPr wrap="square" rtlCol="0">
            <a:spAutoFit/>
          </a:bodyPr>
          <a:lstStyle/>
          <a:p>
            <a:r>
              <a:rPr lang="en-US" sz="2400" dirty="0" smtClean="0">
                <a:solidFill>
                  <a:schemeClr val="tx2">
                    <a:lumMod val="60000"/>
                    <a:lumOff val="40000"/>
                  </a:schemeClr>
                </a:solidFill>
              </a:rPr>
              <a:t>50%</a:t>
            </a:r>
            <a:endParaRPr lang="en-US" sz="2400" dirty="0">
              <a:solidFill>
                <a:schemeClr val="tx2">
                  <a:lumMod val="60000"/>
                  <a:lumOff val="40000"/>
                </a:schemeClr>
              </a:solidFill>
            </a:endParaRPr>
          </a:p>
        </p:txBody>
      </p:sp>
      <p:sp>
        <p:nvSpPr>
          <p:cNvPr id="15" name="Subtitle 2"/>
          <p:cNvSpPr txBox="1">
            <a:spLocks/>
          </p:cNvSpPr>
          <p:nvPr/>
        </p:nvSpPr>
        <p:spPr>
          <a:xfrm>
            <a:off x="0" y="811427"/>
            <a:ext cx="9144000" cy="129540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Most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Landsat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pixels could be classified as pure snow or non-snow       </a:t>
            </a:r>
            <a:r>
              <a:rPr lang="en-US" sz="2400" dirty="0" smtClean="0"/>
              <a:t>The algorithm assigns intermediate fractions to those pure pixels – radically underestimates fraction of snow and retrieves snow in non-snow areas (for moderate and high resolution information) </a:t>
            </a:r>
            <a:endParaRPr kumimoji="0" lang="en-US" sz="2400" b="0" i="0" u="none" strike="noStrike" kern="1200" cap="none" spc="0" normalizeH="0" baseline="0" noProof="0" dirty="0">
              <a:ln>
                <a:noFill/>
              </a:ln>
              <a:effectLst/>
              <a:uLnTx/>
              <a:uFillTx/>
              <a:latin typeface="+mn-lt"/>
              <a:ea typeface="+mn-ea"/>
              <a:cs typeface="+mn-cs"/>
            </a:endParaRPr>
          </a:p>
        </p:txBody>
      </p:sp>
      <p:sp>
        <p:nvSpPr>
          <p:cNvPr id="16" name="TextBox 15"/>
          <p:cNvSpPr txBox="1"/>
          <p:nvPr/>
        </p:nvSpPr>
        <p:spPr>
          <a:xfrm>
            <a:off x="2971800" y="6248400"/>
            <a:ext cx="914400" cy="461665"/>
          </a:xfrm>
          <a:prstGeom prst="rect">
            <a:avLst/>
          </a:prstGeom>
          <a:noFill/>
        </p:spPr>
        <p:txBody>
          <a:bodyPr wrap="square" rtlCol="0">
            <a:spAutoFit/>
          </a:bodyPr>
          <a:lstStyle/>
          <a:p>
            <a:r>
              <a:rPr lang="en-US" sz="2400" dirty="0" smtClean="0">
                <a:solidFill>
                  <a:srgbClr val="7030A0"/>
                </a:solidFill>
              </a:rPr>
              <a:t>snow</a:t>
            </a:r>
            <a:endParaRPr lang="en-US" sz="2400" dirty="0">
              <a:solidFill>
                <a:srgbClr val="7030A0"/>
              </a:solidFill>
            </a:endParaRPr>
          </a:p>
        </p:txBody>
      </p:sp>
      <p:sp>
        <p:nvSpPr>
          <p:cNvPr id="17" name="TextBox 16"/>
          <p:cNvSpPr txBox="1"/>
          <p:nvPr/>
        </p:nvSpPr>
        <p:spPr>
          <a:xfrm rot="19115001">
            <a:off x="2619612" y="4662563"/>
            <a:ext cx="1600200" cy="461665"/>
          </a:xfrm>
          <a:prstGeom prst="rect">
            <a:avLst/>
          </a:prstGeom>
          <a:noFill/>
        </p:spPr>
        <p:txBody>
          <a:bodyPr wrap="square" rtlCol="0">
            <a:spAutoFit/>
          </a:bodyPr>
          <a:lstStyle/>
          <a:p>
            <a:r>
              <a:rPr lang="en-US" sz="2400" dirty="0" smtClean="0">
                <a:solidFill>
                  <a:srgbClr val="C00000"/>
                </a:solidFill>
              </a:rPr>
              <a:t>non-snow</a:t>
            </a:r>
            <a:endParaRPr lang="en-US" sz="2400" dirty="0">
              <a:solidFill>
                <a:srgbClr val="C00000"/>
              </a:solidFill>
            </a:endParaRPr>
          </a:p>
        </p:txBody>
      </p:sp>
      <p:sp>
        <p:nvSpPr>
          <p:cNvPr id="18" name="TextBox 17"/>
          <p:cNvSpPr txBox="1"/>
          <p:nvPr/>
        </p:nvSpPr>
        <p:spPr>
          <a:xfrm>
            <a:off x="0"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0" name="TextBox 19"/>
          <p:cNvSpPr txBox="1"/>
          <p:nvPr/>
        </p:nvSpPr>
        <p:spPr>
          <a:xfrm>
            <a:off x="7175240" y="6488668"/>
            <a:ext cx="1968760" cy="369332"/>
          </a:xfrm>
          <a:prstGeom prst="rect">
            <a:avLst/>
          </a:prstGeom>
          <a:solidFill>
            <a:schemeClr val="bg1"/>
          </a:solidFill>
        </p:spPr>
        <p:txBody>
          <a:bodyPr wrap="square" rtlCol="0">
            <a:spAutoFit/>
          </a:bodyPr>
          <a:lstStyle/>
          <a:p>
            <a:r>
              <a:rPr lang="en-US" i="1" dirty="0" smtClean="0"/>
              <a:t>Visible reflectance</a:t>
            </a:r>
            <a:endParaRPr lang="en-US" i="1" dirty="0"/>
          </a:p>
        </p:txBody>
      </p:sp>
      <p:sp>
        <p:nvSpPr>
          <p:cNvPr id="21" name="TextBox 20"/>
          <p:cNvSpPr txBox="1"/>
          <p:nvPr/>
        </p:nvSpPr>
        <p:spPr>
          <a:xfrm rot="16200000">
            <a:off x="-326573" y="3595396"/>
            <a:ext cx="2911151" cy="369332"/>
          </a:xfrm>
          <a:prstGeom prst="rect">
            <a:avLst/>
          </a:prstGeom>
          <a:noFill/>
        </p:spPr>
        <p:txBody>
          <a:bodyPr wrap="square" rtlCol="0">
            <a:spAutoFit/>
          </a:bodyPr>
          <a:lstStyle/>
          <a:p>
            <a:r>
              <a:rPr lang="en-US" i="1" dirty="0" smtClean="0"/>
              <a:t>Shortwave IR reflectance</a:t>
            </a:r>
            <a:endParaRPr lang="en-US" i="1" dirty="0"/>
          </a:p>
        </p:txBody>
      </p:sp>
      <p:sp>
        <p:nvSpPr>
          <p:cNvPr id="22" name="Oval 21"/>
          <p:cNvSpPr/>
          <p:nvPr/>
        </p:nvSpPr>
        <p:spPr>
          <a:xfrm>
            <a:off x="111967" y="6122436"/>
            <a:ext cx="248816" cy="24104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9073" y="6439678"/>
            <a:ext cx="228600" cy="228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11968" y="5536373"/>
            <a:ext cx="1679511" cy="1200329"/>
          </a:xfrm>
          <a:prstGeom prst="rect">
            <a:avLst/>
          </a:prstGeom>
          <a:noFill/>
        </p:spPr>
        <p:txBody>
          <a:bodyPr wrap="square" rtlCol="0">
            <a:spAutoFit/>
          </a:bodyPr>
          <a:lstStyle/>
          <a:p>
            <a:pPr algn="ctr"/>
            <a:r>
              <a:rPr lang="en-US" b="1" dirty="0" smtClean="0"/>
              <a:t>1-band </a:t>
            </a:r>
            <a:r>
              <a:rPr lang="en-US" b="1" dirty="0" err="1" smtClean="0"/>
              <a:t>endmembers</a:t>
            </a:r>
            <a:endParaRPr lang="en-US" b="1" dirty="0" smtClean="0"/>
          </a:p>
          <a:p>
            <a:pPr algn="ctr">
              <a:buFontTx/>
              <a:buChar char="-"/>
            </a:pPr>
            <a:r>
              <a:rPr lang="en-US" dirty="0" smtClean="0"/>
              <a:t>snow</a:t>
            </a:r>
          </a:p>
          <a:p>
            <a:pPr algn="ctr"/>
            <a:r>
              <a:rPr lang="en-US" dirty="0" smtClean="0"/>
              <a:t>      -</a:t>
            </a:r>
            <a:r>
              <a:rPr lang="en-US" dirty="0" err="1" smtClean="0"/>
              <a:t>nonsnow</a:t>
            </a:r>
            <a:endParaRPr lang="en-US" dirty="0"/>
          </a:p>
        </p:txBody>
      </p:sp>
      <p:sp>
        <p:nvSpPr>
          <p:cNvPr id="25" name="TextBox 24"/>
          <p:cNvSpPr txBox="1"/>
          <p:nvPr/>
        </p:nvSpPr>
        <p:spPr>
          <a:xfrm>
            <a:off x="7996334" y="4049485"/>
            <a:ext cx="1007706" cy="1200329"/>
          </a:xfrm>
          <a:prstGeom prst="rect">
            <a:avLst/>
          </a:prstGeom>
          <a:noFill/>
          <a:ln w="57150">
            <a:solidFill>
              <a:srgbClr val="00B0F0"/>
            </a:solidFill>
          </a:ln>
        </p:spPr>
        <p:txBody>
          <a:bodyPr wrap="square" rtlCol="0">
            <a:spAutoFit/>
          </a:bodyPr>
          <a:lstStyle/>
          <a:p>
            <a:r>
              <a:rPr lang="en-US" b="1" dirty="0" smtClean="0"/>
              <a:t>1-band snow fraction retrieval</a:t>
            </a:r>
            <a:endParaRPr lang="en-US" b="1" dirty="0"/>
          </a:p>
        </p:txBody>
      </p:sp>
      <p:cxnSp>
        <p:nvCxnSpPr>
          <p:cNvPr id="33" name="Straight Arrow Connector 32"/>
          <p:cNvCxnSpPr>
            <a:stCxn id="25" idx="0"/>
          </p:cNvCxnSpPr>
          <p:nvPr/>
        </p:nvCxnSpPr>
        <p:spPr>
          <a:xfrm flipH="1" flipV="1">
            <a:off x="8033657" y="2612571"/>
            <a:ext cx="466530" cy="143691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0"/>
          </p:cNvCxnSpPr>
          <p:nvPr/>
        </p:nvCxnSpPr>
        <p:spPr>
          <a:xfrm flipH="1" flipV="1">
            <a:off x="5439747" y="2593910"/>
            <a:ext cx="3060440" cy="145557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5" idx="0"/>
          </p:cNvCxnSpPr>
          <p:nvPr/>
        </p:nvCxnSpPr>
        <p:spPr>
          <a:xfrm flipH="1" flipV="1">
            <a:off x="2873829" y="2575249"/>
            <a:ext cx="5626358" cy="147423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7837714"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 name="Title 1"/>
          <p:cNvSpPr>
            <a:spLocks noGrp="1"/>
          </p:cNvSpPr>
          <p:nvPr>
            <p:ph type="ctrTitle"/>
          </p:nvPr>
        </p:nvSpPr>
        <p:spPr>
          <a:xfrm>
            <a:off x="609600" y="1"/>
            <a:ext cx="7772400" cy="1066800"/>
          </a:xfrm>
        </p:spPr>
        <p:txBody>
          <a:bodyPr/>
          <a:lstStyle/>
          <a:p>
            <a:r>
              <a:rPr lang="en-US" dirty="0" smtClean="0"/>
              <a:t>NDSI - based retrieval </a:t>
            </a:r>
            <a:endParaRPr lang="en-US" dirty="0"/>
          </a:p>
        </p:txBody>
      </p:sp>
      <p:sp>
        <p:nvSpPr>
          <p:cNvPr id="3" name="Subtitle 2"/>
          <p:cNvSpPr>
            <a:spLocks noGrp="1"/>
          </p:cNvSpPr>
          <p:nvPr>
            <p:ph type="subTitle" idx="1"/>
          </p:nvPr>
        </p:nvSpPr>
        <p:spPr/>
        <p:txBody>
          <a:bodyPr/>
          <a:lstStyle/>
          <a:p>
            <a:endParaRPr lang="en-US" dirty="0"/>
          </a:p>
        </p:txBody>
      </p:sp>
      <p:pic>
        <p:nvPicPr>
          <p:cNvPr id="9218" name="Picture 2" descr="C:\Users\iappel\Documents\copy\temp\34041033.gif"/>
          <p:cNvPicPr>
            <a:picLocks noChangeAspect="1" noChangeArrowheads="1"/>
          </p:cNvPicPr>
          <p:nvPr/>
        </p:nvPicPr>
        <p:blipFill>
          <a:blip r:embed="rId3" cstate="print"/>
          <a:srcRect/>
          <a:stretch>
            <a:fillRect/>
          </a:stretch>
        </p:blipFill>
        <p:spPr bwMode="auto">
          <a:xfrm>
            <a:off x="1371600" y="2057400"/>
            <a:ext cx="6414655" cy="4589346"/>
          </a:xfrm>
          <a:prstGeom prst="rect">
            <a:avLst/>
          </a:prstGeom>
          <a:noFill/>
        </p:spPr>
      </p:pic>
      <p:sp>
        <p:nvSpPr>
          <p:cNvPr id="6" name="Oval 5"/>
          <p:cNvSpPr/>
          <p:nvPr/>
        </p:nvSpPr>
        <p:spPr>
          <a:xfrm>
            <a:off x="7772400" y="5867400"/>
            <a:ext cx="228600" cy="2286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14600" y="5410200"/>
            <a:ext cx="228600" cy="2286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7924800" y="2209800"/>
            <a:ext cx="0" cy="44196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667000" y="2286000"/>
            <a:ext cx="0" cy="441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5257800" y="2286000"/>
            <a:ext cx="76200" cy="4419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962400" y="2362200"/>
            <a:ext cx="76200" cy="43434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629400" y="2209800"/>
            <a:ext cx="0" cy="4495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828800" y="5943600"/>
            <a:ext cx="6248400" cy="685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28800" y="2438400"/>
            <a:ext cx="2971800" cy="419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153400" y="5791200"/>
            <a:ext cx="990600" cy="461665"/>
          </a:xfrm>
          <a:prstGeom prst="rect">
            <a:avLst/>
          </a:prstGeom>
          <a:noFill/>
        </p:spPr>
        <p:txBody>
          <a:bodyPr wrap="square" rtlCol="0">
            <a:spAutoFit/>
          </a:bodyPr>
          <a:lstStyle/>
          <a:p>
            <a:r>
              <a:rPr lang="en-US" sz="2400" dirty="0" smtClean="0">
                <a:solidFill>
                  <a:srgbClr val="FF0000"/>
                </a:solidFill>
              </a:rPr>
              <a:t>100%</a:t>
            </a:r>
            <a:endParaRPr lang="en-US" sz="2400" dirty="0">
              <a:solidFill>
                <a:srgbClr val="FF0000"/>
              </a:solidFill>
            </a:endParaRPr>
          </a:p>
        </p:txBody>
      </p:sp>
      <p:sp>
        <p:nvSpPr>
          <p:cNvPr id="20" name="TextBox 19"/>
          <p:cNvSpPr txBox="1"/>
          <p:nvPr/>
        </p:nvSpPr>
        <p:spPr>
          <a:xfrm>
            <a:off x="4800600" y="2133600"/>
            <a:ext cx="609600" cy="461665"/>
          </a:xfrm>
          <a:prstGeom prst="rect">
            <a:avLst/>
          </a:prstGeom>
          <a:noFill/>
        </p:spPr>
        <p:txBody>
          <a:bodyPr wrap="square" rtlCol="0">
            <a:spAutoFit/>
          </a:bodyPr>
          <a:lstStyle/>
          <a:p>
            <a:r>
              <a:rPr lang="en-US" sz="2400" dirty="0" smtClean="0">
                <a:solidFill>
                  <a:srgbClr val="FF0000"/>
                </a:solidFill>
              </a:rPr>
              <a:t>0%</a:t>
            </a:r>
            <a:endParaRPr lang="en-US" sz="2400" dirty="0">
              <a:solidFill>
                <a:srgbClr val="FF0000"/>
              </a:solidFill>
            </a:endParaRPr>
          </a:p>
        </p:txBody>
      </p:sp>
      <p:cxnSp>
        <p:nvCxnSpPr>
          <p:cNvPr id="22" name="Straight Connector 21"/>
          <p:cNvCxnSpPr/>
          <p:nvPr/>
        </p:nvCxnSpPr>
        <p:spPr>
          <a:xfrm flipV="1">
            <a:off x="1828800" y="3810000"/>
            <a:ext cx="5105400" cy="2819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828800" y="3048000"/>
            <a:ext cx="3886200" cy="35814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828800" y="4953000"/>
            <a:ext cx="5486400" cy="16764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010400" y="3429000"/>
            <a:ext cx="762000" cy="461665"/>
          </a:xfrm>
          <a:prstGeom prst="rect">
            <a:avLst/>
          </a:prstGeom>
          <a:noFill/>
        </p:spPr>
        <p:txBody>
          <a:bodyPr wrap="square" rtlCol="0">
            <a:spAutoFit/>
          </a:bodyPr>
          <a:lstStyle/>
          <a:p>
            <a:r>
              <a:rPr lang="en-US" sz="2400" dirty="0" smtClean="0">
                <a:solidFill>
                  <a:srgbClr val="FF0000"/>
                </a:solidFill>
              </a:rPr>
              <a:t>50%</a:t>
            </a:r>
            <a:endParaRPr lang="en-US" sz="2400" dirty="0">
              <a:solidFill>
                <a:srgbClr val="FF0000"/>
              </a:solidFill>
            </a:endParaRPr>
          </a:p>
        </p:txBody>
      </p:sp>
      <p:sp>
        <p:nvSpPr>
          <p:cNvPr id="21" name="Subtitle 2"/>
          <p:cNvSpPr txBox="1">
            <a:spLocks/>
          </p:cNvSpPr>
          <p:nvPr/>
        </p:nvSpPr>
        <p:spPr>
          <a:xfrm>
            <a:off x="0" y="838200"/>
            <a:ext cx="9144000" cy="1295400"/>
          </a:xfrm>
          <a:prstGeom prst="rect">
            <a:avLst/>
          </a:prstGeom>
        </p:spPr>
        <p:txBody>
          <a:bodyPr vert="horz" lIns="91440" tIns="45720" rIns="91440" bIns="45720" rtlCol="0">
            <a:normAutofit fontScale="925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NDSI based retrieval fundamentally differs from a 1-band approach. The results of using NDSI (depicted in red color) provide</a:t>
            </a:r>
            <a:r>
              <a:rPr kumimoji="0" lang="en-US" sz="2400" b="0" i="0" u="none" strike="noStrike" kern="1200" cap="none" spc="0" normalizeH="0" noProof="0" dirty="0" smtClean="0">
                <a:ln>
                  <a:noFill/>
                </a:ln>
                <a:solidFill>
                  <a:schemeClr val="tx1"/>
                </a:solidFill>
                <a:effectLst/>
                <a:uLnTx/>
                <a:uFillTx/>
                <a:latin typeface="+mn-lt"/>
                <a:ea typeface="+mn-ea"/>
                <a:cs typeface="+mn-cs"/>
              </a:rPr>
              <a:t> snow fraction using the relationship between reflectances that corresponds to observat</a:t>
            </a:r>
            <a:r>
              <a:rPr lang="en-US" sz="2400" dirty="0" smtClean="0"/>
              <a:t>ions</a:t>
            </a:r>
            <a:r>
              <a:rPr lang="en-US" sz="2400" dirty="0"/>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TextBox 22"/>
          <p:cNvSpPr txBox="1"/>
          <p:nvPr/>
        </p:nvSpPr>
        <p:spPr>
          <a:xfrm>
            <a:off x="0" y="5657671"/>
            <a:ext cx="1306286"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26" name="TextBox 25"/>
          <p:cNvSpPr txBox="1"/>
          <p:nvPr/>
        </p:nvSpPr>
        <p:spPr>
          <a:xfrm>
            <a:off x="7175240" y="6559420"/>
            <a:ext cx="1968760" cy="369332"/>
          </a:xfrm>
          <a:prstGeom prst="rect">
            <a:avLst/>
          </a:prstGeom>
          <a:noFill/>
        </p:spPr>
        <p:txBody>
          <a:bodyPr wrap="square" rtlCol="0">
            <a:spAutoFit/>
          </a:bodyPr>
          <a:lstStyle/>
          <a:p>
            <a:r>
              <a:rPr lang="en-US" i="1" dirty="0" smtClean="0"/>
              <a:t>Visible reflectance</a:t>
            </a:r>
            <a:endParaRPr lang="en-US" i="1" dirty="0"/>
          </a:p>
        </p:txBody>
      </p:sp>
      <p:sp>
        <p:nvSpPr>
          <p:cNvPr id="27" name="TextBox 26"/>
          <p:cNvSpPr txBox="1"/>
          <p:nvPr/>
        </p:nvSpPr>
        <p:spPr>
          <a:xfrm rot="16200000">
            <a:off x="-335903" y="3278156"/>
            <a:ext cx="2911151" cy="369332"/>
          </a:xfrm>
          <a:prstGeom prst="rect">
            <a:avLst/>
          </a:prstGeom>
          <a:noFill/>
        </p:spPr>
        <p:txBody>
          <a:bodyPr wrap="square" rtlCol="0">
            <a:spAutoFit/>
          </a:bodyPr>
          <a:lstStyle/>
          <a:p>
            <a:r>
              <a:rPr lang="en-US" i="1" dirty="0" smtClean="0"/>
              <a:t>Shortwave IR reflectance</a:t>
            </a:r>
            <a:endParaRPr lang="en-US" i="1" dirty="0"/>
          </a:p>
        </p:txBody>
      </p:sp>
      <p:sp>
        <p:nvSpPr>
          <p:cNvPr id="28" name="TextBox 27"/>
          <p:cNvSpPr txBox="1"/>
          <p:nvPr/>
        </p:nvSpPr>
        <p:spPr>
          <a:xfrm>
            <a:off x="8024326" y="2080726"/>
            <a:ext cx="1007706" cy="1200329"/>
          </a:xfrm>
          <a:prstGeom prst="rect">
            <a:avLst/>
          </a:prstGeom>
          <a:noFill/>
          <a:ln w="57150">
            <a:solidFill>
              <a:srgbClr val="FF0000"/>
            </a:solidFill>
          </a:ln>
        </p:spPr>
        <p:txBody>
          <a:bodyPr wrap="square" rtlCol="0">
            <a:spAutoFit/>
          </a:bodyPr>
          <a:lstStyle/>
          <a:p>
            <a:r>
              <a:rPr lang="en-US" b="1" dirty="0" smtClean="0"/>
              <a:t>NDSI snow fraction retrieval</a:t>
            </a:r>
            <a:endParaRPr lang="en-US" b="1" dirty="0"/>
          </a:p>
        </p:txBody>
      </p:sp>
      <p:cxnSp>
        <p:nvCxnSpPr>
          <p:cNvPr id="30" name="Straight Arrow Connector 29"/>
          <p:cNvCxnSpPr>
            <a:stCxn id="28" idx="2"/>
          </p:cNvCxnSpPr>
          <p:nvPr/>
        </p:nvCxnSpPr>
        <p:spPr>
          <a:xfrm>
            <a:off x="8528179" y="3281055"/>
            <a:ext cx="1" cy="25972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2"/>
          </p:cNvCxnSpPr>
          <p:nvPr/>
        </p:nvCxnSpPr>
        <p:spPr>
          <a:xfrm flipH="1">
            <a:off x="7641771" y="3281055"/>
            <a:ext cx="886408" cy="3485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8" idx="1"/>
          </p:cNvCxnSpPr>
          <p:nvPr/>
        </p:nvCxnSpPr>
        <p:spPr>
          <a:xfrm flipH="1" flipV="1">
            <a:off x="5324669" y="2338873"/>
            <a:ext cx="2699657" cy="3420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sz="3200" dirty="0" smtClean="0">
                <a:ea typeface="ＭＳ Ｐゴシック" pitchFamily="34" charset="-128"/>
              </a:rPr>
              <a:t>Quantitative estimate of NDSI regression </a:t>
            </a:r>
            <a:br>
              <a:rPr lang="en-US" sz="3200" dirty="0" smtClean="0">
                <a:ea typeface="ＭＳ Ｐゴシック" pitchFamily="34" charset="-128"/>
              </a:rPr>
            </a:br>
            <a:r>
              <a:rPr lang="en-US" sz="3200" dirty="0" smtClean="0">
                <a:ea typeface="ＭＳ Ｐゴシック" pitchFamily="34" charset="-128"/>
              </a:rPr>
              <a:t>for VIIRS  </a:t>
            </a:r>
          </a:p>
        </p:txBody>
      </p:sp>
      <p:sp>
        <p:nvSpPr>
          <p:cNvPr id="5123" name="Content Placeholder 2"/>
          <p:cNvSpPr>
            <a:spLocks noGrp="1"/>
          </p:cNvSpPr>
          <p:nvPr>
            <p:ph idx="1"/>
          </p:nvPr>
        </p:nvSpPr>
        <p:spPr>
          <a:xfrm>
            <a:off x="457199" y="1248229"/>
            <a:ext cx="8229601" cy="5473246"/>
          </a:xfrm>
        </p:spPr>
        <p:txBody>
          <a:bodyPr/>
          <a:lstStyle/>
          <a:p>
            <a:pPr algn="just" eaLnBrk="1" hangingPunct="1">
              <a:buNone/>
            </a:pPr>
            <a:r>
              <a:rPr lang="en-US" sz="2400" dirty="0" err="1" smtClean="0"/>
              <a:t>Landsat</a:t>
            </a:r>
            <a:r>
              <a:rPr lang="en-US" sz="2400" dirty="0" smtClean="0"/>
              <a:t> scenes selected to validate VIIRS snow products</a:t>
            </a:r>
          </a:p>
          <a:p>
            <a:pPr algn="just" eaLnBrk="1" hangingPunct="1">
              <a:buNone/>
            </a:pPr>
            <a:r>
              <a:rPr lang="en-US" sz="2400" dirty="0" smtClean="0">
                <a:ea typeface="ＭＳ Ｐゴシック" pitchFamily="34" charset="-128"/>
              </a:rPr>
              <a:t>	</a:t>
            </a:r>
            <a:endParaRPr lang="en-US" sz="2400" i="1" dirty="0" smtClean="0">
              <a:ea typeface="ＭＳ Ｐゴシック" pitchFamily="34" charset="-128"/>
            </a:endParaRPr>
          </a:p>
          <a:p>
            <a:pPr eaLnBrk="1" hangingPunct="1">
              <a:buNone/>
            </a:pPr>
            <a:r>
              <a:rPr lang="en-US" sz="2400" i="1" dirty="0" smtClean="0">
                <a:ea typeface="ＭＳ Ｐゴシック" pitchFamily="34" charset="-128"/>
              </a:rPr>
              <a:t>	</a:t>
            </a:r>
          </a:p>
          <a:p>
            <a:pPr eaLnBrk="1" hangingPunct="1">
              <a:buNone/>
            </a:pPr>
            <a:r>
              <a:rPr lang="en-US" sz="2400" dirty="0" smtClean="0">
                <a:ea typeface="ＭＳ Ｐゴシック" pitchFamily="34" charset="-128"/>
              </a:rPr>
              <a:t>  </a:t>
            </a: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35</a:t>
            </a:fld>
            <a:endParaRPr lang="en-US" smtClean="0"/>
          </a:p>
        </p:txBody>
      </p:sp>
      <p:graphicFrame>
        <p:nvGraphicFramePr>
          <p:cNvPr id="5" name="Table 4"/>
          <p:cNvGraphicFramePr>
            <a:graphicFrameLocks noGrp="1"/>
          </p:cNvGraphicFramePr>
          <p:nvPr/>
        </p:nvGraphicFramePr>
        <p:xfrm>
          <a:off x="682173" y="1872343"/>
          <a:ext cx="7445827" cy="4452447"/>
        </p:xfrm>
        <a:graphic>
          <a:graphicData uri="http://schemas.openxmlformats.org/drawingml/2006/table">
            <a:tbl>
              <a:tblPr/>
              <a:tblGrid>
                <a:gridCol w="744917"/>
                <a:gridCol w="730719"/>
                <a:gridCol w="715688"/>
                <a:gridCol w="1250156"/>
                <a:gridCol w="1131572"/>
                <a:gridCol w="1280221"/>
                <a:gridCol w="1592554"/>
              </a:tblGrid>
              <a:tr h="406400">
                <a:tc>
                  <a:txBody>
                    <a:bodyPr/>
                    <a:lstStyle/>
                    <a:p>
                      <a:pPr marL="91440" marR="91440" algn="just">
                        <a:lnSpc>
                          <a:spcPct val="115000"/>
                        </a:lnSpc>
                        <a:spcBef>
                          <a:spcPts val="0"/>
                        </a:spcBef>
                        <a:spcAft>
                          <a:spcPts val="600"/>
                        </a:spcAft>
                      </a:pPr>
                      <a:r>
                        <a:rPr lang="en-US" sz="1200" b="1" dirty="0">
                          <a:latin typeface="Arial"/>
                          <a:ea typeface="Times New Roman"/>
                          <a:cs typeface="Times New Roman"/>
                        </a:rPr>
                        <a:t>Date</a:t>
                      </a:r>
                      <a:endParaRPr lang="en-US" sz="1200" dirty="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b="1">
                          <a:latin typeface="Arial"/>
                          <a:ea typeface="Times New Roman"/>
                          <a:cs typeface="Times New Roman"/>
                        </a:rPr>
                        <a:t>Path</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b="1">
                          <a:latin typeface="Arial"/>
                          <a:ea typeface="Times New Roman"/>
                          <a:cs typeface="Times New Roman"/>
                        </a:rPr>
                        <a:t>Row</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b="1">
                          <a:latin typeface="Arial"/>
                          <a:ea typeface="Times New Roman"/>
                          <a:cs typeface="Times New Roman"/>
                        </a:rPr>
                        <a:t>Sun elevation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b="1">
                          <a:latin typeface="Arial"/>
                          <a:ea typeface="Times New Roman"/>
                          <a:cs typeface="Times New Roman"/>
                        </a:rPr>
                        <a:t>Latitude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b="1">
                          <a:latin typeface="Arial"/>
                          <a:ea typeface="Times New Roman"/>
                          <a:cs typeface="Times New Roman"/>
                        </a:rPr>
                        <a:t>Longitude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b="1">
                          <a:latin typeface="Arial"/>
                          <a:ea typeface="Times New Roman"/>
                          <a:cs typeface="Times New Roman"/>
                        </a:rPr>
                        <a:t>Region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33</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123 </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32</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28</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40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117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E China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33</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139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45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93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 China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33</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139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43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93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 China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33</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139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31</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27</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42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92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 China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7">
                <a:tc>
                  <a:txBody>
                    <a:bodyPr/>
                    <a:lstStyle/>
                    <a:p>
                      <a:pPr marL="91440" marR="91440" algn="just">
                        <a:lnSpc>
                          <a:spcPct val="115000"/>
                        </a:lnSpc>
                        <a:spcBef>
                          <a:spcPts val="0"/>
                        </a:spcBef>
                        <a:spcAft>
                          <a:spcPts val="600"/>
                        </a:spcAft>
                      </a:pPr>
                      <a:r>
                        <a:rPr lang="en-US" sz="1200">
                          <a:latin typeface="Arial"/>
                          <a:ea typeface="Times New Roman"/>
                          <a:cs typeface="Times New Roman"/>
                        </a:rPr>
                        <a:t>34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41</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33</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39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117 W</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Nevada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7">
                <a:tc>
                  <a:txBody>
                    <a:bodyPr/>
                    <a:lstStyle/>
                    <a:p>
                      <a:pPr marL="91440" marR="91440" algn="just">
                        <a:lnSpc>
                          <a:spcPct val="115000"/>
                        </a:lnSpc>
                        <a:spcBef>
                          <a:spcPts val="0"/>
                        </a:spcBef>
                        <a:spcAft>
                          <a:spcPts val="600"/>
                        </a:spcAft>
                      </a:pPr>
                      <a:r>
                        <a:rPr lang="en-US" sz="1200">
                          <a:latin typeface="Arial"/>
                          <a:ea typeface="Times New Roman"/>
                          <a:cs typeface="Times New Roman"/>
                        </a:rPr>
                        <a:t>34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41</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37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118 W</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Nevada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146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45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83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 China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137</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45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96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Mongolia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137 </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43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96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 China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153 </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30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67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Afghanistan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36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128</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43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110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Mongolia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7">
                <a:tc>
                  <a:txBody>
                    <a:bodyPr/>
                    <a:lstStyle/>
                    <a:p>
                      <a:pPr marL="91440" marR="91440" algn="just">
                        <a:lnSpc>
                          <a:spcPct val="115000"/>
                        </a:lnSpc>
                        <a:spcBef>
                          <a:spcPts val="0"/>
                        </a:spcBef>
                        <a:spcAft>
                          <a:spcPts val="600"/>
                        </a:spcAft>
                      </a:pPr>
                      <a:r>
                        <a:rPr lang="en-US" sz="1200">
                          <a:latin typeface="Arial"/>
                          <a:ea typeface="Times New Roman"/>
                          <a:cs typeface="Times New Roman"/>
                        </a:rPr>
                        <a:t>37</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28</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46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98 W</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N Dakota</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7">
                <a:tc>
                  <a:txBody>
                    <a:bodyPr/>
                    <a:lstStyle/>
                    <a:p>
                      <a:pPr marL="91440" marR="91440" algn="just">
                        <a:lnSpc>
                          <a:spcPct val="115000"/>
                        </a:lnSpc>
                        <a:spcBef>
                          <a:spcPts val="0"/>
                        </a:spcBef>
                        <a:spcAft>
                          <a:spcPts val="600"/>
                        </a:spcAft>
                      </a:pPr>
                      <a:r>
                        <a:rPr lang="en-US" sz="1200">
                          <a:latin typeface="Arial"/>
                          <a:ea typeface="Times New Roman"/>
                          <a:cs typeface="Times New Roman"/>
                        </a:rPr>
                        <a:t>39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27</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47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119 W</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Washington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467">
                <a:tc>
                  <a:txBody>
                    <a:bodyPr/>
                    <a:lstStyle/>
                    <a:p>
                      <a:pPr marL="91440" marR="91440" algn="just">
                        <a:lnSpc>
                          <a:spcPct val="115000"/>
                        </a:lnSpc>
                        <a:spcBef>
                          <a:spcPts val="0"/>
                        </a:spcBef>
                        <a:spcAft>
                          <a:spcPts val="600"/>
                        </a:spcAft>
                      </a:pPr>
                      <a:r>
                        <a:rPr lang="en-US" sz="1200">
                          <a:latin typeface="Arial"/>
                          <a:ea typeface="Times New Roman"/>
                          <a:cs typeface="Times New Roman"/>
                        </a:rPr>
                        <a:t>39</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44</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31</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28</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42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121 W</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Washington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40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156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33</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36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64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Afghanistan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933">
                <a:tc>
                  <a:txBody>
                    <a:bodyPr/>
                    <a:lstStyle/>
                    <a:p>
                      <a:pPr marL="91440" marR="91440" algn="just">
                        <a:lnSpc>
                          <a:spcPct val="115000"/>
                        </a:lnSpc>
                        <a:spcBef>
                          <a:spcPts val="0"/>
                        </a:spcBef>
                        <a:spcAft>
                          <a:spcPts val="600"/>
                        </a:spcAft>
                      </a:pPr>
                      <a:r>
                        <a:rPr lang="en-US" sz="1200">
                          <a:latin typeface="Arial"/>
                          <a:ea typeface="Times New Roman"/>
                          <a:cs typeface="Times New Roman"/>
                        </a:rPr>
                        <a:t>40</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156</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37</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35</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33 N</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a:latin typeface="Arial"/>
                          <a:ea typeface="Times New Roman"/>
                          <a:cs typeface="Times New Roman"/>
                        </a:rPr>
                        <a:t>64 E</a:t>
                      </a:r>
                      <a:endParaRPr lang="en-US" sz="120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91440" algn="just">
                        <a:lnSpc>
                          <a:spcPct val="115000"/>
                        </a:lnSpc>
                        <a:spcBef>
                          <a:spcPts val="0"/>
                        </a:spcBef>
                        <a:spcAft>
                          <a:spcPts val="600"/>
                        </a:spcAft>
                      </a:pPr>
                      <a:r>
                        <a:rPr lang="en-US" sz="1200" dirty="0">
                          <a:latin typeface="Arial"/>
                          <a:ea typeface="Times New Roman"/>
                          <a:cs typeface="Times New Roman"/>
                        </a:rPr>
                        <a:t>Afghanistan</a:t>
                      </a:r>
                      <a:endParaRPr lang="en-US" sz="1200" dirty="0">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sz="3200" dirty="0" smtClean="0">
                <a:ea typeface="ＭＳ Ｐゴシック" pitchFamily="34" charset="-128"/>
              </a:rPr>
              <a:t>Quantitative estimate of NDSI regression </a:t>
            </a:r>
            <a:br>
              <a:rPr lang="en-US" sz="3200" dirty="0" smtClean="0">
                <a:ea typeface="ＭＳ Ｐゴシック" pitchFamily="34" charset="-128"/>
              </a:rPr>
            </a:br>
            <a:r>
              <a:rPr lang="en-US" sz="3200" dirty="0" smtClean="0">
                <a:ea typeface="ＭＳ Ｐゴシック" pitchFamily="34" charset="-128"/>
              </a:rPr>
              <a:t>for VIIRS  </a:t>
            </a:r>
          </a:p>
        </p:txBody>
      </p:sp>
      <p:sp>
        <p:nvSpPr>
          <p:cNvPr id="5123" name="Content Placeholder 2"/>
          <p:cNvSpPr>
            <a:spLocks noGrp="1"/>
          </p:cNvSpPr>
          <p:nvPr>
            <p:ph idx="1"/>
          </p:nvPr>
        </p:nvSpPr>
        <p:spPr>
          <a:xfrm>
            <a:off x="457199" y="1248229"/>
            <a:ext cx="8229601" cy="5473246"/>
          </a:xfrm>
        </p:spPr>
        <p:txBody>
          <a:bodyPr/>
          <a:lstStyle/>
          <a:p>
            <a:pPr algn="just" eaLnBrk="1" hangingPunct="1">
              <a:buNone/>
            </a:pPr>
            <a:r>
              <a:rPr lang="en-US" sz="2400" dirty="0" smtClean="0">
                <a:ea typeface="ＭＳ Ｐゴシック" pitchFamily="34" charset="-128"/>
              </a:rPr>
              <a:t>	</a:t>
            </a:r>
            <a:endParaRPr lang="en-US" sz="2400" i="1" dirty="0" smtClean="0">
              <a:ea typeface="ＭＳ Ｐゴシック" pitchFamily="34" charset="-128"/>
            </a:endParaRPr>
          </a:p>
          <a:p>
            <a:pPr eaLnBrk="1" hangingPunct="1">
              <a:buNone/>
            </a:pPr>
            <a:r>
              <a:rPr lang="en-US" sz="2400" i="1" dirty="0" smtClean="0">
                <a:ea typeface="ＭＳ Ｐゴシック" pitchFamily="34" charset="-128"/>
              </a:rPr>
              <a:t>	</a:t>
            </a:r>
          </a:p>
          <a:p>
            <a:pPr eaLnBrk="1" hangingPunct="1">
              <a:buNone/>
            </a:pPr>
            <a:r>
              <a:rPr lang="en-US" sz="2400" dirty="0" smtClean="0">
                <a:ea typeface="ＭＳ Ｐゴシック" pitchFamily="34" charset="-128"/>
              </a:rPr>
              <a:t>  </a:t>
            </a: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36</a:t>
            </a:fld>
            <a:endParaRPr lang="en-US" smtClean="0"/>
          </a:p>
        </p:txBody>
      </p:sp>
      <p:pic>
        <p:nvPicPr>
          <p:cNvPr id="5" name="Picture 4"/>
          <p:cNvPicPr/>
          <p:nvPr/>
        </p:nvPicPr>
        <p:blipFill>
          <a:blip r:embed="rId2" cstate="print"/>
          <a:srcRect/>
          <a:stretch>
            <a:fillRect/>
          </a:stretch>
        </p:blipFill>
        <p:spPr bwMode="auto">
          <a:xfrm>
            <a:off x="3086100" y="2525485"/>
            <a:ext cx="2971800" cy="2695575"/>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6057900" y="2525485"/>
            <a:ext cx="2971800" cy="2695575"/>
          </a:xfrm>
          <a:prstGeom prst="rect">
            <a:avLst/>
          </a:prstGeom>
          <a:noFill/>
          <a:ln w="9525">
            <a:noFill/>
            <a:miter lim="800000"/>
            <a:headEnd/>
            <a:tailEnd/>
          </a:ln>
        </p:spPr>
      </p:pic>
      <p:pic>
        <p:nvPicPr>
          <p:cNvPr id="7" name="Picture 6" descr="G:\loca\40156037.PNG"/>
          <p:cNvPicPr/>
          <p:nvPr/>
        </p:nvPicPr>
        <p:blipFill>
          <a:blip r:embed="rId4" cstate="print"/>
          <a:srcRect/>
          <a:stretch>
            <a:fillRect/>
          </a:stretch>
        </p:blipFill>
        <p:spPr bwMode="auto">
          <a:xfrm>
            <a:off x="0" y="2525485"/>
            <a:ext cx="2962275" cy="2590800"/>
          </a:xfrm>
          <a:prstGeom prst="rect">
            <a:avLst/>
          </a:prstGeom>
          <a:noFill/>
          <a:ln w="9525">
            <a:noFill/>
            <a:miter lim="800000"/>
            <a:headEnd/>
            <a:tailEnd/>
          </a:ln>
        </p:spPr>
      </p:pic>
      <p:sp>
        <p:nvSpPr>
          <p:cNvPr id="3073" name="Rectangle 1"/>
          <p:cNvSpPr>
            <a:spLocks noChangeArrowheads="1"/>
          </p:cNvSpPr>
          <p:nvPr/>
        </p:nvSpPr>
        <p:spPr bwMode="auto">
          <a:xfrm>
            <a:off x="0" y="5254573"/>
            <a:ext cx="1111321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Location of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Landsat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scene</a:t>
            </a:r>
            <a:r>
              <a:rPr kumimoji="0" lang="en-US"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false color image               pixel classification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02/09 (path - 156, row – 37)</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r>
              <a:rPr lang="en-US" sz="3200" dirty="0" smtClean="0">
                <a:ea typeface="ＭＳ Ｐゴシック" pitchFamily="34" charset="-128"/>
              </a:rPr>
              <a:t>Quantitative estimate of NDSI regression </a:t>
            </a:r>
            <a:br>
              <a:rPr lang="en-US" sz="3200" dirty="0" smtClean="0">
                <a:ea typeface="ＭＳ Ｐゴシック" pitchFamily="34" charset="-128"/>
              </a:rPr>
            </a:br>
            <a:r>
              <a:rPr lang="en-US" sz="3200" dirty="0" smtClean="0">
                <a:ea typeface="ＭＳ Ｐゴシック" pitchFamily="34" charset="-128"/>
              </a:rPr>
              <a:t>for VIIRS   </a:t>
            </a:r>
          </a:p>
        </p:txBody>
      </p:sp>
      <p:sp>
        <p:nvSpPr>
          <p:cNvPr id="5123" name="Content Placeholder 2"/>
          <p:cNvSpPr>
            <a:spLocks noGrp="1"/>
          </p:cNvSpPr>
          <p:nvPr>
            <p:ph idx="1"/>
          </p:nvPr>
        </p:nvSpPr>
        <p:spPr>
          <a:xfrm>
            <a:off x="457199" y="1248229"/>
            <a:ext cx="8229601" cy="5473246"/>
          </a:xfrm>
        </p:spPr>
        <p:txBody>
          <a:bodyPr/>
          <a:lstStyle/>
          <a:p>
            <a:pPr algn="just" eaLnBrk="1" hangingPunct="1">
              <a:buNone/>
            </a:pPr>
            <a:r>
              <a:rPr lang="en-US" sz="2400" dirty="0" smtClean="0">
                <a:ea typeface="ＭＳ Ｐゴシック" pitchFamily="34" charset="-128"/>
              </a:rPr>
              <a:t>	</a:t>
            </a:r>
            <a:endParaRPr lang="en-US" sz="2400" i="1" dirty="0" smtClean="0">
              <a:ea typeface="ＭＳ Ｐゴシック" pitchFamily="34" charset="-128"/>
            </a:endParaRPr>
          </a:p>
          <a:p>
            <a:pPr eaLnBrk="1" hangingPunct="1">
              <a:buNone/>
            </a:pPr>
            <a:r>
              <a:rPr lang="en-US" sz="2400" i="1" dirty="0" smtClean="0">
                <a:ea typeface="ＭＳ Ｐゴシック" pitchFamily="34" charset="-128"/>
              </a:rPr>
              <a:t>	</a:t>
            </a:r>
          </a:p>
          <a:p>
            <a:pPr eaLnBrk="1" hangingPunct="1">
              <a:buNone/>
            </a:pPr>
            <a:r>
              <a:rPr lang="en-US" sz="2400" dirty="0" smtClean="0">
                <a:ea typeface="ＭＳ Ｐゴシック" pitchFamily="34" charset="-128"/>
              </a:rPr>
              <a:t>  </a:t>
            </a: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37</a:t>
            </a:fld>
            <a:endParaRPr lang="en-US" smtClean="0"/>
          </a:p>
        </p:txBody>
      </p:sp>
      <p:pic>
        <p:nvPicPr>
          <p:cNvPr id="5" name="Picture 4" descr="G:\loca\34041033.PNG"/>
          <p:cNvPicPr/>
          <p:nvPr/>
        </p:nvPicPr>
        <p:blipFill>
          <a:blip r:embed="rId2" cstate="print"/>
          <a:srcRect/>
          <a:stretch>
            <a:fillRect/>
          </a:stretch>
        </p:blipFill>
        <p:spPr bwMode="auto">
          <a:xfrm>
            <a:off x="0" y="1658710"/>
            <a:ext cx="2847975" cy="2495550"/>
          </a:xfrm>
          <a:prstGeom prst="rect">
            <a:avLst/>
          </a:prstGeom>
          <a:noFill/>
          <a:ln w="9525">
            <a:noFill/>
            <a:miter lim="800000"/>
            <a:headEnd/>
            <a:tailEnd/>
          </a:ln>
        </p:spPr>
      </p:pic>
      <p:pic>
        <p:nvPicPr>
          <p:cNvPr id="7" name="Picture 6" descr="34041033"/>
          <p:cNvPicPr/>
          <p:nvPr/>
        </p:nvPicPr>
        <p:blipFill>
          <a:blip r:embed="rId3" cstate="print"/>
          <a:srcRect/>
          <a:stretch>
            <a:fillRect/>
          </a:stretch>
        </p:blipFill>
        <p:spPr bwMode="auto">
          <a:xfrm>
            <a:off x="3086100" y="1658710"/>
            <a:ext cx="2876550" cy="2619375"/>
          </a:xfrm>
          <a:prstGeom prst="rect">
            <a:avLst/>
          </a:prstGeom>
          <a:noFill/>
          <a:ln w="9525">
            <a:noFill/>
            <a:miter lim="800000"/>
            <a:headEnd/>
            <a:tailEnd/>
          </a:ln>
        </p:spPr>
      </p:pic>
      <p:pic>
        <p:nvPicPr>
          <p:cNvPr id="8" name="Picture 7" descr="34041033sub"/>
          <p:cNvPicPr/>
          <p:nvPr/>
        </p:nvPicPr>
        <p:blipFill>
          <a:blip r:embed="rId4" cstate="print"/>
          <a:srcRect/>
          <a:stretch>
            <a:fillRect/>
          </a:stretch>
        </p:blipFill>
        <p:spPr bwMode="auto">
          <a:xfrm>
            <a:off x="6343650" y="1658710"/>
            <a:ext cx="2800350" cy="2552700"/>
          </a:xfrm>
          <a:prstGeom prst="rect">
            <a:avLst/>
          </a:prstGeom>
          <a:noFill/>
          <a:ln w="9525">
            <a:noFill/>
            <a:miter lim="800000"/>
            <a:headEnd/>
            <a:tailEnd/>
          </a:ln>
        </p:spPr>
      </p:pic>
      <p:sp>
        <p:nvSpPr>
          <p:cNvPr id="54273" name="Rectangle 1"/>
          <p:cNvSpPr>
            <a:spLocks noChangeArrowheads="1"/>
          </p:cNvSpPr>
          <p:nvPr/>
        </p:nvSpPr>
        <p:spPr bwMode="auto">
          <a:xfrm>
            <a:off x="0" y="4474706"/>
            <a:ext cx="942445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Location of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Landsat</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scene                true and                           VIIRS  fraction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dirty="0" smtClean="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02/03  (path - 41, row – 33)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000" dirty="0" smtClean="0"/>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0                                      0          1</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t>s</a:t>
            </a:r>
            <a:r>
              <a:rPr kumimoji="0" lang="en-US" sz="2000" b="0" i="0" u="none" strike="noStrike" cap="none" normalizeH="0" baseline="0" dirty="0" smtClean="0">
                <a:ln>
                  <a:noFill/>
                </a:ln>
                <a:solidFill>
                  <a:schemeClr val="tx1"/>
                </a:solidFill>
                <a:effectLst/>
                <a:latin typeface="Arial" pitchFamily="34" charset="0"/>
                <a:cs typeface="Arial" pitchFamily="34" charset="0"/>
              </a:rPr>
              <a:t>now fraction palette</a:t>
            </a:r>
          </a:p>
        </p:txBody>
      </p:sp>
      <p:pic>
        <p:nvPicPr>
          <p:cNvPr id="10" name="Picture 9" descr=":::::Desktop:untitled folder:colorbar.jpg"/>
          <p:cNvPicPr/>
          <p:nvPr/>
        </p:nvPicPr>
        <p:blipFill>
          <a:blip r:embed="rId5" cstate="print"/>
          <a:srcRect/>
          <a:stretch>
            <a:fillRect/>
          </a:stretch>
        </p:blipFill>
        <p:spPr bwMode="auto">
          <a:xfrm>
            <a:off x="3311525" y="6022975"/>
            <a:ext cx="2828925" cy="33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24690" y="-121920"/>
            <a:ext cx="8229600" cy="1143000"/>
          </a:xfrm>
        </p:spPr>
        <p:txBody>
          <a:bodyPr>
            <a:noAutofit/>
          </a:bodyPr>
          <a:lstStyle/>
          <a:p>
            <a:pPr eaLnBrk="1" hangingPunct="1"/>
            <a:r>
              <a:rPr lang="en-US" dirty="0" smtClean="0">
                <a:ea typeface="ＭＳ Ｐゴシック" pitchFamily="34" charset="-128"/>
              </a:rPr>
              <a:t>Quantitative estimate of NDSI based </a:t>
            </a:r>
            <a:br>
              <a:rPr lang="en-US" dirty="0" smtClean="0">
                <a:ea typeface="ＭＳ Ｐゴシック" pitchFamily="34" charset="-128"/>
              </a:rPr>
            </a:br>
            <a:r>
              <a:rPr lang="en-US" dirty="0" smtClean="0">
                <a:ea typeface="ＭＳ Ｐゴシック" pitchFamily="34" charset="-128"/>
              </a:rPr>
              <a:t>snow fraction for VIIRS  </a:t>
            </a:r>
          </a:p>
        </p:txBody>
      </p:sp>
      <p:sp>
        <p:nvSpPr>
          <p:cNvPr id="5123" name="Content Placeholder 2"/>
          <p:cNvSpPr>
            <a:spLocks noGrp="1"/>
          </p:cNvSpPr>
          <p:nvPr>
            <p:ph idx="1"/>
          </p:nvPr>
        </p:nvSpPr>
        <p:spPr>
          <a:xfrm>
            <a:off x="457199" y="1248229"/>
            <a:ext cx="8229601" cy="5473246"/>
          </a:xfrm>
        </p:spPr>
        <p:txBody>
          <a:bodyPr/>
          <a:lstStyle/>
          <a:p>
            <a:pPr algn="just" eaLnBrk="1" hangingPunct="1">
              <a:buNone/>
            </a:pPr>
            <a:r>
              <a:rPr lang="en-US" sz="2400" dirty="0" smtClean="0"/>
              <a:t>Statistics characterize high quality of regression on ground truth</a:t>
            </a:r>
          </a:p>
          <a:p>
            <a:pPr algn="just" eaLnBrk="1" hangingPunct="1">
              <a:buNone/>
            </a:pPr>
            <a:r>
              <a:rPr lang="en-US" sz="2400" dirty="0" smtClean="0">
                <a:ea typeface="ＭＳ Ｐゴシック" pitchFamily="34" charset="-128"/>
              </a:rPr>
              <a:t>	</a:t>
            </a:r>
            <a:endParaRPr lang="en-US" sz="2400" i="1" dirty="0" smtClean="0">
              <a:ea typeface="ＭＳ Ｐゴシック" pitchFamily="34" charset="-128"/>
            </a:endParaRPr>
          </a:p>
          <a:p>
            <a:pPr eaLnBrk="1" hangingPunct="1">
              <a:buNone/>
            </a:pPr>
            <a:r>
              <a:rPr lang="en-US" sz="2400" i="1" dirty="0" smtClean="0">
                <a:ea typeface="ＭＳ Ｐゴシック" pitchFamily="34" charset="-128"/>
              </a:rPr>
              <a:t>	</a:t>
            </a:r>
          </a:p>
          <a:p>
            <a:pPr eaLnBrk="1" hangingPunct="1">
              <a:buNone/>
            </a:pPr>
            <a:r>
              <a:rPr lang="en-US" sz="2400" dirty="0" smtClean="0">
                <a:ea typeface="ＭＳ Ｐゴシック" pitchFamily="34" charset="-128"/>
              </a:rPr>
              <a:t>  </a:t>
            </a: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38</a:t>
            </a:fld>
            <a:endParaRPr lang="en-US" smtClean="0"/>
          </a:p>
        </p:txBody>
      </p:sp>
      <p:graphicFrame>
        <p:nvGraphicFramePr>
          <p:cNvPr id="6" name="Table 5"/>
          <p:cNvGraphicFramePr>
            <a:graphicFrameLocks noGrp="1"/>
          </p:cNvGraphicFramePr>
          <p:nvPr/>
        </p:nvGraphicFramePr>
        <p:xfrm>
          <a:off x="685800" y="1828801"/>
          <a:ext cx="7848599" cy="4648198"/>
        </p:xfrm>
        <a:graphic>
          <a:graphicData uri="http://schemas.openxmlformats.org/drawingml/2006/table">
            <a:tbl>
              <a:tblPr/>
              <a:tblGrid>
                <a:gridCol w="739620"/>
                <a:gridCol w="724677"/>
                <a:gridCol w="709736"/>
                <a:gridCol w="711396"/>
                <a:gridCol w="799386"/>
                <a:gridCol w="737959"/>
                <a:gridCol w="747091"/>
                <a:gridCol w="747091"/>
                <a:gridCol w="1931643"/>
              </a:tblGrid>
              <a:tr h="733926">
                <a:tc>
                  <a:txBody>
                    <a:bodyPr/>
                    <a:lstStyle/>
                    <a:p>
                      <a:pPr marL="0" marR="0">
                        <a:lnSpc>
                          <a:spcPct val="115000"/>
                        </a:lnSpc>
                        <a:spcBef>
                          <a:spcPts val="0"/>
                        </a:spcBef>
                        <a:spcAft>
                          <a:spcPts val="600"/>
                        </a:spcAft>
                      </a:pPr>
                      <a:endParaRPr lang="en-US" sz="1100" dirty="0">
                        <a:latin typeface="Calibri"/>
                        <a:ea typeface="Calibri"/>
                        <a:cs typeface="Times New Roman"/>
                      </a:endParaRPr>
                    </a:p>
                    <a:p>
                      <a:pPr marL="0" marR="0">
                        <a:lnSpc>
                          <a:spcPct val="115000"/>
                        </a:lnSpc>
                        <a:spcBef>
                          <a:spcPts val="0"/>
                        </a:spcBef>
                        <a:spcAft>
                          <a:spcPts val="600"/>
                        </a:spcAft>
                      </a:pPr>
                      <a:r>
                        <a:rPr lang="en-US" sz="1200" b="1" dirty="0">
                          <a:latin typeface="Arial"/>
                          <a:ea typeface="Times New Roman"/>
                          <a:cs typeface="Times New Roman"/>
                        </a:rPr>
                        <a:t>Date</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endParaRPr lang="en-US" sz="1100">
                        <a:latin typeface="Calibri"/>
                        <a:ea typeface="Calibri"/>
                        <a:cs typeface="Times New Roman"/>
                      </a:endParaRPr>
                    </a:p>
                    <a:p>
                      <a:pPr marL="0" marR="0">
                        <a:lnSpc>
                          <a:spcPct val="115000"/>
                        </a:lnSpc>
                        <a:spcBef>
                          <a:spcPts val="0"/>
                        </a:spcBef>
                        <a:spcAft>
                          <a:spcPts val="600"/>
                        </a:spcAft>
                      </a:pPr>
                      <a:r>
                        <a:rPr lang="en-US" sz="1200" b="1">
                          <a:latin typeface="Arial"/>
                          <a:ea typeface="Times New Roman"/>
                          <a:cs typeface="Times New Roman"/>
                        </a:rPr>
                        <a:t>Path</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endParaRPr lang="en-US" sz="1100">
                        <a:latin typeface="Calibri"/>
                        <a:ea typeface="Calibri"/>
                        <a:cs typeface="Times New Roman"/>
                      </a:endParaRPr>
                    </a:p>
                    <a:p>
                      <a:pPr marL="0" marR="0">
                        <a:lnSpc>
                          <a:spcPct val="115000"/>
                        </a:lnSpc>
                        <a:spcBef>
                          <a:spcPts val="0"/>
                        </a:spcBef>
                        <a:spcAft>
                          <a:spcPts val="600"/>
                        </a:spcAft>
                      </a:pPr>
                      <a:r>
                        <a:rPr lang="en-US" sz="1200" b="1">
                          <a:latin typeface="Arial"/>
                          <a:ea typeface="Times New Roman"/>
                          <a:cs typeface="Times New Roman"/>
                        </a:rPr>
                        <a:t>Row</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b="1">
                          <a:latin typeface="Arial"/>
                          <a:ea typeface="Times New Roman"/>
                          <a:cs typeface="Times New Roman"/>
                        </a:rPr>
                        <a:t>Corr. Coeff.</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b="1">
                          <a:latin typeface="Arial"/>
                          <a:ea typeface="Times New Roman"/>
                          <a:cs typeface="Times New Roman"/>
                        </a:rPr>
                        <a:t>Inter-cept</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endParaRPr lang="en-US" sz="1100">
                        <a:latin typeface="Calibri"/>
                        <a:ea typeface="Calibri"/>
                        <a:cs typeface="Times New Roman"/>
                      </a:endParaRPr>
                    </a:p>
                    <a:p>
                      <a:pPr marL="0" marR="0">
                        <a:lnSpc>
                          <a:spcPct val="115000"/>
                        </a:lnSpc>
                        <a:spcBef>
                          <a:spcPts val="0"/>
                        </a:spcBef>
                        <a:spcAft>
                          <a:spcPts val="600"/>
                        </a:spcAft>
                      </a:pPr>
                      <a:r>
                        <a:rPr lang="en-US" sz="1200" b="1">
                          <a:latin typeface="Arial"/>
                          <a:ea typeface="Times New Roman"/>
                          <a:cs typeface="Times New Roman"/>
                        </a:rPr>
                        <a:t>Slope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b="1">
                          <a:latin typeface="Arial"/>
                          <a:ea typeface="Times New Roman"/>
                          <a:cs typeface="Times New Roman"/>
                        </a:rPr>
                        <a:t>Mean true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b="1">
                          <a:latin typeface="Arial"/>
                          <a:ea typeface="Times New Roman"/>
                          <a:cs typeface="Times New Roman"/>
                        </a:rPr>
                        <a:t>Mean VIIRS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endParaRPr lang="en-US" sz="1100">
                        <a:latin typeface="Calibri"/>
                        <a:ea typeface="Calibri"/>
                        <a:cs typeface="Times New Roman"/>
                      </a:endParaRPr>
                    </a:p>
                    <a:p>
                      <a:pPr marL="0" marR="0">
                        <a:lnSpc>
                          <a:spcPct val="115000"/>
                        </a:lnSpc>
                        <a:spcBef>
                          <a:spcPts val="0"/>
                        </a:spcBef>
                        <a:spcAft>
                          <a:spcPts val="600"/>
                        </a:spcAft>
                      </a:pPr>
                      <a:r>
                        <a:rPr lang="en-US" sz="1200" b="1">
                          <a:latin typeface="Arial"/>
                          <a:ea typeface="Times New Roman"/>
                          <a:cs typeface="Times New Roman"/>
                        </a:rPr>
                        <a:t>Location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123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0.87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0.11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Beijing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29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0.40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0.36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Altay</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0.61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0.57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Xinjiang 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1.00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0.20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0.19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Xinjiang 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dirty="0">
                          <a:latin typeface="Arial"/>
                          <a:ea typeface="Times New Roman"/>
                          <a:cs typeface="Times New Roman"/>
                        </a:rPr>
                        <a:t>34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41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 </a:t>
                      </a:r>
                      <a:r>
                        <a:rPr lang="en-US" sz="1200" dirty="0" smtClean="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0.20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0.18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Nevada</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41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0.96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0.07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0.06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Sierra</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146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29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0.68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0.68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Tian Shan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137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29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0.52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0.49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W Mongolia</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137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0.34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Gobi</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153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0.78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0.65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0.05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0.02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Pakistan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128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0.08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0.92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S Mongolia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28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 </a:t>
                      </a:r>
                      <a:r>
                        <a:rPr lang="en-US" sz="1200" dirty="0" smtClean="0">
                          <a:latin typeface="Arial"/>
                          <a:ea typeface="Times New Roman"/>
                          <a:cs typeface="Times New Roman"/>
                        </a:rPr>
                        <a:t>0.24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0.78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0.80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0.87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Dakotas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44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27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0.95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0.19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0.18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Spokane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39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44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 </a:t>
                      </a:r>
                      <a:r>
                        <a:rPr lang="en-US" sz="1200" dirty="0" smtClean="0">
                          <a:latin typeface="Arial"/>
                          <a:ea typeface="Times New Roman"/>
                          <a:cs typeface="Times New Roman"/>
                        </a:rPr>
                        <a:t>0.03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0.22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0.26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Oregon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40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156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1.06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0.09</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0.09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N Afghanistan</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42">
                <a:tc>
                  <a:txBody>
                    <a:bodyPr/>
                    <a:lstStyle/>
                    <a:p>
                      <a:pPr marL="0" marR="0" algn="just">
                        <a:lnSpc>
                          <a:spcPct val="115000"/>
                        </a:lnSpc>
                        <a:spcBef>
                          <a:spcPts val="0"/>
                        </a:spcBef>
                        <a:spcAft>
                          <a:spcPts val="600"/>
                        </a:spcAft>
                      </a:pPr>
                      <a:r>
                        <a:rPr lang="en-US" sz="1200">
                          <a:latin typeface="Arial"/>
                          <a:ea typeface="Times New Roman"/>
                          <a:cs typeface="Times New Roman"/>
                        </a:rPr>
                        <a:t>40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156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a:latin typeface="Arial"/>
                          <a:ea typeface="Times New Roman"/>
                          <a:cs typeface="Times New Roman"/>
                        </a:rPr>
                        <a:t>37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0.94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a:t>
                      </a:r>
                      <a:r>
                        <a:rPr lang="en-US" sz="1200" dirty="0" smtClean="0">
                          <a:latin typeface="Arial"/>
                          <a:ea typeface="Times New Roman"/>
                          <a:cs typeface="Times New Roman"/>
                        </a:rPr>
                        <a:t>0.05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1.18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0.27</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smtClean="0">
                          <a:latin typeface="Arial"/>
                          <a:ea typeface="Times New Roman"/>
                          <a:cs typeface="Times New Roman"/>
                        </a:rPr>
                        <a:t>0.26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US" sz="1200" dirty="0">
                          <a:latin typeface="Arial"/>
                          <a:ea typeface="Times New Roman"/>
                          <a:cs typeface="Times New Roman"/>
                        </a:rPr>
                        <a:t>C Afghanistan</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50817" y="-139337"/>
            <a:ext cx="8229600" cy="1143000"/>
          </a:xfrm>
        </p:spPr>
        <p:txBody>
          <a:bodyPr>
            <a:noAutofit/>
          </a:bodyPr>
          <a:lstStyle/>
          <a:p>
            <a:pPr eaLnBrk="1" hangingPunct="1"/>
            <a:r>
              <a:rPr lang="en-US" dirty="0" smtClean="0">
                <a:ea typeface="ＭＳ Ｐゴシック" pitchFamily="34" charset="-128"/>
              </a:rPr>
              <a:t>Summary of quantitative estimate of </a:t>
            </a:r>
            <a:br>
              <a:rPr lang="en-US" dirty="0" smtClean="0">
                <a:ea typeface="ＭＳ Ｐゴシック" pitchFamily="34" charset="-128"/>
              </a:rPr>
            </a:br>
            <a:r>
              <a:rPr lang="en-US" dirty="0" smtClean="0">
                <a:ea typeface="ＭＳ Ｐゴシック" pitchFamily="34" charset="-128"/>
              </a:rPr>
              <a:t>NDSI regression approach  </a:t>
            </a:r>
          </a:p>
        </p:txBody>
      </p:sp>
      <p:sp>
        <p:nvSpPr>
          <p:cNvPr id="5123" name="Content Placeholder 2"/>
          <p:cNvSpPr>
            <a:spLocks noGrp="1"/>
          </p:cNvSpPr>
          <p:nvPr>
            <p:ph idx="1"/>
          </p:nvPr>
        </p:nvSpPr>
        <p:spPr>
          <a:xfrm>
            <a:off x="152400" y="1248229"/>
            <a:ext cx="8839199" cy="5473246"/>
          </a:xfrm>
        </p:spPr>
        <p:txBody>
          <a:bodyPr>
            <a:normAutofit fontScale="85000" lnSpcReduction="20000"/>
          </a:bodyPr>
          <a:lstStyle/>
          <a:p>
            <a:endParaRPr lang="en-US" sz="2600" dirty="0" smtClean="0"/>
          </a:p>
          <a:p>
            <a:r>
              <a:rPr lang="en-US" dirty="0" smtClean="0"/>
              <a:t>average regression coefficient is 93% despite a couple of low magnitudes</a:t>
            </a:r>
          </a:p>
          <a:p>
            <a:r>
              <a:rPr lang="en-US" dirty="0" smtClean="0"/>
              <a:t>average intercept of linear regression line is less than 1% (negative)</a:t>
            </a:r>
          </a:p>
          <a:p>
            <a:r>
              <a:rPr lang="en-US" dirty="0" smtClean="0"/>
              <a:t>average slope of linear regression line is 0.98</a:t>
            </a:r>
          </a:p>
          <a:p>
            <a:r>
              <a:rPr lang="en-US" dirty="0" smtClean="0"/>
              <a:t>average bias of data is less than 1% </a:t>
            </a:r>
          </a:p>
          <a:p>
            <a:r>
              <a:rPr lang="en-US" dirty="0" smtClean="0"/>
              <a:t>average standard deviation is 10% </a:t>
            </a:r>
          </a:p>
          <a:p>
            <a:pPr algn="just">
              <a:buNone/>
            </a:pPr>
            <a:r>
              <a:rPr lang="en-US" dirty="0" smtClean="0"/>
              <a:t/>
            </a:r>
            <a:br>
              <a:rPr lang="en-US" dirty="0" smtClean="0"/>
            </a:br>
            <a:r>
              <a:rPr lang="en-US" dirty="0" smtClean="0"/>
              <a:t>Because the standard deviation varies between 4% for snow coverage close to 0% and 100% to 14% for snow coverage in the range 40% - 60%, the uncertainty for entire areas covered by snow will be certainly less than 10% (the requirement) even before any modification/enhancement.</a:t>
            </a:r>
          </a:p>
          <a:p>
            <a:pPr algn="just">
              <a:buNone/>
            </a:pPr>
            <a:endParaRPr lang="en-US" sz="2600" dirty="0" smtClean="0"/>
          </a:p>
          <a:p>
            <a:pPr algn="just">
              <a:buNone/>
            </a:pPr>
            <a:r>
              <a:rPr lang="en-US" sz="2600" i="1" dirty="0" smtClean="0">
                <a:solidFill>
                  <a:srgbClr val="C00000"/>
                </a:solidFill>
                <a:ea typeface="ＭＳ Ｐゴシック" pitchFamily="34" charset="-128"/>
              </a:rPr>
              <a:t>	</a:t>
            </a:r>
            <a:endParaRPr lang="en-US" sz="2400" dirty="0" smtClean="0">
              <a:ea typeface="ＭＳ Ｐゴシック" pitchFamily="34" charset="-128"/>
            </a:endParaRP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C938B77-EFAC-4E71-A8E0-56E6D44AC26B}" type="slidenum">
              <a:rPr lang="en-US"/>
              <a:pPr>
                <a:defRPr/>
              </a:pPr>
              <a:t>4</a:t>
            </a:fld>
            <a:endParaRPr lang="en-US" dirty="0"/>
          </a:p>
        </p:txBody>
      </p:sp>
      <p:sp>
        <p:nvSpPr>
          <p:cNvPr id="6147" name="Rectangle 2"/>
          <p:cNvSpPr>
            <a:spLocks noGrp="1" noChangeArrowheads="1"/>
          </p:cNvSpPr>
          <p:nvPr>
            <p:ph type="title"/>
          </p:nvPr>
        </p:nvSpPr>
        <p:spPr>
          <a:xfrm>
            <a:off x="1295400" y="107950"/>
            <a:ext cx="7034213" cy="728663"/>
          </a:xfrm>
        </p:spPr>
        <p:txBody>
          <a:bodyPr/>
          <a:lstStyle/>
          <a:p>
            <a:pPr eaLnBrk="1" hangingPunct="1"/>
            <a:r>
              <a:rPr lang="en-US" smtClean="0"/>
              <a:t>VIIRS Snow Cover Product Users</a:t>
            </a:r>
          </a:p>
        </p:txBody>
      </p:sp>
      <p:sp>
        <p:nvSpPr>
          <p:cNvPr id="6" name="Rectangle 3"/>
          <p:cNvSpPr txBox="1">
            <a:spLocks noChangeArrowheads="1"/>
          </p:cNvSpPr>
          <p:nvPr/>
        </p:nvSpPr>
        <p:spPr>
          <a:xfrm>
            <a:off x="152400" y="1600199"/>
            <a:ext cx="8839200" cy="4809309"/>
          </a:xfrm>
          <a:prstGeom prst="rect">
            <a:avLst/>
          </a:prstGeom>
        </p:spPr>
        <p:txBody>
          <a:bodyPr>
            <a:normAutofit lnSpcReduction="10000"/>
          </a:bodyPr>
          <a:lstStyle/>
          <a:p>
            <a:pPr marL="742950" lvl="1" indent="-285750" defTabSz="914400" fontAlgn="auto">
              <a:lnSpc>
                <a:spcPct val="80000"/>
              </a:lnSpc>
              <a:spcBef>
                <a:spcPct val="20000"/>
              </a:spcBef>
              <a:spcAft>
                <a:spcPts val="0"/>
              </a:spcAft>
              <a:buFont typeface="Arial" pitchFamily="34" charset="0"/>
              <a:buChar char="•"/>
              <a:tabLst>
                <a:tab pos="1600200" algn="l"/>
              </a:tabLst>
              <a:defRPr/>
            </a:pPr>
            <a:r>
              <a:rPr lang="en-US" sz="2400" dirty="0">
                <a:latin typeface="+mn-lt"/>
                <a:cs typeface="+mn-cs"/>
              </a:rPr>
              <a:t>U.S.  Users</a:t>
            </a: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a:latin typeface="+mn-lt"/>
                <a:cs typeface="+mn-cs"/>
              </a:rPr>
              <a:t>NSIDC	- National Snow Ice Data Center </a:t>
            </a: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a:latin typeface="+mn-lt"/>
                <a:cs typeface="+mn-cs"/>
              </a:rPr>
              <a:t>NIC 		- National/Naval Ice Center </a:t>
            </a: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a:latin typeface="+mn-lt"/>
                <a:cs typeface="+mn-cs"/>
              </a:rPr>
              <a:t>OSPO 	- Office of Satellite and Product Operations </a:t>
            </a: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a:latin typeface="+mn-lt"/>
                <a:cs typeface="+mn-cs"/>
              </a:rPr>
              <a:t>NOHRSC - National Operational Hydrological Remote Sensing Center</a:t>
            </a: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a:latin typeface="+mn-lt"/>
                <a:cs typeface="+mn-cs"/>
              </a:rPr>
              <a:t>STAR	- Center for Satellite Applications and Research </a:t>
            </a: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a:latin typeface="+mn-lt"/>
                <a:cs typeface="+mn-cs"/>
              </a:rPr>
              <a:t>CLASS 	- Comprehensive Large Array-data Stewardship System </a:t>
            </a:r>
            <a:endParaRPr lang="en-US" dirty="0" smtClean="0">
              <a:latin typeface="+mn-lt"/>
              <a:cs typeface="+mn-cs"/>
            </a:endParaRPr>
          </a:p>
          <a:p>
            <a:pPr marL="1143000" lvl="2" indent="-228600" defTabSz="914400" fontAlgn="auto">
              <a:lnSpc>
                <a:spcPct val="80000"/>
              </a:lnSpc>
              <a:spcBef>
                <a:spcPts val="300"/>
              </a:spcBef>
              <a:spcAft>
                <a:spcPts val="600"/>
              </a:spcAft>
              <a:buFont typeface="Calibri" pitchFamily="34" charset="0"/>
              <a:buChar char="−"/>
              <a:tabLst>
                <a:tab pos="1600200" algn="l"/>
              </a:tabLst>
              <a:defRPr/>
            </a:pPr>
            <a:r>
              <a:rPr lang="en-US" dirty="0" smtClean="0"/>
              <a:t>NWS including Alaska</a:t>
            </a:r>
            <a:endParaRPr lang="en-US" dirty="0">
              <a:latin typeface="+mn-lt"/>
              <a:cs typeface="+mn-cs"/>
            </a:endParaRPr>
          </a:p>
          <a:p>
            <a:pPr marL="742950" lvl="1" indent="-285750" defTabSz="914400" fontAlgn="auto">
              <a:lnSpc>
                <a:spcPct val="80000"/>
              </a:lnSpc>
              <a:spcBef>
                <a:spcPct val="20000"/>
              </a:spcBef>
              <a:spcAft>
                <a:spcPts val="0"/>
              </a:spcAft>
              <a:buFont typeface="Arial" pitchFamily="34" charset="0"/>
              <a:buChar char="•"/>
              <a:tabLst>
                <a:tab pos="1600200" algn="l"/>
              </a:tabLst>
              <a:defRPr/>
            </a:pPr>
            <a:endParaRPr lang="en-US" dirty="0">
              <a:latin typeface="+mn-lt"/>
              <a:cs typeface="+mn-cs"/>
            </a:endParaRPr>
          </a:p>
          <a:p>
            <a:pPr marL="742950" lvl="1" indent="-285750" defTabSz="914400" fontAlgn="auto">
              <a:lnSpc>
                <a:spcPct val="80000"/>
              </a:lnSpc>
              <a:spcBef>
                <a:spcPct val="20000"/>
              </a:spcBef>
              <a:spcAft>
                <a:spcPts val="0"/>
              </a:spcAft>
              <a:buFont typeface="Arial" pitchFamily="34" charset="0"/>
              <a:buChar char="•"/>
              <a:tabLst>
                <a:tab pos="1600200" algn="l"/>
              </a:tabLst>
              <a:defRPr/>
            </a:pPr>
            <a:r>
              <a:rPr lang="en-US" sz="2400" dirty="0">
                <a:latin typeface="+mn-lt"/>
                <a:cs typeface="+mn-cs"/>
              </a:rPr>
              <a:t>User Community</a:t>
            </a:r>
          </a:p>
          <a:p>
            <a:pPr marL="1143000" lvl="2" indent="-228600" defTabSz="914400" fontAlgn="auto">
              <a:lnSpc>
                <a:spcPct val="80000"/>
              </a:lnSpc>
              <a:spcBef>
                <a:spcPct val="20000"/>
              </a:spcBef>
              <a:spcAft>
                <a:spcPts val="0"/>
              </a:spcAft>
              <a:buFont typeface="Calibri" pitchFamily="34" charset="0"/>
              <a:buChar char="−"/>
              <a:tabLst>
                <a:tab pos="1600200" algn="l"/>
              </a:tabLst>
              <a:defRPr/>
            </a:pPr>
            <a:r>
              <a:rPr lang="en-US" dirty="0">
                <a:latin typeface="+mn-lt"/>
                <a:cs typeface="+mn-cs"/>
              </a:rPr>
              <a:t>Agriculture</a:t>
            </a:r>
          </a:p>
          <a:p>
            <a:pPr marL="1143000" lvl="2" indent="-228600" defTabSz="914400" fontAlgn="auto">
              <a:lnSpc>
                <a:spcPct val="80000"/>
              </a:lnSpc>
              <a:spcBef>
                <a:spcPct val="20000"/>
              </a:spcBef>
              <a:spcAft>
                <a:spcPts val="0"/>
              </a:spcAft>
              <a:buFont typeface="Calibri" pitchFamily="34" charset="0"/>
              <a:buChar char="−"/>
              <a:tabLst>
                <a:tab pos="1600200" algn="l"/>
              </a:tabLst>
              <a:defRPr/>
            </a:pPr>
            <a:r>
              <a:rPr lang="en-US" dirty="0">
                <a:latin typeface="+mn-lt"/>
                <a:cs typeface="+mn-cs"/>
              </a:rPr>
              <a:t>Hydrology</a:t>
            </a:r>
          </a:p>
          <a:p>
            <a:pPr marL="1143000" lvl="2" indent="-228600" defTabSz="914400" fontAlgn="auto">
              <a:lnSpc>
                <a:spcPct val="80000"/>
              </a:lnSpc>
              <a:spcBef>
                <a:spcPct val="20000"/>
              </a:spcBef>
              <a:spcAft>
                <a:spcPts val="0"/>
              </a:spcAft>
              <a:buFont typeface="Calibri" pitchFamily="34" charset="0"/>
              <a:buChar char="−"/>
              <a:tabLst>
                <a:tab pos="1600200" algn="l"/>
              </a:tabLst>
              <a:defRPr/>
            </a:pPr>
            <a:r>
              <a:rPr lang="en-US" dirty="0">
                <a:latin typeface="+mn-lt"/>
                <a:cs typeface="+mn-cs"/>
              </a:rPr>
              <a:t>Numerical Weather Prediction</a:t>
            </a:r>
          </a:p>
          <a:p>
            <a:pPr marL="1143000" lvl="2" indent="-228600" defTabSz="914400" fontAlgn="auto">
              <a:lnSpc>
                <a:spcPct val="80000"/>
              </a:lnSpc>
              <a:spcBef>
                <a:spcPct val="20000"/>
              </a:spcBef>
              <a:spcAft>
                <a:spcPts val="0"/>
              </a:spcAft>
              <a:buFont typeface="Calibri" pitchFamily="34" charset="0"/>
              <a:buChar char="−"/>
              <a:tabLst>
                <a:tab pos="1600200" algn="l"/>
              </a:tabLst>
              <a:defRPr/>
            </a:pPr>
            <a:r>
              <a:rPr lang="en-US" dirty="0">
                <a:latin typeface="+mn-lt"/>
                <a:cs typeface="+mn-cs"/>
              </a:rPr>
              <a:t>Transportation</a:t>
            </a:r>
          </a:p>
          <a:p>
            <a:pPr marL="1143000" lvl="2" indent="-228600" defTabSz="914400" fontAlgn="auto">
              <a:lnSpc>
                <a:spcPct val="80000"/>
              </a:lnSpc>
              <a:spcBef>
                <a:spcPct val="20000"/>
              </a:spcBef>
              <a:spcAft>
                <a:spcPts val="0"/>
              </a:spcAft>
              <a:buFont typeface="Calibri" pitchFamily="34" charset="0"/>
              <a:buChar char="−"/>
              <a:tabLst>
                <a:tab pos="1600200" algn="l"/>
              </a:tabLst>
              <a:defRPr/>
            </a:pPr>
            <a:r>
              <a:rPr lang="en-US" dirty="0">
                <a:latin typeface="+mn-lt"/>
                <a:cs typeface="+mn-cs"/>
              </a:rPr>
              <a:t>Emergency Management</a:t>
            </a:r>
          </a:p>
          <a:p>
            <a:pPr marL="1143000" lvl="2" indent="-228600" defTabSz="914400" fontAlgn="auto">
              <a:lnSpc>
                <a:spcPct val="80000"/>
              </a:lnSpc>
              <a:spcBef>
                <a:spcPct val="20000"/>
              </a:spcBef>
              <a:spcAft>
                <a:spcPts val="0"/>
              </a:spcAft>
              <a:buFont typeface="Calibri" pitchFamily="34" charset="0"/>
              <a:buChar char="−"/>
              <a:tabLst>
                <a:tab pos="1600200" algn="l"/>
              </a:tabLst>
              <a:defRPr/>
            </a:pPr>
            <a:r>
              <a:rPr lang="en-US" dirty="0">
                <a:latin typeface="+mn-lt"/>
                <a:cs typeface="+mn-cs"/>
              </a:rPr>
              <a:t>DOD</a:t>
            </a:r>
          </a:p>
          <a:p>
            <a:pPr marL="742950" lvl="1" indent="-285750" defTabSz="914400" fontAlgn="auto">
              <a:lnSpc>
                <a:spcPct val="80000"/>
              </a:lnSpc>
              <a:spcBef>
                <a:spcPct val="20000"/>
              </a:spcBef>
              <a:spcAft>
                <a:spcPts val="0"/>
              </a:spcAft>
              <a:buFont typeface="Arial" pitchFamily="34" charset="0"/>
              <a:buChar char="•"/>
              <a:tabLst>
                <a:tab pos="1600200" algn="l"/>
              </a:tabLst>
              <a:defRPr/>
            </a:pPr>
            <a:endParaRPr lang="en-US" dirty="0">
              <a:latin typeface="+mn-lt"/>
              <a:cs typeface="+mn-cs"/>
            </a:endParaRPr>
          </a:p>
          <a:p>
            <a:pPr marL="742950" lvl="1" indent="-285750" defTabSz="914400" fontAlgn="auto">
              <a:lnSpc>
                <a:spcPct val="80000"/>
              </a:lnSpc>
              <a:spcBef>
                <a:spcPct val="20000"/>
              </a:spcBef>
              <a:spcAft>
                <a:spcPts val="0"/>
              </a:spcAft>
              <a:buFont typeface="Arial" pitchFamily="34" charset="0"/>
              <a:buNone/>
              <a:tabLst>
                <a:tab pos="1600200" algn="l"/>
              </a:tabLs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t>Additional Supporting Documentation</a:t>
            </a:r>
          </a:p>
        </p:txBody>
      </p:sp>
      <p:sp>
        <p:nvSpPr>
          <p:cNvPr id="3" name="Content Placeholder 2"/>
          <p:cNvSpPr>
            <a:spLocks noGrp="1"/>
          </p:cNvSpPr>
          <p:nvPr>
            <p:ph idx="1"/>
          </p:nvPr>
        </p:nvSpPr>
        <p:spPr>
          <a:xfrm>
            <a:off x="457200" y="1371600"/>
            <a:ext cx="8229600" cy="5365102"/>
          </a:xfrm>
        </p:spPr>
        <p:txBody>
          <a:bodyPr rtlCol="0">
            <a:noAutofit/>
          </a:bodyPr>
          <a:lstStyle/>
          <a:p>
            <a:pPr eaLnBrk="1" fontAlgn="auto" hangingPunct="1">
              <a:spcAft>
                <a:spcPts val="0"/>
              </a:spcAft>
              <a:buFont typeface="Arial" pitchFamily="34" charset="0"/>
              <a:buChar char="•"/>
              <a:defRPr/>
            </a:pPr>
            <a:r>
              <a:rPr lang="en-US" sz="1100" b="1" dirty="0" smtClean="0"/>
              <a:t>Publications and Presentations</a:t>
            </a:r>
            <a:r>
              <a:rPr lang="en-US" sz="1100" b="1" i="1" dirty="0" smtClean="0">
                <a:solidFill>
                  <a:srgbClr val="000000"/>
                </a:solidFill>
              </a:rPr>
              <a:t>.</a:t>
            </a:r>
            <a:endParaRPr lang="en-US" sz="1100" b="1" dirty="0" smtClean="0"/>
          </a:p>
          <a:p>
            <a:pPr marL="457200" lvl="1" indent="-349250">
              <a:spcAft>
                <a:spcPts val="600"/>
              </a:spcAft>
              <a:buNone/>
              <a:defRPr/>
            </a:pPr>
            <a:r>
              <a:rPr lang="en-US" sz="1100" dirty="0"/>
              <a:t>Key, J. R., R. Mahoney, Y. Liu, P. Romanov, M. Tschudi, I. Appel, J. Maslanik, D. Baldwin, X. Wang, and P. Meade, 2013, Snow and ice products from Suomi NPP VIIRS, J. Geophys. Res. Atmos., 118, doi:10.1002/2013JD020459</a:t>
            </a:r>
            <a:r>
              <a:rPr lang="en-US" sz="1100" dirty="0" smtClean="0"/>
              <a:t>.</a:t>
            </a:r>
          </a:p>
          <a:p>
            <a:pPr marL="457200" lvl="1" indent="-349250">
              <a:spcAft>
                <a:spcPts val="600"/>
              </a:spcAft>
              <a:buNone/>
              <a:defRPr/>
            </a:pPr>
            <a:r>
              <a:rPr lang="en-US" sz="1100" dirty="0" smtClean="0">
                <a:solidFill>
                  <a:srgbClr val="000000"/>
                </a:solidFill>
              </a:rPr>
              <a:t>Appel  I. (2011) </a:t>
            </a:r>
            <a:r>
              <a:rPr lang="en-US" sz="1100" dirty="0" smtClean="0"/>
              <a:t>Improvement of the NPP VIIRS fractional snow cover EDR for creation of a climate data records using MODIS and VIIRS. Remote Sensing and </a:t>
            </a:r>
            <a:r>
              <a:rPr lang="en-US" sz="1100" dirty="0" err="1" smtClean="0"/>
              <a:t>Geoinformation</a:t>
            </a:r>
            <a:r>
              <a:rPr lang="en-US" sz="1100" dirty="0" smtClean="0"/>
              <a:t>, 182 -190.</a:t>
            </a:r>
            <a:r>
              <a:rPr lang="en-US" sz="1100" dirty="0" smtClean="0">
                <a:solidFill>
                  <a:srgbClr val="000000"/>
                </a:solidFill>
              </a:rPr>
              <a:t>  </a:t>
            </a:r>
            <a:endParaRPr lang="en-US" sz="1100" dirty="0"/>
          </a:p>
          <a:p>
            <a:pPr marL="457200" lvl="1" indent="-349250" eaLnBrk="1" fontAlgn="auto" hangingPunct="1">
              <a:spcAft>
                <a:spcPts val="600"/>
              </a:spcAft>
              <a:buFont typeface="Arial" pitchFamily="34" charset="0"/>
              <a:buNone/>
              <a:defRPr/>
            </a:pPr>
            <a:r>
              <a:rPr lang="en-US" sz="1100" dirty="0" smtClean="0"/>
              <a:t>Romanov P., Appel I. (2012) Mapping Snow Cover with </a:t>
            </a:r>
            <a:r>
              <a:rPr lang="en-US" sz="1100" dirty="0" err="1" smtClean="0"/>
              <a:t>Suomi</a:t>
            </a:r>
            <a:r>
              <a:rPr lang="en-US" sz="1100" dirty="0" smtClean="0"/>
              <a:t> NPP VIIRS, EUMETSAT Conference, Gdansk, Poland, September 2012.</a:t>
            </a:r>
          </a:p>
          <a:p>
            <a:pPr marL="457200" lvl="1" indent="-349250" eaLnBrk="1" fontAlgn="auto" hangingPunct="1">
              <a:spcAft>
                <a:spcPts val="600"/>
              </a:spcAft>
              <a:buFont typeface="Arial" pitchFamily="34" charset="0"/>
              <a:buNone/>
              <a:defRPr/>
            </a:pPr>
            <a:r>
              <a:rPr lang="en-US" sz="1100" dirty="0" smtClean="0"/>
              <a:t>Romanov P., Appel I. (2012) Snow cover products from </a:t>
            </a:r>
            <a:r>
              <a:rPr lang="en-US" sz="1100" dirty="0" err="1" smtClean="0"/>
              <a:t>Suomi</a:t>
            </a:r>
            <a:r>
              <a:rPr lang="en-US" sz="1100" dirty="0" smtClean="0"/>
              <a:t> NPP VIIRS: Current status and potential improvements, IGARSS, Munich, Germany, July 2012.</a:t>
            </a:r>
          </a:p>
          <a:p>
            <a:pPr marL="457200" lvl="1" indent="-349250" eaLnBrk="1" fontAlgn="auto" hangingPunct="1">
              <a:spcAft>
                <a:spcPts val="600"/>
              </a:spcAft>
              <a:buFont typeface="Arial" pitchFamily="34" charset="0"/>
              <a:buNone/>
              <a:defRPr/>
            </a:pPr>
            <a:r>
              <a:rPr lang="en-US" sz="1100" dirty="0" smtClean="0"/>
              <a:t>Romanov P., Appel I. (2012) Mapping Snow Cover with </a:t>
            </a:r>
            <a:r>
              <a:rPr lang="en-US" sz="1100" dirty="0" err="1" smtClean="0"/>
              <a:t>Suomi</a:t>
            </a:r>
            <a:r>
              <a:rPr lang="en-US" sz="1100" dirty="0" smtClean="0"/>
              <a:t> NPP VIIRS,  NOAA 2012 Satellite Science Week. Meeting. Summary Report. April 30 – May 4, 2012. Kansas City, Missouri.</a:t>
            </a:r>
          </a:p>
          <a:p>
            <a:pPr marL="457200" lvl="1" indent="-349250">
              <a:spcAft>
                <a:spcPts val="600"/>
              </a:spcAft>
              <a:buNone/>
              <a:tabLst>
                <a:tab pos="457200" algn="l"/>
                <a:tab pos="512763" algn="l"/>
              </a:tabLst>
              <a:defRPr/>
            </a:pPr>
            <a:r>
              <a:rPr lang="en-US" sz="1100" dirty="0" smtClean="0">
                <a:solidFill>
                  <a:srgbClr val="000000"/>
                </a:solidFill>
                <a:cs typeface="Arial" pitchFamily="34" charset="0"/>
              </a:rPr>
              <a:t>Appel. I. (2012) Improved VIIRS Snow Cover Information for Terrestrial Water Cycle Applications. AGU Chapman Conference on Remote Sensing of Terrestrial Water Cycle, Kona, Hawaii, February 2012.</a:t>
            </a:r>
          </a:p>
          <a:p>
            <a:pPr marL="457200" lvl="1" indent="-349250" fontAlgn="auto">
              <a:lnSpc>
                <a:spcPct val="120000"/>
              </a:lnSpc>
              <a:spcBef>
                <a:spcPts val="0"/>
              </a:spcBef>
              <a:spcAft>
                <a:spcPts val="600"/>
              </a:spcAft>
              <a:buNone/>
              <a:tabLst>
                <a:tab pos="457200" algn="l"/>
                <a:tab pos="512763" algn="l"/>
              </a:tabLst>
              <a:defRPr/>
            </a:pPr>
            <a:r>
              <a:rPr lang="en-US" sz="1100" dirty="0" smtClean="0">
                <a:solidFill>
                  <a:srgbClr val="000000"/>
                </a:solidFill>
                <a:cs typeface="Arial" pitchFamily="34" charset="0"/>
              </a:rPr>
              <a:t>Appel. I. (2012) Validation and Potential Improvements of the NPP Fractional Snow Cover Product Using High Resolution Satellite Observations. 32nd </a:t>
            </a:r>
            <a:r>
              <a:rPr lang="en-US" sz="1100" dirty="0" err="1" smtClean="0">
                <a:solidFill>
                  <a:srgbClr val="000000"/>
                </a:solidFill>
                <a:cs typeface="Arial" pitchFamily="34" charset="0"/>
              </a:rPr>
              <a:t>EARSeL</a:t>
            </a:r>
            <a:r>
              <a:rPr lang="en-US" sz="1100" dirty="0" smtClean="0">
                <a:solidFill>
                  <a:srgbClr val="000000"/>
                </a:solidFill>
                <a:cs typeface="Arial" pitchFamily="34" charset="0"/>
              </a:rPr>
              <a:t> Symposium and 36th General Assembly, Mykonos, Greece, May 2012.</a:t>
            </a:r>
          </a:p>
          <a:p>
            <a:pPr marL="457200" lvl="1" indent="-349250" fontAlgn="auto">
              <a:lnSpc>
                <a:spcPct val="120000"/>
              </a:lnSpc>
              <a:spcBef>
                <a:spcPts val="0"/>
              </a:spcBef>
              <a:spcAft>
                <a:spcPts val="600"/>
              </a:spcAft>
              <a:buNone/>
              <a:tabLst>
                <a:tab pos="457200" algn="l"/>
                <a:tab pos="512763" algn="l"/>
              </a:tabLst>
              <a:defRPr/>
            </a:pPr>
            <a:r>
              <a:rPr lang="en-US" sz="1100" dirty="0" smtClean="0">
                <a:solidFill>
                  <a:srgbClr val="000000"/>
                </a:solidFill>
                <a:cs typeface="Arial" pitchFamily="34" charset="0"/>
              </a:rPr>
              <a:t>Appel I. (2013) Remote Sensing Information for Snow Monitoring. Third International Symposium on the Arctic Research, Tokyo, Japan, January 2013.  </a:t>
            </a:r>
          </a:p>
          <a:p>
            <a:pPr algn="just">
              <a:buNone/>
            </a:pPr>
            <a:r>
              <a:rPr lang="en-US" sz="1100" dirty="0" smtClean="0"/>
              <a:t>   Appel I. (2014) The Influence of Uncertainty in Cloud Masking on the Quality of VIIRS Snow Products. Land product Validation and Evolution  Workshop, Rome. </a:t>
            </a:r>
          </a:p>
          <a:p>
            <a:pPr algn="just">
              <a:buNone/>
            </a:pPr>
            <a:endParaRPr lang="en-US" sz="1100" i="1" dirty="0" smtClean="0"/>
          </a:p>
          <a:p>
            <a:pPr algn="just">
              <a:buNone/>
            </a:pPr>
            <a:r>
              <a:rPr lang="en-US" sz="1100" dirty="0" smtClean="0"/>
              <a:t>   Appel I. (2014) The Influence of Observation Geometry on the Quality of VIIRS Snow Products. 7th </a:t>
            </a:r>
            <a:r>
              <a:rPr lang="en-US" sz="1100" dirty="0" err="1" smtClean="0"/>
              <a:t>EARSeL</a:t>
            </a:r>
            <a:r>
              <a:rPr lang="en-US" sz="1100" dirty="0" smtClean="0"/>
              <a:t> LISSIG Workshop, Bern</a:t>
            </a:r>
          </a:p>
          <a:p>
            <a:pPr algn="just">
              <a:buNone/>
            </a:pPr>
            <a:endParaRPr lang="en-US" sz="1100" i="1" dirty="0" smtClean="0"/>
          </a:p>
          <a:p>
            <a:pPr algn="just">
              <a:buNone/>
            </a:pPr>
            <a:r>
              <a:rPr lang="en-US" sz="1100" dirty="0" smtClean="0">
                <a:ea typeface="ＭＳ Ｐゴシック" pitchFamily="34" charset="-128"/>
              </a:rPr>
              <a:t>   Appel I. (2014) </a:t>
            </a:r>
            <a:r>
              <a:rPr lang="en-US" sz="1100" dirty="0" smtClean="0"/>
              <a:t>Retrieval and Validation of VIIRS Snow Cover Information for Terrestrial Water Cycle Applications</a:t>
            </a:r>
            <a:r>
              <a:rPr lang="en-US" sz="1100" i="1" dirty="0" smtClean="0"/>
              <a:t> in Remote Sensing of the Terrestrial Water Cycle, edited by </a:t>
            </a:r>
            <a:r>
              <a:rPr lang="en-US" sz="1100" i="1" dirty="0" err="1" smtClean="0"/>
              <a:t>Venkataraman</a:t>
            </a:r>
            <a:r>
              <a:rPr lang="en-US" sz="1100" i="1" dirty="0" smtClean="0"/>
              <a:t> </a:t>
            </a:r>
            <a:r>
              <a:rPr lang="en-US" sz="1100" i="1" dirty="0" err="1" smtClean="0"/>
              <a:t>Lakshmi</a:t>
            </a:r>
            <a:r>
              <a:rPr lang="en-US" sz="1100" i="1" dirty="0" smtClean="0"/>
              <a:t>, AGU, Washington, D. C. and Wiley, Hoboken, N. J.</a:t>
            </a:r>
            <a:r>
              <a:rPr lang="en-US" sz="1100" dirty="0" smtClean="0">
                <a:ea typeface="ＭＳ Ｐゴシック" pitchFamily="34" charset="-128"/>
              </a:rPr>
              <a:t> </a:t>
            </a:r>
          </a:p>
          <a:p>
            <a:pPr marL="457200" lvl="1" indent="-349250" fontAlgn="auto">
              <a:lnSpc>
                <a:spcPct val="120000"/>
              </a:lnSpc>
              <a:spcBef>
                <a:spcPts val="0"/>
              </a:spcBef>
              <a:spcAft>
                <a:spcPts val="600"/>
              </a:spcAft>
              <a:buNone/>
              <a:tabLst>
                <a:tab pos="457200" algn="l"/>
                <a:tab pos="512763" algn="l"/>
              </a:tabLst>
              <a:defRPr/>
            </a:pPr>
            <a:endParaRPr lang="en-US" sz="1100" dirty="0" smtClean="0"/>
          </a:p>
          <a:p>
            <a:pPr marL="457200" lvl="1" indent="0" eaLnBrk="1" fontAlgn="auto" hangingPunct="1">
              <a:spcAft>
                <a:spcPts val="600"/>
              </a:spcAft>
              <a:buFont typeface="Arial" pitchFamily="34" charset="0"/>
              <a:buNone/>
              <a:defRPr/>
            </a:pPr>
            <a:endParaRPr lang="en-US" sz="1100" dirty="0" smtClean="0"/>
          </a:p>
          <a:p>
            <a:pPr lvl="1" indent="0" eaLnBrk="1" fontAlgn="auto" hangingPunct="1">
              <a:spcAft>
                <a:spcPts val="0"/>
              </a:spcAft>
              <a:buFont typeface="Arial" pitchFamily="34" charset="0"/>
              <a:buNone/>
              <a:defRPr/>
            </a:pPr>
            <a:endParaRPr lang="en-US" sz="1100" dirty="0" smtClean="0">
              <a:solidFill>
                <a:srgbClr val="FF0000"/>
              </a:solidFill>
            </a:endParaRPr>
          </a:p>
          <a:p>
            <a:pPr eaLnBrk="1" fontAlgn="auto" hangingPunct="1">
              <a:spcAft>
                <a:spcPts val="0"/>
              </a:spcAft>
              <a:buFont typeface="Arial" pitchFamily="34" charset="0"/>
              <a:buChar char="•"/>
              <a:defRPr/>
            </a:pPr>
            <a:endParaRPr lang="en-US" sz="1100"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B9257D85-19D7-403C-9B17-0E3594FB4211}" type="slidenum">
              <a:rPr lang="en-US"/>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200" dirty="0" smtClean="0">
                <a:ea typeface="ＭＳ Ｐゴシック" pitchFamily="34" charset="-128"/>
              </a:rPr>
              <a:t>Conclusions </a:t>
            </a:r>
          </a:p>
        </p:txBody>
      </p:sp>
      <p:sp>
        <p:nvSpPr>
          <p:cNvPr id="8" name="Content Placeholder 7"/>
          <p:cNvSpPr>
            <a:spLocks noGrp="1"/>
          </p:cNvSpPr>
          <p:nvPr>
            <p:ph idx="1"/>
          </p:nvPr>
        </p:nvSpPr>
        <p:spPr>
          <a:xfrm>
            <a:off x="457200" y="822325"/>
            <a:ext cx="8229600" cy="4427537"/>
          </a:xfrm>
        </p:spPr>
        <p:txBody>
          <a:bodyPr rtlCol="0">
            <a:noAutofit/>
          </a:bodyPr>
          <a:lstStyle/>
          <a:p>
            <a:pPr eaLnBrk="1" fontAlgn="auto" hangingPunct="1">
              <a:spcAft>
                <a:spcPts val="0"/>
              </a:spcAft>
              <a:defRPr/>
            </a:pPr>
            <a:endParaRPr lang="en-US" sz="600" dirty="0" smtClean="0">
              <a:ea typeface="+mn-ea"/>
            </a:endParaRPr>
          </a:p>
          <a:p>
            <a:pPr algn="just" eaLnBrk="1" fontAlgn="auto" hangingPunct="1">
              <a:lnSpc>
                <a:spcPct val="120000"/>
              </a:lnSpc>
              <a:spcAft>
                <a:spcPts val="0"/>
              </a:spcAft>
              <a:defRPr/>
            </a:pPr>
            <a:r>
              <a:rPr lang="en-US" sz="2400" dirty="0" smtClean="0"/>
              <a:t>VIIRS observations give the opportunity of daily snow fraction mapping at 375 m (or at least 800 m) at nadir, that is adequate for most applications</a:t>
            </a:r>
          </a:p>
          <a:p>
            <a:pPr algn="just" eaLnBrk="1" fontAlgn="auto" hangingPunct="1">
              <a:lnSpc>
                <a:spcPct val="120000"/>
              </a:lnSpc>
              <a:spcAft>
                <a:spcPts val="0"/>
              </a:spcAft>
              <a:defRPr/>
            </a:pPr>
            <a:endParaRPr lang="en-US" sz="2400" dirty="0" smtClean="0"/>
          </a:p>
          <a:p>
            <a:pPr algn="just" eaLnBrk="1" fontAlgn="auto" hangingPunct="1">
              <a:lnSpc>
                <a:spcPct val="120000"/>
              </a:lnSpc>
              <a:spcAft>
                <a:spcPts val="0"/>
              </a:spcAft>
              <a:defRPr/>
            </a:pPr>
            <a:r>
              <a:rPr lang="en-US" sz="2400" dirty="0" smtClean="0"/>
              <a:t>A number of needed enhancements to algorithms are foreseen to improve the accuracy of snow retrievals to meet requirement to the uncertainty of the VIIRS snow fraction</a:t>
            </a:r>
          </a:p>
          <a:p>
            <a:pPr algn="just" eaLnBrk="1" fontAlgn="auto" hangingPunct="1">
              <a:lnSpc>
                <a:spcPct val="120000"/>
              </a:lnSpc>
              <a:spcAft>
                <a:spcPts val="0"/>
              </a:spcAft>
              <a:defRPr/>
            </a:pPr>
            <a:endParaRPr lang="en-US" sz="2400" dirty="0" smtClean="0"/>
          </a:p>
          <a:p>
            <a:pPr algn="just" eaLnBrk="1" fontAlgn="auto" hangingPunct="1">
              <a:lnSpc>
                <a:spcPct val="120000"/>
              </a:lnSpc>
              <a:spcAft>
                <a:spcPts val="0"/>
              </a:spcAft>
              <a:defRPr/>
            </a:pPr>
            <a:r>
              <a:rPr lang="en-US" sz="2400" dirty="0" smtClean="0"/>
              <a:t>The optimal approach to improve moderate resolution remote sensing information on snow fraction will allow for the variability of snow and non-snow properties within a scene-specific snow algorithm</a:t>
            </a:r>
            <a:endParaRPr lang="en-US" sz="2400" u="sng" dirty="0" smtClean="0">
              <a:ea typeface="+mn-ea"/>
            </a:endParaRPr>
          </a:p>
        </p:txBody>
      </p:sp>
      <p:sp>
        <p:nvSpPr>
          <p:cNvPr id="6148" name="Slide Number Placeholder 4"/>
          <p:cNvSpPr>
            <a:spLocks noGrp="1"/>
          </p:cNvSpPr>
          <p:nvPr>
            <p:ph type="sldNum" sz="quarter" idx="12"/>
          </p:nvPr>
        </p:nvSpPr>
        <p:spPr bwMode="auto">
          <a:noFill/>
          <a:ln>
            <a:miter lim="800000"/>
            <a:headEnd/>
            <a:tailEnd/>
          </a:ln>
        </p:spPr>
        <p:txBody>
          <a:bodyPr/>
          <a:lstStyle/>
          <a:p>
            <a:fld id="{497E31DF-65E0-47B9-9734-E33F8B42BB6B}"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863600" y="0"/>
            <a:ext cx="7307263" cy="822325"/>
          </a:xfrm>
        </p:spPr>
        <p:txBody>
          <a:bodyPr>
            <a:normAutofit/>
          </a:bodyPr>
          <a:lstStyle/>
          <a:p>
            <a:pPr eaLnBrk="1" hangingPunct="1"/>
            <a:r>
              <a:rPr lang="en-US" sz="3200" dirty="0" smtClean="0"/>
              <a:t>Path Forward   </a:t>
            </a:r>
          </a:p>
        </p:txBody>
      </p:sp>
      <p:sp>
        <p:nvSpPr>
          <p:cNvPr id="69635" name="Content Placeholder 7"/>
          <p:cNvSpPr>
            <a:spLocks noGrp="1"/>
          </p:cNvSpPr>
          <p:nvPr>
            <p:ph idx="1"/>
          </p:nvPr>
        </p:nvSpPr>
        <p:spPr>
          <a:xfrm>
            <a:off x="457200" y="1601788"/>
            <a:ext cx="8229600" cy="4754562"/>
          </a:xfrm>
        </p:spPr>
        <p:txBody>
          <a:bodyPr/>
          <a:lstStyle/>
          <a:p>
            <a:pPr eaLnBrk="1" hangingPunct="1"/>
            <a:r>
              <a:rPr lang="en-US" sz="2400" dirty="0" smtClean="0"/>
              <a:t>To meet the product accuracy requirements the current </a:t>
            </a:r>
            <a:r>
              <a:rPr lang="en-US" sz="2400" b="1" dirty="0" smtClean="0"/>
              <a:t>VIIRS Fractional Snow Cover Algorithm </a:t>
            </a:r>
            <a:r>
              <a:rPr lang="en-US" sz="2400" dirty="0" smtClean="0"/>
              <a:t>has to be replaced by a more advanced algorithm estimating the sub-pixel snow cover fraction</a:t>
            </a:r>
          </a:p>
          <a:p>
            <a:pPr eaLnBrk="1" hangingPunct="1"/>
            <a:endParaRPr lang="en-US" sz="2400" dirty="0" smtClean="0"/>
          </a:p>
          <a:p>
            <a:pPr eaLnBrk="1" hangingPunct="1"/>
            <a:r>
              <a:rPr lang="en-US" sz="2400" dirty="0" smtClean="0"/>
              <a:t>Recommendation: </a:t>
            </a:r>
            <a:r>
              <a:rPr lang="en-US" sz="2400" dirty="0"/>
              <a:t>I</a:t>
            </a:r>
            <a:r>
              <a:rPr lang="en-US" sz="2400" dirty="0" smtClean="0"/>
              <a:t>mplement the NDSI-based algorithm in the IDPS.</a:t>
            </a:r>
          </a:p>
          <a:p>
            <a:pPr eaLnBrk="1" hangingPunct="1">
              <a:buFont typeface="Arial" charset="0"/>
              <a:buNone/>
            </a:pPr>
            <a:endParaRPr lang="en-US" sz="2400" dirty="0" smtClean="0"/>
          </a:p>
          <a:p>
            <a:pPr eaLnBrk="1" hangingPunct="1"/>
            <a:r>
              <a:rPr lang="en-US" sz="2400" dirty="0" smtClean="0"/>
              <a:t>Longer-range plan: Improve, test and implement the spectral unmixing algorithm.</a:t>
            </a:r>
          </a:p>
          <a:p>
            <a:pPr lvl="1" eaLnBrk="1" hangingPunct="1">
              <a:buFont typeface="Arial" charset="0"/>
              <a:buNone/>
            </a:pPr>
            <a:endParaRPr lang="en-US" sz="2000" dirty="0" smtClean="0"/>
          </a:p>
          <a:p>
            <a:pPr lvl="1" eaLnBrk="1" hangingPunct="1">
              <a:buFont typeface="Arial" charset="0"/>
              <a:buNone/>
            </a:pPr>
            <a:endParaRPr lang="en-US" sz="2000" dirty="0" smtClean="0"/>
          </a:p>
          <a:p>
            <a:pPr lvl="1" eaLnBrk="1" hangingPunct="1">
              <a:buFont typeface="Arial" charset="0"/>
              <a:buNone/>
            </a:pPr>
            <a:endParaRPr lang="en-US" sz="2000" dirty="0" smtClean="0"/>
          </a:p>
        </p:txBody>
      </p:sp>
      <p:sp>
        <p:nvSpPr>
          <p:cNvPr id="5" name="Slide Number Placeholder 4"/>
          <p:cNvSpPr>
            <a:spLocks noGrp="1"/>
          </p:cNvSpPr>
          <p:nvPr>
            <p:ph type="sldNum" sz="quarter" idx="12"/>
          </p:nvPr>
        </p:nvSpPr>
        <p:spPr/>
        <p:txBody>
          <a:bodyPr/>
          <a:lstStyle/>
          <a:p>
            <a:pPr>
              <a:defRPr/>
            </a:pPr>
            <a:fld id="{D4D170E8-DA97-47C7-8A15-143BD877542C}" type="slidenum">
              <a:rPr lang="en-US"/>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200" dirty="0" smtClean="0">
                <a:ea typeface="ＭＳ Ｐゴシック" pitchFamily="34" charset="-128"/>
              </a:rPr>
              <a:t>Possible Approach to Replace Algorithm </a:t>
            </a:r>
          </a:p>
        </p:txBody>
      </p:sp>
      <p:sp>
        <p:nvSpPr>
          <p:cNvPr id="8" name="Content Placeholder 7"/>
          <p:cNvSpPr>
            <a:spLocks noGrp="1"/>
          </p:cNvSpPr>
          <p:nvPr>
            <p:ph idx="1"/>
          </p:nvPr>
        </p:nvSpPr>
        <p:spPr>
          <a:xfrm>
            <a:off x="457200" y="822326"/>
            <a:ext cx="8229600" cy="5899150"/>
          </a:xfrm>
        </p:spPr>
        <p:txBody>
          <a:bodyPr rtlCol="0">
            <a:noAutofit/>
          </a:bodyPr>
          <a:lstStyle/>
          <a:p>
            <a:pPr eaLnBrk="1" fontAlgn="auto" hangingPunct="1">
              <a:spcAft>
                <a:spcPts val="0"/>
              </a:spcAft>
              <a:defRPr/>
            </a:pPr>
            <a:endParaRPr lang="en-US" sz="600" dirty="0" smtClean="0">
              <a:ea typeface="+mn-ea"/>
            </a:endParaRPr>
          </a:p>
          <a:p>
            <a:pPr algn="ctr" eaLnBrk="1" fontAlgn="auto" hangingPunct="1">
              <a:lnSpc>
                <a:spcPct val="120000"/>
              </a:lnSpc>
              <a:spcAft>
                <a:spcPts val="0"/>
              </a:spcAft>
              <a:buNone/>
              <a:defRPr/>
            </a:pPr>
            <a:r>
              <a:rPr lang="en-US" sz="2400" i="1" dirty="0" smtClean="0">
                <a:ea typeface="+mn-ea"/>
              </a:rPr>
              <a:t>To begin doing the following</a:t>
            </a:r>
          </a:p>
          <a:p>
            <a:pPr algn="just" eaLnBrk="1" fontAlgn="auto" hangingPunct="1">
              <a:lnSpc>
                <a:spcPct val="120000"/>
              </a:lnSpc>
              <a:spcAft>
                <a:spcPts val="0"/>
              </a:spcAft>
              <a:defRPr/>
            </a:pPr>
            <a:r>
              <a:rPr lang="en-US" sz="2400" dirty="0" smtClean="0">
                <a:ea typeface="+mn-ea"/>
              </a:rPr>
              <a:t>Implement a simple algorithm making some enhancements to improve the retrieval quality</a:t>
            </a:r>
          </a:p>
          <a:p>
            <a:pPr algn="just" eaLnBrk="1" fontAlgn="auto" hangingPunct="1">
              <a:lnSpc>
                <a:spcPct val="120000"/>
              </a:lnSpc>
              <a:spcAft>
                <a:spcPts val="0"/>
              </a:spcAft>
              <a:defRPr/>
            </a:pPr>
            <a:r>
              <a:rPr lang="en-US" sz="2400" dirty="0" smtClean="0">
                <a:ea typeface="+mn-ea"/>
              </a:rPr>
              <a:t>Consider potential use of other algorithm advantages</a:t>
            </a:r>
          </a:p>
          <a:p>
            <a:pPr algn="just" eaLnBrk="1" fontAlgn="auto" hangingPunct="1">
              <a:lnSpc>
                <a:spcPct val="120000"/>
              </a:lnSpc>
              <a:spcAft>
                <a:spcPts val="0"/>
              </a:spcAft>
              <a:defRPr/>
            </a:pPr>
            <a:r>
              <a:rPr lang="en-US" sz="2400" dirty="0" smtClean="0">
                <a:ea typeface="+mn-ea"/>
              </a:rPr>
              <a:t>Make the emphasis on the comparative quantitative estimate of fractional snow product quality for global coverage</a:t>
            </a:r>
          </a:p>
          <a:p>
            <a:pPr algn="ctr" eaLnBrk="1" fontAlgn="auto" hangingPunct="1">
              <a:lnSpc>
                <a:spcPct val="120000"/>
              </a:lnSpc>
              <a:spcAft>
                <a:spcPts val="0"/>
              </a:spcAft>
              <a:buNone/>
              <a:defRPr/>
            </a:pPr>
            <a:r>
              <a:rPr lang="en-US" sz="2400" i="1" dirty="0" smtClean="0">
                <a:ea typeface="+mn-ea"/>
              </a:rPr>
              <a:t>In the case if further improvements are needed</a:t>
            </a:r>
          </a:p>
          <a:p>
            <a:pPr algn="just" eaLnBrk="1" fontAlgn="auto" hangingPunct="1">
              <a:lnSpc>
                <a:spcPct val="120000"/>
              </a:lnSpc>
              <a:spcAft>
                <a:spcPts val="0"/>
              </a:spcAft>
              <a:defRPr/>
            </a:pPr>
            <a:r>
              <a:rPr lang="en-US" sz="2400" dirty="0" smtClean="0">
                <a:ea typeface="+mn-ea"/>
              </a:rPr>
              <a:t>It is very reasonable to assume that the uncertainty requirements could be met only if specific local conditions are taken into consideration</a:t>
            </a:r>
          </a:p>
          <a:p>
            <a:pPr algn="just" eaLnBrk="1" fontAlgn="auto" hangingPunct="1">
              <a:lnSpc>
                <a:spcPct val="120000"/>
              </a:lnSpc>
              <a:spcAft>
                <a:spcPts val="0"/>
              </a:spcAft>
              <a:defRPr/>
            </a:pPr>
            <a:r>
              <a:rPr lang="en-US" sz="2400" dirty="0" smtClean="0">
                <a:ea typeface="+mn-ea"/>
              </a:rPr>
              <a:t>Estimate applicability of scene specific approaches to modify the algorithms </a:t>
            </a:r>
          </a:p>
        </p:txBody>
      </p:sp>
      <p:sp>
        <p:nvSpPr>
          <p:cNvPr id="6148" name="Slide Number Placeholder 4"/>
          <p:cNvSpPr>
            <a:spLocks noGrp="1"/>
          </p:cNvSpPr>
          <p:nvPr>
            <p:ph type="sldNum" sz="quarter" idx="12"/>
          </p:nvPr>
        </p:nvSpPr>
        <p:spPr bwMode="auto">
          <a:noFill/>
          <a:ln>
            <a:miter lim="800000"/>
            <a:headEnd/>
            <a:tailEnd/>
          </a:ln>
        </p:spPr>
        <p:txBody>
          <a:bodyPr/>
          <a:lstStyle/>
          <a:p>
            <a:fld id="{497E31DF-65E0-47B9-9734-E33F8B42BB6B}"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438150" y="38100"/>
            <a:ext cx="8229600" cy="823092"/>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0" i="0" u="none" strike="noStrike" cap="none" baseline="0" dirty="0" smtClean="0">
                <a:solidFill>
                  <a:schemeClr val="dk1"/>
                </a:solidFill>
                <a:latin typeface="Calibri"/>
                <a:ea typeface="Calibri"/>
                <a:cs typeface="Calibri"/>
                <a:sym typeface="Calibri"/>
              </a:rPr>
              <a:t>Long-Range Plans, Milestones</a:t>
            </a:r>
            <a:endParaRPr lang="en-US" sz="3200" b="0" i="0" u="none" strike="noStrike" cap="none" baseline="0" dirty="0">
              <a:solidFill>
                <a:schemeClr val="dk1"/>
              </a:solidFill>
              <a:latin typeface="Calibri"/>
              <a:ea typeface="Calibri"/>
              <a:cs typeface="Calibri"/>
              <a:sym typeface="Calibri"/>
            </a:endParaRPr>
          </a:p>
        </p:txBody>
      </p:sp>
      <p:sp>
        <p:nvSpPr>
          <p:cNvPr id="316" name="Shape 3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graphicFrame>
        <p:nvGraphicFramePr>
          <p:cNvPr id="317" name="Shape 317"/>
          <p:cNvGraphicFramePr/>
          <p:nvPr>
            <p:extLst>
              <p:ext uri="{D42A27DB-BD31-4B8C-83A1-F6EECF244321}">
                <p14:modId xmlns:p14="http://schemas.microsoft.com/office/powerpoint/2010/main" xmlns="" val="2717881593"/>
              </p:ext>
            </p:extLst>
          </p:nvPr>
        </p:nvGraphicFramePr>
        <p:xfrm>
          <a:off x="211183" y="1036320"/>
          <a:ext cx="8534400" cy="5520990"/>
        </p:xfrm>
        <a:graphic>
          <a:graphicData uri="http://schemas.openxmlformats.org/drawingml/2006/table">
            <a:tbl>
              <a:tblPr>
                <a:noFill/>
              </a:tblPr>
              <a:tblGrid>
                <a:gridCol w="790575"/>
                <a:gridCol w="3918585"/>
                <a:gridCol w="3825240"/>
              </a:tblGrid>
              <a:tr h="427672">
                <a:tc>
                  <a:txBody>
                    <a:bodyPr/>
                    <a:lstStyle/>
                    <a:p>
                      <a:endParaRPr sz="2000" dirty="0"/>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baseline="0" dirty="0">
                          <a:solidFill>
                            <a:srgbClr val="FFFFFF"/>
                          </a:solidFill>
                          <a:latin typeface="Calibri"/>
                          <a:ea typeface="Calibri"/>
                          <a:cs typeface="Calibri"/>
                          <a:sym typeface="Calibri"/>
                        </a:rPr>
                        <a:t>Suomi NPP</a:t>
                      </a: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Calibri"/>
                        <a:buNone/>
                      </a:pPr>
                      <a:r>
                        <a:rPr lang="en-US" sz="1600" b="1" i="0" u="none" strike="noStrike" cap="none" baseline="0" dirty="0">
                          <a:solidFill>
                            <a:srgbClr val="FFFFFF"/>
                          </a:solidFill>
                          <a:latin typeface="Calibri"/>
                          <a:ea typeface="Calibri"/>
                          <a:cs typeface="Calibri"/>
                          <a:sym typeface="Calibri"/>
                        </a:rPr>
                        <a:t>JPSS J1 </a:t>
                      </a: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r>
              <a:tr h="1650003">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FY15</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119063" marR="0" lvl="0" indent="-119063" algn="l" rtl="0">
                        <a:lnSpc>
                          <a:spcPct val="100000"/>
                        </a:lnSpc>
                        <a:spcBef>
                          <a:spcPts val="0"/>
                        </a:spcBef>
                        <a:spcAft>
                          <a:spcPts val="0"/>
                        </a:spcAft>
                        <a:buClr>
                          <a:srgbClr val="000000"/>
                        </a:buClr>
                        <a:buSzPct val="100000"/>
                        <a:buFont typeface="Calibri"/>
                        <a:buNone/>
                      </a:pPr>
                      <a:endParaRPr lang="en-US" sz="1600" b="0" i="0" u="none" strike="noStrike" cap="none" baseline="0" dirty="0" smtClean="0">
                        <a:solidFill>
                          <a:srgbClr val="000000"/>
                        </a:solidFill>
                        <a:latin typeface="Calibri"/>
                        <a:ea typeface="Calibri"/>
                        <a:cs typeface="Calibri"/>
                        <a:sym typeface="Calibri"/>
                      </a:endParaRP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Implement, test, and deliver new fractional snow cover algorithm</a:t>
                      </a: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Continued validation of snow products</a:t>
                      </a: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Recommendations on snow/ice gridding</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endParaRPr lang="en-US" sz="1600" b="0" i="0" u="none" strike="noStrike" cap="none" baseline="0"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JPSS </a:t>
                      </a:r>
                      <a:r>
                        <a:rPr lang="en-US" sz="1600" b="0" i="0" u="none" strike="noStrike" cap="none" baseline="0" dirty="0">
                          <a:solidFill>
                            <a:srgbClr val="000000"/>
                          </a:solidFill>
                          <a:latin typeface="Calibri"/>
                          <a:ea typeface="Calibri"/>
                          <a:cs typeface="Calibri"/>
                          <a:sym typeface="Calibri"/>
                        </a:rPr>
                        <a:t>Risk Reduction Projects: </a:t>
                      </a:r>
                    </a:p>
                    <a:p>
                      <a:pPr marL="0" marR="0" lvl="0" indent="0"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 Consider applicability of GOES-R algorithms for VIIRS products</a:t>
                      </a:r>
                      <a:endParaRPr lang="en-US" sz="1600" b="0" i="0" u="none" strike="noStrike" cap="none" baseline="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Calibri"/>
                        <a:buChar char="•"/>
                      </a:pPr>
                      <a:r>
                        <a:rPr lang="en-US" sz="1600" b="0" i="0" u="none" strike="noStrike" cap="none" baseline="0" dirty="0">
                          <a:solidFill>
                            <a:srgbClr val="000000"/>
                          </a:solidFill>
                          <a:latin typeface="Calibri"/>
                          <a:ea typeface="Calibri"/>
                          <a:cs typeface="Calibri"/>
                          <a:sym typeface="Calibri"/>
                        </a:rPr>
                        <a:t> </a:t>
                      </a:r>
                      <a:r>
                        <a:rPr lang="en-US" sz="1600" b="0" i="0" u="none" strike="noStrike" cap="none" baseline="0" dirty="0" smtClean="0">
                          <a:solidFill>
                            <a:srgbClr val="000000"/>
                          </a:solidFill>
                          <a:latin typeface="Calibri"/>
                          <a:ea typeface="Calibri"/>
                          <a:cs typeface="Calibri"/>
                          <a:sym typeface="Calibri"/>
                        </a:rPr>
                        <a:t>Minor algorithm improvements</a:t>
                      </a:r>
                      <a:endParaRPr sz="2000" dirty="0"/>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381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r>
              <a:tr h="1205764">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FY16</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Algorithm maintenance and minor improvements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100000"/>
                        <a:buFont typeface="Calibri"/>
                        <a:buNone/>
                      </a:pPr>
                      <a:r>
                        <a:rPr lang="en-US" sz="1600" b="0" i="0" u="none" strike="noStrike" cap="none" baseline="0" dirty="0">
                          <a:solidFill>
                            <a:srgbClr val="000000"/>
                          </a:solidFill>
                          <a:latin typeface="Calibri"/>
                          <a:ea typeface="Calibri"/>
                          <a:cs typeface="Calibri"/>
                          <a:sym typeface="Calibri"/>
                        </a:rPr>
                        <a:t> </a:t>
                      </a:r>
                      <a:endParaRPr lang="en-US" sz="1600" b="0" i="0" u="none" strike="noStrike" cap="none" baseline="0"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Hold </a:t>
                      </a:r>
                      <a:r>
                        <a:rPr lang="en-US" sz="1600" b="0" i="0" u="none" strike="noStrike" cap="none" baseline="0" dirty="0">
                          <a:solidFill>
                            <a:srgbClr val="000000"/>
                          </a:solidFill>
                          <a:latin typeface="Calibri"/>
                          <a:ea typeface="Calibri"/>
                          <a:cs typeface="Calibri"/>
                          <a:sym typeface="Calibri"/>
                        </a:rPr>
                        <a:t>algorithm preliminary design reviews</a:t>
                      </a:r>
                    </a:p>
                    <a:p>
                      <a:pPr marL="0" marR="0" lvl="0" indent="0" algn="l" rtl="0">
                        <a:lnSpc>
                          <a:spcPct val="100000"/>
                        </a:lnSpc>
                        <a:spcBef>
                          <a:spcPts val="0"/>
                        </a:spcBef>
                        <a:spcAft>
                          <a:spcPts val="0"/>
                        </a:spcAft>
                        <a:buClr>
                          <a:srgbClr val="000000"/>
                        </a:buClr>
                        <a:buSzPct val="100000"/>
                        <a:buFont typeface="Calibri"/>
                        <a:buChar char="•"/>
                      </a:pPr>
                      <a:r>
                        <a:rPr lang="en-US" sz="1600" b="0" i="0" u="none" strike="noStrike" cap="none" baseline="0" dirty="0">
                          <a:solidFill>
                            <a:srgbClr val="000000"/>
                          </a:solidFill>
                          <a:latin typeface="Calibri"/>
                          <a:ea typeface="Calibri"/>
                          <a:cs typeface="Calibri"/>
                          <a:sym typeface="Calibri"/>
                        </a:rPr>
                        <a:t> Define </a:t>
                      </a:r>
                      <a:r>
                        <a:rPr lang="en-US" sz="1600" b="0" i="0" u="none" strike="noStrike" cap="none" baseline="0" dirty="0" smtClean="0">
                          <a:solidFill>
                            <a:srgbClr val="000000"/>
                          </a:solidFill>
                          <a:latin typeface="Calibri"/>
                          <a:ea typeface="Calibri"/>
                          <a:cs typeface="Calibri"/>
                          <a:sym typeface="Calibri"/>
                        </a:rPr>
                        <a:t>enhanced validation </a:t>
                      </a:r>
                      <a:r>
                        <a:rPr lang="en-US" sz="1600" b="0" i="0" u="none" strike="noStrike" cap="none" baseline="0" dirty="0">
                          <a:solidFill>
                            <a:srgbClr val="000000"/>
                          </a:solidFill>
                          <a:latin typeface="Calibri"/>
                          <a:ea typeface="Calibri"/>
                          <a:cs typeface="Calibri"/>
                          <a:sym typeface="Calibri"/>
                        </a:rPr>
                        <a:t>plan</a:t>
                      </a:r>
                    </a:p>
                    <a:p>
                      <a:endParaRPr sz="2000" dirty="0"/>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r h="1414581">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FY17</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 Long-term validation of VIIRS snow products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c>
                  <a:txBody>
                    <a:bodyPr/>
                    <a:lstStyle/>
                    <a:p>
                      <a:pPr marL="119063" marR="0" lvl="0" indent="-119063" algn="l" rtl="0">
                        <a:lnSpc>
                          <a:spcPct val="100000"/>
                        </a:lnSpc>
                        <a:spcBef>
                          <a:spcPts val="0"/>
                        </a:spcBef>
                        <a:spcAft>
                          <a:spcPts val="0"/>
                        </a:spcAft>
                        <a:buClr>
                          <a:srgbClr val="000000"/>
                        </a:buClr>
                        <a:buSzPct val="100000"/>
                        <a:buFont typeface="Calibri"/>
                        <a:buChar char="•"/>
                      </a:pPr>
                      <a:endParaRPr lang="en-US" sz="1600" b="0" i="0" u="none" strike="noStrike" cap="none" baseline="0" dirty="0" smtClean="0">
                        <a:solidFill>
                          <a:srgbClr val="000000"/>
                        </a:solidFill>
                        <a:latin typeface="Calibri"/>
                        <a:ea typeface="Calibri"/>
                        <a:cs typeface="Calibri"/>
                        <a:sym typeface="Calibri"/>
                      </a:endParaRP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Hold </a:t>
                      </a:r>
                      <a:r>
                        <a:rPr lang="en-US" sz="1600" b="0" i="0" u="none" strike="noStrike" cap="none" baseline="0" dirty="0">
                          <a:solidFill>
                            <a:srgbClr val="000000"/>
                          </a:solidFill>
                          <a:latin typeface="Calibri"/>
                          <a:ea typeface="Calibri"/>
                          <a:cs typeface="Calibri"/>
                          <a:sym typeface="Calibri"/>
                        </a:rPr>
                        <a:t>algorithm critical design reviews</a:t>
                      </a: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a:solidFill>
                            <a:srgbClr val="000000"/>
                          </a:solidFill>
                          <a:latin typeface="Calibri"/>
                          <a:ea typeface="Calibri"/>
                          <a:cs typeface="Calibri"/>
                          <a:sym typeface="Calibri"/>
                        </a:rPr>
                        <a:t>Begin transitioning to JPSS</a:t>
                      </a: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a:solidFill>
                            <a:srgbClr val="000000"/>
                          </a:solidFill>
                          <a:latin typeface="Calibri"/>
                          <a:ea typeface="Calibri"/>
                          <a:cs typeface="Calibri"/>
                          <a:sym typeface="Calibri"/>
                        </a:rPr>
                        <a:t>Redefine </a:t>
                      </a:r>
                      <a:r>
                        <a:rPr lang="en-US" sz="1600" b="0" i="0" u="none" strike="noStrike" cap="none" baseline="0" dirty="0" smtClean="0">
                          <a:solidFill>
                            <a:srgbClr val="000000"/>
                          </a:solidFill>
                          <a:latin typeface="Calibri"/>
                          <a:ea typeface="Calibri"/>
                          <a:cs typeface="Calibri"/>
                          <a:sym typeface="Calibri"/>
                        </a:rPr>
                        <a:t>products if </a:t>
                      </a:r>
                      <a:r>
                        <a:rPr lang="en-US" sz="1600" b="0" i="0" u="none" strike="noStrike" cap="none" baseline="0" dirty="0">
                          <a:solidFill>
                            <a:srgbClr val="000000"/>
                          </a:solidFill>
                          <a:latin typeface="Calibri"/>
                          <a:ea typeface="Calibri"/>
                          <a:cs typeface="Calibri"/>
                          <a:sym typeface="Calibri"/>
                        </a:rPr>
                        <a:t>needed</a:t>
                      </a:r>
                    </a:p>
                    <a:p>
                      <a:pPr marL="119063" marR="0" lvl="0" indent="-119063" algn="l" rtl="0">
                        <a:lnSpc>
                          <a:spcPct val="100000"/>
                        </a:lnSpc>
                        <a:spcBef>
                          <a:spcPts val="0"/>
                        </a:spcBef>
                        <a:spcAft>
                          <a:spcPts val="0"/>
                        </a:spcAft>
                        <a:buClr>
                          <a:srgbClr val="000000"/>
                        </a:buClr>
                        <a:buSzPct val="100000"/>
                        <a:buFont typeface="Calibri"/>
                        <a:buNone/>
                      </a:pP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D0D8E8"/>
                    </a:solidFill>
                  </a:tcPr>
                </a:tc>
              </a:tr>
              <a:tr h="657751">
                <a:tc>
                  <a:txBody>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baseline="0" dirty="0" smtClean="0">
                          <a:solidFill>
                            <a:srgbClr val="000000"/>
                          </a:solidFill>
                          <a:latin typeface="Calibri"/>
                          <a:ea typeface="Calibri"/>
                          <a:cs typeface="Calibri"/>
                          <a:sym typeface="Calibri"/>
                        </a:rPr>
                        <a:t>FY18</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100000"/>
                        <a:buFont typeface="Calibri"/>
                        <a:buChar char="•"/>
                      </a:pPr>
                      <a:endParaRPr lang="en-US" sz="1600" b="0" i="0" u="none" strike="noStrike" cap="none" baseline="0" dirty="0" smtClean="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 Long-term validation of VIIRS snow products</a:t>
                      </a:r>
                      <a:endParaRPr lang="en-US" sz="1600" b="0" i="0" u="none" strike="noStrike" cap="none" baseline="0" dirty="0">
                        <a:solidFill>
                          <a:srgbClr val="000000"/>
                        </a:solidFill>
                        <a:latin typeface="Calibri"/>
                        <a:ea typeface="Calibri"/>
                        <a:cs typeface="Calibri"/>
                        <a:sym typeface="Calibri"/>
                      </a:endParaRP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c>
                  <a:txBody>
                    <a:bodyPr/>
                    <a:lstStyle/>
                    <a:p>
                      <a:pPr marL="119063" marR="0" lvl="0" indent="-119063" algn="l" rtl="0">
                        <a:lnSpc>
                          <a:spcPct val="100000"/>
                        </a:lnSpc>
                        <a:spcBef>
                          <a:spcPts val="0"/>
                        </a:spcBef>
                        <a:spcAft>
                          <a:spcPts val="0"/>
                        </a:spcAft>
                        <a:buClr>
                          <a:srgbClr val="000000"/>
                        </a:buClr>
                        <a:buSzPct val="100000"/>
                        <a:buFont typeface="Calibri"/>
                        <a:buChar char="•"/>
                      </a:pPr>
                      <a:endParaRPr lang="en-US" sz="1600" b="0" i="0" u="none" strike="noStrike" cap="none" baseline="0" dirty="0" smtClean="0">
                        <a:solidFill>
                          <a:srgbClr val="000000"/>
                        </a:solidFill>
                        <a:latin typeface="Calibri"/>
                        <a:ea typeface="Calibri"/>
                        <a:cs typeface="Calibri"/>
                        <a:sym typeface="Calibri"/>
                      </a:endParaRP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smtClean="0">
                          <a:solidFill>
                            <a:srgbClr val="000000"/>
                          </a:solidFill>
                          <a:latin typeface="Calibri"/>
                          <a:ea typeface="Calibri"/>
                          <a:cs typeface="Calibri"/>
                          <a:sym typeface="Calibri"/>
                        </a:rPr>
                        <a:t>J1 </a:t>
                      </a:r>
                      <a:r>
                        <a:rPr lang="en-US" sz="1600" b="0" i="0" u="none" strike="noStrike" cap="none" baseline="0" dirty="0">
                          <a:solidFill>
                            <a:srgbClr val="000000"/>
                          </a:solidFill>
                          <a:latin typeface="Calibri"/>
                          <a:ea typeface="Calibri"/>
                          <a:cs typeface="Calibri"/>
                          <a:sym typeface="Calibri"/>
                        </a:rPr>
                        <a:t>launch</a:t>
                      </a:r>
                    </a:p>
                    <a:p>
                      <a:pPr marL="119063" marR="0" lvl="0" indent="-119063" algn="l" rtl="0">
                        <a:lnSpc>
                          <a:spcPct val="100000"/>
                        </a:lnSpc>
                        <a:spcBef>
                          <a:spcPts val="0"/>
                        </a:spcBef>
                        <a:spcAft>
                          <a:spcPts val="0"/>
                        </a:spcAft>
                        <a:buClr>
                          <a:srgbClr val="000000"/>
                        </a:buClr>
                        <a:buSzPct val="100000"/>
                        <a:buFont typeface="Calibri"/>
                        <a:buChar char="•"/>
                      </a:pPr>
                      <a:r>
                        <a:rPr lang="en-US" sz="1600" b="0" i="0" u="none" strike="noStrike" cap="none" baseline="0" dirty="0">
                          <a:solidFill>
                            <a:srgbClr val="000000"/>
                          </a:solidFill>
                          <a:latin typeface="Calibri"/>
                          <a:ea typeface="Calibri"/>
                          <a:cs typeface="Calibri"/>
                          <a:sym typeface="Calibri"/>
                        </a:rPr>
                        <a:t>Beta maturity status </a:t>
                      </a:r>
                    </a:p>
                  </a:txBody>
                  <a:tcPr marL="91450" marR="91450" marT="45725" marB="45725" anchor="ctr">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12700" cap="flat">
                      <a:solidFill>
                        <a:schemeClr val="lt1"/>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xmlns="" val="2738340681"/>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VIIRS Snow Cover EDR </a:t>
            </a:r>
          </a:p>
        </p:txBody>
      </p:sp>
      <p:sp>
        <p:nvSpPr>
          <p:cNvPr id="8" name="Content Placeholder 7"/>
          <p:cNvSpPr>
            <a:spLocks noGrp="1"/>
          </p:cNvSpPr>
          <p:nvPr>
            <p:ph idx="1"/>
          </p:nvPr>
        </p:nvSpPr>
        <p:spPr>
          <a:xfrm>
            <a:off x="457200" y="1371600"/>
            <a:ext cx="8229600" cy="5349875"/>
          </a:xfrm>
        </p:spPr>
        <p:txBody>
          <a:bodyPr rtlCol="0">
            <a:normAutofit fontScale="25000" lnSpcReduction="20000"/>
          </a:bodyPr>
          <a:lstStyle/>
          <a:p>
            <a:pPr eaLnBrk="1" fontAlgn="auto" hangingPunct="1">
              <a:spcAft>
                <a:spcPts val="0"/>
              </a:spcAft>
              <a:buFont typeface="Arial" pitchFamily="34" charset="0"/>
              <a:buChar char="•"/>
              <a:defRPr/>
            </a:pPr>
            <a:endParaRPr lang="en-US" sz="2400" dirty="0" smtClean="0"/>
          </a:p>
          <a:p>
            <a:pPr algn="just" eaLnBrk="1" fontAlgn="auto" hangingPunct="1">
              <a:lnSpc>
                <a:spcPct val="120000"/>
              </a:lnSpc>
              <a:spcAft>
                <a:spcPts val="0"/>
              </a:spcAft>
              <a:buFont typeface="Arial" pitchFamily="34" charset="0"/>
              <a:buChar char="•"/>
              <a:defRPr/>
            </a:pPr>
            <a:r>
              <a:rPr lang="en-US" sz="9600" dirty="0" smtClean="0"/>
              <a:t>The VIIRS Snow Cover/Depth Environmental Data Record (EDR) product consist of two products</a:t>
            </a:r>
          </a:p>
          <a:p>
            <a:pPr marL="923925" lvl="1" indent="-450850" algn="just" eaLnBrk="1" fontAlgn="auto" hangingPunct="1">
              <a:lnSpc>
                <a:spcPct val="120000"/>
              </a:lnSpc>
              <a:spcAft>
                <a:spcPts val="0"/>
              </a:spcAft>
              <a:buFont typeface="+mj-lt"/>
              <a:buAutoNum type="arabicPeriod"/>
              <a:defRPr/>
            </a:pPr>
            <a:r>
              <a:rPr lang="en-US" sz="9200" dirty="0" smtClean="0">
                <a:solidFill>
                  <a:schemeClr val="tx1">
                    <a:lumMod val="50000"/>
                    <a:lumOff val="50000"/>
                  </a:schemeClr>
                </a:solidFill>
              </a:rPr>
              <a:t>Snow/no snow binary map</a:t>
            </a:r>
          </a:p>
          <a:p>
            <a:pPr marL="923925" lvl="1" indent="-450850" algn="just" eaLnBrk="1" fontAlgn="auto" hangingPunct="1">
              <a:lnSpc>
                <a:spcPct val="120000"/>
              </a:lnSpc>
              <a:spcAft>
                <a:spcPts val="0"/>
              </a:spcAft>
              <a:buFont typeface="+mj-lt"/>
              <a:buAutoNum type="arabicPeriod"/>
              <a:defRPr/>
            </a:pPr>
            <a:r>
              <a:rPr lang="en-US" sz="9200" dirty="0" smtClean="0"/>
              <a:t>Snow fraction in a horizontal cell</a:t>
            </a:r>
          </a:p>
          <a:p>
            <a:pPr algn="just" eaLnBrk="1" fontAlgn="auto" hangingPunct="1">
              <a:lnSpc>
                <a:spcPct val="120000"/>
              </a:lnSpc>
              <a:spcAft>
                <a:spcPts val="0"/>
              </a:spcAft>
              <a:buFont typeface="Arial" pitchFamily="34" charset="0"/>
              <a:buChar char="•"/>
              <a:defRPr/>
            </a:pPr>
            <a:r>
              <a:rPr lang="en-US" sz="9600" dirty="0" smtClean="0"/>
              <a:t>The objective of the VIIRS retrieval is to achieve the performance specifications designed to meet the requirements stated in the NPOESS System Specification.</a:t>
            </a:r>
          </a:p>
          <a:p>
            <a:pPr algn="just" eaLnBrk="1" fontAlgn="auto" hangingPunct="1">
              <a:lnSpc>
                <a:spcPct val="120000"/>
              </a:lnSpc>
              <a:spcAft>
                <a:spcPts val="0"/>
              </a:spcAft>
              <a:buFont typeface="Arial" pitchFamily="34" charset="0"/>
              <a:buChar char="•"/>
              <a:defRPr/>
            </a:pPr>
            <a:r>
              <a:rPr lang="en-US" sz="9600" dirty="0" smtClean="0"/>
              <a:t>The specifications apply under clear-sky, daytime conditions only. Surface properties cannot be observed through cloud cover by a Visible/Infrared (VIS/IR) sensor.</a:t>
            </a:r>
          </a:p>
          <a:p>
            <a:pPr algn="just" eaLnBrk="1" fontAlgn="auto" hangingPunct="1">
              <a:lnSpc>
                <a:spcPct val="120000"/>
              </a:lnSpc>
              <a:spcAft>
                <a:spcPts val="0"/>
              </a:spcAft>
              <a:buFont typeface="Arial" pitchFamily="34" charset="0"/>
              <a:buChar char="•"/>
              <a:defRPr/>
            </a:pPr>
            <a:r>
              <a:rPr lang="en-US" sz="9600" dirty="0" smtClean="0"/>
              <a:t>The specification for the NPOESS Snow Cover/Depth EDR places requirements on </a:t>
            </a:r>
            <a:r>
              <a:rPr lang="en-US" sz="9600" dirty="0" smtClean="0">
                <a:solidFill>
                  <a:schemeClr val="tx1">
                    <a:lumMod val="50000"/>
                    <a:lumOff val="50000"/>
                  </a:schemeClr>
                </a:solidFill>
              </a:rPr>
              <a:t>the VIIRS binary map product and </a:t>
            </a:r>
            <a:r>
              <a:rPr lang="en-US" sz="9600" dirty="0" smtClean="0"/>
              <a:t>the VIIRS snow fraction product.</a:t>
            </a:r>
          </a:p>
          <a:p>
            <a:pPr eaLnBrk="1" fontAlgn="auto" hangingPunct="1">
              <a:lnSpc>
                <a:spcPct val="120000"/>
              </a:lnSpc>
              <a:spcAft>
                <a:spcPts val="0"/>
              </a:spcAft>
              <a:buFont typeface="Arial" pitchFamily="34" charset="0"/>
              <a:buNone/>
              <a:defRPr/>
            </a:pPr>
            <a:endParaRPr lang="en-US" sz="9600" dirty="0" smtClean="0"/>
          </a:p>
          <a:p>
            <a:pPr eaLnBrk="1" fontAlgn="auto" hangingPunct="1">
              <a:lnSpc>
                <a:spcPct val="120000"/>
              </a:lnSpc>
              <a:spcAft>
                <a:spcPts val="0"/>
              </a:spcAft>
              <a:buFont typeface="Arial" pitchFamily="34" charset="0"/>
              <a:buChar char="•"/>
              <a:defRPr/>
            </a:pPr>
            <a:endParaRPr lang="en-US" sz="9600" dirty="0" smtClean="0"/>
          </a:p>
          <a:p>
            <a:pPr eaLnBrk="1" fontAlgn="auto" hangingPunct="1">
              <a:spcAft>
                <a:spcPts val="0"/>
              </a:spcAft>
              <a:buFont typeface="Arial" pitchFamily="34" charset="0"/>
              <a:buChar char="•"/>
              <a:defRPr/>
            </a:pPr>
            <a:endParaRPr lang="en-US" sz="9600" dirty="0" smtClean="0"/>
          </a:p>
          <a:p>
            <a:pPr eaLnBrk="1" fontAlgn="auto" hangingPunct="1">
              <a:spcAft>
                <a:spcPts val="0"/>
              </a:spcAft>
              <a:buFont typeface="Arial" pitchFamily="34" charset="0"/>
              <a:buChar char="•"/>
              <a:defRPr/>
            </a:pPr>
            <a:endParaRPr lang="en-US" sz="9600" dirty="0" smtClean="0"/>
          </a:p>
          <a:p>
            <a:pPr eaLnBrk="1" fontAlgn="auto" hangingPunct="1">
              <a:spcAft>
                <a:spcPts val="0"/>
              </a:spcAft>
              <a:buFont typeface="Arial" pitchFamily="34" charset="0"/>
              <a:buChar char="•"/>
              <a:defRPr/>
            </a:pPr>
            <a:endParaRPr lang="en-US" sz="9600" dirty="0" smtClean="0"/>
          </a:p>
          <a:p>
            <a:pPr eaLnBrk="1" fontAlgn="auto" hangingPunct="1">
              <a:spcAft>
                <a:spcPts val="0"/>
              </a:spcAft>
              <a:buFont typeface="Arial" pitchFamily="34" charset="0"/>
              <a:buChar char="•"/>
              <a:defRPr/>
            </a:pPr>
            <a:endParaRPr lang="en-US" sz="9600" dirty="0" smtClean="0"/>
          </a:p>
          <a:p>
            <a:pPr eaLnBrk="1" fontAlgn="auto" hangingPunct="1">
              <a:spcAft>
                <a:spcPts val="0"/>
              </a:spcAft>
              <a:buFont typeface="Arial" pitchFamily="34" charset="0"/>
              <a:buChar char="•"/>
              <a:defRPr/>
            </a:pPr>
            <a:endParaRPr lang="en-US" sz="9600" dirty="0" smtClean="0"/>
          </a:p>
        </p:txBody>
      </p:sp>
      <p:sp>
        <p:nvSpPr>
          <p:cNvPr id="5" name="Slide Number Placeholder 4"/>
          <p:cNvSpPr>
            <a:spLocks noGrp="1"/>
          </p:cNvSpPr>
          <p:nvPr>
            <p:ph type="sldNum" sz="quarter" idx="12"/>
          </p:nvPr>
        </p:nvSpPr>
        <p:spPr/>
        <p:txBody>
          <a:bodyPr/>
          <a:lstStyle/>
          <a:p>
            <a:pPr>
              <a:defRPr/>
            </a:pPr>
            <a:fld id="{BD4A7B74-43E7-420A-A1AC-33D40EDCB3AF}" type="slidenum">
              <a:rPr lang="en-US"/>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7" name="Title 1"/>
          <p:cNvSpPr txBox="1">
            <a:spLocks/>
          </p:cNvSpPr>
          <p:nvPr/>
        </p:nvSpPr>
        <p:spPr>
          <a:xfrm>
            <a:off x="3657600" y="2209800"/>
            <a:ext cx="2286000" cy="381000"/>
          </a:xfrm>
          <a:prstGeom prst="rect">
            <a:avLst/>
          </a:prstGeom>
          <a:solidFill>
            <a:schemeClr val="bg1"/>
          </a:solidFill>
        </p:spPr>
        <p:txBody>
          <a:bodyPr vert="horz" lIns="91440" tIns="45720" rIns="91440" bIns="45720" rtlCol="0" anchor="ctr">
            <a:normAutofit fontScale="4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IMS Snow Chart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7"/>
          <p:cNvSpPr>
            <a:spLocks noGrp="1"/>
          </p:cNvSpPr>
          <p:nvPr>
            <p:ph type="ctrTitle"/>
          </p:nvPr>
        </p:nvSpPr>
        <p:spPr/>
        <p:txBody>
          <a:bodyPr/>
          <a:lstStyle/>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781300" y="771525"/>
            <a:ext cx="6362700" cy="608647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495800" y="990600"/>
            <a:ext cx="4476750" cy="628650"/>
          </a:xfrm>
          <a:prstGeom prst="rect">
            <a:avLst/>
          </a:prstGeom>
          <a:noFill/>
          <a:ln w="9525">
            <a:noFill/>
            <a:miter lim="800000"/>
            <a:headEnd/>
            <a:tailEnd/>
          </a:ln>
        </p:spPr>
      </p:pic>
      <p:pic>
        <p:nvPicPr>
          <p:cNvPr id="10" name="Picture 4" descr="http://www.natice.noaa.gov/pub/ims/ims_gif/ARCHIVE/EuAsia/2013/ims2013297_asiaeurope.gif"/>
          <p:cNvPicPr>
            <a:picLocks noChangeAspect="1" noChangeArrowheads="1"/>
          </p:cNvPicPr>
          <p:nvPr/>
        </p:nvPicPr>
        <p:blipFill>
          <a:blip r:embed="rId4" cstate="print"/>
          <a:srcRect/>
          <a:stretch>
            <a:fillRect/>
          </a:stretch>
        </p:blipFill>
        <p:spPr bwMode="auto">
          <a:xfrm>
            <a:off x="0" y="762000"/>
            <a:ext cx="3428998" cy="3428999"/>
          </a:xfrm>
          <a:prstGeom prst="rect">
            <a:avLst/>
          </a:prstGeom>
          <a:noFill/>
        </p:spPr>
      </p:pic>
      <p:sp>
        <p:nvSpPr>
          <p:cNvPr id="14" name="TextBox 13"/>
          <p:cNvSpPr txBox="1"/>
          <p:nvPr/>
        </p:nvSpPr>
        <p:spPr>
          <a:xfrm>
            <a:off x="914400" y="838200"/>
            <a:ext cx="1752600" cy="369332"/>
          </a:xfrm>
          <a:prstGeom prst="rect">
            <a:avLst/>
          </a:prstGeom>
          <a:solidFill>
            <a:schemeClr val="bg1"/>
          </a:solidFill>
        </p:spPr>
        <p:txBody>
          <a:bodyPr wrap="square" rtlCol="0">
            <a:spAutoFit/>
          </a:bodyPr>
          <a:lstStyle/>
          <a:p>
            <a:r>
              <a:rPr lang="en-US" dirty="0" smtClean="0"/>
              <a:t>IMS Snow Chart</a:t>
            </a:r>
            <a:endParaRPr lang="en-US" dirty="0"/>
          </a:p>
        </p:txBody>
      </p:sp>
      <p:pic>
        <p:nvPicPr>
          <p:cNvPr id="9" name="Picture 2"/>
          <p:cNvPicPr>
            <a:picLocks noChangeAspect="1" noChangeArrowheads="1"/>
          </p:cNvPicPr>
          <p:nvPr/>
        </p:nvPicPr>
        <p:blipFill>
          <a:blip r:embed="rId5" cstate="print"/>
          <a:srcRect/>
          <a:stretch>
            <a:fillRect/>
          </a:stretch>
        </p:blipFill>
        <p:spPr bwMode="auto">
          <a:xfrm>
            <a:off x="-152400" y="4191000"/>
            <a:ext cx="3429000" cy="3397033"/>
          </a:xfrm>
          <a:prstGeom prst="rect">
            <a:avLst/>
          </a:prstGeom>
          <a:noFill/>
          <a:ln w="9525">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381000" y="5924550"/>
            <a:ext cx="2514600" cy="933450"/>
          </a:xfrm>
          <a:prstGeom prst="rect">
            <a:avLst/>
          </a:prstGeom>
          <a:noFill/>
          <a:ln w="9525">
            <a:noFill/>
            <a:miter lim="800000"/>
            <a:headEnd/>
            <a:tailEnd/>
          </a:ln>
        </p:spPr>
      </p:pic>
      <p:sp>
        <p:nvSpPr>
          <p:cNvPr id="15" name="TextBox 14"/>
          <p:cNvSpPr txBox="1"/>
          <p:nvPr/>
        </p:nvSpPr>
        <p:spPr>
          <a:xfrm>
            <a:off x="-152400" y="5486400"/>
            <a:ext cx="3429000" cy="369332"/>
          </a:xfrm>
          <a:prstGeom prst="rect">
            <a:avLst/>
          </a:prstGeom>
          <a:solidFill>
            <a:schemeClr val="bg1"/>
          </a:solidFill>
        </p:spPr>
        <p:txBody>
          <a:bodyPr wrap="square" rtlCol="0">
            <a:spAutoFit/>
          </a:bodyPr>
          <a:lstStyle/>
          <a:p>
            <a:r>
              <a:rPr lang="en-US" dirty="0" smtClean="0"/>
              <a:t>Missing Snow in Binary retrieval</a:t>
            </a:r>
            <a:endParaRPr lang="en-US" dirty="0"/>
          </a:p>
        </p:txBody>
      </p:sp>
      <p:sp>
        <p:nvSpPr>
          <p:cNvPr id="16" name="Title 1"/>
          <p:cNvSpPr txBox="1">
            <a:spLocks/>
          </p:cNvSpPr>
          <p:nvPr/>
        </p:nvSpPr>
        <p:spPr>
          <a:xfrm>
            <a:off x="0" y="0"/>
            <a:ext cx="91440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Snow Fraction on 10/24/13 (03:20) </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TextBox 12"/>
          <p:cNvSpPr txBox="1"/>
          <p:nvPr/>
        </p:nvSpPr>
        <p:spPr>
          <a:xfrm>
            <a:off x="3657601" y="1840468"/>
            <a:ext cx="4180114" cy="369332"/>
          </a:xfrm>
          <a:prstGeom prst="rect">
            <a:avLst/>
          </a:prstGeom>
          <a:solidFill>
            <a:schemeClr val="bg1"/>
          </a:solidFill>
        </p:spPr>
        <p:txBody>
          <a:bodyPr wrap="square" rtlCol="0">
            <a:spAutoFit/>
          </a:bodyPr>
          <a:lstStyle/>
          <a:p>
            <a:r>
              <a:rPr lang="en-US" dirty="0" smtClean="0"/>
              <a:t>Missing Snow Corresponds to Low Fraction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p:txBody>
          <a:bodyPr/>
          <a:lstStyle/>
          <a:p>
            <a:pPr eaLnBrk="1" hangingPunct="1"/>
            <a:r>
              <a:rPr lang="en-US" smtClean="0"/>
              <a:t>Specification of the VIIRS Snow Fraction  </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BBC4B6A-7115-4FBE-B943-DA517CE569E7}" type="slidenum">
              <a:rPr lang="en-US" sz="1200">
                <a:solidFill>
                  <a:schemeClr val="tx1">
                    <a:tint val="75000"/>
                  </a:schemeClr>
                </a:solidFill>
                <a:latin typeface="+mn-lt"/>
                <a:cs typeface="+mn-cs"/>
              </a:rPr>
              <a:pPr algn="r" fontAlgn="auto">
                <a:spcBef>
                  <a:spcPts val="0"/>
                </a:spcBef>
                <a:spcAft>
                  <a:spcPts val="0"/>
                </a:spcAft>
                <a:defRPr/>
              </a:pPr>
              <a:t>7</a:t>
            </a:fld>
            <a:endParaRPr lang="en-US" sz="1200" dirty="0">
              <a:solidFill>
                <a:schemeClr val="tx1">
                  <a:tint val="75000"/>
                </a:schemeClr>
              </a:solidFill>
              <a:latin typeface="+mn-lt"/>
              <a:cs typeface="+mn-cs"/>
            </a:endParaRPr>
          </a:p>
        </p:txBody>
      </p:sp>
      <p:sp>
        <p:nvSpPr>
          <p:cNvPr id="10244" name="Text Box 1251"/>
          <p:cNvSpPr txBox="1">
            <a:spLocks noChangeArrowheads="1"/>
          </p:cNvSpPr>
          <p:nvPr/>
        </p:nvSpPr>
        <p:spPr bwMode="auto">
          <a:xfrm>
            <a:off x="228600" y="4419600"/>
            <a:ext cx="2060575" cy="581025"/>
          </a:xfrm>
          <a:prstGeom prst="rect">
            <a:avLst/>
          </a:prstGeom>
          <a:noFill/>
          <a:ln w="9525">
            <a:noFill/>
            <a:miter lim="800000"/>
            <a:headEnd/>
            <a:tailEnd/>
          </a:ln>
        </p:spPr>
        <p:txBody>
          <a:bodyPr>
            <a:spAutoFit/>
          </a:bodyPr>
          <a:lstStyle/>
          <a:p>
            <a:r>
              <a:rPr lang="en-US" sz="1000">
                <a:solidFill>
                  <a:schemeClr val="bg1"/>
                </a:solidFill>
                <a:latin typeface="Calibri" pitchFamily="34" charset="0"/>
              </a:rPr>
              <a:t>RGB Image shows dense smoke (high absorption) in northwest, north central and central coastal portions of image.</a:t>
            </a:r>
          </a:p>
        </p:txBody>
      </p:sp>
      <p:sp>
        <p:nvSpPr>
          <p:cNvPr id="10245" name="Text Box 97"/>
          <p:cNvSpPr txBox="1">
            <a:spLocks noChangeArrowheads="1"/>
          </p:cNvSpPr>
          <p:nvPr/>
        </p:nvSpPr>
        <p:spPr bwMode="auto">
          <a:xfrm>
            <a:off x="152400" y="1143000"/>
            <a:ext cx="8788400" cy="307975"/>
          </a:xfrm>
          <a:prstGeom prst="rect">
            <a:avLst/>
          </a:prstGeom>
          <a:noFill/>
          <a:ln w="9525">
            <a:noFill/>
            <a:miter lim="800000"/>
            <a:headEnd/>
            <a:tailEnd/>
          </a:ln>
        </p:spPr>
        <p:txBody>
          <a:bodyPr>
            <a:spAutoFit/>
          </a:bodyPr>
          <a:lstStyle/>
          <a:p>
            <a:pPr>
              <a:spcBef>
                <a:spcPct val="50000"/>
              </a:spcBef>
            </a:pPr>
            <a:r>
              <a:rPr lang="en-US" sz="1400">
                <a:latin typeface="Calibri" pitchFamily="34" charset="0"/>
              </a:rPr>
              <a:t> </a:t>
            </a:r>
          </a:p>
        </p:txBody>
      </p:sp>
      <p:sp>
        <p:nvSpPr>
          <p:cNvPr id="10" name="Slide Number Placeholder 9"/>
          <p:cNvSpPr>
            <a:spLocks noGrp="1"/>
          </p:cNvSpPr>
          <p:nvPr>
            <p:ph type="sldNum" sz="quarter" idx="12"/>
          </p:nvPr>
        </p:nvSpPr>
        <p:spPr/>
        <p:txBody>
          <a:bodyPr/>
          <a:lstStyle/>
          <a:p>
            <a:pPr>
              <a:defRPr/>
            </a:pPr>
            <a:fld id="{FF552121-DDAF-4B0B-B0B0-67BE275AB3B5}" type="slidenum">
              <a:rPr lang="en-US"/>
              <a:pPr>
                <a:defRPr/>
              </a:pPr>
              <a:t>7</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xmlns="" val="1612788381"/>
              </p:ext>
            </p:extLst>
          </p:nvPr>
        </p:nvGraphicFramePr>
        <p:xfrm>
          <a:off x="391838" y="1142422"/>
          <a:ext cx="8253330" cy="5325398"/>
        </p:xfrm>
        <a:graphic>
          <a:graphicData uri="http://schemas.openxmlformats.org/drawingml/2006/table">
            <a:tbl>
              <a:tblPr/>
              <a:tblGrid>
                <a:gridCol w="4337235"/>
                <a:gridCol w="3916095"/>
              </a:tblGrid>
              <a:tr h="395557">
                <a:tc>
                  <a:txBody>
                    <a:bodyPr/>
                    <a:lstStyle/>
                    <a:p>
                      <a:pPr marL="0" marR="0">
                        <a:lnSpc>
                          <a:spcPct val="115000"/>
                        </a:lnSpc>
                        <a:spcBef>
                          <a:spcPts val="0"/>
                        </a:spcBef>
                        <a:spcAft>
                          <a:spcPts val="1000"/>
                        </a:spcAft>
                      </a:pPr>
                      <a:r>
                        <a:rPr lang="en-US" sz="2400" b="1" dirty="0">
                          <a:latin typeface="Calibri"/>
                          <a:ea typeface="Calibri"/>
                          <a:cs typeface="Times New Roman"/>
                        </a:rPr>
                        <a:t>Parameter</a:t>
                      </a:r>
                      <a:endParaRPr lang="en-US" sz="2400" dirty="0">
                        <a:latin typeface="Calibri"/>
                        <a:ea typeface="Calibri"/>
                        <a:cs typeface="Times New Roman"/>
                      </a:endParaRP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nSpc>
                          <a:spcPct val="115000"/>
                        </a:lnSpc>
                        <a:spcBef>
                          <a:spcPts val="0"/>
                        </a:spcBef>
                        <a:spcAft>
                          <a:spcPts val="1000"/>
                        </a:spcAft>
                      </a:pPr>
                      <a:r>
                        <a:rPr lang="en-US" sz="2400" b="1" dirty="0">
                          <a:latin typeface="Calibri"/>
                          <a:ea typeface="Calibri"/>
                          <a:cs typeface="Times New Roman"/>
                        </a:rPr>
                        <a:t>Specification Value </a:t>
                      </a:r>
                      <a:endParaRPr lang="en-US" sz="2400" dirty="0">
                        <a:latin typeface="Calibri"/>
                        <a:ea typeface="Calibri"/>
                        <a:cs typeface="Times New Roman"/>
                      </a:endParaRP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395557">
                <a:tc>
                  <a:txBody>
                    <a:bodyPr/>
                    <a:lstStyle/>
                    <a:p>
                      <a:pPr marL="0" marR="0">
                        <a:lnSpc>
                          <a:spcPct val="115000"/>
                        </a:lnSpc>
                        <a:spcBef>
                          <a:spcPts val="0"/>
                        </a:spcBef>
                        <a:spcAft>
                          <a:spcPts val="1000"/>
                        </a:spcAft>
                      </a:pPr>
                      <a:r>
                        <a:rPr lang="en-US" sz="2400" dirty="0" smtClean="0">
                          <a:latin typeface="Calibri"/>
                          <a:ea typeface="Calibri"/>
                          <a:cs typeface="Times New Roman"/>
                        </a:rPr>
                        <a:t>a.</a:t>
                      </a:r>
                      <a:r>
                        <a:rPr lang="en-US" sz="2400" baseline="0" dirty="0" smtClean="0">
                          <a:latin typeface="Calibri"/>
                          <a:ea typeface="Calibri"/>
                          <a:cs typeface="Times New Roman"/>
                        </a:rPr>
                        <a:t> </a:t>
                      </a:r>
                      <a:r>
                        <a:rPr lang="en-US" sz="2400" dirty="0" smtClean="0">
                          <a:latin typeface="Calibri"/>
                          <a:ea typeface="Calibri"/>
                          <a:cs typeface="Times New Roman"/>
                        </a:rPr>
                        <a:t>Horizontal </a:t>
                      </a:r>
                      <a:r>
                        <a:rPr lang="en-US" sz="2400" dirty="0">
                          <a:latin typeface="Calibri"/>
                          <a:ea typeface="Calibri"/>
                          <a:cs typeface="Times New Roman"/>
                        </a:rPr>
                        <a:t>Cell Size, </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2400">
                        <a:latin typeface="Calibri"/>
                      </a:endParaRP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1. Clear – daytime (Worst case)</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1.6 km</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2. Clear – daytime  (At nadir)</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0.8 km</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3. Cloudy and/or nighttime</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N/A</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b. Horizontal Reporting Interval</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Horizontal Cell Size </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c</a:t>
                      </a:r>
                      <a:r>
                        <a:rPr lang="en-US" sz="2400" dirty="0" smtClean="0">
                          <a:latin typeface="Calibri"/>
                          <a:ea typeface="Calibri"/>
                          <a:cs typeface="Times New Roman"/>
                        </a:rPr>
                        <a:t>.  </a:t>
                      </a:r>
                      <a:r>
                        <a:rPr lang="en-US" sz="2400" dirty="0">
                          <a:latin typeface="Calibri"/>
                          <a:ea typeface="Calibri"/>
                          <a:cs typeface="Times New Roman"/>
                        </a:rPr>
                        <a:t>Snow Depth Ranges </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dirty="0">
                          <a:latin typeface="Calibri"/>
                          <a:ea typeface="Calibri"/>
                          <a:cs typeface="Times New Roman"/>
                        </a:rPr>
                        <a:t>&gt; 0 cm (Any </a:t>
                      </a:r>
                      <a:r>
                        <a:rPr lang="en-US" sz="2400" dirty="0" smtClean="0">
                          <a:latin typeface="Calibri"/>
                          <a:ea typeface="Calibri"/>
                          <a:cs typeface="Times New Roman"/>
                        </a:rPr>
                        <a:t>Thickness</a:t>
                      </a:r>
                      <a:r>
                        <a:rPr lang="en-US" sz="2400" dirty="0">
                          <a:latin typeface="Calibri"/>
                          <a:ea typeface="Calibri"/>
                          <a:cs typeface="Times New Roman"/>
                        </a:rPr>
                        <a:t>)</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d. Horizontal Coverage</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Land</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e</a:t>
                      </a:r>
                      <a:r>
                        <a:rPr lang="en-US" sz="2400" dirty="0" smtClean="0">
                          <a:latin typeface="Calibri"/>
                          <a:ea typeface="Calibri"/>
                          <a:cs typeface="Times New Roman"/>
                        </a:rPr>
                        <a:t>. Vertical </a:t>
                      </a:r>
                      <a:r>
                        <a:rPr lang="en-US" sz="2400" dirty="0">
                          <a:latin typeface="Calibri"/>
                          <a:ea typeface="Calibri"/>
                          <a:cs typeface="Times New Roman"/>
                        </a:rPr>
                        <a:t>Coverage</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&gt; 0 cm</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f</a:t>
                      </a:r>
                      <a:r>
                        <a:rPr lang="en-US" sz="2400" dirty="0" smtClean="0">
                          <a:latin typeface="Calibri"/>
                          <a:ea typeface="Calibri"/>
                          <a:cs typeface="Times New Roman"/>
                        </a:rPr>
                        <a:t>. Measurement </a:t>
                      </a:r>
                      <a:r>
                        <a:rPr lang="en-US" sz="2400" dirty="0">
                          <a:latin typeface="Calibri"/>
                          <a:ea typeface="Calibri"/>
                          <a:cs typeface="Times New Roman"/>
                        </a:rPr>
                        <a:t>Range </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a:latin typeface="Calibri"/>
                          <a:ea typeface="Calibri"/>
                          <a:cs typeface="Times New Roman"/>
                        </a:rPr>
                        <a:t>0 – 100% of HCS </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916">
                <a:tc>
                  <a:txBody>
                    <a:bodyPr/>
                    <a:lstStyle/>
                    <a:p>
                      <a:pPr marL="0" marR="0">
                        <a:lnSpc>
                          <a:spcPct val="115000"/>
                        </a:lnSpc>
                        <a:spcBef>
                          <a:spcPts val="0"/>
                        </a:spcBef>
                        <a:spcAft>
                          <a:spcPts val="1000"/>
                        </a:spcAft>
                      </a:pPr>
                      <a:r>
                        <a:rPr lang="en-US" sz="2400" dirty="0" smtClean="0">
                          <a:latin typeface="Calibri"/>
                          <a:ea typeface="Calibri"/>
                          <a:cs typeface="Times New Roman"/>
                        </a:rPr>
                        <a:t>g. </a:t>
                      </a:r>
                      <a:r>
                        <a:rPr lang="en-US" sz="2400" dirty="0">
                          <a:latin typeface="Calibri"/>
                          <a:ea typeface="Calibri"/>
                          <a:cs typeface="Times New Roman"/>
                        </a:rPr>
                        <a:t>Measurement Uncertainty  </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dirty="0">
                          <a:latin typeface="Calibri"/>
                          <a:ea typeface="Calibri"/>
                          <a:cs typeface="Times New Roman"/>
                        </a:rPr>
                        <a:t>10% of HCS (Snow/No Snow)</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57">
                <a:tc>
                  <a:txBody>
                    <a:bodyPr/>
                    <a:lstStyle/>
                    <a:p>
                      <a:pPr marL="0" marR="0">
                        <a:lnSpc>
                          <a:spcPct val="115000"/>
                        </a:lnSpc>
                        <a:spcBef>
                          <a:spcPts val="0"/>
                        </a:spcBef>
                        <a:spcAft>
                          <a:spcPts val="1000"/>
                        </a:spcAft>
                      </a:pPr>
                      <a:r>
                        <a:rPr lang="en-US" sz="2400" dirty="0">
                          <a:latin typeface="Calibri"/>
                          <a:ea typeface="Calibri"/>
                          <a:cs typeface="Times New Roman"/>
                        </a:rPr>
                        <a:t>h. Mapping </a:t>
                      </a:r>
                      <a:r>
                        <a:rPr lang="en-US" sz="2400" dirty="0" smtClean="0">
                          <a:latin typeface="Calibri"/>
                          <a:ea typeface="Calibri"/>
                          <a:cs typeface="Times New Roman"/>
                        </a:rPr>
                        <a:t>Uncertainty</a:t>
                      </a:r>
                      <a:endParaRPr lang="en-US" sz="2400" dirty="0">
                        <a:latin typeface="Calibri"/>
                        <a:ea typeface="Calibri"/>
                        <a:cs typeface="Times New Roman"/>
                      </a:endParaRP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2400" dirty="0">
                          <a:latin typeface="Calibri"/>
                          <a:ea typeface="Calibri"/>
                          <a:cs typeface="Times New Roman"/>
                        </a:rPr>
                        <a:t>1.5 km</a:t>
                      </a:r>
                    </a:p>
                  </a:txBody>
                  <a:tcPr marL="59312" marR="59312" marT="82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199" y="-188687"/>
            <a:ext cx="8229600" cy="1233715"/>
          </a:xfrm>
        </p:spPr>
        <p:txBody>
          <a:bodyPr>
            <a:normAutofit/>
          </a:bodyPr>
          <a:lstStyle/>
          <a:p>
            <a:pPr eaLnBrk="1" hangingPunct="1"/>
            <a:r>
              <a:rPr lang="en-US" sz="3200" dirty="0" smtClean="0">
                <a:ea typeface="ＭＳ Ｐゴシック" pitchFamily="34" charset="-128"/>
              </a:rPr>
              <a:t>Requirements to Snow Fraction Retrieval</a:t>
            </a:r>
            <a:br>
              <a:rPr lang="en-US" sz="3200" dirty="0" smtClean="0">
                <a:ea typeface="ＭＳ Ｐゴシック" pitchFamily="34" charset="-128"/>
              </a:rPr>
            </a:br>
            <a:r>
              <a:rPr lang="en-US" sz="3200" dirty="0" smtClean="0">
                <a:ea typeface="ＭＳ Ｐゴシック" pitchFamily="34" charset="-128"/>
              </a:rPr>
              <a:t>(Uncertainty)</a:t>
            </a:r>
          </a:p>
        </p:txBody>
      </p:sp>
      <p:sp>
        <p:nvSpPr>
          <p:cNvPr id="5123" name="Content Placeholder 2"/>
          <p:cNvSpPr>
            <a:spLocks noGrp="1"/>
          </p:cNvSpPr>
          <p:nvPr>
            <p:ph idx="1"/>
          </p:nvPr>
        </p:nvSpPr>
        <p:spPr>
          <a:xfrm>
            <a:off x="457199" y="1248229"/>
            <a:ext cx="8229601" cy="5473246"/>
          </a:xfrm>
        </p:spPr>
        <p:txBody>
          <a:bodyPr>
            <a:normAutofit lnSpcReduction="10000"/>
          </a:bodyPr>
          <a:lstStyle/>
          <a:p>
            <a:pPr algn="just" eaLnBrk="1" hangingPunct="1"/>
            <a:r>
              <a:rPr lang="en-US" sz="2400" dirty="0" smtClean="0">
                <a:ea typeface="ＭＳ Ｐゴシック" pitchFamily="34" charset="-128"/>
              </a:rPr>
              <a:t>Initially</a:t>
            </a:r>
            <a:r>
              <a:rPr lang="en-US" sz="2400" dirty="0" smtClean="0"/>
              <a:t>, the U.S. Government (USG) threshold requirements formulated by DoD and DOC in the Integrated Operational Requirements Document (IORD) included 10% measurement uncertainty under clear conditions for 1.3 km horizontal cell size.</a:t>
            </a:r>
          </a:p>
          <a:p>
            <a:pPr algn="just" eaLnBrk="1" hangingPunct="1"/>
            <a:endParaRPr lang="en-US" sz="2400" dirty="0" smtClean="0"/>
          </a:p>
          <a:p>
            <a:pPr algn="just" eaLnBrk="1" hangingPunct="1"/>
            <a:r>
              <a:rPr lang="en-US" sz="2400" dirty="0" smtClean="0"/>
              <a:t>The threshold requirements needed for Improved Freshwater Resource Management consider snow information for North America as Mission Critical data with measurement accuracy 10% and horizontal resolution 0.5 km.</a:t>
            </a:r>
          </a:p>
          <a:p>
            <a:pPr algn="just" eaLnBrk="1" hangingPunct="1"/>
            <a:endParaRPr lang="en-US" sz="2400" dirty="0" smtClean="0"/>
          </a:p>
          <a:p>
            <a:pPr algn="just" eaLnBrk="1" hangingPunct="1"/>
            <a:r>
              <a:rPr lang="en-US" sz="2400" dirty="0" smtClean="0">
                <a:ea typeface="ＭＳ Ｐゴシック" pitchFamily="34" charset="-128"/>
              </a:rPr>
              <a:t>It </a:t>
            </a:r>
            <a:r>
              <a:rPr lang="en-US" sz="2400" dirty="0" smtClean="0"/>
              <a:t>is logical that the requirement to measurement uncertainty for Fractional Snow Cover remained unchanged in the latest version of the Level 1 Requirements, Supplement.</a:t>
            </a:r>
            <a:endParaRPr lang="en-US" sz="2400" dirty="0" smtClean="0">
              <a:ea typeface="ＭＳ Ｐゴシック" pitchFamily="34" charset="-128"/>
            </a:endParaRP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8</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algn="r" eaLnBrk="1" hangingPunct="1"/>
            <a:r>
              <a:rPr lang="en-US" sz="3200" dirty="0" smtClean="0">
                <a:ea typeface="ＭＳ Ｐゴシック" pitchFamily="34" charset="-128"/>
              </a:rPr>
              <a:t>NPOESS Snow Fraction Retrieval</a:t>
            </a:r>
          </a:p>
        </p:txBody>
      </p:sp>
      <p:sp>
        <p:nvSpPr>
          <p:cNvPr id="5123" name="Content Placeholder 2"/>
          <p:cNvSpPr>
            <a:spLocks noGrp="1"/>
          </p:cNvSpPr>
          <p:nvPr>
            <p:ph idx="1"/>
          </p:nvPr>
        </p:nvSpPr>
        <p:spPr>
          <a:xfrm>
            <a:off x="220663" y="1059543"/>
            <a:ext cx="8686800" cy="5473246"/>
          </a:xfrm>
        </p:spPr>
        <p:txBody>
          <a:bodyPr>
            <a:normAutofit lnSpcReduction="10000"/>
          </a:bodyPr>
          <a:lstStyle/>
          <a:p>
            <a:pPr algn="just" eaLnBrk="1" hangingPunct="1"/>
            <a:r>
              <a:rPr lang="en-US" sz="2400" dirty="0" smtClean="0"/>
              <a:t>Originally, an application of the Multiple Endmember Spectral Mixture Analysis (MESMA) was developed for VIIRS to retrieve </a:t>
            </a:r>
            <a:r>
              <a:rPr lang="en-US" sz="2400" dirty="0"/>
              <a:t>s</a:t>
            </a:r>
            <a:r>
              <a:rPr lang="en-US" sz="2400" dirty="0" smtClean="0"/>
              <a:t>now fraction.</a:t>
            </a:r>
          </a:p>
          <a:p>
            <a:pPr algn="just" eaLnBrk="1" hangingPunct="1"/>
            <a:endParaRPr lang="en-US" sz="2400" dirty="0" smtClean="0"/>
          </a:p>
          <a:p>
            <a:pPr algn="just" eaLnBrk="1" hangingPunct="1"/>
            <a:r>
              <a:rPr lang="en-US" sz="2400" dirty="0" smtClean="0"/>
              <a:t>The spectral mixture analysis defines subpixel proportions of spectral endmembers related to mappable surface constituents.</a:t>
            </a:r>
          </a:p>
          <a:p>
            <a:pPr algn="just" eaLnBrk="1" hangingPunct="1"/>
            <a:endParaRPr lang="en-US" sz="2400" dirty="0" smtClean="0"/>
          </a:p>
          <a:p>
            <a:pPr algn="just" eaLnBrk="1" hangingPunct="1"/>
            <a:r>
              <a:rPr lang="en-US" sz="2400" dirty="0" smtClean="0"/>
              <a:t>It “unmixes” the mixed pixel, determining the fractions of each spectral endmember combined to produce the mixed pixel’s spectral signature.</a:t>
            </a:r>
          </a:p>
          <a:p>
            <a:pPr algn="just" eaLnBrk="1" hangingPunct="1"/>
            <a:endParaRPr lang="en-US" sz="2400" dirty="0" smtClean="0"/>
          </a:p>
          <a:p>
            <a:pPr algn="just" eaLnBrk="1" hangingPunct="1"/>
            <a:r>
              <a:rPr lang="en-US" sz="2400" dirty="0" smtClean="0"/>
              <a:t>The performance analysis indicated that the measurement uncertainty requirement can be achieved, except for scenes with forest canopy.</a:t>
            </a:r>
            <a:endParaRPr lang="en-US" sz="2400" dirty="0" smtClean="0">
              <a:ea typeface="ＭＳ Ｐゴシック" pitchFamily="34" charset="-128"/>
            </a:endParaRPr>
          </a:p>
        </p:txBody>
      </p:sp>
      <p:sp>
        <p:nvSpPr>
          <p:cNvPr id="5124" name="Slide Number Placeholder 3"/>
          <p:cNvSpPr>
            <a:spLocks noGrp="1"/>
          </p:cNvSpPr>
          <p:nvPr>
            <p:ph type="sldNum" sz="quarter" idx="12"/>
          </p:nvPr>
        </p:nvSpPr>
        <p:spPr bwMode="auto">
          <a:noFill/>
          <a:ln>
            <a:miter lim="800000"/>
            <a:headEnd/>
            <a:tailEnd/>
          </a:ln>
        </p:spPr>
        <p:txBody>
          <a:bodyPr/>
          <a:lstStyle/>
          <a:p>
            <a:fld id="{E6BB497D-707D-4C04-93DD-CBD54ECD6A01}" type="slidenum">
              <a:rPr lang="en-US" smtClean="0"/>
              <a:pPr/>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13780</TotalTime>
  <Words>3499</Words>
  <Application>Microsoft Office PowerPoint</Application>
  <PresentationFormat>On-screen Show (4:3)</PresentationFormat>
  <Paragraphs>863</Paragraphs>
  <Slides>44</Slides>
  <Notes>17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48" baseType="lpstr">
      <vt:lpstr>NPP_FOR</vt:lpstr>
      <vt:lpstr>Plot</vt:lpstr>
      <vt:lpstr>Equation</vt:lpstr>
      <vt:lpstr>Chart</vt:lpstr>
      <vt:lpstr>Slide 1</vt:lpstr>
      <vt:lpstr>Outline (recommended)</vt:lpstr>
      <vt:lpstr>Cryosphere Team Membership </vt:lpstr>
      <vt:lpstr>VIIRS Snow Cover Product Users</vt:lpstr>
      <vt:lpstr>VIIRS Snow Cover EDR </vt:lpstr>
      <vt:lpstr>Slide 6</vt:lpstr>
      <vt:lpstr>Specification of the VIIRS Snow Fraction  </vt:lpstr>
      <vt:lpstr>Requirements to Snow Fraction Retrieval (Uncertainty)</vt:lpstr>
      <vt:lpstr>NPOESS Snow Fraction Retrieval</vt:lpstr>
      <vt:lpstr>Transformation of NPOESS Algorithm</vt:lpstr>
      <vt:lpstr>Transition Zones from Snow Covered Regions  to Snow Free Areas are Very Narrow</vt:lpstr>
      <vt:lpstr>SNPP Validation Stages Maturity Definition</vt:lpstr>
      <vt:lpstr> Discrepancy Report 4246 </vt:lpstr>
      <vt:lpstr>Algorithm Recommendations</vt:lpstr>
      <vt:lpstr>Slide 15</vt:lpstr>
      <vt:lpstr>Slide 16</vt:lpstr>
      <vt:lpstr>Slide 17</vt:lpstr>
      <vt:lpstr>Slide 18</vt:lpstr>
      <vt:lpstr>Analytical model of snow BRDF</vt:lpstr>
      <vt:lpstr>Estimate of Model Accuracy</vt:lpstr>
      <vt:lpstr>NDSI vs Visible Reflectance</vt:lpstr>
      <vt:lpstr>Slide 22</vt:lpstr>
      <vt:lpstr>Slide 23</vt:lpstr>
      <vt:lpstr>Slide 24</vt:lpstr>
      <vt:lpstr>Role of Changes in Endmembers</vt:lpstr>
      <vt:lpstr>Variability of snow &amp; non-snow reflectances (within a scene)</vt:lpstr>
      <vt:lpstr>Variability of snow &amp; non-snow reflectances (within the same scene)  </vt:lpstr>
      <vt:lpstr>Slide 28</vt:lpstr>
      <vt:lpstr>Alternative algorithm for sub-pixel snow fraction retrieval</vt:lpstr>
      <vt:lpstr>False color Landsat images </vt:lpstr>
      <vt:lpstr>False color Landsat pixels in spectral space</vt:lpstr>
      <vt:lpstr>Two dimensional histograms in   spectral space</vt:lpstr>
      <vt:lpstr>1-band Snow fraction retrieval </vt:lpstr>
      <vt:lpstr>NDSI - based retrieval </vt:lpstr>
      <vt:lpstr>Quantitative estimate of NDSI regression  for VIIRS  </vt:lpstr>
      <vt:lpstr>Quantitative estimate of NDSI regression  for VIIRS  </vt:lpstr>
      <vt:lpstr>Quantitative estimate of NDSI regression  for VIIRS   </vt:lpstr>
      <vt:lpstr>Quantitative estimate of NDSI based  snow fraction for VIIRS  </vt:lpstr>
      <vt:lpstr>Summary of quantitative estimate of  NDSI regression approach  </vt:lpstr>
      <vt:lpstr>Additional Supporting Documentation</vt:lpstr>
      <vt:lpstr>Conclusions </vt:lpstr>
      <vt:lpstr>Path Forward   </vt:lpstr>
      <vt:lpstr>Possible Approach to Replace Algorithm </vt:lpstr>
      <vt:lpstr>Long-Range Plans, Milestones</vt:lpstr>
    </vt:vector>
  </TitlesOfParts>
  <Company>Lockheed Martin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the Suomi NPP VIIRS Aerosol EDRs and IPs for Provisional Maturity Level</dc:title>
  <dc:creator>Istvan Laszlo</dc:creator>
  <cp:lastModifiedBy>iappel</cp:lastModifiedBy>
  <cp:revision>1530</cp:revision>
  <dcterms:created xsi:type="dcterms:W3CDTF">2011-10-05T18:31:57Z</dcterms:created>
  <dcterms:modified xsi:type="dcterms:W3CDTF">2014-09-02T17:18:56Z</dcterms:modified>
</cp:coreProperties>
</file>