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6"/>
  </p:notesMasterIdLst>
  <p:handoutMasterIdLst>
    <p:handoutMasterId r:id="rId27"/>
  </p:handoutMasterIdLst>
  <p:sldIdLst>
    <p:sldId id="500" r:id="rId2"/>
    <p:sldId id="501" r:id="rId3"/>
    <p:sldId id="355" r:id="rId4"/>
    <p:sldId id="502" r:id="rId5"/>
    <p:sldId id="503" r:id="rId6"/>
    <p:sldId id="504" r:id="rId7"/>
    <p:sldId id="516" r:id="rId8"/>
    <p:sldId id="517" r:id="rId9"/>
    <p:sldId id="520" r:id="rId10"/>
    <p:sldId id="527" r:id="rId11"/>
    <p:sldId id="528" r:id="rId12"/>
    <p:sldId id="529" r:id="rId13"/>
    <p:sldId id="518" r:id="rId14"/>
    <p:sldId id="530" r:id="rId15"/>
    <p:sldId id="531" r:id="rId16"/>
    <p:sldId id="532" r:id="rId17"/>
    <p:sldId id="533" r:id="rId18"/>
    <p:sldId id="534" r:id="rId19"/>
    <p:sldId id="512" r:id="rId20"/>
    <p:sldId id="525" r:id="rId21"/>
    <p:sldId id="523" r:id="rId22"/>
    <p:sldId id="524" r:id="rId23"/>
    <p:sldId id="511" r:id="rId24"/>
    <p:sldId id="510" r:id="rId25"/>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IN"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E9EDF4"/>
    <a:srgbClr val="D0D8E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77" autoAdjust="0"/>
    <p:restoredTop sz="96359" autoAdjust="0"/>
  </p:normalViewPr>
  <p:slideViewPr>
    <p:cSldViewPr snapToGrid="0" showGuides="1">
      <p:cViewPr>
        <p:scale>
          <a:sx n="100" d="100"/>
          <a:sy n="100" d="100"/>
        </p:scale>
        <p:origin x="-390" y="-114"/>
      </p:cViewPr>
      <p:guideLst>
        <p:guide orient="horz" pos="970"/>
        <p:guide pos="5218"/>
      </p:guideLst>
    </p:cSldViewPr>
  </p:slideViewPr>
  <p:outlineViewPr>
    <p:cViewPr>
      <p:scale>
        <a:sx n="33" d="100"/>
        <a:sy n="33" d="100"/>
      </p:scale>
      <p:origin x="0" y="1376"/>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55" d="100"/>
          <a:sy n="155" d="100"/>
        </p:scale>
        <p:origin x="-6784" y="-104"/>
      </p:cViewPr>
      <p:guideLst>
        <p:guide orient="horz" pos="2904"/>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009" cy="460853"/>
          </a:xfrm>
          <a:prstGeom prst="rect">
            <a:avLst/>
          </a:prstGeom>
        </p:spPr>
        <p:txBody>
          <a:bodyPr vert="horz" lIns="90544" tIns="45272" rIns="90544" bIns="45272" rtlCol="0"/>
          <a:lstStyle>
            <a:lvl1pPr algn="l">
              <a:defRPr sz="1200"/>
            </a:lvl1pPr>
          </a:lstStyle>
          <a:p>
            <a:endParaRPr lang="en-US"/>
          </a:p>
        </p:txBody>
      </p:sp>
      <p:sp>
        <p:nvSpPr>
          <p:cNvPr id="3" name="Date Placeholder 2"/>
          <p:cNvSpPr>
            <a:spLocks noGrp="1"/>
          </p:cNvSpPr>
          <p:nvPr>
            <p:ph type="dt" sz="quarter" idx="1"/>
          </p:nvPr>
        </p:nvSpPr>
        <p:spPr>
          <a:xfrm>
            <a:off x="3935320" y="0"/>
            <a:ext cx="3010009" cy="460853"/>
          </a:xfrm>
          <a:prstGeom prst="rect">
            <a:avLst/>
          </a:prstGeom>
        </p:spPr>
        <p:txBody>
          <a:bodyPr vert="horz" lIns="90544" tIns="45272" rIns="90544" bIns="45272" rtlCol="0"/>
          <a:lstStyle>
            <a:lvl1pPr algn="r">
              <a:defRPr sz="1200"/>
            </a:lvl1pPr>
          </a:lstStyle>
          <a:p>
            <a:fld id="{E6BE962C-A69F-4E2A-B52A-B5E0AB9803B8}" type="datetimeFigureOut">
              <a:rPr lang="en-US" smtClean="0"/>
              <a:pPr/>
              <a:t>9/3/2014</a:t>
            </a:fld>
            <a:endParaRPr lang="en-US"/>
          </a:p>
        </p:txBody>
      </p:sp>
      <p:sp>
        <p:nvSpPr>
          <p:cNvPr id="4" name="Footer Placeholder 3"/>
          <p:cNvSpPr>
            <a:spLocks noGrp="1"/>
          </p:cNvSpPr>
          <p:nvPr>
            <p:ph type="ftr" sz="quarter" idx="2"/>
          </p:nvPr>
        </p:nvSpPr>
        <p:spPr>
          <a:xfrm>
            <a:off x="0" y="8757775"/>
            <a:ext cx="3010009" cy="460853"/>
          </a:xfrm>
          <a:prstGeom prst="rect">
            <a:avLst/>
          </a:prstGeom>
        </p:spPr>
        <p:txBody>
          <a:bodyPr vert="horz" lIns="90544" tIns="45272" rIns="90544" bIns="45272" rtlCol="0" anchor="b"/>
          <a:lstStyle>
            <a:lvl1pPr algn="l">
              <a:defRPr sz="1200"/>
            </a:lvl1pPr>
          </a:lstStyle>
          <a:p>
            <a:endParaRPr lang="en-US"/>
          </a:p>
        </p:txBody>
      </p:sp>
      <p:sp>
        <p:nvSpPr>
          <p:cNvPr id="5" name="Slide Number Placeholder 4"/>
          <p:cNvSpPr>
            <a:spLocks noGrp="1"/>
          </p:cNvSpPr>
          <p:nvPr>
            <p:ph type="sldNum" sz="quarter" idx="3"/>
          </p:nvPr>
        </p:nvSpPr>
        <p:spPr>
          <a:xfrm>
            <a:off x="3935320" y="8757775"/>
            <a:ext cx="3010009" cy="460853"/>
          </a:xfrm>
          <a:prstGeom prst="rect">
            <a:avLst/>
          </a:prstGeom>
        </p:spPr>
        <p:txBody>
          <a:bodyPr vert="horz" lIns="90544" tIns="45272" rIns="90544" bIns="45272" rtlCol="0" anchor="b"/>
          <a:lstStyle>
            <a:lvl1pPr algn="r">
              <a:defRPr sz="1200"/>
            </a:lvl1pPr>
          </a:lstStyle>
          <a:p>
            <a:fld id="{C3E56A17-EFBB-4F9F-A0CA-1392AD3D00A5}" type="slidenum">
              <a:rPr lang="en-US" smtClean="0"/>
              <a:pPr/>
              <a:t>‹#›</a:t>
            </a:fld>
            <a:endParaRPr lang="en-US"/>
          </a:p>
        </p:txBody>
      </p:sp>
    </p:spTree>
    <p:extLst>
      <p:ext uri="{BB962C8B-B14F-4D97-AF65-F5344CB8AC3E}">
        <p14:creationId xmlns:p14="http://schemas.microsoft.com/office/powerpoint/2010/main" xmlns="" val="32111823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0324" cy="461010"/>
          </a:xfrm>
          <a:prstGeom prst="rect">
            <a:avLst/>
          </a:prstGeom>
        </p:spPr>
        <p:txBody>
          <a:bodyPr vert="horz" lIns="92373" tIns="46187" rIns="92373" bIns="46187" rtlCol="0"/>
          <a:lstStyle>
            <a:lvl1pPr algn="l">
              <a:defRPr sz="1200"/>
            </a:lvl1pPr>
          </a:lstStyle>
          <a:p>
            <a:endParaRPr lang="en-US"/>
          </a:p>
        </p:txBody>
      </p:sp>
      <p:sp>
        <p:nvSpPr>
          <p:cNvPr id="3" name="Date Placeholder 2"/>
          <p:cNvSpPr>
            <a:spLocks noGrp="1"/>
          </p:cNvSpPr>
          <p:nvPr>
            <p:ph type="dt" idx="1"/>
          </p:nvPr>
        </p:nvSpPr>
        <p:spPr>
          <a:xfrm>
            <a:off x="3934969" y="0"/>
            <a:ext cx="3010324" cy="461010"/>
          </a:xfrm>
          <a:prstGeom prst="rect">
            <a:avLst/>
          </a:prstGeom>
        </p:spPr>
        <p:txBody>
          <a:bodyPr vert="horz" lIns="92373" tIns="46187" rIns="92373" bIns="46187" rtlCol="0"/>
          <a:lstStyle>
            <a:lvl1pPr algn="r">
              <a:defRPr sz="1200"/>
            </a:lvl1pPr>
          </a:lstStyle>
          <a:p>
            <a:fld id="{816FB0CF-5528-C744-A119-58E52B5EA66C}" type="datetimeFigureOut">
              <a:rPr lang="en-US" smtClean="0"/>
              <a:pPr/>
              <a:t>9/3/2014</a:t>
            </a:fld>
            <a:endParaRPr lang="en-US"/>
          </a:p>
        </p:txBody>
      </p:sp>
      <p:sp>
        <p:nvSpPr>
          <p:cNvPr id="4" name="Slide Image Placeholder 3"/>
          <p:cNvSpPr>
            <a:spLocks noGrp="1" noRot="1" noChangeAspect="1"/>
          </p:cNvSpPr>
          <p:nvPr>
            <p:ph type="sldImg" idx="2"/>
          </p:nvPr>
        </p:nvSpPr>
        <p:spPr>
          <a:xfrm>
            <a:off x="1168400" y="692150"/>
            <a:ext cx="4610100" cy="3457575"/>
          </a:xfrm>
          <a:prstGeom prst="rect">
            <a:avLst/>
          </a:prstGeom>
          <a:noFill/>
          <a:ln w="12700">
            <a:solidFill>
              <a:prstClr val="black"/>
            </a:solidFill>
          </a:ln>
        </p:spPr>
        <p:txBody>
          <a:bodyPr vert="horz" lIns="92373" tIns="46187" rIns="92373" bIns="46187" rtlCol="0" anchor="ctr"/>
          <a:lstStyle/>
          <a:p>
            <a:endParaRPr lang="en-US"/>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73" tIns="46187" rIns="92373" bIns="4618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4" cy="461010"/>
          </a:xfrm>
          <a:prstGeom prst="rect">
            <a:avLst/>
          </a:prstGeom>
        </p:spPr>
        <p:txBody>
          <a:bodyPr vert="horz" lIns="92373" tIns="46187" rIns="92373" bIns="46187" rtlCol="0" anchor="b"/>
          <a:lstStyle>
            <a:lvl1pPr algn="l">
              <a:defRPr sz="1200"/>
            </a:lvl1pPr>
          </a:lstStyle>
          <a:p>
            <a:endParaRPr lang="en-US"/>
          </a:p>
        </p:txBody>
      </p:sp>
      <p:sp>
        <p:nvSpPr>
          <p:cNvPr id="7" name="Slide Number Placeholder 6"/>
          <p:cNvSpPr>
            <a:spLocks noGrp="1"/>
          </p:cNvSpPr>
          <p:nvPr>
            <p:ph type="sldNum" sz="quarter" idx="5"/>
          </p:nvPr>
        </p:nvSpPr>
        <p:spPr>
          <a:xfrm>
            <a:off x="3934969" y="8757590"/>
            <a:ext cx="3010324" cy="461010"/>
          </a:xfrm>
          <a:prstGeom prst="rect">
            <a:avLst/>
          </a:prstGeom>
        </p:spPr>
        <p:txBody>
          <a:bodyPr vert="horz" lIns="92373" tIns="46187" rIns="92373" bIns="46187" rtlCol="0" anchor="b"/>
          <a:lstStyle>
            <a:lvl1pPr algn="r">
              <a:defRPr sz="1200"/>
            </a:lvl1pPr>
          </a:lstStyle>
          <a:p>
            <a:fld id="{370B2DB1-9050-F54C-8252-2890C3B05854}" type="slidenum">
              <a:rPr lang="en-US" smtClean="0"/>
              <a:pPr/>
              <a:t>‹#›</a:t>
            </a:fld>
            <a:endParaRPr lang="en-US"/>
          </a:p>
        </p:txBody>
      </p:sp>
    </p:spTree>
    <p:extLst>
      <p:ext uri="{BB962C8B-B14F-4D97-AF65-F5344CB8AC3E}">
        <p14:creationId xmlns:p14="http://schemas.microsoft.com/office/powerpoint/2010/main" xmlns="" val="312336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0B2DB1-9050-F54C-8252-2890C3B05854}" type="slidenum">
              <a:rPr lang="en-US" smtClean="0"/>
              <a:pPr/>
              <a:t>16</a:t>
            </a:fld>
            <a:endParaRPr lang="en-US"/>
          </a:p>
        </p:txBody>
      </p:sp>
    </p:spTree>
    <p:extLst>
      <p:ext uri="{BB962C8B-B14F-4D97-AF65-F5344CB8AC3E}">
        <p14:creationId xmlns:p14="http://schemas.microsoft.com/office/powerpoint/2010/main" xmlns="" val="170849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0B2DB1-9050-F54C-8252-2890C3B05854}" type="slidenum">
              <a:rPr lang="en-US" smtClean="0"/>
              <a:pPr/>
              <a:t>17</a:t>
            </a:fld>
            <a:endParaRPr lang="en-US"/>
          </a:p>
        </p:txBody>
      </p:sp>
    </p:spTree>
    <p:extLst>
      <p:ext uri="{BB962C8B-B14F-4D97-AF65-F5344CB8AC3E}">
        <p14:creationId xmlns:p14="http://schemas.microsoft.com/office/powerpoint/2010/main" xmlns="" val="170849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0B2DB1-9050-F54C-8252-2890C3B05854}" type="slidenum">
              <a:rPr lang="en-US" smtClean="0"/>
              <a:pPr/>
              <a:t>18</a:t>
            </a:fld>
            <a:endParaRPr lang="en-US"/>
          </a:p>
        </p:txBody>
      </p:sp>
    </p:spTree>
    <p:extLst>
      <p:ext uri="{BB962C8B-B14F-4D97-AF65-F5344CB8AC3E}">
        <p14:creationId xmlns:p14="http://schemas.microsoft.com/office/powerpoint/2010/main" xmlns="" val="1708491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4" name="Date Placeholder 3"/>
          <p:cNvSpPr>
            <a:spLocks noGrp="1"/>
          </p:cNvSpPr>
          <p:nvPr>
            <p:ph type="dt" sz="half" idx="10"/>
          </p:nvPr>
        </p:nvSpPr>
        <p:spPr/>
        <p:txBody>
          <a:bodyPr/>
          <a:lstStyle/>
          <a:p>
            <a:fld id="{7EAFE078-8DBE-44B4-B0F7-8369745C9B02}" type="datetime1">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pic>
        <p:nvPicPr>
          <p:cNvPr id="7" name="Picture 7"/>
          <p:cNvPicPr>
            <a:picLocks noChangeAspect="1" noChangeArrowheads="1"/>
          </p:cNvPicPr>
          <p:nvPr/>
        </p:nvPicPr>
        <p:blipFill>
          <a:blip r:embed="rId2" cstate="print"/>
          <a:srcRect/>
          <a:stretch>
            <a:fillRect/>
          </a:stretch>
        </p:blipFill>
        <p:spPr bwMode="auto">
          <a:xfrm>
            <a:off x="202291" y="5762170"/>
            <a:ext cx="1031425" cy="1012739"/>
          </a:xfrm>
          <a:prstGeom prst="rect">
            <a:avLst/>
          </a:prstGeom>
          <a:noFill/>
          <a:ln w="9525">
            <a:noFill/>
            <a:miter lim="800000"/>
            <a:headEnd/>
            <a:tailEnd/>
          </a:ln>
        </p:spPr>
      </p:pic>
      <p:pic>
        <p:nvPicPr>
          <p:cNvPr id="8" name="Picture 4" descr="JPSS Logo5.png"/>
          <p:cNvPicPr>
            <a:picLocks noChangeAspect="1"/>
          </p:cNvPicPr>
          <p:nvPr/>
        </p:nvPicPr>
        <p:blipFill>
          <a:blip r:embed="rId3" cstate="print"/>
          <a:srcRect/>
          <a:stretch>
            <a:fillRect/>
          </a:stretch>
        </p:blipFill>
        <p:spPr bwMode="auto">
          <a:xfrm>
            <a:off x="7937418" y="5776687"/>
            <a:ext cx="1134012" cy="105981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Vertical Text Placeholder 2"/>
          <p:cNvSpPr>
            <a:spLocks noGrp="1"/>
          </p:cNvSpPr>
          <p:nvPr>
            <p:ph type="body" orient="vert" idx="1" hasCustomPrompt="1"/>
          </p:nvPr>
        </p:nvSpPr>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128B3A4-043B-4656-B7DF-A3CAED7F4CE8}" type="datetime1">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6629400" y="274638"/>
            <a:ext cx="2057400" cy="5851525"/>
          </a:xfrm>
        </p:spPr>
        <p:txBody>
          <a:bodyPr vert="eaVert"/>
          <a:lstStyle/>
          <a:p>
            <a:r>
              <a:rPr lang="en-US" dirty="0" smtClean="0"/>
              <a:t>Click to edit title</a:t>
            </a:r>
            <a:endParaRPr lang="en-US" dirty="0"/>
          </a:p>
        </p:txBody>
      </p:sp>
      <p:sp>
        <p:nvSpPr>
          <p:cNvPr id="3" name="Vertical Text Placeholder 2"/>
          <p:cNvSpPr>
            <a:spLocks noGrp="1"/>
          </p:cNvSpPr>
          <p:nvPr>
            <p:ph type="body" orient="vert" idx="1" hasCustomPrompt="1"/>
          </p:nvPr>
        </p:nvSpPr>
        <p:spPr>
          <a:xfrm>
            <a:off x="457200" y="274638"/>
            <a:ext cx="6019800" cy="5851525"/>
          </a:xfrm>
        </p:spPr>
        <p:txBody>
          <a:bodyPr vert="eaVert"/>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3CB4C0F-378C-4829-93DB-C7BF784B8700}" type="datetime1">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smtClean="0"/>
              <a:t>Click to edit title</a:t>
            </a:r>
            <a:endParaRPr lang="en-US" dirty="0"/>
          </a:p>
        </p:txBody>
      </p:sp>
      <p:sp>
        <p:nvSpPr>
          <p:cNvPr id="3" name="Content Placeholder 2"/>
          <p:cNvSpPr>
            <a:spLocks noGrp="1"/>
          </p:cNvSpPr>
          <p:nvPr>
            <p:ph idx="1" hasCustomPrompt="1"/>
          </p:nvPr>
        </p:nvSpPr>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22E9428-9CDB-42B5-9926-F84AC94ED693}" type="datetime1">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text</a:t>
            </a:r>
          </a:p>
        </p:txBody>
      </p:sp>
      <p:sp>
        <p:nvSpPr>
          <p:cNvPr id="4" name="Date Placeholder 3"/>
          <p:cNvSpPr>
            <a:spLocks noGrp="1"/>
          </p:cNvSpPr>
          <p:nvPr>
            <p:ph type="dt" sz="half" idx="10"/>
          </p:nvPr>
        </p:nvSpPr>
        <p:spPr/>
        <p:txBody>
          <a:bodyPr/>
          <a:lstStyle/>
          <a:p>
            <a:fld id="{13C7707A-D3FD-43CB-86CC-5480991F4401}" type="datetime1">
              <a:rPr lang="en-US" smtClean="0"/>
              <a:pPr/>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Content Placeholder 2"/>
          <p:cNvSpPr>
            <a:spLocks noGrp="1"/>
          </p:cNvSpPr>
          <p:nvPr>
            <p:ph sz="half" idx="1" hasCustomPrompt="1"/>
          </p:nvPr>
        </p:nvSpPr>
        <p:spPr>
          <a:xfrm>
            <a:off x="457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371600"/>
            <a:ext cx="4038600" cy="47548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15D98092-5A14-4233-8941-C7F7DA0AAB18}" type="datetime1">
              <a:rPr lang="en-US" smtClean="0"/>
              <a:pPr/>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title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2AAD0864-4E34-4271-8E96-D0C5563C69CB}" type="datetime1">
              <a:rPr lang="en-US" smtClean="0"/>
              <a:pPr/>
              <a:t>9/3/2014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3" name="Date Placeholder 2"/>
          <p:cNvSpPr>
            <a:spLocks noGrp="1"/>
          </p:cNvSpPr>
          <p:nvPr>
            <p:ph type="dt" sz="half" idx="10"/>
          </p:nvPr>
        </p:nvSpPr>
        <p:spPr/>
        <p:txBody>
          <a:bodyPr/>
          <a:lstStyle/>
          <a:p>
            <a:fld id="{40BD8F8D-C206-423C-AC53-94FC049C1DC1}" type="datetime1">
              <a:rPr lang="en-US" smtClean="0"/>
              <a:pPr/>
              <a:t>9/3/2014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92BF22-25D0-49DE-BCDC-661E2558E573}" type="datetime1">
              <a:rPr lang="en-US" smtClean="0"/>
              <a:pPr/>
              <a:t>9/3/2014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p:spPr>
        <p:txBody>
          <a:bodyPr anchor="b"/>
          <a:lstStyle>
            <a:lvl1pPr algn="l">
              <a:defRPr sz="2000" b="1"/>
            </a:lvl1pPr>
          </a:lstStyle>
          <a:p>
            <a:r>
              <a:rPr lang="en-US" dirty="0" smtClean="0"/>
              <a:t>Click to edit title</a:t>
            </a:r>
            <a:endParaRPr lang="en-US" dirty="0"/>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873C41E1-1C1F-448C-9313-2A32670A006D}" type="datetime1">
              <a:rPr lang="en-US" smtClean="0"/>
              <a:pPr/>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p:spPr>
        <p:txBody>
          <a:bodyPr anchor="b"/>
          <a:lstStyle>
            <a:lvl1pPr algn="l">
              <a:defRPr sz="2000" b="1"/>
            </a:lvl1pPr>
          </a:lstStyle>
          <a:p>
            <a:r>
              <a:rPr lang="en-US" dirty="0" smtClean="0"/>
              <a:t>Click to edit title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text</a:t>
            </a:r>
          </a:p>
        </p:txBody>
      </p:sp>
      <p:sp>
        <p:nvSpPr>
          <p:cNvPr id="5" name="Date Placeholder 4"/>
          <p:cNvSpPr>
            <a:spLocks noGrp="1"/>
          </p:cNvSpPr>
          <p:nvPr>
            <p:ph type="dt" sz="half" idx="10"/>
          </p:nvPr>
        </p:nvSpPr>
        <p:spPr/>
        <p:txBody>
          <a:bodyPr/>
          <a:lstStyle/>
          <a:p>
            <a:fld id="{B20963E8-4D98-4734-A202-2DA2D7D45CAD}" type="datetime1">
              <a:rPr lang="en-US" smtClean="0"/>
              <a:pPr/>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36F11-A39A-294D-A59D-6180D50ED29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BE30AC-F3E7-42DF-A2E8-F605A386225B}" type="datetime1">
              <a:rPr lang="en-US" smtClean="0"/>
              <a:pPr/>
              <a:t>9/3/2014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36F11-A39A-294D-A59D-6180D50ED29D}" type="slidenum">
              <a:rPr lang="en-US" smtClean="0"/>
              <a:pPr/>
              <a:t>‹#›</a:t>
            </a:fld>
            <a:endParaRPr lang="en-US"/>
          </a:p>
        </p:txBody>
      </p:sp>
      <p:sp>
        <p:nvSpPr>
          <p:cNvPr id="9" name="Rectangle 22"/>
          <p:cNvSpPr>
            <a:spLocks noChangeArrowheads="1"/>
          </p:cNvSpPr>
          <p:nvPr/>
        </p:nvSpPr>
        <p:spPr bwMode="auto">
          <a:xfrm>
            <a:off x="0" y="-7938"/>
            <a:ext cx="9144000" cy="887413"/>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a:ea typeface="ＭＳ Ｐゴシック" pitchFamily="-108" charset="-128"/>
            </a:endParaRPr>
          </a:p>
        </p:txBody>
      </p:sp>
      <p:pic>
        <p:nvPicPr>
          <p:cNvPr id="11" name="Picture 8" descr="Macintosh HD:Users:gtiona:Documents:GI_info:GI - NPP:Instruments:CERES:CERES LaRC F2F 012808:"/>
          <p:cNvPicPr>
            <a:picLocks noChangeAspect="1" noChangeArrowheads="1"/>
          </p:cNvPicPr>
          <p:nvPr/>
        </p:nvPicPr>
        <p:blipFill>
          <a:blip r:embed="rId13" cstate="print"/>
          <a:srcRect/>
          <a:stretch>
            <a:fillRect/>
          </a:stretch>
        </p:blipFill>
        <p:spPr bwMode="auto">
          <a:xfrm>
            <a:off x="0" y="0"/>
            <a:ext cx="981075" cy="862012"/>
          </a:xfrm>
          <a:prstGeom prst="rect">
            <a:avLst/>
          </a:prstGeom>
          <a:noFill/>
          <a:ln w="9525">
            <a:noFill/>
            <a:miter lim="800000"/>
            <a:headEnd/>
            <a:tailEnd/>
          </a:ln>
        </p:spPr>
      </p:pic>
      <p:sp>
        <p:nvSpPr>
          <p:cNvPr id="12" name="Line 6"/>
          <p:cNvSpPr>
            <a:spLocks noChangeShapeType="1"/>
          </p:cNvSpPr>
          <p:nvPr/>
        </p:nvSpPr>
        <p:spPr bwMode="auto">
          <a:xfrm>
            <a:off x="0" y="885825"/>
            <a:ext cx="9144000" cy="0"/>
          </a:xfrm>
          <a:prstGeom prst="line">
            <a:avLst/>
          </a:prstGeom>
          <a:noFill/>
          <a:ln w="15875">
            <a:solidFill>
              <a:srgbClr val="FF0000"/>
            </a:solidFill>
            <a:round/>
            <a:headEnd/>
            <a:tailEnd/>
          </a:ln>
          <a:effectLst/>
        </p:spPr>
        <p:txBody>
          <a:bodyPr wrap="none" anchor="ctr"/>
          <a:lstStyle/>
          <a:p>
            <a:pPr eaLnBrk="0" hangingPunct="0">
              <a:defRPr/>
            </a:pPr>
            <a:endParaRPr lang="en-US" dirty="0">
              <a:latin typeface="+mj-lt"/>
              <a:ea typeface="+mn-ea"/>
              <a:cs typeface="ＭＳ Ｐゴシック"/>
            </a:endParaRPr>
          </a:p>
        </p:txBody>
      </p:sp>
      <p:pic>
        <p:nvPicPr>
          <p:cNvPr id="13" name="Picture 3"/>
          <p:cNvPicPr>
            <a:picLocks noChangeAspect="1" noChangeArrowheads="1"/>
          </p:cNvPicPr>
          <p:nvPr/>
        </p:nvPicPr>
        <p:blipFill>
          <a:blip r:embed="rId14" cstate="print"/>
          <a:srcRect/>
          <a:stretch>
            <a:fillRect/>
          </a:stretch>
        </p:blipFill>
        <p:spPr bwMode="auto">
          <a:xfrm>
            <a:off x="8253186" y="0"/>
            <a:ext cx="876300" cy="876300"/>
          </a:xfrm>
          <a:prstGeom prst="rect">
            <a:avLst/>
          </a:prstGeom>
          <a:noFill/>
          <a:ln w="9525">
            <a:noFill/>
            <a:miter lim="800000"/>
            <a:headEnd/>
            <a:tailEnd/>
          </a:ln>
        </p:spPr>
      </p:pic>
      <p:sp>
        <p:nvSpPr>
          <p:cNvPr id="2" name="Title Placeholder 1"/>
          <p:cNvSpPr>
            <a:spLocks noGrp="1"/>
          </p:cNvSpPr>
          <p:nvPr>
            <p:ph type="title"/>
          </p:nvPr>
        </p:nvSpPr>
        <p:spPr>
          <a:xfrm>
            <a:off x="989215" y="0"/>
            <a:ext cx="7240385" cy="822960"/>
          </a:xfrm>
          <a:prstGeom prst="rect">
            <a:avLst/>
          </a:prstGeom>
        </p:spPr>
        <p:txBody>
          <a:bodyPr vert="horz" lIns="91440" tIns="45720" rIns="91440" bIns="45720" rtlCol="0" anchor="ctr" anchorCtr="1">
            <a:normAutofit/>
          </a:bodyPr>
          <a:lstStyle/>
          <a:p>
            <a:r>
              <a:rPr lang="en-US" dirty="0" smtClean="0"/>
              <a:t>Click to edit title</a:t>
            </a:r>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32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6E36F11-A39A-294D-A59D-6180D50ED29D}" type="slidenum">
              <a:rPr lang="en-US" smtClean="0"/>
              <a:pPr/>
              <a:t>1</a:t>
            </a:fld>
            <a:endParaRPr lang="en-US"/>
          </a:p>
        </p:txBody>
      </p:sp>
      <p:sp>
        <p:nvSpPr>
          <p:cNvPr id="5" name="Title 1"/>
          <p:cNvSpPr txBox="1">
            <a:spLocks/>
          </p:cNvSpPr>
          <p:nvPr/>
        </p:nvSpPr>
        <p:spPr>
          <a:xfrm>
            <a:off x="685800" y="2130425"/>
            <a:ext cx="7772400" cy="1470025"/>
          </a:xfrm>
          <a:prstGeom prst="rect">
            <a:avLst/>
          </a:prstGeom>
        </p:spPr>
        <p:txBody>
          <a:bodyPr vert="horz" lIns="91440" tIns="45720" rIns="91440" bIns="45720" rtlCol="0" anchor="ctr" anchorCtr="1">
            <a:normAutofit/>
          </a:bodyPr>
          <a:lstStyle/>
          <a:p>
            <a:pPr lvl="0" algn="ctr" defTabSz="914400">
              <a:spcBef>
                <a:spcPct val="0"/>
              </a:spcBef>
              <a:defRPr/>
            </a:pPr>
            <a:r>
              <a:rPr kumimoji="0" lang="en-US" sz="3600" b="1" i="0" u="none" strike="noStrike" kern="1200" cap="none" spc="0" normalizeH="0" baseline="0" noProof="0" dirty="0" smtClean="0">
                <a:ln>
                  <a:noFill/>
                </a:ln>
                <a:solidFill>
                  <a:schemeClr val="tx1"/>
                </a:solidFill>
                <a:effectLst/>
                <a:uLnTx/>
                <a:uFillTx/>
                <a:latin typeface="+mj-lt"/>
                <a:ea typeface="+mj-ea"/>
                <a:cs typeface="+mj-cs"/>
              </a:rPr>
              <a:t>Validated Stage 1 Science Maturity Review for </a:t>
            </a:r>
            <a:r>
              <a:rPr lang="en-US" sz="3600" b="1" dirty="0" smtClean="0">
                <a:latin typeface="+mj-lt"/>
                <a:ea typeface="+mj-ea"/>
                <a:cs typeface="+mj-cs"/>
              </a:rPr>
              <a:t>Surface Reflectance</a:t>
            </a:r>
            <a:endParaRPr lang="en-US" sz="3600" b="1" dirty="0">
              <a:latin typeface="+mj-lt"/>
              <a:ea typeface="+mj-ea"/>
              <a:cs typeface="+mj-cs"/>
            </a:endParaRPr>
          </a:p>
        </p:txBody>
      </p:sp>
      <p:sp>
        <p:nvSpPr>
          <p:cNvPr id="6" name="Subtitle 2"/>
          <p:cNvSpPr txBox="1">
            <a:spLocks/>
          </p:cNvSpPr>
          <p:nvPr/>
        </p:nvSpPr>
        <p:spPr>
          <a:xfrm>
            <a:off x="1485900" y="3886200"/>
            <a:ext cx="6431974" cy="1752600"/>
          </a:xfrm>
          <a:prstGeom prst="rect">
            <a:avLst/>
          </a:prstGeom>
        </p:spPr>
        <p:txBody>
          <a:bodyPr vert="horz" lIns="91440" tIns="45720" rIns="91440" bIns="45720" rtlCol="0">
            <a:normAutofit/>
          </a:bodyPr>
          <a:lstStyle/>
          <a:p>
            <a:pPr marL="342900" indent="-342900" algn="ctr" defTabSz="914400">
              <a:spcBef>
                <a:spcPct val="20000"/>
              </a:spcBef>
            </a:pPr>
            <a:r>
              <a:rPr lang="en-US" sz="2800" dirty="0" smtClean="0">
                <a:solidFill>
                  <a:schemeClr val="bg1">
                    <a:lumMod val="50000"/>
                  </a:schemeClr>
                </a:solidFill>
              </a:rPr>
              <a:t>Eric Vermote</a:t>
            </a:r>
          </a:p>
          <a:p>
            <a:pPr marL="342900" marR="0" lvl="0" indent="-342900" algn="ctr" defTabSz="914400" rtl="0" eaLnBrk="1" fontAlgn="auto" latinLnBrk="0" hangingPunct="1">
              <a:lnSpc>
                <a:spcPct val="100000"/>
              </a:lnSpc>
              <a:spcBef>
                <a:spcPct val="20000"/>
              </a:spcBef>
              <a:spcAft>
                <a:spcPts val="0"/>
              </a:spcAft>
              <a:buClrTx/>
              <a:buSzTx/>
              <a:tabLst/>
              <a:defRPr/>
            </a:pPr>
            <a:r>
              <a:rPr lang="en-US" sz="2800" noProof="0" dirty="0" smtClean="0">
                <a:solidFill>
                  <a:schemeClr val="bg1">
                    <a:lumMod val="50000"/>
                  </a:schemeClr>
                </a:solidFill>
              </a:rPr>
              <a:t>Sept 04, 2014</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of </a:t>
            </a:r>
            <a:r>
              <a:rPr lang="en-US" dirty="0"/>
              <a:t>A</a:t>
            </a:r>
            <a:r>
              <a:rPr lang="en-US" dirty="0" smtClean="0"/>
              <a:t>lgorithm </a:t>
            </a:r>
            <a:r>
              <a:rPr lang="en-US" dirty="0"/>
              <a:t>P</a:t>
            </a:r>
            <a:r>
              <a:rPr lang="en-US" dirty="0" smtClean="0"/>
              <a:t>erformance</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10</a:t>
            </a:fld>
            <a:endParaRPr lang="en-US" dirty="0"/>
          </a:p>
        </p:txBody>
      </p:sp>
      <p:sp>
        <p:nvSpPr>
          <p:cNvPr id="14" name="TextBox 13"/>
          <p:cNvSpPr txBox="1"/>
          <p:nvPr/>
        </p:nvSpPr>
        <p:spPr>
          <a:xfrm>
            <a:off x="7327725" y="1077238"/>
            <a:ext cx="1665963" cy="584775"/>
          </a:xfrm>
          <a:prstGeom prst="rect">
            <a:avLst/>
          </a:prstGeom>
          <a:noFill/>
          <a:ln>
            <a:solidFill>
              <a:schemeClr val="tx2">
                <a:lumMod val="60000"/>
                <a:lumOff val="40000"/>
              </a:schemeClr>
            </a:solidFill>
          </a:ln>
        </p:spPr>
        <p:txBody>
          <a:bodyPr wrap="square" rtlCol="0">
            <a:spAutoFit/>
          </a:bodyPr>
          <a:lstStyle/>
          <a:p>
            <a:r>
              <a:rPr lang="en-US" sz="1600" dirty="0" smtClean="0"/>
              <a:t>Example: SDR Quality Flag Issue</a:t>
            </a:r>
            <a:endParaRPr lang="en-US" sz="1600" dirty="0"/>
          </a:p>
        </p:txBody>
      </p:sp>
      <p:sp>
        <p:nvSpPr>
          <p:cNvPr id="5" name="TextBox 4"/>
          <p:cNvSpPr txBox="1"/>
          <p:nvPr/>
        </p:nvSpPr>
        <p:spPr>
          <a:xfrm>
            <a:off x="100208" y="914400"/>
            <a:ext cx="7127310" cy="307777"/>
          </a:xfrm>
          <a:prstGeom prst="rect">
            <a:avLst/>
          </a:prstGeom>
          <a:noFill/>
        </p:spPr>
        <p:txBody>
          <a:bodyPr wrap="square" rtlCol="0">
            <a:spAutoFit/>
          </a:bodyPr>
          <a:lstStyle/>
          <a:p>
            <a:r>
              <a:rPr lang="en-US" sz="1400" b="1" dirty="0" smtClean="0">
                <a:solidFill>
                  <a:srgbClr val="FF0000"/>
                </a:solidFill>
              </a:rPr>
              <a:t>Surface Reflectance, RGB composite of M5, M4, M3: 2014178, granule 11:20 (Africa)</a:t>
            </a:r>
            <a:endParaRPr lang="en-US" sz="1400" b="1" dirty="0">
              <a:solidFill>
                <a:srgbClr val="FF0000"/>
              </a:solidFill>
            </a:endParaRPr>
          </a:p>
        </p:txBody>
      </p:sp>
      <p:sp>
        <p:nvSpPr>
          <p:cNvPr id="15" name="TextBox 14"/>
          <p:cNvSpPr txBox="1"/>
          <p:nvPr/>
        </p:nvSpPr>
        <p:spPr>
          <a:xfrm>
            <a:off x="7342339" y="2382032"/>
            <a:ext cx="1789135" cy="2062103"/>
          </a:xfrm>
          <a:prstGeom prst="rect">
            <a:avLst/>
          </a:prstGeom>
          <a:noFill/>
          <a:ln>
            <a:solidFill>
              <a:schemeClr val="tx2">
                <a:lumMod val="60000"/>
                <a:lumOff val="40000"/>
              </a:schemeClr>
            </a:solidFill>
          </a:ln>
        </p:spPr>
        <p:txBody>
          <a:bodyPr wrap="square" rtlCol="0">
            <a:spAutoFit/>
          </a:bodyPr>
          <a:lstStyle/>
          <a:p>
            <a:r>
              <a:rPr lang="en-US" sz="1600" dirty="0" smtClean="0"/>
              <a:t>M4 (Green band) not retrieved in IDPS version. </a:t>
            </a:r>
            <a:endParaRPr lang="en-US" sz="1600" dirty="0"/>
          </a:p>
          <a:p>
            <a:endParaRPr lang="en-US" sz="1600" dirty="0" smtClean="0"/>
          </a:p>
          <a:p>
            <a:r>
              <a:rPr lang="en-US" sz="1600" dirty="0" smtClean="0"/>
              <a:t>The SDR quality flag indicate bad quality for M4 SDR (Byte 2, Bit 3)</a:t>
            </a:r>
            <a:endParaRPr lang="en-US" sz="1600"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156" y="1151142"/>
            <a:ext cx="7124700" cy="5669280"/>
          </a:xfrm>
          <a:prstGeom prst="rect">
            <a:avLst/>
          </a:prstGeom>
        </p:spPr>
      </p:pic>
      <p:cxnSp>
        <p:nvCxnSpPr>
          <p:cNvPr id="20" name="Straight Arrow Connector 19"/>
          <p:cNvCxnSpPr/>
          <p:nvPr/>
        </p:nvCxnSpPr>
        <p:spPr>
          <a:xfrm flipH="1">
            <a:off x="2530258" y="2805830"/>
            <a:ext cx="4809994" cy="26179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837130" y="3858016"/>
            <a:ext cx="1490596" cy="13152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67253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3176" y="1152395"/>
            <a:ext cx="7139940" cy="5669280"/>
          </a:xfrm>
          <a:prstGeom prst="rect">
            <a:avLst/>
          </a:prstGeom>
        </p:spPr>
      </p:pic>
      <p:sp>
        <p:nvSpPr>
          <p:cNvPr id="2" name="Title 1"/>
          <p:cNvSpPr>
            <a:spLocks noGrp="1"/>
          </p:cNvSpPr>
          <p:nvPr>
            <p:ph type="title"/>
          </p:nvPr>
        </p:nvSpPr>
        <p:spPr/>
        <p:txBody>
          <a:bodyPr>
            <a:normAutofit/>
          </a:bodyPr>
          <a:lstStyle/>
          <a:p>
            <a:r>
              <a:rPr lang="en-US" dirty="0" smtClean="0"/>
              <a:t>Evaluation of </a:t>
            </a:r>
            <a:r>
              <a:rPr lang="en-US" dirty="0"/>
              <a:t>A</a:t>
            </a:r>
            <a:r>
              <a:rPr lang="en-US" dirty="0" smtClean="0"/>
              <a:t>lgorithm </a:t>
            </a:r>
            <a:r>
              <a:rPr lang="en-US" dirty="0"/>
              <a:t>P</a:t>
            </a:r>
            <a:r>
              <a:rPr lang="en-US" dirty="0" smtClean="0"/>
              <a:t>erformance</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11</a:t>
            </a:fld>
            <a:endParaRPr lang="en-US" dirty="0"/>
          </a:p>
        </p:txBody>
      </p:sp>
      <p:sp>
        <p:nvSpPr>
          <p:cNvPr id="14" name="TextBox 13"/>
          <p:cNvSpPr txBox="1"/>
          <p:nvPr/>
        </p:nvSpPr>
        <p:spPr>
          <a:xfrm>
            <a:off x="7327725" y="1077238"/>
            <a:ext cx="1665963" cy="584775"/>
          </a:xfrm>
          <a:prstGeom prst="rect">
            <a:avLst/>
          </a:prstGeom>
          <a:noFill/>
          <a:ln>
            <a:solidFill>
              <a:schemeClr val="tx2">
                <a:lumMod val="60000"/>
                <a:lumOff val="40000"/>
              </a:schemeClr>
            </a:solidFill>
          </a:ln>
        </p:spPr>
        <p:txBody>
          <a:bodyPr wrap="square" rtlCol="0">
            <a:spAutoFit/>
          </a:bodyPr>
          <a:lstStyle/>
          <a:p>
            <a:r>
              <a:rPr lang="en-US" sz="1600" dirty="0" smtClean="0"/>
              <a:t>Example: SDR Quality Flag Issue</a:t>
            </a:r>
            <a:endParaRPr lang="en-US" sz="1600" dirty="0"/>
          </a:p>
        </p:txBody>
      </p:sp>
      <p:sp>
        <p:nvSpPr>
          <p:cNvPr id="5" name="TextBox 4"/>
          <p:cNvSpPr txBox="1"/>
          <p:nvPr/>
        </p:nvSpPr>
        <p:spPr>
          <a:xfrm>
            <a:off x="100208" y="914400"/>
            <a:ext cx="7127310" cy="307777"/>
          </a:xfrm>
          <a:prstGeom prst="rect">
            <a:avLst/>
          </a:prstGeom>
          <a:noFill/>
        </p:spPr>
        <p:txBody>
          <a:bodyPr wrap="square" rtlCol="0">
            <a:spAutoFit/>
          </a:bodyPr>
          <a:lstStyle/>
          <a:p>
            <a:r>
              <a:rPr lang="en-US" sz="1400" b="1" dirty="0" smtClean="0">
                <a:solidFill>
                  <a:srgbClr val="FF0000"/>
                </a:solidFill>
              </a:rPr>
              <a:t>Surface Reflectance, RGB composite of M5, M4, M3: 2014178, granule 11:20 (Africa)</a:t>
            </a:r>
            <a:endParaRPr lang="en-US" sz="1400" b="1" dirty="0">
              <a:solidFill>
                <a:srgbClr val="FF0000"/>
              </a:solidFill>
            </a:endParaRPr>
          </a:p>
        </p:txBody>
      </p:sp>
      <p:sp>
        <p:nvSpPr>
          <p:cNvPr id="15" name="TextBox 14"/>
          <p:cNvSpPr txBox="1"/>
          <p:nvPr/>
        </p:nvSpPr>
        <p:spPr>
          <a:xfrm>
            <a:off x="7342339" y="2382032"/>
            <a:ext cx="1789135" cy="2062103"/>
          </a:xfrm>
          <a:prstGeom prst="rect">
            <a:avLst/>
          </a:prstGeom>
          <a:noFill/>
          <a:ln>
            <a:solidFill>
              <a:schemeClr val="tx2">
                <a:lumMod val="60000"/>
                <a:lumOff val="40000"/>
              </a:schemeClr>
            </a:solidFill>
          </a:ln>
        </p:spPr>
        <p:txBody>
          <a:bodyPr wrap="square" rtlCol="0">
            <a:spAutoFit/>
          </a:bodyPr>
          <a:lstStyle/>
          <a:p>
            <a:r>
              <a:rPr lang="en-US" sz="1600" dirty="0" smtClean="0"/>
              <a:t>M5 (Red band) not retrieved in IDPS version. </a:t>
            </a:r>
            <a:endParaRPr lang="en-US" sz="1600" dirty="0"/>
          </a:p>
          <a:p>
            <a:endParaRPr lang="en-US" sz="1600" dirty="0" smtClean="0"/>
          </a:p>
          <a:p>
            <a:r>
              <a:rPr lang="en-US" sz="1600" dirty="0" smtClean="0"/>
              <a:t>The SDR quality flag indicate bad quality for M</a:t>
            </a:r>
            <a:r>
              <a:rPr lang="en-US" sz="1600" b="1" dirty="0" smtClean="0"/>
              <a:t>5</a:t>
            </a:r>
            <a:r>
              <a:rPr lang="en-US" sz="1600" dirty="0" smtClean="0"/>
              <a:t> SDR (Byte 2, Bit 4)</a:t>
            </a:r>
            <a:endParaRPr lang="en-US" sz="1600" dirty="0"/>
          </a:p>
        </p:txBody>
      </p:sp>
      <p:cxnSp>
        <p:nvCxnSpPr>
          <p:cNvPr id="20" name="Straight Arrow Connector 19"/>
          <p:cNvCxnSpPr/>
          <p:nvPr/>
        </p:nvCxnSpPr>
        <p:spPr>
          <a:xfrm flipH="1">
            <a:off x="2530258" y="2805830"/>
            <a:ext cx="4809994" cy="26179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5837130" y="3858016"/>
            <a:ext cx="1490596" cy="13152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85043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9460" y="1168573"/>
            <a:ext cx="7101840" cy="5676900"/>
          </a:xfrm>
          <a:prstGeom prst="rect">
            <a:avLst/>
          </a:prstGeom>
        </p:spPr>
      </p:pic>
      <p:sp>
        <p:nvSpPr>
          <p:cNvPr id="2" name="Title 1"/>
          <p:cNvSpPr>
            <a:spLocks noGrp="1"/>
          </p:cNvSpPr>
          <p:nvPr>
            <p:ph type="title"/>
          </p:nvPr>
        </p:nvSpPr>
        <p:spPr/>
        <p:txBody>
          <a:bodyPr>
            <a:normAutofit/>
          </a:bodyPr>
          <a:lstStyle/>
          <a:p>
            <a:r>
              <a:rPr lang="en-US" dirty="0" smtClean="0"/>
              <a:t>Evaluation of </a:t>
            </a:r>
            <a:r>
              <a:rPr lang="en-US" dirty="0"/>
              <a:t>A</a:t>
            </a:r>
            <a:r>
              <a:rPr lang="en-US" dirty="0" smtClean="0"/>
              <a:t>lgorithm </a:t>
            </a:r>
            <a:r>
              <a:rPr lang="en-US" dirty="0"/>
              <a:t>P</a:t>
            </a:r>
            <a:r>
              <a:rPr lang="en-US" dirty="0" smtClean="0"/>
              <a:t>erformance</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12</a:t>
            </a:fld>
            <a:endParaRPr lang="en-US" dirty="0"/>
          </a:p>
        </p:txBody>
      </p:sp>
      <p:sp>
        <p:nvSpPr>
          <p:cNvPr id="8" name="TextBox 7"/>
          <p:cNvSpPr txBox="1"/>
          <p:nvPr/>
        </p:nvSpPr>
        <p:spPr>
          <a:xfrm>
            <a:off x="2167004" y="1327759"/>
            <a:ext cx="1027134" cy="276999"/>
          </a:xfrm>
          <a:prstGeom prst="rect">
            <a:avLst/>
          </a:prstGeom>
          <a:noFill/>
        </p:spPr>
        <p:txBody>
          <a:bodyPr wrap="square" rtlCol="0">
            <a:spAutoFit/>
          </a:bodyPr>
          <a:lstStyle/>
          <a:p>
            <a:r>
              <a:rPr lang="en-US" sz="1200" b="1" dirty="0" smtClean="0">
                <a:solidFill>
                  <a:srgbClr val="FF0000"/>
                </a:solidFill>
              </a:rPr>
              <a:t>IDPS – Mx84</a:t>
            </a:r>
            <a:endParaRPr lang="en-US" sz="1200" b="1" dirty="0">
              <a:solidFill>
                <a:srgbClr val="FF0000"/>
              </a:solidFill>
            </a:endParaRPr>
          </a:p>
        </p:txBody>
      </p:sp>
      <p:sp>
        <p:nvSpPr>
          <p:cNvPr id="9" name="TextBox 8"/>
          <p:cNvSpPr txBox="1"/>
          <p:nvPr/>
        </p:nvSpPr>
        <p:spPr>
          <a:xfrm>
            <a:off x="5400805" y="1290181"/>
            <a:ext cx="1350724" cy="276999"/>
          </a:xfrm>
          <a:prstGeom prst="rect">
            <a:avLst/>
          </a:prstGeom>
          <a:noFill/>
        </p:spPr>
        <p:txBody>
          <a:bodyPr wrap="square" rtlCol="0">
            <a:spAutoFit/>
          </a:bodyPr>
          <a:lstStyle/>
          <a:p>
            <a:r>
              <a:rPr lang="en-US" sz="1200" b="1" dirty="0" smtClean="0">
                <a:solidFill>
                  <a:srgbClr val="FF0000"/>
                </a:solidFill>
              </a:rPr>
              <a:t>Land PEATE – C11</a:t>
            </a:r>
            <a:endParaRPr lang="en-US" sz="1200" b="1" dirty="0">
              <a:solidFill>
                <a:srgbClr val="FF0000"/>
              </a:solidFill>
            </a:endParaRPr>
          </a:p>
        </p:txBody>
      </p:sp>
      <p:sp>
        <p:nvSpPr>
          <p:cNvPr id="14" name="TextBox 13"/>
          <p:cNvSpPr txBox="1"/>
          <p:nvPr/>
        </p:nvSpPr>
        <p:spPr>
          <a:xfrm>
            <a:off x="7327725" y="1077238"/>
            <a:ext cx="1665963" cy="584775"/>
          </a:xfrm>
          <a:prstGeom prst="rect">
            <a:avLst/>
          </a:prstGeom>
          <a:noFill/>
          <a:ln>
            <a:solidFill>
              <a:schemeClr val="tx2">
                <a:lumMod val="60000"/>
                <a:lumOff val="40000"/>
              </a:schemeClr>
            </a:solidFill>
          </a:ln>
        </p:spPr>
        <p:txBody>
          <a:bodyPr wrap="square" rtlCol="0">
            <a:spAutoFit/>
          </a:bodyPr>
          <a:lstStyle/>
          <a:p>
            <a:r>
              <a:rPr lang="en-US" sz="1600" dirty="0" smtClean="0"/>
              <a:t>Example: SDR Quality Flag Issue</a:t>
            </a:r>
            <a:endParaRPr lang="en-US" sz="1600" dirty="0"/>
          </a:p>
        </p:txBody>
      </p:sp>
      <p:sp>
        <p:nvSpPr>
          <p:cNvPr id="5" name="TextBox 4"/>
          <p:cNvSpPr txBox="1"/>
          <p:nvPr/>
        </p:nvSpPr>
        <p:spPr>
          <a:xfrm>
            <a:off x="100208" y="914400"/>
            <a:ext cx="7127310" cy="307777"/>
          </a:xfrm>
          <a:prstGeom prst="rect">
            <a:avLst/>
          </a:prstGeom>
          <a:noFill/>
        </p:spPr>
        <p:txBody>
          <a:bodyPr wrap="square" rtlCol="0">
            <a:spAutoFit/>
          </a:bodyPr>
          <a:lstStyle/>
          <a:p>
            <a:r>
              <a:rPr lang="en-US" sz="1400" b="1" dirty="0" smtClean="0">
                <a:solidFill>
                  <a:srgbClr val="FF0000"/>
                </a:solidFill>
              </a:rPr>
              <a:t>Surface Reflectance, RGB composite of M5, M4, M3: 2014178, granule 11:20 </a:t>
            </a:r>
            <a:r>
              <a:rPr lang="en-US" sz="1400" b="1" smtClean="0">
                <a:solidFill>
                  <a:srgbClr val="FF0000"/>
                </a:solidFill>
              </a:rPr>
              <a:t>(Africa)</a:t>
            </a:r>
            <a:endParaRPr lang="en-US" sz="1400" b="1" dirty="0">
              <a:solidFill>
                <a:srgbClr val="FF0000"/>
              </a:solidFill>
            </a:endParaRPr>
          </a:p>
        </p:txBody>
      </p:sp>
      <p:sp>
        <p:nvSpPr>
          <p:cNvPr id="15" name="TextBox 14"/>
          <p:cNvSpPr txBox="1"/>
          <p:nvPr/>
        </p:nvSpPr>
        <p:spPr>
          <a:xfrm>
            <a:off x="7354865" y="2382032"/>
            <a:ext cx="1665963" cy="1077218"/>
          </a:xfrm>
          <a:prstGeom prst="rect">
            <a:avLst/>
          </a:prstGeom>
          <a:noFill/>
          <a:ln>
            <a:solidFill>
              <a:schemeClr val="tx2">
                <a:lumMod val="60000"/>
                <a:lumOff val="40000"/>
              </a:schemeClr>
            </a:solidFill>
          </a:ln>
        </p:spPr>
        <p:txBody>
          <a:bodyPr wrap="square" rtlCol="0">
            <a:spAutoFit/>
          </a:bodyPr>
          <a:lstStyle/>
          <a:p>
            <a:r>
              <a:rPr lang="en-US" sz="1600" dirty="0" smtClean="0"/>
              <a:t>M4 (Green band) not retrieved in IDPS version, but retrieved in C11</a:t>
            </a:r>
            <a:endParaRPr lang="en-US" sz="1600" dirty="0"/>
          </a:p>
        </p:txBody>
      </p:sp>
      <p:sp>
        <p:nvSpPr>
          <p:cNvPr id="17" name="TextBox 16"/>
          <p:cNvSpPr txBox="1"/>
          <p:nvPr/>
        </p:nvSpPr>
        <p:spPr>
          <a:xfrm>
            <a:off x="7369479" y="3949874"/>
            <a:ext cx="1665963" cy="1077218"/>
          </a:xfrm>
          <a:prstGeom prst="rect">
            <a:avLst/>
          </a:prstGeom>
          <a:noFill/>
          <a:ln>
            <a:solidFill>
              <a:schemeClr val="tx2">
                <a:lumMod val="60000"/>
                <a:lumOff val="40000"/>
              </a:schemeClr>
            </a:solidFill>
          </a:ln>
        </p:spPr>
        <p:txBody>
          <a:bodyPr wrap="square" rtlCol="0">
            <a:spAutoFit/>
          </a:bodyPr>
          <a:lstStyle/>
          <a:p>
            <a:r>
              <a:rPr lang="en-US" sz="1600" dirty="0" smtClean="0"/>
              <a:t>M5 (Red band) not retrieved in IDPS version, but retrieved in C11</a:t>
            </a:r>
            <a:endParaRPr lang="en-US" sz="1600" dirty="0"/>
          </a:p>
        </p:txBody>
      </p:sp>
      <p:sp>
        <p:nvSpPr>
          <p:cNvPr id="18" name="Rectangle 17"/>
          <p:cNvSpPr/>
          <p:nvPr/>
        </p:nvSpPr>
        <p:spPr>
          <a:xfrm>
            <a:off x="2129425" y="5323562"/>
            <a:ext cx="388307"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755726" y="5298510"/>
            <a:ext cx="864296" cy="9895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H="1">
            <a:off x="2530258" y="2805830"/>
            <a:ext cx="4809994" cy="26179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688904" y="5212916"/>
            <a:ext cx="388307"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15205" y="5187863"/>
            <a:ext cx="864296" cy="9895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p:nvPr/>
        </p:nvCxnSpPr>
        <p:spPr>
          <a:xfrm flipH="1">
            <a:off x="5837130" y="2793304"/>
            <a:ext cx="1515648" cy="23799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3620022" y="4133589"/>
            <a:ext cx="3745282" cy="126512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6663847" y="4164904"/>
            <a:ext cx="720247" cy="10459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48752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of </a:t>
            </a:r>
            <a:r>
              <a:rPr lang="en-US" dirty="0"/>
              <a:t>A</a:t>
            </a:r>
            <a:r>
              <a:rPr lang="en-US" dirty="0" smtClean="0"/>
              <a:t>lgorithm </a:t>
            </a:r>
            <a:r>
              <a:rPr lang="en-US" dirty="0"/>
              <a:t>P</a:t>
            </a:r>
            <a:r>
              <a:rPr lang="en-US" dirty="0" smtClean="0"/>
              <a:t>erformance</a:t>
            </a:r>
            <a:endParaRPr lang="en-US" dirty="0"/>
          </a:p>
        </p:txBody>
      </p:sp>
      <p:sp>
        <p:nvSpPr>
          <p:cNvPr id="3" name="Content Placeholder 2"/>
          <p:cNvSpPr>
            <a:spLocks noGrp="1"/>
          </p:cNvSpPr>
          <p:nvPr>
            <p:ph idx="1"/>
          </p:nvPr>
        </p:nvSpPr>
        <p:spPr>
          <a:xfrm>
            <a:off x="667871" y="1225900"/>
            <a:ext cx="7808259" cy="5031466"/>
          </a:xfrm>
        </p:spPr>
        <p:txBody>
          <a:bodyPr>
            <a:normAutofit/>
          </a:bodyPr>
          <a:lstStyle/>
          <a:p>
            <a:r>
              <a:rPr lang="en-US" dirty="0" smtClean="0"/>
              <a:t>Cal/Val Activities for evaluating algorithm performance:</a:t>
            </a:r>
          </a:p>
          <a:p>
            <a:pPr lvl="1"/>
            <a:r>
              <a:rPr lang="en-US" dirty="0" smtClean="0"/>
              <a:t>Test / ground truth data sets</a:t>
            </a:r>
          </a:p>
          <a:p>
            <a:pPr lvl="1"/>
            <a:r>
              <a:rPr lang="en-US" dirty="0" smtClean="0"/>
              <a:t>Validation strategy / method</a:t>
            </a:r>
          </a:p>
          <a:p>
            <a:pPr lvl="1"/>
            <a:r>
              <a:rPr lang="en-US" dirty="0" smtClean="0"/>
              <a:t>Validation results</a:t>
            </a:r>
          </a:p>
          <a:p>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13</a:t>
            </a:fld>
            <a:endParaRPr lang="en-US"/>
          </a:p>
        </p:txBody>
      </p:sp>
    </p:spTree>
    <p:extLst>
      <p:ext uri="{BB962C8B-B14F-4D97-AF65-F5344CB8AC3E}">
        <p14:creationId xmlns:p14="http://schemas.microsoft.com/office/powerpoint/2010/main" xmlns="" val="1995937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Algorithm Performance</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14</a:t>
            </a:fld>
            <a:endParaRPr lang="en-US"/>
          </a:p>
        </p:txBody>
      </p:sp>
      <p:sp>
        <p:nvSpPr>
          <p:cNvPr id="5" name="Rectangle 2"/>
          <p:cNvSpPr txBox="1">
            <a:spLocks noChangeArrowheads="1"/>
          </p:cNvSpPr>
          <p:nvPr/>
        </p:nvSpPr>
        <p:spPr>
          <a:xfrm>
            <a:off x="527050" y="1150938"/>
            <a:ext cx="8229600" cy="1143000"/>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US" sz="3200" dirty="0" smtClean="0">
                <a:effectLst>
                  <a:outerShdw blurRad="38100" dist="38100" dir="2700000" algn="tl">
                    <a:srgbClr val="DDDDDD"/>
                  </a:outerShdw>
                </a:effectLst>
              </a:rPr>
              <a:t>Methodology for evaluating the performance of surface reflectance product (generic)</a:t>
            </a:r>
            <a:endParaRPr lang="en-US" sz="3200" dirty="0">
              <a:effectLst>
                <a:outerShdw blurRad="38100" dist="38100" dir="2700000" algn="tl">
                  <a:srgbClr val="DDDDDD"/>
                </a:outerShdw>
              </a:effectLst>
            </a:endParaRPr>
          </a:p>
        </p:txBody>
      </p:sp>
      <p:sp>
        <p:nvSpPr>
          <p:cNvPr id="6" name="Text Box 11"/>
          <p:cNvSpPr txBox="1">
            <a:spLocks noChangeArrowheads="1"/>
          </p:cNvSpPr>
          <p:nvPr/>
        </p:nvSpPr>
        <p:spPr bwMode="auto">
          <a:xfrm>
            <a:off x="1066800" y="3016250"/>
            <a:ext cx="2209800" cy="107721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pPr>
            <a:r>
              <a:rPr lang="en-US" sz="1600" dirty="0"/>
              <a:t>Subsets of Level 1B data processed using the standard surface reflectance algorithm</a:t>
            </a:r>
          </a:p>
        </p:txBody>
      </p:sp>
      <p:sp>
        <p:nvSpPr>
          <p:cNvPr id="7" name="Text Box 12"/>
          <p:cNvSpPr txBox="1">
            <a:spLocks noChangeArrowheads="1"/>
          </p:cNvSpPr>
          <p:nvPr/>
        </p:nvSpPr>
        <p:spPr bwMode="auto">
          <a:xfrm>
            <a:off x="4953000" y="3244850"/>
            <a:ext cx="1752600" cy="30777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a:t>Reference data set</a:t>
            </a:r>
          </a:p>
        </p:txBody>
      </p:sp>
      <p:sp>
        <p:nvSpPr>
          <p:cNvPr id="8" name="Text Box 13"/>
          <p:cNvSpPr txBox="1">
            <a:spLocks noChangeArrowheads="1"/>
          </p:cNvSpPr>
          <p:nvPr/>
        </p:nvSpPr>
        <p:spPr bwMode="auto">
          <a:xfrm>
            <a:off x="5257800" y="4006850"/>
            <a:ext cx="2057400" cy="95410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1400"/>
              <a:t>Atmospherically corrected TOA reflectances derived from Level 1B subsets</a:t>
            </a:r>
          </a:p>
        </p:txBody>
      </p:sp>
      <p:sp>
        <p:nvSpPr>
          <p:cNvPr id="9" name="Text Box 14"/>
          <p:cNvSpPr txBox="1">
            <a:spLocks noChangeArrowheads="1"/>
          </p:cNvSpPr>
          <p:nvPr/>
        </p:nvSpPr>
        <p:spPr bwMode="auto">
          <a:xfrm>
            <a:off x="4572000" y="5683250"/>
            <a:ext cx="1066800" cy="3460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1600"/>
              <a:t>Vector 6S</a:t>
            </a:r>
          </a:p>
        </p:txBody>
      </p:sp>
      <p:sp>
        <p:nvSpPr>
          <p:cNvPr id="10" name="Text Box 15"/>
          <p:cNvSpPr txBox="1">
            <a:spLocks noChangeArrowheads="1"/>
          </p:cNvSpPr>
          <p:nvPr/>
        </p:nvSpPr>
        <p:spPr bwMode="auto">
          <a:xfrm>
            <a:off x="6248400" y="5530850"/>
            <a:ext cx="2590800" cy="95410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r>
              <a:rPr lang="en-US" sz="1600" dirty="0"/>
              <a:t>AERONET measurements</a:t>
            </a:r>
          </a:p>
          <a:p>
            <a:pPr algn="ctr"/>
            <a:r>
              <a:rPr lang="en-US" dirty="0"/>
              <a:t>(</a:t>
            </a:r>
            <a:r>
              <a:rPr lang="el-GR" sz="1400" dirty="0"/>
              <a:t>τ</a:t>
            </a:r>
            <a:r>
              <a:rPr lang="en-US" sz="1400" baseline="-25000" dirty="0" err="1"/>
              <a:t>aer</a:t>
            </a:r>
            <a:r>
              <a:rPr lang="en-US" sz="1400" dirty="0"/>
              <a:t>, H</a:t>
            </a:r>
            <a:r>
              <a:rPr lang="en-US" sz="1400" baseline="-25000" dirty="0"/>
              <a:t>2</a:t>
            </a:r>
            <a:r>
              <a:rPr lang="en-US" sz="1400" dirty="0"/>
              <a:t>O, particle </a:t>
            </a:r>
            <a:r>
              <a:rPr lang="en-US" sz="1200" dirty="0" smtClean="0"/>
              <a:t>distribution</a:t>
            </a:r>
          </a:p>
          <a:p>
            <a:pPr algn="ctr"/>
            <a:r>
              <a:rPr lang="en-US" sz="1200" dirty="0" smtClean="0"/>
              <a:t>Refractive </a:t>
            </a:r>
            <a:r>
              <a:rPr lang="en-US" sz="1200" dirty="0" err="1" smtClean="0"/>
              <a:t>indices,sphericityeri</a:t>
            </a:r>
            <a:r>
              <a:rPr lang="en-US" dirty="0" smtClean="0"/>
              <a:t>)</a:t>
            </a:r>
            <a:endParaRPr lang="el-GR" dirty="0"/>
          </a:p>
        </p:txBody>
      </p:sp>
      <p:sp>
        <p:nvSpPr>
          <p:cNvPr id="11" name="Line 17"/>
          <p:cNvSpPr>
            <a:spLocks noChangeShapeType="1"/>
          </p:cNvSpPr>
          <p:nvPr/>
        </p:nvSpPr>
        <p:spPr bwMode="auto">
          <a:xfrm>
            <a:off x="3352800" y="3397250"/>
            <a:ext cx="1524000" cy="0"/>
          </a:xfrm>
          <a:prstGeom prst="line">
            <a:avLst/>
          </a:prstGeom>
          <a:noFill/>
          <a:ln w="15875">
            <a:solidFill>
              <a:schemeClr val="tx1"/>
            </a:solidFill>
            <a:round/>
            <a:headEnd type="stealth" w="lg" len="lg"/>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2" name="Text Box 18"/>
          <p:cNvSpPr txBox="1">
            <a:spLocks noChangeArrowheads="1"/>
          </p:cNvSpPr>
          <p:nvPr/>
        </p:nvSpPr>
        <p:spPr bwMode="auto">
          <a:xfrm>
            <a:off x="3657600" y="3092450"/>
            <a:ext cx="10668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US" sz="1200" dirty="0"/>
              <a:t>comparison</a:t>
            </a:r>
          </a:p>
        </p:txBody>
      </p:sp>
      <p:sp>
        <p:nvSpPr>
          <p:cNvPr id="13" name="Line 19"/>
          <p:cNvSpPr>
            <a:spLocks noChangeShapeType="1"/>
          </p:cNvSpPr>
          <p:nvPr/>
        </p:nvSpPr>
        <p:spPr bwMode="auto">
          <a:xfrm flipH="1" flipV="1">
            <a:off x="5715000" y="3625850"/>
            <a:ext cx="457200" cy="304800"/>
          </a:xfrm>
          <a:prstGeom prst="line">
            <a:avLst/>
          </a:prstGeom>
          <a:noFill/>
          <a:ln w="15875">
            <a:solidFill>
              <a:schemeClr val="tx1"/>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4" name="Line 20"/>
          <p:cNvSpPr>
            <a:spLocks noChangeShapeType="1"/>
          </p:cNvSpPr>
          <p:nvPr/>
        </p:nvSpPr>
        <p:spPr bwMode="auto">
          <a:xfrm flipV="1">
            <a:off x="5181600" y="5149850"/>
            <a:ext cx="990600" cy="457200"/>
          </a:xfrm>
          <a:prstGeom prst="line">
            <a:avLst/>
          </a:prstGeom>
          <a:noFill/>
          <a:ln w="15875">
            <a:solidFill>
              <a:schemeClr val="tx1"/>
            </a:solidFill>
            <a:round/>
            <a:headEnd/>
            <a:tailEnd type="stealth"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
        <p:nvSpPr>
          <p:cNvPr id="15" name="Line 21"/>
          <p:cNvSpPr>
            <a:spLocks noChangeShapeType="1"/>
          </p:cNvSpPr>
          <p:nvPr/>
        </p:nvSpPr>
        <p:spPr bwMode="auto">
          <a:xfrm>
            <a:off x="6248400" y="5149850"/>
            <a:ext cx="1143000" cy="304800"/>
          </a:xfrm>
          <a:prstGeom prst="line">
            <a:avLst/>
          </a:prstGeom>
          <a:noFill/>
          <a:ln w="15875">
            <a:solidFill>
              <a:schemeClr val="tx1"/>
            </a:solidFill>
            <a:round/>
            <a:headEnd type="stealth" w="lg" len="lg"/>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xmlns="" val="2539537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of </a:t>
            </a:r>
            <a:r>
              <a:rPr lang="en-US" dirty="0"/>
              <a:t>A</a:t>
            </a:r>
            <a:r>
              <a:rPr lang="en-US" dirty="0" smtClean="0"/>
              <a:t>lgorithm </a:t>
            </a:r>
            <a:r>
              <a:rPr lang="en-US" dirty="0"/>
              <a:t>P</a:t>
            </a:r>
            <a:r>
              <a:rPr lang="en-US" dirty="0" smtClean="0"/>
              <a:t>erformance</a:t>
            </a:r>
            <a:endParaRPr lang="en-US" dirty="0"/>
          </a:p>
        </p:txBody>
      </p:sp>
      <p:sp>
        <p:nvSpPr>
          <p:cNvPr id="5" name="Rounded Rectangle 4"/>
          <p:cNvSpPr/>
          <p:nvPr/>
        </p:nvSpPr>
        <p:spPr>
          <a:xfrm>
            <a:off x="4427472" y="1632868"/>
            <a:ext cx="4333691" cy="2685715"/>
          </a:xfrm>
          <a:prstGeom prst="roundRect">
            <a:avLst>
              <a:gd name="adj" fmla="val 6896"/>
            </a:avLst>
          </a:prstGeom>
          <a:solidFill>
            <a:schemeClr val="bg1"/>
          </a:solidFill>
          <a:ln w="19050">
            <a:solidFill>
              <a:schemeClr val="tx2"/>
            </a:solidFill>
          </a:ln>
          <a:effectLst>
            <a:outerShdw blurRad="292100" dist="139700" dir="2700000" algn="tl" rotWithShape="0">
              <a:srgbClr val="333333">
                <a:alpha val="6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itle 1"/>
          <p:cNvSpPr txBox="1">
            <a:spLocks/>
          </p:cNvSpPr>
          <p:nvPr/>
        </p:nvSpPr>
        <p:spPr>
          <a:xfrm>
            <a:off x="457200" y="846138"/>
            <a:ext cx="8229600" cy="842962"/>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endParaRPr lang="en-US" sz="1800" dirty="0"/>
          </a:p>
        </p:txBody>
      </p:sp>
      <p:sp>
        <p:nvSpPr>
          <p:cNvPr id="7" name="Content Placeholder 2"/>
          <p:cNvSpPr>
            <a:spLocks noGrp="1"/>
          </p:cNvSpPr>
          <p:nvPr>
            <p:ph idx="1"/>
          </p:nvPr>
        </p:nvSpPr>
        <p:spPr>
          <a:xfrm>
            <a:off x="469900" y="1560860"/>
            <a:ext cx="4258816" cy="3989040"/>
          </a:xfrm>
        </p:spPr>
        <p:txBody>
          <a:bodyPr>
            <a:normAutofit fontScale="92500" lnSpcReduction="10000"/>
          </a:bodyPr>
          <a:lstStyle/>
          <a:p>
            <a:pPr>
              <a:buClr>
                <a:srgbClr val="FF0000"/>
              </a:buClr>
            </a:pPr>
            <a:r>
              <a:rPr lang="en-US" u="sng" dirty="0" smtClean="0">
                <a:solidFill>
                  <a:srgbClr val="FF0000"/>
                </a:solidFill>
              </a:rPr>
              <a:t>Accuracy</a:t>
            </a:r>
            <a:r>
              <a:rPr lang="en-US" dirty="0" smtClean="0">
                <a:solidFill>
                  <a:srgbClr val="FF0000"/>
                </a:solidFill>
              </a:rPr>
              <a:t> </a:t>
            </a:r>
            <a:r>
              <a:rPr lang="en-US" dirty="0">
                <a:solidFill>
                  <a:srgbClr val="FF0000"/>
                </a:solidFill>
              </a:rPr>
              <a:t>(A</a:t>
            </a:r>
            <a:r>
              <a:rPr lang="en-US" dirty="0" smtClean="0">
                <a:solidFill>
                  <a:srgbClr val="FF0000"/>
                </a:solidFill>
              </a:rPr>
              <a:t>) </a:t>
            </a:r>
            <a:r>
              <a:rPr lang="en-US" dirty="0" smtClean="0"/>
              <a:t>= </a:t>
            </a:r>
            <a:r>
              <a:rPr lang="en-US" dirty="0"/>
              <a:t>the </a:t>
            </a:r>
            <a:r>
              <a:rPr lang="en-US" dirty="0" smtClean="0"/>
              <a:t>bias</a:t>
            </a:r>
          </a:p>
          <a:p>
            <a:endParaRPr lang="en-US" dirty="0"/>
          </a:p>
          <a:p>
            <a:endParaRPr lang="en-US" dirty="0" smtClean="0"/>
          </a:p>
          <a:p>
            <a:pPr>
              <a:buClr>
                <a:srgbClr val="00B050"/>
              </a:buClr>
            </a:pPr>
            <a:r>
              <a:rPr lang="en-US" u="sng" dirty="0">
                <a:solidFill>
                  <a:srgbClr val="00B050"/>
                </a:solidFill>
              </a:rPr>
              <a:t>Precision</a:t>
            </a:r>
            <a:r>
              <a:rPr lang="en-US" dirty="0">
                <a:solidFill>
                  <a:srgbClr val="00B050"/>
                </a:solidFill>
              </a:rPr>
              <a:t> (P)</a:t>
            </a:r>
            <a:r>
              <a:rPr lang="en-US" dirty="0"/>
              <a:t> </a:t>
            </a:r>
            <a:r>
              <a:rPr lang="en-US" dirty="0" smtClean="0"/>
              <a:t>= </a:t>
            </a:r>
            <a:r>
              <a:rPr lang="en-US" dirty="0"/>
              <a:t>the </a:t>
            </a:r>
            <a:r>
              <a:rPr lang="en-US" dirty="0" smtClean="0"/>
              <a:t>repeatability</a:t>
            </a:r>
          </a:p>
          <a:p>
            <a:endParaRPr lang="en-US" dirty="0"/>
          </a:p>
          <a:p>
            <a:endParaRPr lang="en-US" dirty="0" smtClean="0"/>
          </a:p>
          <a:p>
            <a:pPr>
              <a:buClr>
                <a:srgbClr val="0070C0"/>
              </a:buClr>
            </a:pPr>
            <a:r>
              <a:rPr lang="en-US" u="sng" dirty="0" smtClean="0">
                <a:solidFill>
                  <a:srgbClr val="0033CC"/>
                </a:solidFill>
              </a:rPr>
              <a:t>Uncertainty</a:t>
            </a:r>
            <a:r>
              <a:rPr lang="en-US" dirty="0" smtClean="0">
                <a:solidFill>
                  <a:srgbClr val="0033CC"/>
                </a:solidFill>
              </a:rPr>
              <a:t> (U) </a:t>
            </a:r>
            <a:r>
              <a:rPr lang="en-US" dirty="0" smtClean="0"/>
              <a:t>= the </a:t>
            </a:r>
            <a:r>
              <a:rPr lang="en-US" dirty="0"/>
              <a:t>actual statistical </a:t>
            </a:r>
            <a:r>
              <a:rPr lang="en-US" dirty="0" smtClean="0"/>
              <a:t>deviation</a:t>
            </a:r>
          </a:p>
        </p:txBody>
      </p:sp>
      <p:pic>
        <p:nvPicPr>
          <p:cNvPr id="8"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08336" y="2057511"/>
            <a:ext cx="1397422" cy="674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08336" y="3785703"/>
            <a:ext cx="2419236" cy="7835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08336" y="5520200"/>
            <a:ext cx="1647826" cy="81987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Rectangle 10"/>
          <p:cNvSpPr/>
          <p:nvPr/>
        </p:nvSpPr>
        <p:spPr>
          <a:xfrm>
            <a:off x="5462692" y="5482376"/>
            <a:ext cx="2512034" cy="276999"/>
          </a:xfrm>
          <a:prstGeom prst="rect">
            <a:avLst/>
          </a:prstGeom>
        </p:spPr>
        <p:txBody>
          <a:bodyPr wrap="none">
            <a:spAutoFit/>
          </a:bodyPr>
          <a:lstStyle/>
          <a:p>
            <a:r>
              <a:rPr lang="en-US" sz="1200" dirty="0" smtClean="0"/>
              <a:t>From Vermote </a:t>
            </a:r>
            <a:r>
              <a:rPr lang="en-US" sz="1200" dirty="0"/>
              <a:t>and </a:t>
            </a:r>
            <a:r>
              <a:rPr lang="en-US" sz="1200" dirty="0" err="1" smtClean="0"/>
              <a:t>Kotchenova</a:t>
            </a:r>
            <a:r>
              <a:rPr lang="en-US" sz="1200" dirty="0" smtClean="0"/>
              <a:t>, 2008</a:t>
            </a:r>
            <a:endParaRPr lang="en-US" sz="1200" dirty="0"/>
          </a:p>
        </p:txBody>
      </p:sp>
      <p:sp>
        <p:nvSpPr>
          <p:cNvPr id="12" name="Rectangle 11"/>
          <p:cNvSpPr/>
          <p:nvPr/>
        </p:nvSpPr>
        <p:spPr>
          <a:xfrm>
            <a:off x="4680012" y="4261504"/>
            <a:ext cx="4463988" cy="1200329"/>
          </a:xfrm>
          <a:prstGeom prst="rect">
            <a:avLst/>
          </a:prstGeom>
        </p:spPr>
        <p:txBody>
          <a:bodyPr wrap="square">
            <a:spAutoFit/>
          </a:bodyPr>
          <a:lstStyle/>
          <a:p>
            <a:pPr marL="457200" lvl="0" indent="-457200">
              <a:spcBef>
                <a:spcPct val="20000"/>
              </a:spcBef>
              <a:buClr>
                <a:srgbClr val="FF00FF"/>
              </a:buClr>
              <a:buSzPct val="70000"/>
              <a:buFont typeface="Wingdings" panose="05000000000000000000" pitchFamily="2" charset="2"/>
              <a:buChar char="q"/>
            </a:pPr>
            <a:r>
              <a:rPr lang="en-US" sz="2700" u="sng" dirty="0" smtClean="0">
                <a:solidFill>
                  <a:srgbClr val="FF00FF"/>
                </a:solidFill>
              </a:rPr>
              <a:t>Specification</a:t>
            </a:r>
            <a:r>
              <a:rPr lang="en-US" sz="2700" dirty="0" smtClean="0">
                <a:solidFill>
                  <a:srgbClr val="FF00FF"/>
                </a:solidFill>
              </a:rPr>
              <a:t> (S) </a:t>
            </a:r>
            <a:r>
              <a:rPr lang="en-US" sz="2700" dirty="0" smtClean="0"/>
              <a:t>= Uncertainty requirement</a:t>
            </a:r>
            <a:r>
              <a:rPr lang="en-US" sz="2700" dirty="0" smtClean="0">
                <a:solidFill>
                  <a:srgbClr val="0033CC"/>
                </a:solidFill>
              </a:rPr>
              <a:t> </a:t>
            </a:r>
          </a:p>
          <a:p>
            <a:r>
              <a:rPr lang="en-US" dirty="0"/>
              <a:t> </a:t>
            </a:r>
            <a:r>
              <a:rPr lang="en-US" dirty="0" smtClean="0"/>
              <a:t>      </a:t>
            </a:r>
            <a:endParaRPr lang="en-US" dirty="0"/>
          </a:p>
        </p:txBody>
      </p:sp>
      <p:pic>
        <p:nvPicPr>
          <p:cNvPr id="1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36328" y="6314019"/>
            <a:ext cx="3134164" cy="4861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2" descr="D:\UMD\Document\Prod\GV2M\APUexample.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976"/>
          <a:stretch/>
        </p:blipFill>
        <p:spPr bwMode="auto">
          <a:xfrm>
            <a:off x="4640580" y="1682750"/>
            <a:ext cx="3962400" cy="2474243"/>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TextBox 15"/>
          <p:cNvSpPr txBox="1"/>
          <p:nvPr/>
        </p:nvSpPr>
        <p:spPr>
          <a:xfrm>
            <a:off x="5008185" y="2348879"/>
            <a:ext cx="263214" cy="292388"/>
          </a:xfrm>
          <a:prstGeom prst="rect">
            <a:avLst/>
          </a:prstGeom>
          <a:noFill/>
        </p:spPr>
        <p:txBody>
          <a:bodyPr wrap="none" rtlCol="0">
            <a:spAutoFit/>
          </a:bodyPr>
          <a:lstStyle/>
          <a:p>
            <a:r>
              <a:rPr lang="en-US" sz="1300" b="1" dirty="0" smtClean="0">
                <a:solidFill>
                  <a:srgbClr val="FF00FF"/>
                </a:solidFill>
              </a:rPr>
              <a:t>S</a:t>
            </a:r>
            <a:endParaRPr lang="en-US" sz="1300" b="1" dirty="0">
              <a:solidFill>
                <a:srgbClr val="FF00FF"/>
              </a:solidFill>
            </a:endParaRPr>
          </a:p>
        </p:txBody>
      </p:sp>
      <p:sp>
        <p:nvSpPr>
          <p:cNvPr id="17" name="TextBox 16"/>
          <p:cNvSpPr txBox="1"/>
          <p:nvPr/>
        </p:nvSpPr>
        <p:spPr>
          <a:xfrm rot="5400000">
            <a:off x="7694619" y="2853107"/>
            <a:ext cx="1569660" cy="261610"/>
          </a:xfrm>
          <a:prstGeom prst="rect">
            <a:avLst/>
          </a:prstGeom>
          <a:noFill/>
        </p:spPr>
        <p:txBody>
          <a:bodyPr wrap="none" rtlCol="0">
            <a:spAutoFit/>
          </a:bodyPr>
          <a:lstStyle/>
          <a:p>
            <a:r>
              <a:rPr lang="en-US" sz="1100" b="1" dirty="0" smtClean="0">
                <a:solidFill>
                  <a:srgbClr val="00FFFF"/>
                </a:solidFill>
              </a:rPr>
              <a:t>Number of Occurrences</a:t>
            </a:r>
            <a:endParaRPr lang="en-US" sz="1100" b="1" dirty="0">
              <a:solidFill>
                <a:srgbClr val="00FFFF"/>
              </a:solidFill>
            </a:endParaRPr>
          </a:p>
        </p:txBody>
      </p:sp>
      <p:sp>
        <p:nvSpPr>
          <p:cNvPr id="18" name="TextBox 17"/>
          <p:cNvSpPr txBox="1"/>
          <p:nvPr/>
        </p:nvSpPr>
        <p:spPr>
          <a:xfrm rot="16200000">
            <a:off x="4203053" y="2719493"/>
            <a:ext cx="710451" cy="261610"/>
          </a:xfrm>
          <a:prstGeom prst="rect">
            <a:avLst/>
          </a:prstGeom>
          <a:noFill/>
        </p:spPr>
        <p:txBody>
          <a:bodyPr wrap="none" rtlCol="0">
            <a:spAutoFit/>
          </a:bodyPr>
          <a:lstStyle/>
          <a:p>
            <a:r>
              <a:rPr lang="en-US" sz="1100" b="1" dirty="0" smtClean="0"/>
              <a:t>A, P, U, S</a:t>
            </a:r>
            <a:endParaRPr lang="en-US" sz="1100" b="1" dirty="0"/>
          </a:p>
        </p:txBody>
      </p:sp>
      <p:sp>
        <p:nvSpPr>
          <p:cNvPr id="19" name="TextBox 18"/>
          <p:cNvSpPr txBox="1"/>
          <p:nvPr/>
        </p:nvSpPr>
        <p:spPr>
          <a:xfrm>
            <a:off x="6177989" y="4056973"/>
            <a:ext cx="981359" cy="261610"/>
          </a:xfrm>
          <a:prstGeom prst="rect">
            <a:avLst/>
          </a:prstGeom>
          <a:noFill/>
        </p:spPr>
        <p:txBody>
          <a:bodyPr wrap="none" rtlCol="0">
            <a:spAutoFit/>
          </a:bodyPr>
          <a:lstStyle/>
          <a:p>
            <a:r>
              <a:rPr lang="en-US" sz="1100" b="1" dirty="0" smtClean="0"/>
              <a:t>SR references</a:t>
            </a:r>
            <a:endParaRPr lang="en-US" sz="1100" b="1" dirty="0"/>
          </a:p>
        </p:txBody>
      </p:sp>
      <p:sp>
        <p:nvSpPr>
          <p:cNvPr id="37" name="Rectangle 36"/>
          <p:cNvSpPr/>
          <p:nvPr/>
        </p:nvSpPr>
        <p:spPr>
          <a:xfrm>
            <a:off x="2852107" y="958334"/>
            <a:ext cx="3231774" cy="584776"/>
          </a:xfrm>
          <a:prstGeom prst="rect">
            <a:avLst/>
          </a:prstGeom>
        </p:spPr>
        <p:txBody>
          <a:bodyPr wrap="none">
            <a:spAutoFit/>
          </a:bodyPr>
          <a:lstStyle/>
          <a:p>
            <a:r>
              <a:rPr lang="en-US" sz="3200" dirty="0"/>
              <a:t>Validation Metrics</a:t>
            </a:r>
          </a:p>
        </p:txBody>
      </p:sp>
    </p:spTree>
    <p:extLst>
      <p:ext uri="{BB962C8B-B14F-4D97-AF65-F5344CB8AC3E}">
        <p14:creationId xmlns:p14="http://schemas.microsoft.com/office/powerpoint/2010/main" xmlns="" val="1407899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Algorithm Performance</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16</a:t>
            </a:fld>
            <a:endParaRPr lang="en-US"/>
          </a:p>
        </p:txBody>
      </p:sp>
      <p:sp>
        <p:nvSpPr>
          <p:cNvPr id="16" name="Rectangle 1"/>
          <p:cNvSpPr txBox="1">
            <a:spLocks noChangeArrowheads="1"/>
          </p:cNvSpPr>
          <p:nvPr/>
        </p:nvSpPr>
        <p:spPr>
          <a:xfrm>
            <a:off x="0" y="923493"/>
            <a:ext cx="8229600" cy="1143000"/>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pPr>
              <a:defRPr/>
            </a:pPr>
            <a:r>
              <a:rPr lang="en-US" sz="4000" smtClean="0"/>
              <a:t>MODIS Collection 5</a:t>
            </a:r>
            <a:endParaRPr lang="en-US" sz="4000" dirty="0" smtClean="0"/>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 y="2057400"/>
            <a:ext cx="6096000" cy="457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 name="Rectangle 3"/>
          <p:cNvSpPr>
            <a:spLocks/>
          </p:cNvSpPr>
          <p:nvPr/>
        </p:nvSpPr>
        <p:spPr bwMode="auto">
          <a:xfrm>
            <a:off x="6248400" y="1600200"/>
            <a:ext cx="31750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lgn="l"/>
            <a:r>
              <a:rPr lang="en-US" sz="2000">
                <a:solidFill>
                  <a:schemeClr val="tx1"/>
                </a:solidFill>
                <a:latin typeface="Arial" charset="0"/>
                <a:ea typeface="ＭＳ Ｐゴシック" charset="0"/>
                <a:cs typeface="ＭＳ Ｐゴシック" charset="0"/>
                <a:sym typeface="Arial" charset="0"/>
              </a:rPr>
              <a:t>1,3 Millions 1 km pixels</a:t>
            </a:r>
          </a:p>
          <a:p>
            <a:pPr algn="l"/>
            <a:r>
              <a:rPr lang="en-US" sz="2000">
                <a:solidFill>
                  <a:schemeClr val="tx1"/>
                </a:solidFill>
                <a:latin typeface="Arial" charset="0"/>
                <a:ea typeface="ＭＳ Ｐゴシック" charset="0"/>
                <a:cs typeface="ＭＳ Ｐゴシック" charset="0"/>
                <a:sym typeface="Arial" charset="0"/>
              </a:rPr>
              <a:t>were analyzed for each </a:t>
            </a:r>
          </a:p>
          <a:p>
            <a:pPr algn="l"/>
            <a:r>
              <a:rPr lang="en-US" sz="2000">
                <a:solidFill>
                  <a:schemeClr val="tx1"/>
                </a:solidFill>
                <a:latin typeface="Arial" charset="0"/>
                <a:ea typeface="ＭＳ Ｐゴシック" charset="0"/>
                <a:cs typeface="ＭＳ Ｐゴシック" charset="0"/>
                <a:sym typeface="Arial" charset="0"/>
              </a:rPr>
              <a:t>band.</a:t>
            </a:r>
          </a:p>
          <a:p>
            <a:pPr algn="l"/>
            <a:endParaRPr lang="en-US" sz="2000">
              <a:solidFill>
                <a:schemeClr val="tx1"/>
              </a:solidFill>
              <a:latin typeface="Arial" charset="0"/>
              <a:ea typeface="ＭＳ Ｐゴシック" charset="0"/>
              <a:cs typeface="ＭＳ Ｐゴシック" charset="0"/>
              <a:sym typeface="Arial" charset="0"/>
            </a:endParaRPr>
          </a:p>
          <a:p>
            <a:pPr algn="l"/>
            <a:r>
              <a:rPr lang="en-US" sz="1200">
                <a:solidFill>
                  <a:schemeClr val="tx1"/>
                </a:solidFill>
                <a:latin typeface="Arial" charset="0"/>
                <a:ea typeface="ＭＳ Ｐゴシック" charset="0"/>
                <a:cs typeface="ＭＳ Ｐゴシック" charset="0"/>
                <a:sym typeface="Arial" charset="0"/>
              </a:rPr>
              <a:t>Red =  Accuracy (mean bias) </a:t>
            </a:r>
            <a:endParaRPr lang="en-US" sz="2000">
              <a:solidFill>
                <a:schemeClr val="tx1"/>
              </a:solidFill>
              <a:latin typeface="Arial" charset="0"/>
              <a:ea typeface="ＭＳ Ｐゴシック" charset="0"/>
              <a:cs typeface="ＭＳ Ｐゴシック" charset="0"/>
              <a:sym typeface="Arial" charset="0"/>
            </a:endParaRPr>
          </a:p>
          <a:p>
            <a:pPr algn="l"/>
            <a:r>
              <a:rPr lang="en-US" sz="1200">
                <a:solidFill>
                  <a:schemeClr val="tx1"/>
                </a:solidFill>
                <a:latin typeface="Arial" charset="0"/>
                <a:ea typeface="ＭＳ Ｐゴシック" charset="0"/>
                <a:cs typeface="ＭＳ Ｐゴシック" charset="0"/>
                <a:sym typeface="Arial" charset="0"/>
              </a:rPr>
              <a:t>Green = Precision (repeatability) </a:t>
            </a:r>
            <a:endParaRPr lang="en-US" sz="2000">
              <a:solidFill>
                <a:schemeClr val="tx1"/>
              </a:solidFill>
              <a:latin typeface="Arial" charset="0"/>
              <a:ea typeface="ＭＳ Ｐゴシック" charset="0"/>
              <a:cs typeface="ＭＳ Ｐゴシック" charset="0"/>
              <a:sym typeface="Arial" charset="0"/>
            </a:endParaRPr>
          </a:p>
          <a:p>
            <a:pPr algn="l"/>
            <a:r>
              <a:rPr lang="en-US" sz="1200">
                <a:solidFill>
                  <a:schemeClr val="tx1"/>
                </a:solidFill>
                <a:latin typeface="Arial" charset="0"/>
                <a:ea typeface="ＭＳ Ｐゴシック" charset="0"/>
                <a:cs typeface="ＭＳ Ｐゴシック" charset="0"/>
                <a:sym typeface="Arial" charset="0"/>
              </a:rPr>
              <a:t>Blue = Uncertainty (quadatric sum of </a:t>
            </a:r>
            <a:endParaRPr lang="en-US" sz="2000">
              <a:solidFill>
                <a:schemeClr val="tx1"/>
              </a:solidFill>
              <a:latin typeface="Arial" charset="0"/>
              <a:ea typeface="ＭＳ Ｐゴシック" charset="0"/>
              <a:cs typeface="ＭＳ Ｐゴシック" charset="0"/>
              <a:sym typeface="Arial" charset="0"/>
            </a:endParaRPr>
          </a:p>
          <a:p>
            <a:pPr algn="l"/>
            <a:r>
              <a:rPr lang="en-US" sz="1200">
                <a:solidFill>
                  <a:schemeClr val="tx1"/>
                </a:solidFill>
                <a:latin typeface="Arial" charset="0"/>
                <a:ea typeface="ＭＳ Ｐゴシック" charset="0"/>
                <a:cs typeface="ＭＳ Ｐゴシック" charset="0"/>
                <a:sym typeface="Arial" charset="0"/>
              </a:rPr>
              <a:t>A and P)</a:t>
            </a:r>
            <a:endParaRPr lang="en-US" sz="2000">
              <a:solidFill>
                <a:schemeClr val="tx1"/>
              </a:solidFill>
              <a:latin typeface="Arial" charset="0"/>
              <a:ea typeface="ＭＳ Ｐゴシック" charset="0"/>
              <a:cs typeface="ＭＳ Ｐゴシック" charset="0"/>
              <a:sym typeface="Arial" charset="0"/>
            </a:endParaRPr>
          </a:p>
          <a:p>
            <a:pPr algn="l"/>
            <a:endParaRPr lang="en-US" sz="1200">
              <a:solidFill>
                <a:schemeClr val="tx1"/>
              </a:solidFill>
              <a:latin typeface="Arial" charset="0"/>
              <a:ea typeface="ＭＳ Ｐゴシック" charset="0"/>
              <a:cs typeface="ＭＳ Ｐゴシック" charset="0"/>
              <a:sym typeface="Arial" charset="0"/>
            </a:endParaRPr>
          </a:p>
          <a:p>
            <a:pPr algn="l"/>
            <a:endParaRPr lang="en-US" sz="1200">
              <a:solidFill>
                <a:schemeClr val="tx1"/>
              </a:solidFill>
              <a:latin typeface="Arial" charset="0"/>
              <a:ea typeface="ＭＳ Ｐゴシック" charset="0"/>
              <a:cs typeface="ＭＳ Ｐゴシック" charset="0"/>
              <a:sym typeface="Arial" charset="0"/>
            </a:endParaRPr>
          </a:p>
          <a:p>
            <a:pPr algn="l"/>
            <a:r>
              <a:rPr lang="en-US" sz="1200">
                <a:solidFill>
                  <a:schemeClr val="tx1"/>
                </a:solidFill>
                <a:latin typeface="Arial" charset="0"/>
                <a:ea typeface="ＭＳ Ｐゴシック" charset="0"/>
                <a:cs typeface="ＭＳ Ｐゴシック" charset="0"/>
                <a:sym typeface="Arial" charset="0"/>
              </a:rPr>
              <a:t>On average well below magenta </a:t>
            </a:r>
            <a:endParaRPr lang="en-US" sz="2000">
              <a:solidFill>
                <a:schemeClr val="tx1"/>
              </a:solidFill>
              <a:latin typeface="Arial" charset="0"/>
              <a:ea typeface="ＭＳ Ｐゴシック" charset="0"/>
              <a:cs typeface="ＭＳ Ｐゴシック" charset="0"/>
              <a:sym typeface="Arial" charset="0"/>
            </a:endParaRPr>
          </a:p>
          <a:p>
            <a:pPr algn="l"/>
            <a:r>
              <a:rPr lang="en-US" sz="1200">
                <a:solidFill>
                  <a:schemeClr val="tx1"/>
                </a:solidFill>
                <a:latin typeface="Arial" charset="0"/>
                <a:ea typeface="ＭＳ Ｐゴシック" charset="0"/>
                <a:cs typeface="ＭＳ Ｐゴシック" charset="0"/>
                <a:sym typeface="Arial" charset="0"/>
              </a:rPr>
              <a:t>theoretical error bar  </a:t>
            </a:r>
          </a:p>
        </p:txBody>
      </p:sp>
    </p:spTree>
    <p:extLst>
      <p:ext uri="{BB962C8B-B14F-4D97-AF65-F5344CB8AC3E}">
        <p14:creationId xmlns:p14="http://schemas.microsoft.com/office/powerpoint/2010/main" xmlns="" val="2025236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Algorithm Performance</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17</a:t>
            </a:fld>
            <a:endParaRPr lang="en-US"/>
          </a:p>
        </p:txBody>
      </p:sp>
      <p:sp>
        <p:nvSpPr>
          <p:cNvPr id="16" name="Rectangle 1"/>
          <p:cNvSpPr txBox="1">
            <a:spLocks noChangeArrowheads="1"/>
          </p:cNvSpPr>
          <p:nvPr/>
        </p:nvSpPr>
        <p:spPr>
          <a:xfrm>
            <a:off x="558800" y="618693"/>
            <a:ext cx="8229600" cy="1143000"/>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pPr>
              <a:defRPr/>
            </a:pPr>
            <a:r>
              <a:rPr lang="en-US" sz="4000" dirty="0" smtClean="0"/>
              <a:t>VIIRS C11 reprocessing</a:t>
            </a:r>
          </a:p>
        </p:txBody>
      </p:sp>
      <p:sp>
        <p:nvSpPr>
          <p:cNvPr id="18" name="Rectangle 3"/>
          <p:cNvSpPr>
            <a:spLocks/>
          </p:cNvSpPr>
          <p:nvPr/>
        </p:nvSpPr>
        <p:spPr bwMode="auto">
          <a:xfrm>
            <a:off x="6248400" y="1600200"/>
            <a:ext cx="31750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txBody>
          <a:bodyPr lIns="38100" tIns="38100" rIns="38100" bIns="38100"/>
          <a:lstStyle/>
          <a:p>
            <a:pPr algn="l"/>
            <a:r>
              <a:rPr lang="en-US" sz="2000" dirty="0" smtClean="0">
                <a:solidFill>
                  <a:schemeClr val="tx1"/>
                </a:solidFill>
                <a:latin typeface="Arial" charset="0"/>
                <a:ea typeface="ＭＳ Ｐゴシック" charset="0"/>
                <a:cs typeface="ＭＳ Ｐゴシック" charset="0"/>
                <a:sym typeface="Arial" charset="0"/>
              </a:rPr>
              <a:t>450000 pixels</a:t>
            </a:r>
            <a:endParaRPr lang="en-US" sz="2000" dirty="0">
              <a:solidFill>
                <a:schemeClr val="tx1"/>
              </a:solidFill>
              <a:latin typeface="Arial" charset="0"/>
              <a:ea typeface="ＭＳ Ｐゴシック" charset="0"/>
              <a:cs typeface="ＭＳ Ｐゴシック" charset="0"/>
              <a:sym typeface="Arial" charset="0"/>
            </a:endParaRPr>
          </a:p>
          <a:p>
            <a:pPr algn="l"/>
            <a:r>
              <a:rPr lang="en-US" sz="2000" dirty="0">
                <a:solidFill>
                  <a:schemeClr val="tx1"/>
                </a:solidFill>
                <a:latin typeface="Arial" charset="0"/>
                <a:ea typeface="ＭＳ Ｐゴシック" charset="0"/>
                <a:cs typeface="ＭＳ Ｐゴシック" charset="0"/>
                <a:sym typeface="Arial" charset="0"/>
              </a:rPr>
              <a:t>were analyzed for each </a:t>
            </a:r>
          </a:p>
          <a:p>
            <a:pPr algn="l"/>
            <a:r>
              <a:rPr lang="en-US" sz="2000" dirty="0">
                <a:solidFill>
                  <a:schemeClr val="tx1"/>
                </a:solidFill>
                <a:latin typeface="Arial" charset="0"/>
                <a:ea typeface="ＭＳ Ｐゴシック" charset="0"/>
                <a:cs typeface="ＭＳ Ｐゴシック" charset="0"/>
                <a:sym typeface="Arial" charset="0"/>
              </a:rPr>
              <a:t>band.</a:t>
            </a:r>
          </a:p>
          <a:p>
            <a:pPr algn="l"/>
            <a:endParaRPr lang="en-US" sz="2000" dirty="0">
              <a:solidFill>
                <a:schemeClr val="tx1"/>
              </a:solidFill>
              <a:latin typeface="Arial" charset="0"/>
              <a:ea typeface="ＭＳ Ｐゴシック" charset="0"/>
              <a:cs typeface="ＭＳ Ｐゴシック" charset="0"/>
              <a:sym typeface="Arial" charset="0"/>
            </a:endParaRPr>
          </a:p>
          <a:p>
            <a:pPr algn="l"/>
            <a:r>
              <a:rPr lang="en-US" sz="1200" dirty="0">
                <a:solidFill>
                  <a:schemeClr val="tx1"/>
                </a:solidFill>
                <a:latin typeface="Arial" charset="0"/>
                <a:ea typeface="ＭＳ Ｐゴシック" charset="0"/>
                <a:cs typeface="ＭＳ Ｐゴシック" charset="0"/>
                <a:sym typeface="Arial" charset="0"/>
              </a:rPr>
              <a:t>Red =  Accuracy (mean bias) </a:t>
            </a:r>
            <a:endParaRPr lang="en-US" sz="2000" dirty="0">
              <a:solidFill>
                <a:schemeClr val="tx1"/>
              </a:solidFill>
              <a:latin typeface="Arial" charset="0"/>
              <a:ea typeface="ＭＳ Ｐゴシック" charset="0"/>
              <a:cs typeface="ＭＳ Ｐゴシック" charset="0"/>
              <a:sym typeface="Arial" charset="0"/>
            </a:endParaRPr>
          </a:p>
          <a:p>
            <a:pPr algn="l"/>
            <a:r>
              <a:rPr lang="en-US" sz="1200" dirty="0">
                <a:solidFill>
                  <a:schemeClr val="tx1"/>
                </a:solidFill>
                <a:latin typeface="Arial" charset="0"/>
                <a:ea typeface="ＭＳ Ｐゴシック" charset="0"/>
                <a:cs typeface="ＭＳ Ｐゴシック" charset="0"/>
                <a:sym typeface="Arial" charset="0"/>
              </a:rPr>
              <a:t>Green = Precision (repeatability) </a:t>
            </a:r>
            <a:endParaRPr lang="en-US" sz="2000" dirty="0">
              <a:solidFill>
                <a:schemeClr val="tx1"/>
              </a:solidFill>
              <a:latin typeface="Arial" charset="0"/>
              <a:ea typeface="ＭＳ Ｐゴシック" charset="0"/>
              <a:cs typeface="ＭＳ Ｐゴシック" charset="0"/>
              <a:sym typeface="Arial" charset="0"/>
            </a:endParaRPr>
          </a:p>
          <a:p>
            <a:pPr algn="l"/>
            <a:r>
              <a:rPr lang="en-US" sz="1200" dirty="0">
                <a:solidFill>
                  <a:schemeClr val="tx1"/>
                </a:solidFill>
                <a:latin typeface="Arial" charset="0"/>
                <a:ea typeface="ＭＳ Ｐゴシック" charset="0"/>
                <a:cs typeface="ＭＳ Ｐゴシック" charset="0"/>
                <a:sym typeface="Arial" charset="0"/>
              </a:rPr>
              <a:t>Blue = Uncertainty (</a:t>
            </a:r>
            <a:r>
              <a:rPr lang="en-US" sz="1200" dirty="0" err="1">
                <a:solidFill>
                  <a:schemeClr val="tx1"/>
                </a:solidFill>
                <a:latin typeface="Arial" charset="0"/>
                <a:ea typeface="ＭＳ Ｐゴシック" charset="0"/>
                <a:cs typeface="ＭＳ Ｐゴシック" charset="0"/>
                <a:sym typeface="Arial" charset="0"/>
              </a:rPr>
              <a:t>quadatric</a:t>
            </a:r>
            <a:r>
              <a:rPr lang="en-US" sz="1200" dirty="0">
                <a:solidFill>
                  <a:schemeClr val="tx1"/>
                </a:solidFill>
                <a:latin typeface="Arial" charset="0"/>
                <a:ea typeface="ＭＳ Ｐゴシック" charset="0"/>
                <a:cs typeface="ＭＳ Ｐゴシック" charset="0"/>
                <a:sym typeface="Arial" charset="0"/>
              </a:rPr>
              <a:t> sum of </a:t>
            </a:r>
            <a:endParaRPr lang="en-US" sz="2000" dirty="0">
              <a:solidFill>
                <a:schemeClr val="tx1"/>
              </a:solidFill>
              <a:latin typeface="Arial" charset="0"/>
              <a:ea typeface="ＭＳ Ｐゴシック" charset="0"/>
              <a:cs typeface="ＭＳ Ｐゴシック" charset="0"/>
              <a:sym typeface="Arial" charset="0"/>
            </a:endParaRPr>
          </a:p>
          <a:p>
            <a:pPr algn="l"/>
            <a:r>
              <a:rPr lang="en-US" sz="1200" dirty="0">
                <a:solidFill>
                  <a:schemeClr val="tx1"/>
                </a:solidFill>
                <a:latin typeface="Arial" charset="0"/>
                <a:ea typeface="ＭＳ Ｐゴシック" charset="0"/>
                <a:cs typeface="ＭＳ Ｐゴシック" charset="0"/>
                <a:sym typeface="Arial" charset="0"/>
              </a:rPr>
              <a:t>A and P)</a:t>
            </a:r>
            <a:endParaRPr lang="en-US" sz="2000" dirty="0">
              <a:solidFill>
                <a:schemeClr val="tx1"/>
              </a:solidFill>
              <a:latin typeface="Arial" charset="0"/>
              <a:ea typeface="ＭＳ Ｐゴシック" charset="0"/>
              <a:cs typeface="ＭＳ Ｐゴシック" charset="0"/>
              <a:sym typeface="Arial" charset="0"/>
            </a:endParaRPr>
          </a:p>
          <a:p>
            <a:pPr algn="l"/>
            <a:endParaRPr lang="en-US" sz="1200" dirty="0">
              <a:solidFill>
                <a:schemeClr val="tx1"/>
              </a:solidFill>
              <a:latin typeface="Arial" charset="0"/>
              <a:ea typeface="ＭＳ Ｐゴシック" charset="0"/>
              <a:cs typeface="ＭＳ Ｐゴシック" charset="0"/>
              <a:sym typeface="Arial" charset="0"/>
            </a:endParaRPr>
          </a:p>
          <a:p>
            <a:pPr algn="l"/>
            <a:endParaRPr lang="en-US" sz="1200" dirty="0">
              <a:solidFill>
                <a:schemeClr val="tx1"/>
              </a:solidFill>
              <a:latin typeface="Arial" charset="0"/>
              <a:ea typeface="ＭＳ Ｐゴシック" charset="0"/>
              <a:cs typeface="ＭＳ Ｐゴシック" charset="0"/>
              <a:sym typeface="Arial" charset="0"/>
            </a:endParaRPr>
          </a:p>
          <a:p>
            <a:pPr algn="l"/>
            <a:r>
              <a:rPr lang="en-US" sz="1200" dirty="0">
                <a:solidFill>
                  <a:schemeClr val="tx1"/>
                </a:solidFill>
                <a:latin typeface="Arial" charset="0"/>
                <a:ea typeface="ＭＳ Ｐゴシック" charset="0"/>
                <a:cs typeface="ＭＳ Ｐゴシック" charset="0"/>
                <a:sym typeface="Arial" charset="0"/>
              </a:rPr>
              <a:t>On average well below magenta </a:t>
            </a:r>
            <a:endParaRPr lang="en-US" sz="2000" dirty="0">
              <a:solidFill>
                <a:schemeClr val="tx1"/>
              </a:solidFill>
              <a:latin typeface="Arial" charset="0"/>
              <a:ea typeface="ＭＳ Ｐゴシック" charset="0"/>
              <a:cs typeface="ＭＳ Ｐゴシック" charset="0"/>
              <a:sym typeface="Arial" charset="0"/>
            </a:endParaRPr>
          </a:p>
          <a:p>
            <a:pPr algn="l"/>
            <a:r>
              <a:rPr lang="en-US" sz="1200" dirty="0">
                <a:solidFill>
                  <a:schemeClr val="tx1"/>
                </a:solidFill>
                <a:latin typeface="Arial" charset="0"/>
                <a:ea typeface="ＭＳ Ｐゴシック" charset="0"/>
                <a:cs typeface="ＭＳ Ｐゴシック" charset="0"/>
                <a:sym typeface="Arial" charset="0"/>
              </a:rPr>
              <a:t>theoretical error bar  </a:t>
            </a:r>
          </a:p>
        </p:txBody>
      </p:sp>
      <p:pic>
        <p:nvPicPr>
          <p:cNvPr id="3" name="Picture 2" descr="Screen Shot 2014-09-02 at 2.44.48 PM.png"/>
          <p:cNvPicPr>
            <a:picLocks/>
          </p:cNvPicPr>
          <p:nvPr/>
        </p:nvPicPr>
        <p:blipFill>
          <a:blip r:embed="rId3">
            <a:extLst>
              <a:ext uri="{28A0092B-C50C-407E-A947-70E740481C1C}">
                <a14:useLocalDpi xmlns:a14="http://schemas.microsoft.com/office/drawing/2010/main" xmlns="" val="0"/>
              </a:ext>
            </a:extLst>
          </a:blip>
          <a:stretch>
            <a:fillRect/>
          </a:stretch>
        </p:blipFill>
        <p:spPr>
          <a:xfrm>
            <a:off x="0" y="1574800"/>
            <a:ext cx="6099048" cy="4572000"/>
          </a:xfrm>
          <a:prstGeom prst="rect">
            <a:avLst/>
          </a:prstGeom>
        </p:spPr>
      </p:pic>
      <p:sp>
        <p:nvSpPr>
          <p:cNvPr id="5" name="TextBox 4"/>
          <p:cNvSpPr txBox="1"/>
          <p:nvPr/>
        </p:nvSpPr>
        <p:spPr>
          <a:xfrm>
            <a:off x="3403600" y="4089400"/>
            <a:ext cx="1091314" cy="369332"/>
          </a:xfrm>
          <a:prstGeom prst="rect">
            <a:avLst/>
          </a:prstGeom>
          <a:noFill/>
        </p:spPr>
        <p:txBody>
          <a:bodyPr wrap="none" rtlCol="0">
            <a:spAutoFit/>
          </a:bodyPr>
          <a:lstStyle/>
          <a:p>
            <a:r>
              <a:rPr lang="en-US" dirty="0" smtClean="0"/>
              <a:t>RED band</a:t>
            </a:r>
            <a:endParaRPr lang="en-US" dirty="0"/>
          </a:p>
        </p:txBody>
      </p:sp>
    </p:spTree>
    <p:extLst>
      <p:ext uri="{BB962C8B-B14F-4D97-AF65-F5344CB8AC3E}">
        <p14:creationId xmlns:p14="http://schemas.microsoft.com/office/powerpoint/2010/main" xmlns="" val="1749227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of Algorithm Performance</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18</a:t>
            </a:fld>
            <a:endParaRPr lang="en-US"/>
          </a:p>
        </p:txBody>
      </p:sp>
      <p:sp>
        <p:nvSpPr>
          <p:cNvPr id="16" name="Rectangle 1"/>
          <p:cNvSpPr txBox="1">
            <a:spLocks noChangeArrowheads="1"/>
          </p:cNvSpPr>
          <p:nvPr/>
        </p:nvSpPr>
        <p:spPr>
          <a:xfrm>
            <a:off x="635000" y="555193"/>
            <a:ext cx="8229600" cy="1143000"/>
          </a:xfrm>
          <a:prstGeom prst="rect">
            <a:avLst/>
          </a:prstGeom>
        </p:spPr>
        <p:txBody>
          <a:bodyPr vert="horz" lIns="91440" tIns="45720" rIns="91440" bIns="45720" rtlCol="0" anchor="ctr" anchorCtr="1">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pPr>
              <a:defRPr/>
            </a:pPr>
            <a:r>
              <a:rPr lang="en-US" sz="4000" dirty="0" smtClean="0"/>
              <a:t>VIIRS C11 reprocessing</a:t>
            </a:r>
          </a:p>
        </p:txBody>
      </p:sp>
      <p:pic>
        <p:nvPicPr>
          <p:cNvPr id="5" name="Picture 4" descr="Screen Shot 2014-09-02 at 2.47.31 PM.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65200" y="1714500"/>
            <a:ext cx="3876505" cy="5143500"/>
          </a:xfrm>
          <a:prstGeom prst="rect">
            <a:avLst/>
          </a:prstGeom>
        </p:spPr>
      </p:pic>
      <p:sp>
        <p:nvSpPr>
          <p:cNvPr id="7" name="TextBox 6"/>
          <p:cNvSpPr txBox="1"/>
          <p:nvPr/>
        </p:nvSpPr>
        <p:spPr>
          <a:xfrm>
            <a:off x="2870200" y="4343400"/>
            <a:ext cx="486506" cy="369332"/>
          </a:xfrm>
          <a:prstGeom prst="rect">
            <a:avLst/>
          </a:prstGeom>
          <a:noFill/>
        </p:spPr>
        <p:txBody>
          <a:bodyPr wrap="none" rtlCol="0">
            <a:spAutoFit/>
          </a:bodyPr>
          <a:lstStyle/>
          <a:p>
            <a:r>
              <a:rPr lang="en-US" dirty="0" smtClean="0"/>
              <a:t>EVI</a:t>
            </a:r>
            <a:endParaRPr lang="en-US" dirty="0"/>
          </a:p>
        </p:txBody>
      </p:sp>
      <p:pic>
        <p:nvPicPr>
          <p:cNvPr id="8" name="Picture 7" descr="Screen Shot 2014-09-02 at 2.47.08 PM.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356100" y="1709928"/>
            <a:ext cx="3794196" cy="5148072"/>
          </a:xfrm>
          <a:prstGeom prst="rect">
            <a:avLst/>
          </a:prstGeom>
        </p:spPr>
      </p:pic>
      <p:sp>
        <p:nvSpPr>
          <p:cNvPr id="9" name="TextBox 8"/>
          <p:cNvSpPr txBox="1"/>
          <p:nvPr/>
        </p:nvSpPr>
        <p:spPr>
          <a:xfrm>
            <a:off x="5473700" y="3632200"/>
            <a:ext cx="664815" cy="369332"/>
          </a:xfrm>
          <a:prstGeom prst="rect">
            <a:avLst/>
          </a:prstGeom>
          <a:noFill/>
        </p:spPr>
        <p:txBody>
          <a:bodyPr wrap="none" rtlCol="0">
            <a:spAutoFit/>
          </a:bodyPr>
          <a:lstStyle/>
          <a:p>
            <a:r>
              <a:rPr lang="en-US" dirty="0" smtClean="0"/>
              <a:t>NDVI</a:t>
            </a:r>
            <a:endParaRPr lang="en-US" dirty="0"/>
          </a:p>
        </p:txBody>
      </p:sp>
    </p:spTree>
    <p:extLst>
      <p:ext uri="{BB962C8B-B14F-4D97-AF65-F5344CB8AC3E}">
        <p14:creationId xmlns:p14="http://schemas.microsoft.com/office/powerpoint/2010/main" xmlns="" val="1164793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Documentation</a:t>
            </a:r>
            <a:endParaRPr lang="en-US" dirty="0"/>
          </a:p>
        </p:txBody>
      </p:sp>
      <p:sp>
        <p:nvSpPr>
          <p:cNvPr id="3" name="Content Placeholder 2"/>
          <p:cNvSpPr>
            <a:spLocks noGrp="1"/>
          </p:cNvSpPr>
          <p:nvPr>
            <p:ph idx="1"/>
          </p:nvPr>
        </p:nvSpPr>
        <p:spPr>
          <a:xfrm>
            <a:off x="599792" y="1425074"/>
            <a:ext cx="7944416" cy="3762561"/>
          </a:xfrm>
        </p:spPr>
        <p:txBody>
          <a:bodyPr>
            <a:normAutofit/>
          </a:bodyPr>
          <a:lstStyle/>
          <a:p>
            <a:r>
              <a:rPr lang="en-US" sz="2600" dirty="0" smtClean="0"/>
              <a:t>The following documents will be updated and provided to the EDR Review Board before AERB approval:</a:t>
            </a:r>
          </a:p>
          <a:p>
            <a:pPr lvl="1"/>
            <a:r>
              <a:rPr lang="en-US" sz="2200" dirty="0" smtClean="0"/>
              <a:t>Current or updated ATBD</a:t>
            </a:r>
          </a:p>
          <a:p>
            <a:pPr lvl="1"/>
            <a:r>
              <a:rPr lang="en-US" sz="2200" dirty="0" smtClean="0"/>
              <a:t>Current or updated OAD</a:t>
            </a:r>
          </a:p>
          <a:p>
            <a:pPr lvl="1"/>
            <a:r>
              <a:rPr lang="en-US" sz="2200" dirty="0" smtClean="0"/>
              <a:t>README file for CLASS</a:t>
            </a:r>
          </a:p>
          <a:p>
            <a:pPr lvl="1"/>
            <a:r>
              <a:rPr lang="en-US" sz="2200" dirty="0" smtClean="0"/>
              <a:t>Product User’s Guide (Recommended)</a:t>
            </a:r>
          </a:p>
          <a:p>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225899"/>
            <a:ext cx="8229600" cy="5305529"/>
          </a:xfrm>
        </p:spPr>
        <p:txBody>
          <a:bodyPr>
            <a:normAutofit/>
          </a:bodyPr>
          <a:lstStyle/>
          <a:p>
            <a:r>
              <a:rPr lang="en-US" sz="2600" dirty="0" smtClean="0"/>
              <a:t>Algorithm Cal/Val Team Members</a:t>
            </a:r>
          </a:p>
          <a:p>
            <a:r>
              <a:rPr lang="en-US" sz="2600" dirty="0" smtClean="0"/>
              <a:t>Product Requirements</a:t>
            </a:r>
          </a:p>
          <a:p>
            <a:r>
              <a:rPr lang="en-US" sz="2600" dirty="0" smtClean="0"/>
              <a:t>Evaluation of algorithm performance to specification requirements</a:t>
            </a:r>
          </a:p>
          <a:p>
            <a:pPr lvl="1"/>
            <a:r>
              <a:rPr lang="en-US" sz="2200" dirty="0" smtClean="0"/>
              <a:t>Evaluation of the effect of required algorithm inputs</a:t>
            </a:r>
          </a:p>
          <a:p>
            <a:pPr lvl="1"/>
            <a:r>
              <a:rPr lang="en-US" sz="2200" dirty="0" smtClean="0"/>
              <a:t>Quality flag analysis/validation</a:t>
            </a:r>
          </a:p>
          <a:p>
            <a:pPr lvl="1"/>
            <a:r>
              <a:rPr lang="en-US" sz="2200" dirty="0" smtClean="0"/>
              <a:t>Error Budget</a:t>
            </a:r>
          </a:p>
          <a:p>
            <a:r>
              <a:rPr lang="en-US" sz="2600" dirty="0" smtClean="0"/>
              <a:t>Documentation</a:t>
            </a:r>
          </a:p>
          <a:p>
            <a:r>
              <a:rPr lang="en-US" sz="2400" dirty="0" smtClean="0"/>
              <a:t>Identification of Processing Environment</a:t>
            </a:r>
            <a:endParaRPr lang="en-US" sz="2600" dirty="0" smtClean="0"/>
          </a:p>
          <a:p>
            <a:r>
              <a:rPr lang="en-US" sz="2600" dirty="0" smtClean="0"/>
              <a:t>Conclusion</a:t>
            </a:r>
          </a:p>
          <a:p>
            <a:r>
              <a:rPr lang="en-US" sz="2600" dirty="0" smtClean="0"/>
              <a:t>Path Forward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Identification of Processing Environment</a:t>
            </a:r>
            <a:endParaRPr lang="en-US" dirty="0"/>
          </a:p>
        </p:txBody>
      </p:sp>
      <p:sp>
        <p:nvSpPr>
          <p:cNvPr id="3" name="Content Placeholder 2"/>
          <p:cNvSpPr>
            <a:spLocks noGrp="1"/>
          </p:cNvSpPr>
          <p:nvPr>
            <p:ph idx="1"/>
          </p:nvPr>
        </p:nvSpPr>
        <p:spPr>
          <a:xfrm>
            <a:off x="599792" y="1425074"/>
            <a:ext cx="7944416" cy="3762561"/>
          </a:xfrm>
        </p:spPr>
        <p:txBody>
          <a:bodyPr>
            <a:normAutofit fontScale="92500" lnSpcReduction="20000"/>
          </a:bodyPr>
          <a:lstStyle/>
          <a:p>
            <a:r>
              <a:rPr lang="en-US" sz="2600" dirty="0" smtClean="0"/>
              <a:t>IDPS or NDE build (version) number and effective date – date the future build version addressing the identified DRs is in operation at IDPS</a:t>
            </a:r>
          </a:p>
          <a:p>
            <a:r>
              <a:rPr lang="en-US" sz="2600" dirty="0" smtClean="0"/>
              <a:t>Algorithm version – Build version that would implement the DRs identified in the following slides</a:t>
            </a:r>
          </a:p>
          <a:p>
            <a:r>
              <a:rPr lang="en-US" sz="2600" dirty="0" smtClean="0"/>
              <a:t>Version of LUTs used – operational version on the effective date</a:t>
            </a:r>
          </a:p>
          <a:p>
            <a:r>
              <a:rPr lang="en-US" sz="2600" dirty="0" smtClean="0"/>
              <a:t>Version of PCTs used – operational version on the effective date</a:t>
            </a:r>
          </a:p>
          <a:p>
            <a:r>
              <a:rPr lang="en-US" sz="2600" dirty="0" smtClean="0"/>
              <a:t>Description of environment used to achieve validated stage 1 – C11 reprocessing from Land PEATE</a:t>
            </a:r>
          </a:p>
          <a:p>
            <a:endParaRPr lang="en-US" sz="26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20</a:t>
            </a:fld>
            <a:endParaRPr lang="en-US"/>
          </a:p>
        </p:txBody>
      </p:sp>
    </p:spTree>
    <p:extLst>
      <p:ext uri="{BB962C8B-B14F-4D97-AF65-F5344CB8AC3E}">
        <p14:creationId xmlns:p14="http://schemas.microsoft.com/office/powerpoint/2010/main" xmlns="" val="3818268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DRs – SRIP</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1224913544"/>
              </p:ext>
            </p:extLst>
          </p:nvPr>
        </p:nvGraphicFramePr>
        <p:xfrm>
          <a:off x="212942" y="2044178"/>
          <a:ext cx="8755694" cy="3296920"/>
        </p:xfrm>
        <a:graphic>
          <a:graphicData uri="http://schemas.openxmlformats.org/drawingml/2006/table">
            <a:tbl>
              <a:tblPr firstRow="1" bandRow="1">
                <a:tableStyleId>{5C22544A-7EE6-4342-B048-85BDC9FD1C3A}</a:tableStyleId>
              </a:tblPr>
              <a:tblGrid>
                <a:gridCol w="1233387"/>
                <a:gridCol w="6244652"/>
                <a:gridCol w="1277655"/>
              </a:tblGrid>
              <a:tr h="370840">
                <a:tc>
                  <a:txBody>
                    <a:bodyPr/>
                    <a:lstStyle/>
                    <a:p>
                      <a:r>
                        <a:rPr lang="en-US" dirty="0" smtClean="0"/>
                        <a:t>DR</a:t>
                      </a:r>
                      <a:r>
                        <a:rPr lang="en-US" baseline="0" dirty="0" smtClean="0"/>
                        <a:t>#</a:t>
                      </a:r>
                      <a:endParaRPr lang="en-US" dirty="0"/>
                    </a:p>
                  </a:txBody>
                  <a:tcPr/>
                </a:tc>
                <a:tc>
                  <a:txBody>
                    <a:bodyPr/>
                    <a:lstStyle/>
                    <a:p>
                      <a:r>
                        <a:rPr lang="en-US" dirty="0" smtClean="0"/>
                        <a:t>Description</a:t>
                      </a:r>
                      <a:endParaRPr lang="en-US" dirty="0"/>
                    </a:p>
                  </a:txBody>
                  <a:tcPr/>
                </a:tc>
                <a:tc>
                  <a:txBody>
                    <a:bodyPr/>
                    <a:lstStyle/>
                    <a:p>
                      <a:r>
                        <a:rPr lang="en-US" dirty="0" smtClean="0"/>
                        <a:t>Status</a:t>
                      </a:r>
                      <a:endParaRPr lang="en-US" dirty="0"/>
                    </a:p>
                  </a:txBody>
                  <a:tcPr/>
                </a:tc>
              </a:tr>
              <a:tr h="370840">
                <a:tc>
                  <a:txBody>
                    <a:bodyPr/>
                    <a:lstStyle/>
                    <a:p>
                      <a:r>
                        <a:rPr lang="en-US" dirty="0" smtClean="0"/>
                        <a:t>DR XXXX</a:t>
                      </a:r>
                    </a:p>
                    <a:p>
                      <a:r>
                        <a:rPr lang="en-US" dirty="0" smtClean="0"/>
                        <a:t>(Land - SRIP)</a:t>
                      </a:r>
                      <a:endParaRPr lang="en-US" dirty="0"/>
                    </a:p>
                  </a:txBody>
                  <a:tcPr/>
                </a:tc>
                <a:tc>
                  <a:txBody>
                    <a:bodyPr/>
                    <a:lstStyle/>
                    <a:p>
                      <a:r>
                        <a:rPr lang="en-US" dirty="0" smtClean="0"/>
                        <a:t>Band quality value of “Poor” for each SDR band </a:t>
                      </a:r>
                      <a:r>
                        <a:rPr lang="en-US" baseline="0" dirty="0" smtClean="0"/>
                        <a:t>(bits 0-1: 0: Good, 1: Poor, 2: No Calibration) in most cases results from flagging the case of dual gain anomaly. SDR values from dual gain anomaly are good and retrieved SRIP under this condition has been found to be good. </a:t>
                      </a:r>
                      <a:endParaRPr lang="en-US" dirty="0"/>
                    </a:p>
                  </a:txBody>
                  <a:tcPr/>
                </a:tc>
                <a:tc>
                  <a:txBody>
                    <a:bodyPr/>
                    <a:lstStyle/>
                    <a:p>
                      <a:r>
                        <a:rPr lang="en-US" dirty="0" smtClean="0"/>
                        <a:t>Not</a:t>
                      </a:r>
                      <a:r>
                        <a:rPr lang="en-US" baseline="0" dirty="0" smtClean="0"/>
                        <a:t> submitted</a:t>
                      </a:r>
                      <a:endParaRPr lang="en-US" dirty="0"/>
                    </a:p>
                  </a:txBody>
                  <a:tcPr/>
                </a:tc>
              </a:tr>
              <a:tr h="370840">
                <a:tc>
                  <a:txBody>
                    <a:bodyPr/>
                    <a:lstStyle/>
                    <a:p>
                      <a:r>
                        <a:rPr lang="en-US" dirty="0" smtClean="0"/>
                        <a:t>DR</a:t>
                      </a:r>
                      <a:r>
                        <a:rPr lang="en-US" baseline="0" dirty="0" smtClean="0"/>
                        <a:t> XXXX</a:t>
                      </a:r>
                    </a:p>
                    <a:p>
                      <a:r>
                        <a:rPr lang="en-US" baseline="0" dirty="0" smtClean="0"/>
                        <a:t>(Land – SRIP)</a:t>
                      </a:r>
                      <a:endParaRPr lang="en-US" dirty="0"/>
                    </a:p>
                  </a:txBody>
                  <a:tcPr/>
                </a:tc>
                <a:tc>
                  <a:txBody>
                    <a:bodyPr/>
                    <a:lstStyle/>
                    <a:p>
                      <a:r>
                        <a:rPr lang="en-US" dirty="0" smtClean="0"/>
                        <a:t>In the SRIP</a:t>
                      </a:r>
                      <a:r>
                        <a:rPr lang="en-US" baseline="0" dirty="0" smtClean="0"/>
                        <a:t> process t</a:t>
                      </a:r>
                      <a:r>
                        <a:rPr lang="en-US" dirty="0" smtClean="0"/>
                        <a:t>his Initialization</a:t>
                      </a:r>
                      <a:r>
                        <a:rPr lang="en-US" baseline="0" dirty="0" smtClean="0"/>
                        <a:t> is missing</a:t>
                      </a:r>
                    </a:p>
                    <a:p>
                      <a:r>
                        <a:rPr lang="en-US" sz="1800" kern="1200" dirty="0" err="1" smtClean="0">
                          <a:solidFill>
                            <a:schemeClr val="dk1"/>
                          </a:solidFill>
                          <a:effectLst/>
                          <a:latin typeface="+mn-lt"/>
                          <a:ea typeface="+mn-ea"/>
                          <a:cs typeface="+mn-cs"/>
                        </a:rPr>
                        <a:t>roatm</a:t>
                      </a:r>
                      <a:r>
                        <a:rPr lang="en-US" sz="1800" kern="1200" dirty="0" smtClean="0">
                          <a:solidFill>
                            <a:schemeClr val="dk1"/>
                          </a:solidFill>
                          <a:effectLst/>
                          <a:latin typeface="+mn-lt"/>
                          <a:ea typeface="+mn-ea"/>
                          <a:cs typeface="+mn-cs"/>
                        </a:rPr>
                        <a:t>    = NA_FLOAT32_FILL;</a:t>
                      </a:r>
                      <a:r>
                        <a:rPr lang="en-US" sz="1800" kern="1200" baseline="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xrorayp</a:t>
                      </a:r>
                      <a:r>
                        <a:rPr lang="en-US" sz="1800" kern="1200" dirty="0" smtClean="0">
                          <a:solidFill>
                            <a:schemeClr val="dk1"/>
                          </a:solidFill>
                          <a:effectLst/>
                          <a:latin typeface="+mn-lt"/>
                          <a:ea typeface="+mn-ea"/>
                          <a:cs typeface="+mn-cs"/>
                        </a:rPr>
                        <a:t>  = NA_FLOAT32_FILL;</a:t>
                      </a:r>
                      <a:br>
                        <a:rPr lang="en-US" sz="1800" kern="1200" dirty="0" smtClean="0">
                          <a:solidFill>
                            <a:schemeClr val="dk1"/>
                          </a:solidFill>
                          <a:effectLst/>
                          <a:latin typeface="+mn-lt"/>
                          <a:ea typeface="+mn-ea"/>
                          <a:cs typeface="+mn-cs"/>
                        </a:rPr>
                      </a:br>
                      <a:r>
                        <a:rPr lang="en-US" sz="1800" kern="1200" dirty="0" err="1" smtClean="0">
                          <a:solidFill>
                            <a:schemeClr val="dk1"/>
                          </a:solidFill>
                          <a:effectLst/>
                          <a:latin typeface="+mn-lt"/>
                          <a:ea typeface="+mn-ea"/>
                          <a:cs typeface="+mn-cs"/>
                        </a:rPr>
                        <a:t>rho_atm_rho_mol</a:t>
                      </a:r>
                      <a:r>
                        <a:rPr lang="en-US" sz="1800" kern="1200" dirty="0" smtClean="0">
                          <a:solidFill>
                            <a:schemeClr val="dk1"/>
                          </a:solidFill>
                          <a:effectLst/>
                          <a:latin typeface="+mn-lt"/>
                          <a:ea typeface="+mn-ea"/>
                          <a:cs typeface="+mn-cs"/>
                        </a:rPr>
                        <a:t> = 0.0;</a:t>
                      </a:r>
                    </a:p>
                    <a:p>
                      <a:r>
                        <a:rPr lang="en-US" sz="1800" kern="1200" dirty="0" smtClean="0">
                          <a:solidFill>
                            <a:schemeClr val="dk1"/>
                          </a:solidFill>
                          <a:effectLst/>
                          <a:latin typeface="+mn-lt"/>
                          <a:ea typeface="+mn-ea"/>
                          <a:cs typeface="+mn-cs"/>
                        </a:rPr>
                        <a:t>It affects only if band 4 is not retrieved. The Aerosol</a:t>
                      </a:r>
                      <a:r>
                        <a:rPr lang="en-US" sz="1800" kern="1200" baseline="0" dirty="0" smtClean="0">
                          <a:solidFill>
                            <a:schemeClr val="dk1"/>
                          </a:solidFill>
                          <a:effectLst/>
                          <a:latin typeface="+mn-lt"/>
                          <a:ea typeface="+mn-ea"/>
                          <a:cs typeface="+mn-cs"/>
                        </a:rPr>
                        <a:t> Quantity flag in QF7 may not be correct.</a:t>
                      </a:r>
                      <a:endParaRPr lang="en-US" dirty="0"/>
                    </a:p>
                  </a:txBody>
                  <a:tcPr/>
                </a:tc>
                <a:tc>
                  <a:txBody>
                    <a:bodyPr/>
                    <a:lstStyle/>
                    <a:p>
                      <a:r>
                        <a:rPr lang="en-US" dirty="0" smtClean="0"/>
                        <a:t>Not submitted</a:t>
                      </a:r>
                      <a:endParaRPr lang="en-US" dirty="0"/>
                    </a:p>
                  </a:txBody>
                  <a:tcPr/>
                </a:tc>
              </a:tr>
            </a:tbl>
          </a:graphicData>
        </a:graphic>
      </p:graphicFrame>
      <p:sp>
        <p:nvSpPr>
          <p:cNvPr id="3" name="TextBox 2"/>
          <p:cNvSpPr txBox="1"/>
          <p:nvPr/>
        </p:nvSpPr>
        <p:spPr>
          <a:xfrm>
            <a:off x="250521" y="1290181"/>
            <a:ext cx="6576164" cy="369332"/>
          </a:xfrm>
          <a:prstGeom prst="rect">
            <a:avLst/>
          </a:prstGeom>
          <a:noFill/>
        </p:spPr>
        <p:txBody>
          <a:bodyPr wrap="square" rtlCol="0">
            <a:spAutoFit/>
          </a:bodyPr>
          <a:lstStyle/>
          <a:p>
            <a:r>
              <a:rPr lang="en-US" b="1" dirty="0" smtClean="0"/>
              <a:t>Following DRs should be implemented in the IDPS SRIP process </a:t>
            </a:r>
            <a:endParaRPr lang="en-US" b="1" dirty="0"/>
          </a:p>
        </p:txBody>
      </p:sp>
    </p:spTree>
    <p:extLst>
      <p:ext uri="{BB962C8B-B14F-4D97-AF65-F5344CB8AC3E}">
        <p14:creationId xmlns:p14="http://schemas.microsoft.com/office/powerpoint/2010/main" xmlns="" val="75161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DRs - AOTIP</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xmlns="" val="2270725939"/>
              </p:ext>
            </p:extLst>
          </p:nvPr>
        </p:nvGraphicFramePr>
        <p:xfrm>
          <a:off x="275572" y="1768606"/>
          <a:ext cx="8755694" cy="3937000"/>
        </p:xfrm>
        <a:graphic>
          <a:graphicData uri="http://schemas.openxmlformats.org/drawingml/2006/table">
            <a:tbl>
              <a:tblPr firstRow="1" bandRow="1">
                <a:tableStyleId>{5C22544A-7EE6-4342-B048-85BDC9FD1C3A}</a:tableStyleId>
              </a:tblPr>
              <a:tblGrid>
                <a:gridCol w="1233387"/>
                <a:gridCol w="6244652"/>
                <a:gridCol w="1277655"/>
              </a:tblGrid>
              <a:tr h="370840">
                <a:tc>
                  <a:txBody>
                    <a:bodyPr/>
                    <a:lstStyle/>
                    <a:p>
                      <a:r>
                        <a:rPr lang="en-US" dirty="0" smtClean="0"/>
                        <a:t>DR</a:t>
                      </a:r>
                      <a:r>
                        <a:rPr lang="en-US" baseline="0" dirty="0" smtClean="0"/>
                        <a:t>#</a:t>
                      </a:r>
                      <a:endParaRPr lang="en-US" dirty="0"/>
                    </a:p>
                  </a:txBody>
                  <a:tcPr/>
                </a:tc>
                <a:tc>
                  <a:txBody>
                    <a:bodyPr/>
                    <a:lstStyle/>
                    <a:p>
                      <a:r>
                        <a:rPr lang="en-US" dirty="0" smtClean="0"/>
                        <a:t>Description</a:t>
                      </a:r>
                      <a:endParaRPr lang="en-US" dirty="0"/>
                    </a:p>
                  </a:txBody>
                  <a:tcPr/>
                </a:tc>
                <a:tc>
                  <a:txBody>
                    <a:bodyPr/>
                    <a:lstStyle/>
                    <a:p>
                      <a:r>
                        <a:rPr lang="en-US" dirty="0" smtClean="0"/>
                        <a:t>Status</a:t>
                      </a:r>
                      <a:endParaRPr lang="en-US" dirty="0"/>
                    </a:p>
                  </a:txBody>
                  <a:tcPr/>
                </a:tc>
              </a:tr>
              <a:tr h="370840">
                <a:tc>
                  <a:txBody>
                    <a:bodyPr/>
                    <a:lstStyle/>
                    <a:p>
                      <a:r>
                        <a:rPr lang="en-US" dirty="0" smtClean="0"/>
                        <a:t>DR</a:t>
                      </a:r>
                      <a:r>
                        <a:rPr lang="en-US" baseline="0" dirty="0" smtClean="0"/>
                        <a:t> XXXX (Land – AOTIP)</a:t>
                      </a:r>
                      <a:endParaRPr lang="en-US" dirty="0"/>
                    </a:p>
                  </a:txBody>
                  <a:tcPr/>
                </a:tc>
                <a:tc>
                  <a:txBody>
                    <a:bodyPr/>
                    <a:lstStyle/>
                    <a:p>
                      <a:r>
                        <a:rPr lang="en-US" dirty="0" smtClean="0"/>
                        <a:t>Dust</a:t>
                      </a:r>
                      <a:r>
                        <a:rPr lang="en-US" baseline="0" dirty="0" smtClean="0"/>
                        <a:t> model is not working. Skip the dust model while retrieving AOTIP</a:t>
                      </a:r>
                      <a:endParaRPr lang="en-US" dirty="0"/>
                    </a:p>
                  </a:txBody>
                  <a:tcPr/>
                </a:tc>
                <a:tc>
                  <a:txBody>
                    <a:bodyPr/>
                    <a:lstStyle/>
                    <a:p>
                      <a:r>
                        <a:rPr lang="en-US" dirty="0" smtClean="0"/>
                        <a:t>Not</a:t>
                      </a:r>
                      <a:r>
                        <a:rPr lang="en-US" baseline="0" dirty="0" smtClean="0"/>
                        <a:t> submitted</a:t>
                      </a:r>
                      <a:endParaRPr lang="en-US" dirty="0"/>
                    </a:p>
                  </a:txBody>
                  <a:tcPr/>
                </a:tc>
              </a:tr>
              <a:tr h="370840">
                <a:tc>
                  <a:txBody>
                    <a:bodyPr/>
                    <a:lstStyle/>
                    <a:p>
                      <a:r>
                        <a:rPr lang="en-US" dirty="0" smtClean="0"/>
                        <a:t>DR XXXX (Land – AOTIP)</a:t>
                      </a:r>
                      <a:endParaRPr lang="en-US" dirty="0"/>
                    </a:p>
                  </a:txBody>
                  <a:tcPr/>
                </a:tc>
                <a:tc>
                  <a:txBody>
                    <a:bodyPr/>
                    <a:lstStyle/>
                    <a:p>
                      <a:r>
                        <a:rPr lang="en-US" dirty="0" smtClean="0"/>
                        <a:t>AOTIP</a:t>
                      </a:r>
                      <a:r>
                        <a:rPr lang="en-US" baseline="0" dirty="0" smtClean="0"/>
                        <a:t> sets the AOT Quality as “Not produced” if the Ephemeral Water flag in VCM is tuned ON in VCM. Bypass this check so the AOTIP would retain the default value (high) for the quality flag.</a:t>
                      </a:r>
                      <a:endParaRPr lang="en-US" dirty="0"/>
                    </a:p>
                  </a:txBody>
                  <a:tcPr/>
                </a:tc>
                <a:tc>
                  <a:txBody>
                    <a:bodyPr/>
                    <a:lstStyle/>
                    <a:p>
                      <a:r>
                        <a:rPr lang="en-US" dirty="0" smtClean="0"/>
                        <a:t>Not submitted</a:t>
                      </a:r>
                      <a:endParaRPr lang="en-US" dirty="0"/>
                    </a:p>
                  </a:txBody>
                  <a:tcPr/>
                </a:tc>
              </a:tr>
              <a:tr h="370840">
                <a:tc>
                  <a:txBody>
                    <a:bodyPr/>
                    <a:lstStyle/>
                    <a:p>
                      <a:r>
                        <a:rPr lang="en-US" dirty="0" smtClean="0"/>
                        <a:t>DR XXXX (Land – AOTIP)</a:t>
                      </a:r>
                      <a:endParaRPr lang="en-US" dirty="0"/>
                    </a:p>
                  </a:txBody>
                  <a:tcPr/>
                </a:tc>
                <a:tc>
                  <a:txBody>
                    <a:bodyPr/>
                    <a:lstStyle/>
                    <a:p>
                      <a:r>
                        <a:rPr lang="en-US" dirty="0" smtClean="0"/>
                        <a:t>AOTIP</a:t>
                      </a:r>
                      <a:r>
                        <a:rPr lang="en-US" baseline="0" dirty="0" smtClean="0"/>
                        <a:t> retrieval at the extreme range may not be correct. C11 reprocessing used the entire retrieved range by ignoring the out of range flag. Quality of SRIP from this change to AOITP didn’t improve.  DR recommends that retrieval approach be fixed.</a:t>
                      </a:r>
                    </a:p>
                    <a:p>
                      <a:r>
                        <a:rPr lang="en-US" sz="1800" b="1" i="0" u="none" strike="noStrike" kern="1200" baseline="0" dirty="0" smtClean="0">
                          <a:solidFill>
                            <a:schemeClr val="dk1"/>
                          </a:solidFill>
                          <a:latin typeface="+mn-lt"/>
                          <a:ea typeface="+mn-ea"/>
                          <a:cs typeface="+mn-cs"/>
                        </a:rPr>
                        <a:t>This may have been addressed by the DRs 7595, 7596, 7597, 7598, and 4724 </a:t>
                      </a:r>
                      <a:endParaRPr lang="en-US" dirty="0"/>
                    </a:p>
                  </a:txBody>
                  <a:tcPr/>
                </a:tc>
                <a:tc>
                  <a:txBody>
                    <a:bodyPr/>
                    <a:lstStyle/>
                    <a:p>
                      <a:r>
                        <a:rPr lang="en-US" dirty="0" smtClean="0"/>
                        <a:t>Not submitted</a:t>
                      </a:r>
                      <a:endParaRPr lang="en-US" dirty="0"/>
                    </a:p>
                  </a:txBody>
                  <a:tcPr/>
                </a:tc>
              </a:tr>
            </a:tbl>
          </a:graphicData>
        </a:graphic>
      </p:graphicFrame>
      <p:sp>
        <p:nvSpPr>
          <p:cNvPr id="5" name="TextBox 4"/>
          <p:cNvSpPr txBox="1"/>
          <p:nvPr/>
        </p:nvSpPr>
        <p:spPr>
          <a:xfrm>
            <a:off x="250521" y="1290181"/>
            <a:ext cx="6601216" cy="369332"/>
          </a:xfrm>
          <a:prstGeom prst="rect">
            <a:avLst/>
          </a:prstGeom>
          <a:noFill/>
        </p:spPr>
        <p:txBody>
          <a:bodyPr wrap="square" rtlCol="0">
            <a:spAutoFit/>
          </a:bodyPr>
          <a:lstStyle/>
          <a:p>
            <a:r>
              <a:rPr lang="en-US" b="1" dirty="0" smtClean="0"/>
              <a:t>Following DRs should be implemented in the IDPS AOTIP process </a:t>
            </a:r>
            <a:endParaRPr lang="en-US" b="1" dirty="0"/>
          </a:p>
        </p:txBody>
      </p:sp>
    </p:spTree>
    <p:extLst>
      <p:ext uri="{BB962C8B-B14F-4D97-AF65-F5344CB8AC3E}">
        <p14:creationId xmlns:p14="http://schemas.microsoft.com/office/powerpoint/2010/main" xmlns="" val="31095832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Conclusion</a:t>
            </a:r>
            <a:endParaRPr lang="en-US" dirty="0"/>
          </a:p>
        </p:txBody>
      </p:sp>
      <p:sp>
        <p:nvSpPr>
          <p:cNvPr id="3" name="Content Placeholder 2"/>
          <p:cNvSpPr>
            <a:spLocks noGrp="1"/>
          </p:cNvSpPr>
          <p:nvPr>
            <p:ph idx="1"/>
          </p:nvPr>
        </p:nvSpPr>
        <p:spPr>
          <a:xfrm>
            <a:off x="529628" y="1479396"/>
            <a:ext cx="7627545" cy="3183139"/>
          </a:xfrm>
        </p:spPr>
        <p:txBody>
          <a:bodyPr>
            <a:normAutofit/>
          </a:bodyPr>
          <a:lstStyle/>
          <a:p>
            <a:r>
              <a:rPr lang="en-US" dirty="0" smtClean="0"/>
              <a:t>Cal/Val results summary:</a:t>
            </a:r>
          </a:p>
          <a:p>
            <a:pPr lvl="1"/>
            <a:r>
              <a:rPr lang="en-US" dirty="0" smtClean="0"/>
              <a:t>Team recommends algorithm validated stage 1 maturity provided that all identified DRs are implemented</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Path Forward</a:t>
            </a:r>
          </a:p>
        </p:txBody>
      </p:sp>
      <p:sp>
        <p:nvSpPr>
          <p:cNvPr id="3" name="Content Placeholder 2"/>
          <p:cNvSpPr>
            <a:spLocks noGrp="1"/>
          </p:cNvSpPr>
          <p:nvPr>
            <p:ph idx="1"/>
          </p:nvPr>
        </p:nvSpPr>
        <p:spPr>
          <a:xfrm>
            <a:off x="711955" y="1098649"/>
            <a:ext cx="7600384" cy="1581052"/>
          </a:xfrm>
        </p:spPr>
        <p:txBody>
          <a:bodyPr>
            <a:normAutofit/>
          </a:bodyPr>
          <a:lstStyle/>
          <a:p>
            <a:r>
              <a:rPr lang="en-US" sz="3200" dirty="0" smtClean="0"/>
              <a:t>Planned further improvements – Update VIIRS SR (and aerosol) algorithm to MODIS collection 6 </a:t>
            </a:r>
          </a:p>
        </p:txBody>
      </p:sp>
      <p:sp>
        <p:nvSpPr>
          <p:cNvPr id="4" name="Slide Number Placeholder 3"/>
          <p:cNvSpPr>
            <a:spLocks noGrp="1"/>
          </p:cNvSpPr>
          <p:nvPr>
            <p:ph type="sldNum" sz="quarter" idx="12"/>
          </p:nvPr>
        </p:nvSpPr>
        <p:spPr/>
        <p:txBody>
          <a:bodyPr/>
          <a:lstStyle/>
          <a:p>
            <a:fld id="{96E36F11-A39A-294D-A59D-6180D50ED29D}" type="slidenum">
              <a:rPr lang="en-US" smtClean="0"/>
              <a:pPr/>
              <a:t>24</a:t>
            </a:fld>
            <a:endParaRPr lang="en-US"/>
          </a:p>
        </p:txBody>
      </p:sp>
      <p:pic>
        <p:nvPicPr>
          <p:cNvPr id="5" name="Picture 4"/>
          <p:cNvPicPr/>
          <p:nvPr/>
        </p:nvPicPr>
        <p:blipFill>
          <a:blip r:embed="rId2">
            <a:extLst>
              <a:ext uri="{28A0092B-C50C-407E-A947-70E740481C1C}">
                <a14:useLocalDpi xmlns:a14="http://schemas.microsoft.com/office/drawing/2010/main" xmlns="" val="0"/>
              </a:ext>
            </a:extLst>
          </a:blip>
          <a:stretch>
            <a:fillRect/>
          </a:stretch>
        </p:blipFill>
        <p:spPr>
          <a:xfrm>
            <a:off x="4483100" y="3000692"/>
            <a:ext cx="4254500" cy="3400108"/>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8301" y="2870200"/>
            <a:ext cx="3632200" cy="355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1536700" y="3784600"/>
            <a:ext cx="1288672" cy="369332"/>
          </a:xfrm>
          <a:prstGeom prst="rect">
            <a:avLst/>
          </a:prstGeom>
          <a:noFill/>
        </p:spPr>
        <p:txBody>
          <a:bodyPr wrap="none" rtlCol="0">
            <a:spAutoFit/>
          </a:bodyPr>
          <a:lstStyle/>
          <a:p>
            <a:r>
              <a:rPr lang="en-US" dirty="0"/>
              <a:t>Collection 5</a:t>
            </a:r>
          </a:p>
        </p:txBody>
      </p:sp>
      <p:sp>
        <p:nvSpPr>
          <p:cNvPr id="13" name="Rectangle 12"/>
          <p:cNvSpPr/>
          <p:nvPr/>
        </p:nvSpPr>
        <p:spPr>
          <a:xfrm>
            <a:off x="5286564" y="3879334"/>
            <a:ext cx="1288672" cy="369332"/>
          </a:xfrm>
          <a:prstGeom prst="rect">
            <a:avLst/>
          </a:prstGeom>
        </p:spPr>
        <p:txBody>
          <a:bodyPr wrap="none">
            <a:spAutoFit/>
          </a:bodyPr>
          <a:lstStyle/>
          <a:p>
            <a:r>
              <a:rPr lang="en-US" dirty="0"/>
              <a:t>Collection </a:t>
            </a:r>
            <a:r>
              <a:rPr lang="en-US" dirty="0" smtClean="0"/>
              <a:t>6</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266753473"/>
              </p:ext>
            </p:extLst>
          </p:nvPr>
        </p:nvGraphicFramePr>
        <p:xfrm>
          <a:off x="263047" y="2060561"/>
          <a:ext cx="8617906" cy="2133624"/>
        </p:xfrm>
        <a:graphic>
          <a:graphicData uri="http://schemas.openxmlformats.org/drawingml/2006/table">
            <a:tbl>
              <a:tblPr firstRow="1" bandRow="1">
                <a:tableStyleId>{5C22544A-7EE6-4342-B048-85BDC9FD1C3A}</a:tableStyleId>
              </a:tblPr>
              <a:tblGrid>
                <a:gridCol w="2079320"/>
                <a:gridCol w="2279737"/>
                <a:gridCol w="4258849"/>
              </a:tblGrid>
              <a:tr h="358214">
                <a:tc>
                  <a:txBody>
                    <a:bodyPr/>
                    <a:lstStyle/>
                    <a:p>
                      <a:pPr algn="ctr"/>
                      <a:r>
                        <a:rPr lang="en-US" sz="2000" dirty="0" smtClean="0">
                          <a:latin typeface="Times New Roman" pitchFamily="18" charset="0"/>
                          <a:cs typeface="Times New Roman" pitchFamily="18" charset="0"/>
                        </a:rPr>
                        <a:t>Name</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Organization</a:t>
                      </a:r>
                      <a:endParaRPr lang="en-US" sz="2000" dirty="0">
                        <a:latin typeface="Times New Roman" pitchFamily="18" charset="0"/>
                        <a:cs typeface="Times New Roman" pitchFamily="18" charset="0"/>
                      </a:endParaRPr>
                    </a:p>
                  </a:txBody>
                  <a:tcPr/>
                </a:tc>
                <a:tc>
                  <a:txBody>
                    <a:bodyPr/>
                    <a:lstStyle/>
                    <a:p>
                      <a:pPr algn="ctr"/>
                      <a:r>
                        <a:rPr lang="en-US" sz="2000" dirty="0" smtClean="0">
                          <a:latin typeface="Times New Roman" pitchFamily="18" charset="0"/>
                          <a:cs typeface="Times New Roman" pitchFamily="18" charset="0"/>
                        </a:rPr>
                        <a:t>Major Task</a:t>
                      </a:r>
                      <a:endParaRPr lang="en-US" sz="20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Eric Vermote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NASA GSFC</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SR EDR Algorithm Lead</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Alexie Lyapustin</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NASA GSFC</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SR Cal Val Lead</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Sadashiva Devadiga</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NASA GSFC</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Sigma Space Corp</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SR QA Lead</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Ivan Csiszar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NOAA/STAR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STAR Land EDR Chair</a:t>
                      </a:r>
                    </a:p>
                  </a:txBody>
                  <a:tcPr marT="45723" marB="45723" horzOverflow="overflow"/>
                </a:tc>
              </a:tr>
            </a:tbl>
          </a:graphicData>
        </a:graphic>
      </p:graphicFrame>
      <p:sp>
        <p:nvSpPr>
          <p:cNvPr id="2" name="Title 1"/>
          <p:cNvSpPr>
            <a:spLocks noGrp="1"/>
          </p:cNvSpPr>
          <p:nvPr>
            <p:ph type="title"/>
          </p:nvPr>
        </p:nvSpPr>
        <p:spPr/>
        <p:txBody>
          <a:bodyPr>
            <a:normAutofit/>
          </a:bodyPr>
          <a:lstStyle/>
          <a:p>
            <a:r>
              <a:rPr lang="en-US" dirty="0" smtClean="0"/>
              <a:t>VIIRS Surface Reflectance Team</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Requirements</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xmlns="" val="3885797168"/>
              </p:ext>
            </p:extLst>
          </p:nvPr>
        </p:nvGraphicFramePr>
        <p:xfrm>
          <a:off x="541689" y="1146161"/>
          <a:ext cx="7835154" cy="4114854"/>
        </p:xfrm>
        <a:graphic>
          <a:graphicData uri="http://schemas.openxmlformats.org/drawingml/2006/table">
            <a:tbl>
              <a:tblPr firstRow="1" bandRow="1">
                <a:tableStyleId>{5C22544A-7EE6-4342-B048-85BDC9FD1C3A}</a:tableStyleId>
              </a:tblPr>
              <a:tblGrid>
                <a:gridCol w="2639922"/>
                <a:gridCol w="2729937"/>
                <a:gridCol w="2465295"/>
              </a:tblGrid>
              <a:tr h="358214">
                <a:tc>
                  <a:txBody>
                    <a:bodyPr/>
                    <a:lstStyle/>
                    <a:p>
                      <a:pPr algn="ctr"/>
                      <a:r>
                        <a:rPr lang="en-US" sz="1800" dirty="0" smtClean="0">
                          <a:latin typeface="Times New Roman" pitchFamily="18" charset="0"/>
                          <a:cs typeface="Times New Roman" pitchFamily="18" charset="0"/>
                        </a:rPr>
                        <a:t>Attribute</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Threshold</a:t>
                      </a:r>
                      <a:endParaRPr lang="en-US" sz="1800" dirty="0">
                        <a:latin typeface="Times New Roman" pitchFamily="18" charset="0"/>
                        <a:cs typeface="Times New Roman" pitchFamily="18" charset="0"/>
                      </a:endParaRPr>
                    </a:p>
                  </a:txBody>
                  <a:tcPr/>
                </a:tc>
                <a:tc>
                  <a:txBody>
                    <a:bodyPr/>
                    <a:lstStyle/>
                    <a:p>
                      <a:pPr algn="ctr"/>
                      <a:r>
                        <a:rPr lang="en-US" sz="1800" dirty="0" smtClean="0">
                          <a:latin typeface="Times New Roman" pitchFamily="18" charset="0"/>
                          <a:cs typeface="Times New Roman" pitchFamily="18" charset="0"/>
                        </a:rPr>
                        <a:t>Objective</a:t>
                      </a:r>
                      <a:endParaRPr lang="en-US" sz="1800" dirty="0">
                        <a:latin typeface="Times New Roman" pitchFamily="18" charset="0"/>
                        <a:cs typeface="Times New Roman" pitchFamily="18" charset="0"/>
                      </a:endParaRPr>
                    </a:p>
                  </a:txBody>
                  <a:tcPr/>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Geographic coverage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Land, Cloud Clear.</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Global, All atmospheric condition</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Vertical Coverage </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NA</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NA</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Vertical Cell Size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NA</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NA</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Horizontal Cell Size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Nadir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Moderate Resolution: 0.75km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Image Resolution: 0.375 km</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Mapping Uncertainty</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Range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Accuracy*</a:t>
                      </a:r>
                      <a:endParaRPr kumimoji="0" lang="en-US" sz="1600" b="0" i="0" u="none" strike="noStrike" kern="1200" cap="none" normalizeH="0" baseline="30000" dirty="0" smtClean="0">
                        <a:ln>
                          <a:noFill/>
                        </a:ln>
                        <a:solidFill>
                          <a:srgbClr val="000000"/>
                        </a:solidFill>
                        <a:effectLst/>
                        <a:latin typeface="Times New Roman" pitchFamily="18" charset="0"/>
                        <a:ea typeface="+mn-ea"/>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0.01 + 10%</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0.005 + 5%</a:t>
                      </a: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Precision</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r h="323553">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normalizeH="0" baseline="0" dirty="0" smtClean="0">
                          <a:ln>
                            <a:noFill/>
                          </a:ln>
                          <a:solidFill>
                            <a:srgbClr val="000000"/>
                          </a:solidFill>
                          <a:effectLst/>
                          <a:latin typeface="Times New Roman" pitchFamily="18" charset="0"/>
                          <a:ea typeface="+mn-ea"/>
                          <a:cs typeface="Times New Roman" pitchFamily="18" charset="0"/>
                        </a:rPr>
                        <a:t>Measurement Uncertainty</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T="45723" marB="45723" horzOverflow="overflow"/>
                </a:tc>
              </a:tr>
            </a:tbl>
          </a:graphicData>
        </a:graphic>
      </p:graphicFrame>
      <p:sp>
        <p:nvSpPr>
          <p:cNvPr id="6" name="TextBox 5"/>
          <p:cNvSpPr txBox="1"/>
          <p:nvPr/>
        </p:nvSpPr>
        <p:spPr>
          <a:xfrm>
            <a:off x="601249" y="5498926"/>
            <a:ext cx="8179496" cy="646331"/>
          </a:xfrm>
          <a:prstGeom prst="rect">
            <a:avLst/>
          </a:prstGeom>
          <a:noFill/>
        </p:spPr>
        <p:txBody>
          <a:bodyPr wrap="square" rtlCol="0">
            <a:spAutoFit/>
          </a:bodyPr>
          <a:lstStyle/>
          <a:p>
            <a:r>
              <a:rPr lang="en-US" sz="2000" baseline="30000" dirty="0" smtClean="0"/>
              <a:t>*</a:t>
            </a:r>
            <a:r>
              <a:rPr lang="en-US" baseline="30000" dirty="0" smtClean="0"/>
              <a:t> </a:t>
            </a:r>
            <a:r>
              <a:rPr lang="en-US" i="1" dirty="0" smtClean="0"/>
              <a:t>The </a:t>
            </a:r>
            <a:r>
              <a:rPr lang="en-US" i="1" dirty="0"/>
              <a:t>performance is dependent on both the spectral band and the magnitude of the reflectance (increased surface brightness results in a multiplicative error of 5%).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Product Maturity Definition</a:t>
            </a:r>
            <a:endParaRPr lang="en-US" dirty="0"/>
          </a:p>
        </p:txBody>
      </p:sp>
      <p:sp>
        <p:nvSpPr>
          <p:cNvPr id="3" name="Content Placeholder 2"/>
          <p:cNvSpPr>
            <a:spLocks noGrp="1"/>
          </p:cNvSpPr>
          <p:nvPr>
            <p:ph idx="1"/>
          </p:nvPr>
        </p:nvSpPr>
        <p:spPr>
          <a:xfrm>
            <a:off x="637543" y="1401735"/>
            <a:ext cx="7850675" cy="4444883"/>
          </a:xfrm>
        </p:spPr>
        <p:txBody>
          <a:bodyPr>
            <a:normAutofit/>
          </a:bodyPr>
          <a:lstStyle/>
          <a:p>
            <a:pPr>
              <a:buNone/>
            </a:pPr>
            <a:r>
              <a:rPr lang="en-US" b="1" dirty="0" smtClean="0"/>
              <a:t>Validated Stage 1:</a:t>
            </a:r>
          </a:p>
          <a:p>
            <a:pPr marL="1146175" lvl="1" indent="0">
              <a:buSzPct val="80000"/>
              <a:buNone/>
            </a:pPr>
            <a:r>
              <a:rPr lang="en-US" sz="2000" dirty="0" smtClean="0">
                <a:solidFill>
                  <a:srgbClr val="FF0000"/>
                </a:solidFill>
              </a:rPr>
              <a:t>Using a limited set of samples, the algorithm output is shown to meet the threshold performance attributes identified in the JPSS Level 1 Requirements Supplement with the exception of the S-NPP Performance Exclusions</a:t>
            </a:r>
          </a:p>
          <a:p>
            <a:pPr marL="1489075" lvl="1" indent="-342900">
              <a:buSzPct val="80000"/>
              <a:buFontTx/>
              <a:buChar char="-"/>
            </a:pPr>
            <a:r>
              <a:rPr lang="en-US" sz="2000" dirty="0" smtClean="0"/>
              <a:t>Product performance has been demonstrated to comply with the specification using a small number of independent measurements obtained from selected locations, period and associated ground-truth/field program efforts.</a:t>
            </a:r>
          </a:p>
          <a:p>
            <a:pPr marL="1489075" lvl="1" indent="-342900">
              <a:buSzPct val="80000"/>
              <a:buFontTx/>
              <a:buChar char="-"/>
            </a:pPr>
            <a:r>
              <a:rPr lang="en-US" sz="2000" dirty="0" smtClean="0"/>
              <a:t>Product is ready for use by centrals and in scientific publications.</a:t>
            </a:r>
          </a:p>
          <a:p>
            <a:pPr marL="1489075" lvl="1" indent="-342900">
              <a:buSzPct val="80000"/>
              <a:buFontTx/>
              <a:buChar char="-"/>
            </a:pPr>
            <a:r>
              <a:rPr lang="en-US" sz="2000" dirty="0" smtClean="0"/>
              <a:t>Improved versions could be available as further validation effort over representative conditions continue.</a:t>
            </a:r>
          </a:p>
          <a:p>
            <a:pPr marL="1146175" lvl="1" indent="0">
              <a:buSzPct val="80000"/>
              <a:buNone/>
            </a:pPr>
            <a:endParaRPr lang="en-US" sz="2000" dirty="0" smtClean="0"/>
          </a:p>
          <a:p>
            <a:pPr marL="1146175" lvl="1" indent="0">
              <a:buSzPct val="80000"/>
              <a:buNone/>
            </a:pPr>
            <a:endParaRPr lang="en-US" sz="20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of </a:t>
            </a:r>
            <a:r>
              <a:rPr lang="en-US" dirty="0"/>
              <a:t>A</a:t>
            </a:r>
            <a:r>
              <a:rPr lang="en-US" dirty="0" smtClean="0"/>
              <a:t>lgorithm </a:t>
            </a:r>
            <a:r>
              <a:rPr lang="en-US" dirty="0"/>
              <a:t>P</a:t>
            </a:r>
            <a:r>
              <a:rPr lang="en-US" dirty="0" smtClean="0"/>
              <a:t>erformance</a:t>
            </a:r>
            <a:endParaRPr lang="en-US" dirty="0"/>
          </a:p>
        </p:txBody>
      </p:sp>
      <p:sp>
        <p:nvSpPr>
          <p:cNvPr id="3" name="Content Placeholder 2"/>
          <p:cNvSpPr>
            <a:spLocks noGrp="1"/>
          </p:cNvSpPr>
          <p:nvPr>
            <p:ph idx="1"/>
          </p:nvPr>
        </p:nvSpPr>
        <p:spPr>
          <a:xfrm>
            <a:off x="667871" y="1225900"/>
            <a:ext cx="7808259" cy="5031466"/>
          </a:xfrm>
        </p:spPr>
        <p:txBody>
          <a:bodyPr>
            <a:normAutofit fontScale="85000" lnSpcReduction="20000"/>
          </a:bodyPr>
          <a:lstStyle/>
          <a:p>
            <a:r>
              <a:rPr lang="en-US" dirty="0" smtClean="0"/>
              <a:t>Findings/Issues since Provisional Review</a:t>
            </a:r>
          </a:p>
          <a:p>
            <a:pPr lvl="1"/>
            <a:r>
              <a:rPr lang="en-US" dirty="0" smtClean="0"/>
              <a:t>SRIP not retrieved when SDR is flagged as </a:t>
            </a:r>
            <a:r>
              <a:rPr lang="en-US" dirty="0"/>
              <a:t>p</a:t>
            </a:r>
            <a:r>
              <a:rPr lang="en-US" dirty="0" smtClean="0"/>
              <a:t>oor quality: Band </a:t>
            </a:r>
            <a:r>
              <a:rPr lang="en-US" dirty="0"/>
              <a:t>quality value </a:t>
            </a:r>
            <a:r>
              <a:rPr lang="en-US" dirty="0" smtClean="0"/>
              <a:t>“Poor</a:t>
            </a:r>
            <a:r>
              <a:rPr lang="en-US" dirty="0"/>
              <a:t>” for each SDR band (bits 0-1: 0: Good, 1: Poor, 2: No Calibration) in most cases results from flagging </a:t>
            </a:r>
            <a:r>
              <a:rPr lang="en-US" dirty="0" smtClean="0"/>
              <a:t>of </a:t>
            </a:r>
            <a:r>
              <a:rPr lang="en-US" dirty="0"/>
              <a:t>dual gain anomaly. SDR values from dual gain anomaly are good and retrieved SRIP under this condition has been found to be </a:t>
            </a:r>
            <a:r>
              <a:rPr lang="en-US" dirty="0" smtClean="0"/>
              <a:t>good.</a:t>
            </a:r>
          </a:p>
          <a:p>
            <a:pPr lvl="1"/>
            <a:r>
              <a:rPr lang="en-US" dirty="0" smtClean="0"/>
              <a:t>Software bug failing to initialize following variables could result in incorrect value for aerosol quantity flag in QF7 of SRIP when band4 is not retrieved: </a:t>
            </a:r>
            <a:r>
              <a:rPr lang="en-US" sz="1800" dirty="0" err="1" smtClean="0">
                <a:solidFill>
                  <a:schemeClr val="dk1"/>
                </a:solidFill>
              </a:rPr>
              <a:t>roatm</a:t>
            </a:r>
            <a:r>
              <a:rPr lang="en-US" sz="1800" dirty="0">
                <a:solidFill>
                  <a:schemeClr val="dk1"/>
                </a:solidFill>
              </a:rPr>
              <a:t> </a:t>
            </a:r>
            <a:r>
              <a:rPr lang="en-US" sz="1800" dirty="0" smtClean="0">
                <a:solidFill>
                  <a:schemeClr val="dk1"/>
                </a:solidFill>
              </a:rPr>
              <a:t>= NA_FLOAT32_FILL); </a:t>
            </a:r>
            <a:r>
              <a:rPr lang="en-US" sz="1800" dirty="0" err="1">
                <a:solidFill>
                  <a:schemeClr val="dk1"/>
                </a:solidFill>
              </a:rPr>
              <a:t>xrorayp</a:t>
            </a:r>
            <a:r>
              <a:rPr lang="en-US" sz="1800" dirty="0">
                <a:solidFill>
                  <a:schemeClr val="dk1"/>
                </a:solidFill>
              </a:rPr>
              <a:t>  = </a:t>
            </a:r>
            <a:r>
              <a:rPr lang="en-US" sz="1800" dirty="0" smtClean="0">
                <a:solidFill>
                  <a:schemeClr val="dk1"/>
                </a:solidFill>
              </a:rPr>
              <a:t>NA_FLOAT32_FILL; </a:t>
            </a:r>
            <a:r>
              <a:rPr lang="en-US" sz="1800" dirty="0" err="1" smtClean="0">
                <a:solidFill>
                  <a:schemeClr val="dk1"/>
                </a:solidFill>
              </a:rPr>
              <a:t>rho_atm_rho_mol</a:t>
            </a:r>
            <a:r>
              <a:rPr lang="en-US" sz="1800" dirty="0" smtClean="0">
                <a:solidFill>
                  <a:schemeClr val="dk1"/>
                </a:solidFill>
              </a:rPr>
              <a:t> </a:t>
            </a:r>
            <a:r>
              <a:rPr lang="en-US" sz="1800" dirty="0">
                <a:solidFill>
                  <a:schemeClr val="dk1"/>
                </a:solidFill>
              </a:rPr>
              <a:t>= 0.0</a:t>
            </a:r>
            <a:r>
              <a:rPr lang="en-US" sz="1800" dirty="0" smtClean="0">
                <a:solidFill>
                  <a:schemeClr val="dk1"/>
                </a:solidFill>
              </a:rPr>
              <a:t>;</a:t>
            </a:r>
            <a:endParaRPr lang="en-US" sz="1800" dirty="0">
              <a:solidFill>
                <a:schemeClr val="dk1"/>
              </a:solidFill>
            </a:endParaRPr>
          </a:p>
          <a:p>
            <a:pPr lvl="1"/>
            <a:r>
              <a:rPr lang="en-US" dirty="0" smtClean="0"/>
              <a:t>Out of range aerosol values (retrieved but are outside of the set upper and lower limits) and retrieved high AOT values are unreliable or incorrect. SRIP is not retrieved when AOTIP is flagged as out of range and SRIP cannot be reliably corrected for aerosol if the retrieved AOT is incorrect.</a:t>
            </a:r>
          </a:p>
          <a:p>
            <a:pPr lvl="1"/>
            <a:r>
              <a:rPr lang="en-US" dirty="0" smtClean="0"/>
              <a:t>AOT is flagged as not retrieved when ephemeral water flag is turned ON in Cloud Mask. SRIP is not retrieved.</a:t>
            </a:r>
          </a:p>
          <a:p>
            <a:pPr lvl="1"/>
            <a:r>
              <a:rPr lang="en-US" dirty="0"/>
              <a:t>D</a:t>
            </a:r>
            <a:r>
              <a:rPr lang="en-US" dirty="0" smtClean="0"/>
              <a:t>ust </a:t>
            </a:r>
            <a:r>
              <a:rPr lang="en-US" dirty="0"/>
              <a:t>model </a:t>
            </a:r>
            <a:r>
              <a:rPr lang="en-US" dirty="0" smtClean="0"/>
              <a:t>wasn’t reliable. SRIP retrieved using the dust model was found to be of poor quality.</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of Algorithm Performance</a:t>
            </a:r>
            <a:endParaRPr lang="en-US" dirty="0"/>
          </a:p>
        </p:txBody>
      </p:sp>
      <p:sp>
        <p:nvSpPr>
          <p:cNvPr id="3" name="Content Placeholder 2"/>
          <p:cNvSpPr>
            <a:spLocks noGrp="1"/>
          </p:cNvSpPr>
          <p:nvPr>
            <p:ph idx="1"/>
          </p:nvPr>
        </p:nvSpPr>
        <p:spPr>
          <a:xfrm>
            <a:off x="667871" y="1225900"/>
            <a:ext cx="7808259" cy="5031466"/>
          </a:xfrm>
        </p:spPr>
        <p:txBody>
          <a:bodyPr>
            <a:normAutofit fontScale="92500"/>
          </a:bodyPr>
          <a:lstStyle/>
          <a:p>
            <a:r>
              <a:rPr lang="en-US" dirty="0" smtClean="0"/>
              <a:t>Improvements since Provisional – The IDPS operational version of the SRIP and AOTIP algorithms were revised at Land PEATE to mitigate the issues and the revised algorithm was used to generate improved products in the C11 reprocessing at Land PEATE. </a:t>
            </a:r>
          </a:p>
          <a:p>
            <a:pPr lvl="1"/>
            <a:r>
              <a:rPr lang="en-US" dirty="0" smtClean="0"/>
              <a:t>Bypass SDR quality flag – good quality SRIP retrieved</a:t>
            </a:r>
          </a:p>
          <a:p>
            <a:pPr lvl="1"/>
            <a:r>
              <a:rPr lang="en-US" dirty="0" smtClean="0"/>
              <a:t>Remove the ephemeral water flag check in AOTIP – good quality SRIP retrieved.</a:t>
            </a:r>
          </a:p>
          <a:p>
            <a:pPr lvl="1"/>
            <a:r>
              <a:rPr lang="en-US" dirty="0" smtClean="0"/>
              <a:t>Retrieve SRIP when retrieved AOT is out of range. This change could not reliably fix the issue. </a:t>
            </a:r>
          </a:p>
          <a:p>
            <a:pPr lvl="1"/>
            <a:r>
              <a:rPr lang="en-US" dirty="0" smtClean="0"/>
              <a:t>While calculating the AOT over land skip the dust model.</a:t>
            </a:r>
          </a:p>
          <a:p>
            <a:pPr lvl="1"/>
            <a:r>
              <a:rPr lang="en-US" dirty="0" smtClean="0"/>
              <a:t>No LUT updates</a:t>
            </a:r>
            <a:endParaRPr lang="en-US" sz="2800" dirty="0" smtClean="0"/>
          </a:p>
        </p:txBody>
      </p:sp>
      <p:sp>
        <p:nvSpPr>
          <p:cNvPr id="4" name="Slide Number Placeholder 3"/>
          <p:cNvSpPr>
            <a:spLocks noGrp="1"/>
          </p:cNvSpPr>
          <p:nvPr>
            <p:ph type="sldNum" sz="quarter" idx="12"/>
          </p:nvPr>
        </p:nvSpPr>
        <p:spPr/>
        <p:txBody>
          <a:bodyPr/>
          <a:lstStyle/>
          <a:p>
            <a:fld id="{96E36F11-A39A-294D-A59D-6180D50ED29D}" type="slidenum">
              <a:rPr lang="en-US" smtClean="0"/>
              <a:pPr/>
              <a:t>7</a:t>
            </a:fld>
            <a:endParaRPr lang="en-US"/>
          </a:p>
        </p:txBody>
      </p:sp>
    </p:spTree>
    <p:extLst>
      <p:ext uri="{BB962C8B-B14F-4D97-AF65-F5344CB8AC3E}">
        <p14:creationId xmlns:p14="http://schemas.microsoft.com/office/powerpoint/2010/main" xmlns="" val="6619193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of </a:t>
            </a:r>
            <a:r>
              <a:rPr lang="en-US" dirty="0"/>
              <a:t>A</a:t>
            </a:r>
            <a:r>
              <a:rPr lang="en-US" dirty="0" smtClean="0"/>
              <a:t>lgorithm </a:t>
            </a:r>
            <a:r>
              <a:rPr lang="en-US" dirty="0"/>
              <a:t>P</a:t>
            </a:r>
            <a:r>
              <a:rPr lang="en-US" dirty="0" smtClean="0"/>
              <a:t>erformance</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8</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76198" y="942583"/>
            <a:ext cx="5722620" cy="2861310"/>
          </a:xfrm>
          <a:prstGeom prst="rect">
            <a:avLst/>
          </a:prstGeom>
          <a:ln>
            <a:solidFill>
              <a:schemeClr val="accent1"/>
            </a:solidFill>
          </a:ln>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6198" y="3886199"/>
            <a:ext cx="5722620" cy="2861310"/>
          </a:xfrm>
          <a:prstGeom prst="rect">
            <a:avLst/>
          </a:prstGeom>
          <a:ln>
            <a:solidFill>
              <a:schemeClr val="accent1"/>
            </a:solidFill>
          </a:ln>
        </p:spPr>
      </p:pic>
      <p:sp>
        <p:nvSpPr>
          <p:cNvPr id="8" name="TextBox 7"/>
          <p:cNvSpPr txBox="1"/>
          <p:nvPr/>
        </p:nvSpPr>
        <p:spPr>
          <a:xfrm>
            <a:off x="6350696" y="989556"/>
            <a:ext cx="2655518" cy="4801314"/>
          </a:xfrm>
          <a:prstGeom prst="rect">
            <a:avLst/>
          </a:prstGeom>
          <a:noFill/>
        </p:spPr>
        <p:txBody>
          <a:bodyPr wrap="square" rtlCol="0">
            <a:spAutoFit/>
          </a:bodyPr>
          <a:lstStyle/>
          <a:p>
            <a:pPr marL="285750" indent="-285750">
              <a:buFontTx/>
              <a:buChar char="-"/>
            </a:pPr>
            <a:r>
              <a:rPr lang="en-US" dirty="0" smtClean="0"/>
              <a:t>Global browse of Surface Reflectance IP generated using RGB composite of bands 5, 4, and 3 in SRIP – Data Day 2014178</a:t>
            </a:r>
          </a:p>
          <a:p>
            <a:pPr marL="285750" indent="-285750">
              <a:buFontTx/>
              <a:buChar char="-"/>
            </a:pPr>
            <a:r>
              <a:rPr lang="en-US" dirty="0" smtClean="0"/>
              <a:t>IDPS operational version doesn’t process ocean pixels.</a:t>
            </a:r>
          </a:p>
          <a:p>
            <a:pPr marL="285750" indent="-285750">
              <a:buFontTx/>
              <a:buChar char="-"/>
            </a:pPr>
            <a:r>
              <a:rPr lang="en-US" dirty="0" smtClean="0"/>
              <a:t>IDPS version of SRIP generated using Mx84 build version of the algorithm.</a:t>
            </a:r>
          </a:p>
          <a:p>
            <a:pPr marL="285750" indent="-285750">
              <a:buFontTx/>
              <a:buChar char="-"/>
            </a:pPr>
            <a:r>
              <a:rPr lang="en-US" dirty="0" smtClean="0"/>
              <a:t>C11 reprocessing used proposed changes to SRIP and AOTIP algorithm.</a:t>
            </a:r>
            <a:endParaRPr lang="en-US" dirty="0"/>
          </a:p>
        </p:txBody>
      </p:sp>
      <p:sp>
        <p:nvSpPr>
          <p:cNvPr id="9" name="TextBox 8"/>
          <p:cNvSpPr txBox="1"/>
          <p:nvPr/>
        </p:nvSpPr>
        <p:spPr>
          <a:xfrm>
            <a:off x="5022936" y="3457183"/>
            <a:ext cx="1265129" cy="338554"/>
          </a:xfrm>
          <a:prstGeom prst="rect">
            <a:avLst/>
          </a:prstGeom>
          <a:noFill/>
        </p:spPr>
        <p:txBody>
          <a:bodyPr wrap="square" rtlCol="0">
            <a:spAutoFit/>
          </a:bodyPr>
          <a:lstStyle/>
          <a:p>
            <a:r>
              <a:rPr lang="en-US" sz="1600" b="1" dirty="0" smtClean="0">
                <a:solidFill>
                  <a:srgbClr val="FF0000"/>
                </a:solidFill>
              </a:rPr>
              <a:t>IDPS – Mx84</a:t>
            </a:r>
            <a:endParaRPr lang="en-US" sz="1600" b="1" dirty="0">
              <a:solidFill>
                <a:srgbClr val="FF0000"/>
              </a:solidFill>
            </a:endParaRPr>
          </a:p>
        </p:txBody>
      </p:sp>
      <p:sp>
        <p:nvSpPr>
          <p:cNvPr id="10" name="TextBox 9"/>
          <p:cNvSpPr txBox="1"/>
          <p:nvPr/>
        </p:nvSpPr>
        <p:spPr>
          <a:xfrm>
            <a:off x="4534422" y="6390361"/>
            <a:ext cx="1741117" cy="338554"/>
          </a:xfrm>
          <a:prstGeom prst="rect">
            <a:avLst/>
          </a:prstGeom>
          <a:noFill/>
        </p:spPr>
        <p:txBody>
          <a:bodyPr wrap="square" rtlCol="0">
            <a:spAutoFit/>
          </a:bodyPr>
          <a:lstStyle/>
          <a:p>
            <a:r>
              <a:rPr lang="en-US" sz="1600" b="1" dirty="0" smtClean="0">
                <a:solidFill>
                  <a:srgbClr val="FF0000"/>
                </a:solidFill>
              </a:rPr>
              <a:t>Land PEATE – C11</a:t>
            </a:r>
            <a:endParaRPr lang="en-US" sz="1600" b="1" dirty="0">
              <a:solidFill>
                <a:srgbClr val="FF0000"/>
              </a:solidFill>
            </a:endParaRPr>
          </a:p>
        </p:txBody>
      </p:sp>
    </p:spTree>
    <p:extLst>
      <p:ext uri="{BB962C8B-B14F-4D97-AF65-F5344CB8AC3E}">
        <p14:creationId xmlns:p14="http://schemas.microsoft.com/office/powerpoint/2010/main" xmlns="" val="3964112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Evaluation of </a:t>
            </a:r>
            <a:r>
              <a:rPr lang="en-US" dirty="0"/>
              <a:t>A</a:t>
            </a:r>
            <a:r>
              <a:rPr lang="en-US" dirty="0" smtClean="0"/>
              <a:t>lgorithm </a:t>
            </a:r>
            <a:r>
              <a:rPr lang="en-US" dirty="0"/>
              <a:t>P</a:t>
            </a:r>
            <a:r>
              <a:rPr lang="en-US" dirty="0" smtClean="0"/>
              <a:t>erformance</a:t>
            </a:r>
            <a:endParaRPr lang="en-US" dirty="0"/>
          </a:p>
        </p:txBody>
      </p:sp>
      <p:sp>
        <p:nvSpPr>
          <p:cNvPr id="4" name="Slide Number Placeholder 3"/>
          <p:cNvSpPr>
            <a:spLocks noGrp="1"/>
          </p:cNvSpPr>
          <p:nvPr>
            <p:ph type="sldNum" sz="quarter" idx="12"/>
          </p:nvPr>
        </p:nvSpPr>
        <p:spPr/>
        <p:txBody>
          <a:bodyPr/>
          <a:lstStyle/>
          <a:p>
            <a:fld id="{96E36F11-A39A-294D-A59D-6180D50ED29D}" type="slidenum">
              <a:rPr lang="en-US" smtClean="0"/>
              <a:pPr/>
              <a:t>9</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5970" y="1615858"/>
            <a:ext cx="4291965" cy="429196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62607" y="1603333"/>
            <a:ext cx="4291965" cy="4291965"/>
          </a:xfrm>
          <a:prstGeom prst="rect">
            <a:avLst/>
          </a:prstGeom>
        </p:spPr>
      </p:pic>
      <p:sp>
        <p:nvSpPr>
          <p:cNvPr id="8" name="TextBox 7"/>
          <p:cNvSpPr txBox="1"/>
          <p:nvPr/>
        </p:nvSpPr>
        <p:spPr>
          <a:xfrm>
            <a:off x="1578280" y="1240077"/>
            <a:ext cx="1490597" cy="369332"/>
          </a:xfrm>
          <a:prstGeom prst="rect">
            <a:avLst/>
          </a:prstGeom>
          <a:noFill/>
        </p:spPr>
        <p:txBody>
          <a:bodyPr wrap="square" rtlCol="0">
            <a:spAutoFit/>
          </a:bodyPr>
          <a:lstStyle/>
          <a:p>
            <a:r>
              <a:rPr lang="en-US" b="1" dirty="0" smtClean="0">
                <a:solidFill>
                  <a:srgbClr val="FF0000"/>
                </a:solidFill>
              </a:rPr>
              <a:t>IDPS – Mx84</a:t>
            </a:r>
            <a:endParaRPr lang="en-US" b="1" dirty="0">
              <a:solidFill>
                <a:srgbClr val="FF0000"/>
              </a:solidFill>
            </a:endParaRPr>
          </a:p>
        </p:txBody>
      </p:sp>
      <p:sp>
        <p:nvSpPr>
          <p:cNvPr id="9" name="TextBox 8"/>
          <p:cNvSpPr txBox="1"/>
          <p:nvPr/>
        </p:nvSpPr>
        <p:spPr>
          <a:xfrm>
            <a:off x="5839217" y="1229639"/>
            <a:ext cx="1889342" cy="369332"/>
          </a:xfrm>
          <a:prstGeom prst="rect">
            <a:avLst/>
          </a:prstGeom>
          <a:noFill/>
        </p:spPr>
        <p:txBody>
          <a:bodyPr wrap="square" rtlCol="0">
            <a:spAutoFit/>
          </a:bodyPr>
          <a:lstStyle/>
          <a:p>
            <a:r>
              <a:rPr lang="en-US" b="1" dirty="0" smtClean="0">
                <a:solidFill>
                  <a:srgbClr val="FF0000"/>
                </a:solidFill>
              </a:rPr>
              <a:t>Land PEATE – C11</a:t>
            </a:r>
            <a:endParaRPr lang="en-US" b="1" dirty="0">
              <a:solidFill>
                <a:srgbClr val="FF0000"/>
              </a:solidFill>
            </a:endParaRPr>
          </a:p>
        </p:txBody>
      </p:sp>
      <p:cxnSp>
        <p:nvCxnSpPr>
          <p:cNvPr id="10" name="Straight Arrow Connector 9"/>
          <p:cNvCxnSpPr>
            <a:stCxn id="14" idx="0"/>
          </p:cNvCxnSpPr>
          <p:nvPr/>
        </p:nvCxnSpPr>
        <p:spPr>
          <a:xfrm flipH="1" flipV="1">
            <a:off x="1114820" y="3093929"/>
            <a:ext cx="2060528" cy="30312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244241" y="3256767"/>
            <a:ext cx="1628384" cy="28559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00417" y="2279737"/>
            <a:ext cx="1002082" cy="9895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599139" y="2294350"/>
            <a:ext cx="1002082" cy="9895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288099" y="6125227"/>
            <a:ext cx="5774498" cy="584775"/>
          </a:xfrm>
          <a:prstGeom prst="rect">
            <a:avLst/>
          </a:prstGeom>
          <a:noFill/>
          <a:ln>
            <a:solidFill>
              <a:schemeClr val="tx2">
                <a:lumMod val="60000"/>
                <a:lumOff val="40000"/>
              </a:schemeClr>
            </a:solidFill>
          </a:ln>
        </p:spPr>
        <p:txBody>
          <a:bodyPr wrap="square" rtlCol="0">
            <a:spAutoFit/>
          </a:bodyPr>
          <a:lstStyle/>
          <a:p>
            <a:r>
              <a:rPr lang="en-US" sz="1600" dirty="0" smtClean="0"/>
              <a:t>One or more bands not retrieved in IDPS version due to bad SDR quality, but is retrieved in C11 reprocessing by ignoring the SDR QF</a:t>
            </a:r>
            <a:endParaRPr lang="en-US" sz="1600" dirty="0"/>
          </a:p>
        </p:txBody>
      </p:sp>
    </p:spTree>
    <p:extLst>
      <p:ext uri="{BB962C8B-B14F-4D97-AF65-F5344CB8AC3E}">
        <p14:creationId xmlns:p14="http://schemas.microsoft.com/office/powerpoint/2010/main" xmlns="" val="3959642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NPP_FOR.potx</Template>
  <TotalTime>12041</TotalTime>
  <Words>1460</Words>
  <Application>Microsoft Office PowerPoint</Application>
  <PresentationFormat>On-screen Show (4:3)</PresentationFormat>
  <Paragraphs>245</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NPP_FOR</vt:lpstr>
      <vt:lpstr>Slide 1</vt:lpstr>
      <vt:lpstr>Outline</vt:lpstr>
      <vt:lpstr>VIIRS Surface Reflectance Team</vt:lpstr>
      <vt:lpstr>Product Requirements</vt:lpstr>
      <vt:lpstr>Data Product Maturity Definition</vt:lpstr>
      <vt:lpstr>Evaluation of Algorithm Performance</vt:lpstr>
      <vt:lpstr>Evaluation of Algorithm Performance</vt:lpstr>
      <vt:lpstr>Evaluation of Algorithm Performance</vt:lpstr>
      <vt:lpstr>Evaluation of Algorithm Performance</vt:lpstr>
      <vt:lpstr>Evaluation of Algorithm Performance</vt:lpstr>
      <vt:lpstr>Evaluation of Algorithm Performance</vt:lpstr>
      <vt:lpstr>Evaluation of Algorithm Performance</vt:lpstr>
      <vt:lpstr>Evaluation of Algorithm Performance</vt:lpstr>
      <vt:lpstr>Evaluation of Algorithm Performance</vt:lpstr>
      <vt:lpstr>Evaluation of Algorithm Performance</vt:lpstr>
      <vt:lpstr>Evaluation of Algorithm Performance</vt:lpstr>
      <vt:lpstr>Evaluation of Algorithm Performance</vt:lpstr>
      <vt:lpstr>Evaluation of Algorithm Performance</vt:lpstr>
      <vt:lpstr>Documentation</vt:lpstr>
      <vt:lpstr>Identification of Processing Environment</vt:lpstr>
      <vt:lpstr>DRs – SRIP</vt:lpstr>
      <vt:lpstr>DRs - AOTIP</vt:lpstr>
      <vt:lpstr>Conclusion</vt:lpstr>
      <vt:lpstr>Path Forward</vt:lpstr>
    </vt:vector>
  </TitlesOfParts>
  <Company>Lockheed Martin IS&amp;GS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of the Suomi NPP VIIRS Aerosol EDRs and IPs for Provisional Maturity Level</dc:title>
  <dc:creator>Istvan Laszlo</dc:creator>
  <cp:lastModifiedBy>xliu</cp:lastModifiedBy>
  <cp:revision>1517</cp:revision>
  <dcterms:created xsi:type="dcterms:W3CDTF">2011-10-05T18:31:57Z</dcterms:created>
  <dcterms:modified xsi:type="dcterms:W3CDTF">2014-09-03T17:27:09Z</dcterms:modified>
</cp:coreProperties>
</file>