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0" r:id="rId2"/>
  </p:sldMasterIdLst>
  <p:notesMasterIdLst>
    <p:notesMasterId r:id="rId68"/>
  </p:notesMasterIdLst>
  <p:sldIdLst>
    <p:sldId id="256" r:id="rId3"/>
    <p:sldId id="279" r:id="rId4"/>
    <p:sldId id="257" r:id="rId5"/>
    <p:sldId id="258" r:id="rId6"/>
    <p:sldId id="259" r:id="rId7"/>
    <p:sldId id="323" r:id="rId8"/>
    <p:sldId id="276" r:id="rId9"/>
    <p:sldId id="322" r:id="rId10"/>
    <p:sldId id="280" r:id="rId11"/>
    <p:sldId id="260" r:id="rId12"/>
    <p:sldId id="281" r:id="rId13"/>
    <p:sldId id="300" r:id="rId14"/>
    <p:sldId id="290" r:id="rId15"/>
    <p:sldId id="282" r:id="rId16"/>
    <p:sldId id="283" r:id="rId17"/>
    <p:sldId id="284" r:id="rId18"/>
    <p:sldId id="324" r:id="rId19"/>
    <p:sldId id="297" r:id="rId20"/>
    <p:sldId id="292" r:id="rId21"/>
    <p:sldId id="293" r:id="rId22"/>
    <p:sldId id="299" r:id="rId23"/>
    <p:sldId id="311" r:id="rId24"/>
    <p:sldId id="314" r:id="rId25"/>
    <p:sldId id="285" r:id="rId26"/>
    <p:sldId id="312" r:id="rId27"/>
    <p:sldId id="313" r:id="rId28"/>
    <p:sldId id="326" r:id="rId29"/>
    <p:sldId id="315" r:id="rId30"/>
    <p:sldId id="321" r:id="rId31"/>
    <p:sldId id="301" r:id="rId32"/>
    <p:sldId id="304" r:id="rId33"/>
    <p:sldId id="287" r:id="rId34"/>
    <p:sldId id="319" r:id="rId35"/>
    <p:sldId id="288" r:id="rId36"/>
    <p:sldId id="31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52" r:id="rId58"/>
    <p:sldId id="347" r:id="rId59"/>
    <p:sldId id="348" r:id="rId60"/>
    <p:sldId id="349" r:id="rId61"/>
    <p:sldId id="350" r:id="rId62"/>
    <p:sldId id="277" r:id="rId63"/>
    <p:sldId id="307" r:id="rId64"/>
    <p:sldId id="308" r:id="rId65"/>
    <p:sldId id="309" r:id="rId66"/>
    <p:sldId id="318" r:id="rId6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99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8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76CDC-529E-4FB3-B020-4264E29B5B1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B58433D-8782-492F-9525-11ACBD9BC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1334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independent global validation dataset was based on a stratified random sample of 500 blocks.  The strata used were based on an intersection between </a:t>
            </a:r>
            <a:r>
              <a:rPr lang="en-US" baseline="0" dirty="0" err="1" smtClean="0"/>
              <a:t>Koppen</a:t>
            </a:r>
            <a:r>
              <a:rPr lang="en-US" baseline="0" dirty="0" smtClean="0"/>
              <a:t> climate zones and population density.  Proportionally more samples were allocated to heterogeneous and more heavily populated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17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MODIS might</a:t>
            </a:r>
            <a:r>
              <a:rPr lang="en-US" baseline="0" dirty="0" smtClean="0"/>
              <a:t> overestimate agriculture in region but not by much.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25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r>
              <a:rPr lang="en-US" baseline="0" dirty="0" smtClean="0"/>
              <a:t> in grassland/open </a:t>
            </a:r>
            <a:r>
              <a:rPr lang="en-US" baseline="0" dirty="0" err="1" smtClean="0"/>
              <a:t>shrubland</a:t>
            </a:r>
            <a:r>
              <a:rPr lang="en-US" baseline="0" dirty="0" smtClean="0"/>
              <a:t>.  Also differences in central California agriculture region and in the foothills of the Sierras.  VIIRS has some speckle of evergreen broadleaf forests north of San Francisco.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5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similar maps – VIIRS has more snow/ice,</a:t>
            </a:r>
            <a:r>
              <a:rPr lang="en-US" baseline="0" dirty="0" smtClean="0"/>
              <a:t> open </a:t>
            </a:r>
            <a:r>
              <a:rPr lang="en-US" baseline="0" dirty="0" err="1" smtClean="0"/>
              <a:t>shrublands</a:t>
            </a:r>
            <a:r>
              <a:rPr lang="en-US" baseline="0" dirty="0" smtClean="0"/>
              <a:t>, and agriculture in place of </a:t>
            </a:r>
            <a:r>
              <a:rPr lang="en-US" baseline="0" dirty="0" err="1" smtClean="0"/>
              <a:t>graasslands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90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noted differences except clearer depiction of forest types in VIIRS – more broadleaf </a:t>
            </a:r>
            <a:r>
              <a:rPr lang="en-US" dirty="0" err="1" smtClean="0"/>
              <a:t>decid</a:t>
            </a:r>
            <a:r>
              <a:rPr lang="en-US" dirty="0" smtClean="0"/>
              <a:t> and more evergreen </a:t>
            </a:r>
            <a:r>
              <a:rPr lang="en-US" dirty="0" err="1" smtClean="0"/>
              <a:t>needleleaf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805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real differences except closed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shrubland</a:t>
            </a:r>
            <a:r>
              <a:rPr lang="en-US" baseline="0" dirty="0" smtClean="0"/>
              <a:t> versus forest NW of </a:t>
            </a:r>
            <a:r>
              <a:rPr lang="en-US" baseline="0" dirty="0" err="1" smtClean="0"/>
              <a:t>Bejing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2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validation</a:t>
            </a:r>
            <a:r>
              <a:rPr lang="en-US" baseline="0" dirty="0" smtClean="0"/>
              <a:t> block contains between 10-35 VIIRS 1km pixels.  This is an example of our validation tool built in Google Earth.  For each pixel here we provide a IGBP class valid for the 2010-2014 period and the presence of any land cover change that might make that label invalid.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13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interpreted a little more than half of the 500 blocks.  We have also completed 104 out of a subsample of 121 priority scenes representing about 20% of the 500 blocks.  There is a lack of available imagery at high latitudes making interpretation of those sites very difficult.  We have an agreement with our partners at NASA-NGA to collect those data over the upcoming summer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14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patterns are very similar.  VIIRS</a:t>
            </a:r>
            <a:r>
              <a:rPr lang="en-US" baseline="0" dirty="0" smtClean="0"/>
              <a:t> has less grassland often replacing those areas with open </a:t>
            </a:r>
            <a:r>
              <a:rPr lang="en-US" baseline="0" dirty="0" err="1" smtClean="0"/>
              <a:t>shrublands</a:t>
            </a:r>
            <a:r>
              <a:rPr lang="en-US" baseline="0" dirty="0" smtClean="0"/>
              <a:t>.  VIIRS has more agriculture in some areas but less in others especially tropics – Africa/India.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87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different aggregation levels we see smaller error rates because accuracies are dominated by intra-class confusion.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54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87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 </a:t>
            </a:r>
            <a:r>
              <a:rPr lang="en-US" baseline="0" dirty="0" smtClean="0"/>
              <a:t>shows the errors of omission for mapped classes of VIIRS relative to the MODIS seed.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13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Agriculture and </a:t>
            </a:r>
            <a:r>
              <a:rPr lang="en-US" dirty="0" err="1" smtClean="0"/>
              <a:t>ag</a:t>
            </a:r>
            <a:r>
              <a:rPr lang="en-US" dirty="0" smtClean="0"/>
              <a:t>/mosaic appearing on Aleutian peninsula</a:t>
            </a:r>
            <a:r>
              <a:rPr lang="en-US" baseline="0" dirty="0" smtClean="0"/>
              <a:t> and Kodiak island.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28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Omission</a:t>
            </a:r>
            <a:r>
              <a:rPr lang="en-US" baseline="0" dirty="0" smtClean="0"/>
              <a:t> of one of the largest wheat/corn production centers in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513A2-254C-B249-B5CB-24D28235FD7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4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17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10"/>
          <p:cNvCxnSpPr/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F97B-73C2-44C3-B85E-A088E58CD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1" y="0"/>
            <a:ext cx="9905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2043-39C2-CB47-8ECB-2F42D5DF56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64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57659-7625-D743-BFE3-5C24854D08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69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699A-3BE8-0C45-8386-09D5D9B9CB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58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9B70-FCF1-0A4E-9341-FEB26F1648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450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6CEF-E172-2344-B207-3E0A1B5453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53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DAAB-55AF-DD40-A2C6-5CE994F38C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22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0AFE-9638-7848-8BE7-4EA5873327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24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6324600"/>
            <a:ext cx="539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6477000"/>
            <a:ext cx="65246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5313" y="-14288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/>
          <p:cNvSpPr txBox="1">
            <a:spLocks noGrp="1"/>
          </p:cNvSpPr>
          <p:nvPr userDrawn="1"/>
        </p:nvSpPr>
        <p:spPr>
          <a:xfrm>
            <a:off x="8153400" y="6492875"/>
            <a:ext cx="990600" cy="365125"/>
          </a:xfrm>
          <a:prstGeom prst="rect">
            <a:avLst/>
          </a:prstGeom>
          <a:noFill/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0AB0FB4-C9BA-4709-A934-742B2292F277}" type="slidenum">
              <a:rPr lang="en-US" sz="1200">
                <a:solidFill>
                  <a:srgbClr val="898989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C9A35-215E-4A6C-B16D-9CD045D764D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6CEB-07C2-417C-B8DD-74A7020D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6324600"/>
            <a:ext cx="539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6477000"/>
            <a:ext cx="65246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/>
          <p:cNvSpPr txBox="1">
            <a:spLocks noGrp="1"/>
          </p:cNvSpPr>
          <p:nvPr userDrawn="1"/>
        </p:nvSpPr>
        <p:spPr>
          <a:xfrm>
            <a:off x="8153400" y="6492875"/>
            <a:ext cx="990600" cy="365125"/>
          </a:xfrm>
          <a:prstGeom prst="rect">
            <a:avLst/>
          </a:prstGeom>
          <a:noFill/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0AB0FB4-C9BA-4709-A934-742B2292F277}" type="slidenum">
              <a:rPr lang="en-US" sz="1200">
                <a:solidFill>
                  <a:srgbClr val="898989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5313" y="-14288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0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6324600"/>
            <a:ext cx="539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6477000"/>
            <a:ext cx="65246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/>
          <p:cNvSpPr txBox="1">
            <a:spLocks noGrp="1"/>
          </p:cNvSpPr>
          <p:nvPr userDrawn="1"/>
        </p:nvSpPr>
        <p:spPr>
          <a:xfrm>
            <a:off x="8153400" y="6492875"/>
            <a:ext cx="990600" cy="365125"/>
          </a:xfrm>
          <a:prstGeom prst="rect">
            <a:avLst/>
          </a:prstGeom>
          <a:noFill/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0AB0FB4-C9BA-4709-A934-742B2292F277}" type="slidenum">
              <a:rPr lang="en-US" sz="1200">
                <a:solidFill>
                  <a:srgbClr val="898989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5313" y="-14288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6337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F7141-B31F-F945-82D8-1D74DB12EA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52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A6D7-1DCF-BD46-AC79-5FC2BA0D7A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55E2-1761-AE48-AA25-6813B0155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67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4048-5A7C-4A49-B74B-B8C5F783B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93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8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FDC370-46F6-430C-8F89-540545D61AF7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2C0553-73D9-461D-B849-8D659BA5D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3625C22-A593-FB4B-BCAD-152AD0DC47C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52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0525" y="1577975"/>
            <a:ext cx="8372475" cy="4532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STAR Algorithm and Data Products (ADP) </a:t>
            </a:r>
            <a:endParaRPr 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Provisional Maturity Review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</a:rPr>
              <a:t>Suomi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 NPP Surface Type EDR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Products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X. Zhan, C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. Huang, 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R. Zhang, 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K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. Song, </a:t>
            </a:r>
            <a:endParaRPr lang="en-US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M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.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Friedl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, D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. Sulla-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Menashe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endParaRPr lang="en-US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Y. Tang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M.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Tsidulko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, R. Mahoney, A.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Sei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, D.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Cumpton</a:t>
            </a:r>
            <a:endParaRPr lang="en-US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Presented by X. Zhan</a:t>
            </a:r>
            <a:endParaRPr lang="en-US" sz="2800" dirty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2800" dirty="0">
              <a:solidFill>
                <a:srgbClr val="7F7F7F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rgbClr val="7F7F7F"/>
                </a:solidFill>
                <a:latin typeface="Calibri" pitchFamily="34" charset="0"/>
              </a:rPr>
              <a:t>09</a:t>
            </a:r>
            <a:r>
              <a:rPr lang="en-US" sz="2000" dirty="0" smtClean="0">
                <a:solidFill>
                  <a:srgbClr val="7F7F7F"/>
                </a:solidFill>
                <a:latin typeface="Calibri" pitchFamily="34" charset="0"/>
              </a:rPr>
              <a:t>/10/2014</a:t>
            </a:r>
            <a:endParaRPr lang="en-US" sz="20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4338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4100"/>
            <a:ext cx="78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110288"/>
            <a:ext cx="762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What to look for in this review</a:t>
            </a:r>
          </a:p>
        </p:txBody>
      </p:sp>
      <p:sp>
        <p:nvSpPr>
          <p:cNvPr id="22530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76400"/>
            <a:ext cx="56388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>
                <a:latin typeface="Calibri" pitchFamily="34" charset="0"/>
                <a:cs typeface="Arial" charset="0"/>
              </a:rPr>
              <a:t>Development of VIIRS QST IP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VIIRS data processing</a:t>
            </a:r>
          </a:p>
          <a:p>
            <a:pPr marL="1143000" lvl="2" indent="-2286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Gridding</a:t>
            </a:r>
          </a:p>
          <a:p>
            <a:pPr marL="1143000" lvl="2" indent="-2286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Compositing</a:t>
            </a:r>
          </a:p>
          <a:p>
            <a:pPr marL="1143000" lvl="2" indent="-2286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Annual metrics generation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Training data collection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Classification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>
                <a:latin typeface="Calibri" pitchFamily="34" charset="0"/>
                <a:cs typeface="Arial" charset="0"/>
              </a:rPr>
              <a:t>QST IP assessment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Comparison with </a:t>
            </a:r>
            <a:r>
              <a:rPr lang="en-US" sz="2000" dirty="0" smtClean="0">
                <a:latin typeface="Calibri" pitchFamily="34" charset="0"/>
                <a:cs typeface="Arial" charset="0"/>
              </a:rPr>
              <a:t>MODIS Collection5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Mx8.4 test data evaluation</a:t>
            </a:r>
            <a:endParaRPr lang="en-US" sz="2000" dirty="0" smtClean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>
                <a:latin typeface="Calibri" pitchFamily="34" charset="0"/>
                <a:cs typeface="Arial" charset="0"/>
              </a:rPr>
              <a:t>Next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600" dirty="0" smtClean="0">
                <a:latin typeface="Calibri" pitchFamily="34" charset="0"/>
              </a:rPr>
              <a:t>VIIRS QST IP Overview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1524000" y="2209800"/>
            <a:ext cx="6562725" cy="3475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Calibri" panose="020F0502020204030204" pitchFamily="34" charset="0"/>
              </a:rPr>
              <a:t>Global surface type product</a:t>
            </a:r>
          </a:p>
          <a:p>
            <a:pPr marL="914400" lvl="1" indent="-287338" eaLnBrk="1" hangingPunct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Gridded, 1km</a:t>
            </a:r>
          </a:p>
          <a:p>
            <a:pPr marL="914400" lvl="1" indent="-287338" eaLnBrk="1" hangingPunct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17 IGBP surface type classes</a:t>
            </a:r>
          </a:p>
          <a:p>
            <a:pPr marL="914400" lvl="1" indent="-287338" eaLnBrk="1" hangingPunct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Required typing accuracy ~70%</a:t>
            </a:r>
          </a:p>
          <a:p>
            <a:pPr marL="914400" lvl="1" indent="-287338" eaLnBrk="1" hangingPunct="1">
              <a:lnSpc>
                <a:spcPct val="90000"/>
              </a:lnSpc>
              <a:buClr>
                <a:srgbClr val="0BD0D9"/>
              </a:buClr>
              <a:buSzPct val="95000"/>
            </a:pPr>
            <a:r>
              <a:rPr lang="en-US" sz="2000" dirty="0" smtClean="0">
                <a:latin typeface="Calibri" panose="020F0502020204030204" pitchFamily="34" charset="0"/>
              </a:rPr>
              <a:t>Generated quarterly to reflect recent changes</a:t>
            </a:r>
          </a:p>
          <a:p>
            <a:pPr lvl="2" indent="-287338" eaLnBrk="1" hangingPunct="1">
              <a:lnSpc>
                <a:spcPct val="90000"/>
              </a:lnSpc>
              <a:buClr>
                <a:srgbClr val="0BD0D9"/>
              </a:buClr>
              <a:buSzPct val="95000"/>
            </a:pPr>
            <a:r>
              <a:rPr lang="en-US" sz="1900" dirty="0" smtClean="0">
                <a:latin typeface="Calibri" panose="020F0502020204030204" pitchFamily="34" charset="0"/>
              </a:rPr>
              <a:t>Based on gridded surface reflectance products (IDPS version still being evaluated)</a:t>
            </a:r>
          </a:p>
          <a:p>
            <a:pPr lvl="2" indent="-287338" eaLnBrk="1" hangingPunct="1">
              <a:lnSpc>
                <a:spcPct val="90000"/>
              </a:lnSpc>
              <a:buClr>
                <a:srgbClr val="0BD0D9"/>
              </a:buClr>
              <a:buSzPct val="95000"/>
            </a:pPr>
            <a:r>
              <a:rPr lang="en-US" sz="1900" dirty="0" smtClean="0">
                <a:latin typeface="Calibri" panose="020F0502020204030204" pitchFamily="34" charset="0"/>
              </a:rPr>
              <a:t>Use decision tree (C5.0) classifier</a:t>
            </a:r>
          </a:p>
          <a:p>
            <a:pPr lvl="2" indent="-287338" eaLnBrk="1" hangingPunct="1">
              <a:lnSpc>
                <a:spcPct val="90000"/>
              </a:lnSpc>
              <a:buClr>
                <a:srgbClr val="0BD0D9"/>
              </a:buClr>
              <a:buSzPct val="95000"/>
            </a:pPr>
            <a:r>
              <a:rPr lang="en-US" sz="1900" dirty="0" smtClean="0">
                <a:latin typeface="Calibri" panose="020F0502020204030204" pitchFamily="34" charset="0"/>
              </a:rPr>
              <a:t>Requires training data</a:t>
            </a:r>
          </a:p>
          <a:p>
            <a:pPr marL="546100" lvl="2" indent="-273050" eaLnBrk="1" hangingPunct="1">
              <a:lnSpc>
                <a:spcPct val="90000"/>
              </a:lnSpc>
              <a:buClr>
                <a:srgbClr val="0BD0D9"/>
              </a:buClr>
              <a:buSzPct val="95000"/>
            </a:pPr>
            <a:endParaRPr lang="en-US" sz="19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038" y="0"/>
            <a:ext cx="5541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562" y="1219200"/>
            <a:ext cx="3525838" cy="1143000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sz="3200" dirty="0" smtClean="0"/>
              <a:t>Surface Types in QST IP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5867400" y="2362200"/>
            <a:ext cx="1143000" cy="9906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48400" y="3352800"/>
            <a:ext cx="762000" cy="6096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880479"/>
            <a:ext cx="312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Classes separated by a threshold value more likely to be confused:</a:t>
            </a:r>
          </a:p>
          <a:p>
            <a:endParaRPr lang="en-US" dirty="0"/>
          </a:p>
          <a:p>
            <a:r>
              <a:rPr lang="en-US" dirty="0" smtClean="0"/>
              <a:t>Closed </a:t>
            </a:r>
            <a:r>
              <a:rPr lang="en-US" dirty="0" err="1" smtClean="0"/>
              <a:t>vs</a:t>
            </a:r>
            <a:r>
              <a:rPr lang="en-US" dirty="0" smtClean="0"/>
              <a:t> open </a:t>
            </a:r>
            <a:r>
              <a:rPr lang="en-US" dirty="0" err="1" smtClean="0"/>
              <a:t>shrublands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Forest </a:t>
            </a:r>
            <a:r>
              <a:rPr lang="en-US" dirty="0" err="1" smtClean="0"/>
              <a:t>vs</a:t>
            </a:r>
            <a:r>
              <a:rPr lang="en-US" dirty="0" smtClean="0"/>
              <a:t> woody savanna </a:t>
            </a:r>
            <a:r>
              <a:rPr lang="en-US" dirty="0" err="1" smtClean="0"/>
              <a:t>vs</a:t>
            </a:r>
            <a:r>
              <a:rPr lang="en-US" dirty="0" smtClean="0"/>
              <a:t> savanna</a:t>
            </a:r>
          </a:p>
          <a:p>
            <a:endParaRPr lang="en-US" dirty="0"/>
          </a:p>
          <a:p>
            <a:r>
              <a:rPr lang="en-US" dirty="0" smtClean="0"/>
              <a:t>Cropland </a:t>
            </a:r>
            <a:r>
              <a:rPr lang="en-US" dirty="0" err="1" smtClean="0"/>
              <a:t>vs</a:t>
            </a:r>
            <a:r>
              <a:rPr lang="en-US" dirty="0" smtClean="0"/>
              <a:t> cropland/natural vegetation mosaics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2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666750"/>
          </a:xfrm>
        </p:spPr>
        <p:txBody>
          <a:bodyPr/>
          <a:lstStyle/>
          <a:p>
            <a:pPr algn="ctr"/>
            <a:r>
              <a:rPr lang="en-US" sz="4000" dirty="0" smtClean="0">
                <a:latin typeface="Calibri" pitchFamily="34" charset="0"/>
              </a:rPr>
              <a:t>Data Flow of QST IP Algorithm</a:t>
            </a:r>
          </a:p>
        </p:txBody>
      </p:sp>
      <p:sp>
        <p:nvSpPr>
          <p:cNvPr id="39973" name="Rectangle 6"/>
          <p:cNvSpPr>
            <a:spLocks noChangeArrowheads="1"/>
          </p:cNvSpPr>
          <p:nvPr/>
        </p:nvSpPr>
        <p:spPr bwMode="auto">
          <a:xfrm>
            <a:off x="0" y="113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971" name="Object 35"/>
          <p:cNvGraphicFramePr>
            <a:graphicFrameLocks noChangeAspect="1"/>
          </p:cNvGraphicFramePr>
          <p:nvPr/>
        </p:nvGraphicFramePr>
        <p:xfrm>
          <a:off x="2438400" y="1824038"/>
          <a:ext cx="6705600" cy="5033962"/>
        </p:xfrm>
        <a:graphic>
          <a:graphicData uri="http://schemas.openxmlformats.org/presentationml/2006/ole">
            <p:oleObj spid="_x0000_s40057" name="Slide" r:id="rId3" imgW="4636008" imgH="3476244" progId="PowerPoint.Slide.8">
              <p:embed/>
            </p:oleObj>
          </a:graphicData>
        </a:graphic>
      </p:graphicFrame>
      <p:sp>
        <p:nvSpPr>
          <p:cNvPr id="39974" name="Oval 7"/>
          <p:cNvSpPr>
            <a:spLocks noChangeArrowheads="1"/>
          </p:cNvSpPr>
          <p:nvPr/>
        </p:nvSpPr>
        <p:spPr bwMode="auto">
          <a:xfrm>
            <a:off x="2419350" y="1828800"/>
            <a:ext cx="1543050" cy="17067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" y="2057400"/>
            <a:ext cx="2114549" cy="3048000"/>
            <a:chOff x="304800" y="2057400"/>
            <a:chExt cx="2114549" cy="2743200"/>
          </a:xfrm>
        </p:grpSpPr>
        <p:sp>
          <p:nvSpPr>
            <p:cNvPr id="39975" name="Text Box 5"/>
            <p:cNvSpPr txBox="1">
              <a:spLocks noChangeArrowheads="1"/>
            </p:cNvSpPr>
            <p:nvPr/>
          </p:nvSpPr>
          <p:spPr bwMode="auto">
            <a:xfrm>
              <a:off x="304800" y="2057400"/>
              <a:ext cx="1600200" cy="739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/>
                <a:t>VIIRS surface reflectance data (swath)</a:t>
              </a:r>
            </a:p>
          </p:txBody>
        </p:sp>
        <p:sp>
          <p:nvSpPr>
            <p:cNvPr id="39976" name="Text Box 6"/>
            <p:cNvSpPr txBox="1">
              <a:spLocks noChangeArrowheads="1"/>
            </p:cNvSpPr>
            <p:nvPr/>
          </p:nvSpPr>
          <p:spPr bwMode="auto">
            <a:xfrm>
              <a:off x="304800" y="3962400"/>
              <a:ext cx="1600200" cy="527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/>
                <a:t>Global composites (daily) </a:t>
              </a:r>
            </a:p>
          </p:txBody>
        </p:sp>
        <p:sp>
          <p:nvSpPr>
            <p:cNvPr id="39977" name="Text Box 8"/>
            <p:cNvSpPr txBox="1">
              <a:spLocks noChangeArrowheads="1"/>
            </p:cNvSpPr>
            <p:nvPr/>
          </p:nvSpPr>
          <p:spPr bwMode="auto">
            <a:xfrm>
              <a:off x="304800" y="3124200"/>
              <a:ext cx="1600200" cy="527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Gridded surface reflectance data</a:t>
              </a:r>
            </a:p>
          </p:txBody>
        </p:sp>
        <p:sp>
          <p:nvSpPr>
            <p:cNvPr id="39978" name="Line 13"/>
            <p:cNvSpPr>
              <a:spLocks noChangeShapeType="1"/>
            </p:cNvSpPr>
            <p:nvPr/>
          </p:nvSpPr>
          <p:spPr bwMode="auto">
            <a:xfrm>
              <a:off x="1066800" y="2819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Line 14"/>
            <p:cNvSpPr>
              <a:spLocks noChangeShapeType="1"/>
            </p:cNvSpPr>
            <p:nvPr/>
          </p:nvSpPr>
          <p:spPr bwMode="auto">
            <a:xfrm>
              <a:off x="1066800" y="3657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80" name="Text Box 22"/>
            <p:cNvSpPr txBox="1">
              <a:spLocks noChangeArrowheads="1"/>
            </p:cNvSpPr>
            <p:nvPr/>
          </p:nvSpPr>
          <p:spPr bwMode="auto">
            <a:xfrm>
              <a:off x="1143000" y="28194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Gridding</a:t>
              </a:r>
            </a:p>
          </p:txBody>
        </p:sp>
        <p:sp>
          <p:nvSpPr>
            <p:cNvPr id="39981" name="Text Box 23"/>
            <p:cNvSpPr txBox="1">
              <a:spLocks noChangeArrowheads="1"/>
            </p:cNvSpPr>
            <p:nvPr/>
          </p:nvSpPr>
          <p:spPr bwMode="auto">
            <a:xfrm>
              <a:off x="1143000" y="36576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Compositing</a:t>
              </a:r>
            </a:p>
          </p:txBody>
        </p:sp>
        <p:sp>
          <p:nvSpPr>
            <p:cNvPr id="39982" name="Text Box 24"/>
            <p:cNvSpPr txBox="1">
              <a:spLocks noChangeArrowheads="1"/>
            </p:cNvSpPr>
            <p:nvPr/>
          </p:nvSpPr>
          <p:spPr bwMode="auto">
            <a:xfrm>
              <a:off x="1143000" y="44958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Compositing</a:t>
              </a:r>
            </a:p>
          </p:txBody>
        </p:sp>
        <p:cxnSp>
          <p:nvCxnSpPr>
            <p:cNvPr id="39983" name="AutoShape 17"/>
            <p:cNvCxnSpPr>
              <a:cxnSpLocks noChangeShapeType="1"/>
              <a:stCxn id="39976" idx="2"/>
              <a:endCxn id="39974" idx="2"/>
            </p:cNvCxnSpPr>
            <p:nvPr/>
          </p:nvCxnSpPr>
          <p:spPr bwMode="auto">
            <a:xfrm rot="5400000" flipH="1" flipV="1">
              <a:off x="827245" y="2897347"/>
              <a:ext cx="1869758" cy="1314450"/>
            </a:xfrm>
            <a:prstGeom prst="bentConnector4">
              <a:avLst>
                <a:gd name="adj1" fmla="val -11004"/>
                <a:gd name="adj2" fmla="val 8043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latin typeface="Calibri" pitchFamily="34" charset="0"/>
              </a:rPr>
              <a:t>Overview of QST IP Algorithm and Product Assessment Approaches</a:t>
            </a:r>
          </a:p>
        </p:txBody>
      </p:sp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685800" y="2133600"/>
            <a:ext cx="16002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VIIRS surface reflectance data (swath)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685800" y="40386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Global composites (daily) 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685800" y="48768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Global composites (32-day)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685800" y="32004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Gridded surface reflectance data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685800" y="57150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Annual metrics (global)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3276600" y="3816350"/>
            <a:ext cx="1600200" cy="846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Decision tree</a:t>
            </a:r>
          </a:p>
          <a:p>
            <a:pPr algn="ctr">
              <a:spcBef>
                <a:spcPct val="50000"/>
              </a:spcBef>
            </a:pPr>
            <a:r>
              <a:rPr lang="en-US" sz="1400"/>
              <a:t>Support vector machines (SVM)</a:t>
            </a:r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3276600" y="3130550"/>
            <a:ext cx="16002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Training sample</a:t>
            </a: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5638800" y="396875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 VIIRS QST IP product</a:t>
            </a:r>
          </a:p>
        </p:txBody>
      </p:sp>
      <p:sp>
        <p:nvSpPr>
          <p:cNvPr id="40970" name="Text Box 13"/>
          <p:cNvSpPr txBox="1">
            <a:spLocks noChangeArrowheads="1"/>
          </p:cNvSpPr>
          <p:nvPr/>
        </p:nvSpPr>
        <p:spPr bwMode="auto">
          <a:xfrm>
            <a:off x="5638800" y="3054350"/>
            <a:ext cx="16002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Validation data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5638800" y="518795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Other surface type products</a:t>
            </a:r>
          </a:p>
        </p:txBody>
      </p:sp>
      <p:sp>
        <p:nvSpPr>
          <p:cNvPr id="40972" name="Line 13"/>
          <p:cNvSpPr>
            <a:spLocks noChangeShapeType="1"/>
          </p:cNvSpPr>
          <p:nvPr/>
        </p:nvSpPr>
        <p:spPr bwMode="auto">
          <a:xfrm>
            <a:off x="1447800" y="2895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Line 14"/>
          <p:cNvSpPr>
            <a:spLocks noChangeShapeType="1"/>
          </p:cNvSpPr>
          <p:nvPr/>
        </p:nvSpPr>
        <p:spPr bwMode="auto">
          <a:xfrm>
            <a:off x="1447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4" name="Line 15"/>
          <p:cNvSpPr>
            <a:spLocks noChangeShapeType="1"/>
          </p:cNvSpPr>
          <p:nvPr/>
        </p:nvSpPr>
        <p:spPr bwMode="auto">
          <a:xfrm>
            <a:off x="1447800" y="4572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Line 16"/>
          <p:cNvSpPr>
            <a:spLocks noChangeShapeType="1"/>
          </p:cNvSpPr>
          <p:nvPr/>
        </p:nvSpPr>
        <p:spPr bwMode="auto">
          <a:xfrm>
            <a:off x="1447800" y="541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40976" name="AutoShape 17"/>
          <p:cNvCxnSpPr>
            <a:cxnSpLocks noChangeShapeType="1"/>
            <a:stCxn id="40966" idx="3"/>
            <a:endCxn id="40967" idx="2"/>
          </p:cNvCxnSpPr>
          <p:nvPr/>
        </p:nvCxnSpPr>
        <p:spPr bwMode="auto">
          <a:xfrm flipV="1">
            <a:off x="2286000" y="4662488"/>
            <a:ext cx="1790700" cy="131603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0977" name="AutoShape 18"/>
          <p:cNvCxnSpPr>
            <a:cxnSpLocks noChangeShapeType="1"/>
            <a:stCxn id="40968" idx="2"/>
            <a:endCxn id="40967" idx="0"/>
          </p:cNvCxnSpPr>
          <p:nvPr/>
        </p:nvCxnSpPr>
        <p:spPr bwMode="auto">
          <a:xfrm>
            <a:off x="4076700" y="3444875"/>
            <a:ext cx="0" cy="371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0978" name="AutoShape 19"/>
          <p:cNvCxnSpPr>
            <a:cxnSpLocks noChangeShapeType="1"/>
            <a:stCxn id="40967" idx="3"/>
            <a:endCxn id="40969" idx="1"/>
          </p:cNvCxnSpPr>
          <p:nvPr/>
        </p:nvCxnSpPr>
        <p:spPr bwMode="auto">
          <a:xfrm flipV="1">
            <a:off x="4876800" y="4232275"/>
            <a:ext cx="762000" cy="7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0979" name="AutoShape 20"/>
          <p:cNvCxnSpPr>
            <a:cxnSpLocks noChangeShapeType="1"/>
            <a:stCxn id="40970" idx="2"/>
            <a:endCxn id="40969" idx="0"/>
          </p:cNvCxnSpPr>
          <p:nvPr/>
        </p:nvCxnSpPr>
        <p:spPr bwMode="auto">
          <a:xfrm>
            <a:off x="6438900" y="3368675"/>
            <a:ext cx="0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0980" name="AutoShape 21"/>
          <p:cNvCxnSpPr>
            <a:cxnSpLocks noChangeShapeType="1"/>
            <a:stCxn id="40971" idx="0"/>
            <a:endCxn id="40969" idx="2"/>
          </p:cNvCxnSpPr>
          <p:nvPr/>
        </p:nvCxnSpPr>
        <p:spPr bwMode="auto">
          <a:xfrm flipV="1">
            <a:off x="6438900" y="4495800"/>
            <a:ext cx="0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0981" name="Text Box 22"/>
          <p:cNvSpPr txBox="1">
            <a:spLocks noChangeArrowheads="1"/>
          </p:cNvSpPr>
          <p:nvPr/>
        </p:nvSpPr>
        <p:spPr bwMode="auto">
          <a:xfrm>
            <a:off x="1524000" y="2895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Gridding</a:t>
            </a:r>
          </a:p>
        </p:txBody>
      </p:sp>
      <p:sp>
        <p:nvSpPr>
          <p:cNvPr id="40982" name="Text Box 23"/>
          <p:cNvSpPr txBox="1">
            <a:spLocks noChangeArrowheads="1"/>
          </p:cNvSpPr>
          <p:nvPr/>
        </p:nvSpPr>
        <p:spPr bwMode="auto">
          <a:xfrm>
            <a:off x="1524000" y="37338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Compositing</a:t>
            </a:r>
          </a:p>
        </p:txBody>
      </p:sp>
      <p:sp>
        <p:nvSpPr>
          <p:cNvPr id="40983" name="Text Box 24"/>
          <p:cNvSpPr txBox="1">
            <a:spLocks noChangeArrowheads="1"/>
          </p:cNvSpPr>
          <p:nvPr/>
        </p:nvSpPr>
        <p:spPr bwMode="auto">
          <a:xfrm>
            <a:off x="1524000" y="45720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Compositing</a:t>
            </a:r>
          </a:p>
        </p:txBody>
      </p:sp>
      <p:sp>
        <p:nvSpPr>
          <p:cNvPr id="40984" name="Text Box 25"/>
          <p:cNvSpPr txBox="1">
            <a:spLocks noChangeArrowheads="1"/>
          </p:cNvSpPr>
          <p:nvPr/>
        </p:nvSpPr>
        <p:spPr bwMode="auto">
          <a:xfrm>
            <a:off x="1524000" y="5410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Metrics generation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latin typeface="Calibri" pitchFamily="34" charset="0"/>
              </a:rPr>
              <a:t>Gridding, Compositing, Annual Metrics (GCAM) Overview</a:t>
            </a:r>
          </a:p>
        </p:txBody>
      </p:sp>
      <p:sp>
        <p:nvSpPr>
          <p:cNvPr id="41986" name="Rectangle 26"/>
          <p:cNvSpPr>
            <a:spLocks noGrp="1"/>
          </p:cNvSpPr>
          <p:nvPr>
            <p:ph type="body" idx="4294967295"/>
          </p:nvPr>
        </p:nvSpPr>
        <p:spPr>
          <a:xfrm>
            <a:off x="4114800" y="2286000"/>
            <a:ext cx="45720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latin typeface="Calibri" panose="020F0502020204030204" pitchFamily="34" charset="0"/>
              </a:rPr>
              <a:t>Required before classification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Remove cloud/shadow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Annual metrics globally more consistent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Calibri" panose="020F0502020204030204" pitchFamily="34" charset="0"/>
              </a:rPr>
              <a:t>Should be done by IDPS, but gridded data not available until recently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processed in-house at UMD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Improvements possible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latin typeface="Calibri" panose="020F0502020204030204" pitchFamily="34" charset="0"/>
              </a:rPr>
              <a:t>Composites comparable to or better than MODIS composites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685800" y="2133600"/>
            <a:ext cx="16002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VIIRS surface reflectance data (swath)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5800" y="40386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Global composites (daily) 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685800" y="48768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Global composites (32-day)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685800" y="32004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Gridded surface reflectance data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685800" y="5715000"/>
            <a:ext cx="1600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Annual metrics (global)</a:t>
            </a:r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>
            <a:off x="1447800" y="2895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14"/>
          <p:cNvSpPr>
            <a:spLocks noChangeShapeType="1"/>
          </p:cNvSpPr>
          <p:nvPr/>
        </p:nvSpPr>
        <p:spPr bwMode="auto">
          <a:xfrm>
            <a:off x="1447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>
            <a:off x="1447800" y="4572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1447800" y="541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1524000" y="2895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Gridding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1524000" y="37338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Compositing</a:t>
            </a:r>
          </a:p>
        </p:txBody>
      </p:sp>
      <p:sp>
        <p:nvSpPr>
          <p:cNvPr id="41998" name="Text Box 24"/>
          <p:cNvSpPr txBox="1">
            <a:spLocks noChangeArrowheads="1"/>
          </p:cNvSpPr>
          <p:nvPr/>
        </p:nvSpPr>
        <p:spPr bwMode="auto">
          <a:xfrm>
            <a:off x="1524000" y="45720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Compositing</a:t>
            </a:r>
          </a:p>
        </p:txBody>
      </p:sp>
      <p:sp>
        <p:nvSpPr>
          <p:cNvPr id="41999" name="Text Box 25"/>
          <p:cNvSpPr txBox="1">
            <a:spLocks noChangeArrowheads="1"/>
          </p:cNvSpPr>
          <p:nvPr/>
        </p:nvSpPr>
        <p:spPr bwMode="auto">
          <a:xfrm>
            <a:off x="1524000" y="5410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Metrics generation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600" dirty="0" smtClean="0">
                <a:latin typeface="Calibri" pitchFamily="34" charset="0"/>
              </a:rPr>
              <a:t>Gridding</a:t>
            </a:r>
          </a:p>
        </p:txBody>
      </p:sp>
      <p:sp>
        <p:nvSpPr>
          <p:cNvPr id="43010" name="Rectangle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Done in house at UMD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No gridded data from IDPS until late 2012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Solution provided by Land PEATE 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MODIS like VIIRS data (5-minutes aggregation)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Gridding tool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Fully automated </a:t>
            </a:r>
            <a:r>
              <a:rPr lang="en-US" dirty="0" smtClean="0">
                <a:latin typeface="Calibri" panose="020F0502020204030204" pitchFamily="34" charset="0"/>
              </a:rPr>
              <a:t>downloading and gridding scripts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All 2012 </a:t>
            </a:r>
            <a:r>
              <a:rPr lang="en-US" dirty="0">
                <a:latin typeface="Calibri" panose="020F0502020204030204" pitchFamily="34" charset="0"/>
              </a:rPr>
              <a:t>VIIRS data required by QST </a:t>
            </a:r>
            <a:r>
              <a:rPr lang="en-US" dirty="0" smtClean="0">
                <a:latin typeface="Calibri" panose="020F0502020204030204" pitchFamily="34" charset="0"/>
              </a:rPr>
              <a:t>IP processed</a:t>
            </a:r>
            <a:endParaRPr lang="en-US" dirty="0">
              <a:latin typeface="Calibri" panose="020F0502020204030204" pitchFamily="34" charset="0"/>
            </a:endParaRP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~880,000 files (80,000 granules x 11 </a:t>
            </a:r>
            <a:r>
              <a:rPr lang="en-US" dirty="0">
                <a:latin typeface="Calibri" panose="020F0502020204030204" pitchFamily="34" charset="0"/>
              </a:rPr>
              <a:t>bands</a:t>
            </a:r>
            <a:r>
              <a:rPr lang="en-US" dirty="0" smtClean="0">
                <a:latin typeface="Calibri" panose="020F0502020204030204" pitchFamily="34" charset="0"/>
              </a:rPr>
              <a:t>), totaling ~150 TB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&gt; 30,000 CPU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cqhuang\Desktop\betaMaturityReview\_200_TOA_Ref_Composite_Cheng3_Production_11_8_5_21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2672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932688"/>
            <a:ext cx="8305800" cy="819912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sz="4000" dirty="0" smtClean="0">
                <a:latin typeface="Calibri" panose="020F0502020204030204" pitchFamily="34" charset="0"/>
              </a:rPr>
              <a:t>Global Mosaics of Gridded Daily Data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68610" name="Picture 2" descr="C:\Users\cqhuang\Desktop\betaMaturityReview\_112_TOA_Ref_Composite_Cheng3_Production_11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cqhuang\Desktop\betaMaturityReview\_295_TOA_Ref_Composite_Cheng3_Production_11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63" y="42672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cqhuang\Desktop\betaMaturityReview\_021_TOA_Ref_Composite_Cheng3_Production_11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7" y="21336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55625" y="2133600"/>
            <a:ext cx="119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2012-021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724400" y="4278313"/>
            <a:ext cx="119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2012-295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746625" y="2133600"/>
            <a:ext cx="119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2012-112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55625" y="4278313"/>
            <a:ext cx="119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2012-200</a:t>
            </a:r>
          </a:p>
        </p:txBody>
      </p:sp>
    </p:spTree>
    <p:extLst>
      <p:ext uri="{BB962C8B-B14F-4D97-AF65-F5344CB8AC3E}">
        <p14:creationId xmlns="" xmlns:p14="http://schemas.microsoft.com/office/powerpoint/2010/main" val="24621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600" dirty="0" smtClean="0">
                <a:latin typeface="Calibri" pitchFamily="34" charset="0"/>
              </a:rPr>
              <a:t>Compositing</a:t>
            </a:r>
          </a:p>
        </p:txBody>
      </p:sp>
      <p:sp>
        <p:nvSpPr>
          <p:cNvPr id="45058" name="Rectangle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Required for reducing cloud/shadow contamination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MODIS algorithm: “best” quality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Requires good quality flags and cloud mask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Surface Type ATBD algorithm: Controlled View Angle Max NDVI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Max NDVI has many known issues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Tends to choose off-nadir view observations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Cloud selected over water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Problematic over non-vegetated areas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Improved Max NDVI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Compositing priority: vegetated &gt; soil &gt; water &gt; snow &gt;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305800" cy="1143000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sz="3600" dirty="0" smtClean="0">
                <a:latin typeface="Calibri" panose="020F0502020204030204" pitchFamily="34" charset="0"/>
              </a:rPr>
              <a:t>VIIRS Composites Comparable with Standard MODIS Composites (MOD09A1)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914400" y="6400800"/>
            <a:ext cx="3429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VIIRS, M11-7-5 </a:t>
            </a:r>
          </a:p>
        </p:txBody>
      </p:sp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4641850" y="6400800"/>
            <a:ext cx="3429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MODIS, B7-2-1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035175"/>
            <a:ext cx="8305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MODIS tile H12v04 (New York to Great lakes), 8-day (2012/193-200)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Better composites over water</a:t>
            </a:r>
          </a:p>
        </p:txBody>
      </p:sp>
      <p:pic>
        <p:nvPicPr>
          <p:cNvPr id="46085" name="Picture 4" descr="C:\Users\cqhuang\Desktop\betaMaturityReview\h12v04\VIIRS_h12v04_017_024_8day_11_7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8194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C:\Users\cqhuang\Desktop\betaMaturityReview\h12v04\MOD09A_h12v04_017_024_8day_7_2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8257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Presentation Outline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1600200" y="2971800"/>
            <a:ext cx="7086600" cy="2133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Overview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Surface Type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EDR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Development of 1</a:t>
            </a:r>
            <a:r>
              <a:rPr lang="en-US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VIIRS QST IP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VIIRS QST IP compared with MODIS products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Summary and future plan</a:t>
            </a:r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4100"/>
            <a:ext cx="78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110288"/>
            <a:ext cx="762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C:\Users\cqhuang\Desktop\betaMaturityReview\h24v05\MOD09A_h24v05_105_112_8day_11_7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57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C:\Users\cqhuang\Desktop\betaMaturityReview\h24v05\VIIRS_h24v05_105_112_8day_11_7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C:\Users\cqhuang\Desktop\betaMaturityReview\h12v10\VIIRS_h12v10_193_200_8day_11_7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C:\Users\cqhuang\Desktop\betaMaturityReview\h12v10\MOD09A_h12v10_193_200_8day_7_2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505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13"/>
          <p:cNvSpPr txBox="1">
            <a:spLocks noChangeArrowheads="1"/>
          </p:cNvSpPr>
          <p:nvPr/>
        </p:nvSpPr>
        <p:spPr bwMode="auto">
          <a:xfrm>
            <a:off x="228600" y="6477000"/>
            <a:ext cx="2971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VIIRS, M11-7-5 </a:t>
            </a:r>
          </a:p>
        </p:txBody>
      </p:sp>
      <p:sp>
        <p:nvSpPr>
          <p:cNvPr id="47110" name="TextBox 14"/>
          <p:cNvSpPr txBox="1">
            <a:spLocks noChangeArrowheads="1"/>
          </p:cNvSpPr>
          <p:nvPr/>
        </p:nvSpPr>
        <p:spPr bwMode="auto">
          <a:xfrm>
            <a:off x="3429000" y="6477000"/>
            <a:ext cx="2971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MODIS, B7-2-1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0800" y="1371600"/>
            <a:ext cx="27432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H12v04 (western China)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2012/193-200</a:t>
            </a:r>
          </a:p>
          <a:p>
            <a:pPr eaLnBrk="0" hangingPunct="0">
              <a:defRPr/>
            </a:pPr>
            <a:endParaRPr lang="en-US" sz="20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Less snow pixels selected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00800" y="3975100"/>
            <a:ext cx="27432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H12v10 (Brazil, Arc of Deforestation)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2012/193-200</a:t>
            </a:r>
          </a:p>
          <a:p>
            <a:pPr eaLnBrk="0" hangingPunct="0">
              <a:defRPr/>
            </a:pPr>
            <a:endParaRPr lang="en-US" sz="20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Less artifacts (swath boundary)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6200" y="171450"/>
            <a:ext cx="8305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More Comparison with MODIS Composites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000500" cy="1847088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Cloud Reduction through Compositing</a:t>
            </a:r>
            <a:endParaRPr lang="en-US" sz="4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C:\Users\cqhuang\Desktop\betaMaturityReview\8day_193_200_TOA_Ref_Composite_v1_b11b7b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133600"/>
            <a:ext cx="5143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Users\cqhuang\Desktop\betaMaturityReview\193_224_TOA_Ref_Composite_v1_b11b7b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100" y="4251325"/>
            <a:ext cx="5143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C:\Users\cqhuang\Desktop\betaMaturityReview\_200_TOA_Ref_Composite_Cheng3_Production_11_8_5_21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"/>
            <a:ext cx="5143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 Arrow 2"/>
          <p:cNvSpPr/>
          <p:nvPr/>
        </p:nvSpPr>
        <p:spPr>
          <a:xfrm rot="18854700">
            <a:off x="3982244" y="2077244"/>
            <a:ext cx="693738" cy="457200"/>
          </a:xfrm>
          <a:prstGeom prst="lef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 Arrow 6"/>
          <p:cNvSpPr/>
          <p:nvPr/>
        </p:nvSpPr>
        <p:spPr>
          <a:xfrm rot="12651613">
            <a:off x="3878263" y="4425950"/>
            <a:ext cx="693737" cy="457200"/>
          </a:xfrm>
          <a:prstGeom prst="lef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5" name="TextBox 3"/>
          <p:cNvSpPr txBox="1">
            <a:spLocks noChangeArrowheads="1"/>
          </p:cNvSpPr>
          <p:nvPr/>
        </p:nvSpPr>
        <p:spPr bwMode="auto">
          <a:xfrm>
            <a:off x="6705600" y="11112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Daily (2012/200)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6645275" y="4202112"/>
            <a:ext cx="2574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32-day (2012/193-224)</a:t>
            </a:r>
          </a:p>
        </p:txBody>
      </p:sp>
      <p:sp>
        <p:nvSpPr>
          <p:cNvPr id="48137" name="TextBox 9"/>
          <p:cNvSpPr txBox="1">
            <a:spLocks noChangeArrowheads="1"/>
          </p:cNvSpPr>
          <p:nvPr/>
        </p:nvSpPr>
        <p:spPr bwMode="auto">
          <a:xfrm>
            <a:off x="76200" y="4343400"/>
            <a:ext cx="2438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8-day (2012/193-200)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cqhuang\Desktop\betaMaturityReview\193_224_TOA_Ref_Composite_v1_b11b7b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cqhuang\Desktop\betaMaturityReview\289_320_TOA_Ref_Composite_v1_b11b7b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cqhuang\Desktop\betaMaturityReview\001_032_TOA_Ref_Composite_v1_b11b7b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cqhuang\Desktop\betaMaturityReview\097_128_TOA_Ref_Composite_v1_b11b7b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305800" cy="1048512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sz="4000" dirty="0" smtClean="0">
                <a:latin typeface="Calibri" panose="020F0502020204030204" pitchFamily="34" charset="0"/>
              </a:rPr>
              <a:t>Global Mosaics of 32-day Composites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44038" name="TextBox 2"/>
          <p:cNvSpPr txBox="1">
            <a:spLocks noChangeArrowheads="1"/>
          </p:cNvSpPr>
          <p:nvPr/>
        </p:nvSpPr>
        <p:spPr bwMode="auto">
          <a:xfrm>
            <a:off x="555625" y="2057400"/>
            <a:ext cx="1349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" rIns="9144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2012/1-32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039" name="TextBox 7"/>
          <p:cNvSpPr txBox="1">
            <a:spLocks noChangeArrowheads="1"/>
          </p:cNvSpPr>
          <p:nvPr/>
        </p:nvSpPr>
        <p:spPr bwMode="auto">
          <a:xfrm>
            <a:off x="4724400" y="42783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" rIns="9144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2012/289-320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040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1196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" rIns="9144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2012/97-128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041" name="TextBox 9"/>
          <p:cNvSpPr txBox="1">
            <a:spLocks noChangeArrowheads="1"/>
          </p:cNvSpPr>
          <p:nvPr/>
        </p:nvSpPr>
        <p:spPr bwMode="auto">
          <a:xfrm>
            <a:off x="555625" y="4278313"/>
            <a:ext cx="1577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" rIns="9144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2012/193-224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6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Use of Annual Metrics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828800"/>
            <a:ext cx="8229600" cy="4114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pitchFamily="34" charset="0"/>
              </a:rPr>
              <a:t>Based on metrics developed by Hansen et al for AVHRR land cover and </a:t>
            </a:r>
            <a:r>
              <a:rPr lang="en-US" sz="2400" dirty="0">
                <a:latin typeface="Calibri" pitchFamily="34" charset="0"/>
              </a:rPr>
              <a:t>MODIS VCF </a:t>
            </a:r>
            <a:endParaRPr lang="en-US" sz="2400" dirty="0" smtClean="0">
              <a:latin typeface="Calibri" pitchFamily="34" charset="0"/>
            </a:endParaRPr>
          </a:p>
          <a:p>
            <a:pPr lvl="1" eaLnBrk="1" hangingPunct="1"/>
            <a:r>
              <a:rPr lang="en-US" sz="2200" dirty="0" smtClean="0">
                <a:latin typeface="Calibri" pitchFamily="34" charset="0"/>
              </a:rPr>
              <a:t>Further cloud removal in the 32-day composites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</a:rPr>
              <a:t>Normalize differences between the northern and southern hemisphere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</a:rPr>
              <a:t>Better reflect vegetation phenology and other surface characteristics</a:t>
            </a:r>
          </a:p>
          <a:p>
            <a:pPr lvl="2" eaLnBrk="1" hangingPunct="1"/>
            <a:r>
              <a:rPr lang="en-US" sz="1900" dirty="0" smtClean="0">
                <a:latin typeface="Calibri" pitchFamily="34" charset="0"/>
              </a:rPr>
              <a:t>Some metrics could be sensitive to residual clouds in the 32-day composites</a:t>
            </a:r>
          </a:p>
        </p:txBody>
      </p:sp>
    </p:spTree>
    <p:extLst>
      <p:ext uri="{BB962C8B-B14F-4D97-AF65-F5344CB8AC3E}">
        <p14:creationId xmlns="" xmlns:p14="http://schemas.microsoft.com/office/powerpoint/2010/main" val="42201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077200" cy="1143000"/>
          </a:xfrm>
        </p:spPr>
        <p:txBody>
          <a:bodyPr/>
          <a:lstStyle/>
          <a:p>
            <a:pPr algn="ctr"/>
            <a:r>
              <a:rPr lang="en-US" sz="3600" dirty="0" smtClean="0">
                <a:latin typeface="Calibri" pitchFamily="34" charset="0"/>
              </a:rPr>
              <a:t>Annual Metrics from VIIRS          </a:t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3600" dirty="0" smtClean="0">
                <a:latin typeface="Calibri" pitchFamily="34" charset="0"/>
              </a:rPr>
              <a:t>                                   – 2012 Median NDVI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749803"/>
            <a:ext cx="8984735" cy="457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24600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0                                           0.8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914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</a:rPr>
              <a:t>VIIRS 2012 Growth Season </a:t>
            </a:r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NDVI </a:t>
            </a: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</a:rPr>
              <a:t>Variation</a:t>
            </a:r>
            <a:endParaRPr lang="en-US" sz="40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8991600" cy="4485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80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Median of the Three Warmest 32-day Composites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(M11, M7, M5 in RGB)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5625"/>
            <a:ext cx="89916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58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C:\Users\cqhuang\Desktop\betaMaturityReview\097_128_TOA_Ref_Composite_v1_b11b7b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5625"/>
            <a:ext cx="8991600" cy="449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Late Spring (97-128) 32-day Composite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5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Annual Metrics (76 Total) Used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447800"/>
            <a:ext cx="8229600" cy="4724400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NDVI </a:t>
            </a:r>
            <a:r>
              <a:rPr lang="en-US" sz="1800" dirty="0" smtClean="0">
                <a:latin typeface="Calibri" panose="020F0502020204030204" pitchFamily="34" charset="0"/>
              </a:rPr>
              <a:t>Metrics:</a:t>
            </a:r>
            <a:endParaRPr lang="en-US" sz="1800" dirty="0">
              <a:latin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Second maximum monthly NDVI in a year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Minimum NDVI value in the highest 7 monthly NDVIs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Median NDVI in the highest 7 monthly NDVIs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Range of NDVI in the highest 7 monthly NDVIs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Median NDVI in the 5 warmest months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NDVI of the warmest month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Reflectance </a:t>
            </a:r>
            <a:r>
              <a:rPr lang="en-US" sz="1800" dirty="0">
                <a:latin typeface="Calibri" panose="020F0502020204030204" pitchFamily="34" charset="0"/>
              </a:rPr>
              <a:t>Metrics </a:t>
            </a:r>
            <a:r>
              <a:rPr lang="en-US" sz="1800" dirty="0" smtClean="0">
                <a:latin typeface="Calibri" panose="020F0502020204030204" pitchFamily="34" charset="0"/>
              </a:rPr>
              <a:t>(VIIRS M bands 3-8, 10, 11, 15):</a:t>
            </a:r>
            <a:endParaRPr lang="en-US" sz="1800" dirty="0">
              <a:latin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Second maximum </a:t>
            </a:r>
            <a:r>
              <a:rPr lang="en-US" sz="1600" dirty="0" smtClean="0">
                <a:latin typeface="Calibri" panose="020F0502020204030204" pitchFamily="34" charset="0"/>
              </a:rPr>
              <a:t>reflectance, </a:t>
            </a:r>
            <a:r>
              <a:rPr lang="en-US" sz="1600" dirty="0">
                <a:latin typeface="Calibri" panose="020F0502020204030204" pitchFamily="34" charset="0"/>
              </a:rPr>
              <a:t>during the 7 greenest in the year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Minimum </a:t>
            </a:r>
            <a:r>
              <a:rPr lang="en-US" sz="1600" dirty="0" smtClean="0">
                <a:latin typeface="Calibri" panose="020F0502020204030204" pitchFamily="34" charset="0"/>
              </a:rPr>
              <a:t>reflectance, </a:t>
            </a:r>
            <a:r>
              <a:rPr lang="en-US" sz="1600" dirty="0">
                <a:latin typeface="Calibri" panose="020F0502020204030204" pitchFamily="34" charset="0"/>
              </a:rPr>
              <a:t>during the 7 greenest months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Median reflectance of the 7 greenest months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Range of reflectance, among the 7 greenest months</a:t>
            </a:r>
          </a:p>
          <a:p>
            <a:pPr lvl="1"/>
            <a:r>
              <a:rPr lang="en-US" sz="1600" dirty="0" smtClean="0">
                <a:latin typeface="Calibri" panose="020F0502020204030204" pitchFamily="34" charset="0"/>
              </a:rPr>
              <a:t>Median reflectance of the 5 warmest months</a:t>
            </a:r>
          </a:p>
          <a:p>
            <a:pPr lvl="1"/>
            <a:r>
              <a:rPr lang="en-US" sz="1600" dirty="0" smtClean="0">
                <a:latin typeface="Calibri" panose="020F0502020204030204" pitchFamily="34" charset="0"/>
              </a:rPr>
              <a:t>Reflectance of </a:t>
            </a:r>
            <a:r>
              <a:rPr lang="en-US" sz="1600" dirty="0">
                <a:latin typeface="Calibri" panose="020F0502020204030204" pitchFamily="34" charset="0"/>
              </a:rPr>
              <a:t>the </a:t>
            </a:r>
            <a:r>
              <a:rPr lang="en-US" sz="1600" dirty="0" smtClean="0">
                <a:latin typeface="Calibri" panose="020F0502020204030204" pitchFamily="34" charset="0"/>
              </a:rPr>
              <a:t>month with the second </a:t>
            </a:r>
            <a:r>
              <a:rPr lang="en-US" sz="1600" dirty="0">
                <a:latin typeface="Calibri" panose="020F0502020204030204" pitchFamily="34" charset="0"/>
              </a:rPr>
              <a:t>highest NDVI in the year</a:t>
            </a:r>
          </a:p>
          <a:p>
            <a:pPr lvl="1"/>
            <a:r>
              <a:rPr lang="en-US" sz="1600" dirty="0" smtClean="0">
                <a:latin typeface="Calibri" panose="020F0502020204030204" pitchFamily="34" charset="0"/>
              </a:rPr>
              <a:t>Reflectance of </a:t>
            </a:r>
            <a:r>
              <a:rPr lang="en-US" sz="1600" dirty="0">
                <a:latin typeface="Calibri" panose="020F0502020204030204" pitchFamily="34" charset="0"/>
              </a:rPr>
              <a:t>the warmest month</a:t>
            </a:r>
            <a:endParaRPr lang="en-US" sz="1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1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38303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16577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14400"/>
            <a:ext cx="26670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5168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 Cover in Louisiana             Training pixels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6400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 Cover in CA                    Training pixels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11417315"/>
              </p:ext>
            </p:extLst>
          </p:nvPr>
        </p:nvGraphicFramePr>
        <p:xfrm>
          <a:off x="35943" y="993352"/>
          <a:ext cx="1828800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133"/>
                <a:gridCol w="1354667"/>
              </a:tblGrid>
              <a:tr h="168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Class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Training Points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518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937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738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673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854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697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1398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1179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</a:rPr>
                        <a:t>3739</a:t>
                      </a: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  <a:p>
                      <a:pPr algn="r" fontAlgn="b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579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314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8933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  <a:latin typeface="Calibri" panose="020F0502020204030204" pitchFamily="34" charset="0"/>
                        </a:rPr>
                        <a:t>674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780782"/>
            <a:ext cx="3581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These training points were provided by Boston University, in 500m resolution. They were majority-sampled into 1000m resolution for VIIRS classification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4800" dirty="0" smtClean="0">
                <a:latin typeface="Calibri" pitchFamily="34" charset="0"/>
              </a:rPr>
              <a:t>Training Data Distribution</a:t>
            </a:r>
          </a:p>
        </p:txBody>
      </p:sp>
      <p:pic>
        <p:nvPicPr>
          <p:cNvPr id="11" name="Picture 7" descr="LandCover_Legend_BUcolo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990600"/>
            <a:ext cx="1828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98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89535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Calibri" pitchFamily="34" charset="0"/>
              </a:rPr>
              <a:t>VIIRS Surface Type EDR Team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676400"/>
            <a:ext cx="6934200" cy="4389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dirty="0" err="1" smtClean="0">
                <a:latin typeface="Calibri" pitchFamily="34" charset="0"/>
              </a:rPr>
              <a:t>Xiwu</a:t>
            </a:r>
            <a:r>
              <a:rPr lang="en-US" sz="2200" dirty="0" smtClean="0">
                <a:latin typeface="Calibri" pitchFamily="34" charset="0"/>
              </a:rPr>
              <a:t> Zhan (NOAA/NESDIS/STAR)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Surface Type EDR team lead, User outreach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err="1" smtClean="0">
                <a:latin typeface="Calibri" pitchFamily="34" charset="0"/>
              </a:rPr>
              <a:t>Chengquan</a:t>
            </a:r>
            <a:r>
              <a:rPr lang="en-US" sz="2200" dirty="0" smtClean="0">
                <a:latin typeface="Calibri" pitchFamily="34" charset="0"/>
              </a:rPr>
              <a:t> Huang (UMD/Geography)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Algorithm development lead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err="1" smtClean="0">
                <a:latin typeface="Calibri" pitchFamily="34" charset="0"/>
              </a:rPr>
              <a:t>Rui</a:t>
            </a:r>
            <a:r>
              <a:rPr lang="en-US" sz="2200" dirty="0" smtClean="0">
                <a:latin typeface="Calibri" pitchFamily="34" charset="0"/>
              </a:rPr>
              <a:t> Zhang/</a:t>
            </a:r>
            <a:r>
              <a:rPr lang="en-US" sz="2200" dirty="0" err="1" smtClean="0">
                <a:latin typeface="Calibri" pitchFamily="34" charset="0"/>
              </a:rPr>
              <a:t>Kuan</a:t>
            </a:r>
            <a:r>
              <a:rPr lang="en-US" sz="2200" dirty="0" smtClean="0">
                <a:latin typeface="Calibri" pitchFamily="34" charset="0"/>
              </a:rPr>
              <a:t> </a:t>
            </a:r>
            <a:r>
              <a:rPr lang="en-US" sz="2200" dirty="0" smtClean="0">
                <a:latin typeface="Calibri" pitchFamily="34" charset="0"/>
              </a:rPr>
              <a:t>Song (UMD/Geography)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Algorithm development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QST Product generation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User readiness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</a:rPr>
              <a:t>Mark </a:t>
            </a:r>
            <a:r>
              <a:rPr lang="en-US" sz="2200" dirty="0" err="1" smtClean="0">
                <a:latin typeface="Calibri" pitchFamily="34" charset="0"/>
              </a:rPr>
              <a:t>Friedl</a:t>
            </a:r>
            <a:r>
              <a:rPr lang="en-US" sz="2200" dirty="0" smtClean="0">
                <a:latin typeface="Calibri" pitchFamily="34" charset="0"/>
              </a:rPr>
              <a:t> (Boston University)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Cal/Val lead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</a:rPr>
              <a:t>Damien Sulla-</a:t>
            </a:r>
            <a:r>
              <a:rPr lang="en-US" sz="2200" dirty="0" err="1" smtClean="0">
                <a:latin typeface="Calibri" pitchFamily="34" charset="0"/>
              </a:rPr>
              <a:t>Menashe</a:t>
            </a:r>
            <a:r>
              <a:rPr lang="en-US" sz="2200" dirty="0" smtClean="0">
                <a:latin typeface="Calibri" pitchFamily="34" charset="0"/>
              </a:rPr>
              <a:t> (Boston University)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Ground truth data development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Product validation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Calibri" pitchFamily="34" charset="0"/>
              </a:rPr>
              <a:t>MODIS land cover products as QST IP seed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700" y="2286000"/>
            <a:ext cx="4203700" cy="3962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143000"/>
          </a:xfrm>
        </p:spPr>
        <p:txBody>
          <a:bodyPr lIns="91440" rIns="91440" bIns="45720"/>
          <a:lstStyle/>
          <a:p>
            <a:pPr eaLnBrk="1" hangingPunct="1"/>
            <a:r>
              <a:rPr lang="en-US" sz="3600" dirty="0" smtClean="0">
                <a:latin typeface="Calibri" pitchFamily="34" charset="0"/>
              </a:rPr>
              <a:t>Classification Algorithm – Decision Tree</a:t>
            </a:r>
          </a:p>
        </p:txBody>
      </p:sp>
      <p:sp>
        <p:nvSpPr>
          <p:cNvPr id="62476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2239963"/>
            <a:ext cx="4648200" cy="4008437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Easy-to-understand decision rules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Improved accuracy through ensemble (boosting)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Robust for global applications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Base algorithm for several existing global surface type products (Hansen et al., 2000; </a:t>
            </a:r>
            <a:r>
              <a:rPr lang="en-US" sz="2000" dirty="0" err="1" smtClean="0">
                <a:latin typeface="Calibri" panose="020F0502020204030204" pitchFamily="34" charset="0"/>
              </a:rPr>
              <a:t>Friedl</a:t>
            </a:r>
            <a:r>
              <a:rPr lang="en-US" sz="2000" dirty="0" smtClean="0">
                <a:latin typeface="Calibri" panose="020F0502020204030204" pitchFamily="34" charset="0"/>
              </a:rPr>
              <a:t> et al., 2002; 2010)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Specified in ATBD</a:t>
            </a:r>
          </a:p>
          <a:p>
            <a:endParaRPr lang="en-US" sz="2400" dirty="0" smtClean="0">
              <a:latin typeface="Calibri" panose="020F0502020204030204" pitchFamily="34" charset="0"/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791200" y="20574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X &gt; a?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562600" y="2667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400800" y="2590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219200"/>
          </a:xfrm>
        </p:spPr>
        <p:txBody>
          <a:bodyPr lIns="91440" rIns="91440" bIns="45720"/>
          <a:lstStyle/>
          <a:p>
            <a:pPr algn="ctr" eaLnBrk="1" hangingPunct="1"/>
            <a:r>
              <a:rPr lang="en-US" sz="3600" dirty="0" smtClean="0">
                <a:latin typeface="Calibri" pitchFamily="34" charset="0"/>
              </a:rPr>
              <a:t>Decisions Made Based on Information Theory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6400"/>
            <a:ext cx="8534400" cy="838200"/>
          </a:xfrm>
        </p:spPr>
        <p:txBody>
          <a:bodyPr/>
          <a:lstStyle/>
          <a:p>
            <a:pPr lvl="1" eaLnBrk="1" hangingPunct="1"/>
            <a:r>
              <a:rPr lang="en-US" sz="1800" dirty="0" smtClean="0">
                <a:latin typeface="Constantia" pitchFamily="18" charset="0"/>
              </a:rPr>
              <a:t>For each variable, try all possible ways to split the training samples </a:t>
            </a:r>
          </a:p>
          <a:p>
            <a:pPr lvl="1" eaLnBrk="1" hangingPunct="1"/>
            <a:r>
              <a:rPr lang="en-US" sz="1800" dirty="0" smtClean="0">
                <a:latin typeface="Constantia" pitchFamily="18" charset="0"/>
              </a:rPr>
              <a:t>For each split, calculate the following:</a:t>
            </a:r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6096000" y="3429000"/>
            <a:ext cx="2667000" cy="2590800"/>
            <a:chOff x="3840" y="2160"/>
            <a:chExt cx="1680" cy="1632"/>
          </a:xfrm>
        </p:grpSpPr>
        <p:sp>
          <p:nvSpPr>
            <p:cNvPr id="65541" name="Line 5"/>
            <p:cNvSpPr>
              <a:spLocks noChangeShapeType="1"/>
            </p:cNvSpPr>
            <p:nvPr/>
          </p:nvSpPr>
          <p:spPr bwMode="auto">
            <a:xfrm>
              <a:off x="3840" y="2160"/>
              <a:ext cx="0" cy="16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42" name="Line 6"/>
            <p:cNvSpPr>
              <a:spLocks noChangeShapeType="1"/>
            </p:cNvSpPr>
            <p:nvPr/>
          </p:nvSpPr>
          <p:spPr bwMode="auto">
            <a:xfrm>
              <a:off x="3840" y="3792"/>
              <a:ext cx="16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43" name="Oval 7"/>
            <p:cNvSpPr>
              <a:spLocks noChangeArrowheads="1"/>
            </p:cNvSpPr>
            <p:nvPr/>
          </p:nvSpPr>
          <p:spPr bwMode="auto">
            <a:xfrm>
              <a:off x="4176" y="288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4" name="AutoShape 8"/>
            <p:cNvSpPr>
              <a:spLocks noChangeArrowheads="1"/>
            </p:cNvSpPr>
            <p:nvPr/>
          </p:nvSpPr>
          <p:spPr bwMode="auto">
            <a:xfrm>
              <a:off x="4704" y="3504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5" name="Oval 9"/>
            <p:cNvSpPr>
              <a:spLocks noChangeArrowheads="1"/>
            </p:cNvSpPr>
            <p:nvPr/>
          </p:nvSpPr>
          <p:spPr bwMode="auto">
            <a:xfrm>
              <a:off x="4272" y="26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6" name="AutoShape 10"/>
            <p:cNvSpPr>
              <a:spLocks noChangeArrowheads="1"/>
            </p:cNvSpPr>
            <p:nvPr/>
          </p:nvSpPr>
          <p:spPr bwMode="auto">
            <a:xfrm>
              <a:off x="4800" y="3600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7" name="Oval 11"/>
            <p:cNvSpPr>
              <a:spLocks noChangeArrowheads="1"/>
            </p:cNvSpPr>
            <p:nvPr/>
          </p:nvSpPr>
          <p:spPr bwMode="auto">
            <a:xfrm>
              <a:off x="4368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8" name="AutoShape 12"/>
            <p:cNvSpPr>
              <a:spLocks noChangeArrowheads="1"/>
            </p:cNvSpPr>
            <p:nvPr/>
          </p:nvSpPr>
          <p:spPr bwMode="auto">
            <a:xfrm>
              <a:off x="4416" y="3600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49" name="Oval 13"/>
            <p:cNvSpPr>
              <a:spLocks noChangeArrowheads="1"/>
            </p:cNvSpPr>
            <p:nvPr/>
          </p:nvSpPr>
          <p:spPr bwMode="auto">
            <a:xfrm>
              <a:off x="4464" y="288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0" name="AutoShape 14"/>
            <p:cNvSpPr>
              <a:spLocks noChangeArrowheads="1"/>
            </p:cNvSpPr>
            <p:nvPr/>
          </p:nvSpPr>
          <p:spPr bwMode="auto">
            <a:xfrm>
              <a:off x="4800" y="3168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1" name="Oval 15"/>
            <p:cNvSpPr>
              <a:spLocks noChangeArrowheads="1"/>
            </p:cNvSpPr>
            <p:nvPr/>
          </p:nvSpPr>
          <p:spPr bwMode="auto">
            <a:xfrm>
              <a:off x="44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2" name="AutoShape 16"/>
            <p:cNvSpPr>
              <a:spLocks noChangeArrowheads="1"/>
            </p:cNvSpPr>
            <p:nvPr/>
          </p:nvSpPr>
          <p:spPr bwMode="auto">
            <a:xfrm>
              <a:off x="5184" y="3168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3" name="Oval 17"/>
            <p:cNvSpPr>
              <a:spLocks noChangeArrowheads="1"/>
            </p:cNvSpPr>
            <p:nvPr/>
          </p:nvSpPr>
          <p:spPr bwMode="auto">
            <a:xfrm>
              <a:off x="427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4" name="AutoShape 18"/>
            <p:cNvSpPr>
              <a:spLocks noChangeArrowheads="1"/>
            </p:cNvSpPr>
            <p:nvPr/>
          </p:nvSpPr>
          <p:spPr bwMode="auto">
            <a:xfrm>
              <a:off x="4800" y="3360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5" name="Oval 19"/>
            <p:cNvSpPr>
              <a:spLocks noChangeArrowheads="1"/>
            </p:cNvSpPr>
            <p:nvPr/>
          </p:nvSpPr>
          <p:spPr bwMode="auto">
            <a:xfrm>
              <a:off x="4368" y="33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6" name="AutoShape 20"/>
            <p:cNvSpPr>
              <a:spLocks noChangeArrowheads="1"/>
            </p:cNvSpPr>
            <p:nvPr/>
          </p:nvSpPr>
          <p:spPr bwMode="auto">
            <a:xfrm>
              <a:off x="4656" y="3408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7" name="Oval 21"/>
            <p:cNvSpPr>
              <a:spLocks noChangeArrowheads="1"/>
            </p:cNvSpPr>
            <p:nvPr/>
          </p:nvSpPr>
          <p:spPr bwMode="auto">
            <a:xfrm>
              <a:off x="4848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8" name="AutoShape 22"/>
            <p:cNvSpPr>
              <a:spLocks noChangeArrowheads="1"/>
            </p:cNvSpPr>
            <p:nvPr/>
          </p:nvSpPr>
          <p:spPr bwMode="auto">
            <a:xfrm>
              <a:off x="5088" y="3312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59" name="Oval 23"/>
            <p:cNvSpPr>
              <a:spLocks noChangeArrowheads="1"/>
            </p:cNvSpPr>
            <p:nvPr/>
          </p:nvSpPr>
          <p:spPr bwMode="auto">
            <a:xfrm>
              <a:off x="456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60" name="AutoShape 24"/>
            <p:cNvSpPr>
              <a:spLocks noChangeArrowheads="1"/>
            </p:cNvSpPr>
            <p:nvPr/>
          </p:nvSpPr>
          <p:spPr bwMode="auto">
            <a:xfrm>
              <a:off x="5040" y="3456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61" name="Oval 25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62" name="AutoShape 26"/>
            <p:cNvSpPr>
              <a:spLocks noChangeArrowheads="1"/>
            </p:cNvSpPr>
            <p:nvPr/>
          </p:nvSpPr>
          <p:spPr bwMode="auto">
            <a:xfrm>
              <a:off x="4944" y="3504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auto">
            <a:xfrm>
              <a:off x="4560" y="26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564" name="AutoShape 28"/>
            <p:cNvSpPr>
              <a:spLocks noChangeArrowheads="1"/>
            </p:cNvSpPr>
            <p:nvPr/>
          </p:nvSpPr>
          <p:spPr bwMode="auto">
            <a:xfrm>
              <a:off x="5088" y="3600"/>
              <a:ext cx="96" cy="96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250909" name="Line 29"/>
          <p:cNvSpPr>
            <a:spLocks noChangeShapeType="1"/>
          </p:cNvSpPr>
          <p:nvPr/>
        </p:nvSpPr>
        <p:spPr bwMode="auto">
          <a:xfrm>
            <a:off x="7391400" y="4114800"/>
            <a:ext cx="0" cy="190500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0910" name="Line 30"/>
          <p:cNvSpPr>
            <a:spLocks noChangeShapeType="1"/>
          </p:cNvSpPr>
          <p:nvPr/>
        </p:nvSpPr>
        <p:spPr bwMode="auto">
          <a:xfrm>
            <a:off x="6096000" y="5486400"/>
            <a:ext cx="1295400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0911" name="Line 31"/>
          <p:cNvSpPr>
            <a:spLocks noChangeShapeType="1"/>
          </p:cNvSpPr>
          <p:nvPr/>
        </p:nvSpPr>
        <p:spPr bwMode="auto">
          <a:xfrm>
            <a:off x="7391400" y="4953000"/>
            <a:ext cx="1295400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8" name="Rectangle 3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b="1"/>
          </a:p>
        </p:txBody>
      </p:sp>
      <p:graphicFrame>
        <p:nvGraphicFramePr>
          <p:cNvPr id="65569" name="Object 33"/>
          <p:cNvGraphicFramePr>
            <a:graphicFrameLocks noChangeAspect="1"/>
          </p:cNvGraphicFramePr>
          <p:nvPr/>
        </p:nvGraphicFramePr>
        <p:xfrm>
          <a:off x="533400" y="4797425"/>
          <a:ext cx="4902200" cy="357188"/>
        </p:xfrm>
        <a:graphic>
          <a:graphicData uri="http://schemas.openxmlformats.org/presentationml/2006/ole">
            <p:oleObj spid="_x0000_s66004" name="Equation" r:id="rId3" imgW="2794000" imgH="203200" progId="Equation.3">
              <p:embed/>
            </p:oleObj>
          </a:graphicData>
        </a:graphic>
      </p:graphicFrame>
      <p:graphicFrame>
        <p:nvGraphicFramePr>
          <p:cNvPr id="65570" name="Object 34"/>
          <p:cNvGraphicFramePr>
            <a:graphicFrameLocks noChangeAspect="1"/>
          </p:cNvGraphicFramePr>
          <p:nvPr/>
        </p:nvGraphicFramePr>
        <p:xfrm>
          <a:off x="533400" y="3452813"/>
          <a:ext cx="3373438" cy="379412"/>
        </p:xfrm>
        <a:graphic>
          <a:graphicData uri="http://schemas.openxmlformats.org/presentationml/2006/ole">
            <p:oleObj spid="_x0000_s66005" name="Equation" r:id="rId4" imgW="1916868" imgH="215806" progId="Equation.3">
              <p:embed/>
            </p:oleObj>
          </a:graphicData>
        </a:graphic>
      </p:graphicFrame>
      <p:graphicFrame>
        <p:nvGraphicFramePr>
          <p:cNvPr id="65571" name="Object 35"/>
          <p:cNvGraphicFramePr>
            <a:graphicFrameLocks noChangeAspect="1"/>
          </p:cNvGraphicFramePr>
          <p:nvPr/>
        </p:nvGraphicFramePr>
        <p:xfrm>
          <a:off x="533400" y="2460625"/>
          <a:ext cx="3292475" cy="892175"/>
        </p:xfrm>
        <a:graphic>
          <a:graphicData uri="http://schemas.openxmlformats.org/presentationml/2006/ole">
            <p:oleObj spid="_x0000_s66006" name="Equation" r:id="rId5" imgW="1879600" imgH="508000" progId="Equation.3">
              <p:embed/>
            </p:oleObj>
          </a:graphicData>
        </a:graphic>
      </p:graphicFrame>
      <p:graphicFrame>
        <p:nvGraphicFramePr>
          <p:cNvPr id="655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02928570"/>
              </p:ext>
            </p:extLst>
          </p:nvPr>
        </p:nvGraphicFramePr>
        <p:xfrm>
          <a:off x="4114800" y="2522537"/>
          <a:ext cx="3238500" cy="830263"/>
        </p:xfrm>
        <a:graphic>
          <a:graphicData uri="http://schemas.openxmlformats.org/presentationml/2006/ole">
            <p:oleObj spid="_x0000_s66007" name="Equation" r:id="rId6" imgW="1841500" imgH="469900" progId="Equation.3">
              <p:embed/>
            </p:oleObj>
          </a:graphicData>
        </a:graphic>
      </p:graphicFrame>
      <p:graphicFrame>
        <p:nvGraphicFramePr>
          <p:cNvPr id="65573" name="Object 37"/>
          <p:cNvGraphicFramePr>
            <a:graphicFrameLocks noChangeAspect="1"/>
          </p:cNvGraphicFramePr>
          <p:nvPr/>
        </p:nvGraphicFramePr>
        <p:xfrm>
          <a:off x="533400" y="3832225"/>
          <a:ext cx="4081463" cy="892175"/>
        </p:xfrm>
        <a:graphic>
          <a:graphicData uri="http://schemas.openxmlformats.org/presentationml/2006/ole">
            <p:oleObj spid="_x0000_s66008" name="Equation" r:id="rId7" imgW="2324100" imgH="508000" progId="Equation.3">
              <p:embed/>
            </p:oleObj>
          </a:graphicData>
        </a:graphic>
      </p:graphicFrame>
      <p:sp>
        <p:nvSpPr>
          <p:cNvPr id="65574" name="Rectangle 38"/>
          <p:cNvSpPr>
            <a:spLocks noChangeArrowheads="1"/>
          </p:cNvSpPr>
          <p:nvPr/>
        </p:nvSpPr>
        <p:spPr bwMode="auto">
          <a:xfrm>
            <a:off x="0" y="5337175"/>
            <a:ext cx="6019800" cy="152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Comic Sans MS" pitchFamily="66" charset="0"/>
              </a:rPr>
              <a:t>The selected split maximizes the </a:t>
            </a:r>
            <a:r>
              <a:rPr lang="en-US" sz="1600" dirty="0" err="1">
                <a:latin typeface="Comic Sans MS" pitchFamily="66" charset="0"/>
              </a:rPr>
              <a:t>Gain_Ratio</a:t>
            </a:r>
            <a:endParaRPr lang="en-US" sz="1600" dirty="0">
              <a:latin typeface="Comic Sans MS" pitchFamily="66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Comic Sans MS" pitchFamily="66" charset="0"/>
              </a:rPr>
              <a:t>Different DT algorithms may use different criteria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Comic Sans MS" pitchFamily="66" charset="0"/>
              </a:rPr>
              <a:t>Applied recursively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0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0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09" grpId="0" animBg="1"/>
      <p:bldP spid="250910" grpId="0" animBg="1"/>
      <p:bldP spid="2509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8" y="1913135"/>
            <a:ext cx="8242662" cy="4106665"/>
          </a:xfrm>
          <a:prstGeom prst="rect">
            <a:avLst/>
          </a:prstGeom>
        </p:spPr>
      </p:pic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704088"/>
            <a:ext cx="8305800" cy="896112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4000" dirty="0" smtClean="0">
                <a:latin typeface="Calibri" panose="020F0502020204030204" pitchFamily="34" charset="0"/>
              </a:rPr>
              <a:t>First VIIRS QST IP from 2012 VIIRS Data</a:t>
            </a:r>
          </a:p>
        </p:txBody>
      </p:sp>
      <p:pic>
        <p:nvPicPr>
          <p:cNvPr id="52227" name="Picture 7" descr="LandCover_Legend_BUcol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03072"/>
            <a:ext cx="1371601" cy="236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Calibri" pitchFamily="34" charset="0"/>
              </a:rPr>
              <a:t>Comparison with MODIS Land Cover Products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828800"/>
            <a:ext cx="8229600" cy="49530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Calibri" pitchFamily="34" charset="0"/>
              </a:rPr>
              <a:t>MODIS Collection 4 (C4) land cover product 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Derived using annual MODIS data 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Decision tree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Reported accuracy: ~75%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Initial seed in IDPS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</a:rPr>
              <a:t>MODIS Collection 5 (C5) product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Derived using multi-year MODIS data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Decision tree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Post-classification process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Use class prior probability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Reported accuracy: 74.8%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Currently used as seed in IDPS</a:t>
            </a:r>
          </a:p>
          <a:p>
            <a:pPr eaLnBrk="1" hangingPunct="1"/>
            <a:endParaRPr lang="en-US" sz="2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6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86200" y="4229100"/>
            <a:ext cx="5257800" cy="2628900"/>
            <a:chOff x="3886200" y="4229100"/>
            <a:chExt cx="5257800" cy="2628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4229100"/>
              <a:ext cx="5257800" cy="2628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91400" y="64886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MODIS C5 LC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86200" y="-76200"/>
            <a:ext cx="5257800" cy="2635215"/>
            <a:chOff x="3886200" y="1066800"/>
            <a:chExt cx="5257800" cy="26352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066800"/>
              <a:ext cx="5257800" cy="26352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43800" y="328826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VIIRS QST IP</a:t>
              </a:r>
              <a:endParaRPr lang="en-US" dirty="0"/>
            </a:p>
          </p:txBody>
        </p:sp>
      </p:grpSp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3841750" cy="1143000"/>
          </a:xfrm>
        </p:spPr>
        <p:txBody>
          <a:bodyPr/>
          <a:lstStyle/>
          <a:p>
            <a:pPr algn="ctr"/>
            <a:r>
              <a:rPr lang="en-US" sz="3600" dirty="0" smtClean="0">
                <a:latin typeface="Calibri" pitchFamily="34" charset="0"/>
              </a:rPr>
              <a:t>Comparison with MODIS C4/C5 LC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752600"/>
            <a:ext cx="5143500" cy="2571750"/>
            <a:chOff x="0" y="2152650"/>
            <a:chExt cx="5143500" cy="2571750"/>
          </a:xfrm>
        </p:grpSpPr>
        <p:pic>
          <p:nvPicPr>
            <p:cNvPr id="66562" name="Picture 2" descr="C:\Users\cqhuang\Desktop\betaMaturityReview\VIIRS_2012_UMD32day_v3_global_water_urban_burnedi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2650"/>
              <a:ext cx="5143500" cy="25717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05200" y="4297918"/>
              <a:ext cx="16002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/>
                <a:t>MODIS C4 LC</a:t>
              </a:r>
              <a:endParaRPr lang="en-US" dirty="0"/>
            </a:p>
          </p:txBody>
        </p:sp>
      </p:grpSp>
      <p:pic>
        <p:nvPicPr>
          <p:cNvPr id="5" name="Picture 7" descr="LandCover_Legend_BUcolo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4367416"/>
            <a:ext cx="1524000" cy="249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/>
          </p:cNvSpPr>
          <p:nvPr/>
        </p:nvSpPr>
        <p:spPr bwMode="auto">
          <a:xfrm>
            <a:off x="457200" y="125968"/>
            <a:ext cx="8229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000" dirty="0" smtClean="0">
                <a:latin typeface="Calibri" pitchFamily="34" charset="0"/>
              </a:rPr>
              <a:t>Detailed Comparisons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646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83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22980" r="-22980"/>
          <a:stretch>
            <a:fillRect/>
          </a:stretch>
        </p:blipFill>
        <p:spPr>
          <a:xfrm>
            <a:off x="-2417399" y="-259238"/>
            <a:ext cx="14024555" cy="74237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-326220"/>
            <a:ext cx="7772400" cy="1143000"/>
          </a:xfrm>
        </p:spPr>
        <p:txBody>
          <a:bodyPr/>
          <a:lstStyle/>
          <a:p>
            <a:r>
              <a:rPr lang="en-US" dirty="0" smtClean="0"/>
              <a:t>Validation Sample Design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345" y="3926653"/>
            <a:ext cx="60758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Each sample block (black squares) contains between 10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and 35 1-km VIIRS pixels.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3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_brazil_pix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960" y="3495095"/>
            <a:ext cx="5527315" cy="33629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8617" y="6492875"/>
            <a:ext cx="2133600" cy="365125"/>
          </a:xfrm>
        </p:spPr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411_15407_115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86709"/>
            <a:ext cx="5601631" cy="2800816"/>
          </a:xfrm>
          <a:prstGeom prst="rect">
            <a:avLst/>
          </a:prstGeom>
        </p:spPr>
      </p:pic>
      <p:pic>
        <p:nvPicPr>
          <p:cNvPr id="7" name="Picture 6" descr="ss_brazil_pix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960" y="0"/>
            <a:ext cx="5527314" cy="3362905"/>
          </a:xfrm>
          <a:prstGeom prst="rect">
            <a:avLst/>
          </a:prstGeom>
        </p:spPr>
      </p:pic>
      <p:pic>
        <p:nvPicPr>
          <p:cNvPr id="8" name="Picture 7" descr="screenshot_braz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702871"/>
            <a:ext cx="5397359" cy="3283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46291" y="1468459"/>
            <a:ext cx="444812" cy="45843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2208" y="2202340"/>
            <a:ext cx="205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2004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9236" y="5628286"/>
            <a:ext cx="2050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white"/>
                </a:solidFill>
                <a:latin typeface="Calibri"/>
              </a:rPr>
              <a:t>2011</a:t>
            </a:r>
            <a:endParaRPr lang="en-US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688" y="3217268"/>
            <a:ext cx="4873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Full v</a:t>
            </a:r>
            <a:r>
              <a:rPr lang="en-US" sz="2200" dirty="0" smtClean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alidation block </a:t>
            </a:r>
            <a:r>
              <a:rPr lang="en-US" sz="2200" dirty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in </a:t>
            </a:r>
            <a:r>
              <a:rPr lang="en-US" sz="2200" dirty="0" err="1" smtClean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GoogleEarth</a:t>
            </a:r>
            <a:r>
              <a:rPr lang="en-US" sz="2200" baseline="30000" dirty="0" err="1" smtClean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TM</a:t>
            </a:r>
            <a:r>
              <a:rPr lang="en-US" sz="2200" dirty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effectLst>
                  <a:glow rad="444500">
                    <a:prstClr val="white">
                      <a:alpha val="98000"/>
                    </a:prstClr>
                  </a:glow>
                </a:effectLst>
                <a:latin typeface="Calibri"/>
              </a:rPr>
              <a:t>with sample pixel highlighted in red.</a:t>
            </a:r>
            <a:endParaRPr lang="en-US" sz="2200" dirty="0">
              <a:solidFill>
                <a:prstClr val="black"/>
              </a:solidFill>
              <a:effectLst>
                <a:glow rad="444500">
                  <a:prstClr val="white">
                    <a:alpha val="98000"/>
                  </a:prstClr>
                </a:glow>
              </a:effectLst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7358" y="2846569"/>
            <a:ext cx="374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Calibri"/>
              </a:rPr>
              <a:t>Sample </a:t>
            </a:r>
            <a:r>
              <a:rPr lang="en-US" sz="2200" dirty="0"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Calibri"/>
              </a:rPr>
              <a:t>VIIRS pixel for two different </a:t>
            </a:r>
            <a:r>
              <a:rPr lang="en-US" sz="2200" dirty="0" smtClean="0"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Calibri"/>
              </a:rPr>
              <a:t>years 2007 and 2011.</a:t>
            </a:r>
            <a:endParaRPr lang="en-US" sz="2200" dirty="0">
              <a:solidFill>
                <a:prstClr val="black"/>
              </a:solidFill>
              <a:effectLst>
                <a:glow rad="444500">
                  <a:prstClr val="white"/>
                </a:glow>
              </a:effectLst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1688" y="4033527"/>
            <a:ext cx="50294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Change (deforestation) identified from MODIS time series as occurring for sample pixel (right) in 2007.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266966" y="4758685"/>
            <a:ext cx="131379" cy="48864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779" y="-14011"/>
            <a:ext cx="5947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effectLst>
                  <a:glow rad="444500">
                    <a:prstClr val="white"/>
                  </a:glow>
                </a:effectLst>
                <a:latin typeface="Calibri"/>
              </a:rPr>
              <a:t>Illustration of Validation Interpretation Protocol</a:t>
            </a:r>
            <a:endParaRPr lang="en-US" sz="3000" dirty="0">
              <a:solidFill>
                <a:prstClr val="black"/>
              </a:solidFill>
              <a:effectLst>
                <a:glow rad="444500">
                  <a:prstClr val="white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4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p_status_map_march25_2014_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1654" y="333448"/>
            <a:ext cx="10142482" cy="71723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8069" y="0"/>
            <a:ext cx="81087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Interpretation Status for 500 blocks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619" y="5980111"/>
            <a:ext cx="89732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We have completed 260 of the 500 sample blocks (red points).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1267" y="1137121"/>
            <a:ext cx="3592593" cy="4649238"/>
          </a:xfrm>
          <a:prstGeom prst="rect">
            <a:avLst/>
          </a:prstGeom>
        </p:spPr>
      </p:pic>
      <p:pic>
        <p:nvPicPr>
          <p:cNvPr id="5" name="Picture 4" descr="mod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3470"/>
            <a:ext cx="6277334" cy="3138667"/>
          </a:xfrm>
          <a:prstGeom prst="rect">
            <a:avLst/>
          </a:prstGeom>
        </p:spPr>
      </p:pic>
      <p:pic>
        <p:nvPicPr>
          <p:cNvPr id="6" name="Picture 5" descr="vii_f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61194"/>
            <a:ext cx="6277334" cy="3138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441" y="-33201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441" y="3332535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2046" y="767789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IGBP Legend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1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6680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atin typeface="Calibri" panose="020F0502020204030204" pitchFamily="34" charset="0"/>
              </a:rPr>
              <a:t>User Needs for Surface Type Products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305800" cy="4495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Essential Climate Variable</a:t>
            </a:r>
          </a:p>
          <a:p>
            <a:pPr marL="641033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Modeling studies (</a:t>
            </a:r>
            <a:r>
              <a:rPr lang="en-US" sz="1800" i="1" dirty="0" smtClean="0"/>
              <a:t>Primary user: NCEP land team led by M. </a:t>
            </a:r>
            <a:r>
              <a:rPr lang="en-US" sz="1800" i="1" dirty="0" err="1" smtClean="0"/>
              <a:t>Ek</a:t>
            </a:r>
            <a:r>
              <a:rPr lang="en-US" sz="2000" dirty="0" smtClean="0"/>
              <a:t>)</a:t>
            </a:r>
          </a:p>
          <a:p>
            <a:pPr marL="914717" lvl="2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dirty="0" smtClean="0"/>
              <a:t>Land surface parameterization for GCMs</a:t>
            </a:r>
          </a:p>
          <a:p>
            <a:pPr marL="914717" lvl="2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dirty="0" smtClean="0"/>
              <a:t>Biogeochemical cycles</a:t>
            </a:r>
          </a:p>
          <a:p>
            <a:pPr marL="914717" lvl="2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dirty="0" smtClean="0"/>
              <a:t>Hydrological processes</a:t>
            </a:r>
          </a:p>
          <a:p>
            <a:pPr marL="641033" lvl="1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Carbon and ecosystem studies</a:t>
            </a:r>
          </a:p>
          <a:p>
            <a:pPr marL="914717" lvl="2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dirty="0" smtClean="0"/>
              <a:t>Carbon stock, fluxes</a:t>
            </a:r>
          </a:p>
          <a:p>
            <a:pPr marL="914717" lvl="2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dirty="0" smtClean="0"/>
              <a:t>Biodiversity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Feed to other VIIRS products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/>
              <a:t>BRDF/Albedo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/>
              <a:t>Land surface temperature (LST)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Surface type change monitoring</a:t>
            </a:r>
            <a:endParaRPr lang="en-US" sz="2000" dirty="0"/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/>
              <a:t>Snow cover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/>
              <a:t>Burned area (TBD)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 smtClean="0"/>
              <a:t>Flooding/deforestation/</a:t>
            </a:r>
            <a:r>
              <a:rPr lang="en-US" sz="1800" dirty="0" err="1" smtClean="0"/>
              <a:t>etc</a:t>
            </a:r>
            <a:r>
              <a:rPr lang="en-US" sz="1800" dirty="0" smtClean="0"/>
              <a:t>  (TBD)</a:t>
            </a:r>
            <a:endParaRPr lang="en-US" sz="1800" dirty="0"/>
          </a:p>
          <a:p>
            <a:pPr marL="393192" lvl="1" indent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en-US" sz="1800" dirty="0" smtClean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429000"/>
            <a:ext cx="39624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496"/>
            <a:ext cx="9144000" cy="48617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5241" y="2032001"/>
            <a:ext cx="285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70%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ccuracy Threshold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617067"/>
            <a:ext cx="77688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There is more variance in overall accuracies across aggregation levels than between maps.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9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4648" y="6356350"/>
            <a:ext cx="2133600" cy="365125"/>
          </a:xfrm>
        </p:spPr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"/>
            <a:ext cx="8671034" cy="3791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7350"/>
            <a:ext cx="8671034" cy="379196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3072384"/>
            <a:ext cx="9144000" cy="3503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73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55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6523"/>
            <a:ext cx="9144000" cy="35547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8510" y="6437583"/>
            <a:ext cx="2133600" cy="365125"/>
          </a:xfrm>
        </p:spPr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3092315"/>
            <a:ext cx="9144000" cy="3503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43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4078" y="0"/>
            <a:ext cx="9147802" cy="37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716" y="3713655"/>
            <a:ext cx="7987863" cy="37276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6000" y="464207"/>
            <a:ext cx="2084552" cy="27239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6966" y="464207"/>
            <a:ext cx="2137103" cy="27239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2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9" r="28317"/>
          <a:stretch/>
        </p:blipFill>
        <p:spPr>
          <a:xfrm>
            <a:off x="3436813" y="899162"/>
            <a:ext cx="5321808" cy="42586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793" y="148897"/>
            <a:ext cx="7330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 smtClean="0">
                <a:solidFill>
                  <a:prstClr val="black"/>
                </a:solidFill>
                <a:latin typeface="Calibri"/>
              </a:rPr>
              <a:t>North America – Accuracies by Stratum</a:t>
            </a:r>
            <a:endParaRPr lang="en-US" sz="35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r="28532"/>
          <a:stretch/>
        </p:blipFill>
        <p:spPr>
          <a:xfrm>
            <a:off x="0" y="2599327"/>
            <a:ext cx="5486400" cy="4258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793" y="1632377"/>
            <a:ext cx="28518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Full Legend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041" y="901498"/>
            <a:ext cx="28518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Five Class Legend 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741448" y="1106241"/>
            <a:ext cx="613104" cy="17251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1635697" y="2240821"/>
            <a:ext cx="454571" cy="17252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4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759" y="26277"/>
            <a:ext cx="85133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 smtClean="0">
                <a:solidFill>
                  <a:prstClr val="black"/>
                </a:solidFill>
                <a:latin typeface="Calibri"/>
              </a:rPr>
              <a:t>Australia – Accuracies by Stratum</a:t>
            </a:r>
            <a:endParaRPr lang="en-US" sz="35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5201" y="1716689"/>
            <a:ext cx="4653203" cy="4370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6689"/>
            <a:ext cx="4679709" cy="4370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379" y="1101375"/>
            <a:ext cx="28518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Full Legend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4993" y="1101375"/>
            <a:ext cx="28518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Five Class Legend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0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1267" y="1137121"/>
            <a:ext cx="3592593" cy="4649238"/>
          </a:xfrm>
          <a:prstGeom prst="rect">
            <a:avLst/>
          </a:prstGeom>
        </p:spPr>
      </p:pic>
      <p:pic>
        <p:nvPicPr>
          <p:cNvPr id="5" name="Picture 4" descr="mod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3470"/>
            <a:ext cx="6277334" cy="3138667"/>
          </a:xfrm>
          <a:prstGeom prst="rect">
            <a:avLst/>
          </a:prstGeom>
        </p:spPr>
      </p:pic>
      <p:pic>
        <p:nvPicPr>
          <p:cNvPr id="6" name="Picture 5" descr="vii_f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61194"/>
            <a:ext cx="6277334" cy="3138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441" y="-33201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441" y="3332535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2046" y="767789"/>
            <a:ext cx="213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IGBP Legend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4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501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Qualitative Comparison of the Two Maps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992845"/>
            <a:ext cx="8511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Class confusion between the MODIS Seed and the VIIRS map is assessed from a random sample of ~60,000 1km land pixels.  Total percent agreement is 76%.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9336"/>
            <a:ext cx="9302132" cy="46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9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964" y="627891"/>
            <a:ext cx="3592593" cy="4649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8991" y="-24900"/>
            <a:ext cx="2250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Alaska, USA</a:t>
            </a:r>
          </a:p>
        </p:txBody>
      </p:sp>
      <p:pic>
        <p:nvPicPr>
          <p:cNvPr id="4" name="Picture 3" descr="mod_alask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72004"/>
            <a:ext cx="3233244" cy="4849867"/>
          </a:xfrm>
          <a:prstGeom prst="rect">
            <a:avLst/>
          </a:prstGeom>
        </p:spPr>
      </p:pic>
      <p:pic>
        <p:nvPicPr>
          <p:cNvPr id="5" name="Picture 4" descr="vii_alask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3246" y="672003"/>
            <a:ext cx="3233244" cy="484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9309" y="5620824"/>
            <a:ext cx="26560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191" y="5620824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02550" y="3813504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2550" y="4340772"/>
            <a:ext cx="3349297" cy="4589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49295" y="4333765"/>
            <a:ext cx="1511739" cy="81630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40552" y="4078013"/>
            <a:ext cx="884621" cy="81630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367" y="4333765"/>
            <a:ext cx="1511739" cy="81630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48624" y="4078013"/>
            <a:ext cx="884621" cy="81630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233245" y="627891"/>
            <a:ext cx="1" cy="499293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80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757" y="969477"/>
            <a:ext cx="3592593" cy="4649238"/>
          </a:xfrm>
          <a:prstGeom prst="rect">
            <a:avLst/>
          </a:prstGeom>
        </p:spPr>
      </p:pic>
      <p:pic>
        <p:nvPicPr>
          <p:cNvPr id="4" name="Picture 3" descr="mod_safric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303"/>
            <a:ext cx="2984941" cy="4477412"/>
          </a:xfrm>
          <a:prstGeom prst="rect">
            <a:avLst/>
          </a:prstGeom>
        </p:spPr>
      </p:pic>
      <p:pic>
        <p:nvPicPr>
          <p:cNvPr id="5" name="Picture 4" descr="vii_safric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4942" y="1141304"/>
            <a:ext cx="2984942" cy="4477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190" y="5770843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3169" y="5770843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125" y="83002"/>
            <a:ext cx="5196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Johannesburg – South Africa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09962" y="187259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50757" y="4167352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2190" y="1872593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86256" y="706719"/>
            <a:ext cx="1" cy="499293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563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09587"/>
            <a:ext cx="8839200" cy="938213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L1RD Requirements</a:t>
            </a:r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562600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sz="1400" i="1" dirty="0">
                <a:latin typeface="+mj-lt"/>
              </a:rPr>
              <a:t> Current IDP product was designed to meet heritage NPOESS requirements. Beta evaluation is done against those heritage requirements. Precision and accuracy numbers are to be corrected in the JPSS L1RD.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1676400" y="3962400"/>
            <a:ext cx="284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onstantia" pitchFamily="18" charset="0"/>
              </a:rPr>
              <a:t>*</a:t>
            </a:r>
            <a:endParaRPr lang="en-US">
              <a:latin typeface="Constantia" pitchFamily="18" charset="0"/>
            </a:endParaRPr>
          </a:p>
        </p:txBody>
      </p:sp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1697038" y="4278313"/>
            <a:ext cx="284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onstantia" pitchFamily="18" charset="0"/>
              </a:rPr>
              <a:t>*</a:t>
            </a:r>
            <a:endParaRPr lang="en-US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528" y="1401259"/>
            <a:ext cx="3592593" cy="4649238"/>
          </a:xfrm>
          <a:prstGeom prst="rect">
            <a:avLst/>
          </a:prstGeom>
        </p:spPr>
      </p:pic>
      <p:pic>
        <p:nvPicPr>
          <p:cNvPr id="5" name="Picture 4" descr="vii_sindi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943" y="1786759"/>
            <a:ext cx="4675676" cy="3896397"/>
          </a:xfrm>
          <a:prstGeom prst="rect">
            <a:avLst/>
          </a:prstGeom>
        </p:spPr>
      </p:pic>
      <p:pic>
        <p:nvPicPr>
          <p:cNvPr id="4" name="Picture 3" descr="mod_sindi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96739" y="1786759"/>
            <a:ext cx="4677235" cy="3896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362" y="5683156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847" y="5696914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130" y="190904"/>
            <a:ext cx="5196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Southern India and Sri Lanka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247528" y="4625410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31134" y="1786759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3362" y="1786759"/>
            <a:ext cx="2018935" cy="156078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47527" y="5145672"/>
            <a:ext cx="3167989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80496" y="1786759"/>
            <a:ext cx="0" cy="391015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666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7597" y="889935"/>
            <a:ext cx="3592593" cy="46492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317597" y="4114086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mod_sw_us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6004"/>
            <a:ext cx="3228089" cy="4842134"/>
          </a:xfrm>
          <a:prstGeom prst="rect">
            <a:avLst/>
          </a:prstGeom>
        </p:spPr>
      </p:pic>
      <p:pic>
        <p:nvPicPr>
          <p:cNvPr id="5" name="Picture 4" descr="vii_sw_us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8089" y="889935"/>
            <a:ext cx="3225469" cy="4838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143" y="5793292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174" y="5793292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57" y="-24900"/>
            <a:ext cx="5196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Southwestern USA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17597" y="3565796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17597" y="2795038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16000" y="2733727"/>
            <a:ext cx="1129862" cy="97117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57433" y="886004"/>
            <a:ext cx="1530423" cy="13649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5741" y="2733727"/>
            <a:ext cx="1129862" cy="97117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87174" y="886004"/>
            <a:ext cx="1530423" cy="13649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1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_soch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03" y="18016"/>
            <a:ext cx="3355050" cy="3355050"/>
          </a:xfrm>
          <a:prstGeom prst="rect">
            <a:avLst/>
          </a:prstGeom>
        </p:spPr>
      </p:pic>
      <p:pic>
        <p:nvPicPr>
          <p:cNvPr id="5" name="Picture 4" descr="vii_soch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03" y="3468414"/>
            <a:ext cx="3355050" cy="335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689" y="1107851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3364" y="4603275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4842" y="18016"/>
            <a:ext cx="4982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Caucasus Mountains - Russia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0277" y="1042276"/>
            <a:ext cx="3681930" cy="47648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60277" y="4298017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60277" y="3768282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26897" y="5869423"/>
            <a:ext cx="1129862" cy="89759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7931" y="5685382"/>
            <a:ext cx="726966" cy="89759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0277" y="2992268"/>
            <a:ext cx="1944416" cy="36786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6828" y="2367185"/>
            <a:ext cx="1129862" cy="89759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862" y="2183144"/>
            <a:ext cx="726966" cy="89759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_ne_us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85931" cy="3485931"/>
          </a:xfrm>
          <a:prstGeom prst="rect">
            <a:avLst/>
          </a:prstGeom>
        </p:spPr>
      </p:pic>
      <p:pic>
        <p:nvPicPr>
          <p:cNvPr id="5" name="Picture 4" descr="vii_ne_us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85931"/>
            <a:ext cx="3485931" cy="3485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5931" y="876978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931" y="5575530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7495" y="13302"/>
            <a:ext cx="3739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Northeastern USA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202" y="876978"/>
            <a:ext cx="3856912" cy="499129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0" y="3480983"/>
            <a:ext cx="447453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060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_beij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3194"/>
            <a:ext cx="4878552" cy="3252369"/>
          </a:xfrm>
          <a:prstGeom prst="rect">
            <a:avLst/>
          </a:prstGeom>
        </p:spPr>
      </p:pic>
      <p:pic>
        <p:nvPicPr>
          <p:cNvPr id="5" name="Picture 4" descr="vii_beij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05633"/>
            <a:ext cx="4878552" cy="325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6883" y="780107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MODIS Seed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6883" y="6171684"/>
            <a:ext cx="21332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VIIRS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2272" y="13563"/>
            <a:ext cx="3739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Beijing - China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legen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9647" y="1406833"/>
            <a:ext cx="3681930" cy="47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2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Recap from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" y="1340070"/>
            <a:ext cx="8529145" cy="51150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new VIIRS QST map compares favorably to the MODIS QST Seed.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Most of the class confusion and uncertainty in either map can be explained by spectrally similar or poorly defined IGBP classes.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some modest improvements, the accuracy of the VIIRS QST map will exceed that of the MODIS Seed.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BE5DC-258E-214B-B3AA-844995B2C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39775"/>
            <a:ext cx="88392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CCR1700 Surface Type EDR Test Results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590800"/>
            <a:ext cx="82296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Visual Comparisons among Surface type EDR in CCR 1700 test data, IDPS QST-IP data (CCR 692), and UMD delivered QST-IP data suggest that the new VIIRS based QST-IP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been indeed successfully implemented in the new CCR 1700 test data.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456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</a:t>
            </a:r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8" y="1143000"/>
            <a:ext cx="2965868" cy="2971800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304" y="2286000"/>
            <a:ext cx="2954040" cy="2971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600627"/>
            <a:ext cx="3029786" cy="30480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400" y="4191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 EDR in CCR 1700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24200" y="5410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IDPS QST-IP (CCR692)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22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UMD Delivered QST-IP</a:t>
            </a:r>
            <a:endParaRPr lang="en-US" dirty="0"/>
          </a:p>
        </p:txBody>
      </p:sp>
      <p:pic>
        <p:nvPicPr>
          <p:cNvPr id="27" name="Picture 7" descr="LandCover_Legend_BUcolo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78" y="4674988"/>
            <a:ext cx="12352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2055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8" y="1143000"/>
            <a:ext cx="2965868" cy="2971799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304" y="2288960"/>
            <a:ext cx="2954040" cy="29658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600627"/>
            <a:ext cx="3029785" cy="3048001"/>
          </a:xfrm>
          <a:prstGeom prst="rect">
            <a:avLst/>
          </a:prstGeom>
        </p:spPr>
      </p:pic>
      <p:pic>
        <p:nvPicPr>
          <p:cNvPr id="27" name="Picture 7" descr="LandCover_Legend_BUcolo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78" y="4674988"/>
            <a:ext cx="12352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4191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 EDR in CCR 1700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5410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IDPS QST-IP (CCR692)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UMD Delivered QST-IP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2675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</a:t>
            </a:r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4" y="1143000"/>
            <a:ext cx="2959935" cy="2971799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304" y="2291920"/>
            <a:ext cx="2954040" cy="2959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603675"/>
            <a:ext cx="3029785" cy="3041904"/>
          </a:xfrm>
          <a:prstGeom prst="rect">
            <a:avLst/>
          </a:prstGeom>
        </p:spPr>
      </p:pic>
      <p:pic>
        <p:nvPicPr>
          <p:cNvPr id="27" name="Picture 7" descr="LandCover_Legend_BUcolo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78" y="4674988"/>
            <a:ext cx="12352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4191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 EDR in CCR 1700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5410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IDPS QST-IP (CCR692)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UMD Delivered QST-IP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218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09587"/>
            <a:ext cx="8839200" cy="938213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Existing Global Surface Type Products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1762980"/>
              </p:ext>
            </p:extLst>
          </p:nvPr>
        </p:nvGraphicFramePr>
        <p:xfrm>
          <a:off x="0" y="1598022"/>
          <a:ext cx="9144002" cy="5259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208314"/>
                <a:gridCol w="1143000"/>
                <a:gridCol w="1524000"/>
                <a:gridCol w="1349830"/>
                <a:gridCol w="1306286"/>
                <a:gridCol w="1306286"/>
              </a:tblGrid>
              <a:tr h="7343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Product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Sensor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Resolution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Data range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Classification method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Accuracy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itchFamily="18" charset="0"/>
                        </a:rPr>
                        <a:t>Source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8540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GlobCover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MERIS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300 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Classification and labeling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73%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Defourny et al., 2007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73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MODIS LC-Collection 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MODIS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500 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2005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Decision tree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74.8%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Friedl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et al., 2010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73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MODIS LC-Collection 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MODIS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 km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2001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Decision tree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~75%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Friedl et al, 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7343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DISCover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AVHRR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 km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1992.4-1993.3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Clustering and labeling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66.9%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Scepan, 1999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7343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UMD-1km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AVHRR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 km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1992.4-1993.3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Decision tree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69% (training)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Hansen et al., 2000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  <a:tr h="7343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GLC2000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SPOT-VEGE TATION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 km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1999.11-2000.12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Regional experts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68.6%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Mayaux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 et al., 2006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246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</a:t>
            </a:r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4" y="1143000"/>
            <a:ext cx="2959935" cy="2971798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304" y="2291937"/>
            <a:ext cx="2954040" cy="2959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812" y="3603675"/>
            <a:ext cx="3023761" cy="3041904"/>
          </a:xfrm>
          <a:prstGeom prst="rect">
            <a:avLst/>
          </a:prstGeom>
        </p:spPr>
      </p:pic>
      <p:pic>
        <p:nvPicPr>
          <p:cNvPr id="27" name="Picture 7" descr="LandCover_Legend_BUcolo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78" y="4674988"/>
            <a:ext cx="12352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4191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 EDR in CCR 1700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5410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IDPS QST-IP (CCR692)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UMD Delivered QST-IP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4948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0"/>
            <a:ext cx="79248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Calibri" pitchFamily="34" charset="0"/>
              </a:rPr>
              <a:t>Surface Type Provisional Status Summary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76400"/>
            <a:ext cx="8229600" cy="3733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alibri" pitchFamily="34" charset="0"/>
              </a:rPr>
              <a:t>ST EDR 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Operational algorithm (IDPS) validated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Issues identified and addressed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Further improvements possible with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Improvements to Fire, Snow, and other VIIRS products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Updates to QST IP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Timely detection of major land cover change processes: flooding, burn scar, large scale deforestation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0"/>
            <a:ext cx="79248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Calibri" pitchFamily="34" charset="0"/>
              </a:rPr>
              <a:t>Surface Type Provisional Status Summary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76400"/>
            <a:ext cx="8229600" cy="3733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alibri" pitchFamily="34" charset="0"/>
              </a:rPr>
              <a:t>QST IP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In-house implementation of ATBD algorithms successful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Gridding/compositing/annual metrics (GCAM)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Classification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Newly collected training data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Original training data were of limited use (error, out of date, undesirable distribution)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New data from BU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Additional data collected by UMD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</a:rPr>
              <a:t>First QST IP produced using 2012 VIIRS data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</a:rPr>
              <a:t>Quality likely close to MODIS land cover products</a:t>
            </a:r>
          </a:p>
        </p:txBody>
      </p:sp>
    </p:spTree>
    <p:extLst>
      <p:ext uri="{BB962C8B-B14F-4D97-AF65-F5344CB8AC3E}">
        <p14:creationId xmlns="" xmlns:p14="http://schemas.microsoft.com/office/powerpoint/2010/main" val="17916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>
                <a:latin typeface="Calibri" pitchFamily="34" charset="0"/>
              </a:rPr>
              <a:t>Provisional Consideration and </a:t>
            </a:r>
            <a:r>
              <a:rPr lang="en-US" sz="3600" dirty="0" smtClean="0">
                <a:latin typeface="Calibri" pitchFamily="34" charset="0"/>
              </a:rPr>
              <a:t>Future Plan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76400"/>
            <a:ext cx="8229600" cy="4495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pitchFamily="34" charset="0"/>
              </a:rPr>
              <a:t>Gridding/compositing/annual metrics (GCAM</a:t>
            </a:r>
            <a:r>
              <a:rPr lang="en-US" sz="2400" dirty="0" smtClean="0">
                <a:latin typeface="Calibri" pitchFamily="34" charset="0"/>
              </a:rPr>
              <a:t>) huge job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Better done on systems with lots of CPU, bandwidth, and storage space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Compositing and annual metrics have room to </a:t>
            </a:r>
            <a:r>
              <a:rPr lang="en-US" sz="2000" dirty="0" smtClean="0">
                <a:latin typeface="Calibri" pitchFamily="34" charset="0"/>
              </a:rPr>
              <a:t>improve</a:t>
            </a:r>
          </a:p>
          <a:p>
            <a:pPr lvl="2" eaLnBrk="1" hangingPunct="1"/>
            <a:r>
              <a:rPr lang="en-US" sz="2000" dirty="0" smtClean="0">
                <a:latin typeface="Calibri" pitchFamily="34" charset="0"/>
              </a:rPr>
              <a:t>Especially over sparsely or non-vegetated surfaces</a:t>
            </a:r>
            <a:endParaRPr lang="en-US" sz="2000" dirty="0">
              <a:latin typeface="Calibri" pitchFamily="34" charset="0"/>
            </a:endParaRPr>
          </a:p>
          <a:p>
            <a:pPr eaLnBrk="1" hangingPunct="1"/>
            <a:r>
              <a:rPr lang="en-US" sz="2400" dirty="0" smtClean="0">
                <a:latin typeface="Calibri" pitchFamily="34" charset="0"/>
              </a:rPr>
              <a:t>Better cloud removal 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Residual clouds </a:t>
            </a:r>
            <a:r>
              <a:rPr lang="en-US" sz="2000" dirty="0" smtClean="0">
                <a:latin typeface="Calibri" pitchFamily="34" charset="0"/>
              </a:rPr>
              <a:t>apparent in </a:t>
            </a:r>
            <a:r>
              <a:rPr lang="en-US" sz="2000" dirty="0">
                <a:latin typeface="Calibri" pitchFamily="34" charset="0"/>
              </a:rPr>
              <a:t>some </a:t>
            </a:r>
            <a:r>
              <a:rPr lang="en-US" sz="2000" dirty="0" smtClean="0">
                <a:latin typeface="Calibri" pitchFamily="34" charset="0"/>
              </a:rPr>
              <a:t>areas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Usefulness of some metrics questionable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Better compositing algorithm can help (e.g., use QA flags/cloud masks)</a:t>
            </a:r>
            <a:endParaRPr lang="en-US" sz="2000" dirty="0">
              <a:latin typeface="Calibri" pitchFamily="34" charset="0"/>
            </a:endParaRP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Use multi-year data</a:t>
            </a:r>
          </a:p>
          <a:p>
            <a:pPr lvl="2" eaLnBrk="1" hangingPunct="1"/>
            <a:r>
              <a:rPr lang="en-US" sz="1700" dirty="0" smtClean="0">
                <a:latin typeface="Calibri" pitchFamily="34" charset="0"/>
              </a:rPr>
              <a:t>2-years VIIRS data already exist</a:t>
            </a:r>
          </a:p>
          <a:p>
            <a:pPr lvl="2" eaLnBrk="1" hangingPunct="1"/>
            <a:r>
              <a:rPr lang="en-US" sz="1700" dirty="0" smtClean="0">
                <a:latin typeface="Calibri" pitchFamily="34" charset="0"/>
              </a:rPr>
              <a:t>Can add MODIS data</a:t>
            </a:r>
          </a:p>
        </p:txBody>
      </p:sp>
    </p:spTree>
    <p:extLst>
      <p:ext uri="{BB962C8B-B14F-4D97-AF65-F5344CB8AC3E}">
        <p14:creationId xmlns="" xmlns:p14="http://schemas.microsoft.com/office/powerpoint/2010/main" val="19406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>
                <a:latin typeface="Calibri" pitchFamily="34" charset="0"/>
              </a:rPr>
              <a:t>Provisional Consideration and </a:t>
            </a:r>
            <a:r>
              <a:rPr lang="en-US" sz="3600" dirty="0" smtClean="0">
                <a:latin typeface="Calibri" pitchFamily="34" charset="0"/>
              </a:rPr>
              <a:t>Future Plan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95400"/>
            <a:ext cx="8229600" cy="2743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pitchFamily="34" charset="0"/>
              </a:rPr>
              <a:t>Training data improvement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More representative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Timely update of changes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</a:rPr>
              <a:t>Classification algorithm improvements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SVM generally more accurate than DT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Post-classification improvements (e.g., BU’s approach of incorporating class </a:t>
            </a:r>
            <a:r>
              <a:rPr lang="en-US" sz="2000" dirty="0" smtClean="0">
                <a:latin typeface="Calibri" pitchFamily="34" charset="0"/>
              </a:rPr>
              <a:t>probability in MODIS C5)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66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>
                <a:latin typeface="Calibri" pitchFamily="34" charset="0"/>
              </a:rPr>
              <a:t>Provisional Consideration and </a:t>
            </a:r>
            <a:r>
              <a:rPr lang="en-US" sz="3600" dirty="0" smtClean="0">
                <a:latin typeface="Calibri" pitchFamily="34" charset="0"/>
              </a:rPr>
              <a:t>Future Plan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95400"/>
            <a:ext cx="8229600" cy="4114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pitchFamily="34" charset="0"/>
              </a:rPr>
              <a:t>Take advantage of additional bands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375m imagery bands allow better estimation of </a:t>
            </a:r>
            <a:r>
              <a:rPr lang="en-US" sz="2000" dirty="0" err="1">
                <a:latin typeface="Calibri" pitchFamily="34" charset="0"/>
              </a:rPr>
              <a:t>subpixel</a:t>
            </a:r>
            <a:r>
              <a:rPr lang="en-US" sz="2000" dirty="0">
                <a:latin typeface="Calibri" pitchFamily="34" charset="0"/>
              </a:rPr>
              <a:t> cover</a:t>
            </a:r>
          </a:p>
          <a:p>
            <a:pPr lvl="1" eaLnBrk="1" hangingPunct="1"/>
            <a:r>
              <a:rPr lang="en-US" sz="2000" dirty="0">
                <a:latin typeface="Calibri" pitchFamily="34" charset="0"/>
              </a:rPr>
              <a:t>DNB useful urban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</a:rPr>
              <a:t>More comprehensive assessment</a:t>
            </a:r>
          </a:p>
          <a:p>
            <a:pPr lvl="1" eaLnBrk="1" hangingPunct="1"/>
            <a:r>
              <a:rPr lang="en-US" sz="2200" dirty="0" smtClean="0">
                <a:latin typeface="Calibri" pitchFamily="34" charset="0"/>
              </a:rPr>
              <a:t>Better use of freely available high resolution data (e.g. Google Earth, Landsat)</a:t>
            </a:r>
          </a:p>
        </p:txBody>
      </p:sp>
    </p:spTree>
    <p:extLst>
      <p:ext uri="{BB962C8B-B14F-4D97-AF65-F5344CB8AC3E}">
        <p14:creationId xmlns="" xmlns:p14="http://schemas.microsoft.com/office/powerpoint/2010/main" val="13835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85788"/>
            <a:ext cx="8839200" cy="938212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Overview of VIIRS Surface Type EDR</a:t>
            </a:r>
          </a:p>
        </p:txBody>
      </p:sp>
      <p:sp>
        <p:nvSpPr>
          <p:cNvPr id="19458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0"/>
            <a:ext cx="837882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Describes surface condition at time of each VIIRS overpass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Produced for every VIIRS swath/granule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Same geometry as any VIIRS 750m granule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  <a:cs typeface="Arial" charset="0"/>
              </a:rPr>
              <a:t>Two major components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Gridded Quarterly Surface Type (QST) IP 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  <a:cs typeface="Arial" charset="0"/>
              </a:rPr>
              <a:t>Remapped to the swath/granule space for each VIIRS acquisition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  <a:cs typeface="Arial" charset="0"/>
              </a:rPr>
              <a:t>Requires one full year of VIIRS data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  <a:cs typeface="Arial" charset="0"/>
              </a:rPr>
              <a:t>Just developed, subject of this review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dirty="0" smtClean="0">
                <a:latin typeface="Calibri" pitchFamily="34" charset="0"/>
                <a:cs typeface="Arial" charset="0"/>
              </a:rPr>
              <a:t>Includes </a:t>
            </a:r>
            <a:r>
              <a:rPr lang="en-US" sz="1800" dirty="0" smtClean="0">
                <a:latin typeface="Calibri" pitchFamily="34" charset="0"/>
                <a:cs typeface="Arial" charset="0"/>
              </a:rPr>
              <a:t>flags to indicate snow and fire based on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  <a:cs typeface="Arial" charset="0"/>
              </a:rPr>
              <a:t>Active fire Application Related Product (ARP)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  <a:cs typeface="Arial" charset="0"/>
              </a:rPr>
              <a:t>Snow </a:t>
            </a:r>
            <a:r>
              <a:rPr lang="en-US" sz="1600" dirty="0" smtClean="0">
                <a:latin typeface="Calibri" pitchFamily="34" charset="0"/>
                <a:cs typeface="Arial" charset="0"/>
              </a:rPr>
              <a:t>EDR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100" dirty="0" smtClean="0">
                <a:latin typeface="Calibri" pitchFamily="34" charset="0"/>
                <a:cs typeface="Arial" charset="0"/>
              </a:rPr>
              <a:t>Vegetation Fraction is included, but will be replaced by NDR GVF </a:t>
            </a:r>
            <a:endParaRPr lang="en-US" sz="2100" dirty="0" smtClean="0">
              <a:latin typeface="Calibri" pitchFamily="34" charset="0"/>
              <a:cs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1600" dirty="0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09600"/>
            <a:ext cx="7924800" cy="762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Calibri" pitchFamily="34" charset="0"/>
              </a:rPr>
              <a:t>History of ST EDR Related DRs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059768"/>
              </p:ext>
            </p:extLst>
          </p:nvPr>
        </p:nvGraphicFramePr>
        <p:xfrm>
          <a:off x="0" y="1371600"/>
          <a:ext cx="9144000" cy="546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066800"/>
                <a:gridCol w="3124200"/>
                <a:gridCol w="3581400"/>
              </a:tblGrid>
              <a:tr h="381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Date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DR #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Reason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Status</a:t>
                      </a:r>
                    </a:p>
                  </a:txBody>
                  <a:tcPr marT="0" marB="0" anchor="ctr" anchorCtr="1" horzOverflow="overflow"/>
                </a:tc>
              </a:tr>
              <a:tr h="516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11/18/2011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4452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 rename vegetation fraction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NDE provides separate GVF product in future</a:t>
                      </a:r>
                    </a:p>
                  </a:txBody>
                  <a:tcPr marL="0" marR="0" marT="0" marB="0" anchor="ctr" anchorCtr="1" horzOverflow="overflow"/>
                </a:tc>
              </a:tr>
              <a:tr h="550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11/18/2011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4458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C5 Decision tree replacement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UMD to upgrade QST IP algorithm with SVM in future</a:t>
                      </a:r>
                    </a:p>
                  </a:txBody>
                  <a:tcPr marL="0" marR="0" marT="0" marB="0" anchor="ctr" anchorCtr="1" horzOverflow="overflow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11/18/2011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4459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QST IP goes to annual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 be approved in future</a:t>
                      </a:r>
                    </a:p>
                  </a:txBody>
                  <a:tcPr marL="0" marR="0" marT="0" marB="0" anchor="ctr" anchorCtr="1" horzOverflow="overflow"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05/22/2012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4707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Update QST IP seed data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Completed with MODIS C5 LC</a:t>
                      </a:r>
                    </a:p>
                  </a:txBody>
                  <a:tcPr marL="0" marR="0" marT="0" marB="0" anchor="ctr" anchorCtr="1" horzOverflow="overflow"/>
                </a:tc>
              </a:tr>
              <a:tr h="474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09/12/2012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4900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Remove new QST IP Seed fill values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Completed with update MODIS C5 LC</a:t>
                      </a:r>
                    </a:p>
                  </a:txBody>
                  <a:tcPr marL="0" marR="0" marT="0" marB="0" anchor="ctr" anchorCtr="1" horzOverflow="overflow"/>
                </a:tc>
              </a:tr>
              <a:tr h="474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01/14/2013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7002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 EDR Beta review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Completed, with a focus on ST EDR</a:t>
                      </a:r>
                    </a:p>
                  </a:txBody>
                  <a:tcPr marL="0" marR="0" marT="0" marB="0" anchor="ctr" anchorCtr="1" horzOverflow="overflow"/>
                </a:tc>
              </a:tr>
              <a:tr h="6265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03/2013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7090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 EDR update for use of snow rolling tile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Approved,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DPE implemented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09/2013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7329</a:t>
                      </a: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 EDR controller cores without optional input VCM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Changed VCM to required input</a:t>
                      </a:r>
                    </a:p>
                  </a:txBody>
                  <a:tcPr marL="0" marR="0" marT="0" marB="0" anchor="ctr" anchorCtr="1" horzOverflow="overflow"/>
                </a:tc>
              </a:tr>
              <a:tr h="6265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10/2013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7549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 EDR Vegetation Fraction fill value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Changed to produce VF only for clear sky without aerosol impact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  <a:tr h="67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01/2014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7522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Update IDPS with new VIIRS QST-IP/QST-LWM (CCR 1700)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Test data from Mx8.4 indicates installation of the new QST-IP/QST-LWM tiles successful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544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742950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Calibri" pitchFamily="34" charset="0"/>
              </a:rPr>
              <a:t>Current Status of Surface Type EDR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77963"/>
            <a:ext cx="8229600" cy="48466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Provisional maturity science review done in Jan 2014:</a:t>
            </a:r>
            <a:endParaRPr lang="en-US" dirty="0" smtClean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1</a:t>
            </a:r>
            <a:r>
              <a:rPr lang="en-US" baseline="30000" dirty="0" smtClean="0">
                <a:latin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</a:rPr>
              <a:t> VIIRS QST </a:t>
            </a:r>
            <a:r>
              <a:rPr lang="en-US" dirty="0" smtClean="0">
                <a:latin typeface="Calibri" panose="020F0502020204030204" pitchFamily="34" charset="0"/>
              </a:rPr>
              <a:t>IP (gridded) </a:t>
            </a:r>
            <a:r>
              <a:rPr lang="en-US" dirty="0" smtClean="0">
                <a:latin typeface="Calibri" panose="020F0502020204030204" pitchFamily="34" charset="0"/>
              </a:rPr>
              <a:t>based on pure VIIRS 2012 data was generated;</a:t>
            </a:r>
            <a:endParaRPr lang="en-US" dirty="0" smtClean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Preliminary quality check indicates reasonable quality</a:t>
            </a:r>
            <a:endParaRPr lang="en-US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Improvements since beta review: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Change snow fraction from 0.75 to 0.5 in aggregating Snow EDR from 375m to 750m before being copied to Surface Type EDR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Use rolling tile snow products when VIIRS Snow EDR not </a:t>
            </a:r>
            <a:r>
              <a:rPr lang="en-US" dirty="0" smtClean="0">
                <a:latin typeface="Calibri" panose="020F0502020204030204" pitchFamily="34" charset="0"/>
              </a:rPr>
              <a:t>available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Vegetation fraction fill value issues addressed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</a:rPr>
              <a:t>Mx8.4 test data indicated that new VIIRS QST-IP/QST-LWM has been correctly installed in IDPS</a:t>
            </a:r>
            <a:endParaRPr lang="en-US" dirty="0" smtClean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2642</TotalTime>
  <Words>2753</Words>
  <Application>Microsoft Office PowerPoint</Application>
  <PresentationFormat>On-screen Show (4:3)</PresentationFormat>
  <Paragraphs>549</Paragraphs>
  <Slides>65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Flow</vt:lpstr>
      <vt:lpstr>Office Theme</vt:lpstr>
      <vt:lpstr>Slide</vt:lpstr>
      <vt:lpstr>Equation</vt:lpstr>
      <vt:lpstr>Slide 1</vt:lpstr>
      <vt:lpstr>Presentation Outline</vt:lpstr>
      <vt:lpstr>VIIRS Surface Type EDR Team</vt:lpstr>
      <vt:lpstr>User Needs for Surface Type Products</vt:lpstr>
      <vt:lpstr>L1RD Requirements</vt:lpstr>
      <vt:lpstr>Existing Global Surface Type Products</vt:lpstr>
      <vt:lpstr>Overview of VIIRS Surface Type EDR</vt:lpstr>
      <vt:lpstr>History of ST EDR Related DRs</vt:lpstr>
      <vt:lpstr>Current Status of Surface Type EDR</vt:lpstr>
      <vt:lpstr>What to look for in this review</vt:lpstr>
      <vt:lpstr>VIIRS QST IP Overview</vt:lpstr>
      <vt:lpstr>Surface Types in QST IP</vt:lpstr>
      <vt:lpstr>Data Flow of QST IP Algorithm</vt:lpstr>
      <vt:lpstr>Overview of QST IP Algorithm and Product Assessment Approaches</vt:lpstr>
      <vt:lpstr>Gridding, Compositing, Annual Metrics (GCAM) Overview</vt:lpstr>
      <vt:lpstr>Gridding</vt:lpstr>
      <vt:lpstr>Global Mosaics of Gridded Daily Data</vt:lpstr>
      <vt:lpstr>Compositing</vt:lpstr>
      <vt:lpstr>VIIRS Composites Comparable with Standard MODIS Composites (MOD09A1)</vt:lpstr>
      <vt:lpstr>Slide 20</vt:lpstr>
      <vt:lpstr>Cloud Reduction through Compositing</vt:lpstr>
      <vt:lpstr>Global Mosaics of 32-day Composites</vt:lpstr>
      <vt:lpstr>Use of Annual Metrics</vt:lpstr>
      <vt:lpstr>Annual Metrics from VIIRS                                              – 2012 Median NDVI</vt:lpstr>
      <vt:lpstr>Slide 25</vt:lpstr>
      <vt:lpstr>Slide 26</vt:lpstr>
      <vt:lpstr>Slide 27</vt:lpstr>
      <vt:lpstr>Annual Metrics (76 Total) Used</vt:lpstr>
      <vt:lpstr>Slide 29</vt:lpstr>
      <vt:lpstr>Classification Algorithm – Decision Tree</vt:lpstr>
      <vt:lpstr>Decisions Made Based on Information Theory</vt:lpstr>
      <vt:lpstr>First VIIRS QST IP from 2012 VIIRS Data</vt:lpstr>
      <vt:lpstr>Comparison with MODIS Land Cover Products</vt:lpstr>
      <vt:lpstr>Comparison with MODIS C4/C5 LC</vt:lpstr>
      <vt:lpstr>Slide 35</vt:lpstr>
      <vt:lpstr>Validation Sample Design</vt:lpstr>
      <vt:lpstr>Slide 37</vt:lpstr>
      <vt:lpstr>Interpretation Status for 500 blocks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Qualitative Comparison of the Two Maps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Recap from Assessment</vt:lpstr>
      <vt:lpstr>CCR1700 Surface Type EDR Test Results</vt:lpstr>
      <vt:lpstr>North America</vt:lpstr>
      <vt:lpstr>South America</vt:lpstr>
      <vt:lpstr>Europe</vt:lpstr>
      <vt:lpstr>Asia</vt:lpstr>
      <vt:lpstr>Surface Type Provisional Status Summary</vt:lpstr>
      <vt:lpstr>Surface Type Provisional Status Summary</vt:lpstr>
      <vt:lpstr>Provisional Consideration and Future Plan</vt:lpstr>
      <vt:lpstr>Provisional Consideration and Future Plan</vt:lpstr>
      <vt:lpstr>Provisional Consideration and Future Plan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VST</dc:creator>
  <cp:lastModifiedBy>xzhan</cp:lastModifiedBy>
  <cp:revision>190</cp:revision>
  <cp:lastPrinted>2014-01-05T01:43:51Z</cp:lastPrinted>
  <dcterms:created xsi:type="dcterms:W3CDTF">2013-02-18T14:12:24Z</dcterms:created>
  <dcterms:modified xsi:type="dcterms:W3CDTF">2014-09-08T20:00:42Z</dcterms:modified>
</cp:coreProperties>
</file>