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56" r:id="rId2"/>
    <p:sldId id="279" r:id="rId3"/>
    <p:sldId id="257" r:id="rId4"/>
    <p:sldId id="276" r:id="rId5"/>
    <p:sldId id="280" r:id="rId6"/>
    <p:sldId id="322" r:id="rId7"/>
    <p:sldId id="277" r:id="rId8"/>
    <p:sldId id="307" r:id="rId9"/>
    <p:sldId id="308" r:id="rId10"/>
    <p:sldId id="309" r:id="rId11"/>
    <p:sldId id="31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99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F376CDC-529E-4FB3-B020-4264E29B5B1D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B58433D-8782-492F-9525-11ACBD9BC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1334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10"/>
          <p:cNvCxnSpPr/>
          <p:nvPr userDrawn="1"/>
        </p:nvCxnSpPr>
        <p:spPr bwMode="auto">
          <a:xfrm>
            <a:off x="0" y="990600"/>
            <a:ext cx="914400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F97B-73C2-44C3-B85E-A088E58CD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0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1" y="0"/>
            <a:ext cx="9905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6324600"/>
            <a:ext cx="539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6338" y="6477000"/>
            <a:ext cx="652462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15313" y="-14288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"/>
          <p:cNvSpPr txBox="1">
            <a:spLocks noGrp="1"/>
          </p:cNvSpPr>
          <p:nvPr userDrawn="1"/>
        </p:nvSpPr>
        <p:spPr>
          <a:xfrm>
            <a:off x="8153400" y="6492875"/>
            <a:ext cx="990600" cy="365125"/>
          </a:xfrm>
          <a:prstGeom prst="rect">
            <a:avLst/>
          </a:prstGeom>
          <a:noFill/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0AB0FB4-C9BA-4709-A934-742B2292F277}" type="slidenum">
              <a:rPr lang="en-US" sz="1200">
                <a:solidFill>
                  <a:srgbClr val="898989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9A35-215E-4A6C-B16D-9CD045D764D2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6CEB-07C2-417C-B8DD-74A7020D1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FDC370-46F6-430C-8F89-540545D61AF7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2C0553-73D9-461D-B849-8D659BA5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0525" y="1577975"/>
            <a:ext cx="8372475" cy="4532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STAR Algorithm and Data Products (ADP) 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Provisional Maturity Review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 pitchFamily="34" charset="0"/>
              </a:rPr>
              <a:t>Suomi</a:t>
            </a:r>
            <a:r>
              <a:rPr lang="en-US" sz="3600" b="1" dirty="0">
                <a:solidFill>
                  <a:srgbClr val="000000"/>
                </a:solidFill>
                <a:latin typeface="Calibri" pitchFamily="34" charset="0"/>
              </a:rPr>
              <a:t> NPP Surface Type EDR 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</a:rPr>
              <a:t>Products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X. Zhan, C. Huang, R. Zhang, K. Song, 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M. </a:t>
            </a:r>
            <a:r>
              <a:rPr lang="en-US" sz="2400" dirty="0" err="1" smtClean="0">
                <a:solidFill>
                  <a:srgbClr val="7F7F7F"/>
                </a:solidFill>
                <a:latin typeface="Calibri" pitchFamily="34" charset="0"/>
              </a:rPr>
              <a:t>Friedl</a:t>
            </a: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, D</a:t>
            </a:r>
            <a:r>
              <a:rPr lang="en-US" sz="2400" dirty="0">
                <a:solidFill>
                  <a:srgbClr val="7F7F7F"/>
                </a:solidFill>
                <a:latin typeface="Calibri" pitchFamily="34" charset="0"/>
              </a:rPr>
              <a:t>. Sulla-</a:t>
            </a:r>
            <a:r>
              <a:rPr lang="en-US" sz="2400" dirty="0" err="1">
                <a:solidFill>
                  <a:srgbClr val="7F7F7F"/>
                </a:solidFill>
                <a:latin typeface="Calibri" pitchFamily="34" charset="0"/>
              </a:rPr>
              <a:t>Menashe</a:t>
            </a:r>
            <a:r>
              <a:rPr lang="en-US" sz="2400" dirty="0">
                <a:solidFill>
                  <a:srgbClr val="7F7F7F"/>
                </a:solidFill>
                <a:latin typeface="Calibri" pitchFamily="34" charset="0"/>
              </a:rPr>
              <a:t> </a:t>
            </a:r>
            <a:endParaRPr lang="en-US" sz="2400" dirty="0" smtClean="0">
              <a:solidFill>
                <a:srgbClr val="7F7F7F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Y. Tang</a:t>
            </a:r>
            <a:r>
              <a:rPr lang="en-US" sz="24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M. </a:t>
            </a:r>
            <a:r>
              <a:rPr lang="en-US" sz="2400" dirty="0" err="1" smtClean="0">
                <a:solidFill>
                  <a:srgbClr val="7F7F7F"/>
                </a:solidFill>
                <a:latin typeface="Calibri" pitchFamily="34" charset="0"/>
              </a:rPr>
              <a:t>Tsidulko</a:t>
            </a: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, R. Mahoney, A. </a:t>
            </a:r>
            <a:r>
              <a:rPr lang="en-US" sz="2400" dirty="0" err="1" smtClean="0">
                <a:solidFill>
                  <a:srgbClr val="7F7F7F"/>
                </a:solidFill>
                <a:latin typeface="Calibri" pitchFamily="34" charset="0"/>
              </a:rPr>
              <a:t>Sei</a:t>
            </a: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, D. </a:t>
            </a:r>
            <a:r>
              <a:rPr lang="en-US" sz="2400" dirty="0" err="1" smtClean="0">
                <a:solidFill>
                  <a:srgbClr val="7F7F7F"/>
                </a:solidFill>
                <a:latin typeface="Calibri" pitchFamily="34" charset="0"/>
              </a:rPr>
              <a:t>Cumpton</a:t>
            </a:r>
            <a:endParaRPr lang="en-US" sz="2400" dirty="0" smtClean="0">
              <a:solidFill>
                <a:srgbClr val="7F7F7F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400" dirty="0" smtClean="0">
              <a:solidFill>
                <a:srgbClr val="7F7F7F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</a:rPr>
              <a:t>Presented by C. Huang</a:t>
            </a:r>
            <a:endParaRPr lang="en-US" sz="2800" dirty="0">
              <a:solidFill>
                <a:srgbClr val="7F7F7F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7F7F7F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000" dirty="0" smtClean="0">
                <a:solidFill>
                  <a:srgbClr val="7F7F7F"/>
                </a:solidFill>
                <a:latin typeface="Calibri" pitchFamily="34" charset="0"/>
              </a:rPr>
              <a:t>09/24/2014</a:t>
            </a:r>
            <a:endParaRPr lang="en-US" sz="2000" dirty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14338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4100"/>
            <a:ext cx="781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110288"/>
            <a:ext cx="7620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3600" dirty="0">
                <a:latin typeface="Calibri" pitchFamily="34" charset="0"/>
              </a:rPr>
              <a:t>Provisional Consideration and </a:t>
            </a:r>
            <a:r>
              <a:rPr lang="en-US" sz="3600" dirty="0" smtClean="0">
                <a:latin typeface="Calibri" pitchFamily="34" charset="0"/>
              </a:rPr>
              <a:t>Future Plan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8229600" cy="2743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Training data improvement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More representative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Timely update of changes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Classification algorithm improvements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SVM generally more accurate than DT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Post-classification improvements (e.g., BU’s approach of incorporating class </a:t>
            </a:r>
            <a:r>
              <a:rPr lang="en-US" sz="2000" dirty="0" smtClean="0">
                <a:latin typeface="Calibri" pitchFamily="34" charset="0"/>
              </a:rPr>
              <a:t>probability in MODIS C5)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6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3600" dirty="0">
                <a:latin typeface="Calibri" pitchFamily="34" charset="0"/>
              </a:rPr>
              <a:t>Provisional Consideration and </a:t>
            </a:r>
            <a:r>
              <a:rPr lang="en-US" sz="3600" dirty="0" smtClean="0">
                <a:latin typeface="Calibri" pitchFamily="34" charset="0"/>
              </a:rPr>
              <a:t>Future Plan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8229600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Take advantage of additional bands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375m imagery bands allow better estimation of </a:t>
            </a:r>
            <a:r>
              <a:rPr lang="en-US" sz="2000" dirty="0" err="1">
                <a:latin typeface="Calibri" pitchFamily="34" charset="0"/>
              </a:rPr>
              <a:t>subpixel</a:t>
            </a:r>
            <a:r>
              <a:rPr lang="en-US" sz="2000" dirty="0">
                <a:latin typeface="Calibri" pitchFamily="34" charset="0"/>
              </a:rPr>
              <a:t> cover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DNB useful urban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More comprehensive assessment</a:t>
            </a:r>
          </a:p>
          <a:p>
            <a:pPr lvl="1" eaLnBrk="1" hangingPunct="1"/>
            <a:r>
              <a:rPr lang="en-US" sz="2200" dirty="0" smtClean="0">
                <a:latin typeface="Calibri" pitchFamily="34" charset="0"/>
              </a:rPr>
              <a:t>Better use of freely available high resolution data (e.g. Google Earth, Landsat)</a:t>
            </a:r>
          </a:p>
        </p:txBody>
      </p:sp>
    </p:spTree>
    <p:extLst>
      <p:ext uri="{BB962C8B-B14F-4D97-AF65-F5344CB8AC3E}">
        <p14:creationId xmlns="" xmlns:p14="http://schemas.microsoft.com/office/powerpoint/2010/main" val="13835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Presentation Outline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971800"/>
            <a:ext cx="7086600" cy="2133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Overview of Surface Type EDR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Surface Type EDR Maturity Status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Summary and future plan</a:t>
            </a:r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4100"/>
            <a:ext cx="781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110288"/>
            <a:ext cx="7620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89535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" pitchFamily="34" charset="0"/>
              </a:rPr>
              <a:t>VIIRS Surface Type EDR Team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676400"/>
            <a:ext cx="6934200" cy="4389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latin typeface="Calibri" pitchFamily="34" charset="0"/>
              </a:rPr>
              <a:t>Xiwu</a:t>
            </a:r>
            <a:r>
              <a:rPr lang="en-US" sz="2200" dirty="0" smtClean="0">
                <a:latin typeface="Calibri" pitchFamily="34" charset="0"/>
              </a:rPr>
              <a:t> Zhan (NOAA/NESDIS/STAR)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Surface Type EDR team lead, User outreach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latin typeface="Calibri" pitchFamily="34" charset="0"/>
              </a:rPr>
              <a:t>Chengquan</a:t>
            </a:r>
            <a:r>
              <a:rPr lang="en-US" sz="2200" dirty="0" smtClean="0">
                <a:latin typeface="Calibri" pitchFamily="34" charset="0"/>
              </a:rPr>
              <a:t> Huang (UMD/Geography)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Algorithm development lead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latin typeface="Calibri" pitchFamily="34" charset="0"/>
              </a:rPr>
              <a:t>Rui</a:t>
            </a:r>
            <a:r>
              <a:rPr lang="en-US" sz="2200" dirty="0" smtClean="0">
                <a:latin typeface="Calibri" pitchFamily="34" charset="0"/>
              </a:rPr>
              <a:t> Zhang/</a:t>
            </a:r>
            <a:r>
              <a:rPr lang="en-US" sz="2200" dirty="0" err="1" smtClean="0">
                <a:latin typeface="Calibri" pitchFamily="34" charset="0"/>
              </a:rPr>
              <a:t>Kuan</a:t>
            </a:r>
            <a:r>
              <a:rPr lang="en-US" sz="2200" dirty="0" smtClean="0">
                <a:latin typeface="Calibri" pitchFamily="34" charset="0"/>
              </a:rPr>
              <a:t> Song (UMD/Geography)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Algorithm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QST Product generation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User readiness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alibri" pitchFamily="34" charset="0"/>
              </a:rPr>
              <a:t>Mark </a:t>
            </a:r>
            <a:r>
              <a:rPr lang="en-US" sz="2200" dirty="0" err="1" smtClean="0">
                <a:latin typeface="Calibri" pitchFamily="34" charset="0"/>
              </a:rPr>
              <a:t>Friedl</a:t>
            </a:r>
            <a:r>
              <a:rPr lang="en-US" sz="2200" dirty="0" smtClean="0">
                <a:latin typeface="Calibri" pitchFamily="34" charset="0"/>
              </a:rPr>
              <a:t> (Boston University)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Cal/Val lead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alibri" pitchFamily="34" charset="0"/>
              </a:rPr>
              <a:t>Damien Sulla-</a:t>
            </a:r>
            <a:r>
              <a:rPr lang="en-US" sz="2200" dirty="0" err="1" smtClean="0">
                <a:latin typeface="Calibri" pitchFamily="34" charset="0"/>
              </a:rPr>
              <a:t>Menashe</a:t>
            </a:r>
            <a:r>
              <a:rPr lang="en-US" sz="2200" dirty="0" smtClean="0">
                <a:latin typeface="Calibri" pitchFamily="34" charset="0"/>
              </a:rPr>
              <a:t> (Boston University)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Ground truth data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Product validation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Calibri" pitchFamily="34" charset="0"/>
              </a:rPr>
              <a:t>MODIS land cover products as QST IP seed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85788"/>
            <a:ext cx="8839200" cy="938212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Calibri" pitchFamily="34" charset="0"/>
              </a:rPr>
              <a:t>Overview of VIIRS Surface Type EDR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37882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cs typeface="Arial" charset="0"/>
              </a:rPr>
              <a:t>Describes surface condition at time of each VIIRS overpass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cs typeface="Arial" charset="0"/>
              </a:rPr>
              <a:t>Produced for every VIIRS swath/granule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  <a:cs typeface="Arial" charset="0"/>
              </a:rPr>
              <a:t>Same geometry as any VIIRS 750m granule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cs typeface="Arial" charset="0"/>
              </a:rPr>
              <a:t>Two major components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  <a:cs typeface="Arial" charset="0"/>
              </a:rPr>
              <a:t>Gridded Quarterly Surface Type (QST) IP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dirty="0" smtClean="0">
                <a:latin typeface="Calibri" pitchFamily="34" charset="0"/>
                <a:cs typeface="Arial" charset="0"/>
              </a:rPr>
              <a:t>Remapped to the swath/granule space for each VIIRS acquisition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dirty="0" smtClean="0">
                <a:latin typeface="Calibri" pitchFamily="34" charset="0"/>
                <a:cs typeface="Arial" charset="0"/>
              </a:rPr>
              <a:t>Requires one full year of VIIRS data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dirty="0" smtClean="0">
                <a:latin typeface="Calibri" pitchFamily="34" charset="0"/>
                <a:cs typeface="Arial" charset="0"/>
              </a:rPr>
              <a:t>Just developed, subject of this review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  <a:cs typeface="Arial" charset="0"/>
              </a:rPr>
              <a:t>Includes flags to indicate snow and fire based on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dirty="0" smtClean="0">
                <a:latin typeface="Calibri" pitchFamily="34" charset="0"/>
                <a:cs typeface="Arial" charset="0"/>
              </a:rPr>
              <a:t>Active fire Application Related Product (ARP)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dirty="0" smtClean="0">
                <a:latin typeface="Calibri" pitchFamily="34" charset="0"/>
                <a:cs typeface="Arial" charset="0"/>
              </a:rPr>
              <a:t>Snow EDR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Calibri" pitchFamily="34" charset="0"/>
                <a:cs typeface="Arial" charset="0"/>
              </a:rPr>
              <a:t>Vegetation Fraction is included, but will be replaced by NDE GVF product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sz="1600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</a:rPr>
              <a:t>Current Status of Surface Type EDR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77963"/>
            <a:ext cx="8229600" cy="4846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Provisional maturity science review done in Jan 2014: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1</a:t>
            </a:r>
            <a:r>
              <a:rPr lang="en-US" baseline="30000" dirty="0" smtClean="0">
                <a:latin typeface="Calibri" panose="020F0502020204030204" pitchFamily="34" charset="0"/>
              </a:rPr>
              <a:t>st</a:t>
            </a:r>
            <a:r>
              <a:rPr lang="en-US" dirty="0" smtClean="0">
                <a:latin typeface="Calibri" panose="020F0502020204030204" pitchFamily="34" charset="0"/>
              </a:rPr>
              <a:t> VIIRS QST IP (gridded) based on pure VIIRS 2012 data was generated;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Preliminary quality check indicates reasonable quality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Improvements since beta review: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Change snow fraction from 0.75 to 0.5 in aggregating Snow EDR from 375m to 750m before being copied to Surface Type EDR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Use rolling tile snow products when VIIRS Snow EDR not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Vegetation fraction fill value issues addressed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Mx8.4 test data </a:t>
            </a:r>
            <a:r>
              <a:rPr lang="en-US" dirty="0" smtClean="0">
                <a:latin typeface="Calibri" panose="020F0502020204030204" pitchFamily="34" charset="0"/>
              </a:rPr>
              <a:t>demonstrated </a:t>
            </a:r>
            <a:r>
              <a:rPr lang="en-US" dirty="0" smtClean="0">
                <a:latin typeface="Calibri" panose="020F0502020204030204" pitchFamily="34" charset="0"/>
              </a:rPr>
              <a:t>that new VIIRS QST-IP/QST-LWM </a:t>
            </a:r>
            <a:r>
              <a:rPr lang="en-US" dirty="0" smtClean="0">
                <a:latin typeface="Calibri" panose="020F0502020204030204" pitchFamily="34" charset="0"/>
              </a:rPr>
              <a:t>does not negati</a:t>
            </a:r>
            <a:r>
              <a:rPr lang="en-US" dirty="0" smtClean="0">
                <a:latin typeface="Calibri" panose="020F0502020204030204" pitchFamily="34" charset="0"/>
              </a:rPr>
              <a:t>vely </a:t>
            </a:r>
            <a:r>
              <a:rPr lang="en-US" dirty="0" smtClean="0">
                <a:latin typeface="Calibri" panose="020F0502020204030204" pitchFamily="34" charset="0"/>
              </a:rPr>
              <a:t>impact downstream products</a:t>
            </a:r>
            <a:endParaRPr lang="en-US" dirty="0" smtClean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924800" cy="7620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Calibri" pitchFamily="34" charset="0"/>
              </a:rPr>
              <a:t>History of ST EDR Related DRs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8059768"/>
              </p:ext>
            </p:extLst>
          </p:nvPr>
        </p:nvGraphicFramePr>
        <p:xfrm>
          <a:off x="0" y="1298799"/>
          <a:ext cx="9144000" cy="560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3124200"/>
                <a:gridCol w="3581400"/>
              </a:tblGrid>
              <a:tr h="381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DR #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Reason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Status</a:t>
                      </a:r>
                    </a:p>
                  </a:txBody>
                  <a:tcPr marT="0" marB="0" anchor="ctr" anchorCtr="1" horzOverflow="overflow"/>
                </a:tc>
              </a:tr>
              <a:tr h="516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4452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 rename vegetation fraction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NDE provides separate GVF product in future</a:t>
                      </a:r>
                    </a:p>
                  </a:txBody>
                  <a:tcPr marL="0" marR="0" marT="0" marB="0" anchor="ctr" anchorCtr="1" horzOverflow="overflow"/>
                </a:tc>
              </a:tr>
              <a:tr h="550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11/2011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4458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C5 Decision tree replacement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UMD to upgrade QST IP algorithm with SVM in future</a:t>
                      </a:r>
                    </a:p>
                  </a:txBody>
                  <a:tcPr marL="0" marR="0" marT="0" marB="0" anchor="ctr" anchorCtr="1"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11/2011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4459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QST IP goes to annual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be approved in future</a:t>
                      </a:r>
                    </a:p>
                  </a:txBody>
                  <a:tcPr marL="0" marR="0" marT="0" marB="0" anchor="ctr" anchorCtr="1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05/2012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4707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Update QST IP seed data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Completed with MODIS C5 LC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474-CCR-12-0610 implemented 10/2012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474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09/2012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4900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Remove new QST IP Seed fill values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Completed with update MODIS C5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474-CCR-12-0692 Implemented 01/2013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474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01/2013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7002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 EDR Beta review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474-CCR-13-0892 Focus on ST EDR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Beta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Effectivity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Jan 2013</a:t>
                      </a:r>
                    </a:p>
                  </a:txBody>
                  <a:tcPr marL="0" marR="0" marT="0" marB="0" anchor="ctr" anchorCtr="1" horzOverflow="overflow"/>
                </a:tc>
              </a:tr>
              <a:tr h="626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03/2013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7090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 EDR update for use of snow rolling tile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474-CCR-13-1264 Implemented in Mx8.4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09/2013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7329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 EDR controller cores without optional input VCM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474-CCR-13-1264 Implemented in Mx8.4  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hanged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VCM to required input</a:t>
                      </a:r>
                    </a:p>
                  </a:txBody>
                  <a:tcPr marL="0" marR="0" marT="0" marB="0" anchor="ctr" anchorCtr="1" horzOverflow="overflow"/>
                </a:tc>
              </a:tr>
              <a:tr h="626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10/2013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7549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 EDR Vegetation Fraction fill value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474- CCR-14-1653 Implemented in Mx8.5 Changed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to produce VF only for clear sky without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aerosol impact</a:t>
                      </a:r>
                    </a:p>
                  </a:txBody>
                  <a:tcPr marL="0" marR="0" marT="0" marB="0" anchor="ctr" anchorCtr="1" horzOverflow="overflow"/>
                </a:tc>
              </a:tr>
              <a:tr h="6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01/2014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7552</a:t>
                      </a:r>
                    </a:p>
                  </a:txBody>
                  <a:tcPr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Update IDPS with new VIIRS QST-IP/QST-LWM (CCR 1700)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474-CCR-14-1700ST – AERB approved 9/11/14. Awaiting IDPS Implementation.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44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7924800" cy="762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" pitchFamily="34" charset="0"/>
              </a:rPr>
              <a:t>Surface Type Provisional Status Summary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3733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itchFamily="34" charset="0"/>
              </a:rPr>
              <a:t>ST EDR 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Operational algorithm (IDPS) validated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DRs identified and addressed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Further improvements possible with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Improvements to Fire, Snow, and other VIIRS products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Updates to QST IP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Timely detection of major land cover change processes: flooding, burn scar, large scale deforestation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7924800" cy="762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" pitchFamily="34" charset="0"/>
              </a:rPr>
              <a:t>Surface Type Provisional Status Summary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3733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itchFamily="34" charset="0"/>
              </a:rPr>
              <a:t>QST IP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In-house implementation of ATBD algorithms successful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Gridding/compositing/annual metrics (GCAM)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Classification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Newly collected training data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Original training data were of limited use (error, out of date, undesirable distribution)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New data from BU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Additional data collected by UMD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First QST IP produced using 2012 VIIRS data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</a:rPr>
              <a:t>Quality likely close to MODIS land cover products</a:t>
            </a:r>
          </a:p>
        </p:txBody>
      </p:sp>
    </p:spTree>
    <p:extLst>
      <p:ext uri="{BB962C8B-B14F-4D97-AF65-F5344CB8AC3E}">
        <p14:creationId xmlns="" xmlns:p14="http://schemas.microsoft.com/office/powerpoint/2010/main" val="17916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sz="3600" dirty="0">
                <a:latin typeface="Calibri" pitchFamily="34" charset="0"/>
              </a:rPr>
              <a:t>Provisional Consideration and </a:t>
            </a:r>
            <a:r>
              <a:rPr lang="en-US" sz="3600" dirty="0" smtClean="0">
                <a:latin typeface="Calibri" pitchFamily="34" charset="0"/>
              </a:rPr>
              <a:t>Future Plan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 pitchFamily="34" charset="0"/>
              </a:rPr>
              <a:t>Gridding/compositing/annual metrics (GCAM</a:t>
            </a:r>
            <a:r>
              <a:rPr lang="en-US" sz="2400" dirty="0" smtClean="0">
                <a:latin typeface="Calibri" pitchFamily="34" charset="0"/>
              </a:rPr>
              <a:t>) huge job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Better done on systems with lots of CPU, bandwidth, and storage space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Compositing and annual metrics have room to </a:t>
            </a:r>
            <a:r>
              <a:rPr lang="en-US" sz="2000" dirty="0" smtClean="0">
                <a:latin typeface="Calibri" pitchFamily="34" charset="0"/>
              </a:rPr>
              <a:t>improve</a:t>
            </a:r>
          </a:p>
          <a:p>
            <a:pPr lvl="2" eaLnBrk="1" hangingPunct="1"/>
            <a:r>
              <a:rPr lang="en-US" sz="2000" dirty="0" smtClean="0">
                <a:latin typeface="Calibri" pitchFamily="34" charset="0"/>
              </a:rPr>
              <a:t>Especially over sparsely or non-vegetated surfaces</a:t>
            </a:r>
            <a:endParaRPr lang="en-US" sz="2000" dirty="0"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Better cloud removal </a:t>
            </a:r>
          </a:p>
          <a:p>
            <a:pPr lvl="1" eaLnBrk="1" hangingPunct="1"/>
            <a:r>
              <a:rPr lang="en-US" sz="2000" dirty="0">
                <a:latin typeface="Calibri" pitchFamily="34" charset="0"/>
              </a:rPr>
              <a:t>Residual clouds </a:t>
            </a:r>
            <a:r>
              <a:rPr lang="en-US" sz="2000" dirty="0" smtClean="0">
                <a:latin typeface="Calibri" pitchFamily="34" charset="0"/>
              </a:rPr>
              <a:t>apparent in </a:t>
            </a:r>
            <a:r>
              <a:rPr lang="en-US" sz="2000" dirty="0">
                <a:latin typeface="Calibri" pitchFamily="34" charset="0"/>
              </a:rPr>
              <a:t>some </a:t>
            </a:r>
            <a:r>
              <a:rPr lang="en-US" sz="2000" dirty="0" smtClean="0">
                <a:latin typeface="Calibri" pitchFamily="34" charset="0"/>
              </a:rPr>
              <a:t>areas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Usefulness of some metrics questionable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Better compositing algorithm can help (e.g., use QA flags/cloud masks)</a:t>
            </a:r>
            <a:endParaRPr lang="en-US" sz="2000" dirty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Use multi-year data</a:t>
            </a:r>
          </a:p>
          <a:p>
            <a:pPr lvl="2" eaLnBrk="1" hangingPunct="1"/>
            <a:r>
              <a:rPr lang="en-US" sz="1700" dirty="0" smtClean="0">
                <a:latin typeface="Calibri" pitchFamily="34" charset="0"/>
              </a:rPr>
              <a:t>2-years VIIRS data already exist</a:t>
            </a:r>
          </a:p>
          <a:p>
            <a:pPr lvl="2" eaLnBrk="1" hangingPunct="1"/>
            <a:r>
              <a:rPr lang="en-US" sz="1700" dirty="0" smtClean="0">
                <a:latin typeface="Calibri" pitchFamily="34" charset="0"/>
              </a:rPr>
              <a:t>Can add MODIS data</a:t>
            </a:r>
          </a:p>
        </p:txBody>
      </p:sp>
    </p:spTree>
    <p:extLst>
      <p:ext uri="{BB962C8B-B14F-4D97-AF65-F5344CB8AC3E}">
        <p14:creationId xmlns="" xmlns:p14="http://schemas.microsoft.com/office/powerpoint/2010/main" val="19406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2674</TotalTime>
  <Words>792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Presentation Outline</vt:lpstr>
      <vt:lpstr>VIIRS Surface Type EDR Team</vt:lpstr>
      <vt:lpstr>Overview of VIIRS Surface Type EDR</vt:lpstr>
      <vt:lpstr>Current Status of Surface Type EDR</vt:lpstr>
      <vt:lpstr>History of ST EDR Related DRs</vt:lpstr>
      <vt:lpstr>Surface Type Provisional Status Summary</vt:lpstr>
      <vt:lpstr>Surface Type Provisional Status Summary</vt:lpstr>
      <vt:lpstr>Provisional Consideration and Future Plan</vt:lpstr>
      <vt:lpstr>Provisional Consideration and Future Plan</vt:lpstr>
      <vt:lpstr>Provisional Consideration and Future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VST</dc:creator>
  <cp:lastModifiedBy>Aerospace Corporation</cp:lastModifiedBy>
  <cp:revision>194</cp:revision>
  <cp:lastPrinted>2014-01-05T01:43:51Z</cp:lastPrinted>
  <dcterms:created xsi:type="dcterms:W3CDTF">2013-02-18T14:12:24Z</dcterms:created>
  <dcterms:modified xsi:type="dcterms:W3CDTF">2014-09-23T21:04:41Z</dcterms:modified>
</cp:coreProperties>
</file>