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7" r:id="rId2"/>
    <p:sldId id="289" r:id="rId3"/>
    <p:sldId id="288" r:id="rId4"/>
    <p:sldId id="295" r:id="rId5"/>
    <p:sldId id="303" r:id="rId6"/>
    <p:sldId id="296" r:id="rId7"/>
    <p:sldId id="291" r:id="rId8"/>
    <p:sldId id="297" r:id="rId9"/>
    <p:sldId id="298" r:id="rId10"/>
    <p:sldId id="299" r:id="rId11"/>
    <p:sldId id="300" r:id="rId12"/>
    <p:sldId id="301" r:id="rId13"/>
    <p:sldId id="302" r:id="rId14"/>
    <p:sldId id="304" r:id="rId15"/>
    <p:sldId id="256" r:id="rId16"/>
    <p:sldId id="277" r:id="rId17"/>
    <p:sldId id="271" r:id="rId18"/>
    <p:sldId id="286" r:id="rId19"/>
    <p:sldId id="285" r:id="rId20"/>
    <p:sldId id="275" r:id="rId21"/>
    <p:sldId id="270" r:id="rId22"/>
    <p:sldId id="265" r:id="rId23"/>
    <p:sldId id="257" r:id="rId24"/>
    <p:sldId id="263" r:id="rId25"/>
    <p:sldId id="264" r:id="rId26"/>
    <p:sldId id="266" r:id="rId27"/>
    <p:sldId id="268" r:id="rId28"/>
    <p:sldId id="269" r:id="rId29"/>
    <p:sldId id="267" r:id="rId30"/>
    <p:sldId id="279" r:id="rId31"/>
    <p:sldId id="280" r:id="rId32"/>
    <p:sldId id="281" r:id="rId33"/>
    <p:sldId id="282" r:id="rId34"/>
    <p:sldId id="29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94660"/>
  </p:normalViewPr>
  <p:slideViewPr>
    <p:cSldViewPr>
      <p:cViewPr varScale="1">
        <p:scale>
          <a:sx n="154" d="100"/>
          <a:sy n="154" d="100"/>
        </p:scale>
        <p:origin x="-8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055B88-36CC-4FB0-89F6-8302AE7A1755}" type="datetimeFigureOut">
              <a:rPr lang="en-US" smtClean="0"/>
              <a:pPr/>
              <a:t>2/16/12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02CA09-9C54-4362-B34D-6F6B0F8BAB55}" type="slidenum">
              <a:rPr lang="en-US" smtClean="0"/>
              <a:pPr/>
              <a:t>‹#›</a:t>
            </a:fld>
            <a:endParaRPr lang="en-US"/>
          </a:p>
        </p:txBody>
      </p:sp>
    </p:spTree>
    <p:extLst>
      <p:ext uri="{BB962C8B-B14F-4D97-AF65-F5344CB8AC3E}">
        <p14:creationId xmlns:p14="http://schemas.microsoft.com/office/powerpoint/2010/main" val="324855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Provided by C. Pan</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Provided by W. Yu</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35 cross-track positions. Top left shows noise in radiance units. Spikes not removed.</a:t>
            </a:r>
          </a:p>
        </p:txBody>
      </p:sp>
      <p:sp>
        <p:nvSpPr>
          <p:cNvPr id="4" name="Slide Number Placeholder 3"/>
          <p:cNvSpPr>
            <a:spLocks noGrp="1"/>
          </p:cNvSpPr>
          <p:nvPr>
            <p:ph type="sldNum" sz="quarter" idx="10"/>
          </p:nvPr>
        </p:nvSpPr>
        <p:spPr/>
        <p:txBody>
          <a:bodyPr/>
          <a:lstStyle/>
          <a:p>
            <a:fld id="{3602CA09-9C54-4362-B34D-6F6B0F8BAB55}"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Not to be outshined by Colin, I would also like to share this image of our first full-orbit retrieved ozone profiles from the OMPS Limb Profiler measurements. This image uses the PEATE processed RDRs as well as the SDR and EDR algorithms developed by the LP Science Teams.</a:t>
            </a:r>
            <a:r>
              <a:rPr lang="en-US" dirty="0" smtClean="0"/>
              <a:t/>
            </a:r>
            <a:br>
              <a:rPr lang="en-US" dirty="0" smtClean="0"/>
            </a:br>
            <a:r>
              <a:rPr lang="en-US" sz="1200" b="0" i="0" kern="1200" dirty="0" smtClean="0">
                <a:solidFill>
                  <a:schemeClr val="tx1"/>
                </a:solidFill>
                <a:latin typeface="+mn-lt"/>
                <a:ea typeface="+mn-ea"/>
                <a:cs typeface="+mn-cs"/>
              </a:rPr>
              <a:t>These retrievals of ozone profiles are presently being compared with MLS data to establish their quality and assess the potentials of the OMPS/LP to continue the 40-year ozone profiles record established by past NASA sensors such as SAM, SAGE, HALOE, HRDLS and MLS.</a:t>
            </a:r>
            <a:r>
              <a:rPr lang="en-US" dirty="0" smtClean="0"/>
              <a:t/>
            </a:r>
            <a:br>
              <a:rPr lang="en-US" dirty="0" smtClean="0"/>
            </a:br>
            <a:r>
              <a:rPr lang="en-US" sz="1200" b="0" i="0" kern="1200" dirty="0" smtClean="0">
                <a:solidFill>
                  <a:schemeClr val="tx1"/>
                </a:solidFill>
                <a:latin typeface="+mn-lt"/>
                <a:ea typeface="+mn-ea"/>
                <a:cs typeface="+mn-cs"/>
              </a:rPr>
              <a:t>These results are the fruit of team work involving NASA, SAIC (Philippe Xu) and SSAI (Tong Zhu, Nick </a:t>
            </a:r>
            <a:r>
              <a:rPr lang="en-US" sz="1200" b="0" i="0" kern="1200" dirty="0" err="1" smtClean="0">
                <a:solidFill>
                  <a:schemeClr val="tx1"/>
                </a:solidFill>
                <a:latin typeface="+mn-lt"/>
                <a:ea typeface="+mn-ea"/>
                <a:cs typeface="+mn-cs"/>
              </a:rPr>
              <a:t>Gorkavyi</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Zhong</a:t>
            </a:r>
            <a:r>
              <a:rPr lang="en-US" sz="1200" b="0" i="0" kern="1200" dirty="0" smtClean="0">
                <a:solidFill>
                  <a:schemeClr val="tx1"/>
                </a:solidFill>
                <a:latin typeface="+mn-lt"/>
                <a:ea typeface="+mn-ea"/>
                <a:cs typeface="+mn-cs"/>
              </a:rPr>
              <a:t> Chen, Peter Hall, Jack Larsen) personnel. With this initial result, we can state that both the OMPS/LP sensor and the analysis team are ready for the mission.</a:t>
            </a:r>
            <a:r>
              <a:rPr lang="en-US" dirty="0" smtClean="0"/>
              <a:t/>
            </a:r>
            <a:br>
              <a:rPr lang="en-US" dirty="0" smtClean="0"/>
            </a:br>
            <a:r>
              <a:rPr lang="en-US" sz="1200" b="0" i="0" kern="1200" dirty="0" smtClean="0">
                <a:solidFill>
                  <a:schemeClr val="tx1"/>
                </a:solidFill>
                <a:latin typeface="+mn-lt"/>
                <a:ea typeface="+mn-ea"/>
                <a:cs typeface="+mn-cs"/>
              </a:rPr>
              <a:t>Thank you,</a:t>
            </a:r>
            <a:r>
              <a:rPr lang="en-US" dirty="0" smtClean="0"/>
              <a:t/>
            </a:r>
            <a:br>
              <a:rPr lang="en-US" dirty="0" smtClean="0"/>
            </a:br>
            <a:r>
              <a:rPr lang="en-US" sz="1200" b="0" i="0" kern="1200" dirty="0" smtClean="0">
                <a:solidFill>
                  <a:schemeClr val="tx1"/>
                </a:solidFill>
                <a:latin typeface="+mn-lt"/>
                <a:ea typeface="+mn-ea"/>
                <a:cs typeface="+mn-cs"/>
              </a:rPr>
              <a:t>Didier</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Provided by G.</a:t>
            </a:r>
            <a:r>
              <a:rPr lang="en-US" baseline="0" dirty="0" smtClean="0"/>
              <a:t> </a:t>
            </a:r>
            <a:r>
              <a:rPr lang="en-US" baseline="0" dirty="0" err="1" smtClean="0"/>
              <a:t>Jaross</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 by C. Pan</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Provided</a:t>
            </a:r>
            <a:r>
              <a:rPr lang="en-US" baseline="0" dirty="0" smtClean="0"/>
              <a:t> by C. Seftor</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35 cross-track positions. Top left shows noise in radiance units. Spikes not removed.</a:t>
            </a:r>
          </a:p>
          <a:p>
            <a:r>
              <a:rPr lang="en-US" baseline="0" dirty="0" smtClean="0"/>
              <a:t>Provided by L. Flynn</a:t>
            </a:r>
          </a:p>
        </p:txBody>
      </p:sp>
      <p:sp>
        <p:nvSpPr>
          <p:cNvPr id="4" name="Slide Number Placeholder 3"/>
          <p:cNvSpPr>
            <a:spLocks noGrp="1"/>
          </p:cNvSpPr>
          <p:nvPr>
            <p:ph type="sldNum" sz="quarter" idx="10"/>
          </p:nvPr>
        </p:nvSpPr>
        <p:spPr/>
        <p:txBody>
          <a:bodyPr/>
          <a:lstStyle/>
          <a:p>
            <a:fld id="{3602CA09-9C54-4362-B34D-6F6B0F8BAB55}"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Provided by L. Flynn</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Provided by L. Flynn</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Provided</a:t>
            </a:r>
            <a:r>
              <a:rPr lang="en-US" baseline="0" dirty="0" smtClean="0"/>
              <a:t> by J. Niu</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Provided</a:t>
            </a:r>
            <a:r>
              <a:rPr lang="en-US" baseline="0" dirty="0" smtClean="0"/>
              <a:t> by C. Seftor</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7898E3-1E5C-4E5F-905C-E13CBDC25C5A}" type="datetimeFigureOut">
              <a:rPr lang="en-US" smtClean="0"/>
              <a:pPr/>
              <a:t>2/16/12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898E3-1E5C-4E5F-905C-E13CBDC25C5A}" type="datetimeFigureOut">
              <a:rPr lang="en-US" smtClean="0"/>
              <a:pPr/>
              <a:t>2/16/12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898E3-1E5C-4E5F-905C-E13CBDC25C5A}" type="datetimeFigureOut">
              <a:rPr lang="en-US" smtClean="0"/>
              <a:pPr/>
              <a:t>2/16/12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00200"/>
            <a:ext cx="4495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4958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52900"/>
            <a:ext cx="44958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553200"/>
            <a:ext cx="2133600" cy="168275"/>
          </a:xfrm>
        </p:spPr>
        <p:txBody>
          <a:bodyPr/>
          <a:lstStyle>
            <a:lvl1pPr>
              <a:defRPr/>
            </a:lvl1pPr>
          </a:lstStyle>
          <a:p>
            <a:endParaRPr lang="en-US"/>
          </a:p>
        </p:txBody>
      </p:sp>
      <p:sp>
        <p:nvSpPr>
          <p:cNvPr id="7" name="Footer Placeholder 6"/>
          <p:cNvSpPr>
            <a:spLocks noGrp="1"/>
          </p:cNvSpPr>
          <p:nvPr>
            <p:ph type="ftr" sz="quarter" idx="11"/>
          </p:nvPr>
        </p:nvSpPr>
        <p:spPr>
          <a:xfrm>
            <a:off x="2743200" y="6553200"/>
            <a:ext cx="3733800" cy="168275"/>
          </a:xfrm>
        </p:spPr>
        <p:txBody>
          <a:bodyPr/>
          <a:lstStyle>
            <a:lvl1pPr>
              <a:defRPr/>
            </a:lvl1pPr>
          </a:lstStyle>
          <a:p>
            <a:endParaRPr lang="en-US"/>
          </a:p>
        </p:txBody>
      </p:sp>
      <p:sp>
        <p:nvSpPr>
          <p:cNvPr id="8" name="Slide Number Placeholder 7"/>
          <p:cNvSpPr>
            <a:spLocks noGrp="1"/>
          </p:cNvSpPr>
          <p:nvPr>
            <p:ph type="sldNum" sz="quarter" idx="12"/>
          </p:nvPr>
        </p:nvSpPr>
        <p:spPr>
          <a:xfrm>
            <a:off x="7010400" y="6629400"/>
            <a:ext cx="2133600" cy="228600"/>
          </a:xfrm>
        </p:spPr>
        <p:txBody>
          <a:bodyPr/>
          <a:lstStyle>
            <a:lvl1pPr>
              <a:defRPr/>
            </a:lvl1pPr>
          </a:lstStyle>
          <a:p>
            <a:fld id="{774E74FF-2236-4B88-9D17-DFCF666A5EBE}" type="slidenum">
              <a:rPr lang="en-US"/>
              <a:pPr/>
              <a:t>‹#›</a:t>
            </a:fld>
            <a:endParaRPr lang="en-US"/>
          </a:p>
        </p:txBody>
      </p:sp>
    </p:spTree>
    <p:extLst>
      <p:ext uri="{BB962C8B-B14F-4D97-AF65-F5344CB8AC3E}">
        <p14:creationId xmlns:p14="http://schemas.microsoft.com/office/powerpoint/2010/main" val="3815583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898E3-1E5C-4E5F-905C-E13CBDC25C5A}" type="datetimeFigureOut">
              <a:rPr lang="en-US" smtClean="0"/>
              <a:pPr/>
              <a:t>2/16/12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898E3-1E5C-4E5F-905C-E13CBDC25C5A}" type="datetimeFigureOut">
              <a:rPr lang="en-US" smtClean="0"/>
              <a:pPr/>
              <a:t>2/16/12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7898E3-1E5C-4E5F-905C-E13CBDC25C5A}" type="datetimeFigureOut">
              <a:rPr lang="en-US" smtClean="0"/>
              <a:pPr/>
              <a:t>2/16/12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7898E3-1E5C-4E5F-905C-E13CBDC25C5A}" type="datetimeFigureOut">
              <a:rPr lang="en-US" smtClean="0"/>
              <a:pPr/>
              <a:t>2/16/12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7898E3-1E5C-4E5F-905C-E13CBDC25C5A}" type="datetimeFigureOut">
              <a:rPr lang="en-US" smtClean="0"/>
              <a:pPr/>
              <a:t>2/16/12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898E3-1E5C-4E5F-905C-E13CBDC25C5A}" type="datetimeFigureOut">
              <a:rPr lang="en-US" smtClean="0"/>
              <a:pPr/>
              <a:t>2/16/12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898E3-1E5C-4E5F-905C-E13CBDC25C5A}" type="datetimeFigureOut">
              <a:rPr lang="en-US" smtClean="0"/>
              <a:pPr/>
              <a:t>2/16/12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898E3-1E5C-4E5F-905C-E13CBDC25C5A}" type="datetimeFigureOut">
              <a:rPr lang="en-US" smtClean="0"/>
              <a:pPr/>
              <a:t>2/16/12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898E3-1E5C-4E5F-905C-E13CBDC25C5A}" type="datetimeFigureOut">
              <a:rPr lang="en-US" smtClean="0"/>
              <a:pPr/>
              <a:t>2/16/12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EA597-D671-40E4-B0A9-DB87D029A0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1"/>
            <a:ext cx="7924800" cy="2000250"/>
          </a:xfrm>
        </p:spPr>
        <p:txBody>
          <a:bodyPr>
            <a:normAutofit fontScale="90000"/>
          </a:bodyPr>
          <a:lstStyle/>
          <a:p>
            <a:r>
              <a:rPr lang="en-US" dirty="0" smtClean="0"/>
              <a:t>Support Material for</a:t>
            </a:r>
            <a:br>
              <a:rPr lang="en-US" dirty="0" smtClean="0"/>
            </a:br>
            <a:r>
              <a:rPr lang="en-US" dirty="0" smtClean="0"/>
              <a:t>OMPS SDR to Beta Maturity Decision</a:t>
            </a:r>
            <a:br>
              <a:rPr lang="en-US" dirty="0" smtClean="0"/>
            </a:br>
            <a:r>
              <a:rPr lang="en-US" dirty="0" smtClean="0"/>
              <a:t>Performance compared to Pre-launch </a:t>
            </a:r>
            <a:endParaRPr lang="en-US" dirty="0"/>
          </a:p>
        </p:txBody>
      </p:sp>
      <p:sp>
        <p:nvSpPr>
          <p:cNvPr id="3" name="Subtitle 2"/>
          <p:cNvSpPr>
            <a:spLocks noGrp="1"/>
          </p:cNvSpPr>
          <p:nvPr>
            <p:ph type="subTitle" idx="1"/>
          </p:nvPr>
        </p:nvSpPr>
        <p:spPr/>
        <p:txBody>
          <a:bodyPr/>
          <a:lstStyle/>
          <a:p>
            <a:r>
              <a:rPr lang="en-US" dirty="0" smtClean="0">
                <a:solidFill>
                  <a:schemeClr val="tx1"/>
                </a:solidFill>
              </a:rPr>
              <a:t>Compilation of results from</a:t>
            </a:r>
          </a:p>
          <a:p>
            <a:r>
              <a:rPr lang="en-US" dirty="0" smtClean="0">
                <a:solidFill>
                  <a:schemeClr val="tx1"/>
                </a:solidFill>
              </a:rPr>
              <a:t>JPSS and NPP OMPS Teams</a:t>
            </a:r>
            <a:endParaRPr 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Autofit/>
          </a:bodyPr>
          <a:lstStyle/>
          <a:p>
            <a:r>
              <a:rPr lang="en-US" sz="3200" dirty="0" smtClean="0"/>
              <a:t>Wavelength Shift and Ring Effect/Stray Light</a:t>
            </a:r>
            <a:endParaRPr lang="en-US" sz="3200" dirty="0"/>
          </a:p>
        </p:txBody>
      </p:sp>
      <p:sp>
        <p:nvSpPr>
          <p:cNvPr id="9" name="TextBox 8"/>
          <p:cNvSpPr txBox="1"/>
          <p:nvPr/>
        </p:nvSpPr>
        <p:spPr>
          <a:xfrm>
            <a:off x="152400" y="5562600"/>
            <a:ext cx="8686800" cy="1200329"/>
          </a:xfrm>
          <a:prstGeom prst="rect">
            <a:avLst/>
          </a:prstGeom>
          <a:noFill/>
        </p:spPr>
        <p:txBody>
          <a:bodyPr wrap="square" rtlCol="0">
            <a:spAutoFit/>
          </a:bodyPr>
          <a:lstStyle/>
          <a:p>
            <a:r>
              <a:rPr lang="en-US" dirty="0" smtClean="0"/>
              <a:t>EOF analysis 365 to 380 nm for parts of six orbits on 1/28/2012. The first two patterns contain 90% of the variability after removing a 3</a:t>
            </a:r>
            <a:r>
              <a:rPr lang="en-US" baseline="30000" dirty="0" smtClean="0"/>
              <a:t>rd</a:t>
            </a:r>
            <a:r>
              <a:rPr lang="en-US" dirty="0" smtClean="0"/>
              <a:t> order polynomial from </a:t>
            </a:r>
            <a:r>
              <a:rPr lang="en-US" dirty="0" err="1" smtClean="0"/>
              <a:t>Rad</a:t>
            </a:r>
            <a:r>
              <a:rPr lang="en-US" dirty="0" smtClean="0"/>
              <a:t>/</a:t>
            </a:r>
            <a:r>
              <a:rPr lang="en-US" dirty="0" err="1" smtClean="0"/>
              <a:t>AvgRad</a:t>
            </a:r>
            <a:r>
              <a:rPr lang="en-US" dirty="0" smtClean="0"/>
              <a:t>.  They are combinations of a Wavelength </a:t>
            </a:r>
            <a:r>
              <a:rPr lang="en-US" dirty="0"/>
              <a:t>S</a:t>
            </a:r>
            <a:r>
              <a:rPr lang="en-US" dirty="0" smtClean="0"/>
              <a:t>cale </a:t>
            </a:r>
            <a:r>
              <a:rPr lang="en-US" dirty="0"/>
              <a:t>S</a:t>
            </a:r>
            <a:r>
              <a:rPr lang="en-US" dirty="0" smtClean="0"/>
              <a:t>hift and Ring Effect/Stray Light. Given the radiance levels, a 0.01 in the figures at the top equates to approximately 1% variation.</a:t>
            </a:r>
            <a:endParaRPr lang="en-US" dirty="0"/>
          </a:p>
        </p:txBody>
      </p:sp>
      <p:pic>
        <p:nvPicPr>
          <p:cNvPr id="35847" name="Picture 7"/>
          <p:cNvPicPr>
            <a:picLocks noChangeAspect="1" noChangeArrowheads="1"/>
          </p:cNvPicPr>
          <p:nvPr/>
        </p:nvPicPr>
        <p:blipFill>
          <a:blip r:embed="rId3" cstate="print">
            <a:lum bright="-20000" contrast="40000"/>
          </a:blip>
          <a:srcRect/>
          <a:stretch>
            <a:fillRect/>
          </a:stretch>
        </p:blipFill>
        <p:spPr bwMode="auto">
          <a:xfrm>
            <a:off x="609600" y="423862"/>
            <a:ext cx="3905250" cy="2700338"/>
          </a:xfrm>
          <a:prstGeom prst="rect">
            <a:avLst/>
          </a:prstGeom>
          <a:noFill/>
          <a:ln w="9525">
            <a:noFill/>
            <a:miter lim="800000"/>
            <a:headEnd/>
            <a:tailEnd/>
          </a:ln>
        </p:spPr>
      </p:pic>
      <p:pic>
        <p:nvPicPr>
          <p:cNvPr id="35852" name="Picture 12"/>
          <p:cNvPicPr>
            <a:picLocks noChangeAspect="1" noChangeArrowheads="1"/>
          </p:cNvPicPr>
          <p:nvPr/>
        </p:nvPicPr>
        <p:blipFill>
          <a:blip r:embed="rId4" cstate="print"/>
          <a:srcRect/>
          <a:stretch>
            <a:fillRect/>
          </a:stretch>
        </p:blipFill>
        <p:spPr bwMode="auto">
          <a:xfrm>
            <a:off x="685800" y="3048000"/>
            <a:ext cx="3595688" cy="2562225"/>
          </a:xfrm>
          <a:prstGeom prst="rect">
            <a:avLst/>
          </a:prstGeom>
          <a:noFill/>
          <a:ln w="9525">
            <a:noFill/>
            <a:miter lim="800000"/>
            <a:headEnd/>
            <a:tailEnd/>
          </a:ln>
        </p:spPr>
      </p:pic>
      <p:pic>
        <p:nvPicPr>
          <p:cNvPr id="35853" name="Picture 13"/>
          <p:cNvPicPr>
            <a:picLocks noChangeAspect="1" noChangeArrowheads="1"/>
          </p:cNvPicPr>
          <p:nvPr/>
        </p:nvPicPr>
        <p:blipFill>
          <a:blip r:embed="rId5" cstate="print"/>
          <a:srcRect/>
          <a:stretch>
            <a:fillRect/>
          </a:stretch>
        </p:blipFill>
        <p:spPr bwMode="auto">
          <a:xfrm>
            <a:off x="4800600" y="423862"/>
            <a:ext cx="3733800" cy="2700338"/>
          </a:xfrm>
          <a:prstGeom prst="rect">
            <a:avLst/>
          </a:prstGeom>
          <a:noFill/>
          <a:ln w="9525">
            <a:noFill/>
            <a:miter lim="800000"/>
            <a:headEnd/>
            <a:tailEnd/>
          </a:ln>
        </p:spPr>
      </p:pic>
      <p:pic>
        <p:nvPicPr>
          <p:cNvPr id="35854" name="Picture 14"/>
          <p:cNvPicPr>
            <a:picLocks noChangeAspect="1" noChangeArrowheads="1"/>
          </p:cNvPicPr>
          <p:nvPr/>
        </p:nvPicPr>
        <p:blipFill>
          <a:blip r:embed="rId6" cstate="print"/>
          <a:srcRect/>
          <a:stretch>
            <a:fillRect/>
          </a:stretch>
        </p:blipFill>
        <p:spPr bwMode="auto">
          <a:xfrm>
            <a:off x="4872037" y="2995612"/>
            <a:ext cx="3738563" cy="2643188"/>
          </a:xfrm>
          <a:prstGeom prst="rect">
            <a:avLst/>
          </a:prstGeom>
          <a:noFill/>
          <a:ln w="9525">
            <a:noFill/>
            <a:miter lim="800000"/>
            <a:headEnd/>
            <a:tailEnd/>
          </a:ln>
        </p:spPr>
      </p:pic>
      <p:sp>
        <p:nvSpPr>
          <p:cNvPr id="18" name="TextBox 17"/>
          <p:cNvSpPr txBox="1"/>
          <p:nvPr/>
        </p:nvSpPr>
        <p:spPr>
          <a:xfrm>
            <a:off x="1219200" y="533400"/>
            <a:ext cx="1718740" cy="646331"/>
          </a:xfrm>
          <a:prstGeom prst="rect">
            <a:avLst/>
          </a:prstGeom>
          <a:noFill/>
        </p:spPr>
        <p:txBody>
          <a:bodyPr wrap="none" rtlCol="0">
            <a:spAutoFit/>
          </a:bodyPr>
          <a:lstStyle/>
          <a:p>
            <a:r>
              <a:rPr lang="en-US" dirty="0" smtClean="0"/>
              <a:t>* EOF pattern</a:t>
            </a:r>
          </a:p>
          <a:p>
            <a:r>
              <a:rPr lang="en-US" dirty="0" smtClean="0"/>
              <a:t>–– 0.02-nm shift</a:t>
            </a:r>
            <a:endParaRPr lang="en-US" dirty="0"/>
          </a:p>
        </p:txBody>
      </p:sp>
      <p:sp>
        <p:nvSpPr>
          <p:cNvPr id="19" name="TextBox 18"/>
          <p:cNvSpPr txBox="1"/>
          <p:nvPr/>
        </p:nvSpPr>
        <p:spPr>
          <a:xfrm>
            <a:off x="5257800" y="482025"/>
            <a:ext cx="1755609" cy="584775"/>
          </a:xfrm>
          <a:prstGeom prst="rect">
            <a:avLst/>
          </a:prstGeom>
          <a:noFill/>
        </p:spPr>
        <p:txBody>
          <a:bodyPr wrap="none" rtlCol="0">
            <a:spAutoFit/>
          </a:bodyPr>
          <a:lstStyle/>
          <a:p>
            <a:r>
              <a:rPr lang="en-US" sz="1600" dirty="0" smtClean="0"/>
              <a:t>* EOF pattern</a:t>
            </a:r>
          </a:p>
          <a:p>
            <a:r>
              <a:rPr lang="en-US" sz="1600" dirty="0" smtClean="0">
                <a:latin typeface="Arial Unicode MS" pitchFamily="34" charset="-128"/>
                <a:ea typeface="Arial Unicode MS" pitchFamily="34" charset="-128"/>
                <a:cs typeface="Arial Unicode MS" pitchFamily="34" charset="-128"/>
              </a:rPr>
              <a:t>–– </a:t>
            </a:r>
            <a:r>
              <a:rPr lang="en-US" sz="1600" dirty="0" smtClean="0">
                <a:latin typeface="Courier" pitchFamily="49" charset="0"/>
                <a:ea typeface="Arial Unicode MS" pitchFamily="34" charset="-128"/>
                <a:cs typeface="Arial Unicode MS" pitchFamily="34" charset="-128"/>
              </a:rPr>
              <a:t>∝</a:t>
            </a:r>
            <a:r>
              <a:rPr lang="en-US" sz="1600" dirty="0" smtClean="0">
                <a:latin typeface="Arial Unicode MS" pitchFamily="34" charset="-128"/>
                <a:ea typeface="Arial Unicode MS" pitchFamily="34" charset="-128"/>
                <a:cs typeface="Arial Unicode MS" pitchFamily="34" charset="-128"/>
              </a:rPr>
              <a:t> (1/</a:t>
            </a:r>
            <a:r>
              <a:rPr lang="en-US" sz="1600" dirty="0" err="1" smtClean="0">
                <a:latin typeface="Arial Unicode MS" pitchFamily="34" charset="-128"/>
                <a:ea typeface="Arial Unicode MS" pitchFamily="34" charset="-128"/>
                <a:cs typeface="Arial Unicode MS" pitchFamily="34" charset="-128"/>
              </a:rPr>
              <a:t>Avg</a:t>
            </a:r>
            <a:r>
              <a:rPr lang="en-US" sz="1600" dirty="0" smtClean="0">
                <a:latin typeface="Arial Unicode MS" pitchFamily="34" charset="-128"/>
                <a:ea typeface="Arial Unicode MS" pitchFamily="34" charset="-128"/>
                <a:cs typeface="Arial Unicode MS" pitchFamily="34" charset="-128"/>
              </a:rPr>
              <a:t>-poly)</a:t>
            </a:r>
            <a:endParaRPr lang="en-US" sz="16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AAeffecton240to280nm_NP20120127 (1).png"/>
          <p:cNvPicPr>
            <a:picLocks noChangeAspect="1"/>
          </p:cNvPicPr>
          <p:nvPr/>
        </p:nvPicPr>
        <p:blipFill>
          <a:blip r:embed="rId3" cstate="print"/>
          <a:stretch>
            <a:fillRect/>
          </a:stretch>
        </p:blipFill>
        <p:spPr>
          <a:xfrm>
            <a:off x="4572000" y="1066800"/>
            <a:ext cx="4457700" cy="2786063"/>
          </a:xfrm>
          <a:prstGeom prst="rect">
            <a:avLst/>
          </a:prstGeom>
        </p:spPr>
      </p:pic>
      <p:sp>
        <p:nvSpPr>
          <p:cNvPr id="2" name="Title 1"/>
          <p:cNvSpPr>
            <a:spLocks noGrp="1"/>
          </p:cNvSpPr>
          <p:nvPr>
            <p:ph type="title"/>
          </p:nvPr>
        </p:nvSpPr>
        <p:spPr>
          <a:xfrm>
            <a:off x="457200" y="274638"/>
            <a:ext cx="8229600" cy="639762"/>
          </a:xfrm>
        </p:spPr>
        <p:txBody>
          <a:bodyPr>
            <a:normAutofit fontScale="90000"/>
          </a:bodyPr>
          <a:lstStyle/>
          <a:p>
            <a:r>
              <a:rPr lang="en-US" dirty="0" smtClean="0"/>
              <a:t>SAA Effects on NP</a:t>
            </a:r>
            <a:endParaRPr lang="en-US" dirty="0"/>
          </a:p>
        </p:txBody>
      </p:sp>
      <p:pic>
        <p:nvPicPr>
          <p:cNvPr id="4" name="Content Placeholder 3" descr="SAAeffecton_NP20120127_v01.png"/>
          <p:cNvPicPr>
            <a:picLocks noGrp="1" noChangeAspect="1"/>
          </p:cNvPicPr>
          <p:nvPr>
            <p:ph idx="1"/>
          </p:nvPr>
        </p:nvPicPr>
        <p:blipFill>
          <a:blip r:embed="rId4" cstate="print"/>
          <a:stretch>
            <a:fillRect/>
          </a:stretch>
        </p:blipFill>
        <p:spPr>
          <a:xfrm>
            <a:off x="152400" y="3657600"/>
            <a:ext cx="4632960" cy="2895600"/>
          </a:xfrm>
          <a:prstGeom prst="rect">
            <a:avLst/>
          </a:prstGeom>
        </p:spPr>
      </p:pic>
      <p:sp>
        <p:nvSpPr>
          <p:cNvPr id="5" name="Title 1"/>
          <p:cNvSpPr txBox="1">
            <a:spLocks/>
          </p:cNvSpPr>
          <p:nvPr/>
        </p:nvSpPr>
        <p:spPr>
          <a:xfrm>
            <a:off x="5715000" y="6553200"/>
            <a:ext cx="3429000" cy="304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j-lt"/>
                <a:ea typeface="+mj-ea"/>
                <a:cs typeface="+mj-cs"/>
              </a:rPr>
              <a:t>Figure: J. Niu, NOAA/STAR (ERT)</a:t>
            </a:r>
          </a:p>
        </p:txBody>
      </p:sp>
      <p:pic>
        <p:nvPicPr>
          <p:cNvPr id="7" name="Picture 6" descr="OMPS_NPSDR_aitoffmap20120127.png"/>
          <p:cNvPicPr>
            <a:picLocks noChangeAspect="1"/>
          </p:cNvPicPr>
          <p:nvPr/>
        </p:nvPicPr>
        <p:blipFill>
          <a:blip r:embed="rId5" cstate="print"/>
          <a:stretch>
            <a:fillRect/>
          </a:stretch>
        </p:blipFill>
        <p:spPr>
          <a:xfrm>
            <a:off x="571500" y="928687"/>
            <a:ext cx="4244341" cy="2652713"/>
          </a:xfrm>
          <a:prstGeom prst="rect">
            <a:avLst/>
          </a:prstGeom>
        </p:spPr>
      </p:pic>
      <p:sp>
        <p:nvSpPr>
          <p:cNvPr id="8" name="TextBox 7"/>
          <p:cNvSpPr txBox="1"/>
          <p:nvPr/>
        </p:nvSpPr>
        <p:spPr>
          <a:xfrm>
            <a:off x="5334000" y="3962400"/>
            <a:ext cx="2438400" cy="2031325"/>
          </a:xfrm>
          <a:prstGeom prst="rect">
            <a:avLst/>
          </a:prstGeom>
          <a:noFill/>
        </p:spPr>
        <p:txBody>
          <a:bodyPr wrap="square" rtlCol="0">
            <a:spAutoFit/>
          </a:bodyPr>
          <a:lstStyle/>
          <a:p>
            <a:r>
              <a:rPr lang="en-US" dirty="0" smtClean="0"/>
              <a:t>The noise/spikes show the expected increases when an orbital path falls with within the SAA but return to normal levels after passing through it.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t>OMPS Geolocation</a:t>
            </a:r>
            <a:endParaRPr lang="en-US" dirty="0"/>
          </a:p>
        </p:txBody>
      </p:sp>
      <p:sp>
        <p:nvSpPr>
          <p:cNvPr id="4" name="Title 1"/>
          <p:cNvSpPr txBox="1">
            <a:spLocks/>
          </p:cNvSpPr>
          <p:nvPr/>
        </p:nvSpPr>
        <p:spPr>
          <a:xfrm>
            <a:off x="5715000" y="6553200"/>
            <a:ext cx="3429000" cy="304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j-lt"/>
                <a:ea typeface="+mj-ea"/>
                <a:cs typeface="+mj-cs"/>
              </a:rPr>
              <a:t>C. Seftor, NASA/GSFC (SSAI) 1/26-27/2012</a:t>
            </a:r>
          </a:p>
        </p:txBody>
      </p:sp>
      <p:pic>
        <p:nvPicPr>
          <p:cNvPr id="5" name="Picture 4" descr="Persian_Gulf.png"/>
          <p:cNvPicPr>
            <a:picLocks noChangeAspect="1"/>
          </p:cNvPicPr>
          <p:nvPr/>
        </p:nvPicPr>
        <p:blipFill>
          <a:blip r:embed="rId3" cstate="print"/>
          <a:stretch>
            <a:fillRect/>
          </a:stretch>
        </p:blipFill>
        <p:spPr>
          <a:xfrm>
            <a:off x="0" y="838200"/>
            <a:ext cx="9144000" cy="4572000"/>
          </a:xfrm>
          <a:prstGeom prst="rect">
            <a:avLst/>
          </a:prstGeom>
        </p:spPr>
      </p:pic>
      <p:sp>
        <p:nvSpPr>
          <p:cNvPr id="6" name="Title 1"/>
          <p:cNvSpPr txBox="1">
            <a:spLocks/>
          </p:cNvSpPr>
          <p:nvPr/>
        </p:nvSpPr>
        <p:spPr>
          <a:xfrm>
            <a:off x="304800" y="5562600"/>
            <a:ext cx="8534400" cy="8382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1600" dirty="0" smtClean="0">
                <a:latin typeface="+mj-lt"/>
                <a:ea typeface="+mj-ea"/>
                <a:cs typeface="+mj-cs"/>
              </a:rPr>
              <a:t>This image shows the effective reflectivity for the 380-nm Channel for part of an orbit of small Field-of-View (5 KM X 10 KM at Nadir) made by the OMPS Nadir Mapper in a special diagnostic mode. The Qatar peninsula sticking into the Persian Gulf in the middle of the picture lies along the nadir view of the orbital track and gives a preliminary assurance of the </a:t>
            </a:r>
            <a:r>
              <a:rPr lang="en-US" sz="1600" dirty="0" err="1" smtClean="0">
                <a:latin typeface="+mj-lt"/>
                <a:ea typeface="+mj-ea"/>
                <a:cs typeface="+mj-cs"/>
              </a:rPr>
              <a:t>geolocation</a:t>
            </a:r>
            <a:r>
              <a:rPr lang="en-US" sz="1600" dirty="0" smtClean="0">
                <a:latin typeface="+mj-lt"/>
                <a:ea typeface="+mj-ea"/>
                <a:cs typeface="+mj-cs"/>
              </a:rPr>
              <a:t> at better the 5 KM.   </a:t>
            </a:r>
            <a:endParaRPr kumimoji="0" lang="en-US" sz="16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fontScale="90000"/>
          </a:bodyPr>
          <a:lstStyle/>
          <a:p>
            <a:r>
              <a:rPr lang="en-US" dirty="0" smtClean="0"/>
              <a:t>CCD Temperatures for the last ten days</a:t>
            </a:r>
            <a:endParaRPr lang="en-US" dirty="0"/>
          </a:p>
        </p:txBody>
      </p:sp>
      <p:pic>
        <p:nvPicPr>
          <p:cNvPr id="1026" name="Picture 2" descr="http://www.star.nesdis.noaa.gov/smcd/spb/wyu/OMPS/Device/10days/TC_T_CCD.png"/>
          <p:cNvPicPr>
            <a:picLocks noChangeAspect="1" noChangeArrowheads="1"/>
          </p:cNvPicPr>
          <p:nvPr/>
        </p:nvPicPr>
        <p:blipFill>
          <a:blip r:embed="rId3" cstate="print"/>
          <a:srcRect/>
          <a:stretch>
            <a:fillRect/>
          </a:stretch>
        </p:blipFill>
        <p:spPr bwMode="auto">
          <a:xfrm>
            <a:off x="361950" y="685800"/>
            <a:ext cx="8172450" cy="3143250"/>
          </a:xfrm>
          <a:prstGeom prst="rect">
            <a:avLst/>
          </a:prstGeom>
          <a:noFill/>
        </p:spPr>
      </p:pic>
      <p:pic>
        <p:nvPicPr>
          <p:cNvPr id="1028" name="Picture 4" descr="http://www.star.nesdis.noaa.gov/smcd/spb/wyu/OMPS/Device/10days/NP_T_CCD.png"/>
          <p:cNvPicPr>
            <a:picLocks noChangeAspect="1" noChangeArrowheads="1"/>
          </p:cNvPicPr>
          <p:nvPr/>
        </p:nvPicPr>
        <p:blipFill>
          <a:blip r:embed="rId4" cstate="print"/>
          <a:srcRect/>
          <a:stretch>
            <a:fillRect/>
          </a:stretch>
        </p:blipFill>
        <p:spPr bwMode="auto">
          <a:xfrm>
            <a:off x="381000" y="3714750"/>
            <a:ext cx="8172450" cy="3143250"/>
          </a:xfrm>
          <a:prstGeom prst="rect">
            <a:avLst/>
          </a:prstGeom>
          <a:noFill/>
        </p:spPr>
      </p:pic>
      <p:sp>
        <p:nvSpPr>
          <p:cNvPr id="6" name="TextBox 5"/>
          <p:cNvSpPr txBox="1"/>
          <p:nvPr/>
        </p:nvSpPr>
        <p:spPr>
          <a:xfrm>
            <a:off x="1981200" y="838200"/>
            <a:ext cx="3352800" cy="1077218"/>
          </a:xfrm>
          <a:prstGeom prst="rect">
            <a:avLst/>
          </a:prstGeom>
          <a:noFill/>
        </p:spPr>
        <p:txBody>
          <a:bodyPr wrap="square" rtlCol="0">
            <a:spAutoFit/>
          </a:bodyPr>
          <a:lstStyle/>
          <a:p>
            <a:r>
              <a:rPr lang="en-US" dirty="0" smtClean="0"/>
              <a:t>Design temperature is -30</a:t>
            </a:r>
            <a:r>
              <a:rPr lang="en-US" sz="2800" dirty="0" smtClean="0">
                <a:latin typeface="Arial Unicode MS"/>
                <a:ea typeface="Arial Unicode MS"/>
                <a:cs typeface="Arial Unicode MS"/>
              </a:rPr>
              <a:t>∘</a:t>
            </a:r>
            <a:r>
              <a:rPr lang="en-US" dirty="0" smtClean="0"/>
              <a:t>C.</a:t>
            </a:r>
          </a:p>
          <a:p>
            <a:r>
              <a:rPr lang="en-US" dirty="0" smtClean="0"/>
              <a:t>Deviations yet to be investigated.</a:t>
            </a:r>
          </a:p>
          <a:p>
            <a:r>
              <a:rPr lang="en-US" dirty="0" smtClean="0"/>
              <a:t>Small intra-orbit cycle observed.</a:t>
            </a:r>
            <a:endParaRPr lang="en-US" dirty="0"/>
          </a:p>
        </p:txBody>
      </p:sp>
      <p:sp>
        <p:nvSpPr>
          <p:cNvPr id="7" name="TextBox 6"/>
          <p:cNvSpPr txBox="1"/>
          <p:nvPr/>
        </p:nvSpPr>
        <p:spPr>
          <a:xfrm>
            <a:off x="2133600" y="3886200"/>
            <a:ext cx="3352800" cy="1077218"/>
          </a:xfrm>
          <a:prstGeom prst="rect">
            <a:avLst/>
          </a:prstGeom>
          <a:noFill/>
        </p:spPr>
        <p:txBody>
          <a:bodyPr wrap="square" rtlCol="0">
            <a:spAutoFit/>
          </a:bodyPr>
          <a:lstStyle/>
          <a:p>
            <a:r>
              <a:rPr lang="en-US" dirty="0" smtClean="0"/>
              <a:t>Design temperature is -45</a:t>
            </a:r>
            <a:r>
              <a:rPr lang="en-US" sz="2800" dirty="0" smtClean="0">
                <a:latin typeface="Arial Unicode MS"/>
                <a:ea typeface="Arial Unicode MS"/>
                <a:cs typeface="Arial Unicode MS"/>
              </a:rPr>
              <a:t>∘</a:t>
            </a:r>
            <a:r>
              <a:rPr lang="en-US" dirty="0" smtClean="0"/>
              <a:t>C.</a:t>
            </a:r>
          </a:p>
          <a:p>
            <a:r>
              <a:rPr lang="en-US" dirty="0" smtClean="0"/>
              <a:t>Deviations yet to be investigated.</a:t>
            </a:r>
          </a:p>
          <a:p>
            <a:r>
              <a:rPr lang="en-US" dirty="0" smtClean="0"/>
              <a:t>Small intra-orbit cycle observed.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Material</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20120208 Update</a:t>
            </a:r>
            <a:br>
              <a:rPr lang="en-US" dirty="0" smtClean="0"/>
            </a:br>
            <a:r>
              <a:rPr lang="en-US" dirty="0" smtClean="0"/>
              <a:t>to </a:t>
            </a:r>
            <a:br>
              <a:rPr lang="en-US" dirty="0" smtClean="0"/>
            </a:br>
            <a:r>
              <a:rPr lang="en-US" dirty="0" smtClean="0"/>
              <a:t>OMPS</a:t>
            </a:r>
            <a:br>
              <a:rPr lang="en-US" dirty="0" smtClean="0"/>
            </a:br>
            <a:r>
              <a:rPr lang="en-US" dirty="0" smtClean="0"/>
              <a:t>Initial Performance Evaluation  </a:t>
            </a:r>
            <a:br>
              <a:rPr lang="en-US" dirty="0" smtClean="0"/>
            </a:br>
            <a:r>
              <a:rPr lang="en-US" dirty="0" smtClean="0"/>
              <a:t>and</a:t>
            </a:r>
            <a:br>
              <a:rPr lang="en-US" dirty="0" smtClean="0"/>
            </a:br>
            <a:r>
              <a:rPr lang="en-US" dirty="0" smtClean="0"/>
              <a:t>First Images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Summary Bullets </a:t>
            </a:r>
            <a:r>
              <a:rPr lang="en-US" sz="2200" dirty="0" smtClean="0"/>
              <a:t>(Compiled by L. </a:t>
            </a:r>
            <a:r>
              <a:rPr lang="en-US" sz="2200" dirty="0"/>
              <a:t>F</a:t>
            </a:r>
            <a:r>
              <a:rPr lang="en-US" sz="2200" dirty="0" smtClean="0"/>
              <a:t>lynn 2/8/2012)</a:t>
            </a:r>
            <a:endParaRPr lang="en-US" sz="2200" dirty="0"/>
          </a:p>
        </p:txBody>
      </p:sp>
      <p:sp>
        <p:nvSpPr>
          <p:cNvPr id="3" name="Content Placeholder 2"/>
          <p:cNvSpPr>
            <a:spLocks noGrp="1"/>
          </p:cNvSpPr>
          <p:nvPr>
            <p:ph idx="1"/>
          </p:nvPr>
        </p:nvSpPr>
        <p:spPr>
          <a:xfrm>
            <a:off x="228600" y="685800"/>
            <a:ext cx="8763000" cy="6172200"/>
          </a:xfrm>
        </p:spPr>
        <p:txBody>
          <a:bodyPr>
            <a:normAutofit fontScale="85000" lnSpcReduction="20000"/>
          </a:bodyPr>
          <a:lstStyle/>
          <a:p>
            <a:r>
              <a:rPr lang="en-US" dirty="0" smtClean="0"/>
              <a:t>OMPS NM SDRs</a:t>
            </a:r>
          </a:p>
          <a:p>
            <a:pPr lvl="1"/>
            <a:r>
              <a:rPr lang="en-US" dirty="0" smtClean="0"/>
              <a:t>SNRs as expected (EOF and NN analysis)</a:t>
            </a:r>
          </a:p>
          <a:p>
            <a:pPr lvl="1"/>
            <a:r>
              <a:rPr lang="en-US" dirty="0" smtClean="0"/>
              <a:t>Provide reasonable ozone and reflectivity (IDPS IP)</a:t>
            </a:r>
          </a:p>
          <a:p>
            <a:pPr lvl="1"/>
            <a:r>
              <a:rPr lang="en-US" dirty="0" smtClean="0"/>
              <a:t>Geolocation is good at 5-KM level (Small FOV)</a:t>
            </a:r>
          </a:p>
          <a:p>
            <a:pPr lvl="1"/>
            <a:r>
              <a:rPr lang="en-US" dirty="0" smtClean="0"/>
              <a:t>Intra-orbit Wavelength scale stability of 0.02-nm (EOF) </a:t>
            </a:r>
          </a:p>
          <a:p>
            <a:pPr lvl="1"/>
            <a:r>
              <a:rPr lang="en-US" dirty="0" smtClean="0"/>
              <a:t>First Solar at 1% relative to laboratory</a:t>
            </a:r>
          </a:p>
          <a:p>
            <a:pPr lvl="1"/>
            <a:r>
              <a:rPr lang="en-US" dirty="0" smtClean="0"/>
              <a:t>Solar is not in SDRs starting in February (Fill in ozone products)</a:t>
            </a:r>
          </a:p>
          <a:p>
            <a:pPr lvl="1"/>
            <a:r>
              <a:rPr lang="en-US" dirty="0" smtClean="0"/>
              <a:t>Good Aerosol Index after NPP Science Team tweaking</a:t>
            </a:r>
          </a:p>
          <a:p>
            <a:r>
              <a:rPr lang="en-US" dirty="0" smtClean="0"/>
              <a:t>OMPS NP SDRs</a:t>
            </a:r>
          </a:p>
          <a:p>
            <a:pPr lvl="1"/>
            <a:r>
              <a:rPr lang="en-US" dirty="0" smtClean="0"/>
              <a:t>SNRs as expected (EOF and NN analysis)</a:t>
            </a:r>
          </a:p>
          <a:p>
            <a:pPr lvl="1"/>
            <a:r>
              <a:rPr lang="en-US" dirty="0" smtClean="0"/>
              <a:t>No wavelength scale in product; all zeros – Fill in Profiles</a:t>
            </a:r>
          </a:p>
          <a:p>
            <a:pPr lvl="1"/>
            <a:r>
              <a:rPr lang="en-US" dirty="0" smtClean="0"/>
              <a:t>Will need corrections/filtering in SAA as expected</a:t>
            </a:r>
          </a:p>
          <a:p>
            <a:pPr lvl="1"/>
            <a:r>
              <a:rPr lang="en-US" dirty="0" smtClean="0"/>
              <a:t>Stray light is present (correlation of 280-nm variations with 305-nm variations gives 3%::50% response ratio)</a:t>
            </a:r>
          </a:p>
          <a:p>
            <a:pPr lvl="1"/>
            <a:r>
              <a:rPr lang="en-US" dirty="0" smtClean="0"/>
              <a:t>First Solar at 5% relative to laboratory (possible 1-pixel offset in wavelength scale from expected)</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https://mail-attachment.googleusercontent.com/attachment?ui=2&amp;ik=cc18e36ed4&amp;view=att&amp;th=135582c521dc4a1a&amp;attid=0.1&amp;disp=inline&amp;safe=1&amp;zw&amp;saduie=AG9B_P8dgiGNjsRq4knU9aMoVWYh&amp;sadet=1328630545767&amp;sads=rUUfwoRTA4dPaKmjiKWUU4PIG5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itle 1"/>
          <p:cNvSpPr txBox="1">
            <a:spLocks/>
          </p:cNvSpPr>
          <p:nvPr/>
        </p:nvSpPr>
        <p:spPr>
          <a:xfrm>
            <a:off x="5715000" y="6553200"/>
            <a:ext cx="3429000" cy="304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j-lt"/>
                <a:ea typeface="+mj-ea"/>
                <a:cs typeface="+mj-cs"/>
              </a:rPr>
              <a:t>C. Seftor, NASA/GSFC (SSAI) 1/26-27/2012</a:t>
            </a:r>
          </a:p>
        </p:txBody>
      </p:sp>
      <p:sp>
        <p:nvSpPr>
          <p:cNvPr id="6" name="Title 1"/>
          <p:cNvSpPr txBox="1">
            <a:spLocks/>
          </p:cNvSpPr>
          <p:nvPr/>
        </p:nvSpPr>
        <p:spPr>
          <a:xfrm>
            <a:off x="533400" y="5791200"/>
            <a:ext cx="8077200" cy="762000"/>
          </a:xfrm>
          <a:prstGeom prst="rect">
            <a:avLst/>
          </a:prstGeom>
        </p:spPr>
        <p:txBody>
          <a:bodyPr vert="horz" lIns="91440" tIns="45720" rIns="91440" bIns="45720" rtlCol="0" anchor="ctr">
            <a:noAutofit/>
          </a:bodyPr>
          <a:lstStyle/>
          <a:p>
            <a:pPr lvl="0">
              <a:spcBef>
                <a:spcPct val="0"/>
              </a:spcBef>
            </a:pPr>
            <a:r>
              <a:rPr lang="en-US" sz="1400" dirty="0"/>
              <a:t>We've been working on a (very) preliminary set of soft calibration factors using the extremely limited amount of data we have so </a:t>
            </a:r>
            <a:r>
              <a:rPr lang="en-US" sz="1400" dirty="0" smtClean="0"/>
              <a:t>far.</a:t>
            </a:r>
            <a:r>
              <a:rPr lang="en-US" sz="1400" dirty="0"/>
              <a:t> </a:t>
            </a:r>
            <a:r>
              <a:rPr lang="en-US" sz="1400" dirty="0" smtClean="0"/>
              <a:t>Using </a:t>
            </a:r>
            <a:r>
              <a:rPr lang="en-US" sz="1400" dirty="0"/>
              <a:t>this calibration, we've generated the first daily aerosol index map from OMPS, which I'm attaching here.  Sun glint has been screened out (for the most part), and clouds are represented by the OMPS reflectivity measurements.  The MODIS Blue Marble image is being used for the </a:t>
            </a:r>
            <a:r>
              <a:rPr lang="en-US" sz="1400" dirty="0" smtClean="0"/>
              <a:t>background.</a:t>
            </a:r>
            <a:r>
              <a:rPr lang="en-US" sz="1400" dirty="0"/>
              <a:t> </a:t>
            </a:r>
            <a:r>
              <a:rPr lang="en-US" sz="1400" dirty="0" smtClean="0"/>
              <a:t> Note </a:t>
            </a:r>
            <a:r>
              <a:rPr lang="en-US" sz="1400" dirty="0"/>
              <a:t>the missing orbit over North / South America.</a:t>
            </a:r>
            <a:endParaRPr kumimoji="0" lang="en-US" sz="1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7" name="Picture 6" descr="omps_ai_2012_01_27.png"/>
          <p:cNvPicPr>
            <a:picLocks noChangeAspect="1"/>
          </p:cNvPicPr>
          <p:nvPr/>
        </p:nvPicPr>
        <p:blipFill>
          <a:blip r:embed="rId2" cstate="print"/>
          <a:stretch>
            <a:fillRect/>
          </a:stretch>
        </p:blipFill>
        <p:spPr>
          <a:xfrm>
            <a:off x="0" y="304800"/>
            <a:ext cx="9144000" cy="5207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dirty="0" smtClean="0"/>
              <a:t>Stray Light and SNR for OMPS NP</a:t>
            </a:r>
            <a:endParaRPr lang="en-US" dirty="0"/>
          </a:p>
        </p:txBody>
      </p:sp>
      <p:pic>
        <p:nvPicPr>
          <p:cNvPr id="36866" name="Picture 2"/>
          <p:cNvPicPr>
            <a:picLocks noChangeAspect="1" noChangeArrowheads="1"/>
          </p:cNvPicPr>
          <p:nvPr/>
        </p:nvPicPr>
        <p:blipFill>
          <a:blip r:embed="rId2" cstate="print"/>
          <a:srcRect/>
          <a:stretch>
            <a:fillRect/>
          </a:stretch>
        </p:blipFill>
        <p:spPr bwMode="auto">
          <a:xfrm>
            <a:off x="228600" y="685800"/>
            <a:ext cx="4572000" cy="3326130"/>
          </a:xfrm>
          <a:prstGeom prst="rect">
            <a:avLst/>
          </a:prstGeom>
          <a:noFill/>
          <a:ln w="9525">
            <a:noFill/>
            <a:miter lim="800000"/>
            <a:headEnd/>
            <a:tailEnd/>
          </a:ln>
        </p:spPr>
      </p:pic>
      <p:pic>
        <p:nvPicPr>
          <p:cNvPr id="36867" name="Picture 3"/>
          <p:cNvPicPr>
            <a:picLocks noChangeAspect="1" noChangeArrowheads="1"/>
          </p:cNvPicPr>
          <p:nvPr/>
        </p:nvPicPr>
        <p:blipFill>
          <a:blip r:embed="rId3" cstate="print"/>
          <a:srcRect l="1427" b="8889"/>
          <a:stretch>
            <a:fillRect/>
          </a:stretch>
        </p:blipFill>
        <p:spPr bwMode="auto">
          <a:xfrm>
            <a:off x="4648200" y="3581400"/>
            <a:ext cx="4343400" cy="3124200"/>
          </a:xfrm>
          <a:prstGeom prst="rect">
            <a:avLst/>
          </a:prstGeom>
          <a:noFill/>
          <a:ln w="9525">
            <a:noFill/>
            <a:miter lim="800000"/>
            <a:headEnd/>
            <a:tailEnd/>
          </a:ln>
        </p:spPr>
      </p:pic>
      <p:sp>
        <p:nvSpPr>
          <p:cNvPr id="6" name="TextBox 5"/>
          <p:cNvSpPr txBox="1"/>
          <p:nvPr/>
        </p:nvSpPr>
        <p:spPr>
          <a:xfrm>
            <a:off x="4648200" y="914400"/>
            <a:ext cx="4114800" cy="2308324"/>
          </a:xfrm>
          <a:prstGeom prst="rect">
            <a:avLst/>
          </a:prstGeom>
          <a:noFill/>
        </p:spPr>
        <p:txBody>
          <a:bodyPr wrap="square" rtlCol="0">
            <a:spAutoFit/>
          </a:bodyPr>
          <a:lstStyle/>
          <a:p>
            <a:r>
              <a:rPr lang="en-US" dirty="0" smtClean="0"/>
              <a:t>The scatter plot on the left compares simple three-wavelength Mg II core-to-wing ratio variations (280 nm to 277</a:t>
            </a:r>
            <a:r>
              <a:rPr lang="en-US" dirty="0"/>
              <a:t> </a:t>
            </a:r>
            <a:r>
              <a:rPr lang="en-US" dirty="0" smtClean="0"/>
              <a:t>and 282 nm) with longer wavelength variations at 305 nm.  The core average is ~0.4 of wings, so this -0.5% to 1.5% variation represents (1.0/0.4 – 1 =) 1.5 times the wing variations.</a:t>
            </a:r>
            <a:endParaRPr lang="en-US" dirty="0"/>
          </a:p>
        </p:txBody>
      </p:sp>
      <p:sp>
        <p:nvSpPr>
          <p:cNvPr id="7" name="TextBox 6"/>
          <p:cNvSpPr txBox="1"/>
          <p:nvPr/>
        </p:nvSpPr>
        <p:spPr>
          <a:xfrm>
            <a:off x="304800" y="4038600"/>
            <a:ext cx="4267200" cy="2585323"/>
          </a:xfrm>
          <a:prstGeom prst="rect">
            <a:avLst/>
          </a:prstGeom>
          <a:noFill/>
        </p:spPr>
        <p:txBody>
          <a:bodyPr wrap="square" rtlCol="0">
            <a:spAutoFit/>
          </a:bodyPr>
          <a:lstStyle/>
          <a:p>
            <a:r>
              <a:rPr lang="en-US" dirty="0" smtClean="0"/>
              <a:t>The RMSR estimates on the right were done on clean data for 230 spectra. A spectral screen detected and removed one value on average from each of the 120-wavelength spectra. The removal of the second EOF pattern was somewhat arbitrary  as it and the third EOF may be stray light patterns. The EOF used a 6</a:t>
            </a:r>
            <a:r>
              <a:rPr lang="en-US" baseline="30000" dirty="0" smtClean="0"/>
              <a:t>th</a:t>
            </a:r>
            <a:r>
              <a:rPr lang="en-US" dirty="0" smtClean="0"/>
              <a:t> order polynomial for normalization.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
            <a:ext cx="9144000" cy="563562"/>
          </a:xfrm>
        </p:spPr>
        <p:txBody>
          <a:bodyPr>
            <a:noAutofit/>
          </a:bodyPr>
          <a:lstStyle/>
          <a:p>
            <a:r>
              <a:rPr lang="en-US" sz="2400" dirty="0" smtClean="0"/>
              <a:t>EOF/SNR analysis for six orbits (~1800 scans) OMPS NM on 1/28/2012 </a:t>
            </a:r>
            <a:br>
              <a:rPr lang="en-US" sz="2400" dirty="0" smtClean="0"/>
            </a:br>
            <a:r>
              <a:rPr lang="en-US" sz="2400" dirty="0" smtClean="0"/>
              <a:t>using three wavelength ranges (305-325, 320-345, 340-380) for 35 CT</a:t>
            </a:r>
            <a:endParaRPr lang="en-US" sz="2400" dirty="0"/>
          </a:p>
        </p:txBody>
      </p:sp>
      <p:pic>
        <p:nvPicPr>
          <p:cNvPr id="34818" name="Picture 2"/>
          <p:cNvPicPr>
            <a:picLocks noChangeAspect="1" noChangeArrowheads="1"/>
          </p:cNvPicPr>
          <p:nvPr/>
        </p:nvPicPr>
        <p:blipFill>
          <a:blip r:embed="rId3" cstate="print"/>
          <a:srcRect/>
          <a:stretch>
            <a:fillRect/>
          </a:stretch>
        </p:blipFill>
        <p:spPr bwMode="auto">
          <a:xfrm>
            <a:off x="152400" y="685800"/>
            <a:ext cx="4206240" cy="3200400"/>
          </a:xfrm>
          <a:prstGeom prst="rect">
            <a:avLst/>
          </a:prstGeom>
          <a:noFill/>
          <a:ln w="9525">
            <a:noFill/>
            <a:miter lim="800000"/>
            <a:headEnd/>
            <a:tailEnd/>
          </a:ln>
        </p:spPr>
      </p:pic>
      <p:pic>
        <p:nvPicPr>
          <p:cNvPr id="34819" name="Picture 3"/>
          <p:cNvPicPr>
            <a:picLocks noChangeAspect="1" noChangeArrowheads="1"/>
          </p:cNvPicPr>
          <p:nvPr/>
        </p:nvPicPr>
        <p:blipFill>
          <a:blip r:embed="rId4" cstate="print"/>
          <a:srcRect r="45" b="2411"/>
          <a:stretch>
            <a:fillRect/>
          </a:stretch>
        </p:blipFill>
        <p:spPr bwMode="auto">
          <a:xfrm>
            <a:off x="152400" y="3773805"/>
            <a:ext cx="4267200" cy="3084195"/>
          </a:xfrm>
          <a:prstGeom prst="rect">
            <a:avLst/>
          </a:prstGeom>
          <a:noFill/>
          <a:ln w="9525">
            <a:noFill/>
            <a:miter lim="800000"/>
            <a:headEnd/>
            <a:tailEnd/>
          </a:ln>
        </p:spPr>
      </p:pic>
      <p:pic>
        <p:nvPicPr>
          <p:cNvPr id="34820" name="Picture 4"/>
          <p:cNvPicPr>
            <a:picLocks noChangeAspect="1" noChangeArrowheads="1"/>
          </p:cNvPicPr>
          <p:nvPr/>
        </p:nvPicPr>
        <p:blipFill>
          <a:blip r:embed="rId5" cstate="print"/>
          <a:srcRect l="498" t="2407"/>
          <a:stretch>
            <a:fillRect/>
          </a:stretch>
        </p:blipFill>
        <p:spPr bwMode="auto">
          <a:xfrm>
            <a:off x="4800600" y="762000"/>
            <a:ext cx="4191000" cy="3089910"/>
          </a:xfrm>
          <a:prstGeom prst="rect">
            <a:avLst/>
          </a:prstGeom>
          <a:noFill/>
          <a:ln w="9525">
            <a:noFill/>
            <a:miter lim="800000"/>
            <a:headEnd/>
            <a:tailEnd/>
          </a:ln>
        </p:spPr>
      </p:pic>
      <p:pic>
        <p:nvPicPr>
          <p:cNvPr id="34821" name="Picture 5"/>
          <p:cNvPicPr>
            <a:picLocks noChangeAspect="1" noChangeArrowheads="1"/>
          </p:cNvPicPr>
          <p:nvPr/>
        </p:nvPicPr>
        <p:blipFill>
          <a:blip r:embed="rId6" cstate="print"/>
          <a:srcRect l="415" t="4059"/>
          <a:stretch>
            <a:fillRect/>
          </a:stretch>
        </p:blipFill>
        <p:spPr bwMode="auto">
          <a:xfrm>
            <a:off x="4953000" y="3886200"/>
            <a:ext cx="4114800" cy="2971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Product Beta Maturity Definition</a:t>
            </a:r>
            <a:endParaRPr lang="en-US" dirty="0"/>
          </a:p>
        </p:txBody>
      </p:sp>
      <p:pic>
        <p:nvPicPr>
          <p:cNvPr id="6" name="Picture 5" descr="Screen shot 2011-11-08 at 4.09.37 PM.png"/>
          <p:cNvPicPr>
            <a:picLocks noChangeAspect="1"/>
          </p:cNvPicPr>
          <p:nvPr/>
        </p:nvPicPr>
        <p:blipFill>
          <a:blip r:embed="rId2" cstate="print"/>
          <a:srcRect l="1427" r="3515" b="56736"/>
          <a:stretch>
            <a:fillRect/>
          </a:stretch>
        </p:blipFill>
        <p:spPr>
          <a:xfrm>
            <a:off x="152400" y="1295400"/>
            <a:ext cx="8572488" cy="2895600"/>
          </a:xfrm>
          <a:prstGeom prst="rect">
            <a:avLst/>
          </a:prstGeom>
        </p:spPr>
      </p:pic>
      <p:sp>
        <p:nvSpPr>
          <p:cNvPr id="7" name="Slide Number Placeholder 6"/>
          <p:cNvSpPr>
            <a:spLocks noGrp="1"/>
          </p:cNvSpPr>
          <p:nvPr>
            <p:ph type="sldNum" sz="quarter" idx="12"/>
          </p:nvPr>
        </p:nvSpPr>
        <p:spPr/>
        <p:txBody>
          <a:bodyPr/>
          <a:lstStyle/>
          <a:p>
            <a:fld id="{96E36F11-A39A-294D-A59D-6180D50ED29D}" type="slidenum">
              <a:rPr lang="en-US" smtClean="0"/>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Autofit/>
          </a:bodyPr>
          <a:lstStyle/>
          <a:p>
            <a:r>
              <a:rPr lang="en-US" sz="3200" dirty="0" smtClean="0"/>
              <a:t>Wavelength Shift and Ring Effect/Stray Light</a:t>
            </a:r>
            <a:endParaRPr lang="en-US" sz="3200" dirty="0"/>
          </a:p>
        </p:txBody>
      </p:sp>
      <p:sp>
        <p:nvSpPr>
          <p:cNvPr id="9" name="TextBox 8"/>
          <p:cNvSpPr txBox="1"/>
          <p:nvPr/>
        </p:nvSpPr>
        <p:spPr>
          <a:xfrm>
            <a:off x="152400" y="5562600"/>
            <a:ext cx="8686800" cy="1200329"/>
          </a:xfrm>
          <a:prstGeom prst="rect">
            <a:avLst/>
          </a:prstGeom>
          <a:noFill/>
        </p:spPr>
        <p:txBody>
          <a:bodyPr wrap="square" rtlCol="0">
            <a:spAutoFit/>
          </a:bodyPr>
          <a:lstStyle/>
          <a:p>
            <a:r>
              <a:rPr lang="en-US" dirty="0" smtClean="0"/>
              <a:t>EOF analysis 365 to 380 nm for parts of six orbits on 1/28/2012. The first two patterns contain 90% of the variability after removing a 3</a:t>
            </a:r>
            <a:r>
              <a:rPr lang="en-US" baseline="30000" dirty="0" smtClean="0"/>
              <a:t>rd</a:t>
            </a:r>
            <a:r>
              <a:rPr lang="en-US" dirty="0" smtClean="0"/>
              <a:t> order polynomial from </a:t>
            </a:r>
            <a:r>
              <a:rPr lang="en-US" dirty="0" err="1" smtClean="0"/>
              <a:t>Rad</a:t>
            </a:r>
            <a:r>
              <a:rPr lang="en-US" dirty="0" smtClean="0"/>
              <a:t>/</a:t>
            </a:r>
            <a:r>
              <a:rPr lang="en-US" dirty="0" err="1" smtClean="0"/>
              <a:t>AvgRad</a:t>
            </a:r>
            <a:r>
              <a:rPr lang="en-US" dirty="0" smtClean="0"/>
              <a:t>.  They are combinations of a Wavelength </a:t>
            </a:r>
            <a:r>
              <a:rPr lang="en-US" dirty="0"/>
              <a:t>S</a:t>
            </a:r>
            <a:r>
              <a:rPr lang="en-US" dirty="0" smtClean="0"/>
              <a:t>cale </a:t>
            </a:r>
            <a:r>
              <a:rPr lang="en-US" dirty="0"/>
              <a:t>S</a:t>
            </a:r>
            <a:r>
              <a:rPr lang="en-US" dirty="0" smtClean="0"/>
              <a:t>hift and Ring Effect/Stray Light. Given the radiance levels, a 0.01 in the figures at the top equates to approximately 1% variation.</a:t>
            </a:r>
            <a:endParaRPr lang="en-US" dirty="0"/>
          </a:p>
        </p:txBody>
      </p:sp>
      <p:pic>
        <p:nvPicPr>
          <p:cNvPr id="35847" name="Picture 7"/>
          <p:cNvPicPr>
            <a:picLocks noChangeAspect="1" noChangeArrowheads="1"/>
          </p:cNvPicPr>
          <p:nvPr/>
        </p:nvPicPr>
        <p:blipFill>
          <a:blip r:embed="rId2" cstate="print">
            <a:lum bright="-20000" contrast="40000"/>
          </a:blip>
          <a:srcRect/>
          <a:stretch>
            <a:fillRect/>
          </a:stretch>
        </p:blipFill>
        <p:spPr bwMode="auto">
          <a:xfrm>
            <a:off x="609600" y="423862"/>
            <a:ext cx="3905250" cy="2700338"/>
          </a:xfrm>
          <a:prstGeom prst="rect">
            <a:avLst/>
          </a:prstGeom>
          <a:noFill/>
          <a:ln w="9525">
            <a:noFill/>
            <a:miter lim="800000"/>
            <a:headEnd/>
            <a:tailEnd/>
          </a:ln>
        </p:spPr>
      </p:pic>
      <p:pic>
        <p:nvPicPr>
          <p:cNvPr id="35852" name="Picture 12"/>
          <p:cNvPicPr>
            <a:picLocks noChangeAspect="1" noChangeArrowheads="1"/>
          </p:cNvPicPr>
          <p:nvPr/>
        </p:nvPicPr>
        <p:blipFill>
          <a:blip r:embed="rId3" cstate="print"/>
          <a:srcRect/>
          <a:stretch>
            <a:fillRect/>
          </a:stretch>
        </p:blipFill>
        <p:spPr bwMode="auto">
          <a:xfrm>
            <a:off x="685800" y="3048000"/>
            <a:ext cx="3595688" cy="2562225"/>
          </a:xfrm>
          <a:prstGeom prst="rect">
            <a:avLst/>
          </a:prstGeom>
          <a:noFill/>
          <a:ln w="9525">
            <a:noFill/>
            <a:miter lim="800000"/>
            <a:headEnd/>
            <a:tailEnd/>
          </a:ln>
        </p:spPr>
      </p:pic>
      <p:pic>
        <p:nvPicPr>
          <p:cNvPr id="35853" name="Picture 13"/>
          <p:cNvPicPr>
            <a:picLocks noChangeAspect="1" noChangeArrowheads="1"/>
          </p:cNvPicPr>
          <p:nvPr/>
        </p:nvPicPr>
        <p:blipFill>
          <a:blip r:embed="rId4" cstate="print"/>
          <a:srcRect/>
          <a:stretch>
            <a:fillRect/>
          </a:stretch>
        </p:blipFill>
        <p:spPr bwMode="auto">
          <a:xfrm>
            <a:off x="4800600" y="423862"/>
            <a:ext cx="3733800" cy="2700338"/>
          </a:xfrm>
          <a:prstGeom prst="rect">
            <a:avLst/>
          </a:prstGeom>
          <a:noFill/>
          <a:ln w="9525">
            <a:noFill/>
            <a:miter lim="800000"/>
            <a:headEnd/>
            <a:tailEnd/>
          </a:ln>
        </p:spPr>
      </p:pic>
      <p:pic>
        <p:nvPicPr>
          <p:cNvPr id="35854" name="Picture 14"/>
          <p:cNvPicPr>
            <a:picLocks noChangeAspect="1" noChangeArrowheads="1"/>
          </p:cNvPicPr>
          <p:nvPr/>
        </p:nvPicPr>
        <p:blipFill>
          <a:blip r:embed="rId5" cstate="print"/>
          <a:srcRect/>
          <a:stretch>
            <a:fillRect/>
          </a:stretch>
        </p:blipFill>
        <p:spPr bwMode="auto">
          <a:xfrm>
            <a:off x="4872037" y="2995612"/>
            <a:ext cx="3738563" cy="2643188"/>
          </a:xfrm>
          <a:prstGeom prst="rect">
            <a:avLst/>
          </a:prstGeom>
          <a:noFill/>
          <a:ln w="9525">
            <a:noFill/>
            <a:miter lim="800000"/>
            <a:headEnd/>
            <a:tailEnd/>
          </a:ln>
        </p:spPr>
      </p:pic>
      <p:sp>
        <p:nvSpPr>
          <p:cNvPr id="18" name="TextBox 17"/>
          <p:cNvSpPr txBox="1"/>
          <p:nvPr/>
        </p:nvSpPr>
        <p:spPr>
          <a:xfrm>
            <a:off x="1219200" y="533400"/>
            <a:ext cx="1718740" cy="646331"/>
          </a:xfrm>
          <a:prstGeom prst="rect">
            <a:avLst/>
          </a:prstGeom>
          <a:noFill/>
        </p:spPr>
        <p:txBody>
          <a:bodyPr wrap="none" rtlCol="0">
            <a:spAutoFit/>
          </a:bodyPr>
          <a:lstStyle/>
          <a:p>
            <a:r>
              <a:rPr lang="en-US" dirty="0" smtClean="0"/>
              <a:t>* EOF pattern</a:t>
            </a:r>
          </a:p>
          <a:p>
            <a:r>
              <a:rPr lang="en-US" dirty="0" smtClean="0"/>
              <a:t>–– 0.02-nm shift</a:t>
            </a:r>
            <a:endParaRPr lang="en-US" dirty="0"/>
          </a:p>
        </p:txBody>
      </p:sp>
      <p:sp>
        <p:nvSpPr>
          <p:cNvPr id="19" name="TextBox 18"/>
          <p:cNvSpPr txBox="1"/>
          <p:nvPr/>
        </p:nvSpPr>
        <p:spPr>
          <a:xfrm>
            <a:off x="5330991" y="457200"/>
            <a:ext cx="1755609" cy="584775"/>
          </a:xfrm>
          <a:prstGeom prst="rect">
            <a:avLst/>
          </a:prstGeom>
          <a:noFill/>
        </p:spPr>
        <p:txBody>
          <a:bodyPr wrap="none" rtlCol="0">
            <a:spAutoFit/>
          </a:bodyPr>
          <a:lstStyle/>
          <a:p>
            <a:r>
              <a:rPr lang="en-US" sz="1600" dirty="0" smtClean="0"/>
              <a:t>* EOF pattern</a:t>
            </a:r>
          </a:p>
          <a:p>
            <a:r>
              <a:rPr lang="en-US" sz="1600" dirty="0" smtClean="0">
                <a:latin typeface="Arial Unicode MS" pitchFamily="34" charset="-128"/>
                <a:ea typeface="Arial Unicode MS" pitchFamily="34" charset="-128"/>
                <a:cs typeface="Arial Unicode MS" pitchFamily="34" charset="-128"/>
              </a:rPr>
              <a:t>–– </a:t>
            </a:r>
            <a:r>
              <a:rPr lang="en-US" sz="1600" dirty="0" smtClean="0">
                <a:latin typeface="Courier" pitchFamily="49" charset="0"/>
                <a:ea typeface="Arial Unicode MS" pitchFamily="34" charset="-128"/>
                <a:cs typeface="Arial Unicode MS" pitchFamily="34" charset="-128"/>
              </a:rPr>
              <a:t>∝</a:t>
            </a:r>
            <a:r>
              <a:rPr lang="en-US" sz="1600" dirty="0" smtClean="0">
                <a:latin typeface="Arial Unicode MS" pitchFamily="34" charset="-128"/>
                <a:ea typeface="Arial Unicode MS" pitchFamily="34" charset="-128"/>
                <a:cs typeface="Arial Unicode MS" pitchFamily="34" charset="-128"/>
              </a:rPr>
              <a:t> (1/</a:t>
            </a:r>
            <a:r>
              <a:rPr lang="en-US" sz="1600" dirty="0" err="1" smtClean="0">
                <a:latin typeface="Arial Unicode MS" pitchFamily="34" charset="-128"/>
                <a:ea typeface="Arial Unicode MS" pitchFamily="34" charset="-128"/>
                <a:cs typeface="Arial Unicode MS" pitchFamily="34" charset="-128"/>
              </a:rPr>
              <a:t>Avg</a:t>
            </a:r>
            <a:r>
              <a:rPr lang="en-US" sz="1600" dirty="0" smtClean="0">
                <a:latin typeface="Arial Unicode MS" pitchFamily="34" charset="-128"/>
                <a:ea typeface="Arial Unicode MS" pitchFamily="34" charset="-128"/>
                <a:cs typeface="Arial Unicode MS" pitchFamily="34" charset="-128"/>
              </a:rPr>
              <a:t>-poly)</a:t>
            </a:r>
            <a:endParaRPr lang="en-US" sz="16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20120202 </a:t>
            </a:r>
            <a:br>
              <a:rPr lang="en-US" dirty="0" smtClean="0"/>
            </a:br>
            <a:r>
              <a:rPr lang="en-US" dirty="0" smtClean="0"/>
              <a:t>OMPS</a:t>
            </a:r>
            <a:br>
              <a:rPr lang="en-US" dirty="0" smtClean="0"/>
            </a:br>
            <a:r>
              <a:rPr lang="en-US" dirty="0" smtClean="0"/>
              <a:t>Initial Performance Evaluation  </a:t>
            </a:r>
            <a:br>
              <a:rPr lang="en-US" dirty="0" smtClean="0"/>
            </a:br>
            <a:r>
              <a:rPr lang="en-US" dirty="0" smtClean="0"/>
              <a:t>and</a:t>
            </a:r>
            <a:br>
              <a:rPr lang="en-US" dirty="0" smtClean="0"/>
            </a:br>
            <a:r>
              <a:rPr lang="en-US" dirty="0" smtClean="0"/>
              <a:t>First Images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Summary Bullets </a:t>
            </a:r>
            <a:r>
              <a:rPr lang="en-US" sz="2200" dirty="0" smtClean="0"/>
              <a:t>(Compiled by L. </a:t>
            </a:r>
            <a:r>
              <a:rPr lang="en-US" sz="2200" dirty="0"/>
              <a:t>F</a:t>
            </a:r>
            <a:r>
              <a:rPr lang="en-US" sz="2200" dirty="0" smtClean="0"/>
              <a:t>lynn 2/2/2012)</a:t>
            </a:r>
            <a:endParaRPr lang="en-US" sz="2200" dirty="0"/>
          </a:p>
        </p:txBody>
      </p:sp>
      <p:sp>
        <p:nvSpPr>
          <p:cNvPr id="3" name="Content Placeholder 2"/>
          <p:cNvSpPr>
            <a:spLocks noGrp="1"/>
          </p:cNvSpPr>
          <p:nvPr>
            <p:ph idx="1"/>
          </p:nvPr>
        </p:nvSpPr>
        <p:spPr>
          <a:xfrm>
            <a:off x="457200" y="685800"/>
            <a:ext cx="8534400" cy="6172200"/>
          </a:xfrm>
        </p:spPr>
        <p:txBody>
          <a:bodyPr>
            <a:normAutofit fontScale="92500" lnSpcReduction="10000"/>
          </a:bodyPr>
          <a:lstStyle/>
          <a:p>
            <a:r>
              <a:rPr lang="en-US" dirty="0" smtClean="0"/>
              <a:t>OMPS NM SDRs</a:t>
            </a:r>
          </a:p>
          <a:p>
            <a:pPr lvl="1"/>
            <a:r>
              <a:rPr lang="en-US" dirty="0" smtClean="0"/>
              <a:t>SNRs as expected (EOF and NN analysis)</a:t>
            </a:r>
          </a:p>
          <a:p>
            <a:pPr lvl="1"/>
            <a:r>
              <a:rPr lang="en-US" dirty="0" smtClean="0"/>
              <a:t>Provide reasonable ozone and reflectivity (IDPS IP)</a:t>
            </a:r>
          </a:p>
          <a:p>
            <a:pPr lvl="1"/>
            <a:r>
              <a:rPr lang="en-US" dirty="0" smtClean="0"/>
              <a:t>Geolocation is good at 5-KM level (Small FOV)</a:t>
            </a:r>
          </a:p>
          <a:p>
            <a:pPr lvl="1"/>
            <a:r>
              <a:rPr lang="en-US" dirty="0" smtClean="0"/>
              <a:t>Intra-orbit Wavelength scale stability of 0.02-nm (EOF) </a:t>
            </a:r>
          </a:p>
          <a:p>
            <a:pPr lvl="1"/>
            <a:r>
              <a:rPr lang="en-US" dirty="0" smtClean="0"/>
              <a:t>First Solar at 1% relative to laboratory</a:t>
            </a:r>
          </a:p>
          <a:p>
            <a:r>
              <a:rPr lang="en-US" dirty="0" smtClean="0"/>
              <a:t>OMPS NP SDRs</a:t>
            </a:r>
          </a:p>
          <a:p>
            <a:pPr lvl="1"/>
            <a:r>
              <a:rPr lang="en-US" dirty="0" smtClean="0"/>
              <a:t>SNRs as expected (EOF and NN analysis)</a:t>
            </a:r>
          </a:p>
          <a:p>
            <a:pPr lvl="1"/>
            <a:r>
              <a:rPr lang="en-US" dirty="0" smtClean="0"/>
              <a:t>No wavelength scale in product; all zeros</a:t>
            </a:r>
          </a:p>
          <a:p>
            <a:pPr lvl="1"/>
            <a:r>
              <a:rPr lang="en-US" dirty="0" smtClean="0"/>
              <a:t>Will need corrections/filtering in SAA as expected</a:t>
            </a:r>
          </a:p>
          <a:p>
            <a:pPr lvl="1"/>
            <a:r>
              <a:rPr lang="en-US" dirty="0" smtClean="0"/>
              <a:t>Stray light is present (correlation of 280-nm variations with 305-nm variations gives 3%::50% response ratio)</a:t>
            </a:r>
          </a:p>
          <a:p>
            <a:pPr lvl="1"/>
            <a:r>
              <a:rPr lang="en-US" dirty="0" smtClean="0"/>
              <a:t>First Solar at 5% relative to laboratory (possible 1-pixel offset in wavelength scale from expected)</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OMPS_NMSDR_othographicmap_rad_20120127_F.png"/>
          <p:cNvPicPr>
            <a:picLocks noChangeAspect="1"/>
          </p:cNvPicPr>
          <p:nvPr/>
        </p:nvPicPr>
        <p:blipFill>
          <a:blip r:embed="rId2" cstate="print"/>
          <a:srcRect l="16667" t="9619" r="17619" b="8857"/>
          <a:stretch>
            <a:fillRect/>
          </a:stretch>
        </p:blipFill>
        <p:spPr>
          <a:xfrm>
            <a:off x="45734" y="0"/>
            <a:ext cx="3943333" cy="3057533"/>
          </a:xfrm>
          <a:prstGeom prst="rect">
            <a:avLst/>
          </a:prstGeom>
        </p:spPr>
      </p:pic>
      <p:sp>
        <p:nvSpPr>
          <p:cNvPr id="2" name="Title 1"/>
          <p:cNvSpPr>
            <a:spLocks noGrp="1"/>
          </p:cNvSpPr>
          <p:nvPr>
            <p:ph type="title"/>
          </p:nvPr>
        </p:nvSpPr>
        <p:spPr>
          <a:xfrm>
            <a:off x="5715000" y="6553200"/>
            <a:ext cx="3429000" cy="304800"/>
          </a:xfrm>
        </p:spPr>
        <p:txBody>
          <a:bodyPr>
            <a:noAutofit/>
          </a:bodyPr>
          <a:lstStyle/>
          <a:p>
            <a:r>
              <a:rPr lang="en-US" sz="1200" dirty="0" smtClean="0"/>
              <a:t>Figures: J. Niu, NOAA/STAR (ERT) 1/26-27/2012</a:t>
            </a:r>
            <a:endParaRPr lang="en-US" sz="1200" dirty="0"/>
          </a:p>
        </p:txBody>
      </p:sp>
      <p:sp>
        <p:nvSpPr>
          <p:cNvPr id="11" name="Rectangle 10"/>
          <p:cNvSpPr/>
          <p:nvPr/>
        </p:nvSpPr>
        <p:spPr>
          <a:xfrm>
            <a:off x="3657600" y="0"/>
            <a:ext cx="5181600" cy="1477328"/>
          </a:xfrm>
          <a:prstGeom prst="rect">
            <a:avLst/>
          </a:prstGeom>
        </p:spPr>
        <p:txBody>
          <a:bodyPr wrap="square">
            <a:spAutoFit/>
          </a:bodyPr>
          <a:lstStyle/>
          <a:p>
            <a:r>
              <a:rPr lang="en-US" dirty="0" smtClean="0">
                <a:sym typeface="Wingdings" pitchFamily="2" charset="2"/>
              </a:rPr>
              <a:t> </a:t>
            </a:r>
            <a:r>
              <a:rPr lang="en-US" dirty="0" smtClean="0"/>
              <a:t>331-nm Channel Radiances</a:t>
            </a:r>
          </a:p>
          <a:p>
            <a:r>
              <a:rPr lang="en-US" sz="1200" dirty="0" smtClean="0"/>
              <a:t>for the first eight orbits of OMPS Nadir Mapper measurement (end of 1/26/2012 and start of 1/27/2012). This image shows the expected range of values and variations across the orbital track and with solar zenith angles at the times of the measurements. The white circle around the North Pole is the region of polar night during the Northern Hemisphere Winter. The OMPS needs scattered sunlight to make its measurements, so there are no data there.</a:t>
            </a:r>
            <a:endParaRPr lang="en-US" sz="1200" dirty="0"/>
          </a:p>
        </p:txBody>
      </p:sp>
      <p:pic>
        <p:nvPicPr>
          <p:cNvPr id="13" name="Picture 12" descr="OMPS_NMEDR_orthographicmap_intco_o3_20120127_F.png"/>
          <p:cNvPicPr>
            <a:picLocks noChangeAspect="1"/>
          </p:cNvPicPr>
          <p:nvPr/>
        </p:nvPicPr>
        <p:blipFill>
          <a:blip r:embed="rId3" cstate="print"/>
          <a:srcRect l="16667" t="9619" r="17619" b="8857"/>
          <a:stretch>
            <a:fillRect/>
          </a:stretch>
        </p:blipFill>
        <p:spPr>
          <a:xfrm>
            <a:off x="0" y="3800467"/>
            <a:ext cx="3943333" cy="3057533"/>
          </a:xfrm>
          <a:prstGeom prst="rect">
            <a:avLst/>
          </a:prstGeom>
        </p:spPr>
      </p:pic>
      <p:pic>
        <p:nvPicPr>
          <p:cNvPr id="14" name="Picture 13" descr="OMPS_NMEDR_aitoffmap_intco_reflect_20120127_F.png"/>
          <p:cNvPicPr>
            <a:picLocks noChangeAspect="1"/>
          </p:cNvPicPr>
          <p:nvPr/>
        </p:nvPicPr>
        <p:blipFill>
          <a:blip r:embed="rId4" cstate="print"/>
          <a:srcRect l="16587" t="9762" r="16746" b="8968"/>
          <a:stretch>
            <a:fillRect/>
          </a:stretch>
        </p:blipFill>
        <p:spPr>
          <a:xfrm>
            <a:off x="5143480" y="1676400"/>
            <a:ext cx="4000520" cy="3048006"/>
          </a:xfrm>
          <a:prstGeom prst="rect">
            <a:avLst/>
          </a:prstGeom>
        </p:spPr>
      </p:pic>
      <p:sp>
        <p:nvSpPr>
          <p:cNvPr id="16" name="Rectangle 15"/>
          <p:cNvSpPr/>
          <p:nvPr/>
        </p:nvSpPr>
        <p:spPr>
          <a:xfrm>
            <a:off x="3581400" y="4881027"/>
            <a:ext cx="5410200" cy="1508105"/>
          </a:xfrm>
          <a:prstGeom prst="rect">
            <a:avLst/>
          </a:prstGeom>
        </p:spPr>
        <p:txBody>
          <a:bodyPr wrap="square">
            <a:spAutoFit/>
          </a:bodyPr>
          <a:lstStyle/>
          <a:p>
            <a:pPr>
              <a:buFont typeface="Wingdings" pitchFamily="2" charset="2"/>
              <a:buChar char="ß"/>
            </a:pPr>
            <a:r>
              <a:rPr lang="en-US" dirty="0" smtClean="0"/>
              <a:t> Total Ozone</a:t>
            </a:r>
            <a:endParaRPr lang="en-US" sz="1600" dirty="0" smtClean="0"/>
          </a:p>
          <a:p>
            <a:r>
              <a:rPr lang="en-US" sz="1200" dirty="0"/>
              <a:t>f</a:t>
            </a:r>
            <a:r>
              <a:rPr lang="en-US" sz="1200" dirty="0" smtClean="0"/>
              <a:t>rom the multiple triplet retrieval algorithm in IDPS for the same eight orbits for the first pass ozone retrieval (IP product without </a:t>
            </a:r>
            <a:r>
              <a:rPr lang="en-US" sz="1200" dirty="0" err="1" smtClean="0"/>
              <a:t>CrIS</a:t>
            </a:r>
            <a:r>
              <a:rPr lang="en-US" sz="1200" dirty="0" smtClean="0"/>
              <a:t> or VIIRS information). The values show some cross track variations and are offset approximately 5% from another satellite ozone product. These uncertainty levels for preliminary products are consistent with the use of prelaunch calibration parameters and tables in the initial operational system</a:t>
            </a:r>
            <a:r>
              <a:rPr lang="en-US" sz="1400" dirty="0" smtClean="0"/>
              <a:t>.</a:t>
            </a:r>
            <a:endParaRPr lang="en-US" sz="1400" dirty="0"/>
          </a:p>
        </p:txBody>
      </p:sp>
      <p:sp>
        <p:nvSpPr>
          <p:cNvPr id="17" name="Rectangle 16"/>
          <p:cNvSpPr/>
          <p:nvPr/>
        </p:nvSpPr>
        <p:spPr>
          <a:xfrm>
            <a:off x="152400" y="2930604"/>
            <a:ext cx="5638800" cy="923330"/>
          </a:xfrm>
          <a:prstGeom prst="rect">
            <a:avLst/>
          </a:prstGeom>
        </p:spPr>
        <p:txBody>
          <a:bodyPr wrap="square">
            <a:spAutoFit/>
          </a:bodyPr>
          <a:lstStyle/>
          <a:p>
            <a:r>
              <a:rPr lang="en-US" dirty="0" smtClean="0"/>
              <a:t>			         Effective Reflectivity  </a:t>
            </a:r>
            <a:r>
              <a:rPr lang="en-US" dirty="0" smtClean="0">
                <a:sym typeface="Wingdings" pitchFamily="2" charset="2"/>
              </a:rPr>
              <a:t></a:t>
            </a:r>
            <a:endParaRPr lang="en-US" dirty="0" smtClean="0"/>
          </a:p>
          <a:p>
            <a:r>
              <a:rPr lang="en-US" sz="1200" dirty="0" smtClean="0"/>
              <a:t>from the multiple triplet retrieval algorithm in IDPS for the same eight orbits. The quantity represents the UV reflectivity of the clouds and surface in each Field-of-View.  Again, the range of values from bright clouds to dark open ocean scenes is as expected.</a:t>
            </a:r>
            <a:endParaRPr lang="en-US"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t>OMPS Geolocation</a:t>
            </a:r>
            <a:endParaRPr lang="en-US" dirty="0"/>
          </a:p>
        </p:txBody>
      </p:sp>
      <p:sp>
        <p:nvSpPr>
          <p:cNvPr id="4" name="Title 1"/>
          <p:cNvSpPr txBox="1">
            <a:spLocks/>
          </p:cNvSpPr>
          <p:nvPr/>
        </p:nvSpPr>
        <p:spPr>
          <a:xfrm>
            <a:off x="5715000" y="6553200"/>
            <a:ext cx="3429000" cy="304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j-lt"/>
                <a:ea typeface="+mj-ea"/>
                <a:cs typeface="+mj-cs"/>
              </a:rPr>
              <a:t>C. Seftor, NASA/GSFC (SSAI) 1/26-27/2012</a:t>
            </a:r>
          </a:p>
        </p:txBody>
      </p:sp>
      <p:pic>
        <p:nvPicPr>
          <p:cNvPr id="5" name="Picture 4" descr="Persian_Gulf.png"/>
          <p:cNvPicPr>
            <a:picLocks noChangeAspect="1"/>
          </p:cNvPicPr>
          <p:nvPr/>
        </p:nvPicPr>
        <p:blipFill>
          <a:blip r:embed="rId2" cstate="print"/>
          <a:stretch>
            <a:fillRect/>
          </a:stretch>
        </p:blipFill>
        <p:spPr>
          <a:xfrm>
            <a:off x="0" y="838200"/>
            <a:ext cx="9144000" cy="4572000"/>
          </a:xfrm>
          <a:prstGeom prst="rect">
            <a:avLst/>
          </a:prstGeom>
        </p:spPr>
      </p:pic>
      <p:sp>
        <p:nvSpPr>
          <p:cNvPr id="6" name="Title 1"/>
          <p:cNvSpPr txBox="1">
            <a:spLocks/>
          </p:cNvSpPr>
          <p:nvPr/>
        </p:nvSpPr>
        <p:spPr>
          <a:xfrm>
            <a:off x="762000" y="5562600"/>
            <a:ext cx="7543800" cy="7620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1400" dirty="0" smtClean="0">
                <a:latin typeface="+mj-lt"/>
                <a:ea typeface="+mj-ea"/>
                <a:cs typeface="+mj-cs"/>
              </a:rPr>
              <a:t>This image shows the effective reflectivity for the 380-nm Channel for part of an orbit of small Field-of-View (5 KM X 10 KM at Nadir) made by the OMPS Nadir Mapper in a special diagnostic mode. The Qatar peninsula sticking into the Persian Gulf in the middle of the picture lies along the nadir view of the orbital track and gives a preliminary assurance of the </a:t>
            </a:r>
            <a:r>
              <a:rPr lang="en-US" sz="1400" dirty="0" err="1" smtClean="0">
                <a:latin typeface="+mj-lt"/>
                <a:ea typeface="+mj-ea"/>
                <a:cs typeface="+mj-cs"/>
              </a:rPr>
              <a:t>geolocation</a:t>
            </a:r>
            <a:r>
              <a:rPr lang="en-US" sz="1400" dirty="0" smtClean="0">
                <a:latin typeface="+mj-lt"/>
                <a:ea typeface="+mj-ea"/>
                <a:cs typeface="+mj-cs"/>
              </a:rPr>
              <a:t> at better the 5 KM.   </a:t>
            </a:r>
            <a:endParaRPr kumimoji="0" lang="en-US" sz="1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bit 1055_PRplotb.png"/>
          <p:cNvPicPr>
            <a:picLocks noChangeAspect="1"/>
          </p:cNvPicPr>
          <p:nvPr/>
        </p:nvPicPr>
        <p:blipFill>
          <a:blip r:embed="rId3" cstate="print"/>
          <a:stretch>
            <a:fillRect/>
          </a:stretch>
        </p:blipFill>
        <p:spPr>
          <a:xfrm>
            <a:off x="0" y="-37671"/>
            <a:ext cx="8991600" cy="6743699"/>
          </a:xfrm>
          <a:prstGeom prst="rect">
            <a:avLst/>
          </a:prstGeom>
        </p:spPr>
      </p:pic>
      <p:sp>
        <p:nvSpPr>
          <p:cNvPr id="2" name="Title 1"/>
          <p:cNvSpPr>
            <a:spLocks noGrp="1"/>
          </p:cNvSpPr>
          <p:nvPr>
            <p:ph type="title"/>
          </p:nvPr>
        </p:nvSpPr>
        <p:spPr>
          <a:xfrm>
            <a:off x="6934200" y="6400800"/>
            <a:ext cx="2209800" cy="411162"/>
          </a:xfrm>
        </p:spPr>
        <p:txBody>
          <a:bodyPr>
            <a:noAutofit/>
          </a:bodyPr>
          <a:lstStyle/>
          <a:p>
            <a:r>
              <a:rPr lang="en-US" sz="1800" dirty="0" smtClean="0"/>
              <a:t>Figures: D. Rault, NASA </a:t>
            </a:r>
            <a:r>
              <a:rPr lang="en-US" sz="1800" dirty="0" err="1" smtClean="0"/>
              <a:t>LaRC</a:t>
            </a:r>
            <a:r>
              <a:rPr lang="en-US" sz="1800" dirty="0" smtClean="0"/>
              <a:t> </a:t>
            </a:r>
            <a:endParaRPr lang="en-US" sz="1800" dirty="0"/>
          </a:p>
        </p:txBody>
      </p:sp>
      <p:sp>
        <p:nvSpPr>
          <p:cNvPr id="5" name="TextBox 4"/>
          <p:cNvSpPr txBox="1"/>
          <p:nvPr/>
        </p:nvSpPr>
        <p:spPr>
          <a:xfrm>
            <a:off x="6553200" y="2209800"/>
            <a:ext cx="2590800" cy="3970318"/>
          </a:xfrm>
          <a:prstGeom prst="rect">
            <a:avLst/>
          </a:prstGeom>
          <a:noFill/>
        </p:spPr>
        <p:txBody>
          <a:bodyPr wrap="square" rtlCol="0">
            <a:spAutoFit/>
          </a:bodyPr>
          <a:lstStyle/>
          <a:p>
            <a:r>
              <a:rPr lang="en-US" sz="1600" dirty="0" smtClean="0">
                <a:sym typeface="Wingdings" pitchFamily="2" charset="2"/>
              </a:rPr>
              <a:t> </a:t>
            </a:r>
            <a:r>
              <a:rPr lang="en-US" sz="1600" dirty="0" smtClean="0"/>
              <a:t>OMPS Limb Profiler</a:t>
            </a:r>
          </a:p>
          <a:p>
            <a:r>
              <a:rPr lang="en-US" sz="1400" dirty="0" smtClean="0"/>
              <a:t>These curtains represent the ozone profile in vertical slices through the atmosphere along the three paths shown above.</a:t>
            </a:r>
          </a:p>
          <a:p>
            <a:r>
              <a:rPr lang="en-US" sz="1400" dirty="0" smtClean="0"/>
              <a:t>They demonstrate the ability of the research retrieval algorithm for the OMPS Limb Profiler in use at the NASA Ozone PEATE.  The gaps at the top in the middle of the plots occur when the satellite encounters charged particles as it passes through the South Atlantic Anomaly; these are consistent with the modeled effects.</a:t>
            </a:r>
          </a:p>
          <a:p>
            <a:r>
              <a:rPr lang="en-US" sz="1400" dirty="0" smtClean="0"/>
              <a:t>The profiles regularly extend down below 15 KM in altitude.</a:t>
            </a:r>
            <a:endParaRPr lang="en-US"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0180"/>
            <a:ext cx="7388626" cy="523220"/>
          </a:xfrm>
          <a:prstGeom prst="rect">
            <a:avLst/>
          </a:prstGeom>
        </p:spPr>
        <p:txBody>
          <a:bodyPr wrap="none">
            <a:spAutoFit/>
          </a:bodyPr>
          <a:lstStyle/>
          <a:p>
            <a:pPr marL="342900" indent="-342900"/>
            <a:r>
              <a:rPr lang="en-US" sz="2800" dirty="0" smtClean="0"/>
              <a:t>OMPS Nadir Mapper and Nadir Profiler First Solar</a:t>
            </a:r>
            <a:endParaRPr lang="en-US" sz="2800" dirty="0"/>
          </a:p>
        </p:txBody>
      </p:sp>
      <p:pic>
        <p:nvPicPr>
          <p:cNvPr id="5" name="Picture 4" descr="Solar_flux_tc_np_meas_vs_ref (1).png"/>
          <p:cNvPicPr>
            <a:picLocks noChangeAspect="1"/>
          </p:cNvPicPr>
          <p:nvPr/>
        </p:nvPicPr>
        <p:blipFill>
          <a:blip r:embed="rId2" cstate="print"/>
          <a:srcRect l="7500" t="7059" r="6667" b="4706"/>
          <a:stretch>
            <a:fillRect/>
          </a:stretch>
        </p:blipFill>
        <p:spPr>
          <a:xfrm>
            <a:off x="152400" y="457200"/>
            <a:ext cx="8581136" cy="6248400"/>
          </a:xfrm>
          <a:prstGeom prst="rect">
            <a:avLst/>
          </a:prstGeom>
        </p:spPr>
      </p:pic>
      <p:sp>
        <p:nvSpPr>
          <p:cNvPr id="6" name="Rectangle 5"/>
          <p:cNvSpPr/>
          <p:nvPr/>
        </p:nvSpPr>
        <p:spPr>
          <a:xfrm>
            <a:off x="6452301" y="6488668"/>
            <a:ext cx="2691699" cy="369332"/>
          </a:xfrm>
          <a:prstGeom prst="rect">
            <a:avLst/>
          </a:prstGeom>
        </p:spPr>
        <p:txBody>
          <a:bodyPr wrap="none">
            <a:spAutoFit/>
          </a:bodyPr>
          <a:lstStyle/>
          <a:p>
            <a:pPr marL="342900" indent="-342900">
              <a:buAutoNum type="alphaUcPeriod" startAt="3"/>
            </a:pPr>
            <a:r>
              <a:rPr lang="en-US" dirty="0" smtClean="0"/>
              <a:t>Seftor NASA/GSFC SSAI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smtClean="0"/>
              <a:t>OMPS TC IP Retrieval – January 27, 2012</a:t>
            </a:r>
            <a:endParaRPr lang="en-US" sz="2300"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27</a:t>
            </a:fld>
            <a:endParaRPr lang="en-US" dirty="0"/>
          </a:p>
        </p:txBody>
      </p:sp>
      <p:sp>
        <p:nvSpPr>
          <p:cNvPr id="16" name="TextBox 15"/>
          <p:cNvSpPr txBox="1"/>
          <p:nvPr/>
        </p:nvSpPr>
        <p:spPr>
          <a:xfrm>
            <a:off x="180974" y="5791200"/>
            <a:ext cx="8778240" cy="461665"/>
          </a:xfrm>
          <a:prstGeom prst="rect">
            <a:avLst/>
          </a:prstGeom>
          <a:noFill/>
          <a:ln>
            <a:solidFill>
              <a:schemeClr val="tx1"/>
            </a:solidFill>
          </a:ln>
        </p:spPr>
        <p:txBody>
          <a:bodyPr wrap="square" rtlCol="0">
            <a:spAutoFit/>
          </a:bodyPr>
          <a:lstStyle/>
          <a:p>
            <a:r>
              <a:rPr lang="en-US" sz="1200" dirty="0" smtClean="0"/>
              <a:t>OMPS TC IP ozone values are plotted between 100 and 450 DU. Data as available on January 27. There are values outside of this range that need to be investigated. (M Novicki and B Sen, NGAS)</a:t>
            </a:r>
            <a:endParaRPr lang="en-US" sz="1200" dirty="0"/>
          </a:p>
        </p:txBody>
      </p:sp>
      <p:pic>
        <p:nvPicPr>
          <p:cNvPr id="6" name="Picture 5" descr="retrieval_January 27 2012 - TC IP.png"/>
          <p:cNvPicPr>
            <a:picLocks noChangeAspect="1"/>
          </p:cNvPicPr>
          <p:nvPr/>
        </p:nvPicPr>
        <p:blipFill>
          <a:blip r:embed="rId2" cstate="print"/>
          <a:srcRect t="16668" b="15001"/>
          <a:stretch>
            <a:fillRect/>
          </a:stretch>
        </p:blipFill>
        <p:spPr>
          <a:xfrm>
            <a:off x="182880" y="1188720"/>
            <a:ext cx="8777515" cy="4498322"/>
          </a:xfrm>
          <a:prstGeom prst="rect">
            <a:avLst/>
          </a:prstGeom>
          <a:ln>
            <a:solidFill>
              <a:schemeClr val="tx1"/>
            </a:solidFill>
          </a:ln>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OMPS TC Surface Reflectivity – January 27, 2012</a:t>
            </a:r>
            <a:endParaRPr lang="en-US" sz="2000" dirty="0"/>
          </a:p>
        </p:txBody>
      </p:sp>
      <p:sp>
        <p:nvSpPr>
          <p:cNvPr id="4" name="Slide Number Placeholder 3"/>
          <p:cNvSpPr>
            <a:spLocks noGrp="1"/>
          </p:cNvSpPr>
          <p:nvPr>
            <p:ph type="sldNum" sz="quarter" idx="11"/>
          </p:nvPr>
        </p:nvSpPr>
        <p:spPr/>
        <p:txBody>
          <a:bodyPr/>
          <a:lstStyle/>
          <a:p>
            <a:pPr>
              <a:defRPr/>
            </a:pPr>
            <a:fld id="{D4AD869C-8B13-44F9-AF8D-F78B26B04D52}" type="slidenum">
              <a:rPr lang="en-US" smtClean="0"/>
              <a:pPr>
                <a:defRPr/>
              </a:pPr>
              <a:t>28</a:t>
            </a:fld>
            <a:endParaRPr lang="en-US" dirty="0"/>
          </a:p>
        </p:txBody>
      </p:sp>
      <p:sp>
        <p:nvSpPr>
          <p:cNvPr id="16" name="TextBox 15"/>
          <p:cNvSpPr txBox="1"/>
          <p:nvPr/>
        </p:nvSpPr>
        <p:spPr>
          <a:xfrm>
            <a:off x="180974" y="5791200"/>
            <a:ext cx="8778240" cy="461665"/>
          </a:xfrm>
          <a:prstGeom prst="rect">
            <a:avLst/>
          </a:prstGeom>
          <a:noFill/>
          <a:ln>
            <a:solidFill>
              <a:schemeClr val="tx1"/>
            </a:solidFill>
          </a:ln>
        </p:spPr>
        <p:txBody>
          <a:bodyPr wrap="square" rtlCol="0">
            <a:spAutoFit/>
          </a:bodyPr>
          <a:lstStyle/>
          <a:p>
            <a:r>
              <a:rPr lang="en-US" sz="1200" dirty="0" smtClean="0"/>
              <a:t>Surface reflectivity values between -5% and 120% are allowed by the OMPS TC EDR operational algorithm. Investigating ≈120% surface reflectivity values at high SZAs over Antarctic, southern Greenland and Hudson Bay. (M Novicki and B Sen, NGAS)</a:t>
            </a:r>
            <a:endParaRPr lang="en-US" sz="1200" dirty="0"/>
          </a:p>
        </p:txBody>
      </p:sp>
      <p:pic>
        <p:nvPicPr>
          <p:cNvPr id="7" name="Picture 6" descr="retrieval_reflec_January 27 2012 - TC IP.png"/>
          <p:cNvPicPr>
            <a:picLocks noChangeAspect="1"/>
          </p:cNvPicPr>
          <p:nvPr/>
        </p:nvPicPr>
        <p:blipFill>
          <a:blip r:embed="rId2" cstate="print"/>
          <a:srcRect t="16668" b="15001"/>
          <a:stretch>
            <a:fillRect/>
          </a:stretch>
        </p:blipFill>
        <p:spPr>
          <a:xfrm>
            <a:off x="182880" y="1188720"/>
            <a:ext cx="8777515" cy="4498306"/>
          </a:xfrm>
          <a:prstGeom prst="rect">
            <a:avLst/>
          </a:prstGeom>
          <a:ln>
            <a:solidFill>
              <a:schemeClr val="tx1"/>
            </a:solidFill>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00" y="0"/>
            <a:ext cx="6671118" cy="461665"/>
          </a:xfrm>
          <a:prstGeom prst="rect">
            <a:avLst/>
          </a:prstGeom>
        </p:spPr>
        <p:txBody>
          <a:bodyPr wrap="square">
            <a:spAutoFit/>
          </a:bodyPr>
          <a:lstStyle/>
          <a:p>
            <a:pPr marL="342900" indent="-342900"/>
            <a:r>
              <a:rPr lang="en-US" sz="2400" dirty="0" smtClean="0"/>
              <a:t>V8.6 Ozone Retrieval from NASA Ozone PEATE</a:t>
            </a:r>
            <a:endParaRPr lang="en-US" sz="2400" dirty="0"/>
          </a:p>
        </p:txBody>
      </p:sp>
      <p:sp>
        <p:nvSpPr>
          <p:cNvPr id="7" name="Rectangle 6"/>
          <p:cNvSpPr/>
          <p:nvPr/>
        </p:nvSpPr>
        <p:spPr>
          <a:xfrm>
            <a:off x="5883364" y="6488668"/>
            <a:ext cx="2691699" cy="369332"/>
          </a:xfrm>
          <a:prstGeom prst="rect">
            <a:avLst/>
          </a:prstGeom>
        </p:spPr>
        <p:txBody>
          <a:bodyPr wrap="none">
            <a:spAutoFit/>
          </a:bodyPr>
          <a:lstStyle/>
          <a:p>
            <a:pPr marL="342900" indent="-342900">
              <a:buAutoNum type="alphaUcPeriod" startAt="3"/>
            </a:pPr>
            <a:r>
              <a:rPr lang="en-US" dirty="0" smtClean="0"/>
              <a:t>Seftor NASA/GSFC SSAI</a:t>
            </a:r>
          </a:p>
        </p:txBody>
      </p:sp>
      <p:pic>
        <p:nvPicPr>
          <p:cNvPr id="8" name="Picture 7" descr="OMPS_27_January_2012.png"/>
          <p:cNvPicPr>
            <a:picLocks noChangeAspect="1"/>
          </p:cNvPicPr>
          <p:nvPr/>
        </p:nvPicPr>
        <p:blipFill>
          <a:blip r:embed="rId2" cstate="print"/>
          <a:stretch>
            <a:fillRect/>
          </a:stretch>
        </p:blipFill>
        <p:spPr>
          <a:xfrm>
            <a:off x="0" y="825500"/>
            <a:ext cx="9144000" cy="5207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a:xfrm>
            <a:off x="457200" y="1066800"/>
            <a:ext cx="8534400" cy="5562600"/>
          </a:xfrm>
        </p:spPr>
        <p:txBody>
          <a:bodyPr>
            <a:normAutofit fontScale="92500"/>
          </a:bodyPr>
          <a:lstStyle/>
          <a:p>
            <a:r>
              <a:rPr lang="en-US" dirty="0" smtClean="0"/>
              <a:t>Dark Current</a:t>
            </a:r>
          </a:p>
          <a:p>
            <a:r>
              <a:rPr lang="en-US" dirty="0" smtClean="0"/>
              <a:t>Hot Pixels</a:t>
            </a:r>
          </a:p>
          <a:p>
            <a:r>
              <a:rPr lang="en-US" dirty="0" smtClean="0"/>
              <a:t>Non-linearity </a:t>
            </a:r>
          </a:p>
          <a:p>
            <a:r>
              <a:rPr lang="en-US" dirty="0" smtClean="0"/>
              <a:t>Solar Spectra</a:t>
            </a:r>
          </a:p>
          <a:p>
            <a:r>
              <a:rPr lang="en-US" dirty="0" smtClean="0"/>
              <a:t>Signal-to-Noise</a:t>
            </a:r>
          </a:p>
          <a:p>
            <a:r>
              <a:rPr lang="en-US" dirty="0" smtClean="0"/>
              <a:t>Stray Light</a:t>
            </a:r>
          </a:p>
          <a:p>
            <a:r>
              <a:rPr lang="en-US" dirty="0" smtClean="0"/>
              <a:t>Wavelength Scale</a:t>
            </a:r>
          </a:p>
          <a:p>
            <a:r>
              <a:rPr lang="en-US" dirty="0" smtClean="0"/>
              <a:t>South Atlantic Anomaly – charged particle effects</a:t>
            </a:r>
          </a:p>
          <a:p>
            <a:r>
              <a:rPr lang="en-US" dirty="0" smtClean="0"/>
              <a:t>Geolocation Registration</a:t>
            </a:r>
          </a:p>
          <a:p>
            <a:r>
              <a:rPr lang="en-US" dirty="0" smtClean="0"/>
              <a:t>Detector Temperature</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Autofit/>
          </a:bodyPr>
          <a:lstStyle/>
          <a:p>
            <a:r>
              <a:rPr lang="en-US" sz="2800" dirty="0" smtClean="0"/>
              <a:t>EOF/SNR analysis for six orbits OMPS NM on 1/28/2012</a:t>
            </a:r>
            <a:endParaRPr lang="en-US" sz="2800" dirty="0"/>
          </a:p>
        </p:txBody>
      </p:sp>
      <p:pic>
        <p:nvPicPr>
          <p:cNvPr id="31746" name="Picture 2"/>
          <p:cNvPicPr>
            <a:picLocks noChangeAspect="1" noChangeArrowheads="1"/>
          </p:cNvPicPr>
          <p:nvPr/>
        </p:nvPicPr>
        <p:blipFill>
          <a:blip r:embed="rId2" cstate="print"/>
          <a:srcRect/>
          <a:stretch>
            <a:fillRect/>
          </a:stretch>
        </p:blipFill>
        <p:spPr bwMode="auto">
          <a:xfrm>
            <a:off x="152400" y="685800"/>
            <a:ext cx="4357688" cy="3224213"/>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srcRect/>
          <a:stretch>
            <a:fillRect/>
          </a:stretch>
        </p:blipFill>
        <p:spPr bwMode="auto">
          <a:xfrm>
            <a:off x="71437" y="3690937"/>
            <a:ext cx="4500563" cy="3167063"/>
          </a:xfrm>
          <a:prstGeom prst="rect">
            <a:avLst/>
          </a:prstGeom>
          <a:noFill/>
          <a:ln w="9525">
            <a:noFill/>
            <a:miter lim="800000"/>
            <a:headEnd/>
            <a:tailEnd/>
          </a:ln>
        </p:spPr>
      </p:pic>
      <p:pic>
        <p:nvPicPr>
          <p:cNvPr id="31749" name="Picture 5"/>
          <p:cNvPicPr>
            <a:picLocks noChangeAspect="1" noChangeArrowheads="1"/>
          </p:cNvPicPr>
          <p:nvPr/>
        </p:nvPicPr>
        <p:blipFill>
          <a:blip r:embed="rId4" cstate="print"/>
          <a:srcRect/>
          <a:stretch>
            <a:fillRect/>
          </a:stretch>
        </p:blipFill>
        <p:spPr bwMode="auto">
          <a:xfrm>
            <a:off x="4419600" y="685800"/>
            <a:ext cx="4467225" cy="3152775"/>
          </a:xfrm>
          <a:prstGeom prst="rect">
            <a:avLst/>
          </a:prstGeom>
          <a:noFill/>
          <a:ln w="9525">
            <a:noFill/>
            <a:miter lim="800000"/>
            <a:headEnd/>
            <a:tailEnd/>
          </a:ln>
        </p:spPr>
      </p:pic>
      <p:pic>
        <p:nvPicPr>
          <p:cNvPr id="31750" name="Picture 6"/>
          <p:cNvPicPr>
            <a:picLocks noChangeAspect="1" noChangeArrowheads="1"/>
          </p:cNvPicPr>
          <p:nvPr/>
        </p:nvPicPr>
        <p:blipFill>
          <a:blip r:embed="rId5" cstate="print"/>
          <a:srcRect/>
          <a:stretch>
            <a:fillRect/>
          </a:stretch>
        </p:blipFill>
        <p:spPr bwMode="auto">
          <a:xfrm>
            <a:off x="4724400" y="3581400"/>
            <a:ext cx="4357688" cy="32480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563562"/>
          </a:xfrm>
        </p:spPr>
        <p:txBody>
          <a:bodyPr>
            <a:noAutofit/>
          </a:bodyPr>
          <a:lstStyle/>
          <a:p>
            <a:r>
              <a:rPr lang="en-US" sz="2800" dirty="0" smtClean="0"/>
              <a:t>EOF/SNR analysis for six orbits OMPS NM on 1/28/2012</a:t>
            </a:r>
            <a:endParaRPr lang="en-US" sz="2800" dirty="0"/>
          </a:p>
        </p:txBody>
      </p:sp>
      <p:pic>
        <p:nvPicPr>
          <p:cNvPr id="32770" name="Picture 2"/>
          <p:cNvPicPr>
            <a:picLocks noChangeAspect="1" noChangeArrowheads="1"/>
          </p:cNvPicPr>
          <p:nvPr/>
        </p:nvPicPr>
        <p:blipFill>
          <a:blip r:embed="rId2" cstate="print"/>
          <a:srcRect/>
          <a:stretch>
            <a:fillRect/>
          </a:stretch>
        </p:blipFill>
        <p:spPr bwMode="auto">
          <a:xfrm>
            <a:off x="304800" y="533400"/>
            <a:ext cx="4343400" cy="3108960"/>
          </a:xfrm>
          <a:prstGeom prst="rect">
            <a:avLst/>
          </a:prstGeom>
          <a:noFill/>
          <a:ln w="9525">
            <a:noFill/>
            <a:miter lim="800000"/>
            <a:headEnd/>
            <a:tailEnd/>
          </a:ln>
        </p:spPr>
      </p:pic>
      <p:pic>
        <p:nvPicPr>
          <p:cNvPr id="32771" name="Picture 3"/>
          <p:cNvPicPr>
            <a:picLocks noChangeAspect="1" noChangeArrowheads="1"/>
          </p:cNvPicPr>
          <p:nvPr/>
        </p:nvPicPr>
        <p:blipFill>
          <a:blip r:embed="rId3" cstate="print"/>
          <a:srcRect/>
          <a:stretch>
            <a:fillRect/>
          </a:stretch>
        </p:blipFill>
        <p:spPr bwMode="auto">
          <a:xfrm>
            <a:off x="379095" y="3522345"/>
            <a:ext cx="4269105" cy="3183255"/>
          </a:xfrm>
          <a:prstGeom prst="rect">
            <a:avLst/>
          </a:prstGeom>
          <a:noFill/>
          <a:ln w="9525">
            <a:noFill/>
            <a:miter lim="800000"/>
            <a:headEnd/>
            <a:tailEnd/>
          </a:ln>
        </p:spPr>
      </p:pic>
      <p:pic>
        <p:nvPicPr>
          <p:cNvPr id="32772" name="Picture 4"/>
          <p:cNvPicPr>
            <a:picLocks noChangeAspect="1" noChangeArrowheads="1"/>
          </p:cNvPicPr>
          <p:nvPr/>
        </p:nvPicPr>
        <p:blipFill>
          <a:blip r:embed="rId4" cstate="print"/>
          <a:srcRect/>
          <a:stretch>
            <a:fillRect/>
          </a:stretch>
        </p:blipFill>
        <p:spPr bwMode="auto">
          <a:xfrm>
            <a:off x="4813935" y="609600"/>
            <a:ext cx="4177665" cy="3068955"/>
          </a:xfrm>
          <a:prstGeom prst="rect">
            <a:avLst/>
          </a:prstGeom>
          <a:noFill/>
          <a:ln w="9525">
            <a:noFill/>
            <a:miter lim="800000"/>
            <a:headEnd/>
            <a:tailEnd/>
          </a:ln>
        </p:spPr>
      </p:pic>
      <p:pic>
        <p:nvPicPr>
          <p:cNvPr id="32773" name="Picture 5"/>
          <p:cNvPicPr>
            <a:picLocks noChangeAspect="1" noChangeArrowheads="1"/>
          </p:cNvPicPr>
          <p:nvPr/>
        </p:nvPicPr>
        <p:blipFill>
          <a:blip r:embed="rId5" cstate="print"/>
          <a:srcRect/>
          <a:stretch>
            <a:fillRect/>
          </a:stretch>
        </p:blipFill>
        <p:spPr bwMode="auto">
          <a:xfrm>
            <a:off x="4874895" y="3554730"/>
            <a:ext cx="4269105" cy="330327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563562"/>
          </a:xfrm>
        </p:spPr>
        <p:txBody>
          <a:bodyPr>
            <a:noAutofit/>
          </a:bodyPr>
          <a:lstStyle/>
          <a:p>
            <a:r>
              <a:rPr lang="en-US" sz="2800" dirty="0" smtClean="0"/>
              <a:t>EOF/SNR analysis for six orbits OMPS NM on 1/28/2012</a:t>
            </a:r>
            <a:endParaRPr lang="en-US" sz="2800" dirty="0"/>
          </a:p>
        </p:txBody>
      </p:sp>
      <p:pic>
        <p:nvPicPr>
          <p:cNvPr id="33794" name="Picture 2"/>
          <p:cNvPicPr>
            <a:picLocks noChangeAspect="1" noChangeArrowheads="1"/>
          </p:cNvPicPr>
          <p:nvPr/>
        </p:nvPicPr>
        <p:blipFill>
          <a:blip r:embed="rId2" cstate="print"/>
          <a:srcRect/>
          <a:stretch>
            <a:fillRect/>
          </a:stretch>
        </p:blipFill>
        <p:spPr bwMode="auto">
          <a:xfrm>
            <a:off x="228600" y="426720"/>
            <a:ext cx="4291965" cy="3154680"/>
          </a:xfrm>
          <a:prstGeom prst="rect">
            <a:avLst/>
          </a:prstGeom>
          <a:noFill/>
          <a:ln w="9525">
            <a:noFill/>
            <a:miter lim="800000"/>
            <a:headEnd/>
            <a:tailEnd/>
          </a:ln>
        </p:spPr>
      </p:pic>
      <p:pic>
        <p:nvPicPr>
          <p:cNvPr id="33795" name="Picture 3"/>
          <p:cNvPicPr>
            <a:picLocks noChangeAspect="1" noChangeArrowheads="1"/>
          </p:cNvPicPr>
          <p:nvPr/>
        </p:nvPicPr>
        <p:blipFill>
          <a:blip r:embed="rId3" cstate="print"/>
          <a:srcRect/>
          <a:stretch>
            <a:fillRect/>
          </a:stretch>
        </p:blipFill>
        <p:spPr bwMode="auto">
          <a:xfrm>
            <a:off x="228600" y="3581400"/>
            <a:ext cx="4269105" cy="3211830"/>
          </a:xfrm>
          <a:prstGeom prst="rect">
            <a:avLst/>
          </a:prstGeom>
          <a:noFill/>
          <a:ln w="9525">
            <a:noFill/>
            <a:miter lim="800000"/>
            <a:headEnd/>
            <a:tailEnd/>
          </a:ln>
        </p:spPr>
      </p:pic>
      <p:pic>
        <p:nvPicPr>
          <p:cNvPr id="33796" name="Picture 4"/>
          <p:cNvPicPr>
            <a:picLocks noChangeAspect="1" noChangeArrowheads="1"/>
          </p:cNvPicPr>
          <p:nvPr/>
        </p:nvPicPr>
        <p:blipFill>
          <a:blip r:embed="rId4" cstate="print"/>
          <a:srcRect/>
          <a:stretch>
            <a:fillRect/>
          </a:stretch>
        </p:blipFill>
        <p:spPr bwMode="auto">
          <a:xfrm>
            <a:off x="4648200" y="457200"/>
            <a:ext cx="4280535" cy="3131820"/>
          </a:xfrm>
          <a:prstGeom prst="rect">
            <a:avLst/>
          </a:prstGeom>
          <a:noFill/>
          <a:ln w="9525">
            <a:noFill/>
            <a:miter lim="800000"/>
            <a:headEnd/>
            <a:tailEnd/>
          </a:ln>
        </p:spPr>
      </p:pic>
      <p:pic>
        <p:nvPicPr>
          <p:cNvPr id="33797" name="Picture 5"/>
          <p:cNvPicPr>
            <a:picLocks noChangeAspect="1" noChangeArrowheads="1"/>
          </p:cNvPicPr>
          <p:nvPr/>
        </p:nvPicPr>
        <p:blipFill>
          <a:blip r:embed="rId5" cstate="print"/>
          <a:srcRect/>
          <a:stretch>
            <a:fillRect/>
          </a:stretch>
        </p:blipFill>
        <p:spPr bwMode="auto">
          <a:xfrm>
            <a:off x="4800600" y="3543300"/>
            <a:ext cx="4183380" cy="30861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06816" y="1397000"/>
          <a:ext cx="5930368" cy="4064000"/>
        </p:xfrm>
        <a:graphic>
          <a:graphicData uri="http://schemas.openxmlformats.org/drawingml/2006/table">
            <a:tbl>
              <a:tblPr/>
              <a:tblGrid>
                <a:gridCol w="449659"/>
                <a:gridCol w="1049204"/>
                <a:gridCol w="1627055"/>
                <a:gridCol w="514741"/>
                <a:gridCol w="1177396"/>
                <a:gridCol w="370771"/>
                <a:gridCol w="370771"/>
                <a:gridCol w="370771"/>
              </a:tblGrid>
              <a:tr h="113711">
                <a:tc>
                  <a:txBody>
                    <a:bodyPr/>
                    <a:lstStyle/>
                    <a:p>
                      <a:pPr algn="ctr" fontAlgn="ctr"/>
                      <a:r>
                        <a:rPr lang="en-US" sz="700" b="1" i="0" u="none" strike="noStrike">
                          <a:latin typeface="Arial Narrow"/>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l" fontAlgn="ctr"/>
                      <a:r>
                        <a:rPr lang="en-US" sz="700" b="1" i="0" u="none" strike="noStrike">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US" sz="6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l" fontAlgn="b"/>
                      <a:r>
                        <a:rPr lang="en-US" sz="600" b="0" i="0" u="none" strike="noStrike">
                          <a:solidFill>
                            <a:srgbClr val="0070C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l" fontAlgn="b"/>
                      <a:r>
                        <a:rPr lang="en-US" sz="700" b="0" i="0" u="none" strike="noStrike">
                          <a:solidFill>
                            <a:srgbClr val="0070C0"/>
                          </a:solidFill>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l" fontAlgn="b"/>
                      <a:r>
                        <a:rPr lang="en-US" sz="700" b="0" i="0" u="none" strike="noStrike">
                          <a:solidFill>
                            <a:srgbClr val="0070C0"/>
                          </a:solidFill>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l" fontAlgn="b"/>
                      <a:r>
                        <a:rPr lang="en-US" sz="700" b="0" i="0" u="none" strike="noStrike">
                          <a:solidFill>
                            <a:srgbClr val="0070C0"/>
                          </a:solidFill>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l" fontAlgn="b"/>
                      <a:r>
                        <a:rPr lang="en-US" sz="700" b="0" i="0" u="none" strike="noStrike">
                          <a:solidFill>
                            <a:srgbClr val="0070C0"/>
                          </a:solidFill>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r>
              <a:tr h="177674">
                <a:tc>
                  <a:txBody>
                    <a:bodyPr/>
                    <a:lstStyle/>
                    <a:p>
                      <a:pPr algn="ctr" fontAlgn="ctr"/>
                      <a:r>
                        <a:rPr lang="en-US" sz="700" b="1" i="0" u="none" strike="noStrike">
                          <a:latin typeface="Arial Narrow"/>
                        </a:rPr>
                        <a:t>OMPS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700" b="1" i="0" u="none" strike="noStrike">
                          <a:latin typeface="Arial Narrow"/>
                        </a:rPr>
                        <a:t>RDR</a:t>
                      </a:r>
                      <a:endParaRPr lang="en-US" sz="6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0402">
                <a:tc>
                  <a:txBody>
                    <a:bodyPr/>
                    <a:lstStyle/>
                    <a:p>
                      <a:pPr algn="ctr" fontAlgn="ctr"/>
                      <a:r>
                        <a:rPr lang="en-US" sz="700" b="1" i="0" u="none" strike="noStrike">
                          <a:latin typeface="Arial Narrow"/>
                        </a:rPr>
                        <a:t>OMPS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700" b="1" i="0" u="none" strike="noStrike">
                          <a:latin typeface="Arial Narrow"/>
                        </a:rPr>
                        <a:t>SDR - Ozone TC Cal/EV</a:t>
                      </a:r>
                      <a:endParaRPr lang="en-US" sz="6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latin typeface="Arial"/>
                        </a:rPr>
                        <a:t>Science team rewriting code to sever ties between SD and EV components of code, and that will not be done before Build Mx1.6 freeze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+ 1m</a:t>
                      </a:r>
                      <a:br>
                        <a:rPr lang="en-US" sz="700" b="0" i="0" u="none" strike="noStrike">
                          <a:solidFill>
                            <a:srgbClr val="0070C0"/>
                          </a:solidFill>
                          <a:latin typeface="Arial Narrow"/>
                        </a:rPr>
                      </a:br>
                      <a:r>
                        <a:rPr lang="en-US" sz="700" b="0" i="0" u="none" strike="noStrike">
                          <a:solidFill>
                            <a:srgbClr val="0070C0"/>
                          </a:solidFill>
                          <a:latin typeface="Arial Narrow"/>
                        </a:rPr>
                        <a:t>Mar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+ 12m</a:t>
                      </a:r>
                      <a:br>
                        <a:rPr lang="en-US" sz="700" b="0" i="0" u="none" strike="noStrike">
                          <a:solidFill>
                            <a:srgbClr val="0070C0"/>
                          </a:solidFill>
                          <a:latin typeface="Arial Narrow"/>
                        </a:rPr>
                      </a:br>
                      <a:r>
                        <a:rPr lang="en-US" sz="700" b="0" i="0" u="none" strike="noStrike">
                          <a:solidFill>
                            <a:srgbClr val="0070C0"/>
                          </a:solidFill>
                          <a:latin typeface="Arial Narrow"/>
                        </a:rPr>
                        <a:t>Feb 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+ 15m</a:t>
                      </a:r>
                      <a:br>
                        <a:rPr lang="en-US" sz="700" b="0" i="0" u="none" strike="noStrike">
                          <a:solidFill>
                            <a:srgbClr val="0070C0"/>
                          </a:solidFill>
                          <a:latin typeface="Arial Narrow"/>
                        </a:rPr>
                      </a:br>
                      <a:r>
                        <a:rPr lang="en-US" sz="700" b="0" i="0" u="none" strike="noStrike">
                          <a:solidFill>
                            <a:srgbClr val="0070C0"/>
                          </a:solidFill>
                          <a:latin typeface="Arial Narrow"/>
                        </a:rPr>
                        <a:t>May 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116">
                <a:tc>
                  <a:txBody>
                    <a:bodyPr/>
                    <a:lstStyle/>
                    <a:p>
                      <a:pPr algn="ctr" fontAlgn="ctr"/>
                      <a:r>
                        <a:rPr lang="en-US" sz="700" b="1" i="0" u="none" strike="noStrike">
                          <a:latin typeface="Arial Narrow"/>
                        </a:rPr>
                        <a:t>OMPS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ctr"/>
                      <a:r>
                        <a:rPr lang="en-US" sz="700" b="1" i="0" u="none" strike="noStrike">
                          <a:latin typeface="Arial Narrow"/>
                        </a:rPr>
                        <a:t>SDR - Ozone NP Cal/EV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Arial"/>
                        </a:rPr>
                        <a:t>No issues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+ 1m</a:t>
                      </a:r>
                      <a:br>
                        <a:rPr lang="en-US" sz="700" b="0" i="0" u="none" strike="noStrike">
                          <a:solidFill>
                            <a:srgbClr val="0070C0"/>
                          </a:solidFill>
                          <a:latin typeface="Arial Narrow"/>
                        </a:rPr>
                      </a:br>
                      <a:r>
                        <a:rPr lang="en-US" sz="700" b="0" i="0" u="none" strike="noStrike">
                          <a:solidFill>
                            <a:srgbClr val="0070C0"/>
                          </a:solidFill>
                          <a:latin typeface="Arial Narrow"/>
                        </a:rPr>
                        <a:t>Mar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+ 12m</a:t>
                      </a:r>
                      <a:br>
                        <a:rPr lang="en-US" sz="700" b="0" i="0" u="none" strike="noStrike">
                          <a:solidFill>
                            <a:srgbClr val="0070C0"/>
                          </a:solidFill>
                          <a:latin typeface="Arial Narrow"/>
                        </a:rPr>
                      </a:br>
                      <a:r>
                        <a:rPr lang="en-US" sz="700" b="0" i="0" u="none" strike="noStrike">
                          <a:solidFill>
                            <a:srgbClr val="0070C0"/>
                          </a:solidFill>
                          <a:latin typeface="Arial Narrow"/>
                        </a:rPr>
                        <a:t>Feb 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+ 15m</a:t>
                      </a:r>
                      <a:br>
                        <a:rPr lang="en-US" sz="700" b="0" i="0" u="none" strike="noStrike">
                          <a:solidFill>
                            <a:srgbClr val="0070C0"/>
                          </a:solidFill>
                          <a:latin typeface="Arial Narrow"/>
                        </a:rPr>
                      </a:br>
                      <a:r>
                        <a:rPr lang="en-US" sz="700" b="0" i="0" u="none" strike="noStrike">
                          <a:solidFill>
                            <a:srgbClr val="0070C0"/>
                          </a:solidFill>
                          <a:latin typeface="Arial Narrow"/>
                        </a:rPr>
                        <a:t>May 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70C0"/>
                          </a:solidFill>
                          <a:latin typeface="Arial Narrow"/>
                        </a:rPr>
                        <a:t> </a:t>
                      </a:r>
                      <a:endParaRPr lang="en-US" sz="6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116">
                <a:tc>
                  <a:txBody>
                    <a:bodyPr/>
                    <a:lstStyle/>
                    <a:p>
                      <a:pPr algn="ctr" fontAlgn="ctr"/>
                      <a:r>
                        <a:rPr lang="en-US" sz="700" b="1" i="0" u="none" strike="noStrike">
                          <a:latin typeface="Arial Narrow"/>
                        </a:rPr>
                        <a:t>OMPS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ctr"/>
                      <a:r>
                        <a:rPr lang="en-US" sz="700" b="1" i="0" u="none" strike="noStrike">
                          <a:latin typeface="Arial Narrow"/>
                        </a:rPr>
                        <a:t>SDR - Ozone TC Geo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Arial"/>
                        </a:rPr>
                        <a:t>No issues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+ 1m</a:t>
                      </a:r>
                      <a:br>
                        <a:rPr lang="en-US" sz="700" b="0" i="0" u="none" strike="noStrike">
                          <a:solidFill>
                            <a:srgbClr val="0070C0"/>
                          </a:solidFill>
                          <a:latin typeface="Arial Narrow"/>
                        </a:rPr>
                      </a:br>
                      <a:r>
                        <a:rPr lang="en-US" sz="700" b="0" i="0" u="none" strike="noStrike">
                          <a:solidFill>
                            <a:srgbClr val="0070C0"/>
                          </a:solidFill>
                          <a:latin typeface="Arial Narrow"/>
                        </a:rPr>
                        <a:t>Mar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+ 3m</a:t>
                      </a:r>
                      <a:br>
                        <a:rPr lang="en-US" sz="700" b="0" i="0" u="none" strike="noStrike">
                          <a:solidFill>
                            <a:srgbClr val="0070C0"/>
                          </a:solidFill>
                          <a:latin typeface="Arial Narrow"/>
                        </a:rPr>
                      </a:br>
                      <a:r>
                        <a:rPr lang="en-US" sz="700" b="0" i="0" u="none" strike="noStrike">
                          <a:solidFill>
                            <a:srgbClr val="0070C0"/>
                          </a:solidFill>
                          <a:latin typeface="Arial Narrow"/>
                        </a:rPr>
                        <a:t>May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+ 6m</a:t>
                      </a:r>
                      <a:br>
                        <a:rPr lang="en-US" sz="700" b="0" i="0" u="none" strike="noStrike">
                          <a:solidFill>
                            <a:srgbClr val="0070C0"/>
                          </a:solidFill>
                          <a:latin typeface="Arial Narrow"/>
                        </a:rPr>
                      </a:br>
                      <a:r>
                        <a:rPr lang="en-US" sz="700" b="0" i="0" u="none" strike="noStrike">
                          <a:solidFill>
                            <a:srgbClr val="0070C0"/>
                          </a:solidFill>
                          <a:latin typeface="Arial Narrow"/>
                        </a:rPr>
                        <a:t>Aug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70C0"/>
                          </a:solidFill>
                          <a:latin typeface="Arial Narrow"/>
                        </a:rPr>
                        <a:t> </a:t>
                      </a:r>
                      <a:endParaRPr lang="en-US" sz="6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116">
                <a:tc>
                  <a:txBody>
                    <a:bodyPr/>
                    <a:lstStyle/>
                    <a:p>
                      <a:pPr algn="ctr" fontAlgn="ctr"/>
                      <a:r>
                        <a:rPr lang="en-US" sz="700" b="1" i="0" u="none" strike="noStrike">
                          <a:latin typeface="Arial Narrow"/>
                        </a:rPr>
                        <a:t>OMPS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ctr"/>
                      <a:r>
                        <a:rPr lang="en-US" sz="700" b="1" i="0" u="none" strike="noStrike">
                          <a:latin typeface="Arial Narrow"/>
                        </a:rPr>
                        <a:t>SDR - Ozone NP Geo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Arial"/>
                        </a:rPr>
                        <a:t>No issues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+ 1m</a:t>
                      </a:r>
                      <a:br>
                        <a:rPr lang="en-US" sz="700" b="0" i="0" u="none" strike="noStrike">
                          <a:solidFill>
                            <a:srgbClr val="0070C0"/>
                          </a:solidFill>
                          <a:latin typeface="Arial Narrow"/>
                        </a:rPr>
                      </a:br>
                      <a:r>
                        <a:rPr lang="en-US" sz="700" b="0" i="0" u="none" strike="noStrike">
                          <a:solidFill>
                            <a:srgbClr val="0070C0"/>
                          </a:solidFill>
                          <a:latin typeface="Arial Narrow"/>
                        </a:rPr>
                        <a:t>Mar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+ 3m</a:t>
                      </a:r>
                      <a:br>
                        <a:rPr lang="en-US" sz="700" b="0" i="0" u="none" strike="noStrike">
                          <a:solidFill>
                            <a:srgbClr val="0070C0"/>
                          </a:solidFill>
                          <a:latin typeface="Arial Narrow"/>
                        </a:rPr>
                      </a:br>
                      <a:r>
                        <a:rPr lang="en-US" sz="700" b="0" i="0" u="none" strike="noStrike">
                          <a:solidFill>
                            <a:srgbClr val="0070C0"/>
                          </a:solidFill>
                          <a:latin typeface="Arial Narrow"/>
                        </a:rPr>
                        <a:t>May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+ 6m</a:t>
                      </a:r>
                      <a:br>
                        <a:rPr lang="en-US" sz="700" b="0" i="0" u="none" strike="noStrike">
                          <a:solidFill>
                            <a:srgbClr val="0070C0"/>
                          </a:solidFill>
                          <a:latin typeface="Arial Narrow"/>
                        </a:rPr>
                      </a:br>
                      <a:r>
                        <a:rPr lang="en-US" sz="700" b="0" i="0" u="none" strike="noStrike">
                          <a:solidFill>
                            <a:srgbClr val="0070C0"/>
                          </a:solidFill>
                          <a:latin typeface="Arial Narrow"/>
                        </a:rPr>
                        <a:t>Aug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70C0"/>
                          </a:solidFill>
                          <a:latin typeface="Arial Narrow"/>
                        </a:rPr>
                        <a:t> </a:t>
                      </a:r>
                      <a:endParaRPr lang="en-US" sz="6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70C0"/>
                          </a:solidFill>
                          <a:latin typeface="Arial Narrow"/>
                        </a:rPr>
                        <a:t> </a:t>
                      </a:r>
                      <a:endParaRPr lang="en-US" sz="6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1766">
                <a:tc>
                  <a:txBody>
                    <a:bodyPr/>
                    <a:lstStyle/>
                    <a:p>
                      <a:pPr algn="ctr" fontAlgn="ctr"/>
                      <a:r>
                        <a:rPr lang="en-US" sz="700" b="1" i="0" u="none" strike="noStrike">
                          <a:latin typeface="Arial Narrow"/>
                        </a:rPr>
                        <a:t>OMPS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ctr"/>
                      <a:r>
                        <a:rPr lang="en-US" sz="700" b="1" i="0" u="none" strike="noStrike">
                          <a:latin typeface="Arial Narrow"/>
                        </a:rPr>
                        <a:t>EDR - Ozone 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Arial"/>
                        </a:rPr>
                        <a:t>Post-launch verification required; anticipate the need for post-launch adaptation of the TOMS-EP Version 8 algorithm to OMPS TC to satisfy JPSS L1RD accuracy and precision requirements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+ 2m</a:t>
                      </a:r>
                      <a:br>
                        <a:rPr lang="en-US" sz="700" b="0" i="0" u="none" strike="noStrike">
                          <a:solidFill>
                            <a:srgbClr val="0070C0"/>
                          </a:solidFill>
                          <a:latin typeface="Arial Narrow"/>
                        </a:rPr>
                      </a:br>
                      <a:r>
                        <a:rPr lang="en-US" sz="700" b="0" i="0" u="none" strike="noStrike">
                          <a:solidFill>
                            <a:srgbClr val="0070C0"/>
                          </a:solidFill>
                          <a:latin typeface="Arial Narrow"/>
                        </a:rPr>
                        <a:t>Apr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+ 6m</a:t>
                      </a:r>
                      <a:br>
                        <a:rPr lang="en-US" sz="700" b="0" i="0" u="none" strike="noStrike">
                          <a:solidFill>
                            <a:srgbClr val="0070C0"/>
                          </a:solidFill>
                          <a:latin typeface="Arial Narrow"/>
                        </a:rPr>
                      </a:br>
                      <a:r>
                        <a:rPr lang="en-US" sz="700" b="0" i="0" u="none" strike="noStrike">
                          <a:solidFill>
                            <a:srgbClr val="0070C0"/>
                          </a:solidFill>
                          <a:latin typeface="Arial Narrow"/>
                        </a:rPr>
                        <a:t>Aug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+ 8m</a:t>
                      </a:r>
                      <a:br>
                        <a:rPr lang="en-US" sz="700" b="0" i="0" u="none" strike="noStrike">
                          <a:solidFill>
                            <a:srgbClr val="0070C0"/>
                          </a:solidFill>
                          <a:latin typeface="Arial Narrow"/>
                        </a:rPr>
                      </a:br>
                      <a:r>
                        <a:rPr lang="en-US" sz="700" b="0" i="0" u="none" strike="noStrike">
                          <a:solidFill>
                            <a:srgbClr val="0070C0"/>
                          </a:solidFill>
                          <a:latin typeface="Arial Narrow"/>
                        </a:rPr>
                        <a:t>Oct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+ 10m</a:t>
                      </a:r>
                      <a:br>
                        <a:rPr lang="en-US" sz="700" b="0" i="0" u="none" strike="noStrike">
                          <a:solidFill>
                            <a:srgbClr val="0070C0"/>
                          </a:solidFill>
                          <a:latin typeface="Arial Narrow"/>
                        </a:rPr>
                      </a:br>
                      <a:r>
                        <a:rPr lang="en-US" sz="700" b="0" i="0" u="none" strike="noStrike">
                          <a:solidFill>
                            <a:srgbClr val="0070C0"/>
                          </a:solidFill>
                          <a:latin typeface="Arial Narrow"/>
                        </a:rPr>
                        <a:t>Dec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+ 15m</a:t>
                      </a:r>
                      <a:br>
                        <a:rPr lang="en-US" sz="700" b="0" i="0" u="none" strike="noStrike">
                          <a:solidFill>
                            <a:srgbClr val="0070C0"/>
                          </a:solidFill>
                          <a:latin typeface="Arial Narrow"/>
                        </a:rPr>
                      </a:br>
                      <a:r>
                        <a:rPr lang="en-US" sz="700" b="0" i="0" u="none" strike="noStrike">
                          <a:solidFill>
                            <a:srgbClr val="0070C0"/>
                          </a:solidFill>
                          <a:latin typeface="Arial Narrow"/>
                        </a:rPr>
                        <a:t>May 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5162">
                <a:tc>
                  <a:txBody>
                    <a:bodyPr/>
                    <a:lstStyle/>
                    <a:p>
                      <a:pPr algn="ctr" fontAlgn="ctr"/>
                      <a:r>
                        <a:rPr lang="en-US" sz="700" b="1" i="0" u="none" strike="noStrike">
                          <a:latin typeface="Arial Narrow"/>
                        </a:rPr>
                        <a:t>OMPS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700" b="1" i="0" u="none" strike="noStrike">
                          <a:latin typeface="Arial Narrow"/>
                        </a:rPr>
                        <a:t>EDR(IP) - Ozone NP</a:t>
                      </a:r>
                      <a:endParaRPr lang="en-US" sz="6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Arial"/>
                        </a:rPr>
                        <a:t>No heritage performance requirements; post-launch verification of operability required and anticipate the need for post-launch adaptation of the SBUV/2 Version 8 algorithm to OMPS NP to satisfy JPSS L1RD accuracy and precision requirements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+ 2m</a:t>
                      </a:r>
                      <a:br>
                        <a:rPr lang="en-US" sz="700" b="0" i="0" u="none" strike="noStrike">
                          <a:solidFill>
                            <a:srgbClr val="0070C0"/>
                          </a:solidFill>
                          <a:latin typeface="Arial Narrow"/>
                        </a:rPr>
                      </a:br>
                      <a:r>
                        <a:rPr lang="en-US" sz="700" b="0" i="0" u="none" strike="noStrike">
                          <a:solidFill>
                            <a:srgbClr val="0070C0"/>
                          </a:solidFill>
                          <a:latin typeface="Arial Narrow"/>
                        </a:rPr>
                        <a:t>Apr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+ 6m</a:t>
                      </a:r>
                      <a:br>
                        <a:rPr lang="en-US" sz="700" b="0" i="0" u="none" strike="noStrike">
                          <a:solidFill>
                            <a:srgbClr val="0070C0"/>
                          </a:solidFill>
                          <a:latin typeface="Arial Narrow"/>
                        </a:rPr>
                      </a:br>
                      <a:r>
                        <a:rPr lang="en-US" sz="700" b="0" i="0" u="none" strike="noStrike">
                          <a:solidFill>
                            <a:srgbClr val="0070C0"/>
                          </a:solidFill>
                          <a:latin typeface="Arial Narrow"/>
                        </a:rPr>
                        <a:t>Aug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+ 8m</a:t>
                      </a:r>
                      <a:br>
                        <a:rPr lang="en-US" sz="700" b="0" i="0" u="none" strike="noStrike">
                          <a:solidFill>
                            <a:srgbClr val="0070C0"/>
                          </a:solidFill>
                          <a:latin typeface="Arial Narrow"/>
                        </a:rPr>
                      </a:br>
                      <a:r>
                        <a:rPr lang="en-US" sz="700" b="0" i="0" u="none" strike="noStrike">
                          <a:solidFill>
                            <a:srgbClr val="0070C0"/>
                          </a:solidFill>
                          <a:latin typeface="Arial Narrow"/>
                        </a:rPr>
                        <a:t>Oct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DO + 10m</a:t>
                      </a:r>
                      <a:br>
                        <a:rPr lang="en-US" sz="700" b="0" i="0" u="none" strike="noStrike">
                          <a:solidFill>
                            <a:srgbClr val="0070C0"/>
                          </a:solidFill>
                          <a:latin typeface="Arial Narrow"/>
                        </a:rPr>
                      </a:br>
                      <a:r>
                        <a:rPr lang="en-US" sz="700" b="0" i="0" u="none" strike="noStrike">
                          <a:solidFill>
                            <a:srgbClr val="0070C0"/>
                          </a:solidFill>
                          <a:latin typeface="Arial Narrow"/>
                        </a:rPr>
                        <a:t>Dec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70C0"/>
                          </a:solidFill>
                          <a:latin typeface="Arial Narrow"/>
                        </a:rPr>
                        <a:t>DO + 15m</a:t>
                      </a:r>
                      <a:br>
                        <a:rPr lang="en-US" sz="700" b="0" i="0" u="none" strike="noStrike">
                          <a:solidFill>
                            <a:srgbClr val="0070C0"/>
                          </a:solidFill>
                          <a:latin typeface="Arial Narrow"/>
                        </a:rPr>
                      </a:br>
                      <a:r>
                        <a:rPr lang="en-US" sz="700" b="0" i="0" u="none" strike="noStrike">
                          <a:solidFill>
                            <a:srgbClr val="0070C0"/>
                          </a:solidFill>
                          <a:latin typeface="Arial Narrow"/>
                        </a:rPr>
                        <a:t>May 13</a:t>
                      </a:r>
                      <a:endParaRPr lang="en-US" sz="6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193">
                <a:tc>
                  <a:txBody>
                    <a:bodyPr/>
                    <a:lstStyle/>
                    <a:p>
                      <a:pPr algn="ctr" fontAlgn="ctr"/>
                      <a:r>
                        <a:rPr lang="en-US" sz="700" b="1" i="0" u="none" strike="noStrike">
                          <a:latin typeface="Arial Narrow"/>
                        </a:rPr>
                        <a:t>OMPS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700" b="1" i="0" u="none" strike="noStrike">
                          <a:latin typeface="Arial Narrow"/>
                        </a:rPr>
                        <a:t>X-Sensor Mapping - VIIRS to OMPS</a:t>
                      </a:r>
                      <a:endParaRPr lang="en-US" sz="6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Arial"/>
                        </a:rPr>
                        <a:t>No issues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70C0"/>
                          </a:solidFill>
                          <a:latin typeface="Arial Narrow"/>
                        </a:rPr>
                        <a:t> </a:t>
                      </a:r>
                      <a:endParaRPr lang="en-US" sz="6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744">
                <a:tc>
                  <a:txBody>
                    <a:bodyPr/>
                    <a:lstStyle/>
                    <a:p>
                      <a:pPr algn="ctr" fontAlgn="ctr"/>
                      <a:r>
                        <a:rPr lang="en-US" sz="700" b="1" i="0" u="none" strike="noStrike">
                          <a:latin typeface="Arial Narrow"/>
                        </a:rPr>
                        <a:t>OMPS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ctr"/>
                      <a:r>
                        <a:rPr lang="en-US" sz="700" b="1" i="0" u="none" strike="noStrike">
                          <a:latin typeface="Arial Narrow"/>
                        </a:rPr>
                        <a:t>X-Sensor Mapping - CrIMSS to OMPS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latin typeface="Arial"/>
                        </a:rPr>
                        <a:t>No issues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70C0"/>
                          </a:solidFill>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ext Box 50"/>
          <p:cNvSpPr txBox="1">
            <a:spLocks noChangeArrowheads="1"/>
          </p:cNvSpPr>
          <p:nvPr/>
        </p:nvSpPr>
        <p:spPr bwMode="auto">
          <a:xfrm>
            <a:off x="2409825" y="37718999"/>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6" name="Text Box 80"/>
          <p:cNvSpPr txBox="1">
            <a:spLocks noChangeArrowheads="1"/>
          </p:cNvSpPr>
          <p:nvPr/>
        </p:nvSpPr>
        <p:spPr bwMode="auto">
          <a:xfrm>
            <a:off x="2409825" y="342233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7" name="Text Box 81"/>
          <p:cNvSpPr txBox="1">
            <a:spLocks noChangeArrowheads="1"/>
          </p:cNvSpPr>
          <p:nvPr/>
        </p:nvSpPr>
        <p:spPr bwMode="auto">
          <a:xfrm>
            <a:off x="2409825" y="3474481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8" name="Text Box 204"/>
          <p:cNvSpPr txBox="1">
            <a:spLocks noChangeArrowheads="1"/>
          </p:cNvSpPr>
          <p:nvPr/>
        </p:nvSpPr>
        <p:spPr bwMode="auto">
          <a:xfrm>
            <a:off x="2409825" y="33042225"/>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9" name="Text Box 227"/>
          <p:cNvSpPr txBox="1">
            <a:spLocks noChangeArrowheads="1"/>
          </p:cNvSpPr>
          <p:nvPr/>
        </p:nvSpPr>
        <p:spPr bwMode="auto">
          <a:xfrm>
            <a:off x="2409825" y="33042225"/>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0" name="Text Box 231"/>
          <p:cNvSpPr txBox="1">
            <a:spLocks noChangeArrowheads="1"/>
          </p:cNvSpPr>
          <p:nvPr/>
        </p:nvSpPr>
        <p:spPr bwMode="auto">
          <a:xfrm>
            <a:off x="2409825" y="36718875"/>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1" name="Text Box 232"/>
          <p:cNvSpPr txBox="1">
            <a:spLocks noChangeArrowheads="1"/>
          </p:cNvSpPr>
          <p:nvPr/>
        </p:nvSpPr>
        <p:spPr bwMode="auto">
          <a:xfrm>
            <a:off x="2409825" y="355092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2" name="Text Box 51"/>
          <p:cNvSpPr txBox="1">
            <a:spLocks noChangeArrowheads="1"/>
          </p:cNvSpPr>
          <p:nvPr/>
        </p:nvSpPr>
        <p:spPr bwMode="auto">
          <a:xfrm>
            <a:off x="2409825" y="38214300"/>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3" name="Text Box 51"/>
          <p:cNvSpPr txBox="1">
            <a:spLocks noChangeArrowheads="1"/>
          </p:cNvSpPr>
          <p:nvPr/>
        </p:nvSpPr>
        <p:spPr bwMode="auto">
          <a:xfrm>
            <a:off x="2409825" y="38214300"/>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4" name="Text Box 54"/>
          <p:cNvSpPr txBox="1">
            <a:spLocks noChangeArrowheads="1"/>
          </p:cNvSpPr>
          <p:nvPr/>
        </p:nvSpPr>
        <p:spPr bwMode="auto">
          <a:xfrm>
            <a:off x="2409825" y="32227157"/>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5" name="Text Box 232"/>
          <p:cNvSpPr txBox="1">
            <a:spLocks noChangeArrowheads="1"/>
          </p:cNvSpPr>
          <p:nvPr/>
        </p:nvSpPr>
        <p:spPr bwMode="auto">
          <a:xfrm>
            <a:off x="2409825" y="35509200"/>
            <a:ext cx="133350" cy="26670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6" name="Text Box 232"/>
          <p:cNvSpPr txBox="1">
            <a:spLocks noChangeArrowheads="1"/>
          </p:cNvSpPr>
          <p:nvPr/>
        </p:nvSpPr>
        <p:spPr bwMode="auto">
          <a:xfrm>
            <a:off x="2409825" y="35509200"/>
            <a:ext cx="133350" cy="26670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7" name="Text Box 232"/>
          <p:cNvSpPr txBox="1">
            <a:spLocks noChangeArrowheads="1"/>
          </p:cNvSpPr>
          <p:nvPr/>
        </p:nvSpPr>
        <p:spPr bwMode="auto">
          <a:xfrm>
            <a:off x="2409825" y="36766500"/>
            <a:ext cx="133350" cy="26670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8" name="Text Box 232"/>
          <p:cNvSpPr txBox="1">
            <a:spLocks noChangeArrowheads="1"/>
          </p:cNvSpPr>
          <p:nvPr/>
        </p:nvSpPr>
        <p:spPr bwMode="auto">
          <a:xfrm>
            <a:off x="2409825" y="36766500"/>
            <a:ext cx="133350" cy="26670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9" name="Text Box 232"/>
          <p:cNvSpPr txBox="1">
            <a:spLocks noChangeArrowheads="1"/>
          </p:cNvSpPr>
          <p:nvPr/>
        </p:nvSpPr>
        <p:spPr bwMode="auto">
          <a:xfrm>
            <a:off x="2409825" y="36766500"/>
            <a:ext cx="133350" cy="26670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20" name="Text Box 80"/>
          <p:cNvSpPr txBox="1">
            <a:spLocks noChangeArrowheads="1"/>
          </p:cNvSpPr>
          <p:nvPr/>
        </p:nvSpPr>
        <p:spPr bwMode="auto">
          <a:xfrm>
            <a:off x="2409825" y="342233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1" name="Text Box 81"/>
          <p:cNvSpPr txBox="1">
            <a:spLocks noChangeArrowheads="1"/>
          </p:cNvSpPr>
          <p:nvPr/>
        </p:nvSpPr>
        <p:spPr bwMode="auto">
          <a:xfrm>
            <a:off x="2409825" y="345186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2" name="Text Box 80"/>
          <p:cNvSpPr txBox="1">
            <a:spLocks noChangeArrowheads="1"/>
          </p:cNvSpPr>
          <p:nvPr/>
        </p:nvSpPr>
        <p:spPr bwMode="auto">
          <a:xfrm>
            <a:off x="2409825" y="352996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3" name="Text Box 81"/>
          <p:cNvSpPr txBox="1">
            <a:spLocks noChangeArrowheads="1"/>
          </p:cNvSpPr>
          <p:nvPr/>
        </p:nvSpPr>
        <p:spPr bwMode="auto">
          <a:xfrm>
            <a:off x="2409825" y="355949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4" name="Text Box 80"/>
          <p:cNvSpPr txBox="1">
            <a:spLocks noChangeArrowheads="1"/>
          </p:cNvSpPr>
          <p:nvPr/>
        </p:nvSpPr>
        <p:spPr bwMode="auto">
          <a:xfrm>
            <a:off x="2409825" y="365569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5" name="Text Box 81"/>
          <p:cNvSpPr txBox="1">
            <a:spLocks noChangeArrowheads="1"/>
          </p:cNvSpPr>
          <p:nvPr/>
        </p:nvSpPr>
        <p:spPr bwMode="auto">
          <a:xfrm>
            <a:off x="2409825" y="368522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6" name="Text Box 80"/>
          <p:cNvSpPr txBox="1">
            <a:spLocks noChangeArrowheads="1"/>
          </p:cNvSpPr>
          <p:nvPr/>
        </p:nvSpPr>
        <p:spPr bwMode="auto">
          <a:xfrm>
            <a:off x="2409825" y="376428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7" name="Text Box 81"/>
          <p:cNvSpPr txBox="1">
            <a:spLocks noChangeArrowheads="1"/>
          </p:cNvSpPr>
          <p:nvPr/>
        </p:nvSpPr>
        <p:spPr bwMode="auto">
          <a:xfrm>
            <a:off x="2409825" y="379380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8" name="Text Box 80"/>
          <p:cNvSpPr txBox="1">
            <a:spLocks noChangeArrowheads="1"/>
          </p:cNvSpPr>
          <p:nvPr/>
        </p:nvSpPr>
        <p:spPr bwMode="auto">
          <a:xfrm>
            <a:off x="2409825" y="382333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9" name="Text Box 50"/>
          <p:cNvSpPr txBox="1">
            <a:spLocks noChangeArrowheads="1"/>
          </p:cNvSpPr>
          <p:nvPr/>
        </p:nvSpPr>
        <p:spPr bwMode="auto">
          <a:xfrm>
            <a:off x="2409825" y="3771185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30" name="Text Box 50"/>
          <p:cNvSpPr txBox="1">
            <a:spLocks noChangeArrowheads="1"/>
          </p:cNvSpPr>
          <p:nvPr/>
        </p:nvSpPr>
        <p:spPr bwMode="auto">
          <a:xfrm>
            <a:off x="2409825" y="382238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31" name="Text Box 66"/>
          <p:cNvSpPr txBox="1">
            <a:spLocks noChangeArrowheads="1"/>
          </p:cNvSpPr>
          <p:nvPr/>
        </p:nvSpPr>
        <p:spPr bwMode="auto">
          <a:xfrm>
            <a:off x="2409825" y="3372564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32" name="Text Box 50"/>
          <p:cNvSpPr txBox="1">
            <a:spLocks noChangeArrowheads="1"/>
          </p:cNvSpPr>
          <p:nvPr/>
        </p:nvSpPr>
        <p:spPr bwMode="auto">
          <a:xfrm>
            <a:off x="2409825" y="37711856"/>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33" name="Text Box 80"/>
          <p:cNvSpPr txBox="1">
            <a:spLocks noChangeArrowheads="1"/>
          </p:cNvSpPr>
          <p:nvPr/>
        </p:nvSpPr>
        <p:spPr bwMode="auto">
          <a:xfrm>
            <a:off x="2409825" y="382333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34" name="Text Box 80"/>
          <p:cNvSpPr txBox="1">
            <a:spLocks noChangeArrowheads="1"/>
          </p:cNvSpPr>
          <p:nvPr/>
        </p:nvSpPr>
        <p:spPr bwMode="auto">
          <a:xfrm>
            <a:off x="2409825" y="382333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35" name="Text Box 66"/>
          <p:cNvSpPr txBox="1">
            <a:spLocks noChangeArrowheads="1"/>
          </p:cNvSpPr>
          <p:nvPr/>
        </p:nvSpPr>
        <p:spPr bwMode="auto">
          <a:xfrm>
            <a:off x="2409825" y="3372564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36" name="Text Box 66"/>
          <p:cNvSpPr txBox="1">
            <a:spLocks noChangeArrowheads="1"/>
          </p:cNvSpPr>
          <p:nvPr/>
        </p:nvSpPr>
        <p:spPr bwMode="auto">
          <a:xfrm>
            <a:off x="2409825" y="3550681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37" name="Text Box 66"/>
          <p:cNvSpPr txBox="1">
            <a:spLocks noChangeArrowheads="1"/>
          </p:cNvSpPr>
          <p:nvPr/>
        </p:nvSpPr>
        <p:spPr bwMode="auto">
          <a:xfrm>
            <a:off x="2409825" y="367641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38" name="Text Box 80"/>
          <p:cNvSpPr txBox="1">
            <a:spLocks noChangeArrowheads="1"/>
          </p:cNvSpPr>
          <p:nvPr/>
        </p:nvSpPr>
        <p:spPr bwMode="auto">
          <a:xfrm>
            <a:off x="2409825" y="342233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39" name="Text Box 81"/>
          <p:cNvSpPr txBox="1">
            <a:spLocks noChangeArrowheads="1"/>
          </p:cNvSpPr>
          <p:nvPr/>
        </p:nvSpPr>
        <p:spPr bwMode="auto">
          <a:xfrm>
            <a:off x="2409825" y="345186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40" name="Text Box 80"/>
          <p:cNvSpPr txBox="1">
            <a:spLocks noChangeArrowheads="1"/>
          </p:cNvSpPr>
          <p:nvPr/>
        </p:nvSpPr>
        <p:spPr bwMode="auto">
          <a:xfrm>
            <a:off x="2409825" y="352996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41" name="Text Box 81"/>
          <p:cNvSpPr txBox="1">
            <a:spLocks noChangeArrowheads="1"/>
          </p:cNvSpPr>
          <p:nvPr/>
        </p:nvSpPr>
        <p:spPr bwMode="auto">
          <a:xfrm>
            <a:off x="2409825" y="355949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42" name="Text Box 80"/>
          <p:cNvSpPr txBox="1">
            <a:spLocks noChangeArrowheads="1"/>
          </p:cNvSpPr>
          <p:nvPr/>
        </p:nvSpPr>
        <p:spPr bwMode="auto">
          <a:xfrm>
            <a:off x="2409825" y="365569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43" name="Text Box 81"/>
          <p:cNvSpPr txBox="1">
            <a:spLocks noChangeArrowheads="1"/>
          </p:cNvSpPr>
          <p:nvPr/>
        </p:nvSpPr>
        <p:spPr bwMode="auto">
          <a:xfrm>
            <a:off x="2409825" y="368522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44" name="Text Box 80"/>
          <p:cNvSpPr txBox="1">
            <a:spLocks noChangeArrowheads="1"/>
          </p:cNvSpPr>
          <p:nvPr/>
        </p:nvSpPr>
        <p:spPr bwMode="auto">
          <a:xfrm>
            <a:off x="2409825" y="376428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45" name="Text Box 81"/>
          <p:cNvSpPr txBox="1">
            <a:spLocks noChangeArrowheads="1"/>
          </p:cNvSpPr>
          <p:nvPr/>
        </p:nvSpPr>
        <p:spPr bwMode="auto">
          <a:xfrm>
            <a:off x="2409825" y="379380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46" name="Text Box 80"/>
          <p:cNvSpPr txBox="1">
            <a:spLocks noChangeArrowheads="1"/>
          </p:cNvSpPr>
          <p:nvPr/>
        </p:nvSpPr>
        <p:spPr bwMode="auto">
          <a:xfrm>
            <a:off x="2409825" y="382333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47" name="Text Box 50"/>
          <p:cNvSpPr txBox="1">
            <a:spLocks noChangeArrowheads="1"/>
          </p:cNvSpPr>
          <p:nvPr/>
        </p:nvSpPr>
        <p:spPr bwMode="auto">
          <a:xfrm>
            <a:off x="2409825" y="37711856"/>
            <a:ext cx="133350" cy="25717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48" name="Text Box 80"/>
          <p:cNvSpPr txBox="1">
            <a:spLocks noChangeArrowheads="1"/>
          </p:cNvSpPr>
          <p:nvPr/>
        </p:nvSpPr>
        <p:spPr bwMode="auto">
          <a:xfrm>
            <a:off x="2409825" y="382333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49" name="Text Box 80"/>
          <p:cNvSpPr txBox="1">
            <a:spLocks noChangeArrowheads="1"/>
          </p:cNvSpPr>
          <p:nvPr/>
        </p:nvSpPr>
        <p:spPr bwMode="auto">
          <a:xfrm>
            <a:off x="2409825" y="382333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50" name="Text Box 66"/>
          <p:cNvSpPr txBox="1">
            <a:spLocks noChangeArrowheads="1"/>
          </p:cNvSpPr>
          <p:nvPr/>
        </p:nvSpPr>
        <p:spPr bwMode="auto">
          <a:xfrm>
            <a:off x="2409825" y="355068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51" name="Text Box 66"/>
          <p:cNvSpPr txBox="1">
            <a:spLocks noChangeArrowheads="1"/>
          </p:cNvSpPr>
          <p:nvPr/>
        </p:nvSpPr>
        <p:spPr bwMode="auto">
          <a:xfrm>
            <a:off x="2409825" y="367641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52" name="Text Box 66"/>
          <p:cNvSpPr txBox="1">
            <a:spLocks noChangeArrowheads="1"/>
          </p:cNvSpPr>
          <p:nvPr/>
        </p:nvSpPr>
        <p:spPr bwMode="auto">
          <a:xfrm>
            <a:off x="6905625" y="3372564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53" name="Text Box 66"/>
          <p:cNvSpPr txBox="1">
            <a:spLocks noChangeArrowheads="1"/>
          </p:cNvSpPr>
          <p:nvPr/>
        </p:nvSpPr>
        <p:spPr bwMode="auto">
          <a:xfrm>
            <a:off x="6905625" y="355068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54" name="Text Box 66"/>
          <p:cNvSpPr txBox="1">
            <a:spLocks noChangeArrowheads="1"/>
          </p:cNvSpPr>
          <p:nvPr/>
        </p:nvSpPr>
        <p:spPr bwMode="auto">
          <a:xfrm>
            <a:off x="6905625" y="367641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55" name="Text Box 66"/>
          <p:cNvSpPr txBox="1">
            <a:spLocks noChangeArrowheads="1"/>
          </p:cNvSpPr>
          <p:nvPr/>
        </p:nvSpPr>
        <p:spPr bwMode="auto">
          <a:xfrm>
            <a:off x="14335125" y="350496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56" name="Text Box 66"/>
          <p:cNvSpPr txBox="1">
            <a:spLocks noChangeArrowheads="1"/>
          </p:cNvSpPr>
          <p:nvPr/>
        </p:nvSpPr>
        <p:spPr bwMode="auto">
          <a:xfrm>
            <a:off x="14335125" y="3784996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57" name="Text Box 66"/>
          <p:cNvSpPr txBox="1">
            <a:spLocks noChangeArrowheads="1"/>
          </p:cNvSpPr>
          <p:nvPr/>
        </p:nvSpPr>
        <p:spPr bwMode="auto">
          <a:xfrm>
            <a:off x="14335125" y="3443049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58" name="Text Box 66"/>
          <p:cNvSpPr txBox="1">
            <a:spLocks noChangeArrowheads="1"/>
          </p:cNvSpPr>
          <p:nvPr/>
        </p:nvSpPr>
        <p:spPr bwMode="auto">
          <a:xfrm>
            <a:off x="14335125" y="3372564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59" name="Text Box 66"/>
          <p:cNvSpPr txBox="1">
            <a:spLocks noChangeArrowheads="1"/>
          </p:cNvSpPr>
          <p:nvPr/>
        </p:nvSpPr>
        <p:spPr bwMode="auto">
          <a:xfrm>
            <a:off x="14335125" y="355068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60" name="Text Box 66"/>
          <p:cNvSpPr txBox="1">
            <a:spLocks noChangeArrowheads="1"/>
          </p:cNvSpPr>
          <p:nvPr/>
        </p:nvSpPr>
        <p:spPr bwMode="auto">
          <a:xfrm>
            <a:off x="14335125" y="367641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61" name="Text Box 66"/>
          <p:cNvSpPr txBox="1">
            <a:spLocks noChangeArrowheads="1"/>
          </p:cNvSpPr>
          <p:nvPr/>
        </p:nvSpPr>
        <p:spPr bwMode="auto">
          <a:xfrm>
            <a:off x="7848600" y="350496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62" name="Text Box 66"/>
          <p:cNvSpPr txBox="1">
            <a:spLocks noChangeArrowheads="1"/>
          </p:cNvSpPr>
          <p:nvPr/>
        </p:nvSpPr>
        <p:spPr bwMode="auto">
          <a:xfrm>
            <a:off x="7848600" y="3784996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63" name="Text Box 66"/>
          <p:cNvSpPr txBox="1">
            <a:spLocks noChangeArrowheads="1"/>
          </p:cNvSpPr>
          <p:nvPr/>
        </p:nvSpPr>
        <p:spPr bwMode="auto">
          <a:xfrm>
            <a:off x="7848600" y="3443049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64" name="Text Box 66"/>
          <p:cNvSpPr txBox="1">
            <a:spLocks noChangeArrowheads="1"/>
          </p:cNvSpPr>
          <p:nvPr/>
        </p:nvSpPr>
        <p:spPr bwMode="auto">
          <a:xfrm>
            <a:off x="7848600" y="3372564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65" name="Text Box 66"/>
          <p:cNvSpPr txBox="1">
            <a:spLocks noChangeArrowheads="1"/>
          </p:cNvSpPr>
          <p:nvPr/>
        </p:nvSpPr>
        <p:spPr bwMode="auto">
          <a:xfrm>
            <a:off x="7848600" y="355068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66" name="Text Box 66"/>
          <p:cNvSpPr txBox="1">
            <a:spLocks noChangeArrowheads="1"/>
          </p:cNvSpPr>
          <p:nvPr/>
        </p:nvSpPr>
        <p:spPr bwMode="auto">
          <a:xfrm>
            <a:off x="7848600" y="367641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67" name="Text Box 227"/>
          <p:cNvSpPr txBox="1">
            <a:spLocks noChangeArrowheads="1"/>
          </p:cNvSpPr>
          <p:nvPr/>
        </p:nvSpPr>
        <p:spPr bwMode="auto">
          <a:xfrm>
            <a:off x="5029200" y="331470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68" name="Text Box 2"/>
          <p:cNvSpPr txBox="1">
            <a:spLocks noChangeArrowheads="1"/>
          </p:cNvSpPr>
          <p:nvPr/>
        </p:nvSpPr>
        <p:spPr bwMode="auto">
          <a:xfrm>
            <a:off x="5029200" y="334205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69" name="Text Box 2"/>
          <p:cNvSpPr txBox="1">
            <a:spLocks noChangeArrowheads="1"/>
          </p:cNvSpPr>
          <p:nvPr/>
        </p:nvSpPr>
        <p:spPr bwMode="auto">
          <a:xfrm>
            <a:off x="5029200" y="3340689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70" name="Text Box 81"/>
          <p:cNvSpPr txBox="1">
            <a:spLocks noChangeArrowheads="1"/>
          </p:cNvSpPr>
          <p:nvPr/>
        </p:nvSpPr>
        <p:spPr bwMode="auto">
          <a:xfrm>
            <a:off x="2409825" y="3474481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71" name="Text Box 80"/>
          <p:cNvSpPr txBox="1">
            <a:spLocks noChangeArrowheads="1"/>
          </p:cNvSpPr>
          <p:nvPr/>
        </p:nvSpPr>
        <p:spPr bwMode="auto">
          <a:xfrm>
            <a:off x="5029200" y="357092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72" name="Text Box 81"/>
          <p:cNvSpPr txBox="1">
            <a:spLocks noChangeArrowheads="1"/>
          </p:cNvSpPr>
          <p:nvPr/>
        </p:nvSpPr>
        <p:spPr bwMode="auto">
          <a:xfrm>
            <a:off x="5029200" y="360045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73" name="Text Box 66"/>
          <p:cNvSpPr txBox="1">
            <a:spLocks noChangeArrowheads="1"/>
          </p:cNvSpPr>
          <p:nvPr/>
        </p:nvSpPr>
        <p:spPr bwMode="auto">
          <a:xfrm>
            <a:off x="5029200" y="3591639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74" name="Text Box 66"/>
          <p:cNvSpPr txBox="1">
            <a:spLocks noChangeArrowheads="1"/>
          </p:cNvSpPr>
          <p:nvPr/>
        </p:nvSpPr>
        <p:spPr bwMode="auto">
          <a:xfrm>
            <a:off x="5029200" y="3591639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75" name="Text Box 66"/>
          <p:cNvSpPr txBox="1">
            <a:spLocks noChangeArrowheads="1"/>
          </p:cNvSpPr>
          <p:nvPr/>
        </p:nvSpPr>
        <p:spPr bwMode="auto">
          <a:xfrm>
            <a:off x="5029200" y="3591639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76" name="Text Box 66"/>
          <p:cNvSpPr txBox="1">
            <a:spLocks noChangeArrowheads="1"/>
          </p:cNvSpPr>
          <p:nvPr/>
        </p:nvSpPr>
        <p:spPr bwMode="auto">
          <a:xfrm>
            <a:off x="5029200" y="3591639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77" name="Text Box 227"/>
          <p:cNvSpPr txBox="1">
            <a:spLocks noChangeArrowheads="1"/>
          </p:cNvSpPr>
          <p:nvPr/>
        </p:nvSpPr>
        <p:spPr bwMode="auto">
          <a:xfrm>
            <a:off x="5029200" y="331470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78" name="Text Box 2"/>
          <p:cNvSpPr txBox="1">
            <a:spLocks noChangeArrowheads="1"/>
          </p:cNvSpPr>
          <p:nvPr/>
        </p:nvSpPr>
        <p:spPr bwMode="auto">
          <a:xfrm>
            <a:off x="5029200" y="334205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79" name="Text Box 2"/>
          <p:cNvSpPr txBox="1">
            <a:spLocks noChangeArrowheads="1"/>
          </p:cNvSpPr>
          <p:nvPr/>
        </p:nvSpPr>
        <p:spPr bwMode="auto">
          <a:xfrm>
            <a:off x="5029200" y="3340689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80" name="Text Box 80"/>
          <p:cNvSpPr txBox="1">
            <a:spLocks noChangeArrowheads="1"/>
          </p:cNvSpPr>
          <p:nvPr/>
        </p:nvSpPr>
        <p:spPr bwMode="auto">
          <a:xfrm>
            <a:off x="5029200" y="35423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81" name="Text Box 81"/>
          <p:cNvSpPr txBox="1">
            <a:spLocks noChangeArrowheads="1"/>
          </p:cNvSpPr>
          <p:nvPr/>
        </p:nvSpPr>
        <p:spPr bwMode="auto">
          <a:xfrm>
            <a:off x="5029200" y="357187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82" name="Text Box 66"/>
          <p:cNvSpPr txBox="1">
            <a:spLocks noChangeArrowheads="1"/>
          </p:cNvSpPr>
          <p:nvPr/>
        </p:nvSpPr>
        <p:spPr bwMode="auto">
          <a:xfrm>
            <a:off x="5029200" y="3563064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83" name="Text Box 66"/>
          <p:cNvSpPr txBox="1">
            <a:spLocks noChangeArrowheads="1"/>
          </p:cNvSpPr>
          <p:nvPr/>
        </p:nvSpPr>
        <p:spPr bwMode="auto">
          <a:xfrm>
            <a:off x="5029200" y="3563064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84" name="Text Box 66"/>
          <p:cNvSpPr txBox="1">
            <a:spLocks noChangeArrowheads="1"/>
          </p:cNvSpPr>
          <p:nvPr/>
        </p:nvSpPr>
        <p:spPr bwMode="auto">
          <a:xfrm>
            <a:off x="5029200" y="3563064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85" name="Text Box 66"/>
          <p:cNvSpPr txBox="1">
            <a:spLocks noChangeArrowheads="1"/>
          </p:cNvSpPr>
          <p:nvPr/>
        </p:nvSpPr>
        <p:spPr bwMode="auto">
          <a:xfrm>
            <a:off x="5029200" y="3563064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86" name="Text Box 80"/>
          <p:cNvSpPr txBox="1">
            <a:spLocks noChangeArrowheads="1"/>
          </p:cNvSpPr>
          <p:nvPr/>
        </p:nvSpPr>
        <p:spPr bwMode="auto">
          <a:xfrm>
            <a:off x="5029200" y="35423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87" name="Text Box 81"/>
          <p:cNvSpPr txBox="1">
            <a:spLocks noChangeArrowheads="1"/>
          </p:cNvSpPr>
          <p:nvPr/>
        </p:nvSpPr>
        <p:spPr bwMode="auto">
          <a:xfrm>
            <a:off x="5029200" y="357187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88" name="Text Box 66"/>
          <p:cNvSpPr txBox="1">
            <a:spLocks noChangeArrowheads="1"/>
          </p:cNvSpPr>
          <p:nvPr/>
        </p:nvSpPr>
        <p:spPr bwMode="auto">
          <a:xfrm>
            <a:off x="5029200" y="3563064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89" name="Text Box 66"/>
          <p:cNvSpPr txBox="1">
            <a:spLocks noChangeArrowheads="1"/>
          </p:cNvSpPr>
          <p:nvPr/>
        </p:nvSpPr>
        <p:spPr bwMode="auto">
          <a:xfrm>
            <a:off x="5029200" y="3563064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90" name="Text Box 66"/>
          <p:cNvSpPr txBox="1">
            <a:spLocks noChangeArrowheads="1"/>
          </p:cNvSpPr>
          <p:nvPr/>
        </p:nvSpPr>
        <p:spPr bwMode="auto">
          <a:xfrm>
            <a:off x="5029200" y="3563064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91" name="Text Box 66"/>
          <p:cNvSpPr txBox="1">
            <a:spLocks noChangeArrowheads="1"/>
          </p:cNvSpPr>
          <p:nvPr/>
        </p:nvSpPr>
        <p:spPr bwMode="auto">
          <a:xfrm>
            <a:off x="5029200" y="3563064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92" name="Text Box 80"/>
          <p:cNvSpPr txBox="1">
            <a:spLocks noChangeArrowheads="1"/>
          </p:cNvSpPr>
          <p:nvPr/>
        </p:nvSpPr>
        <p:spPr bwMode="auto">
          <a:xfrm>
            <a:off x="5029200" y="35423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93" name="Text Box 81"/>
          <p:cNvSpPr txBox="1">
            <a:spLocks noChangeArrowheads="1"/>
          </p:cNvSpPr>
          <p:nvPr/>
        </p:nvSpPr>
        <p:spPr bwMode="auto">
          <a:xfrm>
            <a:off x="5029200" y="357187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94" name="Text Box 66"/>
          <p:cNvSpPr txBox="1">
            <a:spLocks noChangeArrowheads="1"/>
          </p:cNvSpPr>
          <p:nvPr/>
        </p:nvSpPr>
        <p:spPr bwMode="auto">
          <a:xfrm>
            <a:off x="5029200" y="3563064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95" name="Text Box 66"/>
          <p:cNvSpPr txBox="1">
            <a:spLocks noChangeArrowheads="1"/>
          </p:cNvSpPr>
          <p:nvPr/>
        </p:nvSpPr>
        <p:spPr bwMode="auto">
          <a:xfrm>
            <a:off x="5029200" y="3563064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96" name="Text Box 66"/>
          <p:cNvSpPr txBox="1">
            <a:spLocks noChangeArrowheads="1"/>
          </p:cNvSpPr>
          <p:nvPr/>
        </p:nvSpPr>
        <p:spPr bwMode="auto">
          <a:xfrm>
            <a:off x="5029200" y="3563064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97" name="Text Box 66"/>
          <p:cNvSpPr txBox="1">
            <a:spLocks noChangeArrowheads="1"/>
          </p:cNvSpPr>
          <p:nvPr/>
        </p:nvSpPr>
        <p:spPr bwMode="auto">
          <a:xfrm>
            <a:off x="5029200" y="35630644"/>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98" name="Text Box 227"/>
          <p:cNvSpPr txBox="1">
            <a:spLocks noChangeArrowheads="1"/>
          </p:cNvSpPr>
          <p:nvPr/>
        </p:nvSpPr>
        <p:spPr bwMode="auto">
          <a:xfrm>
            <a:off x="5029200" y="333470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99" name="Text Box 2"/>
          <p:cNvSpPr txBox="1">
            <a:spLocks noChangeArrowheads="1"/>
          </p:cNvSpPr>
          <p:nvPr/>
        </p:nvSpPr>
        <p:spPr bwMode="auto">
          <a:xfrm>
            <a:off x="5029200" y="3362052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00" name="Text Box 2"/>
          <p:cNvSpPr txBox="1">
            <a:spLocks noChangeArrowheads="1"/>
          </p:cNvSpPr>
          <p:nvPr/>
        </p:nvSpPr>
        <p:spPr bwMode="auto">
          <a:xfrm>
            <a:off x="5029200" y="33606921"/>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01" name="Text Box 227"/>
          <p:cNvSpPr txBox="1">
            <a:spLocks noChangeArrowheads="1"/>
          </p:cNvSpPr>
          <p:nvPr/>
        </p:nvSpPr>
        <p:spPr bwMode="auto">
          <a:xfrm>
            <a:off x="5029200" y="333470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02" name="Text Box 2"/>
          <p:cNvSpPr txBox="1">
            <a:spLocks noChangeArrowheads="1"/>
          </p:cNvSpPr>
          <p:nvPr/>
        </p:nvSpPr>
        <p:spPr bwMode="auto">
          <a:xfrm>
            <a:off x="5029200" y="3362052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03" name="Text Box 2"/>
          <p:cNvSpPr txBox="1">
            <a:spLocks noChangeArrowheads="1"/>
          </p:cNvSpPr>
          <p:nvPr/>
        </p:nvSpPr>
        <p:spPr bwMode="auto">
          <a:xfrm>
            <a:off x="5029200" y="33606921"/>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04" name="Text Box 227"/>
          <p:cNvSpPr txBox="1">
            <a:spLocks noChangeArrowheads="1"/>
          </p:cNvSpPr>
          <p:nvPr/>
        </p:nvSpPr>
        <p:spPr bwMode="auto">
          <a:xfrm>
            <a:off x="5029200" y="333470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05" name="Text Box 2"/>
          <p:cNvSpPr txBox="1">
            <a:spLocks noChangeArrowheads="1"/>
          </p:cNvSpPr>
          <p:nvPr/>
        </p:nvSpPr>
        <p:spPr bwMode="auto">
          <a:xfrm>
            <a:off x="5029200" y="3362052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06" name="Text Box 2"/>
          <p:cNvSpPr txBox="1">
            <a:spLocks noChangeArrowheads="1"/>
          </p:cNvSpPr>
          <p:nvPr/>
        </p:nvSpPr>
        <p:spPr bwMode="auto">
          <a:xfrm>
            <a:off x="5029200" y="33606921"/>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07" name="Text Box 80"/>
          <p:cNvSpPr txBox="1">
            <a:spLocks noChangeArrowheads="1"/>
          </p:cNvSpPr>
          <p:nvPr/>
        </p:nvSpPr>
        <p:spPr bwMode="auto">
          <a:xfrm>
            <a:off x="5029200" y="356235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08" name="Text Box 81"/>
          <p:cNvSpPr txBox="1">
            <a:spLocks noChangeArrowheads="1"/>
          </p:cNvSpPr>
          <p:nvPr/>
        </p:nvSpPr>
        <p:spPr bwMode="auto">
          <a:xfrm>
            <a:off x="5029200" y="359187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09" name="Text Box 66"/>
          <p:cNvSpPr txBox="1">
            <a:spLocks noChangeArrowheads="1"/>
          </p:cNvSpPr>
          <p:nvPr/>
        </p:nvSpPr>
        <p:spPr bwMode="auto">
          <a:xfrm>
            <a:off x="5029200" y="3583066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10" name="Text Box 66"/>
          <p:cNvSpPr txBox="1">
            <a:spLocks noChangeArrowheads="1"/>
          </p:cNvSpPr>
          <p:nvPr/>
        </p:nvSpPr>
        <p:spPr bwMode="auto">
          <a:xfrm>
            <a:off x="5029200" y="3583066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11" name="Text Box 66"/>
          <p:cNvSpPr txBox="1">
            <a:spLocks noChangeArrowheads="1"/>
          </p:cNvSpPr>
          <p:nvPr/>
        </p:nvSpPr>
        <p:spPr bwMode="auto">
          <a:xfrm>
            <a:off x="5029200" y="3583066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12" name="Text Box 66"/>
          <p:cNvSpPr txBox="1">
            <a:spLocks noChangeArrowheads="1"/>
          </p:cNvSpPr>
          <p:nvPr/>
        </p:nvSpPr>
        <p:spPr bwMode="auto">
          <a:xfrm>
            <a:off x="5029200" y="3583066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13" name="Text Box 227"/>
          <p:cNvSpPr txBox="1">
            <a:spLocks noChangeArrowheads="1"/>
          </p:cNvSpPr>
          <p:nvPr/>
        </p:nvSpPr>
        <p:spPr bwMode="auto">
          <a:xfrm>
            <a:off x="5029200" y="354806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14" name="Text Box 2"/>
          <p:cNvSpPr txBox="1">
            <a:spLocks noChangeArrowheads="1"/>
          </p:cNvSpPr>
          <p:nvPr/>
        </p:nvSpPr>
        <p:spPr bwMode="auto">
          <a:xfrm>
            <a:off x="5029200" y="3553505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15" name="Text Box 2"/>
          <p:cNvSpPr txBox="1">
            <a:spLocks noChangeArrowheads="1"/>
          </p:cNvSpPr>
          <p:nvPr/>
        </p:nvSpPr>
        <p:spPr bwMode="auto">
          <a:xfrm>
            <a:off x="5029200" y="3554049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16" name="Text Box 227"/>
          <p:cNvSpPr txBox="1">
            <a:spLocks noChangeArrowheads="1"/>
          </p:cNvSpPr>
          <p:nvPr/>
        </p:nvSpPr>
        <p:spPr bwMode="auto">
          <a:xfrm>
            <a:off x="5029200" y="333470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17" name="Text Box 2"/>
          <p:cNvSpPr txBox="1">
            <a:spLocks noChangeArrowheads="1"/>
          </p:cNvSpPr>
          <p:nvPr/>
        </p:nvSpPr>
        <p:spPr bwMode="auto">
          <a:xfrm>
            <a:off x="5029200" y="3362052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18" name="Text Box 2"/>
          <p:cNvSpPr txBox="1">
            <a:spLocks noChangeArrowheads="1"/>
          </p:cNvSpPr>
          <p:nvPr/>
        </p:nvSpPr>
        <p:spPr bwMode="auto">
          <a:xfrm>
            <a:off x="5029200" y="33606921"/>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19" name="Text Box 80"/>
          <p:cNvSpPr txBox="1">
            <a:spLocks noChangeArrowheads="1"/>
          </p:cNvSpPr>
          <p:nvPr/>
        </p:nvSpPr>
        <p:spPr bwMode="auto">
          <a:xfrm>
            <a:off x="5029200" y="344233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20" name="Text Box 81"/>
          <p:cNvSpPr txBox="1">
            <a:spLocks noChangeArrowheads="1"/>
          </p:cNvSpPr>
          <p:nvPr/>
        </p:nvSpPr>
        <p:spPr bwMode="auto">
          <a:xfrm>
            <a:off x="5029200" y="347186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21" name="Text Box 66"/>
          <p:cNvSpPr txBox="1">
            <a:spLocks noChangeArrowheads="1"/>
          </p:cNvSpPr>
          <p:nvPr/>
        </p:nvSpPr>
        <p:spPr bwMode="auto">
          <a:xfrm>
            <a:off x="5029200" y="346305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22" name="Text Box 81"/>
          <p:cNvSpPr txBox="1">
            <a:spLocks noChangeArrowheads="1"/>
          </p:cNvSpPr>
          <p:nvPr/>
        </p:nvSpPr>
        <p:spPr bwMode="auto">
          <a:xfrm>
            <a:off x="5029200" y="3493531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23" name="Text Box 227"/>
          <p:cNvSpPr txBox="1">
            <a:spLocks noChangeArrowheads="1"/>
          </p:cNvSpPr>
          <p:nvPr/>
        </p:nvSpPr>
        <p:spPr bwMode="auto">
          <a:xfrm>
            <a:off x="5029200"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24" name="Text Box 2"/>
          <p:cNvSpPr txBox="1">
            <a:spLocks noChangeArrowheads="1"/>
          </p:cNvSpPr>
          <p:nvPr/>
        </p:nvSpPr>
        <p:spPr bwMode="auto">
          <a:xfrm>
            <a:off x="5029200"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25" name="Text Box 2"/>
          <p:cNvSpPr txBox="1">
            <a:spLocks noChangeArrowheads="1"/>
          </p:cNvSpPr>
          <p:nvPr/>
        </p:nvSpPr>
        <p:spPr bwMode="auto">
          <a:xfrm>
            <a:off x="5029200"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26" name="Text Box 227"/>
          <p:cNvSpPr txBox="1">
            <a:spLocks noChangeArrowheads="1"/>
          </p:cNvSpPr>
          <p:nvPr/>
        </p:nvSpPr>
        <p:spPr bwMode="auto">
          <a:xfrm>
            <a:off x="5029200"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27" name="Text Box 2"/>
          <p:cNvSpPr txBox="1">
            <a:spLocks noChangeArrowheads="1"/>
          </p:cNvSpPr>
          <p:nvPr/>
        </p:nvSpPr>
        <p:spPr bwMode="auto">
          <a:xfrm>
            <a:off x="5029200"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28" name="Text Box 2"/>
          <p:cNvSpPr txBox="1">
            <a:spLocks noChangeArrowheads="1"/>
          </p:cNvSpPr>
          <p:nvPr/>
        </p:nvSpPr>
        <p:spPr bwMode="auto">
          <a:xfrm>
            <a:off x="5029200"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29" name="Text Box 227"/>
          <p:cNvSpPr txBox="1">
            <a:spLocks noChangeArrowheads="1"/>
          </p:cNvSpPr>
          <p:nvPr/>
        </p:nvSpPr>
        <p:spPr bwMode="auto">
          <a:xfrm>
            <a:off x="5029200" y="348805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30" name="Text Box 2"/>
          <p:cNvSpPr txBox="1">
            <a:spLocks noChangeArrowheads="1"/>
          </p:cNvSpPr>
          <p:nvPr/>
        </p:nvSpPr>
        <p:spPr bwMode="auto">
          <a:xfrm>
            <a:off x="5029200" y="3493497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31" name="Text Box 227"/>
          <p:cNvSpPr txBox="1">
            <a:spLocks noChangeArrowheads="1"/>
          </p:cNvSpPr>
          <p:nvPr/>
        </p:nvSpPr>
        <p:spPr bwMode="auto">
          <a:xfrm>
            <a:off x="5029200"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32" name="Text Box 2"/>
          <p:cNvSpPr txBox="1">
            <a:spLocks noChangeArrowheads="1"/>
          </p:cNvSpPr>
          <p:nvPr/>
        </p:nvSpPr>
        <p:spPr bwMode="auto">
          <a:xfrm>
            <a:off x="5029200"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33" name="Text Box 2"/>
          <p:cNvSpPr txBox="1">
            <a:spLocks noChangeArrowheads="1"/>
          </p:cNvSpPr>
          <p:nvPr/>
        </p:nvSpPr>
        <p:spPr bwMode="auto">
          <a:xfrm>
            <a:off x="5029200"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34" name="Text Box 80"/>
          <p:cNvSpPr txBox="1">
            <a:spLocks noChangeArrowheads="1"/>
          </p:cNvSpPr>
          <p:nvPr/>
        </p:nvSpPr>
        <p:spPr bwMode="auto">
          <a:xfrm>
            <a:off x="5029200" y="344233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35" name="Text Box 81"/>
          <p:cNvSpPr txBox="1">
            <a:spLocks noChangeArrowheads="1"/>
          </p:cNvSpPr>
          <p:nvPr/>
        </p:nvSpPr>
        <p:spPr bwMode="auto">
          <a:xfrm>
            <a:off x="5029200" y="347186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36" name="Text Box 66"/>
          <p:cNvSpPr txBox="1">
            <a:spLocks noChangeArrowheads="1"/>
          </p:cNvSpPr>
          <p:nvPr/>
        </p:nvSpPr>
        <p:spPr bwMode="auto">
          <a:xfrm>
            <a:off x="5029200" y="346305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37" name="Text Box 81"/>
          <p:cNvSpPr txBox="1">
            <a:spLocks noChangeArrowheads="1"/>
          </p:cNvSpPr>
          <p:nvPr/>
        </p:nvSpPr>
        <p:spPr bwMode="auto">
          <a:xfrm>
            <a:off x="5029200" y="3493531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38" name="Text Box 227"/>
          <p:cNvSpPr txBox="1">
            <a:spLocks noChangeArrowheads="1"/>
          </p:cNvSpPr>
          <p:nvPr/>
        </p:nvSpPr>
        <p:spPr bwMode="auto">
          <a:xfrm>
            <a:off x="5029200"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39" name="Text Box 2"/>
          <p:cNvSpPr txBox="1">
            <a:spLocks noChangeArrowheads="1"/>
          </p:cNvSpPr>
          <p:nvPr/>
        </p:nvSpPr>
        <p:spPr bwMode="auto">
          <a:xfrm>
            <a:off x="5029200"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40" name="Text Box 2"/>
          <p:cNvSpPr txBox="1">
            <a:spLocks noChangeArrowheads="1"/>
          </p:cNvSpPr>
          <p:nvPr/>
        </p:nvSpPr>
        <p:spPr bwMode="auto">
          <a:xfrm>
            <a:off x="5029200"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41" name="Text Box 227"/>
          <p:cNvSpPr txBox="1">
            <a:spLocks noChangeArrowheads="1"/>
          </p:cNvSpPr>
          <p:nvPr/>
        </p:nvSpPr>
        <p:spPr bwMode="auto">
          <a:xfrm>
            <a:off x="5029200"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42" name="Text Box 2"/>
          <p:cNvSpPr txBox="1">
            <a:spLocks noChangeArrowheads="1"/>
          </p:cNvSpPr>
          <p:nvPr/>
        </p:nvSpPr>
        <p:spPr bwMode="auto">
          <a:xfrm>
            <a:off x="5029200"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43" name="Text Box 2"/>
          <p:cNvSpPr txBox="1">
            <a:spLocks noChangeArrowheads="1"/>
          </p:cNvSpPr>
          <p:nvPr/>
        </p:nvSpPr>
        <p:spPr bwMode="auto">
          <a:xfrm>
            <a:off x="5029200"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44" name="Text Box 227"/>
          <p:cNvSpPr txBox="1">
            <a:spLocks noChangeArrowheads="1"/>
          </p:cNvSpPr>
          <p:nvPr/>
        </p:nvSpPr>
        <p:spPr bwMode="auto">
          <a:xfrm>
            <a:off x="5029200" y="348805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45" name="Text Box 2"/>
          <p:cNvSpPr txBox="1">
            <a:spLocks noChangeArrowheads="1"/>
          </p:cNvSpPr>
          <p:nvPr/>
        </p:nvSpPr>
        <p:spPr bwMode="auto">
          <a:xfrm>
            <a:off x="5029200" y="3493497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46" name="Text Box 227"/>
          <p:cNvSpPr txBox="1">
            <a:spLocks noChangeArrowheads="1"/>
          </p:cNvSpPr>
          <p:nvPr/>
        </p:nvSpPr>
        <p:spPr bwMode="auto">
          <a:xfrm>
            <a:off x="5029200"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47" name="Text Box 2"/>
          <p:cNvSpPr txBox="1">
            <a:spLocks noChangeArrowheads="1"/>
          </p:cNvSpPr>
          <p:nvPr/>
        </p:nvSpPr>
        <p:spPr bwMode="auto">
          <a:xfrm>
            <a:off x="5029200"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48" name="Text Box 2"/>
          <p:cNvSpPr txBox="1">
            <a:spLocks noChangeArrowheads="1"/>
          </p:cNvSpPr>
          <p:nvPr/>
        </p:nvSpPr>
        <p:spPr bwMode="auto">
          <a:xfrm>
            <a:off x="5029200"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49" name="Text Box 80"/>
          <p:cNvSpPr txBox="1">
            <a:spLocks noChangeArrowheads="1"/>
          </p:cNvSpPr>
          <p:nvPr/>
        </p:nvSpPr>
        <p:spPr bwMode="auto">
          <a:xfrm>
            <a:off x="5029200" y="344233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50" name="Text Box 81"/>
          <p:cNvSpPr txBox="1">
            <a:spLocks noChangeArrowheads="1"/>
          </p:cNvSpPr>
          <p:nvPr/>
        </p:nvSpPr>
        <p:spPr bwMode="auto">
          <a:xfrm>
            <a:off x="5029200" y="347186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51" name="Text Box 66"/>
          <p:cNvSpPr txBox="1">
            <a:spLocks noChangeArrowheads="1"/>
          </p:cNvSpPr>
          <p:nvPr/>
        </p:nvSpPr>
        <p:spPr bwMode="auto">
          <a:xfrm>
            <a:off x="5029200" y="346305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52" name="Text Box 81"/>
          <p:cNvSpPr txBox="1">
            <a:spLocks noChangeArrowheads="1"/>
          </p:cNvSpPr>
          <p:nvPr/>
        </p:nvSpPr>
        <p:spPr bwMode="auto">
          <a:xfrm>
            <a:off x="5029200" y="3493531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53" name="Text Box 227"/>
          <p:cNvSpPr txBox="1">
            <a:spLocks noChangeArrowheads="1"/>
          </p:cNvSpPr>
          <p:nvPr/>
        </p:nvSpPr>
        <p:spPr bwMode="auto">
          <a:xfrm>
            <a:off x="5029200"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54" name="Text Box 2"/>
          <p:cNvSpPr txBox="1">
            <a:spLocks noChangeArrowheads="1"/>
          </p:cNvSpPr>
          <p:nvPr/>
        </p:nvSpPr>
        <p:spPr bwMode="auto">
          <a:xfrm>
            <a:off x="5029200"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55" name="Text Box 2"/>
          <p:cNvSpPr txBox="1">
            <a:spLocks noChangeArrowheads="1"/>
          </p:cNvSpPr>
          <p:nvPr/>
        </p:nvSpPr>
        <p:spPr bwMode="auto">
          <a:xfrm>
            <a:off x="5029200"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56" name="Text Box 227"/>
          <p:cNvSpPr txBox="1">
            <a:spLocks noChangeArrowheads="1"/>
          </p:cNvSpPr>
          <p:nvPr/>
        </p:nvSpPr>
        <p:spPr bwMode="auto">
          <a:xfrm>
            <a:off x="5029200"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57" name="Text Box 2"/>
          <p:cNvSpPr txBox="1">
            <a:spLocks noChangeArrowheads="1"/>
          </p:cNvSpPr>
          <p:nvPr/>
        </p:nvSpPr>
        <p:spPr bwMode="auto">
          <a:xfrm>
            <a:off x="5029200"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58" name="Text Box 2"/>
          <p:cNvSpPr txBox="1">
            <a:spLocks noChangeArrowheads="1"/>
          </p:cNvSpPr>
          <p:nvPr/>
        </p:nvSpPr>
        <p:spPr bwMode="auto">
          <a:xfrm>
            <a:off x="5029200"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59" name="Text Box 227"/>
          <p:cNvSpPr txBox="1">
            <a:spLocks noChangeArrowheads="1"/>
          </p:cNvSpPr>
          <p:nvPr/>
        </p:nvSpPr>
        <p:spPr bwMode="auto">
          <a:xfrm>
            <a:off x="5029200" y="348805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60" name="Text Box 2"/>
          <p:cNvSpPr txBox="1">
            <a:spLocks noChangeArrowheads="1"/>
          </p:cNvSpPr>
          <p:nvPr/>
        </p:nvSpPr>
        <p:spPr bwMode="auto">
          <a:xfrm>
            <a:off x="5029200" y="3493497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61" name="Text Box 227"/>
          <p:cNvSpPr txBox="1">
            <a:spLocks noChangeArrowheads="1"/>
          </p:cNvSpPr>
          <p:nvPr/>
        </p:nvSpPr>
        <p:spPr bwMode="auto">
          <a:xfrm>
            <a:off x="5029200"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62" name="Text Box 2"/>
          <p:cNvSpPr txBox="1">
            <a:spLocks noChangeArrowheads="1"/>
          </p:cNvSpPr>
          <p:nvPr/>
        </p:nvSpPr>
        <p:spPr bwMode="auto">
          <a:xfrm>
            <a:off x="5029200"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63" name="Text Box 2"/>
          <p:cNvSpPr txBox="1">
            <a:spLocks noChangeArrowheads="1"/>
          </p:cNvSpPr>
          <p:nvPr/>
        </p:nvSpPr>
        <p:spPr bwMode="auto">
          <a:xfrm>
            <a:off x="5029200"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64" name="Text Box 80"/>
          <p:cNvSpPr txBox="1">
            <a:spLocks noChangeArrowheads="1"/>
          </p:cNvSpPr>
          <p:nvPr/>
        </p:nvSpPr>
        <p:spPr bwMode="auto">
          <a:xfrm>
            <a:off x="5857875" y="344233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65" name="Text Box 81"/>
          <p:cNvSpPr txBox="1">
            <a:spLocks noChangeArrowheads="1"/>
          </p:cNvSpPr>
          <p:nvPr/>
        </p:nvSpPr>
        <p:spPr bwMode="auto">
          <a:xfrm>
            <a:off x="5857875" y="347186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66" name="Text Box 66"/>
          <p:cNvSpPr txBox="1">
            <a:spLocks noChangeArrowheads="1"/>
          </p:cNvSpPr>
          <p:nvPr/>
        </p:nvSpPr>
        <p:spPr bwMode="auto">
          <a:xfrm>
            <a:off x="5857875" y="346305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67" name="Text Box 81"/>
          <p:cNvSpPr txBox="1">
            <a:spLocks noChangeArrowheads="1"/>
          </p:cNvSpPr>
          <p:nvPr/>
        </p:nvSpPr>
        <p:spPr bwMode="auto">
          <a:xfrm>
            <a:off x="5857875" y="3493531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68" name="Text Box 227"/>
          <p:cNvSpPr txBox="1">
            <a:spLocks noChangeArrowheads="1"/>
          </p:cNvSpPr>
          <p:nvPr/>
        </p:nvSpPr>
        <p:spPr bwMode="auto">
          <a:xfrm>
            <a:off x="5857875"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69" name="Text Box 2"/>
          <p:cNvSpPr txBox="1">
            <a:spLocks noChangeArrowheads="1"/>
          </p:cNvSpPr>
          <p:nvPr/>
        </p:nvSpPr>
        <p:spPr bwMode="auto">
          <a:xfrm>
            <a:off x="5857875"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70" name="Text Box 2"/>
          <p:cNvSpPr txBox="1">
            <a:spLocks noChangeArrowheads="1"/>
          </p:cNvSpPr>
          <p:nvPr/>
        </p:nvSpPr>
        <p:spPr bwMode="auto">
          <a:xfrm>
            <a:off x="5857875"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71" name="Text Box 227"/>
          <p:cNvSpPr txBox="1">
            <a:spLocks noChangeArrowheads="1"/>
          </p:cNvSpPr>
          <p:nvPr/>
        </p:nvSpPr>
        <p:spPr bwMode="auto">
          <a:xfrm>
            <a:off x="5857875"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72" name="Text Box 2"/>
          <p:cNvSpPr txBox="1">
            <a:spLocks noChangeArrowheads="1"/>
          </p:cNvSpPr>
          <p:nvPr/>
        </p:nvSpPr>
        <p:spPr bwMode="auto">
          <a:xfrm>
            <a:off x="5857875"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73" name="Text Box 2"/>
          <p:cNvSpPr txBox="1">
            <a:spLocks noChangeArrowheads="1"/>
          </p:cNvSpPr>
          <p:nvPr/>
        </p:nvSpPr>
        <p:spPr bwMode="auto">
          <a:xfrm>
            <a:off x="5857875"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74" name="Text Box 227"/>
          <p:cNvSpPr txBox="1">
            <a:spLocks noChangeArrowheads="1"/>
          </p:cNvSpPr>
          <p:nvPr/>
        </p:nvSpPr>
        <p:spPr bwMode="auto">
          <a:xfrm>
            <a:off x="5857875" y="348805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75" name="Text Box 2"/>
          <p:cNvSpPr txBox="1">
            <a:spLocks noChangeArrowheads="1"/>
          </p:cNvSpPr>
          <p:nvPr/>
        </p:nvSpPr>
        <p:spPr bwMode="auto">
          <a:xfrm>
            <a:off x="5857875" y="3493497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76" name="Text Box 227"/>
          <p:cNvSpPr txBox="1">
            <a:spLocks noChangeArrowheads="1"/>
          </p:cNvSpPr>
          <p:nvPr/>
        </p:nvSpPr>
        <p:spPr bwMode="auto">
          <a:xfrm>
            <a:off x="5857875"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77" name="Text Box 2"/>
          <p:cNvSpPr txBox="1">
            <a:spLocks noChangeArrowheads="1"/>
          </p:cNvSpPr>
          <p:nvPr/>
        </p:nvSpPr>
        <p:spPr bwMode="auto">
          <a:xfrm>
            <a:off x="5857875"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78" name="Text Box 2"/>
          <p:cNvSpPr txBox="1">
            <a:spLocks noChangeArrowheads="1"/>
          </p:cNvSpPr>
          <p:nvPr/>
        </p:nvSpPr>
        <p:spPr bwMode="auto">
          <a:xfrm>
            <a:off x="5857875"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79" name="Text Box 80"/>
          <p:cNvSpPr txBox="1">
            <a:spLocks noChangeArrowheads="1"/>
          </p:cNvSpPr>
          <p:nvPr/>
        </p:nvSpPr>
        <p:spPr bwMode="auto">
          <a:xfrm>
            <a:off x="7753350" y="344233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80" name="Text Box 81"/>
          <p:cNvSpPr txBox="1">
            <a:spLocks noChangeArrowheads="1"/>
          </p:cNvSpPr>
          <p:nvPr/>
        </p:nvSpPr>
        <p:spPr bwMode="auto">
          <a:xfrm>
            <a:off x="7753350" y="347186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81" name="Text Box 66"/>
          <p:cNvSpPr txBox="1">
            <a:spLocks noChangeArrowheads="1"/>
          </p:cNvSpPr>
          <p:nvPr/>
        </p:nvSpPr>
        <p:spPr bwMode="auto">
          <a:xfrm>
            <a:off x="7753350" y="3463051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182" name="Text Box 81"/>
          <p:cNvSpPr txBox="1">
            <a:spLocks noChangeArrowheads="1"/>
          </p:cNvSpPr>
          <p:nvPr/>
        </p:nvSpPr>
        <p:spPr bwMode="auto">
          <a:xfrm>
            <a:off x="7753350" y="3493531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83" name="Text Box 227"/>
          <p:cNvSpPr txBox="1">
            <a:spLocks noChangeArrowheads="1"/>
          </p:cNvSpPr>
          <p:nvPr/>
        </p:nvSpPr>
        <p:spPr bwMode="auto">
          <a:xfrm>
            <a:off x="7753350"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84" name="Text Box 2"/>
          <p:cNvSpPr txBox="1">
            <a:spLocks noChangeArrowheads="1"/>
          </p:cNvSpPr>
          <p:nvPr/>
        </p:nvSpPr>
        <p:spPr bwMode="auto">
          <a:xfrm>
            <a:off x="7753350"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85" name="Text Box 2"/>
          <p:cNvSpPr txBox="1">
            <a:spLocks noChangeArrowheads="1"/>
          </p:cNvSpPr>
          <p:nvPr/>
        </p:nvSpPr>
        <p:spPr bwMode="auto">
          <a:xfrm>
            <a:off x="7753350"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86" name="Text Box 227"/>
          <p:cNvSpPr txBox="1">
            <a:spLocks noChangeArrowheads="1"/>
          </p:cNvSpPr>
          <p:nvPr/>
        </p:nvSpPr>
        <p:spPr bwMode="auto">
          <a:xfrm>
            <a:off x="7753350"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87" name="Text Box 2"/>
          <p:cNvSpPr txBox="1">
            <a:spLocks noChangeArrowheads="1"/>
          </p:cNvSpPr>
          <p:nvPr/>
        </p:nvSpPr>
        <p:spPr bwMode="auto">
          <a:xfrm>
            <a:off x="7753350"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88" name="Text Box 2"/>
          <p:cNvSpPr txBox="1">
            <a:spLocks noChangeArrowheads="1"/>
          </p:cNvSpPr>
          <p:nvPr/>
        </p:nvSpPr>
        <p:spPr bwMode="auto">
          <a:xfrm>
            <a:off x="7753350"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89" name="Text Box 227"/>
          <p:cNvSpPr txBox="1">
            <a:spLocks noChangeArrowheads="1"/>
          </p:cNvSpPr>
          <p:nvPr/>
        </p:nvSpPr>
        <p:spPr bwMode="auto">
          <a:xfrm>
            <a:off x="7753350" y="3488055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90" name="Text Box 2"/>
          <p:cNvSpPr txBox="1">
            <a:spLocks noChangeArrowheads="1"/>
          </p:cNvSpPr>
          <p:nvPr/>
        </p:nvSpPr>
        <p:spPr bwMode="auto">
          <a:xfrm>
            <a:off x="7753350" y="3493497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91" name="Text Box 227"/>
          <p:cNvSpPr txBox="1">
            <a:spLocks noChangeArrowheads="1"/>
          </p:cNvSpPr>
          <p:nvPr/>
        </p:nvSpPr>
        <p:spPr bwMode="auto">
          <a:xfrm>
            <a:off x="7753350" y="342804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92" name="Text Box 2"/>
          <p:cNvSpPr txBox="1">
            <a:spLocks noChangeArrowheads="1"/>
          </p:cNvSpPr>
          <p:nvPr/>
        </p:nvSpPr>
        <p:spPr bwMode="auto">
          <a:xfrm>
            <a:off x="7753350" y="343349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93" name="Text Box 2"/>
          <p:cNvSpPr txBox="1">
            <a:spLocks noChangeArrowheads="1"/>
          </p:cNvSpPr>
          <p:nvPr/>
        </p:nvSpPr>
        <p:spPr bwMode="auto">
          <a:xfrm>
            <a:off x="7753350" y="3434034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94" name="Text Box 81"/>
          <p:cNvSpPr txBox="1">
            <a:spLocks noChangeArrowheads="1"/>
          </p:cNvSpPr>
          <p:nvPr/>
        </p:nvSpPr>
        <p:spPr bwMode="auto">
          <a:xfrm>
            <a:off x="7753350" y="353187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95" name="Text Box 81"/>
          <p:cNvSpPr txBox="1">
            <a:spLocks noChangeArrowheads="1"/>
          </p:cNvSpPr>
          <p:nvPr/>
        </p:nvSpPr>
        <p:spPr bwMode="auto">
          <a:xfrm>
            <a:off x="7753350" y="3553538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96" name="Text Box 227"/>
          <p:cNvSpPr txBox="1">
            <a:spLocks noChangeArrowheads="1"/>
          </p:cNvSpPr>
          <p:nvPr/>
        </p:nvSpPr>
        <p:spPr bwMode="auto">
          <a:xfrm>
            <a:off x="7753350" y="354806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97" name="Text Box 2"/>
          <p:cNvSpPr txBox="1">
            <a:spLocks noChangeArrowheads="1"/>
          </p:cNvSpPr>
          <p:nvPr/>
        </p:nvSpPr>
        <p:spPr bwMode="auto">
          <a:xfrm>
            <a:off x="7753350" y="3553505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98" name="Text Box 81"/>
          <p:cNvSpPr txBox="1">
            <a:spLocks noChangeArrowheads="1"/>
          </p:cNvSpPr>
          <p:nvPr/>
        </p:nvSpPr>
        <p:spPr bwMode="auto">
          <a:xfrm>
            <a:off x="7753350" y="353187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199" name="Text Box 81"/>
          <p:cNvSpPr txBox="1">
            <a:spLocks noChangeArrowheads="1"/>
          </p:cNvSpPr>
          <p:nvPr/>
        </p:nvSpPr>
        <p:spPr bwMode="auto">
          <a:xfrm>
            <a:off x="7753350" y="3553538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00" name="Text Box 227"/>
          <p:cNvSpPr txBox="1">
            <a:spLocks noChangeArrowheads="1"/>
          </p:cNvSpPr>
          <p:nvPr/>
        </p:nvSpPr>
        <p:spPr bwMode="auto">
          <a:xfrm>
            <a:off x="7753350" y="354806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01" name="Text Box 2"/>
          <p:cNvSpPr txBox="1">
            <a:spLocks noChangeArrowheads="1"/>
          </p:cNvSpPr>
          <p:nvPr/>
        </p:nvSpPr>
        <p:spPr bwMode="auto">
          <a:xfrm>
            <a:off x="7753350" y="3553505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02" name="Text Box 80"/>
          <p:cNvSpPr txBox="1">
            <a:spLocks noChangeArrowheads="1"/>
          </p:cNvSpPr>
          <p:nvPr/>
        </p:nvSpPr>
        <p:spPr bwMode="auto">
          <a:xfrm>
            <a:off x="5029200" y="356235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03" name="Text Box 81"/>
          <p:cNvSpPr txBox="1">
            <a:spLocks noChangeArrowheads="1"/>
          </p:cNvSpPr>
          <p:nvPr/>
        </p:nvSpPr>
        <p:spPr bwMode="auto">
          <a:xfrm>
            <a:off x="5029200" y="3591877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04" name="Text Box 66"/>
          <p:cNvSpPr txBox="1">
            <a:spLocks noChangeArrowheads="1"/>
          </p:cNvSpPr>
          <p:nvPr/>
        </p:nvSpPr>
        <p:spPr bwMode="auto">
          <a:xfrm>
            <a:off x="5029200" y="3583066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05" name="Text Box 66"/>
          <p:cNvSpPr txBox="1">
            <a:spLocks noChangeArrowheads="1"/>
          </p:cNvSpPr>
          <p:nvPr/>
        </p:nvSpPr>
        <p:spPr bwMode="auto">
          <a:xfrm>
            <a:off x="5029200" y="3583066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206" name="Text Box 66"/>
          <p:cNvSpPr txBox="1">
            <a:spLocks noChangeArrowheads="1"/>
          </p:cNvSpPr>
          <p:nvPr/>
        </p:nvSpPr>
        <p:spPr bwMode="auto">
          <a:xfrm>
            <a:off x="5029200" y="3583066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207" name="Text Box 66"/>
          <p:cNvSpPr txBox="1">
            <a:spLocks noChangeArrowheads="1"/>
          </p:cNvSpPr>
          <p:nvPr/>
        </p:nvSpPr>
        <p:spPr bwMode="auto">
          <a:xfrm>
            <a:off x="5029200" y="35830669"/>
            <a:ext cx="133350" cy="261785"/>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0" strike="noStrike">
                <a:solidFill>
                  <a:srgbClr val="FFFFFF"/>
                </a:solidFill>
                <a:latin typeface="Arial"/>
                <a:cs typeface="Arial"/>
              </a:rPr>
              <a:t>C</a:t>
            </a:r>
          </a:p>
        </p:txBody>
      </p:sp>
      <p:sp>
        <p:nvSpPr>
          <p:cNvPr id="208" name="Text Box 227"/>
          <p:cNvSpPr txBox="1">
            <a:spLocks noChangeArrowheads="1"/>
          </p:cNvSpPr>
          <p:nvPr/>
        </p:nvSpPr>
        <p:spPr bwMode="auto">
          <a:xfrm>
            <a:off x="5029200" y="354806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09" name="Text Box 2"/>
          <p:cNvSpPr txBox="1">
            <a:spLocks noChangeArrowheads="1"/>
          </p:cNvSpPr>
          <p:nvPr/>
        </p:nvSpPr>
        <p:spPr bwMode="auto">
          <a:xfrm>
            <a:off x="5029200" y="3553505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10" name="Text Box 2"/>
          <p:cNvSpPr txBox="1">
            <a:spLocks noChangeArrowheads="1"/>
          </p:cNvSpPr>
          <p:nvPr/>
        </p:nvSpPr>
        <p:spPr bwMode="auto">
          <a:xfrm>
            <a:off x="5029200" y="3554049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11" name="Text Box 227"/>
          <p:cNvSpPr txBox="1">
            <a:spLocks noChangeArrowheads="1"/>
          </p:cNvSpPr>
          <p:nvPr/>
        </p:nvSpPr>
        <p:spPr bwMode="auto">
          <a:xfrm>
            <a:off x="5029200" y="360807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12" name="Text Box 2"/>
          <p:cNvSpPr txBox="1">
            <a:spLocks noChangeArrowheads="1"/>
          </p:cNvSpPr>
          <p:nvPr/>
        </p:nvSpPr>
        <p:spPr bwMode="auto">
          <a:xfrm>
            <a:off x="5029200" y="3635420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13" name="Text Box 2"/>
          <p:cNvSpPr txBox="1">
            <a:spLocks noChangeArrowheads="1"/>
          </p:cNvSpPr>
          <p:nvPr/>
        </p:nvSpPr>
        <p:spPr bwMode="auto">
          <a:xfrm>
            <a:off x="5029200" y="36340596"/>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14" name="Text Box 81"/>
          <p:cNvSpPr txBox="1">
            <a:spLocks noChangeArrowheads="1"/>
          </p:cNvSpPr>
          <p:nvPr/>
        </p:nvSpPr>
        <p:spPr bwMode="auto">
          <a:xfrm>
            <a:off x="5029200" y="353187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15" name="Text Box 81"/>
          <p:cNvSpPr txBox="1">
            <a:spLocks noChangeArrowheads="1"/>
          </p:cNvSpPr>
          <p:nvPr/>
        </p:nvSpPr>
        <p:spPr bwMode="auto">
          <a:xfrm>
            <a:off x="5029200" y="3553538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16" name="Text Box 227"/>
          <p:cNvSpPr txBox="1">
            <a:spLocks noChangeArrowheads="1"/>
          </p:cNvSpPr>
          <p:nvPr/>
        </p:nvSpPr>
        <p:spPr bwMode="auto">
          <a:xfrm>
            <a:off x="5029200" y="354806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17" name="Text Box 2"/>
          <p:cNvSpPr txBox="1">
            <a:spLocks noChangeArrowheads="1"/>
          </p:cNvSpPr>
          <p:nvPr/>
        </p:nvSpPr>
        <p:spPr bwMode="auto">
          <a:xfrm>
            <a:off x="5029200" y="3553505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18" name="Text Box 81"/>
          <p:cNvSpPr txBox="1">
            <a:spLocks noChangeArrowheads="1"/>
          </p:cNvSpPr>
          <p:nvPr/>
        </p:nvSpPr>
        <p:spPr bwMode="auto">
          <a:xfrm>
            <a:off x="5857875" y="353187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19" name="Text Box 81"/>
          <p:cNvSpPr txBox="1">
            <a:spLocks noChangeArrowheads="1"/>
          </p:cNvSpPr>
          <p:nvPr/>
        </p:nvSpPr>
        <p:spPr bwMode="auto">
          <a:xfrm>
            <a:off x="5857875" y="3553538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20" name="Text Box 227"/>
          <p:cNvSpPr txBox="1">
            <a:spLocks noChangeArrowheads="1"/>
          </p:cNvSpPr>
          <p:nvPr/>
        </p:nvSpPr>
        <p:spPr bwMode="auto">
          <a:xfrm>
            <a:off x="5857875" y="354806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21" name="Text Box 2"/>
          <p:cNvSpPr txBox="1">
            <a:spLocks noChangeArrowheads="1"/>
          </p:cNvSpPr>
          <p:nvPr/>
        </p:nvSpPr>
        <p:spPr bwMode="auto">
          <a:xfrm>
            <a:off x="5857875" y="3553505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22" name="Text Box 81"/>
          <p:cNvSpPr txBox="1">
            <a:spLocks noChangeArrowheads="1"/>
          </p:cNvSpPr>
          <p:nvPr/>
        </p:nvSpPr>
        <p:spPr bwMode="auto">
          <a:xfrm>
            <a:off x="7753350" y="353187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23" name="Text Box 81"/>
          <p:cNvSpPr txBox="1">
            <a:spLocks noChangeArrowheads="1"/>
          </p:cNvSpPr>
          <p:nvPr/>
        </p:nvSpPr>
        <p:spPr bwMode="auto">
          <a:xfrm>
            <a:off x="7753350" y="3553538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24" name="Text Box 227"/>
          <p:cNvSpPr txBox="1">
            <a:spLocks noChangeArrowheads="1"/>
          </p:cNvSpPr>
          <p:nvPr/>
        </p:nvSpPr>
        <p:spPr bwMode="auto">
          <a:xfrm>
            <a:off x="7753350" y="354806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25" name="Text Box 2"/>
          <p:cNvSpPr txBox="1">
            <a:spLocks noChangeArrowheads="1"/>
          </p:cNvSpPr>
          <p:nvPr/>
        </p:nvSpPr>
        <p:spPr bwMode="auto">
          <a:xfrm>
            <a:off x="7753350" y="3553505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26" name="Text Box 81"/>
          <p:cNvSpPr txBox="1">
            <a:spLocks noChangeArrowheads="1"/>
          </p:cNvSpPr>
          <p:nvPr/>
        </p:nvSpPr>
        <p:spPr bwMode="auto">
          <a:xfrm>
            <a:off x="8343900" y="353187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27" name="Text Box 81"/>
          <p:cNvSpPr txBox="1">
            <a:spLocks noChangeArrowheads="1"/>
          </p:cNvSpPr>
          <p:nvPr/>
        </p:nvSpPr>
        <p:spPr bwMode="auto">
          <a:xfrm>
            <a:off x="8343900" y="3553538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28" name="Text Box 227"/>
          <p:cNvSpPr txBox="1">
            <a:spLocks noChangeArrowheads="1"/>
          </p:cNvSpPr>
          <p:nvPr/>
        </p:nvSpPr>
        <p:spPr bwMode="auto">
          <a:xfrm>
            <a:off x="8343900" y="354806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29" name="Text Box 2"/>
          <p:cNvSpPr txBox="1">
            <a:spLocks noChangeArrowheads="1"/>
          </p:cNvSpPr>
          <p:nvPr/>
        </p:nvSpPr>
        <p:spPr bwMode="auto">
          <a:xfrm>
            <a:off x="8343900" y="3553505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30" name="Text Box 81"/>
          <p:cNvSpPr txBox="1">
            <a:spLocks noChangeArrowheads="1"/>
          </p:cNvSpPr>
          <p:nvPr/>
        </p:nvSpPr>
        <p:spPr bwMode="auto">
          <a:xfrm>
            <a:off x="8934450" y="35318700"/>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31" name="Text Box 81"/>
          <p:cNvSpPr txBox="1">
            <a:spLocks noChangeArrowheads="1"/>
          </p:cNvSpPr>
          <p:nvPr/>
        </p:nvSpPr>
        <p:spPr bwMode="auto">
          <a:xfrm>
            <a:off x="8934450" y="35535389"/>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32" name="Text Box 227"/>
          <p:cNvSpPr txBox="1">
            <a:spLocks noChangeArrowheads="1"/>
          </p:cNvSpPr>
          <p:nvPr/>
        </p:nvSpPr>
        <p:spPr bwMode="auto">
          <a:xfrm>
            <a:off x="8934450" y="35480625"/>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
        <p:nvSpPr>
          <p:cNvPr id="233" name="Text Box 2"/>
          <p:cNvSpPr txBox="1">
            <a:spLocks noChangeArrowheads="1"/>
          </p:cNvSpPr>
          <p:nvPr/>
        </p:nvSpPr>
        <p:spPr bwMode="auto">
          <a:xfrm>
            <a:off x="8934450" y="35535054"/>
            <a:ext cx="18531" cy="229550"/>
          </a:xfrm>
          <a:prstGeom prst="rect">
            <a:avLst/>
          </a:prstGeom>
          <a:noFill/>
          <a:ln w="9525">
            <a:noFill/>
            <a:miter lim="800000"/>
            <a:headEnd/>
            <a:tailEnd/>
          </a:ln>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sz="1400" b="1" i="0" strike="noStrike">
              <a:solidFill>
                <a:srgbClr val="FFFFFF"/>
              </a:solidFill>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609601" y="1371600"/>
            <a:ext cx="4724399" cy="3133725"/>
          </a:xfrm>
          <a:prstGeom prst="rect">
            <a:avLst/>
          </a:prstGeom>
          <a:noFill/>
          <a:ln w="9525">
            <a:noFill/>
            <a:miter lim="800000"/>
            <a:headEnd/>
            <a:tailEnd/>
          </a:ln>
        </p:spPr>
      </p:pic>
      <p:pic>
        <p:nvPicPr>
          <p:cNvPr id="3" name="Picture 2"/>
          <p:cNvPicPr/>
          <p:nvPr/>
        </p:nvPicPr>
        <p:blipFill>
          <a:blip r:embed="rId4" cstate="print"/>
          <a:srcRect/>
          <a:stretch>
            <a:fillRect/>
          </a:stretch>
        </p:blipFill>
        <p:spPr bwMode="auto">
          <a:xfrm>
            <a:off x="3810000" y="3581400"/>
            <a:ext cx="4648200" cy="2743200"/>
          </a:xfrm>
          <a:prstGeom prst="rect">
            <a:avLst/>
          </a:prstGeom>
          <a:noFill/>
          <a:ln w="9525">
            <a:noFill/>
            <a:miter lim="800000"/>
            <a:headEnd/>
            <a:tailEnd/>
          </a:ln>
        </p:spPr>
      </p:pic>
      <p:sp>
        <p:nvSpPr>
          <p:cNvPr id="4" name="Rectangle 3"/>
          <p:cNvSpPr/>
          <p:nvPr/>
        </p:nvSpPr>
        <p:spPr>
          <a:xfrm>
            <a:off x="990600" y="4970383"/>
            <a:ext cx="3124200" cy="1077218"/>
          </a:xfrm>
          <a:prstGeom prst="rect">
            <a:avLst/>
          </a:prstGeom>
        </p:spPr>
        <p:txBody>
          <a:bodyPr wrap="square">
            <a:spAutoFit/>
          </a:bodyPr>
          <a:lstStyle/>
          <a:p>
            <a:pPr>
              <a:buFont typeface="Arial" pitchFamily="34" charset="0"/>
              <a:buChar char="•"/>
            </a:pPr>
            <a:r>
              <a:rPr lang="en-US" sz="1600" dirty="0" smtClean="0"/>
              <a:t> </a:t>
            </a:r>
            <a:r>
              <a:rPr lang="en-US" sz="1600" dirty="0" smtClean="0">
                <a:latin typeface="Times New Roman" pitchFamily="18" charset="0"/>
                <a:cs typeface="Times New Roman" pitchFamily="18" charset="0"/>
              </a:rPr>
              <a:t>Raw </a:t>
            </a:r>
            <a:r>
              <a:rPr lang="en-US" sz="1600" dirty="0">
                <a:latin typeface="Times New Roman" pitchFamily="18" charset="0"/>
                <a:cs typeface="Times New Roman" pitchFamily="18" charset="0"/>
              </a:rPr>
              <a:t>dark image for  </a:t>
            </a:r>
            <a:r>
              <a:rPr lang="en-US" sz="1600" dirty="0" smtClean="0">
                <a:latin typeface="Times New Roman" pitchFamily="18" charset="0"/>
                <a:cs typeface="Times New Roman" pitchFamily="18" charset="0"/>
              </a:rPr>
              <a:t>prelaunch</a:t>
            </a:r>
          </a:p>
          <a:p>
            <a:pPr>
              <a:buFont typeface="Arial" pitchFamily="34" charset="0"/>
              <a:buChar char="•"/>
            </a:pPr>
            <a:r>
              <a:rPr lang="en-US" sz="1600" dirty="0">
                <a:latin typeface="Times New Roman" pitchFamily="18" charset="0"/>
                <a:cs typeface="Times New Roman" pitchFamily="18" charset="0"/>
              </a:rPr>
              <a:t> E</a:t>
            </a:r>
            <a:r>
              <a:rPr lang="en-US" sz="1600" dirty="0" smtClean="0">
                <a:latin typeface="Times New Roman" pitchFamily="18" charset="0"/>
                <a:cs typeface="Times New Roman" pitchFamily="18" charset="0"/>
              </a:rPr>
              <a:t>xposure </a:t>
            </a:r>
            <a:r>
              <a:rPr lang="en-US" sz="1600" dirty="0">
                <a:latin typeface="Times New Roman" pitchFamily="18" charset="0"/>
                <a:cs typeface="Times New Roman" pitchFamily="18" charset="0"/>
              </a:rPr>
              <a:t>time of 1247.1 </a:t>
            </a:r>
            <a:r>
              <a:rPr lang="en-US" sz="1600" dirty="0" smtClean="0">
                <a:latin typeface="Times New Roman" pitchFamily="18" charset="0"/>
                <a:cs typeface="Times New Roman" pitchFamily="18" charset="0"/>
              </a:rPr>
              <a:t>second</a:t>
            </a:r>
          </a:p>
          <a:p>
            <a:pPr>
              <a:buFont typeface="Arial" pitchFamily="34" charset="0"/>
              <a:buChar char="•"/>
            </a:pP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The number of coadds is </a:t>
            </a:r>
            <a:r>
              <a:rPr lang="en-US" sz="1600" dirty="0" smtClean="0">
                <a:latin typeface="Times New Roman" pitchFamily="18" charset="0"/>
                <a:cs typeface="Times New Roman" pitchFamily="18" charset="0"/>
              </a:rPr>
              <a:t>100 </a:t>
            </a:r>
          </a:p>
          <a:p>
            <a:pPr>
              <a:buFont typeface="Arial" pitchFamily="34" charset="0"/>
              <a:buChar char="•"/>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Only </a:t>
            </a:r>
            <a:r>
              <a:rPr lang="en-US" sz="1600" dirty="0">
                <a:latin typeface="Times New Roman" pitchFamily="18" charset="0"/>
                <a:cs typeface="Times New Roman" pitchFamily="18" charset="0"/>
              </a:rPr>
              <a:t>one hot </a:t>
            </a:r>
            <a:r>
              <a:rPr lang="en-US" sz="1600" dirty="0" smtClean="0">
                <a:latin typeface="Times New Roman" pitchFamily="18" charset="0"/>
                <a:cs typeface="Times New Roman" pitchFamily="18" charset="0"/>
              </a:rPr>
              <a:t>pixel is identified</a:t>
            </a:r>
            <a:endParaRPr lang="en-US" sz="1600" dirty="0">
              <a:latin typeface="Times New Roman" pitchFamily="18" charset="0"/>
              <a:cs typeface="Times New Roman" pitchFamily="18" charset="0"/>
            </a:endParaRPr>
          </a:p>
        </p:txBody>
      </p:sp>
      <p:sp>
        <p:nvSpPr>
          <p:cNvPr id="5" name="Rectangle 4"/>
          <p:cNvSpPr/>
          <p:nvPr/>
        </p:nvSpPr>
        <p:spPr>
          <a:xfrm>
            <a:off x="1295400" y="152400"/>
            <a:ext cx="6096000" cy="523220"/>
          </a:xfrm>
          <a:prstGeom prst="rect">
            <a:avLst/>
          </a:prstGeom>
        </p:spPr>
        <p:txBody>
          <a:bodyPr wrap="square">
            <a:spAutoFit/>
          </a:bodyPr>
          <a:lstStyle/>
          <a:p>
            <a:r>
              <a:rPr lang="en-US" sz="2800" b="1" dirty="0" smtClean="0">
                <a:solidFill>
                  <a:srgbClr val="0033CC"/>
                </a:solidFill>
                <a:latin typeface="Times New Roman" pitchFamily="18" charset="0"/>
                <a:cs typeface="Times New Roman" pitchFamily="18" charset="0"/>
              </a:rPr>
              <a:t>Dark Transition from Ground to Orbit </a:t>
            </a:r>
            <a:endParaRPr lang="en-US" sz="2800" dirty="0">
              <a:latin typeface="Times New Roman" pitchFamily="18" charset="0"/>
              <a:cs typeface="Times New Roman" pitchFamily="18" charset="0"/>
            </a:endParaRPr>
          </a:p>
        </p:txBody>
      </p:sp>
      <p:pic>
        <p:nvPicPr>
          <p:cNvPr id="6" name="Content Placeholder 3"/>
          <p:cNvPicPr>
            <a:picLocks/>
          </p:cNvPicPr>
          <p:nvPr/>
        </p:nvPicPr>
        <p:blipFill>
          <a:blip r:embed="rId5" cstate="print"/>
          <a:srcRect/>
          <a:stretch>
            <a:fillRect/>
          </a:stretch>
        </p:blipFill>
        <p:spPr bwMode="auto">
          <a:xfrm>
            <a:off x="4800600" y="1447800"/>
            <a:ext cx="3581400" cy="2895600"/>
          </a:xfrm>
          <a:prstGeom prst="rect">
            <a:avLst/>
          </a:prstGeom>
          <a:noFill/>
          <a:ln w="9525">
            <a:noFill/>
            <a:miter lim="800000"/>
            <a:headEnd/>
            <a:tailEnd/>
          </a:ln>
        </p:spPr>
      </p:pic>
      <p:sp>
        <p:nvSpPr>
          <p:cNvPr id="7" name="Rectangle 6"/>
          <p:cNvSpPr/>
          <p:nvPr/>
        </p:nvSpPr>
        <p:spPr>
          <a:xfrm>
            <a:off x="5867400" y="1337932"/>
            <a:ext cx="1584729" cy="307777"/>
          </a:xfrm>
          <a:prstGeom prst="rect">
            <a:avLst/>
          </a:prstGeom>
          <a:solidFill>
            <a:schemeClr val="bg1"/>
          </a:solidFill>
        </p:spPr>
        <p:txBody>
          <a:bodyPr wrap="none">
            <a:spAutoFit/>
          </a:bodyPr>
          <a:lstStyle/>
          <a:p>
            <a:r>
              <a:rPr lang="en-US" sz="1400" dirty="0" smtClean="0"/>
              <a:t>Histogram function</a:t>
            </a:r>
            <a:endParaRPr lang="en-US" sz="1400" dirty="0"/>
          </a:p>
        </p:txBody>
      </p:sp>
      <p:sp>
        <p:nvSpPr>
          <p:cNvPr id="9" name="TextBox 8"/>
          <p:cNvSpPr txBox="1"/>
          <p:nvPr/>
        </p:nvSpPr>
        <p:spPr>
          <a:xfrm>
            <a:off x="1905000" y="4648200"/>
            <a:ext cx="1280491" cy="338554"/>
          </a:xfrm>
          <a:prstGeom prst="rect">
            <a:avLst/>
          </a:prstGeom>
          <a:noFill/>
        </p:spPr>
        <p:txBody>
          <a:bodyPr wrap="square" rtlCol="0">
            <a:spAutoFit/>
          </a:bodyPr>
          <a:lstStyle/>
          <a:p>
            <a:r>
              <a:rPr lang="en-US" sz="1600" b="1" dirty="0" smtClean="0">
                <a:solidFill>
                  <a:srgbClr val="0033CC"/>
                </a:solidFill>
                <a:latin typeface="Times New Roman" pitchFamily="18" charset="0"/>
                <a:cs typeface="Times New Roman" pitchFamily="18" charset="0"/>
              </a:rPr>
              <a:t>Prelaunch </a:t>
            </a:r>
          </a:p>
        </p:txBody>
      </p:sp>
      <p:sp>
        <p:nvSpPr>
          <p:cNvPr id="13" name="Rectangle 12"/>
          <p:cNvSpPr/>
          <p:nvPr/>
        </p:nvSpPr>
        <p:spPr>
          <a:xfrm>
            <a:off x="1600200" y="1509585"/>
            <a:ext cx="1371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438400" y="762000"/>
            <a:ext cx="1600200" cy="461665"/>
          </a:xfrm>
          <a:prstGeom prst="rect">
            <a:avLst/>
          </a:prstGeom>
          <a:noFill/>
        </p:spPr>
        <p:txBody>
          <a:bodyPr wrap="square" rtlCol="0">
            <a:spAutoFit/>
          </a:bodyPr>
          <a:lstStyle/>
          <a:p>
            <a:r>
              <a:rPr lang="en-US" sz="2000" b="1" dirty="0" smtClean="0">
                <a:solidFill>
                  <a:srgbClr val="0033CC"/>
                </a:solidFill>
              </a:rPr>
              <a:t>On-orbit</a:t>
            </a:r>
            <a:r>
              <a:rPr lang="en-US" sz="2400" b="1" dirty="0" smtClean="0">
                <a:solidFill>
                  <a:srgbClr val="0033CC"/>
                </a:solidFill>
              </a:rPr>
              <a:t> </a:t>
            </a:r>
          </a:p>
        </p:txBody>
      </p:sp>
      <p:sp>
        <p:nvSpPr>
          <p:cNvPr id="14" name="TextBox 13"/>
          <p:cNvSpPr txBox="1"/>
          <p:nvPr/>
        </p:nvSpPr>
        <p:spPr>
          <a:xfrm>
            <a:off x="5334000" y="1752600"/>
            <a:ext cx="824136" cy="461665"/>
          </a:xfrm>
          <a:prstGeom prst="rect">
            <a:avLst/>
          </a:prstGeom>
          <a:noFill/>
        </p:spPr>
        <p:txBody>
          <a:bodyPr wrap="none" rtlCol="0">
            <a:spAutoFit/>
          </a:bodyPr>
          <a:lstStyle/>
          <a:p>
            <a:r>
              <a:rPr lang="en-US" sz="1200" b="1" dirty="0" smtClean="0">
                <a:solidFill>
                  <a:srgbClr val="FF0000"/>
                </a:solidFill>
              </a:rPr>
              <a:t>On-orbit</a:t>
            </a:r>
          </a:p>
          <a:p>
            <a:r>
              <a:rPr lang="en-US" sz="1200" b="1" dirty="0" smtClean="0">
                <a:solidFill>
                  <a:srgbClr val="00CC00"/>
                </a:solidFill>
              </a:rPr>
              <a:t>Prelaunch</a:t>
            </a:r>
            <a:endParaRPr lang="en-US" sz="1200" b="1" dirty="0">
              <a:solidFill>
                <a:srgbClr val="00CC00"/>
              </a:solidFill>
            </a:endParaRPr>
          </a:p>
        </p:txBody>
      </p:sp>
      <p:sp>
        <p:nvSpPr>
          <p:cNvPr id="15" name="TextBox 14"/>
          <p:cNvSpPr txBox="1"/>
          <p:nvPr/>
        </p:nvSpPr>
        <p:spPr>
          <a:xfrm>
            <a:off x="6553200" y="1905000"/>
            <a:ext cx="1547090" cy="276999"/>
          </a:xfrm>
          <a:prstGeom prst="rect">
            <a:avLst/>
          </a:prstGeom>
          <a:noFill/>
        </p:spPr>
        <p:txBody>
          <a:bodyPr wrap="none" rtlCol="0">
            <a:spAutoFit/>
          </a:bodyPr>
          <a:lstStyle/>
          <a:p>
            <a:r>
              <a:rPr lang="en-US" sz="1200" b="1" dirty="0" smtClean="0">
                <a:solidFill>
                  <a:srgbClr val="00CC00"/>
                </a:solidFill>
              </a:rPr>
              <a:t>Gaussian distribution</a:t>
            </a:r>
            <a:endParaRPr lang="en-US" sz="1200" b="1" dirty="0">
              <a:solidFill>
                <a:srgbClr val="00CC00"/>
              </a:solidFill>
            </a:endParaRPr>
          </a:p>
        </p:txBody>
      </p:sp>
      <p:cxnSp>
        <p:nvCxnSpPr>
          <p:cNvPr id="16" name="Straight Arrow Connector 15"/>
          <p:cNvCxnSpPr/>
          <p:nvPr/>
        </p:nvCxnSpPr>
        <p:spPr>
          <a:xfrm flipH="1">
            <a:off x="6858000" y="2133600"/>
            <a:ext cx="316345" cy="332601"/>
          </a:xfrm>
          <a:prstGeom prst="straightConnector1">
            <a:avLst/>
          </a:prstGeom>
          <a:ln>
            <a:solidFill>
              <a:srgbClr val="00CC00"/>
            </a:solidFill>
            <a:tailEnd type="arrow"/>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2"/>
          </p:nvPr>
        </p:nvSpPr>
        <p:spPr/>
        <p:txBody>
          <a:bodyPr/>
          <a:lstStyle/>
          <a:p>
            <a:fld id="{774E74FF-2236-4B88-9D17-DFCF666A5EBE}" type="slidenum">
              <a:rPr lang="en-US" smtClean="0"/>
              <a:pPr/>
              <a:t>4</a:t>
            </a:fld>
            <a:endParaRPr lang="en-US"/>
          </a:p>
        </p:txBody>
      </p:sp>
      <p:sp>
        <p:nvSpPr>
          <p:cNvPr id="8" name="Rectangle 7"/>
          <p:cNvSpPr/>
          <p:nvPr/>
        </p:nvSpPr>
        <p:spPr>
          <a:xfrm>
            <a:off x="1447800" y="1143000"/>
            <a:ext cx="3352800" cy="1600438"/>
          </a:xfrm>
          <a:prstGeom prst="rect">
            <a:avLst/>
          </a:prstGeom>
        </p:spPr>
        <p:txBody>
          <a:bodyPr wrap="square">
            <a:spAutoFit/>
          </a:bodyPr>
          <a:lstStyle/>
          <a:p>
            <a:pPr>
              <a:buFont typeface="Arial" pitchFamily="34" charset="0"/>
              <a:buChar char="•"/>
            </a:pPr>
            <a:r>
              <a:rPr lang="en-US" sz="1600" dirty="0" smtClean="0"/>
              <a:t> </a:t>
            </a:r>
            <a:r>
              <a:rPr lang="en-US" sz="1600" dirty="0" smtClean="0">
                <a:latin typeface="Times New Roman" pitchFamily="18" charset="0"/>
                <a:cs typeface="Times New Roman" pitchFamily="18" charset="0"/>
              </a:rPr>
              <a:t>Raw </a:t>
            </a:r>
            <a:r>
              <a:rPr lang="en-US" sz="1600" dirty="0">
                <a:latin typeface="Times New Roman" pitchFamily="18" charset="0"/>
                <a:cs typeface="Times New Roman" pitchFamily="18" charset="0"/>
              </a:rPr>
              <a:t>dark image for </a:t>
            </a:r>
            <a:r>
              <a:rPr lang="en-US" sz="1600" dirty="0" smtClean="0">
                <a:latin typeface="Times New Roman" pitchFamily="18" charset="0"/>
                <a:cs typeface="Times New Roman" pitchFamily="18" charset="0"/>
              </a:rPr>
              <a:t>orbit</a:t>
            </a:r>
          </a:p>
          <a:p>
            <a:pPr>
              <a:buFont typeface="Arial" pitchFamily="34" charset="0"/>
              <a:buChar char="•"/>
            </a:pPr>
            <a:r>
              <a:rPr lang="en-US" sz="1600" dirty="0">
                <a:latin typeface="Times New Roman" pitchFamily="18" charset="0"/>
                <a:cs typeface="Times New Roman" pitchFamily="18" charset="0"/>
              </a:rPr>
              <a:t> E</a:t>
            </a:r>
            <a:r>
              <a:rPr lang="en-US" sz="1600" dirty="0" smtClean="0">
                <a:latin typeface="Times New Roman" pitchFamily="18" charset="0"/>
                <a:cs typeface="Times New Roman" pitchFamily="18" charset="0"/>
              </a:rPr>
              <a:t>xposure </a:t>
            </a:r>
            <a:r>
              <a:rPr lang="en-US" sz="1600" dirty="0">
                <a:latin typeface="Times New Roman" pitchFamily="18" charset="0"/>
                <a:cs typeface="Times New Roman" pitchFamily="18" charset="0"/>
              </a:rPr>
              <a:t>time of 1247.1 </a:t>
            </a:r>
            <a:r>
              <a:rPr lang="en-US" sz="1600" dirty="0" smtClean="0">
                <a:latin typeface="Times New Roman" pitchFamily="18" charset="0"/>
                <a:cs typeface="Times New Roman" pitchFamily="18" charset="0"/>
              </a:rPr>
              <a:t>second</a:t>
            </a:r>
          </a:p>
          <a:p>
            <a:pPr>
              <a:buFont typeface="Arial" pitchFamily="34" charset="0"/>
              <a:buChar char="•"/>
            </a:pP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The number of coadds is </a:t>
            </a:r>
            <a:r>
              <a:rPr lang="en-US" sz="1600" dirty="0" smtClean="0">
                <a:latin typeface="Times New Roman" pitchFamily="18" charset="0"/>
                <a:cs typeface="Times New Roman" pitchFamily="18" charset="0"/>
              </a:rPr>
              <a:t>100 </a:t>
            </a:r>
          </a:p>
          <a:p>
            <a:pPr>
              <a:buFont typeface="Arial" pitchFamily="34" charset="0"/>
              <a:buChar char="•"/>
            </a:pPr>
            <a:r>
              <a:rPr lang="en-US" sz="1600" dirty="0" smtClean="0">
                <a:latin typeface="Times New Roman" pitchFamily="18" charset="0"/>
                <a:cs typeface="Times New Roman" pitchFamily="18" charset="0"/>
              </a:rPr>
              <a:t> A few potential hot pixels </a:t>
            </a:r>
            <a:r>
              <a:rPr lang="en-US" sz="1600" dirty="0">
                <a:latin typeface="Times New Roman" pitchFamily="18" charset="0"/>
                <a:cs typeface="Times New Roman" pitchFamily="18" charset="0"/>
              </a:rPr>
              <a:t>are observed.</a:t>
            </a:r>
          </a:p>
          <a:p>
            <a:endParaRPr lang="en-US" dirty="0"/>
          </a:p>
        </p:txBody>
      </p:sp>
      <p:sp>
        <p:nvSpPr>
          <p:cNvPr id="18" name="Rectangle 17"/>
          <p:cNvSpPr/>
          <p:nvPr/>
        </p:nvSpPr>
        <p:spPr>
          <a:xfrm>
            <a:off x="6324600" y="4267200"/>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324600" y="4267200"/>
            <a:ext cx="503664" cy="184666"/>
          </a:xfrm>
          <a:prstGeom prst="rect">
            <a:avLst/>
          </a:prstGeom>
          <a:noFill/>
        </p:spPr>
        <p:txBody>
          <a:bodyPr wrap="none" rtlCol="0">
            <a:spAutoFit/>
          </a:bodyPr>
          <a:lstStyle/>
          <a:p>
            <a:r>
              <a:rPr lang="en-US" sz="600" dirty="0" smtClean="0"/>
              <a:t>Bin index</a:t>
            </a:r>
            <a:endParaRPr lang="en-US" sz="6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Hot pixels increasing as expected</a:t>
            </a:r>
          </a:p>
        </p:txBody>
      </p:sp>
      <p:pic>
        <p:nvPicPr>
          <p:cNvPr id="28676" name="Picture 4" descr="ompsnpp_nhotorbs188-1270_lpnptc12jan31"/>
          <p:cNvPicPr>
            <a:picLocks noChangeAspect="1" noChangeArrowheads="1"/>
          </p:cNvPicPr>
          <p:nvPr/>
        </p:nvPicPr>
        <p:blipFill>
          <a:blip r:embed="rId3" cstate="print"/>
          <a:srcRect/>
          <a:stretch>
            <a:fillRect/>
          </a:stretch>
        </p:blipFill>
        <p:spPr bwMode="auto">
          <a:xfrm>
            <a:off x="4343400" y="1219200"/>
            <a:ext cx="4287838" cy="5354638"/>
          </a:xfrm>
          <a:prstGeom prst="rect">
            <a:avLst/>
          </a:prstGeom>
          <a:noFill/>
        </p:spPr>
      </p:pic>
      <p:sp>
        <p:nvSpPr>
          <p:cNvPr id="28677" name="Text Box 5"/>
          <p:cNvSpPr txBox="1">
            <a:spLocks noChangeArrowheads="1"/>
          </p:cNvSpPr>
          <p:nvPr/>
        </p:nvSpPr>
        <p:spPr bwMode="auto">
          <a:xfrm>
            <a:off x="457200" y="1295400"/>
            <a:ext cx="2971800" cy="915988"/>
          </a:xfrm>
          <a:prstGeom prst="rect">
            <a:avLst/>
          </a:prstGeom>
          <a:noFill/>
          <a:ln w="9525">
            <a:noFill/>
            <a:miter lim="800000"/>
            <a:headEnd/>
            <a:tailEnd/>
          </a:ln>
          <a:effectLst/>
        </p:spPr>
        <p:txBody>
          <a:bodyPr>
            <a:spAutoFit/>
          </a:bodyPr>
          <a:lstStyle/>
          <a:p>
            <a:pPr>
              <a:spcBef>
                <a:spcPct val="50000"/>
              </a:spcBef>
            </a:pPr>
            <a:r>
              <a:rPr lang="en-US">
                <a:solidFill>
                  <a:schemeClr val="tx1"/>
                </a:solidFill>
              </a:rPr>
              <a:t>Hot pixel defined as 8</a:t>
            </a:r>
            <a:r>
              <a:rPr lang="en-US">
                <a:solidFill>
                  <a:schemeClr val="tx1"/>
                </a:solidFill>
                <a:sym typeface="Symbol" pitchFamily="18" charset="2"/>
              </a:rPr>
              <a:t> above pre-launch distribution</a:t>
            </a:r>
          </a:p>
        </p:txBody>
      </p:sp>
      <p:pic>
        <p:nvPicPr>
          <p:cNvPr id="28678" name="Picture 6" descr="OMPS_2012m0112t110342-o01080"/>
          <p:cNvPicPr>
            <a:picLocks noChangeAspect="1" noChangeArrowheads="1"/>
          </p:cNvPicPr>
          <p:nvPr/>
        </p:nvPicPr>
        <p:blipFill>
          <a:blip r:embed="rId4" cstate="print"/>
          <a:srcRect/>
          <a:stretch>
            <a:fillRect/>
          </a:stretch>
        </p:blipFill>
        <p:spPr bwMode="auto">
          <a:xfrm>
            <a:off x="152400" y="2419350"/>
            <a:ext cx="3886200" cy="2914650"/>
          </a:xfrm>
          <a:prstGeom prst="rect">
            <a:avLst/>
          </a:prstGeom>
          <a:noFill/>
        </p:spPr>
      </p:pic>
      <p:sp>
        <p:nvSpPr>
          <p:cNvPr id="28679" name="Line 7"/>
          <p:cNvSpPr>
            <a:spLocks noChangeShapeType="1"/>
          </p:cNvSpPr>
          <p:nvPr/>
        </p:nvSpPr>
        <p:spPr bwMode="auto">
          <a:xfrm flipV="1">
            <a:off x="1143000" y="4191000"/>
            <a:ext cx="914400" cy="1676400"/>
          </a:xfrm>
          <a:prstGeom prst="line">
            <a:avLst/>
          </a:prstGeom>
          <a:noFill/>
          <a:ln w="19050">
            <a:solidFill>
              <a:srgbClr val="FF6600"/>
            </a:solidFill>
            <a:round/>
            <a:headEnd/>
            <a:tailEnd type="triangle" w="med" len="med"/>
          </a:ln>
          <a:effectLst/>
        </p:spPr>
        <p:txBody>
          <a:bodyPr/>
          <a:lstStyle/>
          <a:p>
            <a:endParaRPr lang="en-US"/>
          </a:p>
        </p:txBody>
      </p:sp>
      <p:sp>
        <p:nvSpPr>
          <p:cNvPr id="28680" name="Line 8"/>
          <p:cNvSpPr>
            <a:spLocks noChangeShapeType="1"/>
          </p:cNvSpPr>
          <p:nvPr/>
        </p:nvSpPr>
        <p:spPr bwMode="auto">
          <a:xfrm flipH="1" flipV="1">
            <a:off x="2362200" y="3733800"/>
            <a:ext cx="152400" cy="2057400"/>
          </a:xfrm>
          <a:prstGeom prst="line">
            <a:avLst/>
          </a:prstGeom>
          <a:noFill/>
          <a:ln w="19050">
            <a:solidFill>
              <a:schemeClr val="tx1"/>
            </a:solidFill>
            <a:round/>
            <a:headEnd/>
            <a:tailEnd type="triangle" w="med" len="med"/>
          </a:ln>
          <a:effectLst/>
        </p:spPr>
        <p:txBody>
          <a:bodyPr/>
          <a:lstStyle/>
          <a:p>
            <a:endParaRPr lang="en-US"/>
          </a:p>
        </p:txBody>
      </p:sp>
      <p:sp>
        <p:nvSpPr>
          <p:cNvPr id="28681" name="Text Box 9"/>
          <p:cNvSpPr txBox="1">
            <a:spLocks noChangeArrowheads="1"/>
          </p:cNvSpPr>
          <p:nvPr/>
        </p:nvSpPr>
        <p:spPr bwMode="auto">
          <a:xfrm>
            <a:off x="685800" y="5943600"/>
            <a:ext cx="914400" cy="517525"/>
          </a:xfrm>
          <a:prstGeom prst="rect">
            <a:avLst/>
          </a:prstGeom>
          <a:noFill/>
          <a:ln w="9525">
            <a:noFill/>
            <a:miter lim="800000"/>
            <a:headEnd/>
            <a:tailEnd/>
          </a:ln>
          <a:effectLst/>
        </p:spPr>
        <p:txBody>
          <a:bodyPr>
            <a:spAutoFit/>
          </a:bodyPr>
          <a:lstStyle/>
          <a:p>
            <a:pPr>
              <a:spcBef>
                <a:spcPct val="50000"/>
              </a:spcBef>
            </a:pPr>
            <a:r>
              <a:rPr lang="en-US" sz="1400">
                <a:solidFill>
                  <a:schemeClr val="tx1"/>
                </a:solidFill>
              </a:rPr>
              <a:t>Pre-launch</a:t>
            </a:r>
          </a:p>
        </p:txBody>
      </p:sp>
      <p:sp>
        <p:nvSpPr>
          <p:cNvPr id="28682" name="Text Box 10"/>
          <p:cNvSpPr txBox="1">
            <a:spLocks noChangeArrowheads="1"/>
          </p:cNvSpPr>
          <p:nvPr/>
        </p:nvSpPr>
        <p:spPr bwMode="auto">
          <a:xfrm>
            <a:off x="2286000" y="5943600"/>
            <a:ext cx="914400" cy="517525"/>
          </a:xfrm>
          <a:prstGeom prst="rect">
            <a:avLst/>
          </a:prstGeom>
          <a:noFill/>
          <a:ln w="9525">
            <a:noFill/>
            <a:miter lim="800000"/>
            <a:headEnd/>
            <a:tailEnd/>
          </a:ln>
          <a:effectLst/>
        </p:spPr>
        <p:txBody>
          <a:bodyPr>
            <a:spAutoFit/>
          </a:bodyPr>
          <a:lstStyle/>
          <a:p>
            <a:pPr>
              <a:spcBef>
                <a:spcPct val="50000"/>
              </a:spcBef>
            </a:pPr>
            <a:r>
              <a:rPr lang="en-US" sz="1400">
                <a:solidFill>
                  <a:schemeClr val="tx1"/>
                </a:solidFill>
              </a:rPr>
              <a:t>Orbit 1080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p:cNvPicPr>
            <a:picLocks noChangeAspect="1" noChangeArrowheads="1"/>
          </p:cNvPicPr>
          <p:nvPr/>
        </p:nvPicPr>
        <p:blipFill>
          <a:blip r:embed="rId3" cstate="print"/>
          <a:srcRect/>
          <a:stretch>
            <a:fillRect/>
          </a:stretch>
        </p:blipFill>
        <p:spPr bwMode="auto">
          <a:xfrm>
            <a:off x="4267201" y="1676400"/>
            <a:ext cx="3886200" cy="3317875"/>
          </a:xfrm>
          <a:prstGeom prst="rect">
            <a:avLst/>
          </a:prstGeom>
          <a:noFill/>
          <a:ln w="9525">
            <a:noFill/>
            <a:miter lim="800000"/>
            <a:headEnd/>
            <a:tailEnd/>
          </a:ln>
        </p:spPr>
      </p:pic>
      <p:sp>
        <p:nvSpPr>
          <p:cNvPr id="2" name="Title 6"/>
          <p:cNvSpPr>
            <a:spLocks noGrp="1"/>
          </p:cNvSpPr>
          <p:nvPr>
            <p:ph type="title"/>
          </p:nvPr>
        </p:nvSpPr>
        <p:spPr>
          <a:xfrm>
            <a:off x="457200" y="152400"/>
            <a:ext cx="8229600" cy="954107"/>
          </a:xfrm>
          <a:prstGeom prst="rect">
            <a:avLst/>
          </a:prstGeom>
        </p:spPr>
        <p:txBody>
          <a:bodyPr wrap="square">
            <a:spAutoFit/>
          </a:bodyPr>
          <a:lstStyle/>
          <a:p>
            <a:pPr algn="ctr"/>
            <a:r>
              <a:rPr lang="en-US" sz="2800" b="1" dirty="0" smtClean="0">
                <a:solidFill>
                  <a:srgbClr val="0033CC"/>
                </a:solidFill>
              </a:rPr>
              <a:t>Linearity Performance</a:t>
            </a:r>
            <a:br>
              <a:rPr lang="en-US" sz="2800" b="1" dirty="0" smtClean="0">
                <a:solidFill>
                  <a:srgbClr val="0033CC"/>
                </a:solidFill>
              </a:rPr>
            </a:br>
            <a:r>
              <a:rPr lang="en-US" sz="2800" b="1" dirty="0" smtClean="0">
                <a:solidFill>
                  <a:srgbClr val="0033CC"/>
                </a:solidFill>
              </a:rPr>
              <a:t>Transition from Ground to Orbit </a:t>
            </a:r>
            <a:endParaRPr lang="en-US" sz="2800" dirty="0"/>
          </a:p>
        </p:txBody>
      </p:sp>
      <p:sp>
        <p:nvSpPr>
          <p:cNvPr id="4" name="Rectangle 3"/>
          <p:cNvSpPr/>
          <p:nvPr/>
        </p:nvSpPr>
        <p:spPr>
          <a:xfrm>
            <a:off x="990600" y="5029200"/>
            <a:ext cx="3657600" cy="830997"/>
          </a:xfrm>
          <a:prstGeom prst="rect">
            <a:avLst/>
          </a:prstGeom>
        </p:spPr>
        <p:txBody>
          <a:bodyPr wrap="square">
            <a:spAutoFit/>
          </a:bodyPr>
          <a:lstStyle/>
          <a:p>
            <a:r>
              <a:rPr lang="en-US" sz="1600" dirty="0">
                <a:latin typeface="Times New Roman" pitchFamily="18" charset="0"/>
                <a:cs typeface="Times New Roman" pitchFamily="18" charset="0"/>
              </a:rPr>
              <a:t>Observed OMPS </a:t>
            </a:r>
            <a:r>
              <a:rPr lang="en-US" sz="1600" dirty="0" smtClean="0">
                <a:latin typeface="Times New Roman" pitchFamily="18" charset="0"/>
                <a:cs typeface="Times New Roman" pitchFamily="18" charset="0"/>
              </a:rPr>
              <a:t>TC LED drifts over time </a:t>
            </a:r>
          </a:p>
          <a:p>
            <a:r>
              <a:rPr lang="en-US" sz="1600" dirty="0" smtClean="0">
                <a:latin typeface="Times New Roman" pitchFamily="18" charset="0"/>
                <a:cs typeface="Times New Roman" pitchFamily="18" charset="0"/>
              </a:rPr>
              <a:t>meets the system requirement  of  &lt; 1%  per minute</a:t>
            </a:r>
          </a:p>
        </p:txBody>
      </p:sp>
      <p:sp>
        <p:nvSpPr>
          <p:cNvPr id="6" name="Rectangle 5"/>
          <p:cNvSpPr/>
          <p:nvPr/>
        </p:nvSpPr>
        <p:spPr>
          <a:xfrm>
            <a:off x="4800600" y="5029200"/>
            <a:ext cx="3505200" cy="646331"/>
          </a:xfrm>
          <a:prstGeom prst="rect">
            <a:avLst/>
          </a:prstGeom>
        </p:spPr>
        <p:txBody>
          <a:bodyPr wrap="square">
            <a:spAutoFit/>
          </a:bodyPr>
          <a:lstStyle/>
          <a:p>
            <a:r>
              <a:rPr lang="en-US" dirty="0" smtClean="0">
                <a:latin typeface="Times New Roman" pitchFamily="18" charset="0"/>
                <a:cs typeface="Times New Roman" pitchFamily="18" charset="0"/>
              </a:rPr>
              <a:t>Sensor nonlinearity is compliant with the specification of &lt; 2% </a:t>
            </a:r>
            <a:endParaRPr lang="en-US" dirty="0">
              <a:latin typeface="Times New Roman" pitchFamily="18" charset="0"/>
              <a:cs typeface="Times New Roman" pitchFamily="18" charset="0"/>
            </a:endParaRPr>
          </a:p>
        </p:txBody>
      </p:sp>
      <p:sp>
        <p:nvSpPr>
          <p:cNvPr id="9" name="Slide Number Placeholder 8"/>
          <p:cNvSpPr>
            <a:spLocks noGrp="1"/>
          </p:cNvSpPr>
          <p:nvPr>
            <p:ph type="sldNum" sz="quarter" idx="12"/>
          </p:nvPr>
        </p:nvSpPr>
        <p:spPr/>
        <p:txBody>
          <a:bodyPr/>
          <a:lstStyle/>
          <a:p>
            <a:fld id="{774E74FF-2236-4B88-9D17-DFCF666A5EBE}" type="slidenum">
              <a:rPr lang="en-US" smtClean="0"/>
              <a:pPr/>
              <a:t>6</a:t>
            </a:fld>
            <a:endParaRPr lang="en-US"/>
          </a:p>
        </p:txBody>
      </p:sp>
      <p:pic>
        <p:nvPicPr>
          <p:cNvPr id="26628" name="Picture 4"/>
          <p:cNvPicPr>
            <a:picLocks noChangeAspect="1" noChangeArrowheads="1"/>
          </p:cNvPicPr>
          <p:nvPr/>
        </p:nvPicPr>
        <p:blipFill>
          <a:blip r:embed="rId4" cstate="print"/>
          <a:srcRect/>
          <a:stretch>
            <a:fillRect/>
          </a:stretch>
        </p:blipFill>
        <p:spPr bwMode="auto">
          <a:xfrm>
            <a:off x="457200" y="1701800"/>
            <a:ext cx="3962400" cy="3276600"/>
          </a:xfrm>
          <a:prstGeom prst="rect">
            <a:avLst/>
          </a:prstGeom>
          <a:noFill/>
          <a:ln w="9525">
            <a:noFill/>
            <a:miter lim="800000"/>
            <a:headEnd/>
            <a:tailEnd/>
          </a:ln>
        </p:spPr>
      </p:pic>
      <p:sp>
        <p:nvSpPr>
          <p:cNvPr id="13" name="TextBox 12"/>
          <p:cNvSpPr txBox="1"/>
          <p:nvPr/>
        </p:nvSpPr>
        <p:spPr>
          <a:xfrm>
            <a:off x="2286000" y="1905000"/>
            <a:ext cx="1676400" cy="307777"/>
          </a:xfrm>
          <a:prstGeom prst="rect">
            <a:avLst/>
          </a:prstGeom>
          <a:solidFill>
            <a:schemeClr val="bg1"/>
          </a:solidFill>
        </p:spPr>
        <p:txBody>
          <a:bodyPr wrap="square" rtlCol="0">
            <a:spAutoFit/>
          </a:bodyPr>
          <a:lstStyle/>
          <a:p>
            <a:r>
              <a:rPr lang="en-US" sz="1400" b="1" dirty="0" smtClean="0">
                <a:solidFill>
                  <a:srgbClr val="0000FF"/>
                </a:solidFill>
                <a:latin typeface="Times New Roman" pitchFamily="18" charset="0"/>
                <a:cs typeface="Times New Roman" pitchFamily="18" charset="0"/>
              </a:rPr>
              <a:t>LED signal drifts</a:t>
            </a:r>
            <a:endParaRPr lang="en-US" sz="1400" b="1" dirty="0">
              <a:solidFill>
                <a:srgbClr val="0000FF"/>
              </a:solidFill>
              <a:latin typeface="Times New Roman" pitchFamily="18" charset="0"/>
              <a:cs typeface="Times New Roman" pitchFamily="18" charset="0"/>
            </a:endParaRPr>
          </a:p>
        </p:txBody>
      </p:sp>
      <p:sp>
        <p:nvSpPr>
          <p:cNvPr id="14" name="TextBox 13"/>
          <p:cNvSpPr txBox="1"/>
          <p:nvPr/>
        </p:nvSpPr>
        <p:spPr>
          <a:xfrm>
            <a:off x="6172200" y="1905000"/>
            <a:ext cx="1752600" cy="307777"/>
          </a:xfrm>
          <a:prstGeom prst="rect">
            <a:avLst/>
          </a:prstGeom>
          <a:solidFill>
            <a:schemeClr val="bg1"/>
          </a:solidFill>
        </p:spPr>
        <p:txBody>
          <a:bodyPr wrap="square" rtlCol="0">
            <a:spAutoFit/>
          </a:bodyPr>
          <a:lstStyle/>
          <a:p>
            <a:r>
              <a:rPr lang="en-US" sz="1400" b="1" dirty="0" smtClean="0">
                <a:solidFill>
                  <a:srgbClr val="0000FF"/>
                </a:solidFill>
                <a:latin typeface="Times New Roman" pitchFamily="18" charset="0"/>
                <a:cs typeface="Times New Roman" pitchFamily="18" charset="0"/>
              </a:rPr>
              <a:t>System nonlinearity </a:t>
            </a:r>
            <a:endParaRPr lang="en-US" sz="1400" b="1" dirty="0">
              <a:solidFill>
                <a:srgbClr val="0000FF"/>
              </a:solidFill>
              <a:latin typeface="Times New Roman" pitchFamily="18" charset="0"/>
              <a:cs typeface="Times New Roman" pitchFamily="18" charset="0"/>
            </a:endParaRPr>
          </a:p>
        </p:txBody>
      </p:sp>
      <p:sp>
        <p:nvSpPr>
          <p:cNvPr id="15" name="TextBox 14"/>
          <p:cNvSpPr txBox="1"/>
          <p:nvPr/>
        </p:nvSpPr>
        <p:spPr>
          <a:xfrm>
            <a:off x="1219200" y="3886200"/>
            <a:ext cx="1036759" cy="584775"/>
          </a:xfrm>
          <a:prstGeom prst="rect">
            <a:avLst/>
          </a:prstGeom>
          <a:noFill/>
        </p:spPr>
        <p:txBody>
          <a:bodyPr wrap="none" rtlCol="0">
            <a:spAutoFit/>
          </a:bodyPr>
          <a:lstStyle/>
          <a:p>
            <a:r>
              <a:rPr lang="en-US" sz="1600" b="1" dirty="0" smtClean="0">
                <a:solidFill>
                  <a:srgbClr val="FF0000"/>
                </a:solidFill>
              </a:rPr>
              <a:t>On-orbit</a:t>
            </a:r>
          </a:p>
          <a:p>
            <a:r>
              <a:rPr lang="en-US" sz="1600" b="1" dirty="0" smtClean="0">
                <a:solidFill>
                  <a:srgbClr val="00CC00"/>
                </a:solidFill>
              </a:rPr>
              <a:t>Prelaunch</a:t>
            </a:r>
            <a:endParaRPr lang="en-US" sz="1600" b="1" dirty="0">
              <a:solidFill>
                <a:srgbClr val="00CC00"/>
              </a:solidFill>
            </a:endParaRPr>
          </a:p>
        </p:txBody>
      </p:sp>
      <p:sp>
        <p:nvSpPr>
          <p:cNvPr id="16" name="TextBox 15"/>
          <p:cNvSpPr txBox="1"/>
          <p:nvPr/>
        </p:nvSpPr>
        <p:spPr>
          <a:xfrm>
            <a:off x="4800600" y="3886200"/>
            <a:ext cx="1036759" cy="584775"/>
          </a:xfrm>
          <a:prstGeom prst="rect">
            <a:avLst/>
          </a:prstGeom>
          <a:noFill/>
        </p:spPr>
        <p:txBody>
          <a:bodyPr wrap="none" rtlCol="0">
            <a:spAutoFit/>
          </a:bodyPr>
          <a:lstStyle/>
          <a:p>
            <a:r>
              <a:rPr lang="en-US" sz="1600" b="1" dirty="0" smtClean="0">
                <a:solidFill>
                  <a:srgbClr val="FF0000"/>
                </a:solidFill>
              </a:rPr>
              <a:t>On-orbit</a:t>
            </a:r>
          </a:p>
          <a:p>
            <a:r>
              <a:rPr lang="en-US" sz="1600" b="1" dirty="0" smtClean="0">
                <a:solidFill>
                  <a:srgbClr val="00CC00"/>
                </a:solidFill>
              </a:rPr>
              <a:t>Prelaunch</a:t>
            </a:r>
            <a:endParaRPr lang="en-US" sz="1600" b="1" dirty="0">
              <a:solidFill>
                <a:srgbClr val="00CC00"/>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olar_flux_tc_np_meas_vs_ref (1).png"/>
          <p:cNvPicPr>
            <a:picLocks noChangeAspect="1"/>
          </p:cNvPicPr>
          <p:nvPr/>
        </p:nvPicPr>
        <p:blipFill>
          <a:blip r:embed="rId3" cstate="print"/>
          <a:srcRect l="7500" t="7059" r="6667" b="4706"/>
          <a:stretch>
            <a:fillRect/>
          </a:stretch>
        </p:blipFill>
        <p:spPr>
          <a:xfrm>
            <a:off x="152400" y="990600"/>
            <a:ext cx="8581136" cy="5715000"/>
          </a:xfrm>
          <a:prstGeom prst="rect">
            <a:avLst/>
          </a:prstGeom>
        </p:spPr>
      </p:pic>
      <p:sp>
        <p:nvSpPr>
          <p:cNvPr id="5" name="Rectangle 4"/>
          <p:cNvSpPr/>
          <p:nvPr/>
        </p:nvSpPr>
        <p:spPr>
          <a:xfrm>
            <a:off x="1981200" y="152400"/>
            <a:ext cx="5105400" cy="954107"/>
          </a:xfrm>
          <a:prstGeom prst="rect">
            <a:avLst/>
          </a:prstGeom>
        </p:spPr>
        <p:txBody>
          <a:bodyPr wrap="square">
            <a:spAutoFit/>
          </a:bodyPr>
          <a:lstStyle/>
          <a:p>
            <a:pPr algn="ctr"/>
            <a:r>
              <a:rPr lang="en-US" sz="2800" b="1" dirty="0" smtClean="0">
                <a:solidFill>
                  <a:srgbClr val="0033CC"/>
                </a:solidFill>
              </a:rPr>
              <a:t>Spectral Calibration </a:t>
            </a:r>
            <a:br>
              <a:rPr lang="en-US" sz="2800" b="1" dirty="0" smtClean="0">
                <a:solidFill>
                  <a:srgbClr val="0033CC"/>
                </a:solidFill>
              </a:rPr>
            </a:br>
            <a:r>
              <a:rPr lang="en-US" sz="2800" b="1" dirty="0" smtClean="0">
                <a:solidFill>
                  <a:srgbClr val="0033CC"/>
                </a:solidFill>
              </a:rPr>
              <a:t>Transition from Ground to Orbit </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
            <a:ext cx="9144000" cy="563562"/>
          </a:xfrm>
        </p:spPr>
        <p:txBody>
          <a:bodyPr>
            <a:noAutofit/>
          </a:bodyPr>
          <a:lstStyle/>
          <a:p>
            <a:r>
              <a:rPr lang="en-US" sz="2400" dirty="0" smtClean="0"/>
              <a:t>EOF/SNR analysis for six orbits (~1800 scans) OMPS NM on 1/28/2012 </a:t>
            </a:r>
            <a:br>
              <a:rPr lang="en-US" sz="2400" dirty="0" smtClean="0"/>
            </a:br>
            <a:r>
              <a:rPr lang="en-US" sz="2400" dirty="0" smtClean="0"/>
              <a:t>using three wavelength ranges (305-325, 320-345, 340-380) for 35 CT</a:t>
            </a:r>
            <a:endParaRPr lang="en-US" sz="2400" dirty="0"/>
          </a:p>
        </p:txBody>
      </p:sp>
      <p:pic>
        <p:nvPicPr>
          <p:cNvPr id="34818" name="Picture 2"/>
          <p:cNvPicPr>
            <a:picLocks noChangeAspect="1" noChangeArrowheads="1"/>
          </p:cNvPicPr>
          <p:nvPr/>
        </p:nvPicPr>
        <p:blipFill>
          <a:blip r:embed="rId3" cstate="print"/>
          <a:srcRect/>
          <a:stretch>
            <a:fillRect/>
          </a:stretch>
        </p:blipFill>
        <p:spPr bwMode="auto">
          <a:xfrm>
            <a:off x="152400" y="685800"/>
            <a:ext cx="4206240" cy="3200400"/>
          </a:xfrm>
          <a:prstGeom prst="rect">
            <a:avLst/>
          </a:prstGeom>
          <a:noFill/>
          <a:ln w="9525">
            <a:noFill/>
            <a:miter lim="800000"/>
            <a:headEnd/>
            <a:tailEnd/>
          </a:ln>
        </p:spPr>
      </p:pic>
      <p:pic>
        <p:nvPicPr>
          <p:cNvPr id="34819" name="Picture 3"/>
          <p:cNvPicPr>
            <a:picLocks noChangeAspect="1" noChangeArrowheads="1"/>
          </p:cNvPicPr>
          <p:nvPr/>
        </p:nvPicPr>
        <p:blipFill>
          <a:blip r:embed="rId4" cstate="print"/>
          <a:srcRect r="45" b="2411"/>
          <a:stretch>
            <a:fillRect/>
          </a:stretch>
        </p:blipFill>
        <p:spPr bwMode="auto">
          <a:xfrm>
            <a:off x="152400" y="3773805"/>
            <a:ext cx="4267200" cy="3084195"/>
          </a:xfrm>
          <a:prstGeom prst="rect">
            <a:avLst/>
          </a:prstGeom>
          <a:noFill/>
          <a:ln w="9525">
            <a:noFill/>
            <a:miter lim="800000"/>
            <a:headEnd/>
            <a:tailEnd/>
          </a:ln>
        </p:spPr>
      </p:pic>
      <p:pic>
        <p:nvPicPr>
          <p:cNvPr id="34820" name="Picture 4"/>
          <p:cNvPicPr>
            <a:picLocks noChangeAspect="1" noChangeArrowheads="1"/>
          </p:cNvPicPr>
          <p:nvPr/>
        </p:nvPicPr>
        <p:blipFill>
          <a:blip r:embed="rId5" cstate="print"/>
          <a:srcRect l="498" t="2407"/>
          <a:stretch>
            <a:fillRect/>
          </a:stretch>
        </p:blipFill>
        <p:spPr bwMode="auto">
          <a:xfrm>
            <a:off x="4800600" y="762000"/>
            <a:ext cx="4191000" cy="3089910"/>
          </a:xfrm>
          <a:prstGeom prst="rect">
            <a:avLst/>
          </a:prstGeom>
          <a:noFill/>
          <a:ln w="9525">
            <a:noFill/>
            <a:miter lim="800000"/>
            <a:headEnd/>
            <a:tailEnd/>
          </a:ln>
        </p:spPr>
      </p:pic>
      <p:pic>
        <p:nvPicPr>
          <p:cNvPr id="34821" name="Picture 5"/>
          <p:cNvPicPr>
            <a:picLocks noChangeAspect="1" noChangeArrowheads="1"/>
          </p:cNvPicPr>
          <p:nvPr/>
        </p:nvPicPr>
        <p:blipFill>
          <a:blip r:embed="rId6" cstate="print"/>
          <a:srcRect l="415" t="4059"/>
          <a:stretch>
            <a:fillRect/>
          </a:stretch>
        </p:blipFill>
        <p:spPr bwMode="auto">
          <a:xfrm>
            <a:off x="4953000" y="3886200"/>
            <a:ext cx="4114800" cy="2971800"/>
          </a:xfrm>
          <a:prstGeom prst="rect">
            <a:avLst/>
          </a:prstGeom>
          <a:noFill/>
          <a:ln w="9525">
            <a:noFill/>
            <a:miter lim="800000"/>
            <a:headEnd/>
            <a:tailEnd/>
          </a:ln>
        </p:spPr>
      </p:pic>
      <p:sp>
        <p:nvSpPr>
          <p:cNvPr id="7" name="TextBox 6"/>
          <p:cNvSpPr txBox="1"/>
          <p:nvPr/>
        </p:nvSpPr>
        <p:spPr>
          <a:xfrm>
            <a:off x="990600" y="4038600"/>
            <a:ext cx="1828800" cy="646331"/>
          </a:xfrm>
          <a:prstGeom prst="rect">
            <a:avLst/>
          </a:prstGeom>
          <a:noFill/>
        </p:spPr>
        <p:txBody>
          <a:bodyPr wrap="square" rtlCol="0">
            <a:spAutoFit/>
          </a:bodyPr>
          <a:lstStyle/>
          <a:p>
            <a:r>
              <a:rPr lang="en-US" dirty="0" smtClean="0"/>
              <a:t>0.1 is equivalent to SNR of 1000.</a:t>
            </a:r>
            <a:endParaRPr lang="en-US" dirty="0"/>
          </a:p>
        </p:txBody>
      </p:sp>
      <p:sp>
        <p:nvSpPr>
          <p:cNvPr id="8" name="TextBox 7"/>
          <p:cNvSpPr txBox="1"/>
          <p:nvPr/>
        </p:nvSpPr>
        <p:spPr>
          <a:xfrm>
            <a:off x="6553200" y="3886200"/>
            <a:ext cx="2438400" cy="646331"/>
          </a:xfrm>
          <a:prstGeom prst="rect">
            <a:avLst/>
          </a:prstGeom>
          <a:noFill/>
        </p:spPr>
        <p:txBody>
          <a:bodyPr wrap="square" rtlCol="0">
            <a:spAutoFit/>
          </a:bodyPr>
          <a:lstStyle/>
          <a:p>
            <a:r>
              <a:rPr lang="en-US" dirty="0" smtClean="0"/>
              <a:t>Maximum Residuals.</a:t>
            </a:r>
          </a:p>
          <a:p>
            <a:r>
              <a:rPr lang="en-US" dirty="0" smtClean="0"/>
              <a:t>Spikes could be filtered.</a:t>
            </a:r>
            <a:endParaRPr lang="en-US" dirty="0"/>
          </a:p>
        </p:txBody>
      </p:sp>
      <p:sp>
        <p:nvSpPr>
          <p:cNvPr id="9" name="TextBox 8"/>
          <p:cNvSpPr txBox="1"/>
          <p:nvPr/>
        </p:nvSpPr>
        <p:spPr>
          <a:xfrm>
            <a:off x="5410200" y="990600"/>
            <a:ext cx="1981200" cy="369332"/>
          </a:xfrm>
          <a:prstGeom prst="rect">
            <a:avLst/>
          </a:prstGeom>
          <a:noFill/>
        </p:spPr>
        <p:txBody>
          <a:bodyPr wrap="square" rtlCol="0">
            <a:spAutoFit/>
          </a:bodyPr>
          <a:lstStyle/>
          <a:p>
            <a:r>
              <a:rPr lang="en-US" dirty="0" smtClean="0"/>
              <a:t>Average Radiances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dirty="0" smtClean="0"/>
              <a:t>Stray Light and SNR for OMPS NP</a:t>
            </a:r>
            <a:endParaRPr lang="en-US" dirty="0"/>
          </a:p>
        </p:txBody>
      </p:sp>
      <p:pic>
        <p:nvPicPr>
          <p:cNvPr id="36866" name="Picture 2"/>
          <p:cNvPicPr>
            <a:picLocks noChangeAspect="1" noChangeArrowheads="1"/>
          </p:cNvPicPr>
          <p:nvPr/>
        </p:nvPicPr>
        <p:blipFill>
          <a:blip r:embed="rId3" cstate="print"/>
          <a:srcRect/>
          <a:stretch>
            <a:fillRect/>
          </a:stretch>
        </p:blipFill>
        <p:spPr bwMode="auto">
          <a:xfrm>
            <a:off x="228600" y="685800"/>
            <a:ext cx="4572000" cy="3326130"/>
          </a:xfrm>
          <a:prstGeom prst="rect">
            <a:avLst/>
          </a:prstGeom>
          <a:noFill/>
          <a:ln w="9525">
            <a:noFill/>
            <a:miter lim="800000"/>
            <a:headEnd/>
            <a:tailEnd/>
          </a:ln>
        </p:spPr>
      </p:pic>
      <p:pic>
        <p:nvPicPr>
          <p:cNvPr id="36867" name="Picture 3"/>
          <p:cNvPicPr>
            <a:picLocks noChangeAspect="1" noChangeArrowheads="1"/>
          </p:cNvPicPr>
          <p:nvPr/>
        </p:nvPicPr>
        <p:blipFill>
          <a:blip r:embed="rId4" cstate="print"/>
          <a:srcRect l="1427" b="8889"/>
          <a:stretch>
            <a:fillRect/>
          </a:stretch>
        </p:blipFill>
        <p:spPr bwMode="auto">
          <a:xfrm>
            <a:off x="4648200" y="3581400"/>
            <a:ext cx="4343400" cy="3124200"/>
          </a:xfrm>
          <a:prstGeom prst="rect">
            <a:avLst/>
          </a:prstGeom>
          <a:noFill/>
          <a:ln w="9525">
            <a:noFill/>
            <a:miter lim="800000"/>
            <a:headEnd/>
            <a:tailEnd/>
          </a:ln>
        </p:spPr>
      </p:pic>
      <p:sp>
        <p:nvSpPr>
          <p:cNvPr id="6" name="TextBox 5"/>
          <p:cNvSpPr txBox="1"/>
          <p:nvPr/>
        </p:nvSpPr>
        <p:spPr>
          <a:xfrm>
            <a:off x="4648200" y="838200"/>
            <a:ext cx="3886200" cy="2585323"/>
          </a:xfrm>
          <a:prstGeom prst="rect">
            <a:avLst/>
          </a:prstGeom>
          <a:noFill/>
        </p:spPr>
        <p:txBody>
          <a:bodyPr wrap="square" rtlCol="0">
            <a:spAutoFit/>
          </a:bodyPr>
          <a:lstStyle/>
          <a:p>
            <a:r>
              <a:rPr lang="en-US" dirty="0" smtClean="0"/>
              <a:t>The scatter plot on the left compares simple three-wavelength Mg II core-to-wing ratio variations (280 nm to  the average of 277 nm and 282 nm) with longer wavelength variations at 305 nm.  The core average is ~0.4 of wings, so this -0.5% to 1.5% variation represents (1.0/0.4 – 1 =) 1.5 times the wing variations.</a:t>
            </a:r>
            <a:endParaRPr lang="en-US" dirty="0"/>
          </a:p>
        </p:txBody>
      </p:sp>
      <p:sp>
        <p:nvSpPr>
          <p:cNvPr id="7" name="TextBox 6"/>
          <p:cNvSpPr txBox="1"/>
          <p:nvPr/>
        </p:nvSpPr>
        <p:spPr>
          <a:xfrm>
            <a:off x="304800" y="3962400"/>
            <a:ext cx="4267200" cy="2585323"/>
          </a:xfrm>
          <a:prstGeom prst="rect">
            <a:avLst/>
          </a:prstGeom>
          <a:noFill/>
        </p:spPr>
        <p:txBody>
          <a:bodyPr wrap="square" rtlCol="0">
            <a:spAutoFit/>
          </a:bodyPr>
          <a:lstStyle/>
          <a:p>
            <a:r>
              <a:rPr lang="en-US" dirty="0" smtClean="0"/>
              <a:t>The RMSR estimates on the right were done on clean data for 230 spectra. A spectral screen detected and removed one deviant value on average from each of the 120-wavelength spectra. The removal of the second EOF pattern was somewhat arbitrary as it and the third EOF may be stray light patterns. The EOF used a 6</a:t>
            </a:r>
            <a:r>
              <a:rPr lang="en-US" baseline="30000" dirty="0" smtClean="0"/>
              <a:t>th</a:t>
            </a:r>
            <a:r>
              <a:rPr lang="en-US" dirty="0" smtClean="0"/>
              <a:t> order polynomial for normalization.</a:t>
            </a:r>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16720</TotalTime>
  <Words>2335</Words>
  <Application>Microsoft Macintosh PowerPoint</Application>
  <PresentationFormat>On-screen Show (4:3)</PresentationFormat>
  <Paragraphs>309</Paragraphs>
  <Slides>34</Slides>
  <Notes>12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Support Material for OMPS SDR to Beta Maturity Decision Performance compared to Pre-launch </vt:lpstr>
      <vt:lpstr>Data Product Beta Maturity Definition</vt:lpstr>
      <vt:lpstr>Outline</vt:lpstr>
      <vt:lpstr>PowerPoint Presentation</vt:lpstr>
      <vt:lpstr>Hot pixels increasing as expected</vt:lpstr>
      <vt:lpstr>Linearity Performance Transition from Ground to Orbit </vt:lpstr>
      <vt:lpstr>PowerPoint Presentation</vt:lpstr>
      <vt:lpstr>EOF/SNR analysis for six orbits (~1800 scans) OMPS NM on 1/28/2012  using three wavelength ranges (305-325, 320-345, 340-380) for 35 CT</vt:lpstr>
      <vt:lpstr>Stray Light and SNR for OMPS NP</vt:lpstr>
      <vt:lpstr>Wavelength Shift and Ring Effect/Stray Light</vt:lpstr>
      <vt:lpstr>SAA Effects on NP</vt:lpstr>
      <vt:lpstr>OMPS Geolocation</vt:lpstr>
      <vt:lpstr>CCD Temperatures for the last ten days</vt:lpstr>
      <vt:lpstr>Backup Material</vt:lpstr>
      <vt:lpstr>20120208 Update to  OMPS Initial Performance Evaluation   and First Images</vt:lpstr>
      <vt:lpstr>Summary Bullets (Compiled by L. Flynn 2/8/2012)</vt:lpstr>
      <vt:lpstr>PowerPoint Presentation</vt:lpstr>
      <vt:lpstr>Stray Light and SNR for OMPS NP</vt:lpstr>
      <vt:lpstr>EOF/SNR analysis for six orbits (~1800 scans) OMPS NM on 1/28/2012  using three wavelength ranges (305-325, 320-345, 340-380) for 35 CT</vt:lpstr>
      <vt:lpstr>Wavelength Shift and Ring Effect/Stray Light</vt:lpstr>
      <vt:lpstr>20120202  OMPS Initial Performance Evaluation   and First Images</vt:lpstr>
      <vt:lpstr>Summary Bullets (Compiled by L. Flynn 2/2/2012)</vt:lpstr>
      <vt:lpstr>Figures: J. Niu, NOAA/STAR (ERT) 1/26-27/2012</vt:lpstr>
      <vt:lpstr>OMPS Geolocation</vt:lpstr>
      <vt:lpstr>Figures: D. Rault, NASA LaRC </vt:lpstr>
      <vt:lpstr>PowerPoint Presentation</vt:lpstr>
      <vt:lpstr>OMPS TC IP Retrieval – January 27, 2012</vt:lpstr>
      <vt:lpstr>OMPS TC Surface Reflectivity – January 27, 2012</vt:lpstr>
      <vt:lpstr>PowerPoint Presentation</vt:lpstr>
      <vt:lpstr>Backup</vt:lpstr>
      <vt:lpstr>EOF/SNR analysis for six orbits OMPS NM on 1/28/2012</vt:lpstr>
      <vt:lpstr>EOF/SNR analysis for six orbits OMPS NM on 1/28/2012</vt:lpstr>
      <vt:lpstr>EOF/SNR analysis for six orbits OMPS NM on 1/28/2012</vt:lpstr>
      <vt:lpstr>PowerPoint Presentation</vt:lpstr>
    </vt:vector>
  </TitlesOfParts>
  <Company>NOAA / NESDIS / STAR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lflynn</dc:creator>
  <cp:lastModifiedBy>Maria Caponi</cp:lastModifiedBy>
  <cp:revision>135</cp:revision>
  <dcterms:created xsi:type="dcterms:W3CDTF">2012-01-31T15:35:41Z</dcterms:created>
  <dcterms:modified xsi:type="dcterms:W3CDTF">2012-02-17T18:03:50Z</dcterms:modified>
</cp:coreProperties>
</file>