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56" r:id="rId2"/>
    <p:sldId id="259" r:id="rId3"/>
    <p:sldId id="287" r:id="rId4"/>
    <p:sldId id="260" r:id="rId5"/>
    <p:sldId id="264" r:id="rId6"/>
    <p:sldId id="265" r:id="rId7"/>
    <p:sldId id="268" r:id="rId8"/>
    <p:sldId id="261" r:id="rId9"/>
    <p:sldId id="262" r:id="rId10"/>
    <p:sldId id="274" r:id="rId11"/>
    <p:sldId id="269" r:id="rId12"/>
    <p:sldId id="257" r:id="rId13"/>
    <p:sldId id="280" r:id="rId14"/>
    <p:sldId id="258" r:id="rId15"/>
    <p:sldId id="283" r:id="rId16"/>
    <p:sldId id="275" r:id="rId17"/>
    <p:sldId id="276" r:id="rId18"/>
    <p:sldId id="279" r:id="rId19"/>
    <p:sldId id="270" r:id="rId20"/>
    <p:sldId id="271" r:id="rId21"/>
    <p:sldId id="272" r:id="rId22"/>
    <p:sldId id="273" r:id="rId23"/>
    <p:sldId id="277" r:id="rId24"/>
    <p:sldId id="278" r:id="rId25"/>
    <p:sldId id="285" r:id="rId26"/>
    <p:sldId id="286" r:id="rId27"/>
    <p:sldId id="284" r:id="rId28"/>
    <p:sldId id="263" r:id="rId29"/>
    <p:sldId id="282" r:id="rId30"/>
  </p:sldIdLst>
  <p:sldSz cx="9144000" cy="6858000" type="screen4x3"/>
  <p:notesSz cx="6400800" cy="8686800"/>
  <p:defaultTextStyle>
    <a:defPPr>
      <a:defRPr lang="en-US"/>
    </a:defPPr>
    <a:lvl1pPr algn="ctr" rtl="0" eaLnBrk="0" fontAlgn="base" hangingPunct="0">
      <a:spcBef>
        <a:spcPct val="0"/>
      </a:spcBef>
      <a:spcAft>
        <a:spcPct val="0"/>
      </a:spcAft>
      <a:defRPr sz="10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0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0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0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000" kern="1200">
        <a:solidFill>
          <a:schemeClr val="tx1"/>
        </a:solidFill>
        <a:latin typeface="Arial" pitchFamily="34" charset="0"/>
        <a:ea typeface="+mn-ea"/>
        <a:cs typeface="+mn-cs"/>
      </a:defRPr>
    </a:lvl6pPr>
    <a:lvl7pPr marL="2743200" algn="l" defTabSz="914400" rtl="0" eaLnBrk="1" latinLnBrk="0" hangingPunct="1">
      <a:defRPr sz="1000" kern="1200">
        <a:solidFill>
          <a:schemeClr val="tx1"/>
        </a:solidFill>
        <a:latin typeface="Arial" pitchFamily="34" charset="0"/>
        <a:ea typeface="+mn-ea"/>
        <a:cs typeface="+mn-cs"/>
      </a:defRPr>
    </a:lvl7pPr>
    <a:lvl8pPr marL="3200400" algn="l" defTabSz="914400" rtl="0" eaLnBrk="1" latinLnBrk="0" hangingPunct="1">
      <a:defRPr sz="1000" kern="1200">
        <a:solidFill>
          <a:schemeClr val="tx1"/>
        </a:solidFill>
        <a:latin typeface="Arial" pitchFamily="34" charset="0"/>
        <a:ea typeface="+mn-ea"/>
        <a:cs typeface="+mn-cs"/>
      </a:defRPr>
    </a:lvl8pPr>
    <a:lvl9pPr marL="3657600" algn="l" defTabSz="914400" rtl="0" eaLnBrk="1" latinLnBrk="0" hangingPunct="1">
      <a:defRPr sz="1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66CC"/>
    <a:srgbClr val="0066CC"/>
    <a:srgbClr val="0099CC"/>
    <a:srgbClr val="FFF9FA"/>
    <a:srgbClr val="FFF7F9"/>
    <a:srgbClr val="FFF3F6"/>
    <a:srgbClr val="CCCC00"/>
    <a:srgbClr val="6699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0" autoAdjust="0"/>
    <p:restoredTop sz="94660" autoAdjust="0"/>
  </p:normalViewPr>
  <p:slideViewPr>
    <p:cSldViewPr snapToGrid="0">
      <p:cViewPr varScale="1">
        <p:scale>
          <a:sx n="88" d="100"/>
          <a:sy n="88" d="100"/>
        </p:scale>
        <p:origin x="-1928"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1" d="100"/>
          <a:sy n="71" d="100"/>
        </p:scale>
        <p:origin x="-1044" y="-84"/>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E:\NadirIRF.x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655021834061"/>
          <c:y val="0.267941565341121"/>
          <c:w val="0.685498346153083"/>
          <c:h val="0.587300269363193"/>
        </c:manualLayout>
      </c:layout>
      <c:scatterChart>
        <c:scatterStyle val="lineMarker"/>
        <c:varyColors val="0"/>
        <c:ser>
          <c:idx val="0"/>
          <c:order val="0"/>
          <c:tx>
            <c:v>Nadir Profiler</c:v>
          </c:tx>
          <c:spPr>
            <a:ln w="38100">
              <a:solidFill>
                <a:srgbClr val="004586"/>
              </a:solidFill>
              <a:prstDash val="solid"/>
            </a:ln>
          </c:spPr>
          <c:marker>
            <c:symbol val="none"/>
          </c:marker>
          <c:xVal>
            <c:numRef>
              <c:f>Sheet1!$AE$17:$AE$163</c:f>
              <c:numCache>
                <c:formatCode>0.0000</c:formatCode>
                <c:ptCount val="147"/>
                <c:pt idx="0">
                  <c:v>248.7016037466431</c:v>
                </c:pt>
                <c:pt idx="1">
                  <c:v>249.1174523462943</c:v>
                </c:pt>
                <c:pt idx="2">
                  <c:v>249.5334441856147</c:v>
                </c:pt>
                <c:pt idx="3">
                  <c:v>249.9495788532762</c:v>
                </c:pt>
                <c:pt idx="4">
                  <c:v>250.3658579610614</c:v>
                </c:pt>
                <c:pt idx="5">
                  <c:v>250.7822771362678</c:v>
                </c:pt>
                <c:pt idx="6">
                  <c:v>251.1988379586975</c:v>
                </c:pt>
                <c:pt idx="7">
                  <c:v>251.6155420350054</c:v>
                </c:pt>
                <c:pt idx="8">
                  <c:v>252.0323849971265</c:v>
                </c:pt>
                <c:pt idx="9">
                  <c:v>252.4493684371078</c:v>
                </c:pt>
                <c:pt idx="10">
                  <c:v>252.8664939423439</c:v>
                </c:pt>
                <c:pt idx="11">
                  <c:v>253.283757147241</c:v>
                </c:pt>
                <c:pt idx="12">
                  <c:v>253.7011596484677</c:v>
                </c:pt>
                <c:pt idx="13">
                  <c:v>254.1187030175892</c:v>
                </c:pt>
                <c:pt idx="14">
                  <c:v>254.5363829172111</c:v>
                </c:pt>
                <c:pt idx="15">
                  <c:v>254.9542009300735</c:v>
                </c:pt>
                <c:pt idx="16">
                  <c:v>255.3721566533149</c:v>
                </c:pt>
                <c:pt idx="17">
                  <c:v>255.790251673967</c:v>
                </c:pt>
                <c:pt idx="18">
                  <c:v>256.2084816403967</c:v>
                </c:pt>
                <c:pt idx="19">
                  <c:v>256.6268481390342</c:v>
                </c:pt>
                <c:pt idx="20">
                  <c:v>257.045352751912</c:v>
                </c:pt>
                <c:pt idx="21">
                  <c:v>257.4639911276151</c:v>
                </c:pt>
                <c:pt idx="22">
                  <c:v>257.8827648556401</c:v>
                </c:pt>
                <c:pt idx="23">
                  <c:v>258.3016755111026</c:v>
                </c:pt>
                <c:pt idx="24">
                  <c:v>258.7207187512184</c:v>
                </c:pt>
                <c:pt idx="25">
                  <c:v>259.1398961540173</c:v>
                </c:pt>
                <c:pt idx="26">
                  <c:v>259.5592093027668</c:v>
                </c:pt>
                <c:pt idx="27">
                  <c:v>259.9786538533696</c:v>
                </c:pt>
                <c:pt idx="28">
                  <c:v>260.3982313855474</c:v>
                </c:pt>
                <c:pt idx="29">
                  <c:v>260.8179415035147</c:v>
                </c:pt>
                <c:pt idx="30">
                  <c:v>261.2377857904839</c:v>
                </c:pt>
                <c:pt idx="31">
                  <c:v>261.6577599015653</c:v>
                </c:pt>
                <c:pt idx="32">
                  <c:v>262.077865414167</c:v>
                </c:pt>
                <c:pt idx="33">
                  <c:v>262.4981039117808</c:v>
                </c:pt>
                <c:pt idx="34">
                  <c:v>262.9184710518533</c:v>
                </c:pt>
                <c:pt idx="35">
                  <c:v>263.3389693986332</c:v>
                </c:pt>
                <c:pt idx="36">
                  <c:v>263.7595965853305</c:v>
                </c:pt>
                <c:pt idx="37">
                  <c:v>264.1803541899666</c:v>
                </c:pt>
                <c:pt idx="38">
                  <c:v>264.6012398451682</c:v>
                </c:pt>
                <c:pt idx="39">
                  <c:v>265.0222551341179</c:v>
                </c:pt>
                <c:pt idx="40">
                  <c:v>265.4433986678786</c:v>
                </c:pt>
                <c:pt idx="41">
                  <c:v>265.8646690689117</c:v>
                </c:pt>
                <c:pt idx="42">
                  <c:v>266.2860679198293</c:v>
                </c:pt>
                <c:pt idx="43">
                  <c:v>266.7075938371672</c:v>
                </c:pt>
                <c:pt idx="44">
                  <c:v>267.1292454336996</c:v>
                </c:pt>
                <c:pt idx="45">
                  <c:v>267.5510242982577</c:v>
                </c:pt>
                <c:pt idx="46">
                  <c:v>267.9729280605487</c:v>
                </c:pt>
                <c:pt idx="47">
                  <c:v>268.3949582945752</c:v>
                </c:pt>
                <c:pt idx="48">
                  <c:v>268.8171136192757</c:v>
                </c:pt>
                <c:pt idx="49">
                  <c:v>269.2393926581497</c:v>
                </c:pt>
                <c:pt idx="50">
                  <c:v>269.661796993467</c:v>
                </c:pt>
                <c:pt idx="51">
                  <c:v>270.084324247688</c:v>
                </c:pt>
                <c:pt idx="52">
                  <c:v>270.5069760089507</c:v>
                </c:pt>
                <c:pt idx="53">
                  <c:v>270.9297508871967</c:v>
                </c:pt>
                <c:pt idx="54">
                  <c:v>271.352648003403</c:v>
                </c:pt>
                <c:pt idx="55">
                  <c:v>271.775667455163</c:v>
                </c:pt>
                <c:pt idx="56">
                  <c:v>272.198808835211</c:v>
                </c:pt>
                <c:pt idx="57">
                  <c:v>272.6220717694002</c:v>
                </c:pt>
                <c:pt idx="58">
                  <c:v>273.0454563433044</c:v>
                </c:pt>
                <c:pt idx="59">
                  <c:v>273.4689611821692</c:v>
                </c:pt>
                <c:pt idx="60">
                  <c:v>273.8925863779172</c:v>
                </c:pt>
                <c:pt idx="61">
                  <c:v>274.3163315369131</c:v>
                </c:pt>
                <c:pt idx="62">
                  <c:v>274.7401962781246</c:v>
                </c:pt>
                <c:pt idx="63">
                  <c:v>275.1641806803855</c:v>
                </c:pt>
                <c:pt idx="64">
                  <c:v>275.58828338239</c:v>
                </c:pt>
                <c:pt idx="65">
                  <c:v>276.012504462785</c:v>
                </c:pt>
                <c:pt idx="66">
                  <c:v>276.4368437948014</c:v>
                </c:pt>
                <c:pt idx="67">
                  <c:v>276.8613004764603</c:v>
                </c:pt>
                <c:pt idx="68">
                  <c:v>277.2858746071617</c:v>
                </c:pt>
                <c:pt idx="69">
                  <c:v>277.7105653057337</c:v>
                </c:pt>
                <c:pt idx="70">
                  <c:v>278.1353725479317</c:v>
                </c:pt>
                <c:pt idx="71">
                  <c:v>278.5602958091507</c:v>
                </c:pt>
                <c:pt idx="72">
                  <c:v>278.9853347018883</c:v>
                </c:pt>
                <c:pt idx="73">
                  <c:v>279.4104888247791</c:v>
                </c:pt>
                <c:pt idx="74">
                  <c:v>279.8357577903921</c:v>
                </c:pt>
                <c:pt idx="75">
                  <c:v>280.2611411974581</c:v>
                </c:pt>
                <c:pt idx="76">
                  <c:v>280.6866386584512</c:v>
                </c:pt>
                <c:pt idx="77">
                  <c:v>281.112249772014</c:v>
                </c:pt>
                <c:pt idx="78">
                  <c:v>281.5379740274109</c:v>
                </c:pt>
                <c:pt idx="79">
                  <c:v>281.9638114003985</c:v>
                </c:pt>
                <c:pt idx="80">
                  <c:v>282.3897609959338</c:v>
                </c:pt>
                <c:pt idx="81">
                  <c:v>282.815822913414</c:v>
                </c:pt>
                <c:pt idx="82">
                  <c:v>283.2419962785938</c:v>
                </c:pt>
                <c:pt idx="83">
                  <c:v>283.6682809231163</c:v>
                </c:pt>
                <c:pt idx="84">
                  <c:v>284.0946769672096</c:v>
                </c:pt>
                <c:pt idx="85">
                  <c:v>284.5211830079883</c:v>
                </c:pt>
                <c:pt idx="86">
                  <c:v>284.9477991658711</c:v>
                </c:pt>
                <c:pt idx="87">
                  <c:v>285.3745250320947</c:v>
                </c:pt>
                <c:pt idx="88">
                  <c:v>285.8013602130246</c:v>
                </c:pt>
                <c:pt idx="89">
                  <c:v>286.2283048144546</c:v>
                </c:pt>
                <c:pt idx="90">
                  <c:v>286.6553574477593</c:v>
                </c:pt>
                <c:pt idx="91">
                  <c:v>287.082518226242</c:v>
                </c:pt>
                <c:pt idx="92">
                  <c:v>287.5097867341697</c:v>
                </c:pt>
                <c:pt idx="93">
                  <c:v>287.9371625920016</c:v>
                </c:pt>
                <c:pt idx="94">
                  <c:v>288.3646458973243</c:v>
                </c:pt>
                <c:pt idx="95">
                  <c:v>288.7922357572489</c:v>
                </c:pt>
                <c:pt idx="96">
                  <c:v>289.2199307955988</c:v>
                </c:pt>
                <c:pt idx="97">
                  <c:v>289.6477325866427</c:v>
                </c:pt>
                <c:pt idx="98">
                  <c:v>290.075638766693</c:v>
                </c:pt>
                <c:pt idx="99">
                  <c:v>290.5036509180186</c:v>
                </c:pt>
                <c:pt idx="100">
                  <c:v>290.9317676502714</c:v>
                </c:pt>
                <c:pt idx="101">
                  <c:v>291.3599875823796</c:v>
                </c:pt>
                <c:pt idx="102">
                  <c:v>291.7883123022077</c:v>
                </c:pt>
                <c:pt idx="103">
                  <c:v>292.2167394394727</c:v>
                </c:pt>
                <c:pt idx="104">
                  <c:v>292.6452705691335</c:v>
                </c:pt>
                <c:pt idx="105">
                  <c:v>293.0739043108914</c:v>
                </c:pt>
                <c:pt idx="106">
                  <c:v>293.5026392882316</c:v>
                </c:pt>
                <c:pt idx="107">
                  <c:v>293.9314770768188</c:v>
                </c:pt>
                <c:pt idx="108">
                  <c:v>294.3604162921846</c:v>
                </c:pt>
                <c:pt idx="109">
                  <c:v>294.7894555592586</c:v>
                </c:pt>
                <c:pt idx="110">
                  <c:v>295.2185964542953</c:v>
                </c:pt>
                <c:pt idx="111">
                  <c:v>295.6478366099163</c:v>
                </c:pt>
                <c:pt idx="112">
                  <c:v>296.0771776041417</c:v>
                </c:pt>
                <c:pt idx="113">
                  <c:v>296.5066170701842</c:v>
                </c:pt>
                <c:pt idx="114">
                  <c:v>296.9361575757654</c:v>
                </c:pt>
                <c:pt idx="115">
                  <c:v>297.3657947748524</c:v>
                </c:pt>
                <c:pt idx="116">
                  <c:v>297.7955302492111</c:v>
                </c:pt>
                <c:pt idx="117">
                  <c:v>298.225365579716</c:v>
                </c:pt>
                <c:pt idx="118">
                  <c:v>298.6552964205006</c:v>
                </c:pt>
                <c:pt idx="119">
                  <c:v>299.0853243551032</c:v>
                </c:pt>
                <c:pt idx="120">
                  <c:v>299.515448987415</c:v>
                </c:pt>
                <c:pt idx="121">
                  <c:v>299.945671897263</c:v>
                </c:pt>
                <c:pt idx="122">
                  <c:v>300.3759887396821</c:v>
                </c:pt>
                <c:pt idx="123">
                  <c:v>300.8064010979467</c:v>
                </c:pt>
                <c:pt idx="124">
                  <c:v>301.2369105500777</c:v>
                </c:pt>
                <c:pt idx="125">
                  <c:v>301.6675127532987</c:v>
                </c:pt>
                <c:pt idx="126">
                  <c:v>302.0982092896542</c:v>
                </c:pt>
                <c:pt idx="127">
                  <c:v>302.5290017347757</c:v>
                </c:pt>
                <c:pt idx="128">
                  <c:v>302.9598857511158</c:v>
                </c:pt>
                <c:pt idx="129">
                  <c:v>303.390862913774</c:v>
                </c:pt>
                <c:pt idx="130">
                  <c:v>303.8219348022369</c:v>
                </c:pt>
                <c:pt idx="131">
                  <c:v>304.2530970787582</c:v>
                </c:pt>
                <c:pt idx="132">
                  <c:v>304.6843513164763</c:v>
                </c:pt>
                <c:pt idx="133">
                  <c:v>305.115697126428</c:v>
                </c:pt>
                <c:pt idx="134">
                  <c:v>305.5471360913268</c:v>
                </c:pt>
                <c:pt idx="135">
                  <c:v>305.9786638599207</c:v>
                </c:pt>
                <c:pt idx="136">
                  <c:v>306.4102820176465</c:v>
                </c:pt>
                <c:pt idx="137">
                  <c:v>306.8419921334295</c:v>
                </c:pt>
                <c:pt idx="138">
                  <c:v>307.2737898832886</c:v>
                </c:pt>
                <c:pt idx="139">
                  <c:v>307.7056768407497</c:v>
                </c:pt>
                <c:pt idx="140">
                  <c:v>308.1376545701159</c:v>
                </c:pt>
                <c:pt idx="141">
                  <c:v>308.5697187587936</c:v>
                </c:pt>
                <c:pt idx="142">
                  <c:v>309.0018709579681</c:v>
                </c:pt>
                <c:pt idx="143">
                  <c:v>309.4341127474495</c:v>
                </c:pt>
                <c:pt idx="144">
                  <c:v>309.866439810002</c:v>
                </c:pt>
                <c:pt idx="145">
                  <c:v>310.298853701942</c:v>
                </c:pt>
                <c:pt idx="146">
                  <c:v>310.731354039661</c:v>
                </c:pt>
              </c:numCache>
            </c:numRef>
          </c:xVal>
          <c:yVal>
            <c:numRef>
              <c:f>Sheet1!$AH$17:$AH$163</c:f>
              <c:numCache>
                <c:formatCode>0.0000</c:formatCode>
                <c:ptCount val="147"/>
                <c:pt idx="0">
                  <c:v>0.608680376081005</c:v>
                </c:pt>
                <c:pt idx="1">
                  <c:v>0.626212625851824</c:v>
                </c:pt>
                <c:pt idx="2">
                  <c:v>0.763051400242616</c:v>
                </c:pt>
                <c:pt idx="3">
                  <c:v>0.882549276451523</c:v>
                </c:pt>
                <c:pt idx="4">
                  <c:v>0.926170397099708</c:v>
                </c:pt>
                <c:pt idx="5">
                  <c:v>0.930248413971809</c:v>
                </c:pt>
                <c:pt idx="6">
                  <c:v>0.939391526264322</c:v>
                </c:pt>
                <c:pt idx="7">
                  <c:v>0.964537388780419</c:v>
                </c:pt>
                <c:pt idx="8">
                  <c:v>0.963032769462482</c:v>
                </c:pt>
                <c:pt idx="9">
                  <c:v>0.967661873378465</c:v>
                </c:pt>
                <c:pt idx="10">
                  <c:v>0.945304275150869</c:v>
                </c:pt>
                <c:pt idx="11">
                  <c:v>0.950571747982132</c:v>
                </c:pt>
                <c:pt idx="12">
                  <c:v>0.954701612390863</c:v>
                </c:pt>
                <c:pt idx="13">
                  <c:v>0.949569486086415</c:v>
                </c:pt>
                <c:pt idx="14">
                  <c:v>0.943526942618309</c:v>
                </c:pt>
                <c:pt idx="15">
                  <c:v>0.919506974370291</c:v>
                </c:pt>
                <c:pt idx="16">
                  <c:v>0.932978188122737</c:v>
                </c:pt>
                <c:pt idx="17">
                  <c:v>0.949746985815751</c:v>
                </c:pt>
                <c:pt idx="18">
                  <c:v>0.925727603367067</c:v>
                </c:pt>
                <c:pt idx="19">
                  <c:v>0.911850857321744</c:v>
                </c:pt>
                <c:pt idx="20">
                  <c:v>0.944262073757928</c:v>
                </c:pt>
                <c:pt idx="21">
                  <c:v>0.930094979153646</c:v>
                </c:pt>
                <c:pt idx="22">
                  <c:v>0.932156289431146</c:v>
                </c:pt>
                <c:pt idx="23">
                  <c:v>0.956544115279431</c:v>
                </c:pt>
                <c:pt idx="24">
                  <c:v>0.958355881735577</c:v>
                </c:pt>
                <c:pt idx="25">
                  <c:v>1.011620451019621</c:v>
                </c:pt>
                <c:pt idx="26">
                  <c:v>1.01344038542629</c:v>
                </c:pt>
                <c:pt idx="27">
                  <c:v>0.979983402833514</c:v>
                </c:pt>
                <c:pt idx="28">
                  <c:v>0.977188223066879</c:v>
                </c:pt>
                <c:pt idx="29">
                  <c:v>0.987413199771997</c:v>
                </c:pt>
                <c:pt idx="30">
                  <c:v>0.95116794668674</c:v>
                </c:pt>
                <c:pt idx="31">
                  <c:v>0.933806171000195</c:v>
                </c:pt>
                <c:pt idx="32">
                  <c:v>0.941885609675968</c:v>
                </c:pt>
                <c:pt idx="33">
                  <c:v>0.965968230829436</c:v>
                </c:pt>
                <c:pt idx="34">
                  <c:v>0.914957217090945</c:v>
                </c:pt>
                <c:pt idx="35">
                  <c:v>0.85380394576197</c:v>
                </c:pt>
                <c:pt idx="36">
                  <c:v>0.879237990483028</c:v>
                </c:pt>
                <c:pt idx="37">
                  <c:v>0.936327272563657</c:v>
                </c:pt>
                <c:pt idx="38">
                  <c:v>0.96795655096559</c:v>
                </c:pt>
                <c:pt idx="39">
                  <c:v>0.940484373560984</c:v>
                </c:pt>
                <c:pt idx="40">
                  <c:v>0.930006507810321</c:v>
                </c:pt>
                <c:pt idx="41">
                  <c:v>0.951606818658783</c:v>
                </c:pt>
                <c:pt idx="42">
                  <c:v>0.962154116069761</c:v>
                </c:pt>
                <c:pt idx="43">
                  <c:v>0.949346048430447</c:v>
                </c:pt>
                <c:pt idx="44">
                  <c:v>0.937763619669484</c:v>
                </c:pt>
                <c:pt idx="45">
                  <c:v>0.947338477500779</c:v>
                </c:pt>
                <c:pt idx="46">
                  <c:v>0.946784490221592</c:v>
                </c:pt>
                <c:pt idx="47">
                  <c:v>0.957722383041439</c:v>
                </c:pt>
                <c:pt idx="48">
                  <c:v>0.952884310115566</c:v>
                </c:pt>
                <c:pt idx="49">
                  <c:v>0.942173902266678</c:v>
                </c:pt>
                <c:pt idx="50">
                  <c:v>0.933566466343218</c:v>
                </c:pt>
                <c:pt idx="51">
                  <c:v>0.940166253946646</c:v>
                </c:pt>
                <c:pt idx="52">
                  <c:v>0.965877954324698</c:v>
                </c:pt>
                <c:pt idx="53">
                  <c:v>0.974907101993556</c:v>
                </c:pt>
                <c:pt idx="54">
                  <c:v>0.997165977857804</c:v>
                </c:pt>
                <c:pt idx="55">
                  <c:v>0.990721622800215</c:v>
                </c:pt>
                <c:pt idx="56">
                  <c:v>0.953577290008243</c:v>
                </c:pt>
                <c:pt idx="57">
                  <c:v>0.934075060449152</c:v>
                </c:pt>
                <c:pt idx="58">
                  <c:v>0.966080862828089</c:v>
                </c:pt>
                <c:pt idx="59">
                  <c:v>0.995307885586523</c:v>
                </c:pt>
                <c:pt idx="60">
                  <c:v>0.997657441130183</c:v>
                </c:pt>
                <c:pt idx="61">
                  <c:v>0.972323738966092</c:v>
                </c:pt>
                <c:pt idx="62">
                  <c:v>0.935154963672341</c:v>
                </c:pt>
                <c:pt idx="63">
                  <c:v>0.923040281686726</c:v>
                </c:pt>
                <c:pt idx="64">
                  <c:v>0.918459600026346</c:v>
                </c:pt>
                <c:pt idx="65">
                  <c:v>0.93098070083963</c:v>
                </c:pt>
                <c:pt idx="66">
                  <c:v>0.947681546774164</c:v>
                </c:pt>
                <c:pt idx="67">
                  <c:v>0.960765550314545</c:v>
                </c:pt>
                <c:pt idx="68">
                  <c:v>0.987659252607865</c:v>
                </c:pt>
                <c:pt idx="69">
                  <c:v>1.017267259215759</c:v>
                </c:pt>
                <c:pt idx="70">
                  <c:v>1.012201396798793</c:v>
                </c:pt>
                <c:pt idx="71">
                  <c:v>1.027232664885488</c:v>
                </c:pt>
                <c:pt idx="72">
                  <c:v>1.05447679752258</c:v>
                </c:pt>
                <c:pt idx="73">
                  <c:v>1.036826750037647</c:v>
                </c:pt>
                <c:pt idx="74">
                  <c:v>0.975291068725545</c:v>
                </c:pt>
                <c:pt idx="75">
                  <c:v>0.918133739164012</c:v>
                </c:pt>
                <c:pt idx="76">
                  <c:v>0.880876957647066</c:v>
                </c:pt>
                <c:pt idx="77">
                  <c:v>0.885672310375496</c:v>
                </c:pt>
                <c:pt idx="78">
                  <c:v>0.904105500576751</c:v>
                </c:pt>
                <c:pt idx="79">
                  <c:v>0.92078170803205</c:v>
                </c:pt>
                <c:pt idx="80">
                  <c:v>0.929182794751508</c:v>
                </c:pt>
                <c:pt idx="81">
                  <c:v>0.931272054076428</c:v>
                </c:pt>
                <c:pt idx="82">
                  <c:v>0.93657355938556</c:v>
                </c:pt>
                <c:pt idx="83">
                  <c:v>0.9542133057303</c:v>
                </c:pt>
                <c:pt idx="84">
                  <c:v>0.979399773247353</c:v>
                </c:pt>
                <c:pt idx="85">
                  <c:v>1.023974854709393</c:v>
                </c:pt>
                <c:pt idx="86">
                  <c:v>1.033881766943834</c:v>
                </c:pt>
                <c:pt idx="87">
                  <c:v>0.920117179775846</c:v>
                </c:pt>
                <c:pt idx="88">
                  <c:v>0.863065554841715</c:v>
                </c:pt>
                <c:pt idx="89">
                  <c:v>0.891925199834595</c:v>
                </c:pt>
                <c:pt idx="90">
                  <c:v>0.923440388860384</c:v>
                </c:pt>
                <c:pt idx="91">
                  <c:v>0.943835334233344</c:v>
                </c:pt>
                <c:pt idx="92">
                  <c:v>0.983675884541856</c:v>
                </c:pt>
                <c:pt idx="93">
                  <c:v>0.98334287421239</c:v>
                </c:pt>
                <c:pt idx="94">
                  <c:v>0.929674295034878</c:v>
                </c:pt>
                <c:pt idx="95">
                  <c:v>0.923403563176295</c:v>
                </c:pt>
                <c:pt idx="96">
                  <c:v>0.928134878999591</c:v>
                </c:pt>
                <c:pt idx="97">
                  <c:v>0.927239860129543</c:v>
                </c:pt>
                <c:pt idx="98">
                  <c:v>0.941120208772908</c:v>
                </c:pt>
                <c:pt idx="99">
                  <c:v>0.962100885243072</c:v>
                </c:pt>
                <c:pt idx="100">
                  <c:v>0.982513367121204</c:v>
                </c:pt>
                <c:pt idx="101">
                  <c:v>0.991842627040112</c:v>
                </c:pt>
                <c:pt idx="102">
                  <c:v>0.998092559549474</c:v>
                </c:pt>
                <c:pt idx="103">
                  <c:v>0.996886902207315</c:v>
                </c:pt>
                <c:pt idx="104">
                  <c:v>0.986663899587426</c:v>
                </c:pt>
                <c:pt idx="105">
                  <c:v>0.978344963695584</c:v>
                </c:pt>
                <c:pt idx="106">
                  <c:v>1.003566486777165</c:v>
                </c:pt>
                <c:pt idx="107">
                  <c:v>1.003767628331648</c:v>
                </c:pt>
                <c:pt idx="108">
                  <c:v>0.991844524963139</c:v>
                </c:pt>
                <c:pt idx="109">
                  <c:v>0.983461956785903</c:v>
                </c:pt>
                <c:pt idx="110">
                  <c:v>0.970596170583116</c:v>
                </c:pt>
                <c:pt idx="111">
                  <c:v>0.967026690420812</c:v>
                </c:pt>
                <c:pt idx="112">
                  <c:v>0.978250715568853</c:v>
                </c:pt>
                <c:pt idx="113">
                  <c:v>0.997409341867918</c:v>
                </c:pt>
                <c:pt idx="114">
                  <c:v>0.960155238729204</c:v>
                </c:pt>
                <c:pt idx="115">
                  <c:v>0.920644538180885</c:v>
                </c:pt>
                <c:pt idx="116">
                  <c:v>0.952328168094013</c:v>
                </c:pt>
                <c:pt idx="117">
                  <c:v>0.981741015679024</c:v>
                </c:pt>
                <c:pt idx="118">
                  <c:v>0.93695336147074</c:v>
                </c:pt>
                <c:pt idx="119">
                  <c:v>0.932061140509707</c:v>
                </c:pt>
                <c:pt idx="120">
                  <c:v>0.962481670532948</c:v>
                </c:pt>
                <c:pt idx="121">
                  <c:v>0.985832287189351</c:v>
                </c:pt>
                <c:pt idx="122">
                  <c:v>0.961853698392375</c:v>
                </c:pt>
                <c:pt idx="123">
                  <c:v>0.941800599005417</c:v>
                </c:pt>
                <c:pt idx="124">
                  <c:v>0.943123847625604</c:v>
                </c:pt>
                <c:pt idx="125">
                  <c:v>0.991435753508447</c:v>
                </c:pt>
                <c:pt idx="126">
                  <c:v>0.958612750055133</c:v>
                </c:pt>
                <c:pt idx="127">
                  <c:v>0.924912470740764</c:v>
                </c:pt>
                <c:pt idx="128">
                  <c:v>0.950576007245337</c:v>
                </c:pt>
                <c:pt idx="129">
                  <c:v>0.992401251867765</c:v>
                </c:pt>
                <c:pt idx="130">
                  <c:v>1.018402924568861</c:v>
                </c:pt>
                <c:pt idx="131">
                  <c:v>0.997026560168826</c:v>
                </c:pt>
                <c:pt idx="132">
                  <c:v>0.986479141893803</c:v>
                </c:pt>
                <c:pt idx="133">
                  <c:v>1.00295259795241</c:v>
                </c:pt>
                <c:pt idx="134">
                  <c:v>1.043102125319832</c:v>
                </c:pt>
                <c:pt idx="135">
                  <c:v>1.023287145514161</c:v>
                </c:pt>
                <c:pt idx="136">
                  <c:v>1.005082442326538</c:v>
                </c:pt>
                <c:pt idx="137">
                  <c:v>0.996540262472259</c:v>
                </c:pt>
                <c:pt idx="138">
                  <c:v>1.00466717275708</c:v>
                </c:pt>
                <c:pt idx="139">
                  <c:v>1.024361162149568</c:v>
                </c:pt>
                <c:pt idx="140">
                  <c:v>1.023611987767065</c:v>
                </c:pt>
                <c:pt idx="141">
                  <c:v>1.047123521895368</c:v>
                </c:pt>
                <c:pt idx="142">
                  <c:v>1.090151520885773</c:v>
                </c:pt>
                <c:pt idx="143">
                  <c:v>1.065986075461847</c:v>
                </c:pt>
                <c:pt idx="144">
                  <c:v>1.050186057417485</c:v>
                </c:pt>
                <c:pt idx="145">
                  <c:v>0.998470582184735</c:v>
                </c:pt>
                <c:pt idx="146">
                  <c:v>1.030761814748781</c:v>
                </c:pt>
              </c:numCache>
            </c:numRef>
          </c:yVal>
          <c:smooth val="0"/>
        </c:ser>
        <c:ser>
          <c:idx val="1"/>
          <c:order val="1"/>
          <c:tx>
            <c:v>Nadir Mapper</c:v>
          </c:tx>
          <c:spPr>
            <a:ln w="38100">
              <a:solidFill>
                <a:srgbClr val="FF420E"/>
              </a:solidFill>
              <a:prstDash val="solid"/>
            </a:ln>
          </c:spPr>
          <c:marker>
            <c:symbol val="none"/>
          </c:marker>
          <c:xVal>
            <c:numRef>
              <c:f>Sheet2!$BI$168:$BI$363</c:f>
              <c:numCache>
                <c:formatCode>0.0000</c:formatCode>
                <c:ptCount val="196"/>
                <c:pt idx="0">
                  <c:v>299.3861539329292</c:v>
                </c:pt>
                <c:pt idx="1">
                  <c:v>299.8062584400641</c:v>
                </c:pt>
                <c:pt idx="2">
                  <c:v>300.2263069413339</c:v>
                </c:pt>
                <c:pt idx="3">
                  <c:v>300.6462999545239</c:v>
                </c:pt>
                <c:pt idx="4">
                  <c:v>301.0662379974132</c:v>
                </c:pt>
                <c:pt idx="5">
                  <c:v>301.4861215877852</c:v>
                </c:pt>
                <c:pt idx="6">
                  <c:v>301.9059512434242</c:v>
                </c:pt>
                <c:pt idx="7">
                  <c:v>302.3257274821117</c:v>
                </c:pt>
                <c:pt idx="8">
                  <c:v>302.7454508216307</c:v>
                </c:pt>
                <c:pt idx="9">
                  <c:v>303.1651217797637</c:v>
                </c:pt>
                <c:pt idx="10">
                  <c:v>303.5847408742916</c:v>
                </c:pt>
                <c:pt idx="11">
                  <c:v>304.0043086229992</c:v>
                </c:pt>
                <c:pt idx="12">
                  <c:v>304.4238255436684</c:v>
                </c:pt>
                <c:pt idx="13">
                  <c:v>304.8432921540817</c:v>
                </c:pt>
                <c:pt idx="14">
                  <c:v>305.2627089720216</c:v>
                </c:pt>
                <c:pt idx="15">
                  <c:v>305.6820765152712</c:v>
                </c:pt>
                <c:pt idx="16">
                  <c:v>306.1013953016123</c:v>
                </c:pt>
                <c:pt idx="17">
                  <c:v>306.5206658488285</c:v>
                </c:pt>
                <c:pt idx="18">
                  <c:v>306.9398886747022</c:v>
                </c:pt>
                <c:pt idx="19">
                  <c:v>307.3590642970143</c:v>
                </c:pt>
                <c:pt idx="20">
                  <c:v>307.7781932335492</c:v>
                </c:pt>
                <c:pt idx="21">
                  <c:v>308.1972760020889</c:v>
                </c:pt>
                <c:pt idx="22">
                  <c:v>308.6163131204167</c:v>
                </c:pt>
                <c:pt idx="23">
                  <c:v>309.0353051063142</c:v>
                </c:pt>
                <c:pt idx="24">
                  <c:v>309.4542524775642</c:v>
                </c:pt>
                <c:pt idx="25">
                  <c:v>309.8731557519492</c:v>
                </c:pt>
                <c:pt idx="26">
                  <c:v>310.2920154472521</c:v>
                </c:pt>
                <c:pt idx="27">
                  <c:v>310.7108320812575</c:v>
                </c:pt>
                <c:pt idx="28">
                  <c:v>311.1296061717452</c:v>
                </c:pt>
                <c:pt idx="29">
                  <c:v>311.548338236497</c:v>
                </c:pt>
                <c:pt idx="30">
                  <c:v>311.9670287932981</c:v>
                </c:pt>
                <c:pt idx="31">
                  <c:v>312.38567835993</c:v>
                </c:pt>
                <c:pt idx="32">
                  <c:v>312.8042874541752</c:v>
                </c:pt>
                <c:pt idx="33">
                  <c:v>313.2228565938171</c:v>
                </c:pt>
                <c:pt idx="34">
                  <c:v>313.6413862966365</c:v>
                </c:pt>
                <c:pt idx="35">
                  <c:v>314.0598770804177</c:v>
                </c:pt>
                <c:pt idx="36">
                  <c:v>314.4783294629416</c:v>
                </c:pt>
                <c:pt idx="37">
                  <c:v>314.8967439619932</c:v>
                </c:pt>
                <c:pt idx="38">
                  <c:v>315.3151210953546</c:v>
                </c:pt>
                <c:pt idx="39">
                  <c:v>315.7334613808067</c:v>
                </c:pt>
                <c:pt idx="40">
                  <c:v>316.1517653361336</c:v>
                </c:pt>
                <c:pt idx="41">
                  <c:v>316.5700334791161</c:v>
                </c:pt>
                <c:pt idx="42">
                  <c:v>316.9882663275387</c:v>
                </c:pt>
                <c:pt idx="43">
                  <c:v>317.4064643991832</c:v>
                </c:pt>
                <c:pt idx="44">
                  <c:v>317.8246282118323</c:v>
                </c:pt>
                <c:pt idx="45">
                  <c:v>318.2427582832687</c:v>
                </c:pt>
                <c:pt idx="46">
                  <c:v>318.6608551312747</c:v>
                </c:pt>
                <c:pt idx="47">
                  <c:v>319.0789192736325</c:v>
                </c:pt>
                <c:pt idx="48">
                  <c:v>319.4969512281257</c:v>
                </c:pt>
                <c:pt idx="49">
                  <c:v>319.9149515125376</c:v>
                </c:pt>
                <c:pt idx="50">
                  <c:v>320.3329206446488</c:v>
                </c:pt>
                <c:pt idx="51">
                  <c:v>320.7508591422427</c:v>
                </c:pt>
                <c:pt idx="52">
                  <c:v>321.1687675231021</c:v>
                </c:pt>
                <c:pt idx="53">
                  <c:v>321.5866463050093</c:v>
                </c:pt>
                <c:pt idx="54">
                  <c:v>322.0044960057478</c:v>
                </c:pt>
                <c:pt idx="55">
                  <c:v>322.4223171430971</c:v>
                </c:pt>
                <c:pt idx="56">
                  <c:v>322.8401102348447</c:v>
                </c:pt>
                <c:pt idx="57">
                  <c:v>323.2578757987697</c:v>
                </c:pt>
                <c:pt idx="58">
                  <c:v>323.6756143526555</c:v>
                </c:pt>
                <c:pt idx="59">
                  <c:v>324.0933264142836</c:v>
                </c:pt>
                <c:pt idx="60">
                  <c:v>324.5110125014403</c:v>
                </c:pt>
                <c:pt idx="61">
                  <c:v>324.9286731319046</c:v>
                </c:pt>
                <c:pt idx="62">
                  <c:v>325.3463088234608</c:v>
                </c:pt>
                <c:pt idx="63">
                  <c:v>325.7639200938897</c:v>
                </c:pt>
                <c:pt idx="64">
                  <c:v>326.1815074609744</c:v>
                </c:pt>
                <c:pt idx="65">
                  <c:v>326.5990714424996</c:v>
                </c:pt>
                <c:pt idx="66">
                  <c:v>327.0166125562466</c:v>
                </c:pt>
                <c:pt idx="67">
                  <c:v>327.4341313199982</c:v>
                </c:pt>
                <c:pt idx="68">
                  <c:v>327.8516282515361</c:v>
                </c:pt>
                <c:pt idx="69">
                  <c:v>328.2691038686432</c:v>
                </c:pt>
                <c:pt idx="70">
                  <c:v>328.6865586891026</c:v>
                </c:pt>
                <c:pt idx="71">
                  <c:v>329.1039932306968</c:v>
                </c:pt>
                <c:pt idx="72">
                  <c:v>329.5214080112073</c:v>
                </c:pt>
                <c:pt idx="73">
                  <c:v>329.9388035484184</c:v>
                </c:pt>
                <c:pt idx="74">
                  <c:v>330.3561803601127</c:v>
                </c:pt>
                <c:pt idx="75">
                  <c:v>330.7735389640702</c:v>
                </c:pt>
                <c:pt idx="76">
                  <c:v>331.1908798780772</c:v>
                </c:pt>
                <c:pt idx="77">
                  <c:v>331.6082036199143</c:v>
                </c:pt>
                <c:pt idx="78">
                  <c:v>332.0255107073633</c:v>
                </c:pt>
                <c:pt idx="79">
                  <c:v>332.4428016582081</c:v>
                </c:pt>
                <c:pt idx="80">
                  <c:v>332.8600769902307</c:v>
                </c:pt>
                <c:pt idx="81">
                  <c:v>333.2773372212131</c:v>
                </c:pt>
                <c:pt idx="82">
                  <c:v>333.6945828689407</c:v>
                </c:pt>
                <c:pt idx="83">
                  <c:v>334.1118144511918</c:v>
                </c:pt>
                <c:pt idx="84">
                  <c:v>334.5290324857537</c:v>
                </c:pt>
                <c:pt idx="85">
                  <c:v>334.9462374904044</c:v>
                </c:pt>
                <c:pt idx="86">
                  <c:v>335.3634299829304</c:v>
                </c:pt>
                <c:pt idx="87">
                  <c:v>335.7806104811117</c:v>
                </c:pt>
                <c:pt idx="88">
                  <c:v>336.197779502732</c:v>
                </c:pt>
                <c:pt idx="89">
                  <c:v>336.6149375655736</c:v>
                </c:pt>
                <c:pt idx="90">
                  <c:v>337.0320851874191</c:v>
                </c:pt>
                <c:pt idx="91">
                  <c:v>337.449222886052</c:v>
                </c:pt>
                <c:pt idx="92">
                  <c:v>337.8663511792523</c:v>
                </c:pt>
                <c:pt idx="93">
                  <c:v>338.2834705848053</c:v>
                </c:pt>
                <c:pt idx="94">
                  <c:v>338.7005816204927</c:v>
                </c:pt>
                <c:pt idx="95">
                  <c:v>339.1176848040975</c:v>
                </c:pt>
                <c:pt idx="96">
                  <c:v>339.5347806534013</c:v>
                </c:pt>
                <c:pt idx="97">
                  <c:v>339.9518696861865</c:v>
                </c:pt>
                <c:pt idx="98">
                  <c:v>340.368952420237</c:v>
                </c:pt>
                <c:pt idx="99">
                  <c:v>340.7860293733351</c:v>
                </c:pt>
                <c:pt idx="100">
                  <c:v>341.2031010632627</c:v>
                </c:pt>
                <c:pt idx="101">
                  <c:v>341.6201680078032</c:v>
                </c:pt>
                <c:pt idx="102">
                  <c:v>342.0372307247387</c:v>
                </c:pt>
                <c:pt idx="103">
                  <c:v>342.4542897318524</c:v>
                </c:pt>
                <c:pt idx="104">
                  <c:v>342.8713455469244</c:v>
                </c:pt>
                <c:pt idx="105">
                  <c:v>343.2883986877414</c:v>
                </c:pt>
                <c:pt idx="106">
                  <c:v>343.7054496720831</c:v>
                </c:pt>
                <c:pt idx="107">
                  <c:v>344.1224990177336</c:v>
                </c:pt>
                <c:pt idx="108">
                  <c:v>344.5395472424724</c:v>
                </c:pt>
                <c:pt idx="109">
                  <c:v>344.9565948640866</c:v>
                </c:pt>
                <c:pt idx="110">
                  <c:v>345.3736424003571</c:v>
                </c:pt>
                <c:pt idx="111">
                  <c:v>345.790690369065</c:v>
                </c:pt>
                <c:pt idx="112">
                  <c:v>346.2077392879933</c:v>
                </c:pt>
                <c:pt idx="113">
                  <c:v>346.6247896749275</c:v>
                </c:pt>
                <c:pt idx="114">
                  <c:v>347.0418420476458</c:v>
                </c:pt>
                <c:pt idx="115">
                  <c:v>347.4588969239337</c:v>
                </c:pt>
                <c:pt idx="116">
                  <c:v>347.8759548215727</c:v>
                </c:pt>
                <c:pt idx="117">
                  <c:v>348.2930162583451</c:v>
                </c:pt>
                <c:pt idx="118">
                  <c:v>348.710081752036</c:v>
                </c:pt>
                <c:pt idx="119">
                  <c:v>349.1271518204251</c:v>
                </c:pt>
                <c:pt idx="120">
                  <c:v>349.544226981296</c:v>
                </c:pt>
                <c:pt idx="121">
                  <c:v>349.9613077524302</c:v>
                </c:pt>
                <c:pt idx="122">
                  <c:v>350.3783946516133</c:v>
                </c:pt>
                <c:pt idx="123">
                  <c:v>350.7954881966255</c:v>
                </c:pt>
                <c:pt idx="124">
                  <c:v>351.212588905249</c:v>
                </c:pt>
                <c:pt idx="125">
                  <c:v>351.6296972952688</c:v>
                </c:pt>
                <c:pt idx="126">
                  <c:v>352.0468138844647</c:v>
                </c:pt>
                <c:pt idx="127">
                  <c:v>352.4639391906207</c:v>
                </c:pt>
                <c:pt idx="128">
                  <c:v>352.8810737315189</c:v>
                </c:pt>
                <c:pt idx="129">
                  <c:v>353.2982180249433</c:v>
                </c:pt>
                <c:pt idx="130">
                  <c:v>353.7153725886737</c:v>
                </c:pt>
                <c:pt idx="131">
                  <c:v>354.1325379404963</c:v>
                </c:pt>
                <c:pt idx="132">
                  <c:v>354.5497145981919</c:v>
                </c:pt>
                <c:pt idx="133">
                  <c:v>354.9669030795426</c:v>
                </c:pt>
                <c:pt idx="134">
                  <c:v>355.3841039023312</c:v>
                </c:pt>
                <c:pt idx="135">
                  <c:v>355.8013175843406</c:v>
                </c:pt>
                <c:pt idx="136">
                  <c:v>356.2185446433533</c:v>
                </c:pt>
                <c:pt idx="137">
                  <c:v>356.6357855971519</c:v>
                </c:pt>
                <c:pt idx="138">
                  <c:v>357.053040963519</c:v>
                </c:pt>
                <c:pt idx="139">
                  <c:v>357.4703112602363</c:v>
                </c:pt>
                <c:pt idx="140">
                  <c:v>357.887597005089</c:v>
                </c:pt>
                <c:pt idx="141">
                  <c:v>358.304898715858</c:v>
                </c:pt>
                <c:pt idx="142">
                  <c:v>358.722216910324</c:v>
                </c:pt>
                <c:pt idx="143">
                  <c:v>359.1395521062724</c:v>
                </c:pt>
                <c:pt idx="144">
                  <c:v>359.5569048214857</c:v>
                </c:pt>
                <c:pt idx="145">
                  <c:v>359.9742755737458</c:v>
                </c:pt>
                <c:pt idx="146">
                  <c:v>360.391664880834</c:v>
                </c:pt>
                <c:pt idx="147">
                  <c:v>360.8090732605343</c:v>
                </c:pt>
                <c:pt idx="148">
                  <c:v>361.2265012306286</c:v>
                </c:pt>
                <c:pt idx="149">
                  <c:v>361.6439493089013</c:v>
                </c:pt>
                <c:pt idx="150">
                  <c:v>362.061418013133</c:v>
                </c:pt>
                <c:pt idx="151">
                  <c:v>362.4789078611063</c:v>
                </c:pt>
                <c:pt idx="152">
                  <c:v>362.896419370605</c:v>
                </c:pt>
                <c:pt idx="153">
                  <c:v>363.3139530594119</c:v>
                </c:pt>
                <c:pt idx="154">
                  <c:v>363.7315094453068</c:v>
                </c:pt>
                <c:pt idx="155">
                  <c:v>364.1490890460771</c:v>
                </c:pt>
                <c:pt idx="156">
                  <c:v>364.5666923795013</c:v>
                </c:pt>
                <c:pt idx="157">
                  <c:v>364.9843199633623</c:v>
                </c:pt>
                <c:pt idx="158">
                  <c:v>365.4019723154452</c:v>
                </c:pt>
                <c:pt idx="159">
                  <c:v>365.8196499535307</c:v>
                </c:pt>
                <c:pt idx="160">
                  <c:v>366.2373533954014</c:v>
                </c:pt>
                <c:pt idx="161">
                  <c:v>366.6550831588413</c:v>
                </c:pt>
                <c:pt idx="162">
                  <c:v>367.0728397616303</c:v>
                </c:pt>
                <c:pt idx="163">
                  <c:v>367.4906237215537</c:v>
                </c:pt>
                <c:pt idx="164">
                  <c:v>367.9084355563921</c:v>
                </c:pt>
                <c:pt idx="165">
                  <c:v>368.3262757839308</c:v>
                </c:pt>
                <c:pt idx="166">
                  <c:v>368.7441449219498</c:v>
                </c:pt>
                <c:pt idx="167">
                  <c:v>369.1620434882326</c:v>
                </c:pt>
                <c:pt idx="168">
                  <c:v>369.5799720005618</c:v>
                </c:pt>
                <c:pt idx="169">
                  <c:v>369.9979309767191</c:v>
                </c:pt>
                <c:pt idx="170">
                  <c:v>370.4159209344893</c:v>
                </c:pt>
                <c:pt idx="171">
                  <c:v>370.8339423916533</c:v>
                </c:pt>
                <c:pt idx="172">
                  <c:v>371.2519958659936</c:v>
                </c:pt>
                <c:pt idx="173">
                  <c:v>371.6700818752937</c:v>
                </c:pt>
                <c:pt idx="174">
                  <c:v>372.0882009373354</c:v>
                </c:pt>
                <c:pt idx="175">
                  <c:v>372.5063535699016</c:v>
                </c:pt>
                <c:pt idx="176">
                  <c:v>372.9245402907752</c:v>
                </c:pt>
                <c:pt idx="177">
                  <c:v>373.3427616177395</c:v>
                </c:pt>
                <c:pt idx="178">
                  <c:v>373.7610180685722</c:v>
                </c:pt>
                <c:pt idx="179">
                  <c:v>374.1793101610641</c:v>
                </c:pt>
                <c:pt idx="180">
                  <c:v>374.5976384129913</c:v>
                </c:pt>
                <c:pt idx="181">
                  <c:v>375.0160033421389</c:v>
                </c:pt>
                <c:pt idx="182">
                  <c:v>375.4344054662893</c:v>
                </c:pt>
                <c:pt idx="183">
                  <c:v>375.8528453032274</c:v>
                </c:pt>
                <c:pt idx="184">
                  <c:v>376.2713233707303</c:v>
                </c:pt>
                <c:pt idx="185">
                  <c:v>376.6898401865847</c:v>
                </c:pt>
                <c:pt idx="186">
                  <c:v>377.108396268571</c:v>
                </c:pt>
                <c:pt idx="187">
                  <c:v>377.5269921344747</c:v>
                </c:pt>
                <c:pt idx="188">
                  <c:v>377.9456283020761</c:v>
                </c:pt>
                <c:pt idx="189">
                  <c:v>378.3643052891583</c:v>
                </c:pt>
                <c:pt idx="190">
                  <c:v>378.7830236135038</c:v>
                </c:pt>
                <c:pt idx="191">
                  <c:v>379.2017837928952</c:v>
                </c:pt>
                <c:pt idx="192">
                  <c:v>379.6205863451156</c:v>
                </c:pt>
                <c:pt idx="193">
                  <c:v>380.039431787947</c:v>
                </c:pt>
                <c:pt idx="194">
                  <c:v>380.4583206391723</c:v>
                </c:pt>
                <c:pt idx="195">
                  <c:v>380.8772534165737</c:v>
                </c:pt>
              </c:numCache>
            </c:numRef>
          </c:xVal>
          <c:yVal>
            <c:numRef>
              <c:f>Sheet2!$BM$168:$BM$363</c:f>
              <c:numCache>
                <c:formatCode>0.0000</c:formatCode>
                <c:ptCount val="196"/>
                <c:pt idx="0">
                  <c:v>0.878377263393758</c:v>
                </c:pt>
                <c:pt idx="1">
                  <c:v>0.890863362892266</c:v>
                </c:pt>
                <c:pt idx="2">
                  <c:v>0.88422964140069</c:v>
                </c:pt>
                <c:pt idx="3">
                  <c:v>0.897721366161818</c:v>
                </c:pt>
                <c:pt idx="4">
                  <c:v>0.901999382380693</c:v>
                </c:pt>
                <c:pt idx="5">
                  <c:v>0.917111789647595</c:v>
                </c:pt>
                <c:pt idx="6">
                  <c:v>0.912141237105635</c:v>
                </c:pt>
                <c:pt idx="7">
                  <c:v>0.915854032113165</c:v>
                </c:pt>
                <c:pt idx="8">
                  <c:v>0.92908047008435</c:v>
                </c:pt>
                <c:pt idx="9">
                  <c:v>0.940867216939743</c:v>
                </c:pt>
                <c:pt idx="10">
                  <c:v>0.962484426043736</c:v>
                </c:pt>
                <c:pt idx="11">
                  <c:v>0.970546728219224</c:v>
                </c:pt>
                <c:pt idx="12">
                  <c:v>0.98790839540672</c:v>
                </c:pt>
                <c:pt idx="13">
                  <c:v>1.001157342297695</c:v>
                </c:pt>
                <c:pt idx="14">
                  <c:v>1.01730136224825</c:v>
                </c:pt>
                <c:pt idx="15">
                  <c:v>1.015191986165468</c:v>
                </c:pt>
                <c:pt idx="16">
                  <c:v>1.013398501161847</c:v>
                </c:pt>
                <c:pt idx="17">
                  <c:v>1.01019420477792</c:v>
                </c:pt>
                <c:pt idx="18">
                  <c:v>1.007737341821796</c:v>
                </c:pt>
                <c:pt idx="19">
                  <c:v>0.998324051437801</c:v>
                </c:pt>
                <c:pt idx="20">
                  <c:v>0.991760733702588</c:v>
                </c:pt>
                <c:pt idx="21">
                  <c:v>0.983292277229795</c:v>
                </c:pt>
                <c:pt idx="22">
                  <c:v>0.986541358677611</c:v>
                </c:pt>
                <c:pt idx="23">
                  <c:v>0.981158292641318</c:v>
                </c:pt>
                <c:pt idx="24">
                  <c:v>0.988068930587253</c:v>
                </c:pt>
                <c:pt idx="25">
                  <c:v>1.005122994422238</c:v>
                </c:pt>
                <c:pt idx="26">
                  <c:v>1.00998174336174</c:v>
                </c:pt>
                <c:pt idx="27">
                  <c:v>1.006008001465136</c:v>
                </c:pt>
                <c:pt idx="28">
                  <c:v>1.007968294791764</c:v>
                </c:pt>
                <c:pt idx="29">
                  <c:v>1.008495544291533</c:v>
                </c:pt>
                <c:pt idx="30">
                  <c:v>1.010695648627608</c:v>
                </c:pt>
                <c:pt idx="31">
                  <c:v>1.013028124467756</c:v>
                </c:pt>
                <c:pt idx="32">
                  <c:v>1.013489385745417</c:v>
                </c:pt>
                <c:pt idx="33">
                  <c:v>1.014511968943439</c:v>
                </c:pt>
                <c:pt idx="34">
                  <c:v>1.015786784972323</c:v>
                </c:pt>
                <c:pt idx="35">
                  <c:v>1.012493970390673</c:v>
                </c:pt>
                <c:pt idx="36">
                  <c:v>1.017451365013775</c:v>
                </c:pt>
                <c:pt idx="37">
                  <c:v>1.02699328369373</c:v>
                </c:pt>
                <c:pt idx="38">
                  <c:v>1.020319633726784</c:v>
                </c:pt>
                <c:pt idx="39">
                  <c:v>1.024919370908581</c:v>
                </c:pt>
                <c:pt idx="40">
                  <c:v>1.02956761733162</c:v>
                </c:pt>
                <c:pt idx="41">
                  <c:v>1.030207515777776</c:v>
                </c:pt>
                <c:pt idx="42">
                  <c:v>1.02823448426649</c:v>
                </c:pt>
                <c:pt idx="43">
                  <c:v>1.023403565735201</c:v>
                </c:pt>
                <c:pt idx="44">
                  <c:v>1.02289601419764</c:v>
                </c:pt>
                <c:pt idx="45">
                  <c:v>1.016079202186114</c:v>
                </c:pt>
                <c:pt idx="46">
                  <c:v>1.009393229249087</c:v>
                </c:pt>
                <c:pt idx="47">
                  <c:v>0.998423918819994</c:v>
                </c:pt>
                <c:pt idx="48">
                  <c:v>0.992154720212213</c:v>
                </c:pt>
                <c:pt idx="49">
                  <c:v>0.982753947519847</c:v>
                </c:pt>
                <c:pt idx="50">
                  <c:v>0.976090869295915</c:v>
                </c:pt>
                <c:pt idx="51">
                  <c:v>0.976935199500973</c:v>
                </c:pt>
                <c:pt idx="52">
                  <c:v>0.981645164086553</c:v>
                </c:pt>
                <c:pt idx="53">
                  <c:v>0.973283986813666</c:v>
                </c:pt>
                <c:pt idx="54">
                  <c:v>0.960537521249899</c:v>
                </c:pt>
                <c:pt idx="55">
                  <c:v>0.958435165338941</c:v>
                </c:pt>
                <c:pt idx="56">
                  <c:v>0.965105094051295</c:v>
                </c:pt>
                <c:pt idx="57">
                  <c:v>0.967099001422547</c:v>
                </c:pt>
                <c:pt idx="58">
                  <c:v>0.968338694180811</c:v>
                </c:pt>
                <c:pt idx="59">
                  <c:v>0.976086171757384</c:v>
                </c:pt>
                <c:pt idx="60">
                  <c:v>0.970344317611606</c:v>
                </c:pt>
                <c:pt idx="61">
                  <c:v>0.974507267305173</c:v>
                </c:pt>
                <c:pt idx="62">
                  <c:v>0.982951224057324</c:v>
                </c:pt>
                <c:pt idx="63">
                  <c:v>0.985667397420741</c:v>
                </c:pt>
                <c:pt idx="64">
                  <c:v>0.981797295974209</c:v>
                </c:pt>
                <c:pt idx="65">
                  <c:v>0.985598513799175</c:v>
                </c:pt>
                <c:pt idx="66">
                  <c:v>0.987906111017806</c:v>
                </c:pt>
                <c:pt idx="67">
                  <c:v>0.985320576801191</c:v>
                </c:pt>
                <c:pt idx="68">
                  <c:v>0.985423660705385</c:v>
                </c:pt>
                <c:pt idx="69">
                  <c:v>0.988495285776657</c:v>
                </c:pt>
                <c:pt idx="70">
                  <c:v>0.993162852360728</c:v>
                </c:pt>
                <c:pt idx="71">
                  <c:v>0.996599811029456</c:v>
                </c:pt>
                <c:pt idx="72">
                  <c:v>0.994914097732468</c:v>
                </c:pt>
                <c:pt idx="73">
                  <c:v>0.997794654628241</c:v>
                </c:pt>
                <c:pt idx="74">
                  <c:v>0.998923859439881</c:v>
                </c:pt>
                <c:pt idx="75">
                  <c:v>0.990631639926515</c:v>
                </c:pt>
                <c:pt idx="76">
                  <c:v>0.991017670150444</c:v>
                </c:pt>
                <c:pt idx="77">
                  <c:v>0.989597735673465</c:v>
                </c:pt>
                <c:pt idx="78">
                  <c:v>0.995299416510036</c:v>
                </c:pt>
                <c:pt idx="79">
                  <c:v>0.994989360216855</c:v>
                </c:pt>
                <c:pt idx="80">
                  <c:v>0.988784974273814</c:v>
                </c:pt>
                <c:pt idx="81">
                  <c:v>0.994922670339683</c:v>
                </c:pt>
                <c:pt idx="82">
                  <c:v>0.994578252545245</c:v>
                </c:pt>
                <c:pt idx="83">
                  <c:v>0.992159163491655</c:v>
                </c:pt>
                <c:pt idx="84">
                  <c:v>0.992114135207906</c:v>
                </c:pt>
                <c:pt idx="85">
                  <c:v>0.997466998873578</c:v>
                </c:pt>
                <c:pt idx="86">
                  <c:v>0.993510757772666</c:v>
                </c:pt>
                <c:pt idx="87">
                  <c:v>1.003797461577014</c:v>
                </c:pt>
                <c:pt idx="88">
                  <c:v>1.000222568013903</c:v>
                </c:pt>
                <c:pt idx="89">
                  <c:v>0.998073971796729</c:v>
                </c:pt>
                <c:pt idx="90">
                  <c:v>1.000773753798484</c:v>
                </c:pt>
                <c:pt idx="91">
                  <c:v>0.998841716738838</c:v>
                </c:pt>
                <c:pt idx="92">
                  <c:v>1.002177629791887</c:v>
                </c:pt>
                <c:pt idx="93">
                  <c:v>0.999920424191821</c:v>
                </c:pt>
                <c:pt idx="94">
                  <c:v>1.003668634080267</c:v>
                </c:pt>
                <c:pt idx="95">
                  <c:v>1.005611036443476</c:v>
                </c:pt>
                <c:pt idx="96">
                  <c:v>1.003245192258407</c:v>
                </c:pt>
                <c:pt idx="97">
                  <c:v>1.003927650209633</c:v>
                </c:pt>
                <c:pt idx="98">
                  <c:v>1.003925607800014</c:v>
                </c:pt>
                <c:pt idx="99">
                  <c:v>1.005766242217057</c:v>
                </c:pt>
                <c:pt idx="100">
                  <c:v>1.004954102431989</c:v>
                </c:pt>
                <c:pt idx="101">
                  <c:v>1.001860226649295</c:v>
                </c:pt>
                <c:pt idx="102">
                  <c:v>1.00350512552642</c:v>
                </c:pt>
                <c:pt idx="103">
                  <c:v>1.005323345379812</c:v>
                </c:pt>
                <c:pt idx="104">
                  <c:v>1.005732967803782</c:v>
                </c:pt>
                <c:pt idx="105">
                  <c:v>1.006389589479934</c:v>
                </c:pt>
                <c:pt idx="106">
                  <c:v>1.010648905924912</c:v>
                </c:pt>
                <c:pt idx="107">
                  <c:v>1.011597146143456</c:v>
                </c:pt>
                <c:pt idx="108">
                  <c:v>1.009261582698186</c:v>
                </c:pt>
                <c:pt idx="109">
                  <c:v>1.00653488525615</c:v>
                </c:pt>
                <c:pt idx="110">
                  <c:v>1.000902731656284</c:v>
                </c:pt>
                <c:pt idx="111">
                  <c:v>0.999329001452115</c:v>
                </c:pt>
                <c:pt idx="112">
                  <c:v>0.999797930430141</c:v>
                </c:pt>
                <c:pt idx="113">
                  <c:v>1.001542827753698</c:v>
                </c:pt>
                <c:pt idx="114">
                  <c:v>0.999550135475125</c:v>
                </c:pt>
                <c:pt idx="115">
                  <c:v>1.00300830183093</c:v>
                </c:pt>
                <c:pt idx="116">
                  <c:v>0.999798447376634</c:v>
                </c:pt>
                <c:pt idx="117">
                  <c:v>1.000877358796385</c:v>
                </c:pt>
                <c:pt idx="118">
                  <c:v>1.004656212199141</c:v>
                </c:pt>
                <c:pt idx="119">
                  <c:v>1.001222555484719</c:v>
                </c:pt>
                <c:pt idx="120">
                  <c:v>1.00225034122467</c:v>
                </c:pt>
                <c:pt idx="121">
                  <c:v>1.004324680705582</c:v>
                </c:pt>
                <c:pt idx="122">
                  <c:v>1.001150896536494</c:v>
                </c:pt>
                <c:pt idx="123">
                  <c:v>1.00507197260932</c:v>
                </c:pt>
                <c:pt idx="124">
                  <c:v>1.007482917947763</c:v>
                </c:pt>
                <c:pt idx="125">
                  <c:v>1.005669767296433</c:v>
                </c:pt>
                <c:pt idx="126">
                  <c:v>1.006339840524532</c:v>
                </c:pt>
                <c:pt idx="127">
                  <c:v>1.012081873780662</c:v>
                </c:pt>
                <c:pt idx="128">
                  <c:v>1.014176310797759</c:v>
                </c:pt>
                <c:pt idx="129">
                  <c:v>1.008779515653822</c:v>
                </c:pt>
                <c:pt idx="130">
                  <c:v>1.010651853433307</c:v>
                </c:pt>
                <c:pt idx="131">
                  <c:v>1.00993054836064</c:v>
                </c:pt>
                <c:pt idx="132">
                  <c:v>1.008899773051726</c:v>
                </c:pt>
                <c:pt idx="133">
                  <c:v>1.008805864605106</c:v>
                </c:pt>
                <c:pt idx="134">
                  <c:v>1.011985802346311</c:v>
                </c:pt>
                <c:pt idx="135">
                  <c:v>1.011338504046226</c:v>
                </c:pt>
                <c:pt idx="136">
                  <c:v>1.010312372052463</c:v>
                </c:pt>
                <c:pt idx="137">
                  <c:v>1.013509676520246</c:v>
                </c:pt>
                <c:pt idx="138">
                  <c:v>1.013139692473235</c:v>
                </c:pt>
                <c:pt idx="139">
                  <c:v>1.009453842056506</c:v>
                </c:pt>
                <c:pt idx="140">
                  <c:v>1.004457444094066</c:v>
                </c:pt>
                <c:pt idx="141">
                  <c:v>1.003761821884857</c:v>
                </c:pt>
                <c:pt idx="142">
                  <c:v>1.01343093097232</c:v>
                </c:pt>
                <c:pt idx="143">
                  <c:v>1.015713106818741</c:v>
                </c:pt>
                <c:pt idx="144">
                  <c:v>1.011734706537804</c:v>
                </c:pt>
                <c:pt idx="145">
                  <c:v>1.009571330652296</c:v>
                </c:pt>
                <c:pt idx="146">
                  <c:v>1.015816894901101</c:v>
                </c:pt>
                <c:pt idx="147">
                  <c:v>1.018682700034208</c:v>
                </c:pt>
                <c:pt idx="148">
                  <c:v>1.02483851600518</c:v>
                </c:pt>
                <c:pt idx="149">
                  <c:v>1.030172125053767</c:v>
                </c:pt>
                <c:pt idx="150">
                  <c:v>1.034506278513428</c:v>
                </c:pt>
                <c:pt idx="151">
                  <c:v>1.031482577265648</c:v>
                </c:pt>
                <c:pt idx="152">
                  <c:v>1.036098788033996</c:v>
                </c:pt>
                <c:pt idx="153">
                  <c:v>1.036847170735721</c:v>
                </c:pt>
                <c:pt idx="154">
                  <c:v>1.038313013521377</c:v>
                </c:pt>
                <c:pt idx="155">
                  <c:v>1.041864877711714</c:v>
                </c:pt>
                <c:pt idx="156">
                  <c:v>1.027575667441536</c:v>
                </c:pt>
                <c:pt idx="157">
                  <c:v>1.000506790349783</c:v>
                </c:pt>
                <c:pt idx="158">
                  <c:v>0.98801412623506</c:v>
                </c:pt>
                <c:pt idx="159">
                  <c:v>0.991562829723971</c:v>
                </c:pt>
                <c:pt idx="160">
                  <c:v>0.992356472379224</c:v>
                </c:pt>
                <c:pt idx="161">
                  <c:v>0.986084681432581</c:v>
                </c:pt>
                <c:pt idx="162">
                  <c:v>0.989615735751981</c:v>
                </c:pt>
                <c:pt idx="163">
                  <c:v>0.989895556907321</c:v>
                </c:pt>
                <c:pt idx="164">
                  <c:v>0.987388502599047</c:v>
                </c:pt>
                <c:pt idx="165">
                  <c:v>0.988762492402726</c:v>
                </c:pt>
                <c:pt idx="166">
                  <c:v>0.987786459048218</c:v>
                </c:pt>
                <c:pt idx="167">
                  <c:v>0.992626005479025</c:v>
                </c:pt>
                <c:pt idx="168">
                  <c:v>0.98718348296361</c:v>
                </c:pt>
                <c:pt idx="169">
                  <c:v>0.988974911621721</c:v>
                </c:pt>
                <c:pt idx="170">
                  <c:v>0.987452896783227</c:v>
                </c:pt>
                <c:pt idx="171">
                  <c:v>0.985437886798981</c:v>
                </c:pt>
                <c:pt idx="172">
                  <c:v>0.995778611445146</c:v>
                </c:pt>
                <c:pt idx="173">
                  <c:v>0.99630070194439</c:v>
                </c:pt>
                <c:pt idx="174">
                  <c:v>0.996346042915547</c:v>
                </c:pt>
                <c:pt idx="175">
                  <c:v>0.9911123226448</c:v>
                </c:pt>
                <c:pt idx="176">
                  <c:v>0.992535366952746</c:v>
                </c:pt>
                <c:pt idx="177">
                  <c:v>0.986363291549235</c:v>
                </c:pt>
                <c:pt idx="178">
                  <c:v>0.988078650465953</c:v>
                </c:pt>
                <c:pt idx="179">
                  <c:v>0.993903769424108</c:v>
                </c:pt>
                <c:pt idx="180">
                  <c:v>0.983290761458739</c:v>
                </c:pt>
                <c:pt idx="181">
                  <c:v>0.985738883730349</c:v>
                </c:pt>
                <c:pt idx="182">
                  <c:v>0.993731548270254</c:v>
                </c:pt>
                <c:pt idx="183">
                  <c:v>0.989234349041513</c:v>
                </c:pt>
                <c:pt idx="184">
                  <c:v>0.991975183504304</c:v>
                </c:pt>
                <c:pt idx="185">
                  <c:v>0.989608306841546</c:v>
                </c:pt>
                <c:pt idx="186">
                  <c:v>0.99114000600494</c:v>
                </c:pt>
                <c:pt idx="187">
                  <c:v>0.99345772764893</c:v>
                </c:pt>
                <c:pt idx="188">
                  <c:v>0.997270790834325</c:v>
                </c:pt>
                <c:pt idx="189">
                  <c:v>1.000402681315086</c:v>
                </c:pt>
                <c:pt idx="190">
                  <c:v>1.001904484650744</c:v>
                </c:pt>
                <c:pt idx="191">
                  <c:v>1.005861036018566</c:v>
                </c:pt>
                <c:pt idx="192">
                  <c:v>1.001132886924168</c:v>
                </c:pt>
                <c:pt idx="193">
                  <c:v>0.994744633471759</c:v>
                </c:pt>
                <c:pt idx="194">
                  <c:v>0.996228917938235</c:v>
                </c:pt>
                <c:pt idx="195">
                  <c:v>1.00553977751299</c:v>
                </c:pt>
              </c:numCache>
            </c:numRef>
          </c:yVal>
          <c:smooth val="0"/>
        </c:ser>
        <c:dLbls>
          <c:showLegendKey val="0"/>
          <c:showVal val="0"/>
          <c:showCatName val="0"/>
          <c:showSerName val="0"/>
          <c:showPercent val="0"/>
          <c:showBubbleSize val="0"/>
        </c:dLbls>
        <c:axId val="-2118326664"/>
        <c:axId val="2078417048"/>
      </c:scatterChart>
      <c:valAx>
        <c:axId val="-2118326664"/>
        <c:scaling>
          <c:orientation val="minMax"/>
          <c:max val="400.0"/>
          <c:min val="250.0"/>
        </c:scaling>
        <c:delete val="0"/>
        <c:axPos val="b"/>
        <c:majorGridlines>
          <c:spPr>
            <a:ln w="3175">
              <a:solidFill>
                <a:srgbClr val="B3B3B3"/>
              </a:solidFill>
              <a:prstDash val="solid"/>
            </a:ln>
          </c:spPr>
        </c:majorGridlines>
        <c:title>
          <c:tx>
            <c:rich>
              <a:bodyPr/>
              <a:lstStyle/>
              <a:p>
                <a:pPr>
                  <a:defRPr sz="900" b="0" i="0" u="none" strike="noStrike" baseline="0">
                    <a:solidFill>
                      <a:srgbClr val="000000"/>
                    </a:solidFill>
                    <a:latin typeface="Arial"/>
                    <a:ea typeface="Arial"/>
                    <a:cs typeface="Arial"/>
                  </a:defRPr>
                </a:pPr>
                <a:r>
                  <a:rPr lang="en-US" sz="1600"/>
                  <a:t>Wavelength [nm]</a:t>
                </a:r>
              </a:p>
            </c:rich>
          </c:tx>
          <c:layout>
            <c:manualLayout>
              <c:xMode val="edge"/>
              <c:yMode val="edge"/>
              <c:x val="0.441048034934498"/>
              <c:y val="0.90016712069006"/>
            </c:manualLayout>
          </c:layout>
          <c:overlay val="0"/>
          <c:spPr>
            <a:noFill/>
            <a:ln w="25400">
              <a:noFill/>
            </a:ln>
          </c:spPr>
        </c:title>
        <c:numFmt formatCode="0" sourceLinked="0"/>
        <c:majorTickMark val="out"/>
        <c:minorTickMark val="none"/>
        <c:tickLblPos val="low"/>
        <c:spPr>
          <a:ln w="3175">
            <a:solidFill>
              <a:srgbClr val="B3B3B3"/>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078417048"/>
        <c:crosses val="autoZero"/>
        <c:crossBetween val="midCat"/>
      </c:valAx>
      <c:valAx>
        <c:axId val="2078417048"/>
        <c:scaling>
          <c:orientation val="minMax"/>
          <c:max val="1.06"/>
          <c:min val="0.860000000000001"/>
        </c:scaling>
        <c:delete val="0"/>
        <c:axPos val="l"/>
        <c:majorGridlines>
          <c:spPr>
            <a:ln w="3175">
              <a:solidFill>
                <a:srgbClr val="B3B3B3"/>
              </a:solidFill>
              <a:prstDash val="solid"/>
            </a:ln>
          </c:spPr>
        </c:majorGridlines>
        <c:title>
          <c:tx>
            <c:rich>
              <a:bodyPr/>
              <a:lstStyle/>
              <a:p>
                <a:pPr>
                  <a:defRPr sz="900" b="0" i="0" u="none" strike="noStrike" baseline="0">
                    <a:solidFill>
                      <a:srgbClr val="000000"/>
                    </a:solidFill>
                    <a:latin typeface="Arial"/>
                    <a:ea typeface="Arial"/>
                    <a:cs typeface="Arial"/>
                  </a:defRPr>
                </a:pPr>
                <a:r>
                  <a:rPr lang="en-US" sz="1200"/>
                  <a:t>measured / synth flux</a:t>
                </a:r>
              </a:p>
            </c:rich>
          </c:tx>
          <c:layout>
            <c:manualLayout>
              <c:xMode val="edge"/>
              <c:yMode val="edge"/>
              <c:x val="0.0349344978165939"/>
              <c:y val="0.419301505386128"/>
            </c:manualLayout>
          </c:layout>
          <c:overlay val="0"/>
          <c:spPr>
            <a:noFill/>
            <a:ln w="25400">
              <a:noFill/>
            </a:ln>
          </c:spPr>
        </c:title>
        <c:numFmt formatCode="0.00" sourceLinked="0"/>
        <c:majorTickMark val="out"/>
        <c:minorTickMark val="none"/>
        <c:tickLblPos val="low"/>
        <c:spPr>
          <a:ln w="3175">
            <a:solidFill>
              <a:srgbClr val="B3B3B3"/>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2118326664"/>
        <c:crosses val="autoZero"/>
        <c:crossBetween val="midCat"/>
        <c:majorUnit val="0.02"/>
      </c:valAx>
      <c:spPr>
        <a:noFill/>
        <a:ln w="3175">
          <a:solidFill>
            <a:srgbClr val="B3B3B3"/>
          </a:solidFill>
          <a:prstDash val="solid"/>
        </a:ln>
      </c:spPr>
    </c:plotArea>
    <c:legend>
      <c:legendPos val="r"/>
      <c:legendEntry>
        <c:idx val="0"/>
        <c:txPr>
          <a:bodyPr/>
          <a:lstStyle/>
          <a:p>
            <a:pPr>
              <a:defRPr sz="1600" b="0" i="0" u="none" strike="noStrike" baseline="0">
                <a:solidFill>
                  <a:srgbClr val="000000"/>
                </a:solidFill>
                <a:latin typeface="Arial"/>
                <a:ea typeface="Arial"/>
                <a:cs typeface="Arial"/>
              </a:defRPr>
            </a:pPr>
            <a:endParaRPr lang="en-US"/>
          </a:p>
        </c:txPr>
      </c:legendEntry>
      <c:legendEntry>
        <c:idx val="1"/>
        <c:txPr>
          <a:bodyPr/>
          <a:lstStyle/>
          <a:p>
            <a:pPr>
              <a:defRPr sz="1600" b="0" i="0" u="none" strike="noStrike" baseline="0">
                <a:solidFill>
                  <a:srgbClr val="000000"/>
                </a:solidFill>
                <a:latin typeface="Arial"/>
                <a:ea typeface="Arial"/>
                <a:cs typeface="Arial"/>
              </a:defRPr>
            </a:pPr>
            <a:endParaRPr lang="en-US"/>
          </a:p>
        </c:txPr>
      </c:legendEntry>
      <c:layout>
        <c:manualLayout>
          <c:xMode val="edge"/>
          <c:yMode val="edge"/>
          <c:x val="0.535140055085507"/>
          <c:y val="0.578179811205526"/>
          <c:w val="0.304535555996839"/>
          <c:h val="0.222441512614584"/>
        </c:manualLayout>
      </c:layout>
      <c:overlay val="0"/>
      <c:spPr>
        <a:noFill/>
        <a:ln w="25400">
          <a:noFill/>
        </a:ln>
      </c:spPr>
      <c:txPr>
        <a:bodyPr/>
        <a:lstStyle/>
        <a:p>
          <a:pPr>
            <a:defRPr sz="735"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75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774950" cy="433388"/>
          </a:xfrm>
          <a:prstGeom prst="rect">
            <a:avLst/>
          </a:prstGeom>
          <a:noFill/>
          <a:ln w="9525">
            <a:noFill/>
            <a:miter lim="800000"/>
            <a:headEnd/>
            <a:tailEnd/>
          </a:ln>
          <a:effectLst/>
        </p:spPr>
        <p:txBody>
          <a:bodyPr vert="horz" wrap="square" lIns="17667" tIns="0" rIns="17667" bIns="0" numCol="1" anchor="t" anchorCtr="0" compatLnSpc="1">
            <a:prstTxWarp prst="textNoShape">
              <a:avLst/>
            </a:prstTxWarp>
          </a:bodyPr>
          <a:lstStyle>
            <a:lvl1pPr algn="l" defTabSz="881063">
              <a:defRPr sz="90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625850" y="0"/>
            <a:ext cx="2774950" cy="433388"/>
          </a:xfrm>
          <a:prstGeom prst="rect">
            <a:avLst/>
          </a:prstGeom>
          <a:noFill/>
          <a:ln w="9525">
            <a:noFill/>
            <a:miter lim="800000"/>
            <a:headEnd/>
            <a:tailEnd/>
          </a:ln>
          <a:effectLst/>
        </p:spPr>
        <p:txBody>
          <a:bodyPr vert="horz" wrap="square" lIns="17667" tIns="0" rIns="17667" bIns="0" numCol="1" anchor="t" anchorCtr="0" compatLnSpc="1">
            <a:prstTxWarp prst="textNoShape">
              <a:avLst/>
            </a:prstTxWarp>
          </a:bodyPr>
          <a:lstStyle>
            <a:lvl1pPr algn="r" defTabSz="881063">
              <a:defRPr sz="900" i="1">
                <a:latin typeface="Times New Roman" pitchFamily="18" charset="0"/>
              </a:defRPr>
            </a:lvl1pPr>
          </a:lstStyle>
          <a:p>
            <a:endParaRPr lang="en-US"/>
          </a:p>
        </p:txBody>
      </p:sp>
      <p:sp>
        <p:nvSpPr>
          <p:cNvPr id="2052" name="Rectangle 4"/>
          <p:cNvSpPr>
            <a:spLocks noGrp="1" noRot="1" noChangeAspect="1" noChangeArrowheads="1" noTextEdit="1"/>
          </p:cNvSpPr>
          <p:nvPr>
            <p:ph type="sldImg" idx="2"/>
          </p:nvPr>
        </p:nvSpPr>
        <p:spPr bwMode="auto">
          <a:xfrm>
            <a:off x="1038225" y="658813"/>
            <a:ext cx="4324350" cy="3244850"/>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854075" y="4125913"/>
            <a:ext cx="4692650" cy="3908425"/>
          </a:xfrm>
          <a:prstGeom prst="rect">
            <a:avLst/>
          </a:prstGeom>
          <a:noFill/>
          <a:ln w="9525">
            <a:noFill/>
            <a:miter lim="800000"/>
            <a:headEnd/>
            <a:tailEnd/>
          </a:ln>
          <a:effectLst/>
        </p:spPr>
        <p:txBody>
          <a:bodyPr vert="horz" wrap="square" lIns="86862" tIns="44167" rIns="86862" bIns="441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253413"/>
            <a:ext cx="2774950" cy="433387"/>
          </a:xfrm>
          <a:prstGeom prst="rect">
            <a:avLst/>
          </a:prstGeom>
          <a:noFill/>
          <a:ln w="9525">
            <a:noFill/>
            <a:miter lim="800000"/>
            <a:headEnd/>
            <a:tailEnd/>
          </a:ln>
          <a:effectLst/>
        </p:spPr>
        <p:txBody>
          <a:bodyPr vert="horz" wrap="square" lIns="17667" tIns="0" rIns="17667" bIns="0" numCol="1" anchor="b" anchorCtr="0" compatLnSpc="1">
            <a:prstTxWarp prst="textNoShape">
              <a:avLst/>
            </a:prstTxWarp>
          </a:bodyPr>
          <a:lstStyle>
            <a:lvl1pPr algn="l" defTabSz="881063">
              <a:defRPr sz="900" i="1">
                <a:latin typeface="Times New Roman" pitchFamily="18" charset="0"/>
              </a:defRPr>
            </a:lvl1pPr>
          </a:lstStyle>
          <a:p>
            <a:endParaRPr lang="en-US"/>
          </a:p>
        </p:txBody>
      </p:sp>
      <p:sp>
        <p:nvSpPr>
          <p:cNvPr id="2055" name="Rectangle 7"/>
          <p:cNvSpPr>
            <a:spLocks noGrp="1" noChangeArrowheads="1"/>
          </p:cNvSpPr>
          <p:nvPr>
            <p:ph type="sldNum" sz="quarter" idx="5"/>
          </p:nvPr>
        </p:nvSpPr>
        <p:spPr bwMode="auto">
          <a:xfrm>
            <a:off x="3625850" y="8253413"/>
            <a:ext cx="2774950" cy="433387"/>
          </a:xfrm>
          <a:prstGeom prst="rect">
            <a:avLst/>
          </a:prstGeom>
          <a:noFill/>
          <a:ln w="9525">
            <a:noFill/>
            <a:miter lim="800000"/>
            <a:headEnd/>
            <a:tailEnd/>
          </a:ln>
          <a:effectLst/>
        </p:spPr>
        <p:txBody>
          <a:bodyPr vert="horz" wrap="square" lIns="17667" tIns="0" rIns="17667" bIns="0" numCol="1" anchor="b" anchorCtr="0" compatLnSpc="1">
            <a:prstTxWarp prst="textNoShape">
              <a:avLst/>
            </a:prstTxWarp>
          </a:bodyPr>
          <a:lstStyle>
            <a:lvl1pPr algn="r" defTabSz="881063">
              <a:defRPr sz="900" i="1">
                <a:latin typeface="Times New Roman" pitchFamily="18" charset="0"/>
              </a:defRPr>
            </a:lvl1pPr>
          </a:lstStyle>
          <a:p>
            <a:fld id="{BCBABF31-5F68-488A-8DD1-8F42129BE673}" type="slidenum">
              <a:rPr lang="en-US"/>
              <a:pPr/>
              <a:t>‹#›</a:t>
            </a:fld>
            <a:endParaRPr lang="en-US"/>
          </a:p>
        </p:txBody>
      </p:sp>
    </p:spTree>
    <p:extLst>
      <p:ext uri="{BB962C8B-B14F-4D97-AF65-F5344CB8AC3E}">
        <p14:creationId xmlns:p14="http://schemas.microsoft.com/office/powerpoint/2010/main" val="2523934274"/>
      </p:ext>
    </p:extLst>
  </p:cSld>
  <p:clrMap bg1="lt1" tx1="dk1" bg2="lt2" tx2="dk2" accent1="accent1" accent2="accent2" accent3="accent3" accent4="accent4" accent5="accent5" accent6="accent6" hlink="hlink" folHlink="folHlink"/>
  <p:notesStyle>
    <a:lvl1pPr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5138"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1863"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97000"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62138"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212EE1C-5C8F-4BD7-A093-D451491EAE1A}" type="slidenum">
              <a:rPr lang="en-US"/>
              <a:pPr/>
              <a:t>7</a:t>
            </a:fld>
            <a:endParaRPr lang="en-US"/>
          </a:p>
        </p:txBody>
      </p:sp>
      <p:sp>
        <p:nvSpPr>
          <p:cNvPr id="4097" name="Text Box 1"/>
          <p:cNvSpPr txBox="1">
            <a:spLocks noChangeArrowheads="1"/>
          </p:cNvSpPr>
          <p:nvPr/>
        </p:nvSpPr>
        <p:spPr bwMode="auto">
          <a:xfrm>
            <a:off x="936867" y="660378"/>
            <a:ext cx="4525723" cy="3256744"/>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5580" tIns="37790" rIns="75580" bIns="37790" anchor="ctr"/>
          <a:lstStyle/>
          <a:p>
            <a:endParaRPr lang="en-US"/>
          </a:p>
        </p:txBody>
      </p:sp>
      <p:sp>
        <p:nvSpPr>
          <p:cNvPr id="4098" name="Rectangle 2"/>
          <p:cNvSpPr txBox="1">
            <a:spLocks noGrp="1" noChangeArrowheads="1"/>
          </p:cNvSpPr>
          <p:nvPr>
            <p:ph type="body"/>
          </p:nvPr>
        </p:nvSpPr>
        <p:spPr bwMode="auto">
          <a:xfrm>
            <a:off x="639811" y="4126069"/>
            <a:ext cx="5117146" cy="3905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7CEC8E-5511-4F11-A8CA-096F39F5A90D}"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DD1F6-4395-4B71-8B5E-22DB9F21AE13}" type="slidenum">
              <a:rPr lang="en-US" smtClean="0"/>
              <a:pPr/>
              <a:t>24</a:t>
            </a:fld>
            <a:endParaRPr lang="en-US"/>
          </a:p>
        </p:txBody>
      </p:sp>
    </p:spTree>
    <p:extLst>
      <p:ext uri="{BB962C8B-B14F-4D97-AF65-F5344CB8AC3E}">
        <p14:creationId xmlns:p14="http://schemas.microsoft.com/office/powerpoint/2010/main" val="275687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457200"/>
            <a:ext cx="211455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191250" cy="5668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FFFF">
                <a:gamma/>
                <a:tint val="0"/>
                <a:invGamma/>
              </a:srgbClr>
            </a:gs>
            <a:gs pos="100000">
              <a:srgbClr val="DD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457200"/>
            <a:ext cx="7467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lvl="0"/>
            <a:r>
              <a:rPr lang="en-US" smtClean="0"/>
              <a:t>Slide Title</a:t>
            </a:r>
          </a:p>
        </p:txBody>
      </p:sp>
      <p:sp>
        <p:nvSpPr>
          <p:cNvPr id="1028" name="Line 4"/>
          <p:cNvSpPr>
            <a:spLocks noChangeShapeType="1"/>
          </p:cNvSpPr>
          <p:nvPr/>
        </p:nvSpPr>
        <p:spPr bwMode="auto">
          <a:xfrm>
            <a:off x="277813" y="1343025"/>
            <a:ext cx="8648700" cy="0"/>
          </a:xfrm>
          <a:prstGeom prst="line">
            <a:avLst/>
          </a:prstGeom>
          <a:noFill/>
          <a:ln w="19050">
            <a:solidFill>
              <a:srgbClr val="993300"/>
            </a:solidFill>
            <a:round/>
            <a:headEnd type="none" w="sm" len="sm"/>
            <a:tailEnd type="none" w="sm" len="sm"/>
          </a:ln>
          <a:effectLst/>
        </p:spPr>
        <p:txBody>
          <a:bodyPr wrap="none" anchor="ctr"/>
          <a:lstStyle/>
          <a:p>
            <a:endParaRPr lang="en-US"/>
          </a:p>
        </p:txBody>
      </p:sp>
      <p:sp>
        <p:nvSpPr>
          <p:cNvPr id="1043" name="Rectangle 19"/>
          <p:cNvSpPr>
            <a:spLocks noChangeArrowheads="1"/>
          </p:cNvSpPr>
          <p:nvPr/>
        </p:nvSpPr>
        <p:spPr bwMode="auto">
          <a:xfrm>
            <a:off x="1447800" y="228600"/>
            <a:ext cx="7486650" cy="282575"/>
          </a:xfrm>
          <a:prstGeom prst="rect">
            <a:avLst/>
          </a:prstGeom>
          <a:solidFill>
            <a:srgbClr val="0099CC"/>
          </a:solidFill>
          <a:ln w="12700">
            <a:noFill/>
            <a:miter lim="800000"/>
            <a:headEnd type="none" w="sm" len="sm"/>
            <a:tailEnd type="none" w="sm" len="sm"/>
          </a:ln>
          <a:effectLst/>
        </p:spPr>
        <p:txBody>
          <a:bodyPr wrap="none" anchor="ctr"/>
          <a:lstStyle/>
          <a:p>
            <a:endParaRPr lang="en-US"/>
          </a:p>
        </p:txBody>
      </p:sp>
      <p:sp>
        <p:nvSpPr>
          <p:cNvPr id="1046" name="Text Box 22"/>
          <p:cNvSpPr txBox="1">
            <a:spLocks noChangeArrowheads="1"/>
          </p:cNvSpPr>
          <p:nvPr/>
        </p:nvSpPr>
        <p:spPr bwMode="auto">
          <a:xfrm>
            <a:off x="482600" y="150813"/>
            <a:ext cx="822325" cy="188912"/>
          </a:xfrm>
          <a:prstGeom prst="rect">
            <a:avLst/>
          </a:prstGeom>
          <a:noFill/>
          <a:ln w="12700">
            <a:noFill/>
            <a:miter lim="800000"/>
            <a:headEnd type="none" w="sm" len="sm"/>
            <a:tailEnd type="none" w="sm" len="sm"/>
          </a:ln>
          <a:effectLst/>
        </p:spPr>
        <p:txBody>
          <a:bodyPr lIns="82058" tIns="41029" rIns="82058" bIns="41029">
            <a:spAutoFit/>
          </a:bodyPr>
          <a:lstStyle/>
          <a:p>
            <a:pPr algn="l" defTabSz="820738">
              <a:spcBef>
                <a:spcPct val="50000"/>
              </a:spcBef>
            </a:pPr>
            <a:endParaRPr lang="en-US" sz="700"/>
          </a:p>
        </p:txBody>
      </p:sp>
      <p:sp>
        <p:nvSpPr>
          <p:cNvPr id="1075" name="Line 51"/>
          <p:cNvSpPr>
            <a:spLocks noChangeShapeType="1"/>
          </p:cNvSpPr>
          <p:nvPr/>
        </p:nvSpPr>
        <p:spPr bwMode="auto">
          <a:xfrm>
            <a:off x="3886200" y="2438400"/>
            <a:ext cx="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86" name="Text Box 62"/>
          <p:cNvSpPr txBox="1">
            <a:spLocks noChangeArrowheads="1"/>
          </p:cNvSpPr>
          <p:nvPr/>
        </p:nvSpPr>
        <p:spPr bwMode="auto">
          <a:xfrm>
            <a:off x="7467600" y="3581400"/>
            <a:ext cx="1219200" cy="244475"/>
          </a:xfrm>
          <a:prstGeom prst="rect">
            <a:avLst/>
          </a:prstGeom>
          <a:noFill/>
          <a:ln w="12700">
            <a:noFill/>
            <a:miter lim="800000"/>
            <a:headEnd type="none" w="sm" len="sm"/>
            <a:tailEnd type="none" w="sm" len="sm"/>
          </a:ln>
          <a:effectLst/>
        </p:spPr>
        <p:txBody>
          <a:bodyPr>
            <a:spAutoFit/>
          </a:bodyPr>
          <a:lstStyle/>
          <a:p>
            <a:pPr algn="l">
              <a:spcBef>
                <a:spcPct val="50000"/>
              </a:spcBef>
            </a:pPr>
            <a:endParaRPr lang="en-US"/>
          </a:p>
        </p:txBody>
      </p:sp>
      <p:pic>
        <p:nvPicPr>
          <p:cNvPr id="1097" name="Picture 73" descr="nasa"/>
          <p:cNvPicPr>
            <a:picLocks noChangeAspect="1" noChangeArrowheads="1"/>
          </p:cNvPicPr>
          <p:nvPr userDrawn="1"/>
        </p:nvPicPr>
        <p:blipFill>
          <a:blip r:embed="rId13" cstate="print"/>
          <a:srcRect/>
          <a:stretch>
            <a:fillRect/>
          </a:stretch>
        </p:blipFill>
        <p:spPr bwMode="auto">
          <a:xfrm>
            <a:off x="228600" y="304800"/>
            <a:ext cx="990600" cy="831850"/>
          </a:xfrm>
          <a:prstGeom prst="rect">
            <a:avLst/>
          </a:prstGeom>
          <a:noFill/>
        </p:spPr>
      </p:pic>
      <p:pic>
        <p:nvPicPr>
          <p:cNvPr id="1099" name="Picture 75"/>
          <p:cNvPicPr>
            <a:picLocks noChangeAspect="1" noChangeArrowheads="1"/>
          </p:cNvPicPr>
          <p:nvPr userDrawn="1"/>
        </p:nvPicPr>
        <p:blipFill>
          <a:blip r:embed="rId14" cstate="print"/>
          <a:srcRect/>
          <a:stretch>
            <a:fillRect/>
          </a:stretch>
        </p:blipFill>
        <p:spPr bwMode="auto">
          <a:xfrm>
            <a:off x="8229600" y="228600"/>
            <a:ext cx="762000" cy="74771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pitchFamily="34" charset="0"/>
        </a:defRPr>
      </a:lvl2pPr>
      <a:lvl3pPr algn="l" rtl="0" eaLnBrk="0" fontAlgn="base" hangingPunct="0">
        <a:spcBef>
          <a:spcPct val="0"/>
        </a:spcBef>
        <a:spcAft>
          <a:spcPct val="0"/>
        </a:spcAft>
        <a:defRPr b="1">
          <a:solidFill>
            <a:schemeClr val="tx2"/>
          </a:solidFill>
          <a:latin typeface="Arial" pitchFamily="34" charset="0"/>
        </a:defRPr>
      </a:lvl3pPr>
      <a:lvl4pPr algn="l" rtl="0" eaLnBrk="0" fontAlgn="base" hangingPunct="0">
        <a:spcBef>
          <a:spcPct val="0"/>
        </a:spcBef>
        <a:spcAft>
          <a:spcPct val="0"/>
        </a:spcAft>
        <a:defRPr b="1">
          <a:solidFill>
            <a:schemeClr val="tx2"/>
          </a:solidFill>
          <a:latin typeface="Arial" pitchFamily="34" charset="0"/>
        </a:defRPr>
      </a:lvl4pPr>
      <a:lvl5pPr algn="l" rtl="0" eaLnBrk="0" fontAlgn="base" hangingPunct="0">
        <a:spcBef>
          <a:spcPct val="0"/>
        </a:spcBef>
        <a:spcAft>
          <a:spcPct val="0"/>
        </a:spcAft>
        <a:defRPr b="1">
          <a:solidFill>
            <a:schemeClr val="tx2"/>
          </a:solidFill>
          <a:latin typeface="Arial" pitchFamily="34" charset="0"/>
        </a:defRPr>
      </a:lvl5pPr>
      <a:lvl6pPr marL="457200" algn="l" rtl="0" eaLnBrk="0" fontAlgn="base" hangingPunct="0">
        <a:spcBef>
          <a:spcPct val="0"/>
        </a:spcBef>
        <a:spcAft>
          <a:spcPct val="0"/>
        </a:spcAft>
        <a:defRPr b="1">
          <a:solidFill>
            <a:schemeClr val="tx2"/>
          </a:solidFill>
          <a:latin typeface="Arial" pitchFamily="34" charset="0"/>
        </a:defRPr>
      </a:lvl6pPr>
      <a:lvl7pPr marL="914400" algn="l" rtl="0" eaLnBrk="0" fontAlgn="base" hangingPunct="0">
        <a:spcBef>
          <a:spcPct val="0"/>
        </a:spcBef>
        <a:spcAft>
          <a:spcPct val="0"/>
        </a:spcAft>
        <a:defRPr b="1">
          <a:solidFill>
            <a:schemeClr val="tx2"/>
          </a:solidFill>
          <a:latin typeface="Arial" pitchFamily="34" charset="0"/>
        </a:defRPr>
      </a:lvl7pPr>
      <a:lvl8pPr marL="1371600" algn="l" rtl="0" eaLnBrk="0" fontAlgn="base" hangingPunct="0">
        <a:spcBef>
          <a:spcPct val="0"/>
        </a:spcBef>
        <a:spcAft>
          <a:spcPct val="0"/>
        </a:spcAft>
        <a:defRPr b="1">
          <a:solidFill>
            <a:schemeClr val="tx2"/>
          </a:solidFill>
          <a:latin typeface="Arial" pitchFamily="34" charset="0"/>
        </a:defRPr>
      </a:lvl8pPr>
      <a:lvl9pPr marL="1828800" algn="l" rtl="0" eaLnBrk="0" fontAlgn="base" hangingPunct="0">
        <a:spcBef>
          <a:spcPct val="0"/>
        </a:spcBef>
        <a:spcAft>
          <a:spcPct val="0"/>
        </a:spcAft>
        <a:defRPr b="1">
          <a:solidFill>
            <a:schemeClr val="tx2"/>
          </a:solidFill>
          <a:latin typeface="Arial" pitchFamily="34" charset="0"/>
        </a:defRPr>
      </a:lvl9pPr>
    </p:titleStyle>
    <p:bodyStyle>
      <a:lvl1pPr marL="341313" indent="-341313" algn="l" rtl="0" eaLnBrk="0" fontAlgn="base" hangingPunct="0">
        <a:spcBef>
          <a:spcPct val="60000"/>
        </a:spcBef>
        <a:spcAft>
          <a:spcPct val="0"/>
        </a:spcAft>
        <a:buSzPct val="70000"/>
        <a:buFont typeface="Wingdings" pitchFamily="2" charset="2"/>
        <a:defRPr sz="1600" b="1">
          <a:solidFill>
            <a:schemeClr val="tx1"/>
          </a:solidFill>
          <a:latin typeface="+mn-lt"/>
          <a:ea typeface="+mn-ea"/>
          <a:cs typeface="+mn-cs"/>
        </a:defRPr>
      </a:lvl1pPr>
      <a:lvl2pPr marL="660400" indent="-204788" algn="l" rtl="0" eaLnBrk="0" fontAlgn="base" hangingPunct="0">
        <a:spcBef>
          <a:spcPct val="30000"/>
        </a:spcBef>
        <a:spcAft>
          <a:spcPct val="0"/>
        </a:spcAft>
        <a:defRPr sz="1400" b="1">
          <a:solidFill>
            <a:schemeClr val="tx1"/>
          </a:solidFill>
          <a:latin typeface="+mn-lt"/>
        </a:defRPr>
      </a:lvl2pPr>
      <a:lvl3pPr marL="989013" indent="-214313" algn="l" rtl="0" eaLnBrk="0" fontAlgn="base" hangingPunct="0">
        <a:spcBef>
          <a:spcPct val="30000"/>
        </a:spcBef>
        <a:spcAft>
          <a:spcPct val="0"/>
        </a:spcAft>
        <a:defRPr sz="1300" b="1">
          <a:solidFill>
            <a:schemeClr val="tx1"/>
          </a:solidFill>
          <a:latin typeface="+mn-lt"/>
        </a:defRPr>
      </a:lvl3pPr>
      <a:lvl4pPr marL="1601788" indent="-231775" algn="l" rtl="0" eaLnBrk="0" fontAlgn="base" hangingPunct="0">
        <a:spcBef>
          <a:spcPct val="3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 Id="rId3"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4.jpg"/><Relationship Id="rId3" Type="http://schemas.openxmlformats.org/officeDocument/2006/relationships/image" Target="../media/image55.jpg"/></Relationships>
</file>

<file path=ppt/slides/_rels/slide24.xml.rels><?xml version="1.0" encoding="UTF-8" standalone="yes"?>
<Relationships xmlns="http://schemas.openxmlformats.org/package/2006/relationships"><Relationship Id="rId3" Type="http://schemas.openxmlformats.org/officeDocument/2006/relationships/image" Target="../media/image54.jpg"/><Relationship Id="rId4" Type="http://schemas.openxmlformats.org/officeDocument/2006/relationships/image" Target="../media/image56.jp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jpeg"/><Relationship Id="rId3" Type="http://schemas.openxmlformats.org/officeDocument/2006/relationships/image" Target="../media/image6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1.png"/><Relationship Id="rId3"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47800" y="457200"/>
            <a:ext cx="6705600" cy="793750"/>
          </a:xfrm>
          <a:noFill/>
          <a:ln/>
        </p:spPr>
        <p:txBody>
          <a:bodyPr/>
          <a:lstStyle/>
          <a:p>
            <a:r>
              <a:rPr lang="en-US" sz="2400" i="1" dirty="0"/>
              <a:t>E</a:t>
            </a:r>
            <a:r>
              <a:rPr lang="en-US" sz="2400" i="1" dirty="0" smtClean="0"/>
              <a:t>valuation of OMPS sensor and EV SDR performance</a:t>
            </a:r>
            <a:endParaRPr lang="en-US" sz="2400" dirty="0"/>
          </a:p>
        </p:txBody>
      </p:sp>
      <p:sp>
        <p:nvSpPr>
          <p:cNvPr id="4146" name="Text Box 50"/>
          <p:cNvSpPr txBox="1">
            <a:spLocks noChangeArrowheads="1"/>
          </p:cNvSpPr>
          <p:nvPr/>
        </p:nvSpPr>
        <p:spPr bwMode="auto">
          <a:xfrm>
            <a:off x="906543" y="3623821"/>
            <a:ext cx="7549300" cy="2631490"/>
          </a:xfrm>
          <a:prstGeom prst="rect">
            <a:avLst/>
          </a:prstGeom>
          <a:noFill/>
          <a:ln w="9525">
            <a:solidFill>
              <a:schemeClr val="tx1"/>
            </a:solidFill>
            <a:miter lim="800000"/>
            <a:headEnd/>
            <a:tailEnd/>
          </a:ln>
          <a:effectLst/>
        </p:spPr>
        <p:txBody>
          <a:bodyPr wrap="square">
            <a:spAutoFit/>
          </a:bodyPr>
          <a:lstStyle/>
          <a:p>
            <a:pPr algn="l">
              <a:spcBef>
                <a:spcPct val="50000"/>
              </a:spcBef>
            </a:pPr>
            <a:r>
              <a:rPr lang="en-US" sz="1800" b="1" dirty="0" smtClean="0"/>
              <a:t>Conclusions:</a:t>
            </a:r>
            <a:endParaRPr lang="en-US" sz="1800" b="1" dirty="0"/>
          </a:p>
          <a:p>
            <a:pPr algn="l">
              <a:spcBef>
                <a:spcPct val="50000"/>
              </a:spcBef>
              <a:buFontTx/>
              <a:buChar char="•"/>
            </a:pPr>
            <a:r>
              <a:rPr lang="en-US" sz="1600" b="1" dirty="0"/>
              <a:t>  </a:t>
            </a:r>
            <a:r>
              <a:rPr lang="en-US" sz="1600" b="1" dirty="0" smtClean="0"/>
              <a:t>Sensors are performing well</a:t>
            </a:r>
            <a:endParaRPr lang="en-US" sz="1600" b="1" dirty="0"/>
          </a:p>
          <a:p>
            <a:pPr algn="l">
              <a:spcBef>
                <a:spcPct val="50000"/>
              </a:spcBef>
              <a:buFontTx/>
              <a:buChar char="•"/>
            </a:pPr>
            <a:r>
              <a:rPr lang="en-US" sz="1600" b="1" dirty="0"/>
              <a:t> </a:t>
            </a:r>
            <a:r>
              <a:rPr lang="en-US" sz="1600" b="1" dirty="0" smtClean="0"/>
              <a:t> Calibrations are very good; no sign of degradation</a:t>
            </a:r>
            <a:endParaRPr lang="en-US" sz="1600" b="1" dirty="0"/>
          </a:p>
          <a:p>
            <a:pPr algn="l">
              <a:spcBef>
                <a:spcPct val="50000"/>
              </a:spcBef>
              <a:buFontTx/>
              <a:buChar char="•"/>
            </a:pPr>
            <a:r>
              <a:rPr lang="en-US" sz="1600" b="1" dirty="0"/>
              <a:t>  </a:t>
            </a:r>
            <a:r>
              <a:rPr lang="en-US" sz="1600" b="1" dirty="0" smtClean="0"/>
              <a:t>Comparisons between IDPS &amp; PEATE SDRs exhibit troubling differences</a:t>
            </a:r>
          </a:p>
          <a:p>
            <a:pPr algn="l">
              <a:spcBef>
                <a:spcPct val="50000"/>
              </a:spcBef>
              <a:buFontTx/>
              <a:buChar char="•"/>
            </a:pPr>
            <a:r>
              <a:rPr lang="en-US" sz="1600" b="1" dirty="0"/>
              <a:t> </a:t>
            </a:r>
            <a:r>
              <a:rPr lang="en-US" sz="1600" b="1" dirty="0" smtClean="0"/>
              <a:t> Differences have little effect on ozone, but cause us to question IDPS SDR</a:t>
            </a:r>
          </a:p>
          <a:p>
            <a:pPr algn="l">
              <a:spcBef>
                <a:spcPct val="50000"/>
              </a:spcBef>
              <a:buFontTx/>
              <a:buChar char="•"/>
            </a:pPr>
            <a:endParaRPr lang="en-US" sz="1600" b="1" dirty="0"/>
          </a:p>
          <a:p>
            <a:pPr>
              <a:spcBef>
                <a:spcPct val="50000"/>
              </a:spcBef>
            </a:pPr>
            <a:r>
              <a:rPr lang="en-US" sz="1800" b="1" i="1" dirty="0" smtClean="0">
                <a:solidFill>
                  <a:schemeClr val="accent2"/>
                </a:solidFill>
              </a:rPr>
              <a:t>We recommend AGAINST Provisional status at this time</a:t>
            </a:r>
            <a:endParaRPr lang="en-US" sz="1800" b="1" i="1" dirty="0">
              <a:solidFill>
                <a:schemeClr val="accent2"/>
              </a:solidFill>
            </a:endParaRPr>
          </a:p>
        </p:txBody>
      </p:sp>
      <p:sp>
        <p:nvSpPr>
          <p:cNvPr id="2" name="TextBox 1"/>
          <p:cNvSpPr txBox="1"/>
          <p:nvPr/>
        </p:nvSpPr>
        <p:spPr>
          <a:xfrm>
            <a:off x="1066798" y="1593130"/>
            <a:ext cx="7464460" cy="1323439"/>
          </a:xfrm>
          <a:prstGeom prst="rect">
            <a:avLst/>
          </a:prstGeom>
          <a:noFill/>
        </p:spPr>
        <p:txBody>
          <a:bodyPr wrap="square" rtlCol="0">
            <a:spAutoFit/>
          </a:bodyPr>
          <a:lstStyle/>
          <a:p>
            <a:pPr algn="l"/>
            <a:r>
              <a:rPr lang="en-US" sz="1600" b="1" dirty="0" smtClean="0">
                <a:solidFill>
                  <a:srgbClr val="00B050"/>
                </a:solidFill>
              </a:rPr>
              <a:t>NASA’s OMPS Ozone Science Team</a:t>
            </a:r>
          </a:p>
          <a:p>
            <a:pPr algn="l"/>
            <a:endParaRPr lang="en-US" sz="1600" b="1" dirty="0">
              <a:solidFill>
                <a:srgbClr val="00B050"/>
              </a:solidFill>
            </a:endParaRPr>
          </a:p>
          <a:p>
            <a:pPr algn="l"/>
            <a:r>
              <a:rPr lang="en-US" sz="1600" b="1" dirty="0" smtClean="0">
                <a:solidFill>
                  <a:srgbClr val="00B050"/>
                </a:solidFill>
              </a:rPr>
              <a:t>NASA Ozone Product Evaluation and Algorithm Test Element (PEATE)</a:t>
            </a:r>
          </a:p>
          <a:p>
            <a:pPr algn="l"/>
            <a:endParaRPr lang="en-US" sz="1600" b="1" dirty="0">
              <a:solidFill>
                <a:srgbClr val="00B050"/>
              </a:solidFill>
            </a:endParaRPr>
          </a:p>
          <a:p>
            <a:pPr algn="l"/>
            <a:r>
              <a:rPr lang="en-US" sz="1600" b="1" dirty="0" smtClean="0">
                <a:solidFill>
                  <a:srgbClr val="00B050"/>
                </a:solidFill>
              </a:rPr>
              <a:t>JPSS OMPS Science Operations Center (SOC)</a:t>
            </a:r>
            <a:endParaRPr lang="en-US" sz="1600" b="1" dirty="0">
              <a:solidFill>
                <a:srgbClr val="00B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207075" y="1441422"/>
            <a:ext cx="2913579" cy="5385264"/>
            <a:chOff x="207075" y="1441422"/>
            <a:chExt cx="2913579" cy="5385264"/>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63" y="1441422"/>
              <a:ext cx="2496117" cy="109728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72" y="2444659"/>
              <a:ext cx="2498872" cy="10972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080" y="3426278"/>
              <a:ext cx="2498873" cy="109728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644" y="4410755"/>
              <a:ext cx="2479781" cy="109728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240" y="5378088"/>
              <a:ext cx="2507414" cy="1097280"/>
            </a:xfrm>
            <a:prstGeom prst="rect">
              <a:avLst/>
            </a:prstGeom>
          </p:spPr>
        </p:pic>
        <p:sp>
          <p:nvSpPr>
            <p:cNvPr id="8" name="TextBox 7"/>
            <p:cNvSpPr txBox="1"/>
            <p:nvPr/>
          </p:nvSpPr>
          <p:spPr>
            <a:xfrm>
              <a:off x="971550" y="6518909"/>
              <a:ext cx="1933575" cy="307777"/>
            </a:xfrm>
            <a:prstGeom prst="rect">
              <a:avLst/>
            </a:prstGeom>
            <a:noFill/>
          </p:spPr>
          <p:txBody>
            <a:bodyPr wrap="square" rtlCol="0">
              <a:spAutoFit/>
            </a:bodyPr>
            <a:lstStyle/>
            <a:p>
              <a:r>
                <a:rPr lang="en-US" sz="1400" dirty="0" smtClean="0"/>
                <a:t>331 nm Reflectivity</a:t>
              </a:r>
              <a:endParaRPr lang="en-US" sz="1400" dirty="0"/>
            </a:p>
          </p:txBody>
        </p:sp>
        <p:sp>
          <p:nvSpPr>
            <p:cNvPr id="10" name="TextBox 9"/>
            <p:cNvSpPr txBox="1"/>
            <p:nvPr/>
          </p:nvSpPr>
          <p:spPr>
            <a:xfrm rot="16200000">
              <a:off x="-786254" y="3562359"/>
              <a:ext cx="2294436" cy="307777"/>
            </a:xfrm>
            <a:prstGeom prst="rect">
              <a:avLst/>
            </a:prstGeom>
            <a:noFill/>
          </p:spPr>
          <p:txBody>
            <a:bodyPr wrap="square" rtlCol="0">
              <a:spAutoFit/>
            </a:bodyPr>
            <a:lstStyle/>
            <a:p>
              <a:r>
                <a:rPr lang="en-US" sz="1400" dirty="0" smtClean="0"/>
                <a:t>Radiance / </a:t>
              </a:r>
              <a:r>
                <a:rPr lang="en-US" sz="1400" dirty="0" err="1" smtClean="0"/>
                <a:t>cos</a:t>
              </a:r>
              <a:r>
                <a:rPr lang="en-US" sz="1400" dirty="0" smtClean="0"/>
                <a:t>(</a:t>
              </a:r>
              <a:r>
                <a:rPr lang="en-US" sz="1400" dirty="0" err="1" smtClean="0"/>
                <a:t>SolZA</a:t>
              </a:r>
              <a:r>
                <a:rPr lang="en-US" sz="1400" dirty="0" smtClean="0"/>
                <a:t>)</a:t>
              </a:r>
              <a:endParaRPr lang="en-US" sz="1400" dirty="0"/>
            </a:p>
          </p:txBody>
        </p:sp>
      </p:grpSp>
      <p:sp>
        <p:nvSpPr>
          <p:cNvPr id="12" name="TextBox 11"/>
          <p:cNvSpPr txBox="1"/>
          <p:nvPr/>
        </p:nvSpPr>
        <p:spPr>
          <a:xfrm>
            <a:off x="3565070" y="5878285"/>
            <a:ext cx="1947455" cy="738664"/>
          </a:xfrm>
          <a:prstGeom prst="rect">
            <a:avLst/>
          </a:prstGeom>
          <a:noFill/>
          <a:ln w="12700">
            <a:solidFill>
              <a:schemeClr val="accent2"/>
            </a:solidFill>
          </a:ln>
        </p:spPr>
        <p:txBody>
          <a:bodyPr wrap="square" rtlCol="0">
            <a:spAutoFit/>
          </a:bodyPr>
          <a:lstStyle/>
          <a:p>
            <a:r>
              <a:rPr lang="en-US" sz="1400" dirty="0" smtClean="0">
                <a:solidFill>
                  <a:schemeClr val="accent2"/>
                </a:solidFill>
              </a:rPr>
              <a:t>SBUV2 technique for stray light evaluation applied to NP</a:t>
            </a:r>
            <a:endParaRPr lang="en-US" sz="1400" dirty="0">
              <a:solidFill>
                <a:schemeClr val="accent2"/>
              </a:solidFill>
            </a:endParaRPr>
          </a:p>
        </p:txBody>
      </p:sp>
      <p:grpSp>
        <p:nvGrpSpPr>
          <p:cNvPr id="29" name="Group 28"/>
          <p:cNvGrpSpPr/>
          <p:nvPr/>
        </p:nvGrpSpPr>
        <p:grpSpPr>
          <a:xfrm>
            <a:off x="3523453" y="2078636"/>
            <a:ext cx="5351313" cy="3581400"/>
            <a:chOff x="3645373" y="2339893"/>
            <a:chExt cx="5351313" cy="3581400"/>
          </a:xfrm>
        </p:grpSpPr>
        <p:pic>
          <p:nvPicPr>
            <p:cNvPr id="1026" name="Picture 3" descr="Description: \\tsclient\home\TLCF\dev\TC_L1A_Stray\IDLJacobianCorr\plot1\o02840_NPTC_Ratio_OORAdd007Aug_15.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1818" t="8299" b="50000"/>
            <a:stretch/>
          </p:blipFill>
          <p:spPr bwMode="auto">
            <a:xfrm>
              <a:off x="3645373" y="2339893"/>
              <a:ext cx="53513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096691" y="3469388"/>
              <a:ext cx="295275" cy="276999"/>
            </a:xfrm>
            <a:prstGeom prst="rect">
              <a:avLst/>
            </a:prstGeom>
            <a:noFill/>
          </p:spPr>
          <p:txBody>
            <a:bodyPr wrap="square" rtlCol="0">
              <a:spAutoFit/>
            </a:bodyPr>
            <a:lstStyle/>
            <a:p>
              <a:r>
                <a:rPr lang="en-US" sz="1200" b="1" dirty="0" smtClean="0">
                  <a:solidFill>
                    <a:srgbClr val="0070C0"/>
                  </a:solidFill>
                </a:rPr>
                <a:t>+</a:t>
              </a:r>
              <a:endParaRPr lang="en-US" sz="1200" b="1" dirty="0">
                <a:solidFill>
                  <a:srgbClr val="0070C0"/>
                </a:solidFill>
              </a:endParaRPr>
            </a:p>
          </p:txBody>
        </p:sp>
        <p:sp>
          <p:nvSpPr>
            <p:cNvPr id="18" name="TextBox 17"/>
            <p:cNvSpPr txBox="1"/>
            <p:nvPr/>
          </p:nvSpPr>
          <p:spPr>
            <a:xfrm>
              <a:off x="6141494" y="4003677"/>
              <a:ext cx="295275" cy="276999"/>
            </a:xfrm>
            <a:prstGeom prst="rect">
              <a:avLst/>
            </a:prstGeom>
            <a:noFill/>
          </p:spPr>
          <p:txBody>
            <a:bodyPr wrap="square" rtlCol="0">
              <a:spAutoFit/>
            </a:bodyPr>
            <a:lstStyle/>
            <a:p>
              <a:r>
                <a:rPr lang="en-US" sz="1200" b="1" dirty="0" smtClean="0">
                  <a:solidFill>
                    <a:srgbClr val="0070C0"/>
                  </a:solidFill>
                </a:rPr>
                <a:t>+</a:t>
              </a:r>
              <a:endParaRPr lang="en-US" sz="1200" b="1" dirty="0">
                <a:solidFill>
                  <a:srgbClr val="0070C0"/>
                </a:solidFill>
              </a:endParaRPr>
            </a:p>
          </p:txBody>
        </p:sp>
        <p:sp>
          <p:nvSpPr>
            <p:cNvPr id="19" name="TextBox 18"/>
            <p:cNvSpPr txBox="1"/>
            <p:nvPr/>
          </p:nvSpPr>
          <p:spPr>
            <a:xfrm>
              <a:off x="6629400" y="4443966"/>
              <a:ext cx="295275" cy="276999"/>
            </a:xfrm>
            <a:prstGeom prst="rect">
              <a:avLst/>
            </a:prstGeom>
            <a:noFill/>
          </p:spPr>
          <p:txBody>
            <a:bodyPr wrap="square" rtlCol="0">
              <a:spAutoFit/>
            </a:bodyPr>
            <a:lstStyle/>
            <a:p>
              <a:r>
                <a:rPr lang="en-US" sz="1200" b="1" dirty="0" smtClean="0">
                  <a:solidFill>
                    <a:srgbClr val="0070C0"/>
                  </a:solidFill>
                </a:rPr>
                <a:t>+</a:t>
              </a:r>
              <a:endParaRPr lang="en-US" sz="1200" b="1" dirty="0">
                <a:solidFill>
                  <a:srgbClr val="0070C0"/>
                </a:solidFill>
              </a:endParaRPr>
            </a:p>
          </p:txBody>
        </p:sp>
        <p:sp>
          <p:nvSpPr>
            <p:cNvPr id="20" name="TextBox 19"/>
            <p:cNvSpPr txBox="1"/>
            <p:nvPr/>
          </p:nvSpPr>
          <p:spPr>
            <a:xfrm>
              <a:off x="6862762" y="4443966"/>
              <a:ext cx="295275" cy="276999"/>
            </a:xfrm>
            <a:prstGeom prst="rect">
              <a:avLst/>
            </a:prstGeom>
            <a:noFill/>
          </p:spPr>
          <p:txBody>
            <a:bodyPr wrap="square" rtlCol="0">
              <a:spAutoFit/>
            </a:bodyPr>
            <a:lstStyle/>
            <a:p>
              <a:r>
                <a:rPr lang="en-US" sz="1200" b="1" dirty="0" smtClean="0">
                  <a:solidFill>
                    <a:srgbClr val="0070C0"/>
                  </a:solidFill>
                </a:rPr>
                <a:t>+</a:t>
              </a:r>
              <a:endParaRPr lang="en-US" sz="1200" b="1" dirty="0">
                <a:solidFill>
                  <a:srgbClr val="0070C0"/>
                </a:solidFill>
              </a:endParaRPr>
            </a:p>
          </p:txBody>
        </p:sp>
        <p:sp>
          <p:nvSpPr>
            <p:cNvPr id="21" name="TextBox 20"/>
            <p:cNvSpPr txBox="1"/>
            <p:nvPr/>
          </p:nvSpPr>
          <p:spPr>
            <a:xfrm>
              <a:off x="7066771" y="4547337"/>
              <a:ext cx="295275" cy="276999"/>
            </a:xfrm>
            <a:prstGeom prst="rect">
              <a:avLst/>
            </a:prstGeom>
            <a:noFill/>
          </p:spPr>
          <p:txBody>
            <a:bodyPr wrap="square" rtlCol="0">
              <a:spAutoFit/>
            </a:bodyPr>
            <a:lstStyle/>
            <a:p>
              <a:r>
                <a:rPr lang="en-US" sz="1200" b="1" dirty="0" smtClean="0">
                  <a:solidFill>
                    <a:srgbClr val="0070C0"/>
                  </a:solidFill>
                </a:rPr>
                <a:t>+</a:t>
              </a:r>
              <a:endParaRPr lang="en-US" sz="1200" b="1" dirty="0">
                <a:solidFill>
                  <a:srgbClr val="0070C0"/>
                </a:solidFill>
              </a:endParaRPr>
            </a:p>
          </p:txBody>
        </p:sp>
        <p:sp>
          <p:nvSpPr>
            <p:cNvPr id="22" name="TextBox 21"/>
            <p:cNvSpPr txBox="1"/>
            <p:nvPr/>
          </p:nvSpPr>
          <p:spPr>
            <a:xfrm>
              <a:off x="6922935" y="2823057"/>
              <a:ext cx="295275" cy="276999"/>
            </a:xfrm>
            <a:prstGeom prst="rect">
              <a:avLst/>
            </a:prstGeom>
            <a:noFill/>
          </p:spPr>
          <p:txBody>
            <a:bodyPr wrap="square" rtlCol="0">
              <a:spAutoFit/>
            </a:bodyPr>
            <a:lstStyle/>
            <a:p>
              <a:r>
                <a:rPr lang="en-US" sz="1200" b="1" dirty="0" smtClean="0">
                  <a:solidFill>
                    <a:srgbClr val="0070C0"/>
                  </a:solidFill>
                </a:rPr>
                <a:t>+</a:t>
              </a:r>
              <a:endParaRPr lang="en-US" sz="1200" b="1" dirty="0">
                <a:solidFill>
                  <a:srgbClr val="0070C0"/>
                </a:solidFill>
              </a:endParaRPr>
            </a:p>
          </p:txBody>
        </p:sp>
        <p:cxnSp>
          <p:nvCxnSpPr>
            <p:cNvPr id="24" name="Straight Connector 23"/>
            <p:cNvCxnSpPr/>
            <p:nvPr/>
          </p:nvCxnSpPr>
          <p:spPr>
            <a:xfrm>
              <a:off x="6765851" y="2641633"/>
              <a:ext cx="414670" cy="0"/>
            </a:xfrm>
            <a:prstGeom prst="line">
              <a:avLst/>
            </a:prstGeom>
            <a:ln w="19050">
              <a:solidFill>
                <a:srgbClr val="F31D0D"/>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71656" y="2488018"/>
              <a:ext cx="1410789" cy="307777"/>
            </a:xfrm>
            <a:prstGeom prst="rect">
              <a:avLst/>
            </a:prstGeom>
            <a:noFill/>
          </p:spPr>
          <p:txBody>
            <a:bodyPr wrap="square" rtlCol="0">
              <a:spAutoFit/>
            </a:bodyPr>
            <a:lstStyle/>
            <a:p>
              <a:r>
                <a:rPr lang="en-US" sz="1400" dirty="0" smtClean="0"/>
                <a:t>Model estimate</a:t>
              </a:r>
              <a:endParaRPr lang="en-US" sz="1400" dirty="0"/>
            </a:p>
          </p:txBody>
        </p:sp>
        <p:sp>
          <p:nvSpPr>
            <p:cNvPr id="26" name="TextBox 25"/>
            <p:cNvSpPr txBox="1"/>
            <p:nvPr/>
          </p:nvSpPr>
          <p:spPr>
            <a:xfrm>
              <a:off x="7244418" y="2784312"/>
              <a:ext cx="1377068" cy="307777"/>
            </a:xfrm>
            <a:prstGeom prst="rect">
              <a:avLst/>
            </a:prstGeom>
            <a:noFill/>
          </p:spPr>
          <p:txBody>
            <a:bodyPr wrap="square" rtlCol="0">
              <a:spAutoFit/>
            </a:bodyPr>
            <a:lstStyle/>
            <a:p>
              <a:r>
                <a:rPr lang="en-US" sz="1400" dirty="0" smtClean="0"/>
                <a:t>Measurement</a:t>
              </a:r>
              <a:endParaRPr lang="en-US" sz="1400" dirty="0"/>
            </a:p>
          </p:txBody>
        </p:sp>
        <p:sp>
          <p:nvSpPr>
            <p:cNvPr id="2" name="TextBox 1"/>
            <p:cNvSpPr txBox="1"/>
            <p:nvPr/>
          </p:nvSpPr>
          <p:spPr>
            <a:xfrm>
              <a:off x="4671876" y="2416781"/>
              <a:ext cx="1049655" cy="307777"/>
            </a:xfrm>
            <a:prstGeom prst="rect">
              <a:avLst/>
            </a:prstGeom>
            <a:noFill/>
          </p:spPr>
          <p:txBody>
            <a:bodyPr wrap="square" rtlCol="0">
              <a:spAutoFit/>
            </a:bodyPr>
            <a:lstStyle/>
            <a:p>
              <a:r>
                <a:rPr lang="en-US" sz="1400" dirty="0" smtClean="0"/>
                <a:t>Orb 2840</a:t>
              </a:r>
              <a:endParaRPr lang="en-US" sz="1400" dirty="0"/>
            </a:p>
          </p:txBody>
        </p:sp>
      </p:grpSp>
      <p:cxnSp>
        <p:nvCxnSpPr>
          <p:cNvPr id="31" name="Straight Arrow Connector 30"/>
          <p:cNvCxnSpPr>
            <a:stCxn id="12" idx="1"/>
          </p:cNvCxnSpPr>
          <p:nvPr/>
        </p:nvCxnSpPr>
        <p:spPr bwMode="auto">
          <a:xfrm rot="10800000">
            <a:off x="2978340" y="5129355"/>
            <a:ext cx="586731" cy="1118263"/>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sp>
        <p:nvSpPr>
          <p:cNvPr id="32" name="TextBox 31"/>
          <p:cNvSpPr txBox="1"/>
          <p:nvPr/>
        </p:nvSpPr>
        <p:spPr>
          <a:xfrm>
            <a:off x="4501241" y="1545772"/>
            <a:ext cx="4076702" cy="307777"/>
          </a:xfrm>
          <a:prstGeom prst="rect">
            <a:avLst/>
          </a:prstGeom>
          <a:noFill/>
          <a:ln w="12700">
            <a:noFill/>
          </a:ln>
        </p:spPr>
        <p:txBody>
          <a:bodyPr wrap="square" rtlCol="0">
            <a:spAutoFit/>
          </a:bodyPr>
          <a:lstStyle/>
          <a:p>
            <a:r>
              <a:rPr lang="en-US" sz="1400" dirty="0" smtClean="0">
                <a:solidFill>
                  <a:schemeClr val="accent2"/>
                </a:solidFill>
              </a:rPr>
              <a:t>Pre-launch stray light model applied to real data</a:t>
            </a:r>
            <a:endParaRPr lang="en-US" sz="1400" dirty="0">
              <a:solidFill>
                <a:schemeClr val="accent2"/>
              </a:solidFill>
            </a:endParaRPr>
          </a:p>
        </p:txBody>
      </p:sp>
      <p:sp>
        <p:nvSpPr>
          <p:cNvPr id="34"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NP stray light appears “as expected”</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35" name="TextBox 34"/>
          <p:cNvSpPr txBox="1"/>
          <p:nvPr/>
        </p:nvSpPr>
        <p:spPr>
          <a:xfrm>
            <a:off x="6052456" y="6041605"/>
            <a:ext cx="2917371" cy="523220"/>
          </a:xfrm>
          <a:prstGeom prst="rect">
            <a:avLst/>
          </a:prstGeom>
          <a:solidFill>
            <a:srgbClr val="FFFF00"/>
          </a:solidFill>
        </p:spPr>
        <p:txBody>
          <a:bodyPr wrap="square" rtlCol="0" anchor="ctr">
            <a:spAutoFit/>
          </a:bodyPr>
          <a:lstStyle/>
          <a:p>
            <a:r>
              <a:rPr lang="en-US" sz="1400" b="1" dirty="0" smtClean="0"/>
              <a:t>Errors in 1 </a:t>
            </a:r>
            <a:r>
              <a:rPr lang="en-US" sz="1400" b="1" dirty="0" err="1" smtClean="0"/>
              <a:t>mb</a:t>
            </a:r>
            <a:r>
              <a:rPr lang="en-US" sz="1400" b="1" dirty="0" smtClean="0"/>
              <a:t> O</a:t>
            </a:r>
            <a:r>
              <a:rPr lang="en-US" sz="1400" b="1" baseline="-25000" dirty="0" smtClean="0"/>
              <a:t>3</a:t>
            </a:r>
            <a:r>
              <a:rPr lang="en-US" sz="1400" b="1" dirty="0" smtClean="0"/>
              <a:t> could be 5% or more</a:t>
            </a:r>
          </a:p>
        </p:txBody>
      </p:sp>
    </p:spTree>
    <p:extLst>
      <p:ext uri="{BB962C8B-B14F-4D97-AF65-F5344CB8AC3E}">
        <p14:creationId xmlns:p14="http://schemas.microsoft.com/office/powerpoint/2010/main" val="38964943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42961" y="1811714"/>
            <a:ext cx="3362913" cy="2246769"/>
          </a:xfrm>
          <a:prstGeom prst="rect">
            <a:avLst/>
          </a:prstGeom>
          <a:noFill/>
        </p:spPr>
        <p:txBody>
          <a:bodyPr wrap="square" rtlCol="0">
            <a:spAutoFit/>
          </a:bodyPr>
          <a:lstStyle/>
          <a:p>
            <a:pPr marL="285750" indent="-285750" algn="l">
              <a:buFont typeface="Arial" pitchFamily="34" charset="0"/>
              <a:buChar char="•"/>
            </a:pPr>
            <a:r>
              <a:rPr lang="en-US" sz="1400" dirty="0" smtClean="0"/>
              <a:t>Assume NP radiances contain no stray light in the overlap region (300 – 310 nm)</a:t>
            </a:r>
          </a:p>
          <a:p>
            <a:pPr algn="l"/>
            <a:endParaRPr lang="en-US" sz="1400" dirty="0" smtClean="0"/>
          </a:p>
          <a:p>
            <a:pPr marL="285750" indent="-285750" algn="l">
              <a:buFont typeface="Arial" pitchFamily="34" charset="0"/>
              <a:buChar char="•"/>
            </a:pPr>
            <a:r>
              <a:rPr lang="en-US" sz="1400" dirty="0" smtClean="0"/>
              <a:t>Use TC / NP comparison to tune ghost</a:t>
            </a:r>
          </a:p>
          <a:p>
            <a:pPr marL="285750" indent="-285750" algn="l">
              <a:buFont typeface="Arial" pitchFamily="34" charset="0"/>
              <a:buChar char="•"/>
            </a:pPr>
            <a:endParaRPr lang="en-US" sz="1400" dirty="0"/>
          </a:p>
          <a:p>
            <a:pPr marL="285750" indent="-285750" algn="l">
              <a:buFont typeface="Arial" pitchFamily="34" charset="0"/>
              <a:buChar char="•"/>
            </a:pPr>
            <a:r>
              <a:rPr lang="en-US" sz="1400" dirty="0" smtClean="0"/>
              <a:t>Best result yields ±5% residual errors at 300 nm (except at high </a:t>
            </a:r>
            <a:r>
              <a:rPr lang="en-US" sz="1400" dirty="0" err="1" smtClean="0"/>
              <a:t>SolZA</a:t>
            </a:r>
            <a:r>
              <a:rPr lang="en-US" sz="1400" dirty="0" smtClean="0"/>
              <a: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403" y="1788512"/>
            <a:ext cx="4815046" cy="3720343"/>
          </a:xfrm>
          <a:prstGeom prst="rect">
            <a:avLst/>
          </a:prstGeom>
        </p:spPr>
      </p:pic>
      <p:sp>
        <p:nvSpPr>
          <p:cNvPr id="11" name="TextBox 10"/>
          <p:cNvSpPr txBox="1"/>
          <p:nvPr/>
        </p:nvSpPr>
        <p:spPr>
          <a:xfrm>
            <a:off x="870521" y="1804239"/>
            <a:ext cx="3667027" cy="307777"/>
          </a:xfrm>
          <a:prstGeom prst="rect">
            <a:avLst/>
          </a:prstGeom>
          <a:noFill/>
        </p:spPr>
        <p:txBody>
          <a:bodyPr wrap="square" rtlCol="0">
            <a:spAutoFit/>
          </a:bodyPr>
          <a:lstStyle/>
          <a:p>
            <a:r>
              <a:rPr lang="en-US" sz="1400" dirty="0" smtClean="0"/>
              <a:t>NP / TC Radiance Ratio</a:t>
            </a:r>
            <a:endParaRPr lang="en-US" sz="1400" dirty="0"/>
          </a:p>
        </p:txBody>
      </p:sp>
      <p:sp>
        <p:nvSpPr>
          <p:cNvPr id="12"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TC stray light can be corrected</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3" name="TextBox 12"/>
          <p:cNvSpPr txBox="1"/>
          <p:nvPr/>
        </p:nvSpPr>
        <p:spPr>
          <a:xfrm>
            <a:off x="753079" y="5769205"/>
            <a:ext cx="3661921" cy="738664"/>
          </a:xfrm>
          <a:prstGeom prst="rect">
            <a:avLst/>
          </a:prstGeom>
          <a:solidFill>
            <a:srgbClr val="FFFF00"/>
          </a:solidFill>
        </p:spPr>
        <p:txBody>
          <a:bodyPr wrap="square" rtlCol="0">
            <a:spAutoFit/>
          </a:bodyPr>
          <a:lstStyle/>
          <a:p>
            <a:r>
              <a:rPr lang="en-US" sz="1400" b="1" dirty="0" smtClean="0"/>
              <a:t>TC Stray Light is partly caused by a ghost from 417 nm – not well characterized pre-launch</a:t>
            </a:r>
            <a:endParaRPr lang="en-US" sz="1400" b="1" dirty="0"/>
          </a:p>
        </p:txBody>
      </p:sp>
      <p:sp>
        <p:nvSpPr>
          <p:cNvPr id="14" name="Rectangle 13"/>
          <p:cNvSpPr/>
          <p:nvPr/>
        </p:nvSpPr>
        <p:spPr bwMode="auto">
          <a:xfrm>
            <a:off x="3148553" y="3836709"/>
            <a:ext cx="1753385" cy="820132"/>
          </a:xfrm>
          <a:prstGeom prst="rect">
            <a:avLst/>
          </a:prstGeom>
          <a:solidFill>
            <a:srgbClr val="FFF9F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cxnSp>
        <p:nvCxnSpPr>
          <p:cNvPr id="16" name="Straight Connector 15"/>
          <p:cNvCxnSpPr/>
          <p:nvPr/>
        </p:nvCxnSpPr>
        <p:spPr bwMode="auto">
          <a:xfrm>
            <a:off x="2584039" y="2432115"/>
            <a:ext cx="489099"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a:off x="2589777" y="2683500"/>
            <a:ext cx="489099" cy="0"/>
          </a:xfrm>
          <a:prstGeom prst="line">
            <a:avLst/>
          </a:prstGeom>
          <a:solidFill>
            <a:schemeClr val="accent1"/>
          </a:solidFill>
          <a:ln w="19050" cap="flat" cmpd="sng" algn="ctr">
            <a:solidFill>
              <a:srgbClr val="0066CC"/>
            </a:solidFill>
            <a:prstDash val="solid"/>
            <a:round/>
            <a:headEnd type="none" w="med" len="med"/>
            <a:tailEnd type="none" w="med" len="med"/>
          </a:ln>
          <a:effectLst/>
        </p:spPr>
      </p:cxnSp>
      <p:cxnSp>
        <p:nvCxnSpPr>
          <p:cNvPr id="18" name="Straight Connector 17"/>
          <p:cNvCxnSpPr/>
          <p:nvPr/>
        </p:nvCxnSpPr>
        <p:spPr bwMode="auto">
          <a:xfrm>
            <a:off x="2584039" y="3037002"/>
            <a:ext cx="489099" cy="0"/>
          </a:xfrm>
          <a:prstGeom prst="line">
            <a:avLst/>
          </a:prstGeom>
          <a:solidFill>
            <a:schemeClr val="accent1"/>
          </a:solidFill>
          <a:ln w="19050" cap="flat" cmpd="sng" algn="ctr">
            <a:solidFill>
              <a:srgbClr val="FFFF00"/>
            </a:solidFill>
            <a:prstDash val="solid"/>
            <a:round/>
            <a:headEnd type="none" w="med" len="med"/>
            <a:tailEnd type="none" w="med" len="med"/>
          </a:ln>
          <a:effectLst/>
        </p:spPr>
      </p:cxnSp>
      <p:cxnSp>
        <p:nvCxnSpPr>
          <p:cNvPr id="19" name="Straight Connector 18"/>
          <p:cNvCxnSpPr/>
          <p:nvPr/>
        </p:nvCxnSpPr>
        <p:spPr bwMode="auto">
          <a:xfrm>
            <a:off x="2584039" y="3207707"/>
            <a:ext cx="489099" cy="0"/>
          </a:xfrm>
          <a:prstGeom prst="line">
            <a:avLst/>
          </a:prstGeom>
          <a:solidFill>
            <a:schemeClr val="accent1"/>
          </a:solidFill>
          <a:ln w="19050" cap="flat" cmpd="sng" algn="ctr">
            <a:solidFill>
              <a:srgbClr val="00B050"/>
            </a:solidFill>
            <a:prstDash val="solid"/>
            <a:round/>
            <a:headEnd type="none" w="med" len="med"/>
            <a:tailEnd type="none" w="med" len="med"/>
          </a:ln>
          <a:effectLst/>
        </p:spPr>
      </p:cxnSp>
      <p:cxnSp>
        <p:nvCxnSpPr>
          <p:cNvPr id="20" name="Straight Connector 19"/>
          <p:cNvCxnSpPr/>
          <p:nvPr/>
        </p:nvCxnSpPr>
        <p:spPr bwMode="auto">
          <a:xfrm>
            <a:off x="2584039" y="2953733"/>
            <a:ext cx="48909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2584039" y="3124986"/>
            <a:ext cx="489099" cy="0"/>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22" name="TextBox 21"/>
          <p:cNvSpPr txBox="1"/>
          <p:nvPr/>
        </p:nvSpPr>
        <p:spPr>
          <a:xfrm>
            <a:off x="3252247" y="2318994"/>
            <a:ext cx="1065229" cy="246221"/>
          </a:xfrm>
          <a:prstGeom prst="rect">
            <a:avLst/>
          </a:prstGeom>
          <a:noFill/>
        </p:spPr>
        <p:txBody>
          <a:bodyPr wrap="square" rtlCol="0">
            <a:spAutoFit/>
          </a:bodyPr>
          <a:lstStyle/>
          <a:p>
            <a:pPr algn="l"/>
            <a:r>
              <a:rPr lang="en-US" b="1" dirty="0" smtClean="0"/>
              <a:t>No Correction</a:t>
            </a:r>
            <a:endParaRPr lang="en-US" b="1" dirty="0"/>
          </a:p>
        </p:txBody>
      </p:sp>
      <p:sp>
        <p:nvSpPr>
          <p:cNvPr id="23" name="TextBox 22"/>
          <p:cNvSpPr txBox="1"/>
          <p:nvPr/>
        </p:nvSpPr>
        <p:spPr>
          <a:xfrm>
            <a:off x="3252247" y="2566339"/>
            <a:ext cx="1285301" cy="246221"/>
          </a:xfrm>
          <a:prstGeom prst="rect">
            <a:avLst/>
          </a:prstGeom>
          <a:noFill/>
        </p:spPr>
        <p:txBody>
          <a:bodyPr wrap="square" rtlCol="0">
            <a:spAutoFit/>
          </a:bodyPr>
          <a:lstStyle/>
          <a:p>
            <a:pPr algn="l"/>
            <a:r>
              <a:rPr lang="en-US" b="1" dirty="0" smtClean="0"/>
              <a:t>Basic Correction</a:t>
            </a:r>
            <a:endParaRPr lang="en-US" b="1" dirty="0"/>
          </a:p>
        </p:txBody>
      </p:sp>
      <p:sp>
        <p:nvSpPr>
          <p:cNvPr id="24" name="Right Brace 23"/>
          <p:cNvSpPr/>
          <p:nvPr/>
        </p:nvSpPr>
        <p:spPr bwMode="auto">
          <a:xfrm>
            <a:off x="3148553" y="2859464"/>
            <a:ext cx="103694" cy="421064"/>
          </a:xfrm>
          <a:prstGeom prst="righ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25" name="TextBox 24"/>
          <p:cNvSpPr txBox="1"/>
          <p:nvPr/>
        </p:nvSpPr>
        <p:spPr>
          <a:xfrm>
            <a:off x="3252247" y="2883561"/>
            <a:ext cx="1738853" cy="400110"/>
          </a:xfrm>
          <a:prstGeom prst="rect">
            <a:avLst/>
          </a:prstGeom>
          <a:noFill/>
        </p:spPr>
        <p:txBody>
          <a:bodyPr wrap="square" rtlCol="0">
            <a:spAutoFit/>
          </a:bodyPr>
          <a:lstStyle/>
          <a:p>
            <a:pPr algn="l"/>
            <a:r>
              <a:rPr lang="en-US" b="1" dirty="0" smtClean="0"/>
              <a:t>Basic Correction + various ghost models</a:t>
            </a:r>
            <a:endParaRPr lang="en-US" b="1" dirty="0"/>
          </a:p>
        </p:txBody>
      </p:sp>
      <p:sp>
        <p:nvSpPr>
          <p:cNvPr id="26" name="TextBox 25"/>
          <p:cNvSpPr txBox="1"/>
          <p:nvPr/>
        </p:nvSpPr>
        <p:spPr>
          <a:xfrm>
            <a:off x="961534" y="2187019"/>
            <a:ext cx="867266" cy="246221"/>
          </a:xfrm>
          <a:prstGeom prst="rect">
            <a:avLst/>
          </a:prstGeom>
          <a:noFill/>
        </p:spPr>
        <p:txBody>
          <a:bodyPr wrap="square" rtlCol="0">
            <a:spAutoFit/>
          </a:bodyPr>
          <a:lstStyle/>
          <a:p>
            <a:r>
              <a:rPr lang="en-US" dirty="0" smtClean="0"/>
              <a:t>Orbit 2840</a:t>
            </a:r>
            <a:endParaRPr lang="en-US" dirty="0"/>
          </a:p>
        </p:txBody>
      </p:sp>
    </p:spTree>
    <p:extLst>
      <p:ext uri="{BB962C8B-B14F-4D97-AF65-F5344CB8AC3E}">
        <p14:creationId xmlns:p14="http://schemas.microsoft.com/office/powerpoint/2010/main" val="30760738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9499" y="4465674"/>
            <a:ext cx="1584250" cy="738664"/>
          </a:xfrm>
          <a:prstGeom prst="rect">
            <a:avLst/>
          </a:prstGeom>
          <a:solidFill>
            <a:schemeClr val="accent1"/>
          </a:solidFill>
          <a:ln>
            <a:solidFill>
              <a:schemeClr val="tx1"/>
            </a:solidFill>
          </a:ln>
        </p:spPr>
        <p:txBody>
          <a:bodyPr wrap="square" rtlCol="0">
            <a:spAutoFit/>
          </a:bodyPr>
          <a:lstStyle/>
          <a:p>
            <a:r>
              <a:rPr lang="en-US" sz="1400" dirty="0" smtClean="0"/>
              <a:t>OMPS Science Operations Center</a:t>
            </a:r>
            <a:endParaRPr lang="en-US" sz="1400" dirty="0"/>
          </a:p>
        </p:txBody>
      </p:sp>
      <p:sp>
        <p:nvSpPr>
          <p:cNvPr id="3" name="TextBox 2"/>
          <p:cNvSpPr txBox="1"/>
          <p:nvPr/>
        </p:nvSpPr>
        <p:spPr>
          <a:xfrm>
            <a:off x="5954232" y="5605664"/>
            <a:ext cx="1307805" cy="307777"/>
          </a:xfrm>
          <a:prstGeom prst="rect">
            <a:avLst/>
          </a:prstGeom>
          <a:solidFill>
            <a:schemeClr val="accent2">
              <a:lumMod val="40000"/>
              <a:lumOff val="60000"/>
            </a:schemeClr>
          </a:solidFill>
          <a:ln>
            <a:solidFill>
              <a:schemeClr val="tx1"/>
            </a:solidFill>
          </a:ln>
        </p:spPr>
        <p:txBody>
          <a:bodyPr wrap="square" rtlCol="0">
            <a:spAutoFit/>
          </a:bodyPr>
          <a:lstStyle/>
          <a:p>
            <a:r>
              <a:rPr lang="en-US" sz="1400" dirty="0" smtClean="0"/>
              <a:t>O</a:t>
            </a:r>
            <a:r>
              <a:rPr lang="en-US" sz="1400" baseline="-25000" dirty="0" smtClean="0"/>
              <a:t>3</a:t>
            </a:r>
            <a:r>
              <a:rPr lang="en-US" sz="1400" dirty="0" smtClean="0"/>
              <a:t> PEATE</a:t>
            </a:r>
            <a:endParaRPr lang="en-US" sz="1400" dirty="0"/>
          </a:p>
        </p:txBody>
      </p:sp>
      <p:sp>
        <p:nvSpPr>
          <p:cNvPr id="5" name="TextBox 4"/>
          <p:cNvSpPr txBox="1"/>
          <p:nvPr/>
        </p:nvSpPr>
        <p:spPr>
          <a:xfrm>
            <a:off x="5496720" y="3565450"/>
            <a:ext cx="751368" cy="307777"/>
          </a:xfrm>
          <a:prstGeom prst="rect">
            <a:avLst/>
          </a:prstGeom>
          <a:solidFill>
            <a:schemeClr val="accent1"/>
          </a:solidFill>
          <a:ln>
            <a:solidFill>
              <a:schemeClr val="tx1"/>
            </a:solidFill>
          </a:ln>
        </p:spPr>
        <p:txBody>
          <a:bodyPr wrap="square" rtlCol="0">
            <a:spAutoFit/>
          </a:bodyPr>
          <a:lstStyle/>
          <a:p>
            <a:r>
              <a:rPr lang="en-US" sz="1400" dirty="0" smtClean="0"/>
              <a:t>NGAS</a:t>
            </a:r>
            <a:endParaRPr lang="en-US" sz="1400" dirty="0"/>
          </a:p>
        </p:txBody>
      </p:sp>
      <p:sp>
        <p:nvSpPr>
          <p:cNvPr id="6" name="TextBox 5"/>
          <p:cNvSpPr txBox="1"/>
          <p:nvPr/>
        </p:nvSpPr>
        <p:spPr>
          <a:xfrm>
            <a:off x="3009013" y="2565991"/>
            <a:ext cx="680485" cy="338554"/>
          </a:xfrm>
          <a:prstGeom prst="rect">
            <a:avLst/>
          </a:prstGeom>
          <a:solidFill>
            <a:schemeClr val="accent1"/>
          </a:solidFill>
          <a:ln>
            <a:solidFill>
              <a:schemeClr val="tx1"/>
            </a:solidFill>
          </a:ln>
        </p:spPr>
        <p:txBody>
          <a:bodyPr wrap="square" rtlCol="0">
            <a:spAutoFit/>
          </a:bodyPr>
          <a:lstStyle/>
          <a:p>
            <a:r>
              <a:rPr lang="en-US" sz="1600" dirty="0" smtClean="0"/>
              <a:t>C3S</a:t>
            </a:r>
            <a:endParaRPr lang="en-US" sz="1600" dirty="0"/>
          </a:p>
        </p:txBody>
      </p:sp>
      <p:sp>
        <p:nvSpPr>
          <p:cNvPr id="7" name="TextBox 6"/>
          <p:cNvSpPr txBox="1"/>
          <p:nvPr/>
        </p:nvSpPr>
        <p:spPr>
          <a:xfrm>
            <a:off x="5518298" y="2562448"/>
            <a:ext cx="712380" cy="338554"/>
          </a:xfrm>
          <a:prstGeom prst="rect">
            <a:avLst/>
          </a:prstGeom>
          <a:solidFill>
            <a:schemeClr val="accent1"/>
          </a:solidFill>
          <a:ln>
            <a:solidFill>
              <a:schemeClr val="tx1"/>
            </a:solidFill>
          </a:ln>
        </p:spPr>
        <p:txBody>
          <a:bodyPr wrap="square" rtlCol="0">
            <a:spAutoFit/>
          </a:bodyPr>
          <a:lstStyle/>
          <a:p>
            <a:r>
              <a:rPr lang="en-US" sz="1600" dirty="0" smtClean="0"/>
              <a:t>IDPS</a:t>
            </a:r>
            <a:endParaRPr lang="en-US" sz="1600" dirty="0"/>
          </a:p>
        </p:txBody>
      </p:sp>
      <p:sp>
        <p:nvSpPr>
          <p:cNvPr id="8" name="TextBox 7"/>
          <p:cNvSpPr txBox="1"/>
          <p:nvPr/>
        </p:nvSpPr>
        <p:spPr>
          <a:xfrm>
            <a:off x="7262037" y="3671776"/>
            <a:ext cx="731893" cy="307777"/>
          </a:xfrm>
          <a:prstGeom prst="rect">
            <a:avLst/>
          </a:prstGeom>
          <a:solidFill>
            <a:schemeClr val="accent2">
              <a:lumMod val="40000"/>
              <a:lumOff val="60000"/>
            </a:schemeClr>
          </a:solidFill>
          <a:ln>
            <a:solidFill>
              <a:schemeClr val="tx1"/>
            </a:solidFill>
          </a:ln>
        </p:spPr>
        <p:txBody>
          <a:bodyPr wrap="square" rtlCol="0">
            <a:spAutoFit/>
          </a:bodyPr>
          <a:lstStyle/>
          <a:p>
            <a:r>
              <a:rPr lang="en-US" sz="1400" dirty="0" smtClean="0"/>
              <a:t>SD3E</a:t>
            </a:r>
            <a:endParaRPr lang="en-US" sz="1400" dirty="0"/>
          </a:p>
        </p:txBody>
      </p:sp>
      <p:cxnSp>
        <p:nvCxnSpPr>
          <p:cNvPr id="11" name="Elbow Connector 10"/>
          <p:cNvCxnSpPr>
            <a:endCxn id="7" idx="0"/>
          </p:cNvCxnSpPr>
          <p:nvPr/>
        </p:nvCxnSpPr>
        <p:spPr bwMode="auto">
          <a:xfrm>
            <a:off x="4439092" y="1873002"/>
            <a:ext cx="1435396" cy="689446"/>
          </a:xfrm>
          <a:prstGeom prst="bentConnector2">
            <a:avLst/>
          </a:prstGeom>
          <a:solidFill>
            <a:schemeClr val="accent1"/>
          </a:solidFill>
          <a:ln w="19050" cap="flat" cmpd="sng" algn="ctr">
            <a:solidFill>
              <a:schemeClr val="tx1"/>
            </a:solidFill>
            <a:prstDash val="solid"/>
            <a:round/>
            <a:headEnd type="none" w="med" len="med"/>
            <a:tailEnd type="arrow"/>
          </a:ln>
          <a:effectLst/>
        </p:spPr>
      </p:cxnSp>
      <p:cxnSp>
        <p:nvCxnSpPr>
          <p:cNvPr id="12" name="Elbow Connector 11"/>
          <p:cNvCxnSpPr>
            <a:stCxn id="7" idx="3"/>
            <a:endCxn id="8" idx="0"/>
          </p:cNvCxnSpPr>
          <p:nvPr/>
        </p:nvCxnSpPr>
        <p:spPr bwMode="auto">
          <a:xfrm>
            <a:off x="6230678" y="2731725"/>
            <a:ext cx="1397306" cy="940051"/>
          </a:xfrm>
          <a:prstGeom prst="bentConnector2">
            <a:avLst/>
          </a:prstGeom>
          <a:solidFill>
            <a:schemeClr val="accent1"/>
          </a:solidFill>
          <a:ln w="19050" cap="flat" cmpd="sng" algn="ctr">
            <a:solidFill>
              <a:schemeClr val="tx1"/>
            </a:solidFill>
            <a:prstDash val="solid"/>
            <a:round/>
            <a:headEnd type="none" w="med" len="med"/>
            <a:tailEnd type="arrow"/>
          </a:ln>
          <a:effectLst/>
        </p:spPr>
      </p:cxnSp>
      <p:cxnSp>
        <p:nvCxnSpPr>
          <p:cNvPr id="16" name="Straight Arrow Connector 15"/>
          <p:cNvCxnSpPr>
            <a:stCxn id="8" idx="2"/>
            <a:endCxn id="3" idx="0"/>
          </p:cNvCxnSpPr>
          <p:nvPr/>
        </p:nvCxnSpPr>
        <p:spPr bwMode="auto">
          <a:xfrm flipH="1">
            <a:off x="6608135" y="3979553"/>
            <a:ext cx="1019849" cy="162611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pSp>
        <p:nvGrpSpPr>
          <p:cNvPr id="44" name="Group 43"/>
          <p:cNvGrpSpPr/>
          <p:nvPr/>
        </p:nvGrpSpPr>
        <p:grpSpPr>
          <a:xfrm>
            <a:off x="7884041" y="5333466"/>
            <a:ext cx="723014" cy="859333"/>
            <a:chOff x="7814930" y="4835006"/>
            <a:chExt cx="723014" cy="859333"/>
          </a:xfrm>
        </p:grpSpPr>
        <p:sp>
          <p:nvSpPr>
            <p:cNvPr id="19" name="Can 18"/>
            <p:cNvSpPr/>
            <p:nvPr/>
          </p:nvSpPr>
          <p:spPr bwMode="auto">
            <a:xfrm>
              <a:off x="7814930" y="4835006"/>
              <a:ext cx="723014" cy="859333"/>
            </a:xfrm>
            <a:prstGeom prst="can">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20" name="TextBox 19"/>
            <p:cNvSpPr txBox="1"/>
            <p:nvPr/>
          </p:nvSpPr>
          <p:spPr>
            <a:xfrm>
              <a:off x="7889359" y="4993041"/>
              <a:ext cx="584790" cy="673692"/>
            </a:xfrm>
            <a:prstGeom prst="rect">
              <a:avLst/>
            </a:prstGeom>
            <a:noFill/>
          </p:spPr>
          <p:txBody>
            <a:bodyPr wrap="square" rtlCol="0">
              <a:spAutoFit/>
            </a:bodyPr>
            <a:lstStyle/>
            <a:p>
              <a:r>
                <a:rPr lang="en-US" sz="1100" dirty="0" smtClean="0"/>
                <a:t>NASA Cal. SDR</a:t>
              </a:r>
              <a:endParaRPr lang="en-US" sz="1100" dirty="0"/>
            </a:p>
          </p:txBody>
        </p:sp>
      </p:grpSp>
      <p:cxnSp>
        <p:nvCxnSpPr>
          <p:cNvPr id="23" name="Straight Arrow Connector 22"/>
          <p:cNvCxnSpPr>
            <a:stCxn id="3" idx="3"/>
            <a:endCxn id="19" idx="2"/>
          </p:cNvCxnSpPr>
          <p:nvPr/>
        </p:nvCxnSpPr>
        <p:spPr bwMode="auto">
          <a:xfrm>
            <a:off x="7262037" y="5759553"/>
            <a:ext cx="622004" cy="358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30" name="Straight Arrow Connector 29"/>
          <p:cNvCxnSpPr>
            <a:stCxn id="5" idx="0"/>
            <a:endCxn id="7" idx="2"/>
          </p:cNvCxnSpPr>
          <p:nvPr/>
        </p:nvCxnSpPr>
        <p:spPr bwMode="auto">
          <a:xfrm flipV="1">
            <a:off x="5872404" y="2901002"/>
            <a:ext cx="2084" cy="66444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7" name="Shape 36"/>
          <p:cNvCxnSpPr>
            <a:stCxn id="2" idx="3"/>
            <a:endCxn id="5" idx="2"/>
          </p:cNvCxnSpPr>
          <p:nvPr/>
        </p:nvCxnSpPr>
        <p:spPr bwMode="auto">
          <a:xfrm flipV="1">
            <a:off x="5273749" y="3873227"/>
            <a:ext cx="598655" cy="961779"/>
          </a:xfrm>
          <a:prstGeom prst="bentConnector2">
            <a:avLst/>
          </a:prstGeom>
          <a:solidFill>
            <a:schemeClr val="accent1"/>
          </a:solidFill>
          <a:ln w="19050" cap="flat" cmpd="sng" algn="ctr">
            <a:solidFill>
              <a:schemeClr val="tx1"/>
            </a:solidFill>
            <a:prstDash val="solid"/>
            <a:round/>
            <a:headEnd type="none" w="med" len="med"/>
            <a:tailEnd type="arrow"/>
          </a:ln>
          <a:effectLst/>
        </p:spPr>
      </p:cxnSp>
      <p:cxnSp>
        <p:nvCxnSpPr>
          <p:cNvPr id="39" name="Shape 38"/>
          <p:cNvCxnSpPr>
            <a:stCxn id="6" idx="0"/>
            <a:endCxn id="10" idx="1"/>
          </p:cNvCxnSpPr>
          <p:nvPr/>
        </p:nvCxnSpPr>
        <p:spPr bwMode="auto">
          <a:xfrm rot="5400000" flipH="1" flipV="1">
            <a:off x="3232718" y="1864297"/>
            <a:ext cx="818232" cy="585156"/>
          </a:xfrm>
          <a:prstGeom prst="bentConnector2">
            <a:avLst/>
          </a:prstGeom>
          <a:solidFill>
            <a:schemeClr val="accent1"/>
          </a:solidFill>
          <a:ln w="19050" cap="flat" cmpd="sng" algn="ctr">
            <a:solidFill>
              <a:schemeClr val="tx1"/>
            </a:solidFill>
            <a:prstDash val="solid"/>
            <a:round/>
            <a:headEnd type="none" w="med" len="med"/>
            <a:tailEnd type="arrow"/>
          </a:ln>
          <a:effectLst/>
        </p:spPr>
      </p:cxnSp>
      <p:cxnSp>
        <p:nvCxnSpPr>
          <p:cNvPr id="67" name="Shape 66"/>
          <p:cNvCxnSpPr>
            <a:stCxn id="3" idx="1"/>
            <a:endCxn id="2" idx="2"/>
          </p:cNvCxnSpPr>
          <p:nvPr/>
        </p:nvCxnSpPr>
        <p:spPr bwMode="auto">
          <a:xfrm rot="10800000">
            <a:off x="4481624" y="5204339"/>
            <a:ext cx="1472608" cy="555215"/>
          </a:xfrm>
          <a:prstGeom prst="bentConnector2">
            <a:avLst/>
          </a:prstGeom>
          <a:solidFill>
            <a:schemeClr val="accent1"/>
          </a:solidFill>
          <a:ln w="19050" cap="flat" cmpd="sng" algn="ctr">
            <a:solidFill>
              <a:schemeClr val="tx1"/>
            </a:solidFill>
            <a:prstDash val="solid"/>
            <a:round/>
            <a:headEnd type="none" w="med" len="med"/>
            <a:tailEnd type="arrow"/>
          </a:ln>
          <a:effectLst/>
        </p:spPr>
      </p:cxnSp>
      <p:sp>
        <p:nvSpPr>
          <p:cNvPr id="86" name="TextBox 85"/>
          <p:cNvSpPr txBox="1"/>
          <p:nvPr/>
        </p:nvSpPr>
        <p:spPr>
          <a:xfrm>
            <a:off x="7591646" y="2743200"/>
            <a:ext cx="584791" cy="400110"/>
          </a:xfrm>
          <a:prstGeom prst="rect">
            <a:avLst/>
          </a:prstGeom>
          <a:noFill/>
        </p:spPr>
        <p:txBody>
          <a:bodyPr wrap="square" rtlCol="0">
            <a:spAutoFit/>
          </a:bodyPr>
          <a:lstStyle/>
          <a:p>
            <a:r>
              <a:rPr lang="en-US" dirty="0" smtClean="0"/>
              <a:t>OMPS RDRs</a:t>
            </a:r>
            <a:endParaRPr lang="en-US" dirty="0"/>
          </a:p>
        </p:txBody>
      </p:sp>
      <p:sp>
        <p:nvSpPr>
          <p:cNvPr id="87" name="TextBox 86"/>
          <p:cNvSpPr txBox="1"/>
          <p:nvPr/>
        </p:nvSpPr>
        <p:spPr>
          <a:xfrm>
            <a:off x="4786988" y="5759555"/>
            <a:ext cx="673395" cy="400110"/>
          </a:xfrm>
          <a:prstGeom prst="rect">
            <a:avLst/>
          </a:prstGeom>
          <a:noFill/>
        </p:spPr>
        <p:txBody>
          <a:bodyPr wrap="square" rtlCol="0">
            <a:spAutoFit/>
          </a:bodyPr>
          <a:lstStyle/>
          <a:p>
            <a:r>
              <a:rPr lang="en-US" dirty="0" smtClean="0"/>
              <a:t>Analysis Results</a:t>
            </a:r>
            <a:endParaRPr lang="en-US" dirty="0"/>
          </a:p>
        </p:txBody>
      </p:sp>
      <p:sp>
        <p:nvSpPr>
          <p:cNvPr id="88" name="TextBox 87"/>
          <p:cNvSpPr txBox="1"/>
          <p:nvPr/>
        </p:nvSpPr>
        <p:spPr>
          <a:xfrm>
            <a:off x="5787655" y="4086446"/>
            <a:ext cx="584791" cy="246221"/>
          </a:xfrm>
          <a:prstGeom prst="rect">
            <a:avLst/>
          </a:prstGeom>
          <a:noFill/>
        </p:spPr>
        <p:txBody>
          <a:bodyPr wrap="square" rtlCol="0">
            <a:spAutoFit/>
          </a:bodyPr>
          <a:lstStyle/>
          <a:p>
            <a:r>
              <a:rPr lang="en-US" dirty="0" smtClean="0"/>
              <a:t>LUTs</a:t>
            </a:r>
            <a:endParaRPr lang="en-US" dirty="0"/>
          </a:p>
        </p:txBody>
      </p:sp>
      <p:sp>
        <p:nvSpPr>
          <p:cNvPr id="89" name="TextBox 88"/>
          <p:cNvSpPr txBox="1"/>
          <p:nvPr/>
        </p:nvSpPr>
        <p:spPr>
          <a:xfrm>
            <a:off x="3990754" y="3140149"/>
            <a:ext cx="584791" cy="1015663"/>
          </a:xfrm>
          <a:prstGeom prst="rect">
            <a:avLst/>
          </a:prstGeom>
          <a:noFill/>
        </p:spPr>
        <p:txBody>
          <a:bodyPr wrap="square" rtlCol="0">
            <a:spAutoFit/>
          </a:bodyPr>
          <a:lstStyle/>
          <a:p>
            <a:r>
              <a:rPr lang="en-US" dirty="0" smtClean="0"/>
              <a:t>Fast Track &amp; Diag. Flight Tables</a:t>
            </a:r>
            <a:endParaRPr lang="en-US" dirty="0"/>
          </a:p>
        </p:txBody>
      </p:sp>
      <p:grpSp>
        <p:nvGrpSpPr>
          <p:cNvPr id="15" name="Group 14"/>
          <p:cNvGrpSpPr/>
          <p:nvPr/>
        </p:nvGrpSpPr>
        <p:grpSpPr>
          <a:xfrm>
            <a:off x="3900551" y="1447583"/>
            <a:ext cx="1118080" cy="604617"/>
            <a:chOff x="-27514" y="1262062"/>
            <a:chExt cx="8928626" cy="4364665"/>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887" y="1262062"/>
              <a:ext cx="8658225" cy="4333875"/>
            </a:xfrm>
            <a:prstGeom prst="rect">
              <a:avLst/>
            </a:prstGeom>
          </p:spPr>
        </p:pic>
        <p:sp>
          <p:nvSpPr>
            <p:cNvPr id="13" name="Rectangle 12"/>
            <p:cNvSpPr/>
            <p:nvPr/>
          </p:nvSpPr>
          <p:spPr bwMode="auto">
            <a:xfrm rot="20245369">
              <a:off x="-27514" y="1400460"/>
              <a:ext cx="4438514" cy="143245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28" name="Rectangle 27"/>
            <p:cNvSpPr/>
            <p:nvPr/>
          </p:nvSpPr>
          <p:spPr bwMode="auto">
            <a:xfrm>
              <a:off x="2545237" y="4665729"/>
              <a:ext cx="4034543" cy="91628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29" name="Rectangle 28"/>
            <p:cNvSpPr/>
            <p:nvPr/>
          </p:nvSpPr>
          <p:spPr bwMode="auto">
            <a:xfrm rot="17305924">
              <a:off x="4839852" y="4530592"/>
              <a:ext cx="2011925" cy="18034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33" name="Rectangle 32"/>
            <p:cNvSpPr/>
            <p:nvPr/>
          </p:nvSpPr>
          <p:spPr bwMode="auto">
            <a:xfrm rot="17305924">
              <a:off x="7696126" y="5244992"/>
              <a:ext cx="582743" cy="15659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grpSp>
      <p:cxnSp>
        <p:nvCxnSpPr>
          <p:cNvPr id="49" name="Straight Arrow Connector 48"/>
          <p:cNvCxnSpPr>
            <a:stCxn id="6" idx="3"/>
            <a:endCxn id="7" idx="1"/>
          </p:cNvCxnSpPr>
          <p:nvPr/>
        </p:nvCxnSpPr>
        <p:spPr bwMode="auto">
          <a:xfrm flipV="1">
            <a:off x="3689498" y="2731725"/>
            <a:ext cx="1828800" cy="3543"/>
          </a:xfrm>
          <a:prstGeom prst="straightConnector1">
            <a:avLst/>
          </a:prstGeom>
          <a:solidFill>
            <a:schemeClr val="accent1"/>
          </a:solidFill>
          <a:ln w="19050" cap="flat" cmpd="sng" algn="ctr">
            <a:solidFill>
              <a:schemeClr val="tx1"/>
            </a:solidFill>
            <a:prstDash val="solid"/>
            <a:round/>
            <a:headEnd type="arrow"/>
            <a:tailEnd type="arrow"/>
          </a:ln>
          <a:effectLst/>
        </p:spPr>
      </p:cxnSp>
      <p:cxnSp>
        <p:nvCxnSpPr>
          <p:cNvPr id="51" name="Straight Arrow Connector 50"/>
          <p:cNvCxnSpPr>
            <a:stCxn id="2" idx="0"/>
          </p:cNvCxnSpPr>
          <p:nvPr/>
        </p:nvCxnSpPr>
        <p:spPr bwMode="auto">
          <a:xfrm flipH="1" flipV="1">
            <a:off x="4473154" y="2743200"/>
            <a:ext cx="8470" cy="172247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7"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OMPS Operations</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32" name="TextBox 31"/>
          <p:cNvSpPr txBox="1"/>
          <p:nvPr/>
        </p:nvSpPr>
        <p:spPr>
          <a:xfrm>
            <a:off x="325531" y="2415776"/>
            <a:ext cx="1993463" cy="1169551"/>
          </a:xfrm>
          <a:prstGeom prst="rect">
            <a:avLst/>
          </a:prstGeom>
          <a:solidFill>
            <a:srgbClr val="FFFF00"/>
          </a:solidFill>
        </p:spPr>
        <p:txBody>
          <a:bodyPr wrap="square" rtlCol="0">
            <a:spAutoFit/>
          </a:bodyPr>
          <a:lstStyle/>
          <a:p>
            <a:r>
              <a:rPr lang="en-US" sz="1400" b="1" dirty="0" smtClean="0"/>
              <a:t>The OMPS SOC utilizes the NASA Cal. SDR product to maintain Flight and Ground calibrations</a:t>
            </a:r>
            <a:endParaRPr lang="en-US" sz="1400" b="1" dirty="0"/>
          </a:p>
        </p:txBody>
      </p:sp>
      <p:sp>
        <p:nvSpPr>
          <p:cNvPr id="34" name="TextBox 33"/>
          <p:cNvSpPr txBox="1"/>
          <p:nvPr/>
        </p:nvSpPr>
        <p:spPr>
          <a:xfrm>
            <a:off x="325530" y="4207832"/>
            <a:ext cx="1993463" cy="1169551"/>
          </a:xfrm>
          <a:prstGeom prst="rect">
            <a:avLst/>
          </a:prstGeom>
          <a:solidFill>
            <a:srgbClr val="FFFF00"/>
          </a:solidFill>
        </p:spPr>
        <p:txBody>
          <a:bodyPr wrap="square" rtlCol="0">
            <a:spAutoFit/>
          </a:bodyPr>
          <a:lstStyle/>
          <a:p>
            <a:r>
              <a:rPr lang="en-US" sz="1400" b="1" dirty="0" smtClean="0"/>
              <a:t>Flight calibration operations were modified after launch to optimize measurements</a:t>
            </a:r>
            <a:endParaRPr lang="en-US" sz="1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9176374"/>
              </p:ext>
            </p:extLst>
          </p:nvPr>
        </p:nvGraphicFramePr>
        <p:xfrm>
          <a:off x="1578935" y="2036159"/>
          <a:ext cx="5535911" cy="3627120"/>
        </p:xfrm>
        <a:graphic>
          <a:graphicData uri="http://schemas.openxmlformats.org/drawingml/2006/table">
            <a:tbl>
              <a:tblPr firstRow="1">
                <a:effectLst>
                  <a:outerShdw blurRad="50800" dist="50800" dir="5400000" algn="ctr" rotWithShape="0">
                    <a:schemeClr val="tx1"/>
                  </a:outerShdw>
                </a:effectLst>
                <a:tableStyleId>{5C22544A-7EE6-4342-B048-85BDC9FD1C3A}</a:tableStyleId>
              </a:tblPr>
              <a:tblGrid>
                <a:gridCol w="2484018"/>
                <a:gridCol w="1036948"/>
                <a:gridCol w="2014945"/>
              </a:tblGrid>
              <a:tr h="226774">
                <a:tc>
                  <a:txBody>
                    <a:bodyPr/>
                    <a:lstStyle/>
                    <a:p>
                      <a:r>
                        <a:rPr lang="en-US" sz="1100" dirty="0" smtClean="0"/>
                        <a:t>Table Description</a:t>
                      </a:r>
                      <a:endParaRPr lang="en-US" sz="11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100" dirty="0" smtClean="0"/>
                        <a:t>Table Type</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100" dirty="0" smtClean="0"/>
                        <a:t>Delivery Status</a:t>
                      </a:r>
                      <a:endParaRPr lang="en-US" sz="11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26774">
                <a:tc>
                  <a:txBody>
                    <a:bodyPr/>
                    <a:lstStyle/>
                    <a:p>
                      <a:r>
                        <a:rPr lang="en-US" sz="1100" dirty="0" smtClean="0"/>
                        <a:t>TC &amp; NP Day 1 Solar</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LUT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Once (repeat is TBD)</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774">
                <a:tc>
                  <a:txBody>
                    <a:bodyPr/>
                    <a:lstStyle/>
                    <a:p>
                      <a:r>
                        <a:rPr lang="en-US" sz="1100" dirty="0" smtClean="0"/>
                        <a:t>TC &amp; NP Wavelength</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smtClean="0"/>
                        <a:t>GND-PI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Monthly (ceased</a:t>
                      </a:r>
                      <a:r>
                        <a:rPr lang="en-US" sz="1100" baseline="0" dirty="0" smtClean="0"/>
                        <a:t> with Mx6.3)</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774">
                <a:tc>
                  <a:txBody>
                    <a:bodyPr/>
                    <a:lstStyle/>
                    <a:p>
                      <a:r>
                        <a:rPr lang="en-US" sz="1100" dirty="0" smtClean="0"/>
                        <a:t>TC &amp; NP</a:t>
                      </a:r>
                      <a:r>
                        <a:rPr lang="en-US" sz="1100" baseline="0" dirty="0" smtClean="0"/>
                        <a:t> CF Earth</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GND-PI</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Monthly (ceased</a:t>
                      </a:r>
                      <a:r>
                        <a:rPr lang="en-US" sz="1100" baseline="0" dirty="0" smtClean="0"/>
                        <a:t> with Mx6.3)</a:t>
                      </a:r>
                      <a:endParaRPr lang="en-US" sz="1100"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774">
                <a:tc>
                  <a:txBody>
                    <a:bodyPr/>
                    <a:lstStyle/>
                    <a:p>
                      <a:r>
                        <a:rPr lang="en-US" sz="1100" dirty="0" smtClean="0"/>
                        <a:t>TC &amp; NP Dark Tables</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GND-PI</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In</a:t>
                      </a:r>
                      <a:r>
                        <a:rPr lang="en-US" sz="1100" baseline="0" dirty="0" smtClean="0"/>
                        <a:t> test</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774">
                <a:tc>
                  <a:txBody>
                    <a:bodyPr/>
                    <a:lstStyle/>
                    <a:p>
                      <a:r>
                        <a:rPr lang="en-US" sz="1100" dirty="0" smtClean="0"/>
                        <a:t>Diagnostic Flight Sample Tables</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SCT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Frequently</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774">
                <a:tc>
                  <a:txBody>
                    <a:bodyPr/>
                    <a:lstStyle/>
                    <a:p>
                      <a:r>
                        <a:rPr lang="en-US" sz="1100" dirty="0" smtClean="0"/>
                        <a:t>Earth-view Flight Sample Tables</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SCT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Once</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774">
                <a:tc>
                  <a:txBody>
                    <a:bodyPr/>
                    <a:lstStyle/>
                    <a:p>
                      <a:r>
                        <a:rPr lang="en-US" sz="1100" dirty="0" smtClean="0"/>
                        <a:t>Earth-view Ground Sample Tables</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GND-PI</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Once</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774">
                <a:tc>
                  <a:txBody>
                    <a:bodyPr/>
                    <a:lstStyle/>
                    <a:p>
                      <a:r>
                        <a:rPr lang="en-US" sz="1100" dirty="0" smtClean="0"/>
                        <a:t>Calibration Flight Sample Tables</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SCT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Once</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774">
                <a:tc>
                  <a:txBody>
                    <a:bodyPr/>
                    <a:lstStyle/>
                    <a:p>
                      <a:r>
                        <a:rPr lang="en-US" sz="1100" dirty="0" smtClean="0"/>
                        <a:t>TC &amp; NP Radiometric</a:t>
                      </a:r>
                      <a:r>
                        <a:rPr lang="en-US" sz="1100" baseline="0" dirty="0" smtClean="0"/>
                        <a:t> Coefficients</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LUT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TBD</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774">
                <a:tc>
                  <a:txBody>
                    <a:bodyPr/>
                    <a:lstStyle/>
                    <a:p>
                      <a:r>
                        <a:rPr lang="en-US" sz="1100" dirty="0" smtClean="0"/>
                        <a:t>TC Stray Light Coefficients</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LUT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In test</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774">
                <a:tc>
                  <a:txBody>
                    <a:bodyPr/>
                    <a:lstStyle/>
                    <a:p>
                      <a:r>
                        <a:rPr lang="en-US" sz="1100" dirty="0" smtClean="0"/>
                        <a:t>NP Stray Light Coefficients</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LUT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Not planned</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774">
                <a:tc>
                  <a:txBody>
                    <a:bodyPr/>
                    <a:lstStyle/>
                    <a:p>
                      <a:r>
                        <a:rPr lang="en-US" sz="1100" dirty="0" smtClean="0"/>
                        <a:t>TC &amp; NP Linearity (Flight &amp; Ground)</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SCT/GND-PI</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Not planned</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774">
                <a:tc>
                  <a:txBody>
                    <a:bodyPr/>
                    <a:lstStyle/>
                    <a:p>
                      <a:r>
                        <a:rPr lang="en-US" sz="1100" dirty="0" smtClean="0"/>
                        <a:t>TC &amp; NP Flat Field</a:t>
                      </a: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SCT</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Not planned</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OMPS SOC delivers Cal. tables</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58366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0111" y="2045585"/>
          <a:ext cx="2218661" cy="2849880"/>
        </p:xfrm>
        <a:graphic>
          <a:graphicData uri="http://schemas.openxmlformats.org/drawingml/2006/table">
            <a:tbl>
              <a:tblPr>
                <a:effectLst>
                  <a:outerShdw blurRad="50800" dist="50800" dir="5400000" algn="ctr" rotWithShape="0">
                    <a:schemeClr val="tx1"/>
                  </a:outerShdw>
                </a:effectLst>
                <a:tableStyleId>{5C22544A-7EE6-4342-B048-85BDC9FD1C3A}</a:tableStyleId>
              </a:tblPr>
              <a:tblGrid>
                <a:gridCol w="1270387"/>
                <a:gridCol w="948274"/>
              </a:tblGrid>
              <a:tr h="226774">
                <a:tc>
                  <a:txBody>
                    <a:bodyPr/>
                    <a:lstStyle/>
                    <a:p>
                      <a:r>
                        <a:rPr lang="en-US" sz="1100" dirty="0" smtClean="0"/>
                        <a:t>TC Solar (1-4)</a:t>
                      </a:r>
                      <a:endParaRPr lang="en-US" sz="1100" dirty="0"/>
                    </a:p>
                  </a:txBody>
                  <a:tcPr/>
                </a:tc>
                <a:tc>
                  <a:txBody>
                    <a:bodyPr/>
                    <a:lstStyle/>
                    <a:p>
                      <a:r>
                        <a:rPr lang="en-US" sz="1100" dirty="0" smtClean="0"/>
                        <a:t>12 images</a:t>
                      </a:r>
                      <a:endParaRPr lang="en-US" sz="1100" dirty="0"/>
                    </a:p>
                  </a:txBody>
                  <a:tcPr/>
                </a:tc>
              </a:tr>
              <a:tr h="226774">
                <a:tc>
                  <a:txBody>
                    <a:bodyPr/>
                    <a:lstStyle/>
                    <a:p>
                      <a:r>
                        <a:rPr lang="en-US" sz="1100" dirty="0" smtClean="0"/>
                        <a:t>NP Solar</a:t>
                      </a:r>
                      <a:endParaRPr lang="en-US" sz="1100" dirty="0"/>
                    </a:p>
                  </a:txBody>
                  <a:tcPr/>
                </a:tc>
                <a:tc>
                  <a:txBody>
                    <a:bodyPr/>
                    <a:lstStyle/>
                    <a:p>
                      <a:r>
                        <a:rPr lang="en-US" sz="1100" dirty="0" smtClean="0"/>
                        <a:t>9 images</a:t>
                      </a:r>
                      <a:endParaRPr lang="en-US" sz="1100" dirty="0"/>
                    </a:p>
                  </a:txBody>
                  <a:tcPr/>
                </a:tc>
              </a:tr>
              <a:tr h="226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TC Solar (5-7)</a:t>
                      </a:r>
                    </a:p>
                  </a:txBody>
                  <a:tcPr/>
                </a:tc>
                <a:tc>
                  <a:txBody>
                    <a:bodyPr/>
                    <a:lstStyle/>
                    <a:p>
                      <a:r>
                        <a:rPr lang="en-US" sz="1100" dirty="0" smtClean="0"/>
                        <a:t>9 images</a:t>
                      </a:r>
                      <a:endParaRPr lang="en-US" sz="1100" dirty="0"/>
                    </a:p>
                  </a:txBody>
                  <a:tcPr/>
                </a:tc>
              </a:tr>
              <a:tr h="226774">
                <a:tc>
                  <a:txBody>
                    <a:bodyPr/>
                    <a:lstStyle/>
                    <a:p>
                      <a:r>
                        <a:rPr lang="en-US" sz="1100" dirty="0" smtClean="0"/>
                        <a:t>NP</a:t>
                      </a:r>
                      <a:r>
                        <a:rPr lang="en-US" sz="1100" baseline="0" dirty="0" smtClean="0"/>
                        <a:t> FF Lamp</a:t>
                      </a:r>
                      <a:endParaRPr lang="en-US" sz="1100" dirty="0"/>
                    </a:p>
                  </a:txBody>
                  <a:tcPr/>
                </a:tc>
                <a:tc>
                  <a:txBody>
                    <a:bodyPr/>
                    <a:lstStyle/>
                    <a:p>
                      <a:r>
                        <a:rPr lang="en-US" sz="1100" dirty="0" smtClean="0"/>
                        <a:t>1 image</a:t>
                      </a:r>
                      <a:endParaRPr lang="en-US" sz="1100" dirty="0"/>
                    </a:p>
                  </a:txBody>
                  <a:tcPr/>
                </a:tc>
              </a:tr>
              <a:tr h="226774">
                <a:tc>
                  <a:txBody>
                    <a:bodyPr/>
                    <a:lstStyle/>
                    <a:p>
                      <a:r>
                        <a:rPr lang="en-US" sz="1100" dirty="0" smtClean="0"/>
                        <a:t>NP Linearity</a:t>
                      </a:r>
                      <a:endParaRPr lang="en-US" sz="1100" dirty="0"/>
                    </a:p>
                  </a:txBody>
                  <a:tcPr/>
                </a:tc>
                <a:tc>
                  <a:txBody>
                    <a:bodyPr/>
                    <a:lstStyle/>
                    <a:p>
                      <a:r>
                        <a:rPr lang="en-US" sz="1100" dirty="0" smtClean="0"/>
                        <a:t>83 images</a:t>
                      </a:r>
                      <a:endParaRPr lang="en-US" sz="1100" dirty="0"/>
                    </a:p>
                  </a:txBody>
                  <a:tcPr/>
                </a:tc>
              </a:tr>
              <a:tr h="226774">
                <a:tc>
                  <a:txBody>
                    <a:bodyPr/>
                    <a:lstStyle/>
                    <a:p>
                      <a:r>
                        <a:rPr lang="en-US" sz="1100" dirty="0" smtClean="0"/>
                        <a:t>NP FF Dark</a:t>
                      </a:r>
                      <a:endParaRPr lang="en-US" sz="1100" dirty="0"/>
                    </a:p>
                  </a:txBody>
                  <a:tcPr/>
                </a:tc>
                <a:tc>
                  <a:txBody>
                    <a:bodyPr/>
                    <a:lstStyle/>
                    <a:p>
                      <a:r>
                        <a:rPr lang="en-US" sz="1100" dirty="0" smtClean="0"/>
                        <a:t>1 image</a:t>
                      </a:r>
                      <a:endParaRPr lang="en-US" sz="1100" dirty="0"/>
                    </a:p>
                  </a:txBody>
                  <a:tcPr/>
                </a:tc>
              </a:tr>
              <a:tr h="226774">
                <a:tc>
                  <a:txBody>
                    <a:bodyPr/>
                    <a:lstStyle/>
                    <a:p>
                      <a:r>
                        <a:rPr lang="en-US" sz="1100" dirty="0" smtClean="0"/>
                        <a:t>NP Dark </a:t>
                      </a:r>
                      <a:r>
                        <a:rPr lang="en-US" sz="1100" dirty="0" err="1" smtClean="0"/>
                        <a:t>coadd</a:t>
                      </a:r>
                      <a:endParaRPr lang="en-US" sz="1100" dirty="0"/>
                    </a:p>
                  </a:txBody>
                  <a:tcPr/>
                </a:tc>
                <a:tc>
                  <a:txBody>
                    <a:bodyPr/>
                    <a:lstStyle/>
                    <a:p>
                      <a:r>
                        <a:rPr lang="en-US" sz="1100" smtClean="0"/>
                        <a:t>1 image</a:t>
                      </a:r>
                      <a:endParaRPr lang="en-US" sz="1100" dirty="0"/>
                    </a:p>
                  </a:txBody>
                  <a:tcPr/>
                </a:tc>
              </a:tr>
              <a:tr h="226774">
                <a:tc>
                  <a:txBody>
                    <a:bodyPr/>
                    <a:lstStyle/>
                    <a:p>
                      <a:r>
                        <a:rPr lang="en-US" sz="1100" dirty="0" smtClean="0"/>
                        <a:t>TC FF Lamp</a:t>
                      </a:r>
                      <a:endParaRPr lang="en-US" sz="1100" dirty="0"/>
                    </a:p>
                  </a:txBody>
                  <a:tcPr/>
                </a:tc>
                <a:tc>
                  <a:txBody>
                    <a:bodyPr/>
                    <a:lstStyle/>
                    <a:p>
                      <a:r>
                        <a:rPr lang="en-US" sz="1100" dirty="0" smtClean="0"/>
                        <a:t>1 image</a:t>
                      </a:r>
                      <a:endParaRPr lang="en-US" sz="1100" dirty="0"/>
                    </a:p>
                  </a:txBody>
                  <a:tcPr/>
                </a:tc>
              </a:tr>
              <a:tr h="226774">
                <a:tc>
                  <a:txBody>
                    <a:bodyPr/>
                    <a:lstStyle/>
                    <a:p>
                      <a:r>
                        <a:rPr lang="en-US" sz="1100" dirty="0" smtClean="0"/>
                        <a:t>TC Linearity</a:t>
                      </a:r>
                      <a:endParaRPr lang="en-US" sz="1100" dirty="0"/>
                    </a:p>
                  </a:txBody>
                  <a:tcPr/>
                </a:tc>
                <a:tc>
                  <a:txBody>
                    <a:bodyPr/>
                    <a:lstStyle/>
                    <a:p>
                      <a:r>
                        <a:rPr lang="en-US" sz="1100" dirty="0" smtClean="0"/>
                        <a:t>83 images</a:t>
                      </a:r>
                      <a:endParaRPr lang="en-US" sz="1100" dirty="0"/>
                    </a:p>
                  </a:txBody>
                  <a:tcPr/>
                </a:tc>
              </a:tr>
              <a:tr h="226774">
                <a:tc>
                  <a:txBody>
                    <a:bodyPr/>
                    <a:lstStyle/>
                    <a:p>
                      <a:r>
                        <a:rPr lang="en-US" sz="1100" dirty="0" smtClean="0"/>
                        <a:t>TC FF Dark</a:t>
                      </a:r>
                      <a:endParaRPr lang="en-US" sz="1100" dirty="0"/>
                    </a:p>
                  </a:txBody>
                  <a:tcPr/>
                </a:tc>
                <a:tc>
                  <a:txBody>
                    <a:bodyPr/>
                    <a:lstStyle/>
                    <a:p>
                      <a:r>
                        <a:rPr lang="en-US" sz="1100" dirty="0" smtClean="0"/>
                        <a:t>1 image</a:t>
                      </a:r>
                      <a:endParaRPr lang="en-US" sz="1100" dirty="0"/>
                    </a:p>
                  </a:txBody>
                  <a:tcPr/>
                </a:tc>
              </a:tr>
              <a:tr h="226774">
                <a:tc>
                  <a:txBody>
                    <a:bodyPr/>
                    <a:lstStyle/>
                    <a:p>
                      <a:r>
                        <a:rPr lang="en-US" sz="1100" dirty="0" smtClean="0"/>
                        <a:t>TC Dark </a:t>
                      </a:r>
                      <a:r>
                        <a:rPr lang="en-US" sz="1100" dirty="0" err="1" smtClean="0"/>
                        <a:t>coadd</a:t>
                      </a:r>
                      <a:endParaRPr lang="en-US" sz="1100" dirty="0"/>
                    </a:p>
                  </a:txBody>
                  <a:tcPr/>
                </a:tc>
                <a:tc>
                  <a:txBody>
                    <a:bodyPr/>
                    <a:lstStyle/>
                    <a:p>
                      <a:r>
                        <a:rPr lang="en-US" sz="1100" dirty="0" smtClean="0"/>
                        <a:t>1 image</a:t>
                      </a:r>
                      <a:endParaRPr lang="en-US" sz="1100" dirty="0"/>
                    </a:p>
                  </a:txBody>
                  <a:tcPr/>
                </a:tc>
              </a:tr>
            </a:tbl>
          </a:graphicData>
        </a:graphic>
      </p:graphicFrame>
      <p:sp>
        <p:nvSpPr>
          <p:cNvPr id="3" name="TextBox 2"/>
          <p:cNvSpPr txBox="1"/>
          <p:nvPr/>
        </p:nvSpPr>
        <p:spPr>
          <a:xfrm>
            <a:off x="701749" y="1446027"/>
            <a:ext cx="1754372" cy="523220"/>
          </a:xfrm>
          <a:prstGeom prst="rect">
            <a:avLst/>
          </a:prstGeom>
          <a:noFill/>
        </p:spPr>
        <p:txBody>
          <a:bodyPr wrap="square" rtlCol="0">
            <a:spAutoFit/>
          </a:bodyPr>
          <a:lstStyle/>
          <a:p>
            <a:r>
              <a:rPr lang="en-US" sz="1400" b="1" dirty="0" smtClean="0">
                <a:solidFill>
                  <a:srgbClr val="00B050"/>
                </a:solidFill>
              </a:rPr>
              <a:t>EVNCAL – 1 orbit</a:t>
            </a:r>
          </a:p>
          <a:p>
            <a:r>
              <a:rPr lang="en-US" sz="1400" b="1" dirty="0" smtClean="0">
                <a:solidFill>
                  <a:srgbClr val="00B050"/>
                </a:solidFill>
              </a:rPr>
              <a:t>Every week</a:t>
            </a:r>
            <a:endParaRPr lang="en-US" sz="1400" b="1" dirty="0">
              <a:solidFill>
                <a:srgbClr val="00B050"/>
              </a:solidFill>
            </a:endParaRPr>
          </a:p>
        </p:txBody>
      </p:sp>
      <p:graphicFrame>
        <p:nvGraphicFramePr>
          <p:cNvPr id="4" name="Table 3"/>
          <p:cNvGraphicFramePr>
            <a:graphicFrameLocks noGrp="1"/>
          </p:cNvGraphicFramePr>
          <p:nvPr/>
        </p:nvGraphicFramePr>
        <p:xfrm>
          <a:off x="5100083" y="1964070"/>
          <a:ext cx="2502196" cy="2072640"/>
        </p:xfrm>
        <a:graphic>
          <a:graphicData uri="http://schemas.openxmlformats.org/drawingml/2006/table">
            <a:tbl>
              <a:tblPr>
                <a:effectLst>
                  <a:outerShdw blurRad="50800" dist="50800" dir="5400000" algn="ctr" rotWithShape="0">
                    <a:schemeClr val="tx1"/>
                  </a:outerShdw>
                </a:effectLst>
                <a:tableStyleId>{5C22544A-7EE6-4342-B048-85BDC9FD1C3A}</a:tableStyleId>
              </a:tblPr>
              <a:tblGrid>
                <a:gridCol w="1640959"/>
                <a:gridCol w="861237"/>
              </a:tblGrid>
              <a:tr h="226774">
                <a:tc>
                  <a:txBody>
                    <a:bodyPr/>
                    <a:lstStyle/>
                    <a:p>
                      <a:r>
                        <a:rPr lang="en-US" sz="1100" dirty="0" smtClean="0"/>
                        <a:t>TC Solar (1,4,7)</a:t>
                      </a:r>
                      <a:endParaRPr lang="en-US" sz="1100" dirty="0"/>
                    </a:p>
                  </a:txBody>
                  <a:tcPr/>
                </a:tc>
                <a:tc>
                  <a:txBody>
                    <a:bodyPr/>
                    <a:lstStyle/>
                    <a:p>
                      <a:r>
                        <a:rPr lang="en-US" sz="1100" dirty="0" smtClean="0"/>
                        <a:t>57 images</a:t>
                      </a:r>
                      <a:endParaRPr lang="en-US" sz="1100" dirty="0"/>
                    </a:p>
                  </a:txBody>
                  <a:tcPr/>
                </a:tc>
              </a:tr>
              <a:tr h="226774">
                <a:tc>
                  <a:txBody>
                    <a:bodyPr/>
                    <a:lstStyle/>
                    <a:p>
                      <a:r>
                        <a:rPr lang="en-US" sz="1100" dirty="0" smtClean="0"/>
                        <a:t>TC</a:t>
                      </a:r>
                      <a:r>
                        <a:rPr lang="en-US" sz="1100" baseline="0" dirty="0" smtClean="0"/>
                        <a:t> / </a:t>
                      </a:r>
                      <a:r>
                        <a:rPr lang="en-US" sz="1100" dirty="0" smtClean="0"/>
                        <a:t>NP </a:t>
                      </a:r>
                      <a:r>
                        <a:rPr lang="en-US" sz="1100" dirty="0" err="1" smtClean="0"/>
                        <a:t>Stor</a:t>
                      </a:r>
                      <a:r>
                        <a:rPr lang="en-US" sz="1100" dirty="0" smtClean="0"/>
                        <a:t>.</a:t>
                      </a:r>
                      <a:r>
                        <a:rPr lang="en-US" sz="1100" baseline="0" dirty="0" smtClean="0"/>
                        <a:t> Darks</a:t>
                      </a:r>
                      <a:endParaRPr lang="en-US" sz="1100" dirty="0"/>
                    </a:p>
                  </a:txBody>
                  <a:tcPr/>
                </a:tc>
                <a:tc>
                  <a:txBody>
                    <a:bodyPr/>
                    <a:lstStyle/>
                    <a:p>
                      <a:r>
                        <a:rPr lang="en-US" sz="1100" dirty="0" smtClean="0"/>
                        <a:t>37 images</a:t>
                      </a:r>
                      <a:endParaRPr lang="en-US" sz="1100" dirty="0"/>
                    </a:p>
                  </a:txBody>
                  <a:tcPr/>
                </a:tc>
              </a:tr>
              <a:tr h="226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TC Solar 2</a:t>
                      </a:r>
                    </a:p>
                  </a:txBody>
                  <a:tcPr/>
                </a:tc>
                <a:tc>
                  <a:txBody>
                    <a:bodyPr/>
                    <a:lstStyle/>
                    <a:p>
                      <a:r>
                        <a:rPr lang="en-US" sz="1100" dirty="0" smtClean="0"/>
                        <a:t>16 images</a:t>
                      </a:r>
                      <a:endParaRPr lang="en-US" sz="1100" dirty="0"/>
                    </a:p>
                  </a:txBody>
                  <a:tcPr/>
                </a:tc>
              </a:tr>
              <a:tr h="226774">
                <a:tc>
                  <a:txBody>
                    <a:bodyPr/>
                    <a:lstStyle/>
                    <a:p>
                      <a:r>
                        <a:rPr lang="en-US" sz="1100" dirty="0" smtClean="0"/>
                        <a:t>NP</a:t>
                      </a:r>
                      <a:r>
                        <a:rPr lang="en-US" sz="1100" baseline="0" dirty="0" smtClean="0"/>
                        <a:t> Solar</a:t>
                      </a:r>
                      <a:endParaRPr lang="en-US" sz="1100" dirty="0"/>
                    </a:p>
                  </a:txBody>
                  <a:tcPr/>
                </a:tc>
                <a:tc>
                  <a:txBody>
                    <a:bodyPr/>
                    <a:lstStyle/>
                    <a:p>
                      <a:r>
                        <a:rPr lang="en-US" sz="1100" dirty="0" smtClean="0"/>
                        <a:t>16 images</a:t>
                      </a:r>
                      <a:endParaRPr lang="en-US" sz="1100" dirty="0"/>
                    </a:p>
                  </a:txBody>
                  <a:tcPr/>
                </a:tc>
              </a:tr>
              <a:tr h="226774">
                <a:tc>
                  <a:txBody>
                    <a:bodyPr/>
                    <a:lstStyle/>
                    <a:p>
                      <a:r>
                        <a:rPr lang="en-US" sz="1100" dirty="0" smtClean="0"/>
                        <a:t>TC Solar 6</a:t>
                      </a:r>
                      <a:endParaRPr lang="en-US" sz="1100" dirty="0"/>
                    </a:p>
                  </a:txBody>
                  <a:tcPr/>
                </a:tc>
                <a:tc>
                  <a:txBody>
                    <a:bodyPr/>
                    <a:lstStyle/>
                    <a:p>
                      <a:r>
                        <a:rPr lang="en-US" sz="1100" dirty="0" smtClean="0"/>
                        <a:t>16 images</a:t>
                      </a:r>
                      <a:endParaRPr lang="en-US" sz="1100" dirty="0"/>
                    </a:p>
                  </a:txBody>
                  <a:tcPr/>
                </a:tc>
              </a:tr>
              <a:tr h="226774">
                <a:tc>
                  <a:txBody>
                    <a:bodyPr/>
                    <a:lstStyle/>
                    <a:p>
                      <a:r>
                        <a:rPr lang="en-US" sz="1100" dirty="0" smtClean="0"/>
                        <a:t>TC</a:t>
                      </a:r>
                      <a:r>
                        <a:rPr lang="en-US" sz="1100" baseline="0" dirty="0" smtClean="0"/>
                        <a:t> </a:t>
                      </a:r>
                      <a:r>
                        <a:rPr lang="en-US" sz="1100" dirty="0" smtClean="0"/>
                        <a:t>/ NP Open Darks</a:t>
                      </a:r>
                      <a:endParaRPr lang="en-US" sz="1100" dirty="0"/>
                    </a:p>
                  </a:txBody>
                  <a:tcPr/>
                </a:tc>
                <a:tc>
                  <a:txBody>
                    <a:bodyPr/>
                    <a:lstStyle/>
                    <a:p>
                      <a:r>
                        <a:rPr lang="en-US" sz="1100" dirty="0" smtClean="0"/>
                        <a:t>37 images</a:t>
                      </a:r>
                      <a:endParaRPr lang="en-US" sz="1100" dirty="0"/>
                    </a:p>
                  </a:txBody>
                  <a:tcPr/>
                </a:tc>
              </a:tr>
              <a:tr h="226774">
                <a:tc>
                  <a:txBody>
                    <a:bodyPr/>
                    <a:lstStyle/>
                    <a:p>
                      <a:r>
                        <a:rPr lang="en-US" sz="1100" dirty="0" smtClean="0"/>
                        <a:t>TC Solar (1,3,5,7)</a:t>
                      </a:r>
                      <a:endParaRPr lang="en-US" sz="1100" dirty="0"/>
                    </a:p>
                  </a:txBody>
                  <a:tcPr/>
                </a:tc>
                <a:tc>
                  <a:txBody>
                    <a:bodyPr/>
                    <a:lstStyle/>
                    <a:p>
                      <a:r>
                        <a:rPr lang="en-US" sz="1100" dirty="0" smtClean="0"/>
                        <a:t>54 images</a:t>
                      </a:r>
                      <a:endParaRPr lang="en-US" sz="1100" dirty="0"/>
                    </a:p>
                  </a:txBody>
                  <a:tcPr/>
                </a:tc>
              </a:tr>
              <a:tr h="226774">
                <a:tc>
                  <a:txBody>
                    <a:bodyPr/>
                    <a:lstStyle/>
                    <a:p>
                      <a:r>
                        <a:rPr lang="en-US" sz="1100" dirty="0" smtClean="0"/>
                        <a:t>TC / NP Closed Darks</a:t>
                      </a:r>
                      <a:endParaRPr lang="en-US" sz="1100" dirty="0"/>
                    </a:p>
                  </a:txBody>
                  <a:tcPr/>
                </a:tc>
                <a:tc>
                  <a:txBody>
                    <a:bodyPr/>
                    <a:lstStyle/>
                    <a:p>
                      <a:r>
                        <a:rPr lang="en-US" sz="1100" dirty="0" smtClean="0"/>
                        <a:t>37 images</a:t>
                      </a:r>
                      <a:endParaRPr lang="en-US" sz="1100" dirty="0"/>
                    </a:p>
                  </a:txBody>
                  <a:tcPr/>
                </a:tc>
              </a:tr>
            </a:tbl>
          </a:graphicData>
        </a:graphic>
      </p:graphicFrame>
      <p:sp>
        <p:nvSpPr>
          <p:cNvPr id="5" name="TextBox 4"/>
          <p:cNvSpPr txBox="1"/>
          <p:nvPr/>
        </p:nvSpPr>
        <p:spPr>
          <a:xfrm>
            <a:off x="5458046" y="1407042"/>
            <a:ext cx="1754372" cy="523220"/>
          </a:xfrm>
          <a:prstGeom prst="rect">
            <a:avLst/>
          </a:prstGeom>
          <a:noFill/>
        </p:spPr>
        <p:txBody>
          <a:bodyPr wrap="square" rtlCol="0">
            <a:spAutoFit/>
          </a:bodyPr>
          <a:lstStyle/>
          <a:p>
            <a:r>
              <a:rPr lang="en-US" sz="1400" b="1" dirty="0" smtClean="0">
                <a:solidFill>
                  <a:schemeClr val="accent2"/>
                </a:solidFill>
              </a:rPr>
              <a:t>3orb Solar</a:t>
            </a:r>
          </a:p>
          <a:p>
            <a:r>
              <a:rPr lang="en-US" sz="1400" b="1" dirty="0" smtClean="0">
                <a:solidFill>
                  <a:schemeClr val="accent2"/>
                </a:solidFill>
              </a:rPr>
              <a:t>Every 2</a:t>
            </a:r>
            <a:r>
              <a:rPr lang="en-US" sz="1400" b="1" baseline="30000" dirty="0" smtClean="0">
                <a:solidFill>
                  <a:schemeClr val="accent2"/>
                </a:solidFill>
              </a:rPr>
              <a:t>nd</a:t>
            </a:r>
            <a:r>
              <a:rPr lang="en-US" sz="1400" b="1" dirty="0" smtClean="0">
                <a:solidFill>
                  <a:schemeClr val="accent2"/>
                </a:solidFill>
              </a:rPr>
              <a:t> week</a:t>
            </a:r>
            <a:endParaRPr lang="en-US" sz="1400" b="1" dirty="0">
              <a:solidFill>
                <a:schemeClr val="accent2"/>
              </a:solidFill>
            </a:endParaRPr>
          </a:p>
        </p:txBody>
      </p:sp>
      <p:sp>
        <p:nvSpPr>
          <p:cNvPr id="6" name="Rectangle 5"/>
          <p:cNvSpPr/>
          <p:nvPr/>
        </p:nvSpPr>
        <p:spPr bwMode="auto">
          <a:xfrm>
            <a:off x="5082363" y="1977656"/>
            <a:ext cx="2541181" cy="520995"/>
          </a:xfrm>
          <a:prstGeom prst="rect">
            <a:avLst/>
          </a:prstGeom>
          <a:no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7" name="Rectangle 6"/>
          <p:cNvSpPr/>
          <p:nvPr/>
        </p:nvSpPr>
        <p:spPr bwMode="auto">
          <a:xfrm>
            <a:off x="5082363" y="2498652"/>
            <a:ext cx="2541181" cy="1031357"/>
          </a:xfrm>
          <a:prstGeom prst="rect">
            <a:avLst/>
          </a:prstGeom>
          <a:no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8" name="Rectangle 7"/>
          <p:cNvSpPr/>
          <p:nvPr/>
        </p:nvSpPr>
        <p:spPr bwMode="auto">
          <a:xfrm>
            <a:off x="5092996" y="3540642"/>
            <a:ext cx="2541181" cy="531628"/>
          </a:xfrm>
          <a:prstGeom prst="rect">
            <a:avLst/>
          </a:prstGeom>
          <a:no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9" name="TextBox 8"/>
          <p:cNvSpPr txBox="1"/>
          <p:nvPr/>
        </p:nvSpPr>
        <p:spPr>
          <a:xfrm>
            <a:off x="7655442" y="2076892"/>
            <a:ext cx="850605" cy="307777"/>
          </a:xfrm>
          <a:prstGeom prst="rect">
            <a:avLst/>
          </a:prstGeom>
          <a:noFill/>
        </p:spPr>
        <p:txBody>
          <a:bodyPr wrap="square" rtlCol="0">
            <a:spAutoFit/>
          </a:bodyPr>
          <a:lstStyle/>
          <a:p>
            <a:r>
              <a:rPr lang="en-US" sz="1400" b="1" dirty="0" smtClean="0">
                <a:solidFill>
                  <a:schemeClr val="accent2"/>
                </a:solidFill>
              </a:rPr>
              <a:t>Orbit 1</a:t>
            </a:r>
          </a:p>
        </p:txBody>
      </p:sp>
      <p:sp>
        <p:nvSpPr>
          <p:cNvPr id="10" name="TextBox 9"/>
          <p:cNvSpPr txBox="1"/>
          <p:nvPr/>
        </p:nvSpPr>
        <p:spPr>
          <a:xfrm>
            <a:off x="7680251" y="2771553"/>
            <a:ext cx="850605" cy="307777"/>
          </a:xfrm>
          <a:prstGeom prst="rect">
            <a:avLst/>
          </a:prstGeom>
          <a:noFill/>
        </p:spPr>
        <p:txBody>
          <a:bodyPr wrap="square" rtlCol="0">
            <a:spAutoFit/>
          </a:bodyPr>
          <a:lstStyle/>
          <a:p>
            <a:r>
              <a:rPr lang="en-US" sz="1400" b="1" dirty="0" smtClean="0">
                <a:solidFill>
                  <a:schemeClr val="accent2"/>
                </a:solidFill>
              </a:rPr>
              <a:t>Orbit 2</a:t>
            </a:r>
          </a:p>
        </p:txBody>
      </p:sp>
      <p:sp>
        <p:nvSpPr>
          <p:cNvPr id="11" name="TextBox 10"/>
          <p:cNvSpPr txBox="1"/>
          <p:nvPr/>
        </p:nvSpPr>
        <p:spPr>
          <a:xfrm>
            <a:off x="7680251" y="3600893"/>
            <a:ext cx="850605" cy="307777"/>
          </a:xfrm>
          <a:prstGeom prst="rect">
            <a:avLst/>
          </a:prstGeom>
          <a:noFill/>
        </p:spPr>
        <p:txBody>
          <a:bodyPr wrap="square" rtlCol="0">
            <a:spAutoFit/>
          </a:bodyPr>
          <a:lstStyle/>
          <a:p>
            <a:r>
              <a:rPr lang="en-US" sz="1400" b="1" dirty="0" smtClean="0">
                <a:solidFill>
                  <a:schemeClr val="accent2"/>
                </a:solidFill>
              </a:rPr>
              <a:t>Orbit 3</a:t>
            </a:r>
          </a:p>
        </p:txBody>
      </p:sp>
      <p:graphicFrame>
        <p:nvGraphicFramePr>
          <p:cNvPr id="12" name="Table 11"/>
          <p:cNvGraphicFramePr>
            <a:graphicFrameLocks noGrp="1"/>
          </p:cNvGraphicFramePr>
          <p:nvPr/>
        </p:nvGraphicFramePr>
        <p:xfrm>
          <a:off x="3366975" y="4824227"/>
          <a:ext cx="2523461" cy="1813560"/>
        </p:xfrm>
        <a:graphic>
          <a:graphicData uri="http://schemas.openxmlformats.org/drawingml/2006/table">
            <a:tbl>
              <a:tblPr>
                <a:effectLst>
                  <a:outerShdw blurRad="50800" dist="50800" dir="5400000" algn="ctr" rotWithShape="0">
                    <a:schemeClr val="tx1"/>
                  </a:outerShdw>
                </a:effectLst>
                <a:tableStyleId>{5C22544A-7EE6-4342-B048-85BDC9FD1C3A}</a:tableStyleId>
              </a:tblPr>
              <a:tblGrid>
                <a:gridCol w="1577164"/>
                <a:gridCol w="946297"/>
              </a:tblGrid>
              <a:tr h="226774">
                <a:tc>
                  <a:txBody>
                    <a:bodyPr/>
                    <a:lstStyle/>
                    <a:p>
                      <a:r>
                        <a:rPr lang="en-US" sz="1100" dirty="0" smtClean="0"/>
                        <a:t>NP Lamp </a:t>
                      </a:r>
                      <a:r>
                        <a:rPr lang="en-US" sz="1100" dirty="0" err="1" smtClean="0"/>
                        <a:t>Warmup</a:t>
                      </a:r>
                      <a:endParaRPr lang="en-US" sz="1100" dirty="0"/>
                    </a:p>
                  </a:txBody>
                  <a:tcPr/>
                </a:tc>
                <a:tc>
                  <a:txBody>
                    <a:bodyPr/>
                    <a:lstStyle/>
                    <a:p>
                      <a:r>
                        <a:rPr lang="en-US" sz="1100" dirty="0" smtClean="0"/>
                        <a:t>50 images</a:t>
                      </a:r>
                      <a:endParaRPr lang="en-US" sz="1100" dirty="0"/>
                    </a:p>
                  </a:txBody>
                  <a:tcPr/>
                </a:tc>
              </a:tr>
              <a:tr h="226774">
                <a:tc>
                  <a:txBody>
                    <a:bodyPr/>
                    <a:lstStyle/>
                    <a:p>
                      <a:r>
                        <a:rPr lang="en-US" sz="1100" dirty="0" smtClean="0"/>
                        <a:t>NP Linearity</a:t>
                      </a:r>
                      <a:endParaRPr lang="en-US" sz="1100" dirty="0"/>
                    </a:p>
                  </a:txBody>
                  <a:tcPr/>
                </a:tc>
                <a:tc>
                  <a:txBody>
                    <a:bodyPr/>
                    <a:lstStyle/>
                    <a:p>
                      <a:r>
                        <a:rPr lang="en-US" sz="1100" dirty="0" smtClean="0"/>
                        <a:t>83 images</a:t>
                      </a:r>
                      <a:endParaRPr lang="en-US" sz="1100" dirty="0"/>
                    </a:p>
                  </a:txBody>
                  <a:tcPr/>
                </a:tc>
              </a:tr>
              <a:tr h="226774">
                <a:tc>
                  <a:txBody>
                    <a:bodyPr/>
                    <a:lstStyle/>
                    <a:p>
                      <a:r>
                        <a:rPr lang="en-US" sz="1100" dirty="0" smtClean="0"/>
                        <a:t>NP FF Lamp</a:t>
                      </a:r>
                      <a:endParaRPr lang="en-US" sz="1100" dirty="0"/>
                    </a:p>
                  </a:txBody>
                  <a:tcPr/>
                </a:tc>
                <a:tc>
                  <a:txBody>
                    <a:bodyPr/>
                    <a:lstStyle/>
                    <a:p>
                      <a:r>
                        <a:rPr lang="en-US" sz="1100" dirty="0" smtClean="0"/>
                        <a:t>1 image</a:t>
                      </a:r>
                      <a:endParaRPr lang="en-US" sz="1100" dirty="0"/>
                    </a:p>
                  </a:txBody>
                  <a:tcPr/>
                </a:tc>
              </a:tr>
              <a:tr h="226774">
                <a:tc>
                  <a:txBody>
                    <a:bodyPr/>
                    <a:lstStyle/>
                    <a:p>
                      <a:r>
                        <a:rPr lang="en-US" sz="1100" dirty="0" smtClean="0"/>
                        <a:t>TC / NP Closed Darks</a:t>
                      </a:r>
                      <a:endParaRPr lang="en-US" sz="1100" dirty="0"/>
                    </a:p>
                  </a:txBody>
                  <a:tcPr/>
                </a:tc>
                <a:tc>
                  <a:txBody>
                    <a:bodyPr/>
                    <a:lstStyle/>
                    <a:p>
                      <a:r>
                        <a:rPr lang="en-US" sz="1100" dirty="0" smtClean="0"/>
                        <a:t>5 images</a:t>
                      </a:r>
                      <a:endParaRPr lang="en-US" sz="1100" dirty="0"/>
                    </a:p>
                  </a:txBody>
                  <a:tcPr/>
                </a:tc>
              </a:tr>
              <a:tr h="226774">
                <a:tc>
                  <a:txBody>
                    <a:bodyPr/>
                    <a:lstStyle/>
                    <a:p>
                      <a:r>
                        <a:rPr lang="en-US" sz="1100" dirty="0" smtClean="0"/>
                        <a:t>TC Lamp </a:t>
                      </a:r>
                      <a:r>
                        <a:rPr lang="en-US" sz="1100" dirty="0" err="1" smtClean="0"/>
                        <a:t>Warmup</a:t>
                      </a:r>
                      <a:endParaRPr lang="en-US" sz="1100" dirty="0"/>
                    </a:p>
                  </a:txBody>
                  <a:tcPr/>
                </a:tc>
                <a:tc>
                  <a:txBody>
                    <a:bodyPr/>
                    <a:lstStyle/>
                    <a:p>
                      <a:r>
                        <a:rPr lang="en-US" sz="1100" dirty="0" smtClean="0"/>
                        <a:t>50 images</a:t>
                      </a:r>
                      <a:endParaRPr lang="en-US" sz="1100" dirty="0"/>
                    </a:p>
                  </a:txBody>
                  <a:tcPr/>
                </a:tc>
              </a:tr>
              <a:tr h="226774">
                <a:tc>
                  <a:txBody>
                    <a:bodyPr/>
                    <a:lstStyle/>
                    <a:p>
                      <a:r>
                        <a:rPr lang="en-US" sz="1100" dirty="0" smtClean="0"/>
                        <a:t>TC Linearity</a:t>
                      </a:r>
                      <a:endParaRPr lang="en-US" sz="1100" dirty="0"/>
                    </a:p>
                  </a:txBody>
                  <a:tcPr/>
                </a:tc>
                <a:tc>
                  <a:txBody>
                    <a:bodyPr/>
                    <a:lstStyle/>
                    <a:p>
                      <a:r>
                        <a:rPr lang="en-US" sz="1100" dirty="0" smtClean="0"/>
                        <a:t>83 images</a:t>
                      </a:r>
                      <a:endParaRPr lang="en-US" sz="1100" dirty="0"/>
                    </a:p>
                  </a:txBody>
                  <a:tcPr/>
                </a:tc>
              </a:tr>
              <a:tr h="226774">
                <a:tc>
                  <a:txBody>
                    <a:bodyPr/>
                    <a:lstStyle/>
                    <a:p>
                      <a:r>
                        <a:rPr lang="en-US" sz="1100" dirty="0" smtClean="0"/>
                        <a:t>TC FF Lamp</a:t>
                      </a:r>
                      <a:endParaRPr lang="en-US" sz="1100" dirty="0"/>
                    </a:p>
                  </a:txBody>
                  <a:tcPr/>
                </a:tc>
                <a:tc>
                  <a:txBody>
                    <a:bodyPr/>
                    <a:lstStyle/>
                    <a:p>
                      <a:r>
                        <a:rPr lang="en-US" sz="1100" dirty="0" smtClean="0"/>
                        <a:t>1 image</a:t>
                      </a:r>
                      <a:endParaRPr lang="en-US" sz="1100" dirty="0"/>
                    </a:p>
                  </a:txBody>
                  <a:tcPr/>
                </a:tc>
              </a:tr>
            </a:tbl>
          </a:graphicData>
        </a:graphic>
      </p:graphicFrame>
      <p:sp>
        <p:nvSpPr>
          <p:cNvPr id="13" name="TextBox 12"/>
          <p:cNvSpPr txBox="1"/>
          <p:nvPr/>
        </p:nvSpPr>
        <p:spPr>
          <a:xfrm>
            <a:off x="3466214" y="4277832"/>
            <a:ext cx="2371060" cy="523220"/>
          </a:xfrm>
          <a:prstGeom prst="rect">
            <a:avLst/>
          </a:prstGeom>
          <a:noFill/>
        </p:spPr>
        <p:txBody>
          <a:bodyPr wrap="square" rtlCol="0">
            <a:spAutoFit/>
          </a:bodyPr>
          <a:lstStyle/>
          <a:p>
            <a:r>
              <a:rPr lang="en-US" sz="1400" b="1" dirty="0" err="1" smtClean="0">
                <a:solidFill>
                  <a:schemeClr val="accent2"/>
                </a:solidFill>
              </a:rPr>
              <a:t>EVLED_Closed</a:t>
            </a:r>
            <a:r>
              <a:rPr lang="en-US" sz="1400" b="1" dirty="0" smtClean="0">
                <a:solidFill>
                  <a:schemeClr val="accent2"/>
                </a:solidFill>
              </a:rPr>
              <a:t> – 1 orbit</a:t>
            </a:r>
          </a:p>
          <a:p>
            <a:r>
              <a:rPr lang="en-US" sz="1400" b="1" dirty="0" smtClean="0">
                <a:solidFill>
                  <a:schemeClr val="accent2"/>
                </a:solidFill>
              </a:rPr>
              <a:t>Every 4</a:t>
            </a:r>
            <a:r>
              <a:rPr lang="en-US" sz="1400" b="1" baseline="30000" dirty="0" smtClean="0">
                <a:solidFill>
                  <a:schemeClr val="accent2"/>
                </a:solidFill>
              </a:rPr>
              <a:t>th</a:t>
            </a:r>
            <a:r>
              <a:rPr lang="en-US" sz="1400" b="1" dirty="0" smtClean="0">
                <a:solidFill>
                  <a:schemeClr val="accent2"/>
                </a:solidFill>
              </a:rPr>
              <a:t> week</a:t>
            </a:r>
            <a:endParaRPr lang="en-US" sz="1400" b="1" dirty="0">
              <a:solidFill>
                <a:schemeClr val="accent2"/>
              </a:solidFill>
            </a:endParaRPr>
          </a:p>
        </p:txBody>
      </p:sp>
      <p:graphicFrame>
        <p:nvGraphicFramePr>
          <p:cNvPr id="15" name="Table 14"/>
          <p:cNvGraphicFramePr>
            <a:graphicFrameLocks noGrp="1"/>
          </p:cNvGraphicFramePr>
          <p:nvPr/>
        </p:nvGraphicFramePr>
        <p:xfrm>
          <a:off x="6347635" y="4827772"/>
          <a:ext cx="2523461" cy="518160"/>
        </p:xfrm>
        <a:graphic>
          <a:graphicData uri="http://schemas.openxmlformats.org/drawingml/2006/table">
            <a:tbl>
              <a:tblPr>
                <a:effectLst>
                  <a:outerShdw blurRad="50800" dist="50800" dir="5400000" algn="ctr" rotWithShape="0">
                    <a:schemeClr val="tx1"/>
                  </a:outerShdw>
                </a:effectLst>
                <a:tableStyleId>{5C22544A-7EE6-4342-B048-85BDC9FD1C3A}</a:tableStyleId>
              </a:tblPr>
              <a:tblGrid>
                <a:gridCol w="1577164"/>
                <a:gridCol w="946297"/>
              </a:tblGrid>
              <a:tr h="226774">
                <a:tc>
                  <a:txBody>
                    <a:bodyPr/>
                    <a:lstStyle/>
                    <a:p>
                      <a:r>
                        <a:rPr lang="en-US" sz="1100" dirty="0" smtClean="0"/>
                        <a:t>TC / NP Closed Darks</a:t>
                      </a:r>
                      <a:endParaRPr lang="en-US" sz="1100" dirty="0"/>
                    </a:p>
                  </a:txBody>
                  <a:tcPr/>
                </a:tc>
                <a:tc>
                  <a:txBody>
                    <a:bodyPr/>
                    <a:lstStyle/>
                    <a:p>
                      <a:r>
                        <a:rPr lang="en-US" sz="1100" dirty="0" smtClean="0"/>
                        <a:t>21 images</a:t>
                      </a:r>
                      <a:endParaRPr lang="en-US" sz="1100" dirty="0"/>
                    </a:p>
                  </a:txBody>
                  <a:tcPr/>
                </a:tc>
              </a:tr>
              <a:tr h="226774">
                <a:tc>
                  <a:txBody>
                    <a:bodyPr/>
                    <a:lstStyle/>
                    <a:p>
                      <a:r>
                        <a:rPr lang="en-US" sz="1100" dirty="0" smtClean="0"/>
                        <a:t>TC / NP </a:t>
                      </a:r>
                      <a:r>
                        <a:rPr lang="en-US" sz="1100" dirty="0" err="1" smtClean="0"/>
                        <a:t>Stor</a:t>
                      </a:r>
                      <a:r>
                        <a:rPr lang="en-US" sz="1100" dirty="0" smtClean="0"/>
                        <a:t>. Darks </a:t>
                      </a:r>
                      <a:endParaRPr lang="en-US" sz="1100" dirty="0"/>
                    </a:p>
                  </a:txBody>
                  <a:tcPr/>
                </a:tc>
                <a:tc>
                  <a:txBody>
                    <a:bodyPr/>
                    <a:lstStyle/>
                    <a:p>
                      <a:r>
                        <a:rPr lang="en-US" sz="1100" dirty="0" smtClean="0"/>
                        <a:t>9 images</a:t>
                      </a:r>
                      <a:endParaRPr lang="en-US" sz="1100" dirty="0"/>
                    </a:p>
                  </a:txBody>
                  <a:tcPr/>
                </a:tc>
              </a:tr>
            </a:tbl>
          </a:graphicData>
        </a:graphic>
      </p:graphicFrame>
      <p:sp>
        <p:nvSpPr>
          <p:cNvPr id="16" name="TextBox 15"/>
          <p:cNvSpPr txBox="1"/>
          <p:nvPr/>
        </p:nvSpPr>
        <p:spPr>
          <a:xfrm>
            <a:off x="6351181" y="4260112"/>
            <a:ext cx="2371060" cy="523220"/>
          </a:xfrm>
          <a:prstGeom prst="rect">
            <a:avLst/>
          </a:prstGeom>
          <a:noFill/>
        </p:spPr>
        <p:txBody>
          <a:bodyPr wrap="square" rtlCol="0">
            <a:spAutoFit/>
          </a:bodyPr>
          <a:lstStyle/>
          <a:p>
            <a:r>
              <a:rPr lang="en-US" sz="1400" b="1" dirty="0" smtClean="0">
                <a:solidFill>
                  <a:schemeClr val="accent2"/>
                </a:solidFill>
              </a:rPr>
              <a:t>EV_4WK_DC – 1 orbit</a:t>
            </a:r>
          </a:p>
          <a:p>
            <a:r>
              <a:rPr lang="en-US" sz="1400" b="1" dirty="0" smtClean="0">
                <a:solidFill>
                  <a:schemeClr val="accent2"/>
                </a:solidFill>
              </a:rPr>
              <a:t>Every 4</a:t>
            </a:r>
            <a:r>
              <a:rPr lang="en-US" sz="1400" b="1" baseline="30000" dirty="0" smtClean="0">
                <a:solidFill>
                  <a:schemeClr val="accent2"/>
                </a:solidFill>
              </a:rPr>
              <a:t>th</a:t>
            </a:r>
            <a:r>
              <a:rPr lang="en-US" sz="1400" b="1" dirty="0" smtClean="0">
                <a:solidFill>
                  <a:schemeClr val="accent2"/>
                </a:solidFill>
              </a:rPr>
              <a:t> week</a:t>
            </a:r>
            <a:endParaRPr lang="en-US" sz="1400" b="1" dirty="0">
              <a:solidFill>
                <a:schemeClr val="accent2"/>
              </a:solidFill>
            </a:endParaRPr>
          </a:p>
        </p:txBody>
      </p:sp>
      <p:sp>
        <p:nvSpPr>
          <p:cNvPr id="17" name="Rectangle 16"/>
          <p:cNvSpPr/>
          <p:nvPr/>
        </p:nvSpPr>
        <p:spPr bwMode="auto">
          <a:xfrm>
            <a:off x="3349256" y="4848447"/>
            <a:ext cx="2551814" cy="1818167"/>
          </a:xfrm>
          <a:prstGeom prst="rect">
            <a:avLst/>
          </a:prstGeom>
          <a:no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a:off x="6351182" y="4841358"/>
            <a:ext cx="2541181" cy="531628"/>
          </a:xfrm>
          <a:prstGeom prst="rect">
            <a:avLst/>
          </a:prstGeom>
          <a:noFill/>
          <a:ln w="1905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19" name="Rectangle 18"/>
          <p:cNvSpPr/>
          <p:nvPr/>
        </p:nvSpPr>
        <p:spPr bwMode="auto">
          <a:xfrm>
            <a:off x="439481" y="2087525"/>
            <a:ext cx="2229292" cy="2814084"/>
          </a:xfrm>
          <a:prstGeom prst="rect">
            <a:avLst/>
          </a:prstGeom>
          <a:noFill/>
          <a:ln w="1905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20"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Flight calibrations modified after launch</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4" name="TextBox 13"/>
          <p:cNvSpPr txBox="1"/>
          <p:nvPr/>
        </p:nvSpPr>
        <p:spPr>
          <a:xfrm>
            <a:off x="3186260" y="1448475"/>
            <a:ext cx="801279" cy="246221"/>
          </a:xfrm>
          <a:prstGeom prst="rect">
            <a:avLst/>
          </a:prstGeom>
          <a:noFill/>
        </p:spPr>
        <p:txBody>
          <a:bodyPr wrap="square" rtlCol="0">
            <a:spAutoFit/>
          </a:bodyPr>
          <a:lstStyle/>
          <a:p>
            <a:pPr algn="l"/>
            <a:r>
              <a:rPr lang="en-US" b="1" dirty="0" smtClean="0">
                <a:solidFill>
                  <a:srgbClr val="00B050"/>
                </a:solidFill>
              </a:rPr>
              <a:t>Original</a:t>
            </a:r>
            <a:endParaRPr lang="en-US" b="1" dirty="0">
              <a:solidFill>
                <a:srgbClr val="00B050"/>
              </a:solidFill>
            </a:endParaRPr>
          </a:p>
        </p:txBody>
      </p:sp>
      <p:sp>
        <p:nvSpPr>
          <p:cNvPr id="21" name="TextBox 20"/>
          <p:cNvSpPr txBox="1"/>
          <p:nvPr/>
        </p:nvSpPr>
        <p:spPr>
          <a:xfrm>
            <a:off x="3902699" y="1446027"/>
            <a:ext cx="722464" cy="246221"/>
          </a:xfrm>
          <a:prstGeom prst="rect">
            <a:avLst/>
          </a:prstGeom>
          <a:noFill/>
        </p:spPr>
        <p:txBody>
          <a:bodyPr wrap="square" rtlCol="0">
            <a:spAutoFit/>
          </a:bodyPr>
          <a:lstStyle/>
          <a:p>
            <a:pPr algn="l"/>
            <a:r>
              <a:rPr lang="en-US" b="1" dirty="0" smtClean="0">
                <a:solidFill>
                  <a:schemeClr val="accent2"/>
                </a:solidFill>
              </a:rPr>
              <a:t>Modified</a:t>
            </a:r>
            <a:endParaRPr lang="en-US" b="1" dirty="0">
              <a:solidFill>
                <a:schemeClr val="accent2"/>
              </a:solidFill>
            </a:endParaRPr>
          </a:p>
        </p:txBody>
      </p:sp>
      <p:cxnSp>
        <p:nvCxnSpPr>
          <p:cNvPr id="23" name="Straight Arrow Connector 22"/>
          <p:cNvCxnSpPr>
            <a:stCxn id="21" idx="3"/>
          </p:cNvCxnSpPr>
          <p:nvPr/>
        </p:nvCxnSpPr>
        <p:spPr bwMode="auto">
          <a:xfrm>
            <a:off x="4625163" y="1569138"/>
            <a:ext cx="365937" cy="0"/>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cxnSp>
        <p:nvCxnSpPr>
          <p:cNvPr id="28" name="Straight Arrow Connector 27"/>
          <p:cNvCxnSpPr>
            <a:stCxn id="14" idx="1"/>
          </p:cNvCxnSpPr>
          <p:nvPr/>
        </p:nvCxnSpPr>
        <p:spPr bwMode="auto">
          <a:xfrm flipH="1" flipV="1">
            <a:off x="2809188" y="1571585"/>
            <a:ext cx="377072" cy="1"/>
          </a:xfrm>
          <a:prstGeom prst="straightConnector1">
            <a:avLst/>
          </a:prstGeom>
          <a:solidFill>
            <a:schemeClr val="accent1"/>
          </a:solidFill>
          <a:ln w="19050" cap="flat" cmpd="sng" algn="ctr">
            <a:solidFill>
              <a:srgbClr val="00B050"/>
            </a:solidFill>
            <a:prstDash val="solid"/>
            <a:round/>
            <a:headEnd type="none" w="med" len="med"/>
            <a:tailEnd type="arrow"/>
          </a:ln>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043" y="1666874"/>
            <a:ext cx="2414931" cy="24149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043" y="4221538"/>
            <a:ext cx="2414931" cy="2414931"/>
          </a:xfrm>
          <a:prstGeom prst="rect">
            <a:avLst/>
          </a:prstGeom>
        </p:spPr>
      </p:pic>
      <p:sp>
        <p:nvSpPr>
          <p:cNvPr id="6" name="TextBox 5"/>
          <p:cNvSpPr txBox="1"/>
          <p:nvPr/>
        </p:nvSpPr>
        <p:spPr>
          <a:xfrm>
            <a:off x="4091233" y="1709559"/>
            <a:ext cx="4383464" cy="523220"/>
          </a:xfrm>
          <a:prstGeom prst="rect">
            <a:avLst/>
          </a:prstGeom>
          <a:solidFill>
            <a:srgbClr val="FFFF00"/>
          </a:solidFill>
        </p:spPr>
        <p:txBody>
          <a:bodyPr wrap="square" rtlCol="0">
            <a:spAutoFit/>
          </a:bodyPr>
          <a:lstStyle/>
          <a:p>
            <a:r>
              <a:rPr lang="en-US" sz="1400" b="1" dirty="0" smtClean="0"/>
              <a:t>Original dark sequence was not optimized for transient removal</a:t>
            </a:r>
            <a:endParaRPr lang="en-US" sz="1400" b="1" dirty="0"/>
          </a:p>
        </p:txBody>
      </p:sp>
      <p:sp>
        <p:nvSpPr>
          <p:cNvPr id="7" name="Rectangle 2"/>
          <p:cNvSpPr txBox="1">
            <a:spLocks noChangeArrowheads="1"/>
          </p:cNvSpPr>
          <p:nvPr/>
        </p:nvSpPr>
        <p:spPr bwMode="auto">
          <a:xfrm>
            <a:off x="1470581" y="47134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Updated dark calibration sequence</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8" name="TextBox 7"/>
          <p:cNvSpPr txBox="1"/>
          <p:nvPr/>
        </p:nvSpPr>
        <p:spPr>
          <a:xfrm>
            <a:off x="173642" y="2017335"/>
            <a:ext cx="848412" cy="646331"/>
          </a:xfrm>
          <a:prstGeom prst="rect">
            <a:avLst/>
          </a:prstGeom>
          <a:noFill/>
        </p:spPr>
        <p:txBody>
          <a:bodyPr wrap="square" rtlCol="0">
            <a:spAutoFit/>
          </a:bodyPr>
          <a:lstStyle/>
          <a:p>
            <a:pPr algn="l"/>
            <a:r>
              <a:rPr lang="en-US" sz="1200" b="1" dirty="0" smtClean="0">
                <a:solidFill>
                  <a:schemeClr val="accent2"/>
                </a:solidFill>
              </a:rPr>
              <a:t>Before transient removal</a:t>
            </a:r>
            <a:endParaRPr lang="en-US" sz="1200" b="1" dirty="0">
              <a:solidFill>
                <a:schemeClr val="accent2"/>
              </a:solidFill>
            </a:endParaRPr>
          </a:p>
        </p:txBody>
      </p:sp>
      <p:sp>
        <p:nvSpPr>
          <p:cNvPr id="9" name="TextBox 8"/>
          <p:cNvSpPr txBox="1"/>
          <p:nvPr/>
        </p:nvSpPr>
        <p:spPr>
          <a:xfrm>
            <a:off x="173642" y="4880194"/>
            <a:ext cx="848412" cy="646331"/>
          </a:xfrm>
          <a:prstGeom prst="rect">
            <a:avLst/>
          </a:prstGeom>
          <a:noFill/>
        </p:spPr>
        <p:txBody>
          <a:bodyPr wrap="square" rtlCol="0">
            <a:spAutoFit/>
          </a:bodyPr>
          <a:lstStyle/>
          <a:p>
            <a:pPr algn="l"/>
            <a:r>
              <a:rPr lang="en-US" sz="1200" b="1" dirty="0" smtClean="0">
                <a:solidFill>
                  <a:schemeClr val="accent2"/>
                </a:solidFill>
              </a:rPr>
              <a:t>After transient removal</a:t>
            </a:r>
            <a:endParaRPr lang="en-US" sz="1200" b="1" dirty="0">
              <a:solidFill>
                <a:schemeClr val="accent2"/>
              </a:solidFill>
            </a:endParaRPr>
          </a:p>
        </p:txBody>
      </p:sp>
      <p:sp>
        <p:nvSpPr>
          <p:cNvPr id="10" name="TextBox 9"/>
          <p:cNvSpPr txBox="1"/>
          <p:nvPr/>
        </p:nvSpPr>
        <p:spPr>
          <a:xfrm>
            <a:off x="4543720" y="2504558"/>
            <a:ext cx="3610466" cy="523220"/>
          </a:xfrm>
          <a:prstGeom prst="rect">
            <a:avLst/>
          </a:prstGeom>
          <a:noFill/>
        </p:spPr>
        <p:txBody>
          <a:bodyPr wrap="square" rtlCol="0">
            <a:spAutoFit/>
          </a:bodyPr>
          <a:lstStyle/>
          <a:p>
            <a:r>
              <a:rPr lang="en-US" sz="1400" b="1" dirty="0" smtClean="0"/>
              <a:t>Dark Correction for 7.5 sec TC Image</a:t>
            </a:r>
          </a:p>
          <a:p>
            <a:r>
              <a:rPr lang="en-US" sz="1400" dirty="0" smtClean="0"/>
              <a:t>(row by row mean)</a:t>
            </a:r>
            <a:endParaRPr lang="en-US" sz="1400" dirty="0"/>
          </a:p>
        </p:txBody>
      </p:sp>
      <p:grpSp>
        <p:nvGrpSpPr>
          <p:cNvPr id="14" name="Group 13"/>
          <p:cNvGrpSpPr/>
          <p:nvPr/>
        </p:nvGrpSpPr>
        <p:grpSpPr>
          <a:xfrm>
            <a:off x="4395968" y="2949050"/>
            <a:ext cx="3905970" cy="2825675"/>
            <a:chOff x="4395968" y="2949050"/>
            <a:chExt cx="3905970" cy="2825675"/>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8636" t="8201"/>
            <a:stretch/>
          </p:blipFill>
          <p:spPr>
            <a:xfrm>
              <a:off x="4395968" y="2949050"/>
              <a:ext cx="3905970" cy="2825675"/>
            </a:xfrm>
            <a:prstGeom prst="rect">
              <a:avLst/>
            </a:prstGeom>
          </p:spPr>
        </p:pic>
        <p:sp>
          <p:nvSpPr>
            <p:cNvPr id="11" name="TextBox 10"/>
            <p:cNvSpPr txBox="1"/>
            <p:nvPr/>
          </p:nvSpPr>
          <p:spPr>
            <a:xfrm>
              <a:off x="6429081" y="4620359"/>
              <a:ext cx="1613554" cy="461665"/>
            </a:xfrm>
            <a:prstGeom prst="rect">
              <a:avLst/>
            </a:prstGeom>
            <a:noFill/>
          </p:spPr>
          <p:txBody>
            <a:bodyPr wrap="square" rtlCol="0">
              <a:spAutoFit/>
            </a:bodyPr>
            <a:lstStyle/>
            <a:p>
              <a:pPr algn="l"/>
              <a:r>
                <a:rPr lang="en-US" sz="1200" b="1" dirty="0" smtClean="0"/>
                <a:t>PEATE / SOC Darks</a:t>
              </a:r>
            </a:p>
            <a:p>
              <a:pPr algn="l"/>
              <a:r>
                <a:rPr lang="en-US" sz="1200" b="1" dirty="0" smtClean="0">
                  <a:solidFill>
                    <a:srgbClr val="FF33CC"/>
                  </a:solidFill>
                </a:rPr>
                <a:t>Original Cal. Darks</a:t>
              </a:r>
              <a:endParaRPr lang="en-US" sz="1200" b="1" dirty="0">
                <a:solidFill>
                  <a:srgbClr val="FF33CC"/>
                </a:solidFill>
              </a:endParaRPr>
            </a:p>
          </p:txBody>
        </p:sp>
      </p:grpSp>
      <p:sp>
        <p:nvSpPr>
          <p:cNvPr id="12" name="TextBox 11"/>
          <p:cNvSpPr txBox="1"/>
          <p:nvPr/>
        </p:nvSpPr>
        <p:spPr>
          <a:xfrm>
            <a:off x="6146276" y="5719834"/>
            <a:ext cx="2413262" cy="738664"/>
          </a:xfrm>
          <a:prstGeom prst="rect">
            <a:avLst/>
          </a:prstGeom>
          <a:solidFill>
            <a:srgbClr val="FFFF00"/>
          </a:solidFill>
        </p:spPr>
        <p:txBody>
          <a:bodyPr wrap="square" rtlCol="0">
            <a:spAutoFit/>
          </a:bodyPr>
          <a:lstStyle/>
          <a:p>
            <a:r>
              <a:rPr lang="en-US" sz="1400" b="1" dirty="0" smtClean="0"/>
              <a:t>We do not currently  understand this small dark current difference</a:t>
            </a:r>
            <a:endParaRPr lang="en-US" sz="1400" b="1" dirty="0"/>
          </a:p>
        </p:txBody>
      </p:sp>
    </p:spTree>
    <p:extLst>
      <p:ext uri="{BB962C8B-B14F-4D97-AF65-F5344CB8AC3E}">
        <p14:creationId xmlns:p14="http://schemas.microsoft.com/office/powerpoint/2010/main" val="201235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Solar noise driven by diffuser features</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pic>
        <p:nvPicPr>
          <p:cNvPr id="166914" name="Picture 2"/>
          <p:cNvPicPr>
            <a:picLocks noChangeAspect="1" noChangeArrowheads="1"/>
          </p:cNvPicPr>
          <p:nvPr/>
        </p:nvPicPr>
        <p:blipFill>
          <a:blip r:embed="rId2" cstate="print"/>
          <a:srcRect l="11003" t="27078" r="11990" b="6603"/>
          <a:stretch>
            <a:fillRect/>
          </a:stretch>
        </p:blipFill>
        <p:spPr bwMode="auto">
          <a:xfrm>
            <a:off x="435935" y="1719495"/>
            <a:ext cx="3361764" cy="2286000"/>
          </a:xfrm>
          <a:prstGeom prst="rect">
            <a:avLst/>
          </a:prstGeom>
          <a:solidFill>
            <a:srgbClr val="FFFFFF"/>
          </a:solidFill>
          <a:ln w="9525">
            <a:noFill/>
            <a:miter lim="800000"/>
            <a:headEnd/>
            <a:tailEnd/>
          </a:ln>
        </p:spPr>
      </p:pic>
      <p:sp>
        <p:nvSpPr>
          <p:cNvPr id="4" name="TextBox 3"/>
          <p:cNvSpPr txBox="1"/>
          <p:nvPr/>
        </p:nvSpPr>
        <p:spPr>
          <a:xfrm>
            <a:off x="414669" y="1371600"/>
            <a:ext cx="4104167" cy="523220"/>
          </a:xfrm>
          <a:prstGeom prst="rect">
            <a:avLst/>
          </a:prstGeom>
          <a:noFill/>
        </p:spPr>
        <p:txBody>
          <a:bodyPr wrap="square" rtlCol="0">
            <a:spAutoFit/>
          </a:bodyPr>
          <a:lstStyle/>
          <a:p>
            <a:pPr algn="l"/>
            <a:r>
              <a:rPr lang="en-US" sz="1400" b="1" dirty="0" smtClean="0"/>
              <a:t>NP Working Diffuser ratio:   </a:t>
            </a:r>
            <a:r>
              <a:rPr lang="en-US" sz="1400" dirty="0" smtClean="0"/>
              <a:t>Aug. 31 / Mar. 21</a:t>
            </a:r>
          </a:p>
          <a:p>
            <a:pPr lvl="1" algn="l"/>
            <a:r>
              <a:rPr lang="el-GR" sz="1400" dirty="0" smtClean="0"/>
              <a:t>β</a:t>
            </a:r>
            <a:r>
              <a:rPr lang="en-US" sz="1400" dirty="0" smtClean="0"/>
              <a:t>=18.95° / </a:t>
            </a:r>
            <a:r>
              <a:rPr lang="el-GR" sz="1400" dirty="0" smtClean="0"/>
              <a:t>β</a:t>
            </a:r>
            <a:r>
              <a:rPr lang="en-US" sz="1400" dirty="0" smtClean="0"/>
              <a:t>=18.95°</a:t>
            </a:r>
            <a:endParaRPr lang="en-US" sz="1400" dirty="0"/>
          </a:p>
        </p:txBody>
      </p:sp>
      <p:pic>
        <p:nvPicPr>
          <p:cNvPr id="166915" name="Picture 3"/>
          <p:cNvPicPr>
            <a:picLocks noChangeAspect="1" noChangeArrowheads="1"/>
          </p:cNvPicPr>
          <p:nvPr/>
        </p:nvPicPr>
        <p:blipFill>
          <a:blip r:embed="rId3" cstate="print"/>
          <a:srcRect l="11851" t="24662" r="11372" b="6290"/>
          <a:stretch>
            <a:fillRect/>
          </a:stretch>
        </p:blipFill>
        <p:spPr bwMode="auto">
          <a:xfrm>
            <a:off x="435935" y="4572000"/>
            <a:ext cx="3538729" cy="2286000"/>
          </a:xfrm>
          <a:prstGeom prst="rect">
            <a:avLst/>
          </a:prstGeom>
          <a:solidFill>
            <a:srgbClr val="FFFFFF"/>
          </a:solidFill>
          <a:ln w="9525">
            <a:noFill/>
            <a:miter lim="800000"/>
            <a:headEnd/>
            <a:tailEnd/>
          </a:ln>
        </p:spPr>
      </p:pic>
      <p:sp>
        <p:nvSpPr>
          <p:cNvPr id="6" name="TextBox 5"/>
          <p:cNvSpPr txBox="1"/>
          <p:nvPr/>
        </p:nvSpPr>
        <p:spPr>
          <a:xfrm>
            <a:off x="450112" y="4118344"/>
            <a:ext cx="3962400" cy="523220"/>
          </a:xfrm>
          <a:prstGeom prst="rect">
            <a:avLst/>
          </a:prstGeom>
          <a:noFill/>
        </p:spPr>
        <p:txBody>
          <a:bodyPr wrap="square" rtlCol="0">
            <a:spAutoFit/>
          </a:bodyPr>
          <a:lstStyle/>
          <a:p>
            <a:pPr algn="l"/>
            <a:r>
              <a:rPr lang="en-US" sz="1400" b="1" dirty="0" smtClean="0"/>
              <a:t>NP Working </a:t>
            </a:r>
            <a:r>
              <a:rPr lang="en-US" sz="1400" b="1" smtClean="0"/>
              <a:t>Diffuser ratio:   </a:t>
            </a:r>
            <a:r>
              <a:rPr lang="en-US" sz="1400" dirty="0" smtClean="0"/>
              <a:t>Jun. 27 / Mar. 21</a:t>
            </a:r>
          </a:p>
          <a:p>
            <a:pPr lvl="1" algn="l"/>
            <a:r>
              <a:rPr lang="el-GR" sz="1400" dirty="0" smtClean="0"/>
              <a:t>β</a:t>
            </a:r>
            <a:r>
              <a:rPr lang="en-US" sz="1400" dirty="0" smtClean="0"/>
              <a:t>=14.57° / </a:t>
            </a:r>
            <a:r>
              <a:rPr lang="el-GR" sz="1400" dirty="0" smtClean="0"/>
              <a:t>β</a:t>
            </a:r>
            <a:r>
              <a:rPr lang="en-US" sz="1400" dirty="0" smtClean="0"/>
              <a:t>=18.95°</a:t>
            </a:r>
            <a:endParaRPr lang="en-US" sz="1400" dirty="0"/>
          </a:p>
        </p:txBody>
      </p:sp>
      <p:pic>
        <p:nvPicPr>
          <p:cNvPr id="166916" name="Picture 4"/>
          <p:cNvPicPr>
            <a:picLocks noChangeAspect="1" noChangeArrowheads="1"/>
          </p:cNvPicPr>
          <p:nvPr/>
        </p:nvPicPr>
        <p:blipFill>
          <a:blip r:embed="rId4" cstate="print"/>
          <a:srcRect t="8949"/>
          <a:stretch>
            <a:fillRect/>
          </a:stretch>
        </p:blipFill>
        <p:spPr bwMode="auto">
          <a:xfrm>
            <a:off x="4394443" y="1765005"/>
            <a:ext cx="3955216" cy="2573081"/>
          </a:xfrm>
          <a:prstGeom prst="rect">
            <a:avLst/>
          </a:prstGeom>
          <a:solidFill>
            <a:srgbClr val="FFFFFF"/>
          </a:solidFill>
          <a:ln w="9525">
            <a:noFill/>
            <a:miter lim="800000"/>
            <a:headEnd/>
            <a:tailEnd/>
          </a:ln>
        </p:spPr>
      </p:pic>
      <p:sp>
        <p:nvSpPr>
          <p:cNvPr id="8" name="TextBox 7"/>
          <p:cNvSpPr txBox="1"/>
          <p:nvPr/>
        </p:nvSpPr>
        <p:spPr>
          <a:xfrm>
            <a:off x="5741581" y="4072270"/>
            <a:ext cx="1754372" cy="246221"/>
          </a:xfrm>
          <a:prstGeom prst="rect">
            <a:avLst/>
          </a:prstGeom>
          <a:solidFill>
            <a:schemeClr val="bg1"/>
          </a:solidFill>
        </p:spPr>
        <p:txBody>
          <a:bodyPr wrap="square" rtlCol="0">
            <a:spAutoFit/>
          </a:bodyPr>
          <a:lstStyle/>
          <a:p>
            <a:pPr algn="l"/>
            <a:r>
              <a:rPr lang="en-US" b="1" dirty="0" smtClean="0"/>
              <a:t>Solar </a:t>
            </a:r>
            <a:r>
              <a:rPr lang="el-GR" b="1" dirty="0" smtClean="0"/>
              <a:t>β</a:t>
            </a:r>
            <a:r>
              <a:rPr lang="en-US" b="1" dirty="0" smtClean="0"/>
              <a:t> Angle (degrees)</a:t>
            </a:r>
            <a:endParaRPr lang="en-US" b="1" dirty="0"/>
          </a:p>
        </p:txBody>
      </p:sp>
      <p:sp>
        <p:nvSpPr>
          <p:cNvPr id="9" name="TextBox 8"/>
          <p:cNvSpPr txBox="1"/>
          <p:nvPr/>
        </p:nvSpPr>
        <p:spPr>
          <a:xfrm rot="16200000">
            <a:off x="3558785" y="2796085"/>
            <a:ext cx="1956391" cy="276999"/>
          </a:xfrm>
          <a:prstGeom prst="rect">
            <a:avLst/>
          </a:prstGeom>
          <a:solidFill>
            <a:schemeClr val="bg1"/>
          </a:solidFill>
        </p:spPr>
        <p:txBody>
          <a:bodyPr wrap="square" rtlCol="0">
            <a:spAutoFit/>
          </a:bodyPr>
          <a:lstStyle/>
          <a:p>
            <a:pPr algn="l"/>
            <a:r>
              <a:rPr lang="el-GR" sz="1200" b="1" dirty="0" smtClean="0"/>
              <a:t>σ</a:t>
            </a:r>
            <a:r>
              <a:rPr lang="en-US" sz="1200" b="1" dirty="0" smtClean="0"/>
              <a:t> of ratio to Mar. 21 (%)</a:t>
            </a:r>
            <a:endParaRPr lang="en-US" sz="1200" b="1" dirty="0"/>
          </a:p>
        </p:txBody>
      </p:sp>
      <p:sp>
        <p:nvSpPr>
          <p:cNvPr id="10" name="TextBox 9"/>
          <p:cNvSpPr txBox="1"/>
          <p:nvPr/>
        </p:nvSpPr>
        <p:spPr>
          <a:xfrm>
            <a:off x="7315201" y="1924492"/>
            <a:ext cx="574158" cy="338554"/>
          </a:xfrm>
          <a:prstGeom prst="rect">
            <a:avLst/>
          </a:prstGeom>
          <a:noFill/>
        </p:spPr>
        <p:txBody>
          <a:bodyPr wrap="square" rtlCol="0">
            <a:spAutoFit/>
          </a:bodyPr>
          <a:lstStyle/>
          <a:p>
            <a:pPr algn="l"/>
            <a:r>
              <a:rPr lang="en-US" sz="1600" b="1" dirty="0" smtClean="0"/>
              <a:t>NP</a:t>
            </a:r>
            <a:endParaRPr lang="en-US" sz="1600" b="1" dirty="0"/>
          </a:p>
        </p:txBody>
      </p:sp>
      <p:pic>
        <p:nvPicPr>
          <p:cNvPr id="166917" name="Picture 5"/>
          <p:cNvPicPr>
            <a:picLocks noChangeAspect="1" noChangeArrowheads="1"/>
          </p:cNvPicPr>
          <p:nvPr/>
        </p:nvPicPr>
        <p:blipFill>
          <a:blip r:embed="rId5" cstate="print"/>
          <a:srcRect t="8966" r="4333"/>
          <a:stretch>
            <a:fillRect/>
          </a:stretch>
        </p:blipFill>
        <p:spPr bwMode="auto">
          <a:xfrm>
            <a:off x="5749614" y="4518837"/>
            <a:ext cx="2830860" cy="2155013"/>
          </a:xfrm>
          <a:prstGeom prst="rect">
            <a:avLst/>
          </a:prstGeom>
          <a:solidFill>
            <a:srgbClr val="FFFFFF"/>
          </a:solidFill>
          <a:ln w="9525">
            <a:noFill/>
            <a:miter lim="800000"/>
            <a:headEnd/>
            <a:tailEnd/>
          </a:ln>
        </p:spPr>
      </p:pic>
      <p:sp>
        <p:nvSpPr>
          <p:cNvPr id="12" name="TextBox 11"/>
          <p:cNvSpPr txBox="1"/>
          <p:nvPr/>
        </p:nvSpPr>
        <p:spPr>
          <a:xfrm>
            <a:off x="7775945" y="4660604"/>
            <a:ext cx="574158" cy="338554"/>
          </a:xfrm>
          <a:prstGeom prst="rect">
            <a:avLst/>
          </a:prstGeom>
          <a:noFill/>
        </p:spPr>
        <p:txBody>
          <a:bodyPr wrap="square" rtlCol="0">
            <a:spAutoFit/>
          </a:bodyPr>
          <a:lstStyle/>
          <a:p>
            <a:pPr algn="l"/>
            <a:r>
              <a:rPr lang="en-US" sz="1600" b="1" dirty="0" smtClean="0"/>
              <a:t>TC</a:t>
            </a:r>
            <a:endParaRPr lang="en-US" sz="1600" b="1"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c_multbins3_norm"/>
          <p:cNvPicPr>
            <a:picLocks noChangeAspect="1" noChangeArrowheads="1"/>
          </p:cNvPicPr>
          <p:nvPr/>
        </p:nvPicPr>
        <p:blipFill>
          <a:blip r:embed="rId2" cstate="print">
            <a:extLst>
              <a:ext uri="{28A0092B-C50C-407E-A947-70E740481C1C}">
                <a14:useLocalDpi xmlns:a14="http://schemas.microsoft.com/office/drawing/2010/main" val="0"/>
              </a:ext>
            </a:extLst>
          </a:blip>
          <a:srcRect l="25043" t="54187" r="26261"/>
          <a:stretch>
            <a:fillRect/>
          </a:stretch>
        </p:blipFill>
        <p:spPr bwMode="auto">
          <a:xfrm>
            <a:off x="457200" y="4419600"/>
            <a:ext cx="3211873"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c_multbins3_norm"/>
          <p:cNvPicPr>
            <a:picLocks noChangeAspect="1" noChangeArrowheads="1"/>
          </p:cNvPicPr>
          <p:nvPr/>
        </p:nvPicPr>
        <p:blipFill>
          <a:blip r:embed="rId2" cstate="print">
            <a:extLst>
              <a:ext uri="{28A0092B-C50C-407E-A947-70E740481C1C}">
                <a14:useLocalDpi xmlns:a14="http://schemas.microsoft.com/office/drawing/2010/main" val="0"/>
              </a:ext>
            </a:extLst>
          </a:blip>
          <a:srcRect r="49913" b="53695"/>
          <a:stretch>
            <a:fillRect/>
          </a:stretch>
        </p:blipFill>
        <p:spPr bwMode="auto">
          <a:xfrm>
            <a:off x="457200" y="1752600"/>
            <a:ext cx="3268494"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Special solar data </a:t>
            </a:r>
            <a:r>
              <a:rPr kumimoji="0" lang="en-US" sz="2400" b="1" i="1" u="none" strike="noStrike" kern="0" cap="none" spc="0" normalizeH="0" baseline="0" noProof="0" dirty="0" err="1" smtClean="0">
                <a:ln>
                  <a:noFill/>
                </a:ln>
                <a:solidFill>
                  <a:schemeClr val="tx2"/>
                </a:solidFill>
                <a:effectLst/>
                <a:uLnTx/>
                <a:uFillTx/>
                <a:latin typeface="+mj-lt"/>
                <a:ea typeface="+mj-ea"/>
                <a:cs typeface="+mj-cs"/>
              </a:rPr>
              <a:t>resampled</a:t>
            </a:r>
            <a:r>
              <a:rPr kumimoji="0" lang="en-US" sz="2400" b="1" i="1" u="none" strike="noStrike" kern="0" cap="none" spc="0" normalizeH="0" baseline="0" noProof="0" dirty="0" smtClean="0">
                <a:ln>
                  <a:noFill/>
                </a:ln>
                <a:solidFill>
                  <a:schemeClr val="tx2"/>
                </a:solidFill>
                <a:effectLst/>
                <a:uLnTx/>
                <a:uFillTx/>
                <a:latin typeface="+mj-lt"/>
                <a:ea typeface="+mj-ea"/>
                <a:cs typeface="+mj-cs"/>
              </a:rPr>
              <a:t> to study diffuser feature reduction</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7" name="TextBox 6"/>
          <p:cNvSpPr txBox="1"/>
          <p:nvPr/>
        </p:nvSpPr>
        <p:spPr>
          <a:xfrm>
            <a:off x="762000" y="1447800"/>
            <a:ext cx="2819400" cy="276999"/>
          </a:xfrm>
          <a:prstGeom prst="rect">
            <a:avLst/>
          </a:prstGeom>
          <a:noFill/>
        </p:spPr>
        <p:txBody>
          <a:bodyPr wrap="square" rtlCol="0">
            <a:spAutoFit/>
          </a:bodyPr>
          <a:lstStyle/>
          <a:p>
            <a:pPr algn="l"/>
            <a:r>
              <a:rPr lang="en-US" sz="1200" b="1" dirty="0" smtClean="0"/>
              <a:t>3-image running aggregation</a:t>
            </a:r>
            <a:endParaRPr lang="en-US" sz="1200" b="1" dirty="0"/>
          </a:p>
        </p:txBody>
      </p:sp>
      <p:sp>
        <p:nvSpPr>
          <p:cNvPr id="8" name="TextBox 7"/>
          <p:cNvSpPr txBox="1"/>
          <p:nvPr/>
        </p:nvSpPr>
        <p:spPr>
          <a:xfrm>
            <a:off x="762000" y="4114800"/>
            <a:ext cx="2819400" cy="276999"/>
          </a:xfrm>
          <a:prstGeom prst="rect">
            <a:avLst/>
          </a:prstGeom>
          <a:noFill/>
        </p:spPr>
        <p:txBody>
          <a:bodyPr wrap="square" rtlCol="0">
            <a:spAutoFit/>
          </a:bodyPr>
          <a:lstStyle/>
          <a:p>
            <a:pPr algn="l"/>
            <a:r>
              <a:rPr lang="en-US" sz="1200" b="1" dirty="0" smtClean="0"/>
              <a:t>12-image running aggregation</a:t>
            </a:r>
            <a:endParaRPr lang="en-US" sz="1200" b="1" dirty="0"/>
          </a:p>
        </p:txBody>
      </p:sp>
      <p:grpSp>
        <p:nvGrpSpPr>
          <p:cNvPr id="21" name="Group 20"/>
          <p:cNvGrpSpPr/>
          <p:nvPr/>
        </p:nvGrpSpPr>
        <p:grpSpPr>
          <a:xfrm>
            <a:off x="4049487" y="1447800"/>
            <a:ext cx="4206238" cy="2609850"/>
            <a:chOff x="4495800" y="1447800"/>
            <a:chExt cx="4206238" cy="2609850"/>
          </a:xfrm>
        </p:grpSpPr>
        <p:pic>
          <p:nvPicPr>
            <p:cNvPr id="2051" name="Picture 3" descr="fl_tc_bincnts_stats_no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447800"/>
              <a:ext cx="3476625" cy="2609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91200" y="1905000"/>
              <a:ext cx="990600" cy="400110"/>
            </a:xfrm>
            <a:prstGeom prst="rect">
              <a:avLst/>
            </a:prstGeom>
            <a:noFill/>
          </p:spPr>
          <p:txBody>
            <a:bodyPr wrap="square" rtlCol="0">
              <a:spAutoFit/>
            </a:bodyPr>
            <a:lstStyle/>
            <a:p>
              <a:pPr algn="l"/>
              <a:r>
                <a:rPr lang="en-US" dirty="0" smtClean="0">
                  <a:solidFill>
                    <a:srgbClr val="FF0000"/>
                  </a:solidFill>
                </a:rPr>
                <a:t>Original solar sequence</a:t>
              </a:r>
              <a:endParaRPr lang="en-US" dirty="0">
                <a:solidFill>
                  <a:srgbClr val="FF0000"/>
                </a:solidFill>
              </a:endParaRPr>
            </a:p>
          </p:txBody>
        </p:sp>
        <p:cxnSp>
          <p:nvCxnSpPr>
            <p:cNvPr id="15" name="Straight Arrow Connector 14"/>
            <p:cNvCxnSpPr>
              <a:stCxn id="9" idx="1"/>
            </p:cNvCxnSpPr>
            <p:nvPr/>
          </p:nvCxnSpPr>
          <p:spPr bwMode="auto">
            <a:xfrm flipH="1" flipV="1">
              <a:off x="5610225" y="2105025"/>
              <a:ext cx="180975" cy="30"/>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18" name="Oval 17"/>
            <p:cNvSpPr/>
            <p:nvPr/>
          </p:nvSpPr>
          <p:spPr bwMode="auto">
            <a:xfrm>
              <a:off x="8656319" y="3596640"/>
              <a:ext cx="45719" cy="45719"/>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grpSp>
      <p:grpSp>
        <p:nvGrpSpPr>
          <p:cNvPr id="20" name="Group 19"/>
          <p:cNvGrpSpPr/>
          <p:nvPr/>
        </p:nvGrpSpPr>
        <p:grpSpPr>
          <a:xfrm>
            <a:off x="4042955" y="4253299"/>
            <a:ext cx="4167051" cy="2438401"/>
            <a:chOff x="4495799" y="4267198"/>
            <a:chExt cx="4167051" cy="2438401"/>
          </a:xfrm>
        </p:grpSpPr>
        <p:pic>
          <p:nvPicPr>
            <p:cNvPr id="2052" name="Picture 4" descr="fl_np_bincnts_stats_nor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799" y="4267198"/>
              <a:ext cx="3505201" cy="24384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91200" y="4648200"/>
              <a:ext cx="990600" cy="400110"/>
            </a:xfrm>
            <a:prstGeom prst="rect">
              <a:avLst/>
            </a:prstGeom>
            <a:noFill/>
          </p:spPr>
          <p:txBody>
            <a:bodyPr wrap="square" rtlCol="0">
              <a:spAutoFit/>
            </a:bodyPr>
            <a:lstStyle/>
            <a:p>
              <a:pPr algn="l"/>
              <a:r>
                <a:rPr lang="en-US" dirty="0" smtClean="0">
                  <a:solidFill>
                    <a:srgbClr val="FF0000"/>
                  </a:solidFill>
                </a:rPr>
                <a:t>Original solar sequence</a:t>
              </a:r>
              <a:endParaRPr lang="en-US" dirty="0">
                <a:solidFill>
                  <a:srgbClr val="FF0000"/>
                </a:solidFill>
              </a:endParaRPr>
            </a:p>
          </p:txBody>
        </p:sp>
        <p:cxnSp>
          <p:nvCxnSpPr>
            <p:cNvPr id="16" name="Straight Arrow Connector 15"/>
            <p:cNvCxnSpPr/>
            <p:nvPr/>
          </p:nvCxnSpPr>
          <p:spPr bwMode="auto">
            <a:xfrm flipH="1" flipV="1">
              <a:off x="5629275" y="4857750"/>
              <a:ext cx="180975" cy="30"/>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
          <p:nvSpPr>
            <p:cNvPr id="19" name="Oval 18"/>
            <p:cNvSpPr/>
            <p:nvPr/>
          </p:nvSpPr>
          <p:spPr bwMode="auto">
            <a:xfrm>
              <a:off x="8617131" y="6196149"/>
              <a:ext cx="45719" cy="45719"/>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grpSp>
      <p:sp>
        <p:nvSpPr>
          <p:cNvPr id="11" name="TextBox 10"/>
          <p:cNvSpPr txBox="1"/>
          <p:nvPr/>
        </p:nvSpPr>
        <p:spPr>
          <a:xfrm>
            <a:off x="6920818" y="3961907"/>
            <a:ext cx="1447800" cy="492443"/>
          </a:xfrm>
          <a:prstGeom prst="rect">
            <a:avLst/>
          </a:prstGeom>
          <a:noFill/>
        </p:spPr>
        <p:txBody>
          <a:bodyPr wrap="square" rtlCol="0">
            <a:spAutoFit/>
          </a:bodyPr>
          <a:lstStyle/>
          <a:p>
            <a:pPr algn="l"/>
            <a:r>
              <a:rPr lang="en-US" b="1" dirty="0" smtClean="0">
                <a:solidFill>
                  <a:srgbClr val="FF0000"/>
                </a:solidFill>
              </a:rPr>
              <a:t>New solar sequence:  </a:t>
            </a:r>
            <a:r>
              <a:rPr lang="en-US" sz="1600" dirty="0" smtClean="0">
                <a:solidFill>
                  <a:srgbClr val="FF0000"/>
                </a:solidFill>
              </a:rPr>
              <a:t>~ 80 sec</a:t>
            </a:r>
            <a:endParaRPr lang="en-US" dirty="0">
              <a:solidFill>
                <a:srgbClr val="FF0000"/>
              </a:solidFill>
            </a:endParaRPr>
          </a:p>
        </p:txBody>
      </p:sp>
      <p:cxnSp>
        <p:nvCxnSpPr>
          <p:cNvPr id="23" name="Straight Arrow Connector 22"/>
          <p:cNvCxnSpPr/>
          <p:nvPr/>
        </p:nvCxnSpPr>
        <p:spPr bwMode="auto">
          <a:xfrm flipV="1">
            <a:off x="7606075" y="3735484"/>
            <a:ext cx="505097" cy="226423"/>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24" name="Straight Arrow Connector 23"/>
          <p:cNvCxnSpPr>
            <a:stCxn id="11" idx="2"/>
          </p:cNvCxnSpPr>
          <p:nvPr/>
        </p:nvCxnSpPr>
        <p:spPr bwMode="auto">
          <a:xfrm rot="16200000" flipH="1">
            <a:off x="7069614" y="5029453"/>
            <a:ext cx="1578019" cy="427811"/>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22" name="TextBox 21"/>
          <p:cNvSpPr txBox="1"/>
          <p:nvPr/>
        </p:nvSpPr>
        <p:spPr>
          <a:xfrm>
            <a:off x="7606074" y="1722563"/>
            <a:ext cx="1292829" cy="1600438"/>
          </a:xfrm>
          <a:prstGeom prst="rect">
            <a:avLst/>
          </a:prstGeom>
          <a:solidFill>
            <a:srgbClr val="FFFF00"/>
          </a:solidFill>
        </p:spPr>
        <p:txBody>
          <a:bodyPr wrap="square" rtlCol="0">
            <a:spAutoFit/>
          </a:bodyPr>
          <a:lstStyle/>
          <a:p>
            <a:r>
              <a:rPr lang="en-US" sz="1400" b="1" dirty="0" smtClean="0"/>
              <a:t>Solar sequence lengthened  to reduce noise from diffuser features</a:t>
            </a:r>
            <a:endParaRPr lang="en-US" sz="1400" b="1" dirty="0"/>
          </a:p>
        </p:txBody>
      </p:sp>
    </p:spTree>
    <p:extLst>
      <p:ext uri="{BB962C8B-B14F-4D97-AF65-F5344CB8AC3E}">
        <p14:creationId xmlns:p14="http://schemas.microsoft.com/office/powerpoint/2010/main" val="882731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NASA evaluation</a:t>
            </a:r>
            <a:r>
              <a:rPr kumimoji="0" lang="en-US" sz="2400" b="1" i="1" u="none" strike="noStrike" kern="0" cap="none" spc="0" normalizeH="0" noProof="0" dirty="0" smtClean="0">
                <a:ln>
                  <a:noFill/>
                </a:ln>
                <a:solidFill>
                  <a:schemeClr val="tx2"/>
                </a:solidFill>
                <a:effectLst/>
                <a:uLnTx/>
                <a:uFillTx/>
                <a:latin typeface="+mj-lt"/>
                <a:ea typeface="+mj-ea"/>
                <a:cs typeface="+mj-cs"/>
              </a:rPr>
              <a:t> of IDPS OMPS SDR</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3" name="TextBox 2"/>
          <p:cNvSpPr txBox="1"/>
          <p:nvPr/>
        </p:nvSpPr>
        <p:spPr>
          <a:xfrm>
            <a:off x="576426" y="1547432"/>
            <a:ext cx="3030583" cy="369332"/>
          </a:xfrm>
          <a:prstGeom prst="rect">
            <a:avLst/>
          </a:prstGeom>
          <a:noFill/>
        </p:spPr>
        <p:txBody>
          <a:bodyPr wrap="square" rtlCol="0">
            <a:spAutoFit/>
          </a:bodyPr>
          <a:lstStyle/>
          <a:p>
            <a:r>
              <a:rPr lang="en-US" sz="1800" i="1" dirty="0" smtClean="0">
                <a:solidFill>
                  <a:schemeClr val="accent2"/>
                </a:solidFill>
              </a:rPr>
              <a:t>What does the SDR do?</a:t>
            </a:r>
            <a:endParaRPr lang="en-US" sz="1800" i="1" dirty="0">
              <a:solidFill>
                <a:schemeClr val="accent2"/>
              </a:solidFill>
            </a:endParaRPr>
          </a:p>
        </p:txBody>
      </p:sp>
      <p:grpSp>
        <p:nvGrpSpPr>
          <p:cNvPr id="4" name="Group 3"/>
          <p:cNvGrpSpPr/>
          <p:nvPr/>
        </p:nvGrpSpPr>
        <p:grpSpPr>
          <a:xfrm>
            <a:off x="371776" y="2017510"/>
            <a:ext cx="7924800" cy="1406545"/>
            <a:chOff x="635726" y="2629989"/>
            <a:chExt cx="7924800" cy="1406545"/>
          </a:xfrm>
        </p:grpSpPr>
        <p:sp>
          <p:nvSpPr>
            <p:cNvPr id="5" name="TextBox 4"/>
            <p:cNvSpPr txBox="1"/>
            <p:nvPr/>
          </p:nvSpPr>
          <p:spPr>
            <a:xfrm>
              <a:off x="635726" y="2629989"/>
              <a:ext cx="7924800" cy="400110"/>
            </a:xfrm>
            <a:prstGeom prst="rect">
              <a:avLst/>
            </a:prstGeom>
            <a:noFill/>
          </p:spPr>
          <p:txBody>
            <a:bodyPr wrap="square" rtlCol="0">
              <a:spAutoFit/>
            </a:bodyPr>
            <a:lstStyle/>
            <a:p>
              <a:r>
                <a:rPr lang="en-US" sz="1600" b="1" dirty="0" smtClean="0"/>
                <a:t>Radiance =</a:t>
              </a:r>
              <a:r>
                <a:rPr lang="en-US" sz="2000" b="1" dirty="0" smtClean="0"/>
                <a:t> [ </a:t>
              </a:r>
              <a:r>
                <a:rPr lang="en-US" sz="1600" b="1" dirty="0" smtClean="0"/>
                <a:t>Raw Counts – Bias – Smear – Dark – </a:t>
              </a:r>
              <a:r>
                <a:rPr lang="en-US" sz="1600" b="1" dirty="0" err="1" smtClean="0"/>
                <a:t>StrayLight</a:t>
              </a:r>
              <a:r>
                <a:rPr lang="en-US" sz="1600" b="1" dirty="0" smtClean="0"/>
                <a:t> </a:t>
              </a:r>
              <a:r>
                <a:rPr lang="en-US" sz="2000" b="1" dirty="0" smtClean="0"/>
                <a:t>]</a:t>
              </a:r>
              <a:r>
                <a:rPr lang="en-US" sz="1600" b="1" dirty="0" smtClean="0"/>
                <a:t> x Cal. </a:t>
              </a:r>
              <a:r>
                <a:rPr lang="en-US" sz="1600" b="1" dirty="0" err="1" smtClean="0"/>
                <a:t>Consts</a:t>
              </a:r>
              <a:r>
                <a:rPr lang="en-US" sz="1600" b="1" dirty="0" smtClean="0"/>
                <a:t>.</a:t>
              </a:r>
              <a:endParaRPr lang="en-US" sz="1600" b="1" dirty="0"/>
            </a:p>
          </p:txBody>
        </p:sp>
        <p:sp>
          <p:nvSpPr>
            <p:cNvPr id="6" name="TextBox 5"/>
            <p:cNvSpPr txBox="1"/>
            <p:nvPr/>
          </p:nvSpPr>
          <p:spPr>
            <a:xfrm>
              <a:off x="2394857" y="3657600"/>
              <a:ext cx="714103" cy="276999"/>
            </a:xfrm>
            <a:prstGeom prst="rect">
              <a:avLst/>
            </a:prstGeom>
            <a:noFill/>
          </p:spPr>
          <p:txBody>
            <a:bodyPr wrap="square" rtlCol="0">
              <a:spAutoFit/>
            </a:bodyPr>
            <a:lstStyle/>
            <a:p>
              <a:r>
                <a:rPr lang="en-US" sz="1200" b="1" dirty="0" smtClean="0">
                  <a:solidFill>
                    <a:schemeClr val="accent2"/>
                  </a:solidFill>
                </a:rPr>
                <a:t>OK</a:t>
              </a:r>
              <a:endParaRPr lang="en-US" sz="1200" b="1" dirty="0">
                <a:solidFill>
                  <a:schemeClr val="accent2"/>
                </a:solidFill>
              </a:endParaRPr>
            </a:p>
          </p:txBody>
        </p:sp>
        <p:sp>
          <p:nvSpPr>
            <p:cNvPr id="8" name="TextBox 7"/>
            <p:cNvSpPr txBox="1"/>
            <p:nvPr/>
          </p:nvSpPr>
          <p:spPr>
            <a:xfrm>
              <a:off x="4471852" y="3661954"/>
              <a:ext cx="1014548" cy="276999"/>
            </a:xfrm>
            <a:prstGeom prst="rect">
              <a:avLst/>
            </a:prstGeom>
            <a:noFill/>
          </p:spPr>
          <p:txBody>
            <a:bodyPr wrap="square" rtlCol="0">
              <a:spAutoFit/>
            </a:bodyPr>
            <a:lstStyle/>
            <a:p>
              <a:r>
                <a:rPr lang="en-US" sz="1200" b="1" dirty="0" smtClean="0">
                  <a:solidFill>
                    <a:schemeClr val="accent2"/>
                  </a:solidFill>
                </a:rPr>
                <a:t>Problems</a:t>
              </a:r>
              <a:endParaRPr lang="en-US" sz="1200" b="1" dirty="0">
                <a:solidFill>
                  <a:schemeClr val="accent2"/>
                </a:solidFill>
              </a:endParaRPr>
            </a:p>
          </p:txBody>
        </p:sp>
        <p:sp>
          <p:nvSpPr>
            <p:cNvPr id="9" name="TextBox 8"/>
            <p:cNvSpPr txBox="1"/>
            <p:nvPr/>
          </p:nvSpPr>
          <p:spPr>
            <a:xfrm>
              <a:off x="5743302" y="3574869"/>
              <a:ext cx="1206137" cy="461665"/>
            </a:xfrm>
            <a:prstGeom prst="rect">
              <a:avLst/>
            </a:prstGeom>
            <a:noFill/>
          </p:spPr>
          <p:txBody>
            <a:bodyPr wrap="square" rtlCol="0">
              <a:spAutoFit/>
            </a:bodyPr>
            <a:lstStyle/>
            <a:p>
              <a:r>
                <a:rPr lang="en-US" sz="1200" b="1" dirty="0" smtClean="0">
                  <a:solidFill>
                    <a:schemeClr val="accent2"/>
                  </a:solidFill>
                </a:rPr>
                <a:t>Not implemented</a:t>
              </a:r>
              <a:endParaRPr lang="en-US" sz="1200" b="1" dirty="0">
                <a:solidFill>
                  <a:schemeClr val="accent2"/>
                </a:solidFill>
              </a:endParaRPr>
            </a:p>
          </p:txBody>
        </p:sp>
        <p:sp>
          <p:nvSpPr>
            <p:cNvPr id="10" name="TextBox 9"/>
            <p:cNvSpPr txBox="1"/>
            <p:nvPr/>
          </p:nvSpPr>
          <p:spPr>
            <a:xfrm>
              <a:off x="7088777" y="3640183"/>
              <a:ext cx="1014548" cy="276999"/>
            </a:xfrm>
            <a:prstGeom prst="rect">
              <a:avLst/>
            </a:prstGeom>
            <a:noFill/>
          </p:spPr>
          <p:txBody>
            <a:bodyPr wrap="square" rtlCol="0">
              <a:spAutoFit/>
            </a:bodyPr>
            <a:lstStyle/>
            <a:p>
              <a:r>
                <a:rPr lang="en-US" sz="1200" b="1" dirty="0" smtClean="0">
                  <a:solidFill>
                    <a:schemeClr val="accent2"/>
                  </a:solidFill>
                </a:rPr>
                <a:t>Problems</a:t>
              </a:r>
              <a:endParaRPr lang="en-US" sz="1200" b="1" dirty="0">
                <a:solidFill>
                  <a:schemeClr val="accent2"/>
                </a:solidFill>
              </a:endParaRPr>
            </a:p>
          </p:txBody>
        </p:sp>
        <p:sp>
          <p:nvSpPr>
            <p:cNvPr id="11" name="TextBox 10"/>
            <p:cNvSpPr txBox="1"/>
            <p:nvPr/>
          </p:nvSpPr>
          <p:spPr>
            <a:xfrm>
              <a:off x="3513908" y="3653247"/>
              <a:ext cx="714103" cy="276999"/>
            </a:xfrm>
            <a:prstGeom prst="rect">
              <a:avLst/>
            </a:prstGeom>
            <a:noFill/>
          </p:spPr>
          <p:txBody>
            <a:bodyPr wrap="square" rtlCol="0">
              <a:spAutoFit/>
            </a:bodyPr>
            <a:lstStyle/>
            <a:p>
              <a:r>
                <a:rPr lang="en-US" sz="1200" b="1" dirty="0" smtClean="0">
                  <a:solidFill>
                    <a:schemeClr val="accent2"/>
                  </a:solidFill>
                </a:rPr>
                <a:t>OK?</a:t>
              </a:r>
              <a:endParaRPr lang="en-US" sz="1200" b="1" dirty="0">
                <a:solidFill>
                  <a:schemeClr val="accent2"/>
                </a:solidFill>
              </a:endParaRPr>
            </a:p>
          </p:txBody>
        </p:sp>
        <p:cxnSp>
          <p:nvCxnSpPr>
            <p:cNvPr id="13" name="Straight Arrow Connector 12"/>
            <p:cNvCxnSpPr>
              <a:stCxn id="6" idx="0"/>
            </p:cNvCxnSpPr>
            <p:nvPr/>
          </p:nvCxnSpPr>
          <p:spPr bwMode="auto">
            <a:xfrm rot="5400000" flipH="1" flipV="1">
              <a:off x="2464526" y="3370217"/>
              <a:ext cx="574766" cy="1588"/>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cxnSp>
          <p:nvCxnSpPr>
            <p:cNvPr id="14" name="Straight Arrow Connector 13"/>
            <p:cNvCxnSpPr>
              <a:stCxn id="11" idx="0"/>
            </p:cNvCxnSpPr>
            <p:nvPr/>
          </p:nvCxnSpPr>
          <p:spPr bwMode="auto">
            <a:xfrm rot="5400000" flipH="1" flipV="1">
              <a:off x="3562599" y="3344092"/>
              <a:ext cx="617516" cy="795"/>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cxnSp>
          <p:nvCxnSpPr>
            <p:cNvPr id="16" name="Straight Arrow Connector 15"/>
            <p:cNvCxnSpPr>
              <a:endCxn id="5" idx="2"/>
            </p:cNvCxnSpPr>
            <p:nvPr/>
          </p:nvCxnSpPr>
          <p:spPr bwMode="auto">
            <a:xfrm rot="16200000" flipV="1">
              <a:off x="4406296" y="3221929"/>
              <a:ext cx="557832" cy="174171"/>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cxnSp>
          <p:nvCxnSpPr>
            <p:cNvPr id="19" name="Straight Arrow Connector 18"/>
            <p:cNvCxnSpPr/>
            <p:nvPr/>
          </p:nvCxnSpPr>
          <p:spPr bwMode="auto">
            <a:xfrm rot="5400000" flipH="1" flipV="1">
              <a:off x="4973389" y="3226526"/>
              <a:ext cx="595743" cy="179320"/>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cxnSp>
          <p:nvCxnSpPr>
            <p:cNvPr id="21" name="Straight Arrow Connector 20"/>
            <p:cNvCxnSpPr/>
            <p:nvPr/>
          </p:nvCxnSpPr>
          <p:spPr bwMode="auto">
            <a:xfrm rot="16200000" flipV="1">
              <a:off x="6109860" y="3270862"/>
              <a:ext cx="473822" cy="3562"/>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cxnSp>
          <p:nvCxnSpPr>
            <p:cNvPr id="24" name="Straight Arrow Connector 23"/>
            <p:cNvCxnSpPr/>
            <p:nvPr/>
          </p:nvCxnSpPr>
          <p:spPr bwMode="auto">
            <a:xfrm rot="5400000" flipH="1" flipV="1">
              <a:off x="7281160" y="3296195"/>
              <a:ext cx="569617" cy="13857"/>
            </a:xfrm>
            <a:prstGeom prst="straightConnector1">
              <a:avLst/>
            </a:prstGeom>
            <a:solidFill>
              <a:schemeClr val="accent1"/>
            </a:solidFill>
            <a:ln w="19050" cap="flat" cmpd="sng" algn="ctr">
              <a:solidFill>
                <a:schemeClr val="accent2"/>
              </a:solidFill>
              <a:prstDash val="solid"/>
              <a:round/>
              <a:headEnd type="none" w="med" len="med"/>
              <a:tailEnd type="arrow"/>
            </a:ln>
            <a:effectLst/>
          </p:spPr>
        </p:cxnSp>
      </p:grpSp>
      <p:sp>
        <p:nvSpPr>
          <p:cNvPr id="26" name="TextBox 25"/>
          <p:cNvSpPr txBox="1"/>
          <p:nvPr/>
        </p:nvSpPr>
        <p:spPr>
          <a:xfrm>
            <a:off x="731518" y="3992835"/>
            <a:ext cx="7743177" cy="2308324"/>
          </a:xfrm>
          <a:prstGeom prst="rect">
            <a:avLst/>
          </a:prstGeom>
          <a:noFill/>
        </p:spPr>
        <p:txBody>
          <a:bodyPr wrap="square" rtlCol="0">
            <a:spAutoFit/>
          </a:bodyPr>
          <a:lstStyle/>
          <a:p>
            <a:pPr marL="285750" indent="-285750" algn="l">
              <a:buFont typeface="Arial" pitchFamily="34" charset="0"/>
              <a:buChar char="•"/>
            </a:pPr>
            <a:r>
              <a:rPr lang="en-US" sz="1800" dirty="0"/>
              <a:t>Smear, Dark, and </a:t>
            </a:r>
            <a:r>
              <a:rPr lang="en-US" sz="1800" dirty="0" err="1"/>
              <a:t>StrayLight</a:t>
            </a:r>
            <a:r>
              <a:rPr lang="en-US" sz="1800" dirty="0"/>
              <a:t> are small corrections, so  radiance errors are </a:t>
            </a:r>
            <a:r>
              <a:rPr lang="en-US" sz="1800" dirty="0" smtClean="0"/>
              <a:t>small</a:t>
            </a:r>
          </a:p>
          <a:p>
            <a:pPr marL="285750" indent="-285750" algn="l">
              <a:buFont typeface="Arial" pitchFamily="34" charset="0"/>
              <a:buChar char="•"/>
            </a:pPr>
            <a:endParaRPr lang="en-US" sz="1800" dirty="0"/>
          </a:p>
          <a:p>
            <a:pPr algn="l"/>
            <a:endParaRPr lang="en-US" sz="1800" dirty="0"/>
          </a:p>
          <a:p>
            <a:pPr marL="285750" indent="-285750" algn="l">
              <a:buFont typeface="Arial" pitchFamily="34" charset="0"/>
              <a:buChar char="•"/>
            </a:pPr>
            <a:r>
              <a:rPr lang="en-US" sz="1800" dirty="0" smtClean="0"/>
              <a:t>Some problems have clear resolutions</a:t>
            </a:r>
          </a:p>
          <a:p>
            <a:pPr marL="285750" indent="-285750" algn="l">
              <a:buFont typeface="Arial" pitchFamily="34" charset="0"/>
              <a:buChar char="•"/>
            </a:pPr>
            <a:r>
              <a:rPr lang="en-US" sz="1800" dirty="0" smtClean="0"/>
              <a:t>For others the cause is still under investigation</a:t>
            </a:r>
          </a:p>
          <a:p>
            <a:pPr lvl="1" algn="l"/>
            <a:endParaRPr lang="en-US" sz="1800" dirty="0"/>
          </a:p>
          <a:p>
            <a:pPr lvl="1" algn="l"/>
            <a:r>
              <a:rPr lang="en-US" sz="1800" b="1" i="1" dirty="0" smtClean="0">
                <a:solidFill>
                  <a:schemeClr val="accent2"/>
                </a:solidFill>
              </a:rPr>
              <a:t>EV SDR not understood well enough for Provisional</a:t>
            </a:r>
            <a:endParaRPr lang="en-US" sz="1800" b="1" i="1" dirty="0">
              <a:solidFill>
                <a:schemeClr val="accent2"/>
              </a:solidFill>
            </a:endParaRPr>
          </a:p>
        </p:txBody>
      </p:sp>
      <p:sp>
        <p:nvSpPr>
          <p:cNvPr id="18" name="TextBox 17"/>
          <p:cNvSpPr txBox="1"/>
          <p:nvPr/>
        </p:nvSpPr>
        <p:spPr>
          <a:xfrm>
            <a:off x="1114512" y="4681563"/>
            <a:ext cx="6511719" cy="307777"/>
          </a:xfrm>
          <a:prstGeom prst="rect">
            <a:avLst/>
          </a:prstGeom>
          <a:solidFill>
            <a:srgbClr val="FFFF00"/>
          </a:solidFill>
        </p:spPr>
        <p:txBody>
          <a:bodyPr wrap="none" rtlCol="0">
            <a:spAutoFit/>
          </a:bodyPr>
          <a:lstStyle/>
          <a:p>
            <a:pPr algn="l"/>
            <a:r>
              <a:rPr lang="en-US" sz="1400" b="1" dirty="0" smtClean="0"/>
              <a:t>But ….  we believe this evaluation is about establishing confidence in SDR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225" r="25736" b="50000"/>
          <a:stretch/>
        </p:blipFill>
        <p:spPr>
          <a:xfrm>
            <a:off x="239486" y="2820991"/>
            <a:ext cx="3648076" cy="2785889"/>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482" t="50000" r="50000" b="5600"/>
          <a:stretch/>
        </p:blipFill>
        <p:spPr>
          <a:xfrm>
            <a:off x="4602752" y="4275285"/>
            <a:ext cx="3386112" cy="2473858"/>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000" t="50000" r="4353" b="5978"/>
          <a:stretch/>
        </p:blipFill>
        <p:spPr>
          <a:xfrm>
            <a:off x="4628877" y="1544410"/>
            <a:ext cx="3395689" cy="2452824"/>
          </a:xfrm>
          <a:prstGeom prst="rect">
            <a:avLst/>
          </a:prstGeom>
        </p:spPr>
      </p:pic>
      <p:sp>
        <p:nvSpPr>
          <p:cNvPr id="5"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Transients in smear region</a:t>
            </a:r>
            <a:r>
              <a:rPr kumimoji="0" lang="en-US" sz="2400" b="1" i="1" u="none" strike="noStrike" kern="0" cap="none" spc="0" normalizeH="0" noProof="0" dirty="0" smtClean="0">
                <a:ln>
                  <a:noFill/>
                </a:ln>
                <a:solidFill>
                  <a:schemeClr val="tx2"/>
                </a:solidFill>
                <a:effectLst/>
                <a:uLnTx/>
                <a:uFillTx/>
                <a:latin typeface="+mj-lt"/>
                <a:ea typeface="+mj-ea"/>
                <a:cs typeface="+mj-cs"/>
              </a:rPr>
              <a:t> not corrected</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6" name="TextBox 5"/>
          <p:cNvSpPr txBox="1"/>
          <p:nvPr/>
        </p:nvSpPr>
        <p:spPr>
          <a:xfrm>
            <a:off x="786370" y="1692808"/>
            <a:ext cx="2666110" cy="738664"/>
          </a:xfrm>
          <a:prstGeom prst="rect">
            <a:avLst/>
          </a:prstGeom>
          <a:solidFill>
            <a:srgbClr val="FFFF00"/>
          </a:solidFill>
        </p:spPr>
        <p:txBody>
          <a:bodyPr wrap="square" rtlCol="0" anchor="ctr">
            <a:spAutoFit/>
          </a:bodyPr>
          <a:lstStyle/>
          <a:p>
            <a:r>
              <a:rPr lang="en-US" sz="1400" b="1" dirty="0" smtClean="0"/>
              <a:t>Smear is the only correction derived directly from Earth scene data</a:t>
            </a:r>
          </a:p>
        </p:txBody>
      </p:sp>
      <p:sp>
        <p:nvSpPr>
          <p:cNvPr id="7" name="TextBox 6"/>
          <p:cNvSpPr txBox="1"/>
          <p:nvPr/>
        </p:nvSpPr>
        <p:spPr>
          <a:xfrm>
            <a:off x="844730" y="2795451"/>
            <a:ext cx="2394858" cy="276999"/>
          </a:xfrm>
          <a:prstGeom prst="rect">
            <a:avLst/>
          </a:prstGeom>
          <a:noFill/>
        </p:spPr>
        <p:txBody>
          <a:bodyPr wrap="square" rtlCol="0">
            <a:spAutoFit/>
          </a:bodyPr>
          <a:lstStyle/>
          <a:p>
            <a:r>
              <a:rPr lang="en-US" sz="1200" dirty="0" smtClean="0"/>
              <a:t>Smear Signal</a:t>
            </a:r>
            <a:endParaRPr lang="en-US" sz="1200" dirty="0"/>
          </a:p>
        </p:txBody>
      </p:sp>
      <p:sp>
        <p:nvSpPr>
          <p:cNvPr id="8" name="TextBox 7"/>
          <p:cNvSpPr txBox="1"/>
          <p:nvPr/>
        </p:nvSpPr>
        <p:spPr>
          <a:xfrm>
            <a:off x="5212078" y="1389017"/>
            <a:ext cx="2394858" cy="276999"/>
          </a:xfrm>
          <a:prstGeom prst="rect">
            <a:avLst/>
          </a:prstGeom>
          <a:noFill/>
        </p:spPr>
        <p:txBody>
          <a:bodyPr wrap="square" rtlCol="0">
            <a:spAutoFit/>
          </a:bodyPr>
          <a:lstStyle/>
          <a:p>
            <a:r>
              <a:rPr lang="en-US" sz="1200" dirty="0" smtClean="0"/>
              <a:t>Derived Radiance (right side)</a:t>
            </a:r>
            <a:endParaRPr lang="en-US" sz="1200" dirty="0"/>
          </a:p>
        </p:txBody>
      </p:sp>
      <p:sp>
        <p:nvSpPr>
          <p:cNvPr id="9" name="TextBox 8"/>
          <p:cNvSpPr txBox="1"/>
          <p:nvPr/>
        </p:nvSpPr>
        <p:spPr>
          <a:xfrm>
            <a:off x="5233850" y="4058194"/>
            <a:ext cx="2394858" cy="276999"/>
          </a:xfrm>
          <a:prstGeom prst="rect">
            <a:avLst/>
          </a:prstGeom>
          <a:noFill/>
        </p:spPr>
        <p:txBody>
          <a:bodyPr wrap="square" rtlCol="0">
            <a:spAutoFit/>
          </a:bodyPr>
          <a:lstStyle/>
          <a:p>
            <a:r>
              <a:rPr lang="en-US" sz="1200" dirty="0" smtClean="0"/>
              <a:t>Derived Radiance (left side)</a:t>
            </a:r>
            <a:endParaRPr lang="en-US" sz="1200" dirty="0"/>
          </a:p>
        </p:txBody>
      </p:sp>
      <p:cxnSp>
        <p:nvCxnSpPr>
          <p:cNvPr id="11" name="Straight Arrow Connector 10"/>
          <p:cNvCxnSpPr/>
          <p:nvPr/>
        </p:nvCxnSpPr>
        <p:spPr bwMode="auto">
          <a:xfrm flipV="1">
            <a:off x="3056709" y="3152503"/>
            <a:ext cx="2194560" cy="82731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V="1">
            <a:off x="3239589" y="4990011"/>
            <a:ext cx="2046514" cy="34836"/>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5" name="TextBox 14"/>
          <p:cNvSpPr txBox="1"/>
          <p:nvPr/>
        </p:nvSpPr>
        <p:spPr>
          <a:xfrm>
            <a:off x="8024566" y="3675120"/>
            <a:ext cx="1084217" cy="1200329"/>
          </a:xfrm>
          <a:prstGeom prst="rect">
            <a:avLst/>
          </a:prstGeom>
          <a:noFill/>
        </p:spPr>
        <p:txBody>
          <a:bodyPr wrap="square" rtlCol="0">
            <a:spAutoFit/>
          </a:bodyPr>
          <a:lstStyle/>
          <a:p>
            <a:r>
              <a:rPr lang="en-US" sz="1200" dirty="0" smtClean="0"/>
              <a:t>These data are doors-closed, so radiances should be zero</a:t>
            </a:r>
            <a:endParaRPr lang="en-US" sz="1200" dirty="0"/>
          </a:p>
        </p:txBody>
      </p:sp>
      <p:sp>
        <p:nvSpPr>
          <p:cNvPr id="13" name="TextBox 12"/>
          <p:cNvSpPr txBox="1"/>
          <p:nvPr/>
        </p:nvSpPr>
        <p:spPr>
          <a:xfrm>
            <a:off x="844730" y="5870453"/>
            <a:ext cx="2666110" cy="738664"/>
          </a:xfrm>
          <a:prstGeom prst="rect">
            <a:avLst/>
          </a:prstGeom>
          <a:solidFill>
            <a:srgbClr val="FFFF00"/>
          </a:solidFill>
        </p:spPr>
        <p:txBody>
          <a:bodyPr wrap="square" rtlCol="0" anchor="ctr">
            <a:spAutoFit/>
          </a:bodyPr>
          <a:lstStyle/>
          <a:p>
            <a:r>
              <a:rPr lang="en-US" sz="1400" b="1" dirty="0" smtClean="0"/>
              <a:t>Will result in significant radiance errors over entire swath (primarily in SAA)</a:t>
            </a:r>
          </a:p>
        </p:txBody>
      </p:sp>
    </p:spTree>
    <p:extLst>
      <p:ext uri="{BB962C8B-B14F-4D97-AF65-F5344CB8AC3E}">
        <p14:creationId xmlns:p14="http://schemas.microsoft.com/office/powerpoint/2010/main" val="16858096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3291840" y="1624965"/>
            <a:ext cx="5852160" cy="2331720"/>
            <a:chOff x="2886074" y="161925"/>
            <a:chExt cx="6124575" cy="2417990"/>
          </a:xfrm>
        </p:grpSpPr>
        <p:pic>
          <p:nvPicPr>
            <p:cNvPr id="5" name="Picture 4" descr="TC-nhot_thruorb4179_61001newaspect.12aug23.png"/>
            <p:cNvPicPr>
              <a:picLocks noChangeAspect="1"/>
            </p:cNvPicPr>
            <p:nvPr/>
          </p:nvPicPr>
          <p:blipFill>
            <a:blip r:embed="rId2" cstate="print"/>
            <a:srcRect t="7880"/>
            <a:stretch>
              <a:fillRect/>
            </a:stretch>
          </p:blipFill>
          <p:spPr>
            <a:xfrm>
              <a:off x="2886074" y="161925"/>
              <a:ext cx="6124575" cy="2417990"/>
            </a:xfrm>
            <a:prstGeom prst="rect">
              <a:avLst/>
            </a:prstGeom>
          </p:spPr>
        </p:pic>
        <p:sp>
          <p:nvSpPr>
            <p:cNvPr id="8" name="TextBox 7"/>
            <p:cNvSpPr txBox="1"/>
            <p:nvPr/>
          </p:nvSpPr>
          <p:spPr>
            <a:xfrm>
              <a:off x="6743700" y="1409700"/>
              <a:ext cx="1771650" cy="319164"/>
            </a:xfrm>
            <a:prstGeom prst="rect">
              <a:avLst/>
            </a:prstGeom>
            <a:noFill/>
          </p:spPr>
          <p:txBody>
            <a:bodyPr wrap="square" rtlCol="0">
              <a:spAutoFit/>
            </a:bodyPr>
            <a:lstStyle/>
            <a:p>
              <a:r>
                <a:rPr lang="en-US" sz="1400" dirty="0" smtClean="0">
                  <a:solidFill>
                    <a:schemeClr val="accent1">
                      <a:lumMod val="75000"/>
                    </a:schemeClr>
                  </a:solidFill>
                </a:rPr>
                <a:t>Total Column</a:t>
              </a:r>
              <a:endParaRPr lang="en-US" sz="1400" dirty="0">
                <a:solidFill>
                  <a:schemeClr val="accent1">
                    <a:lumMod val="75000"/>
                  </a:schemeClr>
                </a:solidFill>
              </a:endParaRPr>
            </a:p>
          </p:txBody>
        </p:sp>
      </p:grpSp>
      <p:grpSp>
        <p:nvGrpSpPr>
          <p:cNvPr id="11" name="Group 11"/>
          <p:cNvGrpSpPr/>
          <p:nvPr/>
        </p:nvGrpSpPr>
        <p:grpSpPr>
          <a:xfrm>
            <a:off x="3291840" y="3963760"/>
            <a:ext cx="5852160" cy="2331720"/>
            <a:chOff x="2870199" y="2524125"/>
            <a:chExt cx="6149976" cy="2419351"/>
          </a:xfrm>
        </p:grpSpPr>
        <p:pic>
          <p:nvPicPr>
            <p:cNvPr id="6" name="Picture 5" descr="NP-nhot_thruorb4179_61001newaspect.12aug23.png"/>
            <p:cNvPicPr>
              <a:picLocks noChangeAspect="1"/>
            </p:cNvPicPr>
            <p:nvPr/>
          </p:nvPicPr>
          <p:blipFill>
            <a:blip r:embed="rId3" cstate="print"/>
            <a:srcRect t="8209"/>
            <a:stretch>
              <a:fillRect/>
            </a:stretch>
          </p:blipFill>
          <p:spPr>
            <a:xfrm>
              <a:off x="2870199" y="2524125"/>
              <a:ext cx="6149976" cy="2419351"/>
            </a:xfrm>
            <a:prstGeom prst="rect">
              <a:avLst/>
            </a:prstGeom>
          </p:spPr>
        </p:pic>
        <p:sp>
          <p:nvSpPr>
            <p:cNvPr id="9" name="TextBox 8"/>
            <p:cNvSpPr txBox="1"/>
            <p:nvPr/>
          </p:nvSpPr>
          <p:spPr>
            <a:xfrm>
              <a:off x="6829425" y="3800474"/>
              <a:ext cx="1771650" cy="319344"/>
            </a:xfrm>
            <a:prstGeom prst="rect">
              <a:avLst/>
            </a:prstGeom>
            <a:noFill/>
          </p:spPr>
          <p:txBody>
            <a:bodyPr wrap="square" rtlCol="0">
              <a:spAutoFit/>
            </a:bodyPr>
            <a:lstStyle/>
            <a:p>
              <a:r>
                <a:rPr lang="en-US" sz="1400" dirty="0" smtClean="0">
                  <a:solidFill>
                    <a:schemeClr val="accent1">
                      <a:lumMod val="75000"/>
                    </a:schemeClr>
                  </a:solidFill>
                </a:rPr>
                <a:t>Nadir Profiler</a:t>
              </a:r>
              <a:endParaRPr lang="en-US" sz="1400" dirty="0">
                <a:solidFill>
                  <a:schemeClr val="accent1">
                    <a:lumMod val="75000"/>
                  </a:schemeClr>
                </a:solidFill>
              </a:endParaRPr>
            </a:p>
          </p:txBody>
        </p:sp>
      </p:gr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001" r="4249"/>
          <a:stretch/>
        </p:blipFill>
        <p:spPr>
          <a:xfrm>
            <a:off x="114709" y="1426633"/>
            <a:ext cx="3457574" cy="2857500"/>
          </a:xfrm>
          <a:prstGeom prst="rect">
            <a:avLst/>
          </a:prstGeom>
        </p:spPr>
      </p:pic>
      <p:sp>
        <p:nvSpPr>
          <p:cNvPr id="13" name="TextBox 12"/>
          <p:cNvSpPr txBox="1"/>
          <p:nvPr/>
        </p:nvSpPr>
        <p:spPr>
          <a:xfrm>
            <a:off x="513975" y="4857532"/>
            <a:ext cx="2377271" cy="954107"/>
          </a:xfrm>
          <a:prstGeom prst="rect">
            <a:avLst/>
          </a:prstGeom>
          <a:solidFill>
            <a:srgbClr val="FFFF00"/>
          </a:solidFill>
        </p:spPr>
        <p:txBody>
          <a:bodyPr wrap="square" rtlCol="0">
            <a:spAutoFit/>
          </a:bodyPr>
          <a:lstStyle/>
          <a:p>
            <a:r>
              <a:rPr lang="en-US" sz="1400" b="1" dirty="0" smtClean="0"/>
              <a:t>A “hot pixel” is any pixel with a statistically significant increase in dark current since launch</a:t>
            </a:r>
          </a:p>
        </p:txBody>
      </p:sp>
      <p:sp>
        <p:nvSpPr>
          <p:cNvPr id="14"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Increasing</a:t>
            </a:r>
            <a:r>
              <a:rPr kumimoji="0" lang="en-US" sz="2400" b="1" i="1" u="none" strike="noStrike" kern="0" cap="none" spc="0" normalizeH="0" noProof="0" dirty="0" smtClean="0">
                <a:ln>
                  <a:noFill/>
                </a:ln>
                <a:solidFill>
                  <a:schemeClr val="tx2"/>
                </a:solidFill>
                <a:effectLst/>
                <a:uLnTx/>
                <a:uFillTx/>
                <a:latin typeface="+mj-lt"/>
                <a:ea typeface="+mj-ea"/>
                <a:cs typeface="+mj-cs"/>
              </a:rPr>
              <a:t> dark currents, as expected</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057968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976" y="4386027"/>
            <a:ext cx="2666110" cy="1169551"/>
          </a:xfrm>
          <a:prstGeom prst="rect">
            <a:avLst/>
          </a:prstGeom>
          <a:solidFill>
            <a:srgbClr val="FFFF00"/>
          </a:solidFill>
        </p:spPr>
        <p:txBody>
          <a:bodyPr wrap="square" rtlCol="0" anchor="ctr">
            <a:spAutoFit/>
          </a:bodyPr>
          <a:lstStyle/>
          <a:p>
            <a:r>
              <a:rPr lang="en-US" sz="1400" b="1" dirty="0" smtClean="0"/>
              <a:t>Do not understand how</a:t>
            </a:r>
          </a:p>
          <a:p>
            <a:r>
              <a:rPr lang="en-US" sz="1400" b="1" dirty="0" smtClean="0"/>
              <a:t>these values come about</a:t>
            </a:r>
          </a:p>
          <a:p>
            <a:r>
              <a:rPr lang="en-US" sz="1400" b="1" dirty="0"/>
              <a:t>g</a:t>
            </a:r>
            <a:r>
              <a:rPr lang="en-US" sz="1400" b="1" dirty="0" smtClean="0"/>
              <a:t>iven the existing co-add and binning</a:t>
            </a:r>
          </a:p>
          <a:p>
            <a:r>
              <a:rPr lang="en-US" sz="1400" b="1" dirty="0" smtClean="0"/>
              <a:t>characteristics</a:t>
            </a:r>
          </a:p>
        </p:txBody>
      </p:sp>
      <p:sp>
        <p:nvSpPr>
          <p:cNvPr id="4" name="TextBox 3"/>
          <p:cNvSpPr txBox="1"/>
          <p:nvPr/>
        </p:nvSpPr>
        <p:spPr>
          <a:xfrm>
            <a:off x="410388" y="2283085"/>
            <a:ext cx="2064989" cy="738664"/>
          </a:xfrm>
          <a:prstGeom prst="rect">
            <a:avLst/>
          </a:prstGeom>
          <a:noFill/>
        </p:spPr>
        <p:txBody>
          <a:bodyPr wrap="none" rtlCol="0" anchor="ctr">
            <a:spAutoFit/>
          </a:bodyPr>
          <a:lstStyle/>
          <a:p>
            <a:pPr algn="ctr"/>
            <a:r>
              <a:rPr lang="en-US" sz="1400" dirty="0" smtClean="0"/>
              <a:t>Swath corresponding to</a:t>
            </a:r>
          </a:p>
          <a:p>
            <a:pPr algn="ctr"/>
            <a:r>
              <a:rPr lang="en-US" sz="1400" dirty="0" smtClean="0"/>
              <a:t>12 Oct 2012</a:t>
            </a:r>
          </a:p>
          <a:p>
            <a:pPr algn="ctr"/>
            <a:r>
              <a:rPr lang="en-US" sz="1400" dirty="0" smtClean="0"/>
              <a:t>5 </a:t>
            </a:r>
            <a:r>
              <a:rPr lang="en-US" sz="1400" dirty="0" err="1" smtClean="0"/>
              <a:t>hr</a:t>
            </a:r>
            <a:r>
              <a:rPr lang="en-US" sz="1400" dirty="0" smtClean="0"/>
              <a:t>, 52 min, 2.82 sec</a:t>
            </a:r>
          </a:p>
        </p:txBody>
      </p:sp>
      <p:grpSp>
        <p:nvGrpSpPr>
          <p:cNvPr id="18" name="Group 17"/>
          <p:cNvGrpSpPr/>
          <p:nvPr/>
        </p:nvGrpSpPr>
        <p:grpSpPr>
          <a:xfrm>
            <a:off x="2804798" y="1558834"/>
            <a:ext cx="6110602" cy="2203541"/>
            <a:chOff x="2804798" y="1558834"/>
            <a:chExt cx="6110602" cy="2203541"/>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316" r="4427" b="48603"/>
            <a:stretch/>
          </p:blipFill>
          <p:spPr>
            <a:xfrm>
              <a:off x="2804798" y="1558834"/>
              <a:ext cx="6110602" cy="2203541"/>
            </a:xfrm>
            <a:prstGeom prst="rect">
              <a:avLst/>
            </a:prstGeom>
          </p:spPr>
        </p:pic>
        <p:sp>
          <p:nvSpPr>
            <p:cNvPr id="6" name="TextBox 5"/>
            <p:cNvSpPr txBox="1"/>
            <p:nvPr/>
          </p:nvSpPr>
          <p:spPr>
            <a:xfrm>
              <a:off x="7115175" y="1771650"/>
              <a:ext cx="1285875" cy="276999"/>
            </a:xfrm>
            <a:prstGeom prst="rect">
              <a:avLst/>
            </a:prstGeom>
            <a:noFill/>
          </p:spPr>
          <p:txBody>
            <a:bodyPr wrap="square" rtlCol="0">
              <a:spAutoFit/>
            </a:bodyPr>
            <a:lstStyle/>
            <a:p>
              <a:r>
                <a:rPr lang="en-US" sz="1200" b="1" dirty="0" smtClean="0"/>
                <a:t>PEATE SDR</a:t>
              </a:r>
              <a:endParaRPr lang="en-US" sz="1200" b="1" dirty="0"/>
            </a:p>
          </p:txBody>
        </p:sp>
        <p:sp>
          <p:nvSpPr>
            <p:cNvPr id="8" name="TextBox 7"/>
            <p:cNvSpPr txBox="1"/>
            <p:nvPr/>
          </p:nvSpPr>
          <p:spPr>
            <a:xfrm>
              <a:off x="7448550" y="3009900"/>
              <a:ext cx="952500" cy="276999"/>
            </a:xfrm>
            <a:prstGeom prst="rect">
              <a:avLst/>
            </a:prstGeom>
            <a:noFill/>
          </p:spPr>
          <p:txBody>
            <a:bodyPr wrap="square" rtlCol="0">
              <a:spAutoFit/>
            </a:bodyPr>
            <a:lstStyle/>
            <a:p>
              <a:r>
                <a:rPr lang="en-US" sz="1200" b="1" dirty="0" smtClean="0">
                  <a:solidFill>
                    <a:srgbClr val="FF0000"/>
                  </a:solidFill>
                </a:rPr>
                <a:t>Bias Floor</a:t>
              </a:r>
              <a:endParaRPr lang="en-US" sz="1200" b="1" dirty="0">
                <a:solidFill>
                  <a:srgbClr val="FF0000"/>
                </a:solidFill>
              </a:endParaRPr>
            </a:p>
          </p:txBody>
        </p:sp>
        <p:cxnSp>
          <p:nvCxnSpPr>
            <p:cNvPr id="10" name="Straight Arrow Connector 9"/>
            <p:cNvCxnSpPr/>
            <p:nvPr/>
          </p:nvCxnSpPr>
          <p:spPr>
            <a:xfrm flipV="1">
              <a:off x="5276850" y="2352675"/>
              <a:ext cx="0" cy="934224"/>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29150" y="2727126"/>
              <a:ext cx="733425" cy="307777"/>
            </a:xfrm>
            <a:prstGeom prst="rect">
              <a:avLst/>
            </a:prstGeom>
            <a:noFill/>
          </p:spPr>
          <p:txBody>
            <a:bodyPr wrap="square" rtlCol="0">
              <a:spAutoFit/>
            </a:bodyPr>
            <a:lstStyle/>
            <a:p>
              <a:r>
                <a:rPr lang="en-US" sz="1400" b="1" dirty="0" smtClean="0">
                  <a:solidFill>
                    <a:schemeClr val="accent1"/>
                  </a:solidFill>
                </a:rPr>
                <a:t>smear</a:t>
              </a:r>
              <a:endParaRPr lang="en-US" sz="1400" b="1" dirty="0">
                <a:solidFill>
                  <a:schemeClr val="accent1"/>
                </a:solidFill>
              </a:endParaRPr>
            </a:p>
          </p:txBody>
        </p:sp>
      </p:grpSp>
      <p:grpSp>
        <p:nvGrpSpPr>
          <p:cNvPr id="15" name="Group 14"/>
          <p:cNvGrpSpPr/>
          <p:nvPr/>
        </p:nvGrpSpPr>
        <p:grpSpPr>
          <a:xfrm>
            <a:off x="2971800" y="4075611"/>
            <a:ext cx="5943600" cy="2258514"/>
            <a:chOff x="2971800" y="4075611"/>
            <a:chExt cx="5943600" cy="2258514"/>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139" t="7490" r="3587" b="48206"/>
            <a:stretch/>
          </p:blipFill>
          <p:spPr>
            <a:xfrm>
              <a:off x="2971800" y="4075611"/>
              <a:ext cx="5943600" cy="2258514"/>
            </a:xfrm>
            <a:prstGeom prst="rect">
              <a:avLst/>
            </a:prstGeom>
          </p:spPr>
        </p:pic>
        <p:sp>
          <p:nvSpPr>
            <p:cNvPr id="7" name="TextBox 6"/>
            <p:cNvSpPr txBox="1"/>
            <p:nvPr/>
          </p:nvSpPr>
          <p:spPr>
            <a:xfrm>
              <a:off x="7029450" y="4314825"/>
              <a:ext cx="1285875" cy="276999"/>
            </a:xfrm>
            <a:prstGeom prst="rect">
              <a:avLst/>
            </a:prstGeom>
            <a:noFill/>
          </p:spPr>
          <p:txBody>
            <a:bodyPr wrap="square" rtlCol="0">
              <a:spAutoFit/>
            </a:bodyPr>
            <a:lstStyle/>
            <a:p>
              <a:r>
                <a:rPr lang="en-US" sz="1200" b="1" dirty="0" smtClean="0"/>
                <a:t>IDPS SDR</a:t>
              </a:r>
              <a:endParaRPr lang="en-US" sz="1200" b="1" dirty="0"/>
            </a:p>
          </p:txBody>
        </p:sp>
        <p:cxnSp>
          <p:nvCxnSpPr>
            <p:cNvPr id="11" name="Straight Arrow Connector 10"/>
            <p:cNvCxnSpPr/>
            <p:nvPr/>
          </p:nvCxnSpPr>
          <p:spPr>
            <a:xfrm flipV="1">
              <a:off x="5191125" y="4752975"/>
              <a:ext cx="0" cy="1152051"/>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43425" y="5329000"/>
              <a:ext cx="733425" cy="307777"/>
            </a:xfrm>
            <a:prstGeom prst="rect">
              <a:avLst/>
            </a:prstGeom>
            <a:noFill/>
          </p:spPr>
          <p:txBody>
            <a:bodyPr wrap="square" rtlCol="0">
              <a:spAutoFit/>
            </a:bodyPr>
            <a:lstStyle/>
            <a:p>
              <a:r>
                <a:rPr lang="en-US" sz="1400" b="1" dirty="0" smtClean="0">
                  <a:solidFill>
                    <a:schemeClr val="accent1"/>
                  </a:solidFill>
                </a:rPr>
                <a:t>smear</a:t>
              </a:r>
              <a:endParaRPr lang="en-US" sz="1400" b="1" dirty="0">
                <a:solidFill>
                  <a:schemeClr val="accent1"/>
                </a:solidFill>
              </a:endParaRPr>
            </a:p>
          </p:txBody>
        </p:sp>
      </p:grpSp>
      <p:sp>
        <p:nvSpPr>
          <p:cNvPr id="19" name="TextBox 18"/>
          <p:cNvSpPr txBox="1"/>
          <p:nvPr/>
        </p:nvSpPr>
        <p:spPr>
          <a:xfrm>
            <a:off x="4815840" y="3648892"/>
            <a:ext cx="2168434" cy="261610"/>
          </a:xfrm>
          <a:prstGeom prst="rect">
            <a:avLst/>
          </a:prstGeom>
          <a:noFill/>
        </p:spPr>
        <p:txBody>
          <a:bodyPr wrap="square" rtlCol="0">
            <a:spAutoFit/>
          </a:bodyPr>
          <a:lstStyle/>
          <a:p>
            <a:r>
              <a:rPr lang="en-US" sz="1100" dirty="0" smtClean="0"/>
              <a:t>Wavelength Index</a:t>
            </a:r>
            <a:endParaRPr lang="en-US" sz="1100" dirty="0"/>
          </a:p>
        </p:txBody>
      </p:sp>
      <p:sp>
        <p:nvSpPr>
          <p:cNvPr id="20" name="TextBox 19"/>
          <p:cNvSpPr txBox="1"/>
          <p:nvPr/>
        </p:nvSpPr>
        <p:spPr>
          <a:xfrm>
            <a:off x="4898571" y="6204857"/>
            <a:ext cx="2168434" cy="261610"/>
          </a:xfrm>
          <a:prstGeom prst="rect">
            <a:avLst/>
          </a:prstGeom>
          <a:noFill/>
        </p:spPr>
        <p:txBody>
          <a:bodyPr wrap="square" rtlCol="0">
            <a:spAutoFit/>
          </a:bodyPr>
          <a:lstStyle/>
          <a:p>
            <a:r>
              <a:rPr lang="en-US" sz="1100" dirty="0" smtClean="0"/>
              <a:t>Wavelength Index</a:t>
            </a:r>
            <a:endParaRPr lang="en-US" sz="1100" dirty="0"/>
          </a:p>
        </p:txBody>
      </p:sp>
      <p:sp>
        <p:nvSpPr>
          <p:cNvPr id="21"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Smear values</a:t>
            </a:r>
            <a:r>
              <a:rPr kumimoji="0" lang="en-US" sz="2400" b="1" i="1" u="none" strike="noStrike" kern="0" cap="none" spc="0" normalizeH="0" noProof="0" dirty="0" smtClean="0">
                <a:ln>
                  <a:noFill/>
                </a:ln>
                <a:solidFill>
                  <a:schemeClr val="tx2"/>
                </a:solidFill>
                <a:effectLst/>
                <a:uLnTx/>
                <a:uFillTx/>
                <a:latin typeface="+mj-lt"/>
                <a:ea typeface="+mj-ea"/>
                <a:cs typeface="+mj-cs"/>
              </a:rPr>
              <a:t> </a:t>
            </a:r>
            <a:r>
              <a:rPr lang="en-US" sz="2400" b="1" i="1" kern="0" dirty="0" smtClean="0">
                <a:solidFill>
                  <a:schemeClr val="tx2"/>
                </a:solidFill>
                <a:latin typeface="+mj-lt"/>
                <a:ea typeface="+mj-ea"/>
                <a:cs typeface="+mj-cs"/>
              </a:rPr>
              <a:t>(reported as used in SDR) don’t appear to be correct</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7435643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0818" y="1504731"/>
            <a:ext cx="6091732" cy="738664"/>
          </a:xfrm>
          <a:prstGeom prst="rect">
            <a:avLst/>
          </a:prstGeom>
          <a:solidFill>
            <a:srgbClr val="FFFF00"/>
          </a:solidFill>
        </p:spPr>
        <p:txBody>
          <a:bodyPr wrap="none" rtlCol="0">
            <a:spAutoFit/>
          </a:bodyPr>
          <a:lstStyle/>
          <a:p>
            <a:r>
              <a:rPr lang="en-US" sz="1400" b="1" dirty="0" smtClean="0"/>
              <a:t>IDPS SDR uses radiance conversion coefficients that already assume</a:t>
            </a:r>
          </a:p>
          <a:p>
            <a:r>
              <a:rPr lang="en-US" sz="1400" b="1" dirty="0"/>
              <a:t>t</a:t>
            </a:r>
            <a:r>
              <a:rPr lang="en-US" sz="1400" b="1" dirty="0" smtClean="0"/>
              <a:t>hat a stray light correction has already been applied to the radiances</a:t>
            </a:r>
          </a:p>
          <a:p>
            <a:r>
              <a:rPr lang="en-US" sz="1400" b="1" dirty="0" smtClean="0"/>
              <a:t>     No such correction has yet been applied</a:t>
            </a:r>
          </a:p>
        </p:txBody>
      </p:sp>
      <p:grpSp>
        <p:nvGrpSpPr>
          <p:cNvPr id="9" name="Group 9"/>
          <p:cNvGrpSpPr/>
          <p:nvPr/>
        </p:nvGrpSpPr>
        <p:grpSpPr>
          <a:xfrm>
            <a:off x="0" y="2409824"/>
            <a:ext cx="4619306" cy="3695445"/>
            <a:chOff x="0" y="2409824"/>
            <a:chExt cx="4619306" cy="3695445"/>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09824"/>
              <a:ext cx="4619306" cy="3695445"/>
            </a:xfrm>
            <a:prstGeom prst="rect">
              <a:avLst/>
            </a:prstGeom>
          </p:spPr>
        </p:pic>
        <p:sp>
          <p:nvSpPr>
            <p:cNvPr id="6" name="TextBox 5"/>
            <p:cNvSpPr txBox="1"/>
            <p:nvPr/>
          </p:nvSpPr>
          <p:spPr>
            <a:xfrm>
              <a:off x="624145" y="2639883"/>
              <a:ext cx="891591" cy="338554"/>
            </a:xfrm>
            <a:prstGeom prst="rect">
              <a:avLst/>
            </a:prstGeom>
            <a:noFill/>
          </p:spPr>
          <p:txBody>
            <a:bodyPr wrap="none" rtlCol="0">
              <a:spAutoFit/>
            </a:bodyPr>
            <a:lstStyle/>
            <a:p>
              <a:r>
                <a:rPr lang="en-US" sz="1600" dirty="0" smtClean="0"/>
                <a:t>FOV 16</a:t>
              </a:r>
              <a:endParaRPr lang="en-US" sz="1600" dirty="0"/>
            </a:p>
          </p:txBody>
        </p:sp>
        <p:sp>
          <p:nvSpPr>
            <p:cNvPr id="7" name="TextBox 6"/>
            <p:cNvSpPr txBox="1"/>
            <p:nvPr/>
          </p:nvSpPr>
          <p:spPr>
            <a:xfrm>
              <a:off x="3543300" y="5067300"/>
              <a:ext cx="839461" cy="584775"/>
            </a:xfrm>
            <a:prstGeom prst="rect">
              <a:avLst/>
            </a:prstGeom>
            <a:noFill/>
          </p:spPr>
          <p:txBody>
            <a:bodyPr wrap="none" rtlCol="0">
              <a:spAutoFit/>
            </a:bodyPr>
            <a:lstStyle/>
            <a:p>
              <a:r>
                <a:rPr lang="en-US" sz="1600" dirty="0" smtClean="0">
                  <a:solidFill>
                    <a:srgbClr val="C80000"/>
                  </a:solidFill>
                </a:rPr>
                <a:t>IDPS</a:t>
              </a:r>
            </a:p>
            <a:p>
              <a:r>
                <a:rPr lang="en-US" sz="1600" dirty="0" smtClean="0">
                  <a:solidFill>
                    <a:srgbClr val="333399"/>
                  </a:solidFill>
                </a:rPr>
                <a:t>PEATE</a:t>
              </a:r>
              <a:endParaRPr lang="en-US" sz="1600" dirty="0">
                <a:solidFill>
                  <a:srgbClr val="333399"/>
                </a:solidFill>
              </a:endParaRPr>
            </a:p>
          </p:txBody>
        </p:sp>
      </p:grpSp>
      <p:grpSp>
        <p:nvGrpSpPr>
          <p:cNvPr id="10" name="Group 8"/>
          <p:cNvGrpSpPr/>
          <p:nvPr/>
        </p:nvGrpSpPr>
        <p:grpSpPr>
          <a:xfrm>
            <a:off x="4505325" y="2409823"/>
            <a:ext cx="4619306" cy="3695445"/>
            <a:chOff x="4505325" y="2409823"/>
            <a:chExt cx="4619306" cy="3695445"/>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325" y="2409823"/>
              <a:ext cx="4619306" cy="3695445"/>
            </a:xfrm>
            <a:prstGeom prst="rect">
              <a:avLst/>
            </a:prstGeom>
          </p:spPr>
        </p:pic>
        <p:sp>
          <p:nvSpPr>
            <p:cNvPr id="8" name="TextBox 7"/>
            <p:cNvSpPr txBox="1"/>
            <p:nvPr/>
          </p:nvSpPr>
          <p:spPr>
            <a:xfrm>
              <a:off x="5687377" y="5073937"/>
              <a:ext cx="3217547" cy="584775"/>
            </a:xfrm>
            <a:prstGeom prst="rect">
              <a:avLst/>
            </a:prstGeom>
            <a:noFill/>
          </p:spPr>
          <p:txBody>
            <a:bodyPr wrap="none" rtlCol="0">
              <a:spAutoFit/>
            </a:bodyPr>
            <a:lstStyle/>
            <a:p>
              <a:r>
                <a:rPr lang="en-US" sz="1600" dirty="0" smtClean="0"/>
                <a:t>IDPS / PEATE</a:t>
              </a:r>
            </a:p>
            <a:p>
              <a:r>
                <a:rPr lang="en-US" sz="1600" dirty="0" err="1" smtClean="0">
                  <a:solidFill>
                    <a:srgbClr val="00C800"/>
                  </a:solidFill>
                </a:rPr>
                <a:t>RadCoef</a:t>
              </a:r>
              <a:r>
                <a:rPr lang="en-US" sz="1600" dirty="0" smtClean="0">
                  <a:solidFill>
                    <a:srgbClr val="00C800"/>
                  </a:solidFill>
                </a:rPr>
                <a:t> </a:t>
              </a:r>
              <a:r>
                <a:rPr lang="en-US" sz="1600" dirty="0" err="1" smtClean="0">
                  <a:solidFill>
                    <a:srgbClr val="00C800"/>
                  </a:solidFill>
                </a:rPr>
                <a:t>SLcor</a:t>
              </a:r>
              <a:r>
                <a:rPr lang="en-US" sz="1600" dirty="0" smtClean="0">
                  <a:solidFill>
                    <a:srgbClr val="00C800"/>
                  </a:solidFill>
                </a:rPr>
                <a:t> / </a:t>
              </a:r>
              <a:r>
                <a:rPr lang="en-US" sz="1600" dirty="0" err="1" smtClean="0">
                  <a:solidFill>
                    <a:srgbClr val="00C800"/>
                  </a:solidFill>
                </a:rPr>
                <a:t>RadCoef</a:t>
              </a:r>
              <a:r>
                <a:rPr lang="en-US" sz="1600" dirty="0" smtClean="0">
                  <a:solidFill>
                    <a:srgbClr val="00C800"/>
                  </a:solidFill>
                </a:rPr>
                <a:t> </a:t>
              </a:r>
              <a:r>
                <a:rPr lang="en-US" sz="1600" dirty="0" err="1" smtClean="0">
                  <a:solidFill>
                    <a:srgbClr val="00C800"/>
                  </a:solidFill>
                </a:rPr>
                <a:t>NOcor</a:t>
              </a:r>
              <a:endParaRPr lang="en-US" sz="1600" dirty="0">
                <a:solidFill>
                  <a:srgbClr val="00C800"/>
                </a:solidFill>
              </a:endParaRPr>
            </a:p>
          </p:txBody>
        </p:sp>
      </p:grpSp>
      <p:sp>
        <p:nvSpPr>
          <p:cNvPr id="11"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i="1" kern="0" dirty="0" smtClean="0">
                <a:solidFill>
                  <a:schemeClr val="tx2"/>
                </a:solidFill>
                <a:latin typeface="+mj-lt"/>
                <a:ea typeface="+mj-ea"/>
                <a:cs typeface="+mj-cs"/>
              </a:rPr>
              <a:t>Calibration constants not appropriate for current stray light correction</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0215174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975" y="1096566"/>
            <a:ext cx="8791575" cy="549473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5" y="1248966"/>
            <a:ext cx="8791575" cy="549473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74" y="1248966"/>
            <a:ext cx="8791575" cy="549473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975" y="1248966"/>
            <a:ext cx="8791575" cy="5494734"/>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7650" y="1248966"/>
            <a:ext cx="8791575" cy="5494734"/>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650" y="1248966"/>
            <a:ext cx="8791575" cy="5494734"/>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7650" y="1248966"/>
            <a:ext cx="8791575" cy="5494734"/>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rcRect t="3262"/>
          <a:stretch>
            <a:fillRect/>
          </a:stretch>
        </p:blipFill>
        <p:spPr>
          <a:xfrm>
            <a:off x="180975" y="1428206"/>
            <a:ext cx="8791575" cy="5315494"/>
          </a:xfrm>
          <a:prstGeom prst="rect">
            <a:avLst/>
          </a:prstGeom>
        </p:spPr>
      </p:pic>
      <p:sp>
        <p:nvSpPr>
          <p:cNvPr id="10" name="Rectangle 2"/>
          <p:cNvSpPr txBox="1">
            <a:spLocks noChangeArrowheads="1"/>
          </p:cNvSpPr>
          <p:nvPr/>
        </p:nvSpPr>
        <p:spPr bwMode="auto">
          <a:xfrm>
            <a:off x="1593130" y="457200"/>
            <a:ext cx="656027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Code doesn’t properly deal with SAA corrections</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1" name="TextBox 10"/>
          <p:cNvSpPr txBox="1"/>
          <p:nvPr/>
        </p:nvSpPr>
        <p:spPr>
          <a:xfrm>
            <a:off x="3325586" y="3343003"/>
            <a:ext cx="839461" cy="584775"/>
          </a:xfrm>
          <a:prstGeom prst="rect">
            <a:avLst/>
          </a:prstGeom>
          <a:noFill/>
        </p:spPr>
        <p:txBody>
          <a:bodyPr wrap="none" rtlCol="0">
            <a:spAutoFit/>
          </a:bodyPr>
          <a:lstStyle/>
          <a:p>
            <a:r>
              <a:rPr lang="en-US" sz="1600" dirty="0" smtClean="0">
                <a:solidFill>
                  <a:srgbClr val="C80000"/>
                </a:solidFill>
              </a:rPr>
              <a:t>IDPS</a:t>
            </a:r>
          </a:p>
          <a:p>
            <a:r>
              <a:rPr lang="en-US" sz="1600" dirty="0" smtClean="0">
                <a:solidFill>
                  <a:srgbClr val="333399"/>
                </a:solidFill>
              </a:rPr>
              <a:t>PEATE</a:t>
            </a:r>
            <a:endParaRPr lang="en-US" sz="1600" dirty="0">
              <a:solidFill>
                <a:srgbClr val="333399"/>
              </a:solidFill>
            </a:endParaRPr>
          </a:p>
        </p:txBody>
      </p:sp>
      <p:sp>
        <p:nvSpPr>
          <p:cNvPr id="12" name="TextBox 11"/>
          <p:cNvSpPr txBox="1"/>
          <p:nvPr/>
        </p:nvSpPr>
        <p:spPr>
          <a:xfrm>
            <a:off x="247651" y="4857532"/>
            <a:ext cx="1642110" cy="1169551"/>
          </a:xfrm>
          <a:prstGeom prst="rect">
            <a:avLst/>
          </a:prstGeom>
          <a:solidFill>
            <a:srgbClr val="FFFF00"/>
          </a:solidFill>
        </p:spPr>
        <p:txBody>
          <a:bodyPr wrap="square" rtlCol="0">
            <a:spAutoFit/>
          </a:bodyPr>
          <a:lstStyle/>
          <a:p>
            <a:r>
              <a:rPr lang="en-US" sz="1400" b="1" dirty="0" smtClean="0"/>
              <a:t>SDR code currently uses a “special” Dark subtraction within the SAA</a:t>
            </a:r>
          </a:p>
        </p:txBody>
      </p:sp>
      <p:sp>
        <p:nvSpPr>
          <p:cNvPr id="21" name="TextBox 20"/>
          <p:cNvSpPr txBox="1"/>
          <p:nvPr/>
        </p:nvSpPr>
        <p:spPr>
          <a:xfrm>
            <a:off x="7159070" y="4640715"/>
            <a:ext cx="1642110" cy="2031325"/>
          </a:xfrm>
          <a:prstGeom prst="rect">
            <a:avLst/>
          </a:prstGeom>
          <a:solidFill>
            <a:srgbClr val="FFFF00"/>
          </a:solidFill>
        </p:spPr>
        <p:txBody>
          <a:bodyPr wrap="square" rtlCol="0">
            <a:spAutoFit/>
          </a:bodyPr>
          <a:lstStyle/>
          <a:p>
            <a:r>
              <a:rPr lang="en-US" sz="1400" b="1" dirty="0" smtClean="0"/>
              <a:t>Smear values used by SDR are all negative within the SAA</a:t>
            </a:r>
          </a:p>
          <a:p>
            <a:endParaRPr lang="en-US" sz="1400" b="1" dirty="0"/>
          </a:p>
          <a:p>
            <a:r>
              <a:rPr lang="en-US" sz="1400" b="1" dirty="0" smtClean="0"/>
              <a:t>OMPS doesn’t produce negative numbers</a:t>
            </a:r>
          </a:p>
        </p:txBody>
      </p:sp>
    </p:spTree>
    <p:extLst>
      <p:ext uri="{BB962C8B-B14F-4D97-AF65-F5344CB8AC3E}">
        <p14:creationId xmlns:p14="http://schemas.microsoft.com/office/powerpoint/2010/main" val="3224914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31075" y="1454331"/>
            <a:ext cx="4040188" cy="424452"/>
          </a:xfrm>
        </p:spPr>
        <p:txBody>
          <a:bodyPr>
            <a:normAutofit/>
          </a:bodyPr>
          <a:lstStyle/>
          <a:p>
            <a:r>
              <a:rPr lang="en-US" sz="1800" dirty="0" smtClean="0"/>
              <a:t>SOC provided Darks GND-PI table</a:t>
            </a:r>
            <a:endParaRPr lang="en-US" sz="1800" dirty="0"/>
          </a:p>
        </p:txBody>
      </p:sp>
      <p:sp>
        <p:nvSpPr>
          <p:cNvPr id="7" name="Text Placeholder 6"/>
          <p:cNvSpPr>
            <a:spLocks noGrp="1"/>
          </p:cNvSpPr>
          <p:nvPr>
            <p:ph type="body" sz="quarter" idx="3"/>
          </p:nvPr>
        </p:nvSpPr>
        <p:spPr>
          <a:xfrm>
            <a:off x="4627608" y="1369650"/>
            <a:ext cx="4356135" cy="506284"/>
          </a:xfrm>
        </p:spPr>
        <p:txBody>
          <a:bodyPr>
            <a:normAutofit/>
          </a:bodyPr>
          <a:lstStyle/>
          <a:p>
            <a:r>
              <a:rPr lang="en-US" sz="1800" dirty="0" smtClean="0"/>
              <a:t>G-ADA SDR run </a:t>
            </a:r>
            <a:r>
              <a:rPr lang="en-US" sz="1800" dirty="0" err="1" smtClean="0"/>
              <a:t>DarkCurrentEarth</a:t>
            </a:r>
            <a:endParaRPr lang="en-US" sz="1800" dirty="0"/>
          </a:p>
        </p:txBody>
      </p:sp>
      <p:sp>
        <p:nvSpPr>
          <p:cNvPr id="11"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Special dark table generated</a:t>
            </a:r>
            <a:r>
              <a:rPr kumimoji="0" lang="en-US" sz="2400" b="1" i="1" u="none" strike="noStrike" kern="0" cap="none" spc="0" normalizeH="0" noProof="0" dirty="0" smtClean="0">
                <a:ln>
                  <a:noFill/>
                </a:ln>
                <a:solidFill>
                  <a:schemeClr val="tx2"/>
                </a:solidFill>
                <a:effectLst/>
                <a:uLnTx/>
                <a:uFillTx/>
                <a:latin typeface="+mj-lt"/>
                <a:ea typeface="+mj-ea"/>
                <a:cs typeface="+mj-cs"/>
              </a:rPr>
              <a:t> </a:t>
            </a:r>
            <a:r>
              <a:rPr kumimoji="0" lang="en-US" sz="2400" b="1" i="1" u="none" strike="noStrike" kern="0" cap="none" spc="0" normalizeH="0" baseline="0" noProof="0" dirty="0" smtClean="0">
                <a:ln>
                  <a:noFill/>
                </a:ln>
                <a:solidFill>
                  <a:schemeClr val="tx2"/>
                </a:solidFill>
                <a:effectLst/>
                <a:uLnTx/>
                <a:uFillTx/>
                <a:latin typeface="+mj-lt"/>
                <a:ea typeface="+mj-ea"/>
                <a:cs typeface="+mj-cs"/>
              </a:rPr>
              <a:t>to study interpretation by EV SDR code </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2" name="TextBox 11"/>
          <p:cNvSpPr txBox="1"/>
          <p:nvPr/>
        </p:nvSpPr>
        <p:spPr>
          <a:xfrm>
            <a:off x="1935901" y="6050313"/>
            <a:ext cx="5370590" cy="523220"/>
          </a:xfrm>
          <a:prstGeom prst="rect">
            <a:avLst/>
          </a:prstGeom>
          <a:solidFill>
            <a:srgbClr val="FFFF00"/>
          </a:solidFill>
        </p:spPr>
        <p:txBody>
          <a:bodyPr wrap="square" rtlCol="0" anchor="ctr">
            <a:spAutoFit/>
          </a:bodyPr>
          <a:lstStyle/>
          <a:p>
            <a:r>
              <a:rPr lang="en-US" sz="1400" b="1" dirty="0" smtClean="0"/>
              <a:t>Test confirms that the EV SDR assigns darks to pixels the same way the SOC does when creating the Dark GND-PI table </a:t>
            </a:r>
          </a:p>
        </p:txBody>
      </p:sp>
      <p:pic>
        <p:nvPicPr>
          <p:cNvPr id="13" name="Content Placeholder 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2898"/>
          <a:stretch/>
        </p:blipFill>
        <p:spPr>
          <a:xfrm>
            <a:off x="457200" y="1951348"/>
            <a:ext cx="4040188" cy="3966753"/>
          </a:xfrm>
        </p:spPr>
      </p:pic>
      <p:pic>
        <p:nvPicPr>
          <p:cNvPr id="14" name="Content Placeholder 7"/>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12912"/>
          <a:stretch/>
        </p:blipFill>
        <p:spPr>
          <a:xfrm>
            <a:off x="4645025" y="1941921"/>
            <a:ext cx="4041775" cy="3976873"/>
          </a:xfrm>
        </p:spPr>
      </p:pic>
    </p:spTree>
    <p:extLst>
      <p:ext uri="{BB962C8B-B14F-4D97-AF65-F5344CB8AC3E}">
        <p14:creationId xmlns:p14="http://schemas.microsoft.com/office/powerpoint/2010/main" val="41153343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4040188" cy="402771"/>
          </a:xfrm>
        </p:spPr>
        <p:txBody>
          <a:bodyPr/>
          <a:lstStyle/>
          <a:p>
            <a:r>
              <a:rPr lang="en-US" sz="1800" dirty="0" smtClean="0"/>
              <a:t>Expected Darks in radiance output</a:t>
            </a:r>
            <a:endParaRPr lang="en-US" sz="1800" dirty="0"/>
          </a:p>
        </p:txBody>
      </p:sp>
      <p:sp>
        <p:nvSpPr>
          <p:cNvPr id="11"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Special test designed so that only dark counts show up in</a:t>
            </a:r>
            <a:r>
              <a:rPr kumimoji="0" lang="en-US" sz="2400" b="1" i="1" u="none" strike="noStrike" kern="0" cap="none" spc="0" normalizeH="0" noProof="0" dirty="0" smtClean="0">
                <a:ln>
                  <a:noFill/>
                </a:ln>
                <a:solidFill>
                  <a:schemeClr val="tx2"/>
                </a:solidFill>
                <a:effectLst/>
                <a:uLnTx/>
                <a:uFillTx/>
                <a:latin typeface="+mj-lt"/>
                <a:ea typeface="+mj-ea"/>
                <a:cs typeface="+mj-cs"/>
              </a:rPr>
              <a:t> radiance output</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2" name="TextBox 11"/>
          <p:cNvSpPr txBox="1"/>
          <p:nvPr/>
        </p:nvSpPr>
        <p:spPr>
          <a:xfrm>
            <a:off x="1432874" y="6163434"/>
            <a:ext cx="6005592" cy="523220"/>
          </a:xfrm>
          <a:prstGeom prst="rect">
            <a:avLst/>
          </a:prstGeom>
          <a:solidFill>
            <a:srgbClr val="FFFF00"/>
          </a:solidFill>
        </p:spPr>
        <p:txBody>
          <a:bodyPr wrap="square" rtlCol="0" anchor="ctr">
            <a:spAutoFit/>
          </a:bodyPr>
          <a:lstStyle/>
          <a:p>
            <a:r>
              <a:rPr lang="en-US" sz="1400" b="1" dirty="0" smtClean="0"/>
              <a:t>We recently discovered that the test was ill-posed for testing darks.  But these results are consistent with a smear problem.</a:t>
            </a:r>
          </a:p>
        </p:txBody>
      </p:sp>
      <p:sp>
        <p:nvSpPr>
          <p:cNvPr id="14" name="Text Placeholder 2"/>
          <p:cNvSpPr>
            <a:spLocks noGrp="1"/>
          </p:cNvSpPr>
          <p:nvPr>
            <p:ph type="body" idx="1"/>
          </p:nvPr>
        </p:nvSpPr>
        <p:spPr>
          <a:xfrm>
            <a:off x="4587240" y="1282338"/>
            <a:ext cx="4040188" cy="402771"/>
          </a:xfrm>
        </p:spPr>
        <p:txBody>
          <a:bodyPr/>
          <a:lstStyle/>
          <a:p>
            <a:r>
              <a:rPr lang="en-US" sz="1800" dirty="0" smtClean="0"/>
              <a:t>Observed Darks in radiance output</a:t>
            </a:r>
            <a:endParaRPr lang="en-US" sz="1800" dirty="0"/>
          </a:p>
        </p:txBody>
      </p:sp>
      <p:pic>
        <p:nvPicPr>
          <p:cNvPr id="10" name="Content Placeholder 2"/>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2898"/>
          <a:stretch/>
        </p:blipFill>
        <p:spPr>
          <a:xfrm>
            <a:off x="457200" y="2017335"/>
            <a:ext cx="3681167" cy="3850063"/>
          </a:xfrm>
        </p:spPr>
      </p:pic>
      <p:pic>
        <p:nvPicPr>
          <p:cNvPr id="13" name="Content Placeholder 10"/>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t="7017"/>
          <a:stretch/>
        </p:blipFill>
        <p:spPr>
          <a:xfrm>
            <a:off x="4621196" y="1762813"/>
            <a:ext cx="4041775" cy="4146555"/>
          </a:xfrm>
        </p:spPr>
      </p:pic>
    </p:spTree>
    <p:extLst>
      <p:ext uri="{BB962C8B-B14F-4D97-AF65-F5344CB8AC3E}">
        <p14:creationId xmlns:p14="http://schemas.microsoft.com/office/powerpoint/2010/main" val="18883190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25" y="1385740"/>
            <a:ext cx="5758254" cy="5377992"/>
          </a:xfrm>
          <a:prstGeom prst="rect">
            <a:avLst/>
          </a:prstGeom>
        </p:spPr>
      </p:pic>
      <p:sp>
        <p:nvSpPr>
          <p:cNvPr id="3"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Shameless website plug</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b="1" i="1" kern="0" dirty="0" smtClean="0">
                <a:solidFill>
                  <a:schemeClr val="accent2"/>
                </a:solidFill>
                <a:latin typeface="+mj-lt"/>
                <a:ea typeface="+mj-ea"/>
                <a:cs typeface="+mj-cs"/>
              </a:rPr>
              <a:t>http://ozoneaq.gsfc.nasa.gov/omps</a:t>
            </a:r>
            <a:endParaRPr kumimoji="0" lang="en-US" sz="1600" b="1" i="0" u="none" strike="noStrike" kern="0" cap="none" spc="0" normalizeH="0" baseline="0" noProof="0" dirty="0" smtClean="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3211743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6322" y="2865748"/>
            <a:ext cx="3403077" cy="646331"/>
          </a:xfrm>
          <a:prstGeom prst="rect">
            <a:avLst/>
          </a:prstGeom>
          <a:noFill/>
        </p:spPr>
        <p:txBody>
          <a:bodyPr wrap="square" rtlCol="0">
            <a:spAutoFit/>
          </a:bodyPr>
          <a:lstStyle/>
          <a:p>
            <a:r>
              <a:rPr lang="en-US" sz="3600" dirty="0" smtClean="0"/>
              <a:t>Backups</a:t>
            </a:r>
            <a:endParaRPr lang="en-US" sz="3600" dirty="0"/>
          </a:p>
        </p:txBody>
      </p:sp>
    </p:spTree>
    <p:extLst>
      <p:ext uri="{BB962C8B-B14F-4D97-AF65-F5344CB8AC3E}">
        <p14:creationId xmlns:p14="http://schemas.microsoft.com/office/powerpoint/2010/main" val="2078569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162" y="1564849"/>
            <a:ext cx="6265683" cy="4699262"/>
          </a:xfrm>
          <a:prstGeom prst="rect">
            <a:avLst/>
          </a:prstGeom>
        </p:spPr>
      </p:pic>
      <p:sp>
        <p:nvSpPr>
          <p:cNvPr id="3"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MLS Comparisons</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711289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914" y="5223923"/>
            <a:ext cx="8277225" cy="738664"/>
          </a:xfrm>
          <a:prstGeom prst="rect">
            <a:avLst/>
          </a:prstGeom>
          <a:noFill/>
        </p:spPr>
        <p:txBody>
          <a:bodyPr wrap="square" rtlCol="0">
            <a:spAutoFit/>
          </a:bodyPr>
          <a:lstStyle/>
          <a:p>
            <a:r>
              <a:rPr lang="en-US" sz="1400" dirty="0" smtClean="0"/>
              <a:t>The accuracy of the Nadir </a:t>
            </a:r>
            <a:r>
              <a:rPr lang="en-US" sz="1400" dirty="0" err="1" smtClean="0"/>
              <a:t>Mapper</a:t>
            </a:r>
            <a:r>
              <a:rPr lang="en-US" sz="1400" dirty="0" smtClean="0"/>
              <a:t> and Profiler calibration was assessed by comparing measurements with </a:t>
            </a:r>
            <a:r>
              <a:rPr lang="en-US" sz="1400" dirty="0" err="1" smtClean="0"/>
              <a:t>radiative</a:t>
            </a:r>
            <a:r>
              <a:rPr lang="en-US" sz="1400" dirty="0" smtClean="0"/>
              <a:t> transfer model calculations for top-of-the-atmosphere reflectance.  These calculations are based on coincident ozone profile retrievals from the NOAA-18 SBUV2 instrument.</a:t>
            </a:r>
          </a:p>
        </p:txBody>
      </p:sp>
      <p:grpSp>
        <p:nvGrpSpPr>
          <p:cNvPr id="4" name="Group 3"/>
          <p:cNvGrpSpPr/>
          <p:nvPr/>
        </p:nvGrpSpPr>
        <p:grpSpPr>
          <a:xfrm>
            <a:off x="4819649" y="1671776"/>
            <a:ext cx="4223881" cy="3520994"/>
            <a:chOff x="4819650" y="1219200"/>
            <a:chExt cx="4223881" cy="3520994"/>
          </a:xfrm>
        </p:grpSpPr>
        <p:sp>
          <p:nvSpPr>
            <p:cNvPr id="18" name="TextBox 17"/>
            <p:cNvSpPr txBox="1"/>
            <p:nvPr/>
          </p:nvSpPr>
          <p:spPr>
            <a:xfrm>
              <a:off x="5524500" y="1219200"/>
              <a:ext cx="3267075" cy="369332"/>
            </a:xfrm>
            <a:prstGeom prst="rect">
              <a:avLst/>
            </a:prstGeom>
            <a:noFill/>
          </p:spPr>
          <p:txBody>
            <a:bodyPr wrap="square" rtlCol="0">
              <a:spAutoFit/>
            </a:bodyPr>
            <a:lstStyle/>
            <a:p>
              <a:r>
                <a:rPr lang="en-US" dirty="0" smtClean="0"/>
                <a:t>Mapper Cross-track Calibration</a:t>
              </a:r>
              <a:endParaRPr lang="en-US" dirty="0"/>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3725" t="12854" r="9109" b="10833"/>
            <a:stretch/>
          </p:blipFill>
          <p:spPr>
            <a:xfrm>
              <a:off x="4819650" y="1512362"/>
              <a:ext cx="4223881" cy="3227832"/>
            </a:xfrm>
            <a:prstGeom prst="rect">
              <a:avLst/>
            </a:prstGeom>
          </p:spPr>
        </p:pic>
      </p:grpSp>
      <p:grpSp>
        <p:nvGrpSpPr>
          <p:cNvPr id="2" name="Group 33"/>
          <p:cNvGrpSpPr/>
          <p:nvPr/>
        </p:nvGrpSpPr>
        <p:grpSpPr>
          <a:xfrm>
            <a:off x="380999" y="1737780"/>
            <a:ext cx="4224528" cy="3454990"/>
            <a:chOff x="380999" y="1209675"/>
            <a:chExt cx="4224528" cy="3454990"/>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2973" t="12854" r="8144" b="10972"/>
            <a:stretch/>
          </p:blipFill>
          <p:spPr>
            <a:xfrm>
              <a:off x="380999" y="1512362"/>
              <a:ext cx="4224528" cy="3152303"/>
            </a:xfrm>
            <a:prstGeom prst="rect">
              <a:avLst/>
            </a:prstGeom>
          </p:spPr>
        </p:pic>
        <p:cxnSp>
          <p:nvCxnSpPr>
            <p:cNvPr id="7" name="Straight Arrow Connector 6"/>
            <p:cNvCxnSpPr/>
            <p:nvPr/>
          </p:nvCxnSpPr>
          <p:spPr>
            <a:xfrm flipH="1" flipV="1">
              <a:off x="1352549" y="2457450"/>
              <a:ext cx="123825" cy="471486"/>
            </a:xfrm>
            <a:prstGeom prst="straightConnector1">
              <a:avLst/>
            </a:prstGeom>
            <a:ln w="127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652587" y="2381249"/>
              <a:ext cx="419100" cy="547687"/>
            </a:xfrm>
            <a:prstGeom prst="straightConnector1">
              <a:avLst/>
            </a:prstGeom>
            <a:ln w="127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09675" y="2990850"/>
              <a:ext cx="885825" cy="400110"/>
            </a:xfrm>
            <a:prstGeom prst="rect">
              <a:avLst/>
            </a:prstGeom>
            <a:noFill/>
          </p:spPr>
          <p:txBody>
            <a:bodyPr wrap="square" rtlCol="0">
              <a:spAutoFit/>
            </a:bodyPr>
            <a:lstStyle/>
            <a:p>
              <a:r>
                <a:rPr lang="en-US" sz="1000" b="1" dirty="0" smtClean="0">
                  <a:solidFill>
                    <a:schemeClr val="bg1">
                      <a:lumMod val="65000"/>
                    </a:schemeClr>
                  </a:solidFill>
                </a:rPr>
                <a:t>Reference wavelengths</a:t>
              </a:r>
              <a:endParaRPr lang="en-US" sz="1000" b="1" dirty="0">
                <a:solidFill>
                  <a:schemeClr val="bg1">
                    <a:lumMod val="65000"/>
                  </a:schemeClr>
                </a:solidFill>
              </a:endParaRPr>
            </a:p>
          </p:txBody>
        </p:sp>
        <p:sp>
          <p:nvSpPr>
            <p:cNvPr id="17" name="TextBox 16"/>
            <p:cNvSpPr txBox="1"/>
            <p:nvPr/>
          </p:nvSpPr>
          <p:spPr>
            <a:xfrm>
              <a:off x="1562100" y="1209675"/>
              <a:ext cx="2619375" cy="369332"/>
            </a:xfrm>
            <a:prstGeom prst="rect">
              <a:avLst/>
            </a:prstGeom>
            <a:noFill/>
          </p:spPr>
          <p:txBody>
            <a:bodyPr wrap="square" rtlCol="0">
              <a:spAutoFit/>
            </a:bodyPr>
            <a:lstStyle/>
            <a:p>
              <a:r>
                <a:rPr lang="en-US" dirty="0" smtClean="0"/>
                <a:t>Nadir Calibration Error</a:t>
              </a:r>
              <a:endParaRPr lang="en-US" dirty="0"/>
            </a:p>
          </p:txBody>
        </p:sp>
        <p:cxnSp>
          <p:nvCxnSpPr>
            <p:cNvPr id="23" name="Straight Connector 22"/>
            <p:cNvCxnSpPr/>
            <p:nvPr/>
          </p:nvCxnSpPr>
          <p:spPr>
            <a:xfrm>
              <a:off x="2871787" y="3126278"/>
              <a:ext cx="4524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71787" y="3390960"/>
              <a:ext cx="452438"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24226" y="2990850"/>
              <a:ext cx="1028700" cy="253916"/>
            </a:xfrm>
            <a:prstGeom prst="rect">
              <a:avLst/>
            </a:prstGeom>
            <a:noFill/>
          </p:spPr>
          <p:txBody>
            <a:bodyPr wrap="square" rtlCol="0">
              <a:spAutoFit/>
            </a:bodyPr>
            <a:lstStyle/>
            <a:p>
              <a:r>
                <a:rPr lang="en-US" sz="1050" b="1" dirty="0" smtClean="0"/>
                <a:t>Nadir Mapper</a:t>
              </a:r>
              <a:endParaRPr lang="en-US" sz="1050" b="1" dirty="0"/>
            </a:p>
          </p:txBody>
        </p:sp>
        <p:sp>
          <p:nvSpPr>
            <p:cNvPr id="28" name="TextBox 27"/>
            <p:cNvSpPr txBox="1"/>
            <p:nvPr/>
          </p:nvSpPr>
          <p:spPr>
            <a:xfrm>
              <a:off x="3324226" y="3273215"/>
              <a:ext cx="1028700" cy="253916"/>
            </a:xfrm>
            <a:prstGeom prst="rect">
              <a:avLst/>
            </a:prstGeom>
            <a:noFill/>
          </p:spPr>
          <p:txBody>
            <a:bodyPr wrap="square" rtlCol="0">
              <a:spAutoFit/>
            </a:bodyPr>
            <a:lstStyle/>
            <a:p>
              <a:r>
                <a:rPr lang="en-US" sz="1050" b="1" dirty="0" smtClean="0"/>
                <a:t>Nadir Profiler</a:t>
              </a:r>
              <a:endParaRPr lang="en-US" sz="1050" b="1" dirty="0"/>
            </a:p>
          </p:txBody>
        </p:sp>
        <p:cxnSp>
          <p:nvCxnSpPr>
            <p:cNvPr id="30" name="Straight Arrow Connector 29"/>
            <p:cNvCxnSpPr/>
            <p:nvPr/>
          </p:nvCxnSpPr>
          <p:spPr>
            <a:xfrm flipH="1">
              <a:off x="2407539" y="3924300"/>
              <a:ext cx="378523" cy="114301"/>
            </a:xfrm>
            <a:prstGeom prst="straightConnector1">
              <a:avLst/>
            </a:prstGeom>
            <a:ln w="1270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786062" y="3724245"/>
              <a:ext cx="1228724" cy="400110"/>
            </a:xfrm>
            <a:prstGeom prst="rect">
              <a:avLst/>
            </a:prstGeom>
            <a:noFill/>
          </p:spPr>
          <p:txBody>
            <a:bodyPr wrap="square" rtlCol="0">
              <a:spAutoFit/>
            </a:bodyPr>
            <a:lstStyle/>
            <a:p>
              <a:r>
                <a:rPr lang="en-US" sz="1000" b="1" dirty="0" err="1" smtClean="0">
                  <a:solidFill>
                    <a:schemeClr val="bg1">
                      <a:lumMod val="65000"/>
                    </a:schemeClr>
                  </a:solidFill>
                </a:rPr>
                <a:t>Radiative</a:t>
              </a:r>
              <a:r>
                <a:rPr lang="en-US" sz="1000" b="1" dirty="0" smtClean="0">
                  <a:solidFill>
                    <a:schemeClr val="bg1">
                      <a:lumMod val="65000"/>
                    </a:schemeClr>
                  </a:solidFill>
                </a:rPr>
                <a:t> transfer calculation error ?</a:t>
              </a:r>
              <a:endParaRPr lang="en-US" sz="1000" b="1" dirty="0">
                <a:solidFill>
                  <a:schemeClr val="bg1">
                    <a:lumMod val="65000"/>
                  </a:schemeClr>
                </a:solidFill>
              </a:endParaRPr>
            </a:p>
          </p:txBody>
        </p:sp>
      </p:grpSp>
      <p:sp>
        <p:nvSpPr>
          <p:cNvPr id="20"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Calibration adjustments applied</a:t>
            </a:r>
            <a:r>
              <a:rPr kumimoji="0" lang="en-US" sz="2400" b="1" i="1" u="none" strike="noStrike" kern="0" cap="none" spc="0" normalizeH="0" noProof="0" dirty="0" smtClean="0">
                <a:ln>
                  <a:noFill/>
                </a:ln>
                <a:solidFill>
                  <a:schemeClr val="tx2"/>
                </a:solidFill>
                <a:effectLst/>
                <a:uLnTx/>
                <a:uFillTx/>
                <a:latin typeface="+mj-lt"/>
                <a:ea typeface="+mj-ea"/>
                <a:cs typeface="+mj-cs"/>
              </a:rPr>
              <a:t> to PEATE products</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2189285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886" y="433633"/>
            <a:ext cx="7319913" cy="537328"/>
          </a:xfrm>
        </p:spPr>
        <p:txBody>
          <a:bodyPr>
            <a:normAutofit/>
          </a:bodyPr>
          <a:lstStyle/>
          <a:p>
            <a:r>
              <a:rPr lang="en-US" sz="2000" b="1" dirty="0" smtClean="0"/>
              <a:t>Radiance difference divided by Radiance coefficient</a:t>
            </a:r>
            <a:endParaRPr lang="en-US" sz="2000" b="1" dirty="0"/>
          </a:p>
        </p:txBody>
      </p:sp>
      <p:sp>
        <p:nvSpPr>
          <p:cNvPr id="3" name="Text Placeholder 2"/>
          <p:cNvSpPr>
            <a:spLocks noGrp="1"/>
          </p:cNvSpPr>
          <p:nvPr>
            <p:ph type="body" idx="1"/>
          </p:nvPr>
        </p:nvSpPr>
        <p:spPr>
          <a:xfrm>
            <a:off x="1489434" y="838200"/>
            <a:ext cx="3236553" cy="411162"/>
          </a:xfrm>
        </p:spPr>
        <p:txBody>
          <a:bodyPr>
            <a:normAutofit/>
          </a:bodyPr>
          <a:lstStyle/>
          <a:p>
            <a:r>
              <a:rPr lang="en-US" sz="1600" dirty="0" smtClean="0"/>
              <a:t>Expected Darks4</a:t>
            </a:r>
            <a:endParaRPr lang="en-US" sz="1600" dirty="0"/>
          </a:p>
        </p:txBody>
      </p:sp>
      <p:sp>
        <p:nvSpPr>
          <p:cNvPr id="5" name="Text Placeholder 4"/>
          <p:cNvSpPr>
            <a:spLocks noGrp="1"/>
          </p:cNvSpPr>
          <p:nvPr>
            <p:ph type="body" sz="quarter" idx="3"/>
          </p:nvPr>
        </p:nvSpPr>
        <p:spPr>
          <a:xfrm>
            <a:off x="5637229" y="838200"/>
            <a:ext cx="3128946" cy="422275"/>
          </a:xfrm>
        </p:spPr>
        <p:txBody>
          <a:bodyPr>
            <a:normAutofit/>
          </a:bodyPr>
          <a:lstStyle/>
          <a:p>
            <a:r>
              <a:rPr lang="en-US" sz="1600" dirty="0" smtClean="0"/>
              <a:t>Observed Darks4</a:t>
            </a:r>
            <a:endParaRPr lang="en-US" sz="1600" dirty="0"/>
          </a:p>
        </p:txBody>
      </p:sp>
      <p:pic>
        <p:nvPicPr>
          <p:cNvPr id="10" name="Content Placeholder 9"/>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12295" b="1"/>
          <a:stretch/>
        </p:blipFill>
        <p:spPr>
          <a:xfrm>
            <a:off x="4645025" y="1371600"/>
            <a:ext cx="4498975" cy="4547195"/>
          </a:xfrm>
        </p:spPr>
      </p:pic>
      <p:pic>
        <p:nvPicPr>
          <p:cNvPr id="9" name="Content Placeholder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2597" b="482"/>
          <a:stretch/>
        </p:blipFill>
        <p:spPr>
          <a:xfrm>
            <a:off x="0" y="1371599"/>
            <a:ext cx="4497388" cy="4529471"/>
          </a:xfrm>
        </p:spPr>
      </p:pic>
      <p:sp>
        <p:nvSpPr>
          <p:cNvPr id="11" name="TextBox 10"/>
          <p:cNvSpPr txBox="1"/>
          <p:nvPr/>
        </p:nvSpPr>
        <p:spPr>
          <a:xfrm>
            <a:off x="0" y="6244119"/>
            <a:ext cx="8984639" cy="369332"/>
          </a:xfrm>
          <a:prstGeom prst="rect">
            <a:avLst/>
          </a:prstGeom>
          <a:noFill/>
        </p:spPr>
        <p:txBody>
          <a:bodyPr wrap="none" rtlCol="0">
            <a:spAutoFit/>
          </a:bodyPr>
          <a:lstStyle/>
          <a:p>
            <a:r>
              <a:rPr lang="en-US" dirty="0" smtClean="0"/>
              <a:t>The left slide is same as that in previous slide but plotted with the same axis scales on the right</a:t>
            </a:r>
            <a:endParaRPr lang="en-US" dirty="0"/>
          </a:p>
        </p:txBody>
      </p:sp>
    </p:spTree>
    <p:extLst>
      <p:ext uri="{BB962C8B-B14F-4D97-AF65-F5344CB8AC3E}">
        <p14:creationId xmlns:p14="http://schemas.microsoft.com/office/powerpoint/2010/main" val="276928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585810" y="3584914"/>
            <a:ext cx="2377271" cy="738664"/>
          </a:xfrm>
          <a:prstGeom prst="rect">
            <a:avLst/>
          </a:prstGeom>
          <a:solidFill>
            <a:srgbClr val="FFFF00"/>
          </a:solidFill>
        </p:spPr>
        <p:txBody>
          <a:bodyPr wrap="square" rtlCol="0">
            <a:spAutoFit/>
          </a:bodyPr>
          <a:lstStyle/>
          <a:p>
            <a:r>
              <a:rPr lang="en-US" sz="1400" b="1" dirty="0" smtClean="0"/>
              <a:t>Knowledge spec. is ±0.2% over the full dynamic range</a:t>
            </a:r>
          </a:p>
        </p:txBody>
      </p:sp>
      <p:sp>
        <p:nvSpPr>
          <p:cNvPr id="14"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Sensor linearity is stable</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474" b="49416"/>
          <a:stretch/>
        </p:blipFill>
        <p:spPr>
          <a:xfrm>
            <a:off x="899867" y="2384981"/>
            <a:ext cx="5491281" cy="3299382"/>
          </a:xfrm>
          <a:prstGeom prst="rect">
            <a:avLst/>
          </a:prstGeom>
        </p:spPr>
      </p:pic>
      <p:sp>
        <p:nvSpPr>
          <p:cNvPr id="7" name="TextBox 6"/>
          <p:cNvSpPr txBox="1"/>
          <p:nvPr/>
        </p:nvSpPr>
        <p:spPr>
          <a:xfrm>
            <a:off x="1376314" y="1800206"/>
            <a:ext cx="5014834" cy="584775"/>
          </a:xfrm>
          <a:prstGeom prst="rect">
            <a:avLst/>
          </a:prstGeom>
          <a:noFill/>
        </p:spPr>
        <p:txBody>
          <a:bodyPr wrap="square" rtlCol="0">
            <a:spAutoFit/>
          </a:bodyPr>
          <a:lstStyle/>
          <a:p>
            <a:r>
              <a:rPr lang="en-US" sz="1600" dirty="0" smtClean="0"/>
              <a:t>NP Linearity Measurement regression residuals</a:t>
            </a:r>
          </a:p>
          <a:p>
            <a:r>
              <a:rPr lang="en-US" sz="1600" dirty="0" smtClean="0"/>
              <a:t>Orbits 230 - 1166</a:t>
            </a:r>
            <a:endParaRPr lang="en-US" sz="1600" dirty="0"/>
          </a:p>
        </p:txBody>
      </p:sp>
      <p:sp>
        <p:nvSpPr>
          <p:cNvPr id="10" name="TextBox 9"/>
          <p:cNvSpPr txBox="1"/>
          <p:nvPr/>
        </p:nvSpPr>
        <p:spPr>
          <a:xfrm>
            <a:off x="3115559" y="5379364"/>
            <a:ext cx="1310326" cy="307777"/>
          </a:xfrm>
          <a:prstGeom prst="rect">
            <a:avLst/>
          </a:prstGeom>
          <a:noFill/>
        </p:spPr>
        <p:txBody>
          <a:bodyPr wrap="square" rtlCol="0">
            <a:spAutoFit/>
          </a:bodyPr>
          <a:lstStyle/>
          <a:p>
            <a:r>
              <a:rPr lang="en-US" sz="1400" dirty="0" err="1" smtClean="0"/>
              <a:t>Q</a:t>
            </a:r>
            <a:r>
              <a:rPr lang="en-US" sz="1400" baseline="-25000" dirty="0" err="1" smtClean="0"/>
              <a:t>ideal</a:t>
            </a:r>
            <a:r>
              <a:rPr lang="en-US" sz="1400" dirty="0" smtClean="0"/>
              <a:t> / 1000</a:t>
            </a:r>
            <a:endParaRPr lang="en-US" sz="1400" dirty="0"/>
          </a:p>
        </p:txBody>
      </p:sp>
      <p:sp>
        <p:nvSpPr>
          <p:cNvPr id="12" name="TextBox 11"/>
          <p:cNvSpPr txBox="1"/>
          <p:nvPr/>
        </p:nvSpPr>
        <p:spPr>
          <a:xfrm>
            <a:off x="5388607" y="5765897"/>
            <a:ext cx="1272618" cy="307777"/>
          </a:xfrm>
          <a:prstGeom prst="rect">
            <a:avLst/>
          </a:prstGeom>
          <a:noFill/>
        </p:spPr>
        <p:txBody>
          <a:bodyPr wrap="square" rtlCol="0">
            <a:spAutoFit/>
          </a:bodyPr>
          <a:lstStyle/>
          <a:p>
            <a:r>
              <a:rPr lang="en-US" sz="1400" dirty="0" smtClean="0"/>
              <a:t>Full well</a:t>
            </a:r>
            <a:endParaRPr lang="en-US" sz="1400" dirty="0"/>
          </a:p>
        </p:txBody>
      </p:sp>
      <p:cxnSp>
        <p:nvCxnSpPr>
          <p:cNvPr id="16" name="Straight Arrow Connector 15"/>
          <p:cNvCxnSpPr>
            <a:stCxn id="12" idx="0"/>
          </p:cNvCxnSpPr>
          <p:nvPr/>
        </p:nvCxnSpPr>
        <p:spPr bwMode="auto">
          <a:xfrm flipV="1">
            <a:off x="6024916" y="5300610"/>
            <a:ext cx="0" cy="465287"/>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82492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907" y="3597582"/>
            <a:ext cx="3733800" cy="2987040"/>
          </a:xfrm>
          <a:prstGeom prst="rect">
            <a:avLst/>
          </a:prstGeom>
        </p:spPr>
      </p:pic>
      <p:sp>
        <p:nvSpPr>
          <p:cNvPr id="4" name="TextBox 3"/>
          <p:cNvSpPr txBox="1"/>
          <p:nvPr/>
        </p:nvSpPr>
        <p:spPr>
          <a:xfrm>
            <a:off x="457200" y="1867293"/>
            <a:ext cx="3733800" cy="1384995"/>
          </a:xfrm>
          <a:prstGeom prst="rect">
            <a:avLst/>
          </a:prstGeom>
          <a:noFill/>
        </p:spPr>
        <p:txBody>
          <a:bodyPr wrap="square" rtlCol="0">
            <a:spAutoFit/>
          </a:bodyPr>
          <a:lstStyle/>
          <a:p>
            <a:r>
              <a:rPr lang="en-US" sz="1400" dirty="0" smtClean="0"/>
              <a:t>Neither Nadir sensor has exhibited signs of degradation since first light measurements in January, 2012 except possibly at the very shortest wavelengths.  Results also indicate that seasonally dependent sensor response corrections are very accurate.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0582" r="4501" b="3833"/>
          <a:stretch/>
        </p:blipFill>
        <p:spPr>
          <a:xfrm>
            <a:off x="4523097" y="1346422"/>
            <a:ext cx="4620903" cy="33130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7315"/>
          <a:stretch/>
        </p:blipFill>
        <p:spPr>
          <a:xfrm>
            <a:off x="5732285" y="4659421"/>
            <a:ext cx="2965120" cy="2198579"/>
          </a:xfrm>
          <a:prstGeom prst="rect">
            <a:avLst/>
          </a:prstGeom>
        </p:spPr>
      </p:pic>
      <p:cxnSp>
        <p:nvCxnSpPr>
          <p:cNvPr id="9" name="Straight Connector 8"/>
          <p:cNvCxnSpPr>
            <a:stCxn id="5" idx="0"/>
          </p:cNvCxnSpPr>
          <p:nvPr/>
        </p:nvCxnSpPr>
        <p:spPr bwMode="auto">
          <a:xfrm flipH="1" flipV="1">
            <a:off x="6797512" y="3503315"/>
            <a:ext cx="417333" cy="1156106"/>
          </a:xfrm>
          <a:prstGeom prst="line">
            <a:avLst/>
          </a:prstGeom>
          <a:solidFill>
            <a:schemeClr val="accent1"/>
          </a:solidFill>
          <a:ln w="12700" cap="flat" cmpd="sng" algn="ctr">
            <a:solidFill>
              <a:schemeClr val="bg2">
                <a:lumMod val="20000"/>
                <a:lumOff val="80000"/>
              </a:schemeClr>
            </a:solidFill>
            <a:prstDash val="solid"/>
            <a:round/>
            <a:headEnd type="none" w="med" len="med"/>
            <a:tailEnd type="none" w="med" len="med"/>
          </a:ln>
          <a:effectLst/>
        </p:spPr>
      </p:cxnSp>
      <p:sp>
        <p:nvSpPr>
          <p:cNvPr id="12" name="Rectangle 11"/>
          <p:cNvSpPr/>
          <p:nvPr/>
        </p:nvSpPr>
        <p:spPr bwMode="auto">
          <a:xfrm>
            <a:off x="6513922" y="2724346"/>
            <a:ext cx="527901" cy="778968"/>
          </a:xfrm>
          <a:prstGeom prst="rect">
            <a:avLst/>
          </a:prstGeom>
          <a:noFill/>
          <a:ln w="9525" cap="flat" cmpd="sng" algn="ctr">
            <a:solidFill>
              <a:schemeClr val="bg2">
                <a:lumMod val="20000"/>
                <a:lumOff val="8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p:txBody>
      </p:sp>
      <p:sp>
        <p:nvSpPr>
          <p:cNvPr id="14" name="Rectangle 2"/>
          <p:cNvSpPr txBox="1">
            <a:spLocks noChangeArrowheads="1"/>
          </p:cNvSpPr>
          <p:nvPr/>
        </p:nvSpPr>
        <p:spPr bwMode="auto">
          <a:xfrm>
            <a:off x="1828800" y="457200"/>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Solar measurements show no evidence</a:t>
            </a:r>
            <a:r>
              <a:rPr kumimoji="0" lang="en-US" sz="2400" b="1" i="1" u="none" strike="noStrike" kern="0" cap="none" spc="0" normalizeH="0" noProof="0" dirty="0" smtClean="0">
                <a:ln>
                  <a:noFill/>
                </a:ln>
                <a:solidFill>
                  <a:schemeClr val="tx2"/>
                </a:solidFill>
                <a:effectLst/>
                <a:uLnTx/>
                <a:uFillTx/>
                <a:latin typeface="+mj-lt"/>
                <a:ea typeface="+mj-ea"/>
                <a:cs typeface="+mj-cs"/>
              </a:rPr>
              <a:t> of sensor change</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410106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79010" y="2069188"/>
            <a:ext cx="3200104" cy="1169551"/>
          </a:xfrm>
          <a:prstGeom prst="rect">
            <a:avLst/>
          </a:prstGeom>
          <a:noFill/>
        </p:spPr>
        <p:txBody>
          <a:bodyPr wrap="square" rtlCol="0">
            <a:spAutoFit/>
          </a:bodyPr>
          <a:lstStyle/>
          <a:p>
            <a:r>
              <a:rPr lang="en-US" sz="1400" dirty="0" smtClean="0"/>
              <a:t>The wavelength registration is derived by comparison with a synthetic solar spectrum based on ATLAS SUSIM and </a:t>
            </a:r>
            <a:r>
              <a:rPr lang="en-US" sz="1400" dirty="0" err="1" smtClean="0"/>
              <a:t>Kitt</a:t>
            </a:r>
            <a:r>
              <a:rPr lang="en-US" sz="1400" dirty="0" smtClean="0"/>
              <a:t> Peak (also used for Aura/OMI).  </a:t>
            </a:r>
          </a:p>
        </p:txBody>
      </p:sp>
      <p:grpSp>
        <p:nvGrpSpPr>
          <p:cNvPr id="19" name="Group 18"/>
          <p:cNvGrpSpPr/>
          <p:nvPr/>
        </p:nvGrpSpPr>
        <p:grpSpPr>
          <a:xfrm>
            <a:off x="325210" y="3978112"/>
            <a:ext cx="4443270" cy="2624460"/>
            <a:chOff x="238125" y="1148677"/>
            <a:chExt cx="4276725" cy="2449437"/>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25" y="1148677"/>
              <a:ext cx="4276725" cy="2449437"/>
            </a:xfrm>
            <a:prstGeom prst="rect">
              <a:avLst/>
            </a:prstGeom>
          </p:spPr>
        </p:pic>
        <p:grpSp>
          <p:nvGrpSpPr>
            <p:cNvPr id="3" name="Group 12"/>
            <p:cNvGrpSpPr/>
            <p:nvPr/>
          </p:nvGrpSpPr>
          <p:grpSpPr>
            <a:xfrm>
              <a:off x="542925" y="1235117"/>
              <a:ext cx="2243818" cy="530141"/>
              <a:chOff x="542925" y="1235117"/>
              <a:chExt cx="2243818" cy="530141"/>
            </a:xfrm>
          </p:grpSpPr>
          <p:cxnSp>
            <p:nvCxnSpPr>
              <p:cNvPr id="8" name="Straight Connector 7"/>
              <p:cNvCxnSpPr/>
              <p:nvPr/>
            </p:nvCxnSpPr>
            <p:spPr>
              <a:xfrm>
                <a:off x="542925" y="1362075"/>
                <a:ext cx="45720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2925" y="1638300"/>
                <a:ext cx="457200" cy="0"/>
              </a:xfrm>
              <a:prstGeom prst="line">
                <a:avLst/>
              </a:prstGeom>
              <a:ln w="19050">
                <a:solidFill>
                  <a:srgbClr val="F0541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0124" y="1235117"/>
                <a:ext cx="1786619" cy="253916"/>
              </a:xfrm>
              <a:prstGeom prst="rect">
                <a:avLst/>
              </a:prstGeom>
              <a:noFill/>
            </p:spPr>
            <p:txBody>
              <a:bodyPr wrap="square" rtlCol="0">
                <a:spAutoFit/>
              </a:bodyPr>
              <a:lstStyle/>
              <a:p>
                <a:r>
                  <a:rPr lang="en-US" sz="1050" b="1" dirty="0" smtClean="0"/>
                  <a:t>OMPS TC Measured</a:t>
                </a:r>
              </a:p>
            </p:txBody>
          </p:sp>
          <p:sp>
            <p:nvSpPr>
              <p:cNvPr id="11" name="TextBox 10"/>
              <p:cNvSpPr txBox="1"/>
              <p:nvPr/>
            </p:nvSpPr>
            <p:spPr>
              <a:xfrm>
                <a:off x="1000124" y="1511342"/>
                <a:ext cx="1612447" cy="253916"/>
              </a:xfrm>
              <a:prstGeom prst="rect">
                <a:avLst/>
              </a:prstGeom>
              <a:noFill/>
            </p:spPr>
            <p:txBody>
              <a:bodyPr wrap="square" rtlCol="0">
                <a:spAutoFit/>
              </a:bodyPr>
              <a:lstStyle/>
              <a:p>
                <a:r>
                  <a:rPr lang="en-US" sz="1050" b="1" dirty="0" smtClean="0"/>
                  <a:t>Reference Spectrum</a:t>
                </a:r>
              </a:p>
            </p:txBody>
          </p:sp>
        </p:grpSp>
      </p:grpSp>
      <p:grpSp>
        <p:nvGrpSpPr>
          <p:cNvPr id="20" name="Group 19"/>
          <p:cNvGrpSpPr/>
          <p:nvPr/>
        </p:nvGrpSpPr>
        <p:grpSpPr>
          <a:xfrm>
            <a:off x="325210" y="1415141"/>
            <a:ext cx="4443270" cy="2449437"/>
            <a:chOff x="4670583" y="1148677"/>
            <a:chExt cx="4443270" cy="2449437"/>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583" y="1148677"/>
              <a:ext cx="4443270" cy="2449437"/>
            </a:xfrm>
            <a:prstGeom prst="rect">
              <a:avLst/>
            </a:prstGeom>
          </p:spPr>
        </p:pic>
        <p:grpSp>
          <p:nvGrpSpPr>
            <p:cNvPr id="5" name="Group 13"/>
            <p:cNvGrpSpPr/>
            <p:nvPr/>
          </p:nvGrpSpPr>
          <p:grpSpPr>
            <a:xfrm>
              <a:off x="5031179" y="1260559"/>
              <a:ext cx="2257896" cy="530141"/>
              <a:chOff x="542925" y="1235117"/>
              <a:chExt cx="2257896" cy="530141"/>
            </a:xfrm>
          </p:grpSpPr>
          <p:cxnSp>
            <p:nvCxnSpPr>
              <p:cNvPr id="15" name="Straight Connector 14"/>
              <p:cNvCxnSpPr/>
              <p:nvPr/>
            </p:nvCxnSpPr>
            <p:spPr>
              <a:xfrm>
                <a:off x="542925" y="1362075"/>
                <a:ext cx="45720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2925" y="1638300"/>
                <a:ext cx="457200" cy="0"/>
              </a:xfrm>
              <a:prstGeom prst="line">
                <a:avLst/>
              </a:prstGeom>
              <a:ln w="19050">
                <a:solidFill>
                  <a:srgbClr val="F0541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00125" y="1235117"/>
                <a:ext cx="1800696" cy="253916"/>
              </a:xfrm>
              <a:prstGeom prst="rect">
                <a:avLst/>
              </a:prstGeom>
              <a:noFill/>
            </p:spPr>
            <p:txBody>
              <a:bodyPr wrap="square" rtlCol="0">
                <a:spAutoFit/>
              </a:bodyPr>
              <a:lstStyle/>
              <a:p>
                <a:r>
                  <a:rPr lang="en-US" sz="1050" b="1" dirty="0" smtClean="0"/>
                  <a:t>OMPS  NP Measured</a:t>
                </a:r>
              </a:p>
            </p:txBody>
          </p:sp>
          <p:sp>
            <p:nvSpPr>
              <p:cNvPr id="18" name="TextBox 17"/>
              <p:cNvSpPr txBox="1"/>
              <p:nvPr/>
            </p:nvSpPr>
            <p:spPr>
              <a:xfrm>
                <a:off x="1000124" y="1511342"/>
                <a:ext cx="1765861" cy="253916"/>
              </a:xfrm>
              <a:prstGeom prst="rect">
                <a:avLst/>
              </a:prstGeom>
              <a:noFill/>
            </p:spPr>
            <p:txBody>
              <a:bodyPr wrap="square" rtlCol="0">
                <a:spAutoFit/>
              </a:bodyPr>
              <a:lstStyle/>
              <a:p>
                <a:r>
                  <a:rPr lang="en-US" sz="1050" b="1" dirty="0" smtClean="0"/>
                  <a:t>Reference Spectrum</a:t>
                </a:r>
              </a:p>
            </p:txBody>
          </p:sp>
        </p:grpSp>
      </p:grpSp>
      <p:sp>
        <p:nvSpPr>
          <p:cNvPr id="7" name="Rectangle 6"/>
          <p:cNvSpPr/>
          <p:nvPr/>
        </p:nvSpPr>
        <p:spPr>
          <a:xfrm>
            <a:off x="1954502" y="3864578"/>
            <a:ext cx="1157689" cy="246221"/>
          </a:xfrm>
          <a:prstGeom prst="rect">
            <a:avLst/>
          </a:prstGeom>
        </p:spPr>
        <p:txBody>
          <a:bodyPr wrap="none">
            <a:spAutoFit/>
          </a:bodyPr>
          <a:lstStyle/>
          <a:p>
            <a:r>
              <a:rPr lang="en-US" dirty="0"/>
              <a:t>Wavelength (nm)</a:t>
            </a:r>
          </a:p>
        </p:txBody>
      </p:sp>
      <p:sp>
        <p:nvSpPr>
          <p:cNvPr id="12" name="Rectangle 11"/>
          <p:cNvSpPr/>
          <p:nvPr/>
        </p:nvSpPr>
        <p:spPr>
          <a:xfrm>
            <a:off x="2025935" y="6508054"/>
            <a:ext cx="1157689" cy="246221"/>
          </a:xfrm>
          <a:prstGeom prst="rect">
            <a:avLst/>
          </a:prstGeom>
        </p:spPr>
        <p:txBody>
          <a:bodyPr wrap="none">
            <a:spAutoFit/>
          </a:bodyPr>
          <a:lstStyle/>
          <a:p>
            <a:r>
              <a:rPr lang="en-US" dirty="0"/>
              <a:t>Wavelength (nm)</a:t>
            </a:r>
          </a:p>
        </p:txBody>
      </p:sp>
      <p:sp>
        <p:nvSpPr>
          <p:cNvPr id="21" name="Rectangle 2"/>
          <p:cNvSpPr txBox="1">
            <a:spLocks noChangeArrowheads="1"/>
          </p:cNvSpPr>
          <p:nvPr/>
        </p:nvSpPr>
        <p:spPr bwMode="auto">
          <a:xfrm>
            <a:off x="1428384" y="465908"/>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TC &amp; NP wavelengths have been adjusted using measured solar spectra</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4" name="TextBox 13"/>
          <p:cNvSpPr txBox="1"/>
          <p:nvPr/>
        </p:nvSpPr>
        <p:spPr>
          <a:xfrm>
            <a:off x="5656082" y="3978112"/>
            <a:ext cx="2432116" cy="523220"/>
          </a:xfrm>
          <a:prstGeom prst="rect">
            <a:avLst/>
          </a:prstGeom>
          <a:solidFill>
            <a:srgbClr val="FFFF00"/>
          </a:solidFill>
        </p:spPr>
        <p:txBody>
          <a:bodyPr wrap="square" rtlCol="0">
            <a:spAutoFit/>
          </a:bodyPr>
          <a:lstStyle/>
          <a:p>
            <a:r>
              <a:rPr lang="en-US" sz="1400" b="1" dirty="0"/>
              <a:t>Shift results suggest an accuracy of ~1/100 pixel</a:t>
            </a:r>
            <a:r>
              <a:rPr lang="en-US" sz="1400" b="1" dirty="0" smtClean="0"/>
              <a:t>.</a:t>
            </a:r>
            <a:endParaRPr lang="en-US" sz="1400" b="1" dirty="0"/>
          </a:p>
        </p:txBody>
      </p:sp>
    </p:spTree>
    <p:extLst>
      <p:ext uri="{BB962C8B-B14F-4D97-AF65-F5344CB8AC3E}">
        <p14:creationId xmlns:p14="http://schemas.microsoft.com/office/powerpoint/2010/main" val="153285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000667021"/>
              </p:ext>
            </p:extLst>
          </p:nvPr>
        </p:nvGraphicFramePr>
        <p:xfrm>
          <a:off x="0" y="1432875"/>
          <a:ext cx="5695509" cy="474526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820132" y="1772239"/>
            <a:ext cx="3864990" cy="584775"/>
          </a:xfrm>
          <a:prstGeom prst="rect">
            <a:avLst/>
          </a:prstGeom>
          <a:noFill/>
        </p:spPr>
        <p:txBody>
          <a:bodyPr wrap="square" rtlCol="0">
            <a:spAutoFit/>
          </a:bodyPr>
          <a:lstStyle/>
          <a:p>
            <a:r>
              <a:rPr lang="en-US" sz="1600" dirty="0" smtClean="0"/>
              <a:t>OMPS Day 1 Solar Flux compared to synthetic spectrum after wavelength shift</a:t>
            </a:r>
            <a:endParaRPr lang="en-US"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0033" y="4006229"/>
            <a:ext cx="3000767" cy="222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54044" y="3291526"/>
            <a:ext cx="3113889" cy="584775"/>
          </a:xfrm>
          <a:prstGeom prst="rect">
            <a:avLst/>
          </a:prstGeom>
          <a:noFill/>
        </p:spPr>
        <p:txBody>
          <a:bodyPr wrap="square" rtlCol="0">
            <a:spAutoFit/>
          </a:bodyPr>
          <a:lstStyle/>
          <a:p>
            <a:r>
              <a:rPr lang="en-US" sz="1600" dirty="0" smtClean="0"/>
              <a:t>OMI comparison to same synthetic spectrum</a:t>
            </a:r>
            <a:endParaRPr lang="en-US" sz="1600" dirty="0"/>
          </a:p>
        </p:txBody>
      </p:sp>
      <p:sp>
        <p:nvSpPr>
          <p:cNvPr id="6" name="Rectangle 2"/>
          <p:cNvSpPr txBox="1">
            <a:spLocks noChangeArrowheads="1"/>
          </p:cNvSpPr>
          <p:nvPr/>
        </p:nvSpPr>
        <p:spPr bwMode="auto">
          <a:xfrm>
            <a:off x="1428384" y="465908"/>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i="1" kern="0" dirty="0">
                <a:solidFill>
                  <a:schemeClr val="tx2"/>
                </a:solidFill>
                <a:latin typeface="+mj-lt"/>
                <a:ea typeface="+mj-ea"/>
                <a:cs typeface="+mj-cs"/>
              </a:rPr>
              <a:t>S</a:t>
            </a:r>
            <a:r>
              <a:rPr kumimoji="0" lang="en-US" sz="2400" b="1" i="1" u="none" strike="noStrike" kern="0" cap="none" spc="0" normalizeH="0" baseline="0" noProof="0" dirty="0" err="1" smtClean="0">
                <a:ln>
                  <a:noFill/>
                </a:ln>
                <a:solidFill>
                  <a:schemeClr val="tx2"/>
                </a:solidFill>
                <a:effectLst/>
                <a:uLnTx/>
                <a:uFillTx/>
                <a:latin typeface="+mj-lt"/>
                <a:ea typeface="+mj-ea"/>
                <a:cs typeface="+mj-cs"/>
              </a:rPr>
              <a:t>olar</a:t>
            </a:r>
            <a:r>
              <a:rPr kumimoji="0" lang="en-US" sz="2400" b="1" i="1" u="none" strike="noStrike" kern="0" cap="none" spc="0" normalizeH="0" baseline="0" noProof="0" dirty="0" smtClean="0">
                <a:ln>
                  <a:noFill/>
                </a:ln>
                <a:solidFill>
                  <a:schemeClr val="tx2"/>
                </a:solidFill>
                <a:effectLst/>
                <a:uLnTx/>
                <a:uFillTx/>
                <a:latin typeface="+mj-lt"/>
                <a:ea typeface="+mj-ea"/>
                <a:cs typeface="+mj-cs"/>
              </a:rPr>
              <a:t> spectra compare well with previous extraterrestrial measurements</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163711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7132" y="4050685"/>
            <a:ext cx="2779893" cy="382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4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9pPr>
          </a:lstStyle>
          <a:p>
            <a:pPr algn="ctr"/>
            <a:r>
              <a:rPr lang="en-US" sz="1100" dirty="0"/>
              <a:t>OMPS Swath Coverage on VIIRS </a:t>
            </a:r>
            <a:r>
              <a:rPr lang="en-US" sz="1100" dirty="0" smtClean="0"/>
              <a:t>Image</a:t>
            </a:r>
          </a:p>
          <a:p>
            <a:pPr algn="ctr"/>
            <a:r>
              <a:rPr lang="en-US" sz="1100" dirty="0" smtClean="0"/>
              <a:t>(yellow=TC</a:t>
            </a:r>
            <a:r>
              <a:rPr lang="en-US" sz="1100" dirty="0"/>
              <a:t>, red=NP)</a:t>
            </a:r>
          </a:p>
        </p:txBody>
      </p:sp>
      <p:sp>
        <p:nvSpPr>
          <p:cNvPr id="3075" name="Text Box 3"/>
          <p:cNvSpPr txBox="1">
            <a:spLocks noChangeArrowheads="1"/>
          </p:cNvSpPr>
          <p:nvPr/>
        </p:nvSpPr>
        <p:spPr bwMode="auto">
          <a:xfrm>
            <a:off x="3095600" y="4050685"/>
            <a:ext cx="2743442" cy="382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4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9pPr>
          </a:lstStyle>
          <a:p>
            <a:pPr algn="ctr"/>
            <a:r>
              <a:rPr lang="en-US" sz="1100" dirty="0"/>
              <a:t>Nadir Mapper (TC) </a:t>
            </a:r>
            <a:r>
              <a:rPr lang="en-US" sz="1100" dirty="0" smtClean="0"/>
              <a:t>TOA Refl.</a:t>
            </a:r>
          </a:p>
          <a:p>
            <a:pPr algn="ctr"/>
            <a:r>
              <a:rPr lang="en-US" sz="1100" dirty="0" smtClean="0"/>
              <a:t>310.70 </a:t>
            </a:r>
            <a:r>
              <a:rPr lang="en-US" sz="1100" dirty="0"/>
              <a:t>nm Band (33)</a:t>
            </a:r>
          </a:p>
        </p:txBody>
      </p:sp>
      <p:sp>
        <p:nvSpPr>
          <p:cNvPr id="3076" name="Text Box 4"/>
          <p:cNvSpPr txBox="1">
            <a:spLocks noChangeArrowheads="1"/>
          </p:cNvSpPr>
          <p:nvPr/>
        </p:nvSpPr>
        <p:spPr bwMode="auto">
          <a:xfrm>
            <a:off x="6234765" y="4050684"/>
            <a:ext cx="2188919" cy="382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5544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Bitstream Vera Sans" charset="0"/>
                <a:cs typeface="Bitstream Vera Sans" charset="0"/>
              </a:defRPr>
            </a:lvl9pPr>
          </a:lstStyle>
          <a:p>
            <a:pPr algn="ctr"/>
            <a:r>
              <a:rPr lang="en-US" sz="1100" dirty="0"/>
              <a:t>Nadir Profiler (NP) </a:t>
            </a:r>
            <a:r>
              <a:rPr lang="en-US" sz="1100" dirty="0" smtClean="0"/>
              <a:t>TOA Refl.</a:t>
            </a:r>
          </a:p>
          <a:p>
            <a:pPr algn="ctr"/>
            <a:r>
              <a:rPr lang="en-US" sz="1100" dirty="0" smtClean="0"/>
              <a:t>310.73 </a:t>
            </a:r>
            <a:r>
              <a:rPr lang="en-US" sz="1100" dirty="0"/>
              <a:t>nm Band (35)</a:t>
            </a: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031" y="1412828"/>
            <a:ext cx="2303885" cy="2514600"/>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799" y="1412828"/>
            <a:ext cx="2303885" cy="2514600"/>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135" y="1412828"/>
            <a:ext cx="2303885" cy="2514600"/>
          </a:xfrm>
          <a:prstGeom prst="rect">
            <a:avLst/>
          </a:prstGeom>
          <a:noFill/>
          <a:ln w="1836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descr="dif_histogram_310nm.png"/>
          <p:cNvPicPr>
            <a:picLocks noChangeAspect="1"/>
          </p:cNvPicPr>
          <p:nvPr/>
        </p:nvPicPr>
        <p:blipFill>
          <a:blip r:embed="rId6" cstate="print"/>
          <a:srcRect l="4375" r="23750"/>
          <a:stretch>
            <a:fillRect/>
          </a:stretch>
        </p:blipFill>
        <p:spPr>
          <a:xfrm>
            <a:off x="3619323" y="4543425"/>
            <a:ext cx="4439437" cy="2314575"/>
          </a:xfrm>
          <a:prstGeom prst="rect">
            <a:avLst/>
          </a:prstGeom>
        </p:spPr>
      </p:pic>
      <p:sp>
        <p:nvSpPr>
          <p:cNvPr id="10" name="Rectangle 2"/>
          <p:cNvSpPr txBox="1">
            <a:spLocks noChangeArrowheads="1"/>
          </p:cNvSpPr>
          <p:nvPr/>
        </p:nvSpPr>
        <p:spPr bwMode="auto">
          <a:xfrm>
            <a:off x="1428384" y="465908"/>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i="1" kern="0" dirty="0" smtClean="0">
                <a:solidFill>
                  <a:schemeClr val="tx2"/>
                </a:solidFill>
                <a:latin typeface="+mj-lt"/>
                <a:ea typeface="+mj-ea"/>
                <a:cs typeface="+mj-cs"/>
              </a:rPr>
              <a:t>Colocation of TC &amp; NP is reasonably good</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2" name="TextBox 1"/>
          <p:cNvSpPr txBox="1"/>
          <p:nvPr/>
        </p:nvSpPr>
        <p:spPr>
          <a:xfrm>
            <a:off x="558265" y="5005137"/>
            <a:ext cx="1857676" cy="954107"/>
          </a:xfrm>
          <a:prstGeom prst="rect">
            <a:avLst/>
          </a:prstGeom>
          <a:noFill/>
        </p:spPr>
        <p:txBody>
          <a:bodyPr wrap="square" rtlCol="0">
            <a:spAutoFit/>
          </a:bodyPr>
          <a:lstStyle/>
          <a:p>
            <a:pPr algn="l"/>
            <a:r>
              <a:rPr lang="en-US" sz="1400" b="1" dirty="0"/>
              <a:t>OMPS EV_COLOC Orbit 1616 </a:t>
            </a:r>
            <a:r>
              <a:rPr lang="en-US" sz="1400" b="1" dirty="0" smtClean="0"/>
              <a:t>over </a:t>
            </a:r>
            <a:r>
              <a:rPr lang="en-US" sz="1400" b="1" dirty="0"/>
              <a:t>Western Australia on </a:t>
            </a:r>
            <a:r>
              <a:rPr lang="en-US" sz="1400" b="1" dirty="0" smtClean="0"/>
              <a:t>2/19/2012</a:t>
            </a:r>
            <a:endParaRPr lang="en-US" sz="1400" b="1"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237067" y="1477926"/>
            <a:ext cx="4826000" cy="5058342"/>
          </a:xfrm>
        </p:spPr>
        <p:txBody>
          <a:bodyPr/>
          <a:lstStyle/>
          <a:p>
            <a:r>
              <a:rPr lang="en-US" sz="1600" dirty="0" smtClean="0"/>
              <a:t>Co-locate MLS temperature, ozone profiles to OMPS TC measurements</a:t>
            </a:r>
          </a:p>
          <a:p>
            <a:pPr lvl="1"/>
            <a:r>
              <a:rPr lang="en-US" sz="1400" dirty="0" smtClean="0"/>
              <a:t>Reflectivity &lt; 0.10</a:t>
            </a:r>
          </a:p>
          <a:p>
            <a:pPr lvl="1"/>
            <a:r>
              <a:rPr lang="en-US" sz="1400" dirty="0" smtClean="0"/>
              <a:t>-10 &lt; latitude &lt; 10 degrees</a:t>
            </a:r>
          </a:p>
          <a:p>
            <a:pPr lvl="1"/>
            <a:r>
              <a:rPr lang="en-US" sz="1400" dirty="0" smtClean="0"/>
              <a:t>June 2012</a:t>
            </a:r>
          </a:p>
          <a:p>
            <a:r>
              <a:rPr lang="en-US" sz="1600" dirty="0" smtClean="0"/>
              <a:t>Calculate TOA </a:t>
            </a:r>
            <a:r>
              <a:rPr lang="en-US" sz="1600" dirty="0" err="1" smtClean="0"/>
              <a:t>reflectances</a:t>
            </a:r>
            <a:r>
              <a:rPr lang="en-US" sz="1600" dirty="0" smtClean="0"/>
              <a:t> (radiance / solar flux) from TC viewing conditions, MLS profiles using </a:t>
            </a:r>
            <a:r>
              <a:rPr lang="en-US" sz="1600" dirty="0" err="1" smtClean="0"/>
              <a:t>radiative</a:t>
            </a:r>
            <a:r>
              <a:rPr lang="en-US" sz="1600" dirty="0" smtClean="0"/>
              <a:t> transfer code (TOMRAD)</a:t>
            </a:r>
          </a:p>
          <a:p>
            <a:r>
              <a:rPr lang="en-US" sz="1600" dirty="0" smtClean="0"/>
              <a:t>Compare measured OMPS TC reflectance with calculated reflectance</a:t>
            </a:r>
          </a:p>
          <a:p>
            <a:pPr lvl="1"/>
            <a:r>
              <a:rPr lang="en-US" sz="1200" dirty="0" smtClean="0"/>
              <a:t>Agreement seen to within 1% for wavelengths &gt; 312 nm</a:t>
            </a:r>
          </a:p>
          <a:p>
            <a:r>
              <a:rPr lang="en-US" sz="1600" dirty="0" smtClean="0"/>
              <a:t>Stray light seen for wavelengths &lt; 312 nm</a:t>
            </a:r>
          </a:p>
          <a:p>
            <a:pPr lvl="1"/>
            <a:r>
              <a:rPr lang="en-US" sz="1400" dirty="0" smtClean="0"/>
              <a:t>Consistent with pre-launch sensor characterization</a:t>
            </a:r>
          </a:p>
          <a:p>
            <a:endParaRPr lang="en-US" sz="1600" dirty="0"/>
          </a:p>
        </p:txBody>
      </p:sp>
      <p:cxnSp>
        <p:nvCxnSpPr>
          <p:cNvPr id="18" name="Straight Connector 17"/>
          <p:cNvCxnSpPr/>
          <p:nvPr/>
        </p:nvCxnSpPr>
        <p:spPr>
          <a:xfrm>
            <a:off x="5473700" y="2749550"/>
            <a:ext cx="3225800" cy="6350"/>
          </a:xfrm>
          <a:prstGeom prst="line">
            <a:avLst/>
          </a:prstGeom>
          <a:ln w="9525" cmpd="sng">
            <a:solidFill>
              <a:schemeClr val="tx1"/>
            </a:solidFill>
            <a:prstDash val="dash"/>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5473700" y="5397500"/>
            <a:ext cx="3225800" cy="6350"/>
          </a:xfrm>
          <a:prstGeom prst="line">
            <a:avLst/>
          </a:prstGeom>
          <a:ln w="9525" cmpd="sng">
            <a:solidFill>
              <a:schemeClr val="tx1"/>
            </a:solidFill>
            <a:prstDash val="dash"/>
          </a:ln>
        </p:spPr>
        <p:style>
          <a:lnRef idx="2">
            <a:schemeClr val="dk1"/>
          </a:lnRef>
          <a:fillRef idx="0">
            <a:schemeClr val="dk1"/>
          </a:fillRef>
          <a:effectRef idx="1">
            <a:schemeClr val="dk1"/>
          </a:effectRef>
          <a:fontRef idx="minor">
            <a:schemeClr val="tx1"/>
          </a:fontRef>
        </p:style>
      </p:cxnSp>
      <p:grpSp>
        <p:nvGrpSpPr>
          <p:cNvPr id="17" name="Group 16"/>
          <p:cNvGrpSpPr/>
          <p:nvPr/>
        </p:nvGrpSpPr>
        <p:grpSpPr>
          <a:xfrm>
            <a:off x="4984511" y="1228642"/>
            <a:ext cx="3805798" cy="5537025"/>
            <a:chOff x="4984511" y="1228642"/>
            <a:chExt cx="3805798" cy="5537025"/>
          </a:xfrm>
        </p:grpSpPr>
        <p:pic>
          <p:nvPicPr>
            <p:cNvPr id="15" name="Picture 14" descr="MLS_OMPS_TC_rdif_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2261" y="1228642"/>
              <a:ext cx="3598048" cy="2698536"/>
            </a:xfrm>
            <a:prstGeom prst="rect">
              <a:avLst/>
            </a:prstGeom>
          </p:spPr>
        </p:pic>
        <p:pic>
          <p:nvPicPr>
            <p:cNvPr id="16" name="Picture 15" descr="MLS_OMPS_TC_rdifram_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2261" y="3877471"/>
              <a:ext cx="3598048" cy="2698536"/>
            </a:xfrm>
            <a:prstGeom prst="rect">
              <a:avLst/>
            </a:prstGeom>
          </p:spPr>
        </p:pic>
        <p:cxnSp>
          <p:nvCxnSpPr>
            <p:cNvPr id="22" name="Straight Arrow Connector 21"/>
            <p:cNvCxnSpPr/>
            <p:nvPr/>
          </p:nvCxnSpPr>
          <p:spPr>
            <a:xfrm flipH="1">
              <a:off x="5905500" y="1829889"/>
              <a:ext cx="641350" cy="311150"/>
            </a:xfrm>
            <a:prstGeom prst="straightConnector1">
              <a:avLst/>
            </a:prstGeom>
            <a:ln w="9525" cmpd="sng">
              <a:solidFill>
                <a:srgbClr val="008000"/>
              </a:solidFill>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521450" y="1677489"/>
              <a:ext cx="868898" cy="276999"/>
            </a:xfrm>
            <a:prstGeom prst="rect">
              <a:avLst/>
            </a:prstGeom>
            <a:noFill/>
          </p:spPr>
          <p:txBody>
            <a:bodyPr wrap="none" rtlCol="0">
              <a:spAutoFit/>
            </a:bodyPr>
            <a:lstStyle/>
            <a:p>
              <a:r>
                <a:rPr lang="en-US" sz="1200" dirty="0" smtClean="0">
                  <a:solidFill>
                    <a:srgbClr val="008000"/>
                  </a:solidFill>
                </a:rPr>
                <a:t>Stray light</a:t>
              </a:r>
              <a:endParaRPr lang="en-US" sz="1200" dirty="0">
                <a:solidFill>
                  <a:srgbClr val="008000"/>
                </a:solidFill>
              </a:endParaRPr>
            </a:p>
          </p:txBody>
        </p:sp>
        <p:cxnSp>
          <p:nvCxnSpPr>
            <p:cNvPr id="27" name="Straight Arrow Connector 26"/>
            <p:cNvCxnSpPr/>
            <p:nvPr/>
          </p:nvCxnSpPr>
          <p:spPr>
            <a:xfrm flipV="1">
              <a:off x="7340600" y="3284039"/>
              <a:ext cx="742950" cy="1022350"/>
            </a:xfrm>
            <a:prstGeom prst="straightConnector1">
              <a:avLst/>
            </a:prstGeom>
            <a:ln w="9525" cmpd="sng">
              <a:solidFill>
                <a:srgbClr val="008000"/>
              </a:solidFill>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7334250" y="4306389"/>
              <a:ext cx="660400" cy="958850"/>
            </a:xfrm>
            <a:prstGeom prst="straightConnector1">
              <a:avLst/>
            </a:prstGeom>
            <a:ln w="9525" cmpd="sng">
              <a:solidFill>
                <a:srgbClr val="008000"/>
              </a:solidFill>
              <a:tailEnd type="arrow"/>
            </a:ln>
          </p:spPr>
          <p:style>
            <a:lnRef idx="2">
              <a:schemeClr val="dk1"/>
            </a:lnRef>
            <a:fillRef idx="0">
              <a:schemeClr val="dk1"/>
            </a:fillRef>
            <a:effectRef idx="1">
              <a:schemeClr val="dk1"/>
            </a:effectRef>
            <a:fontRef idx="minor">
              <a:schemeClr val="tx1"/>
            </a:fontRef>
          </p:style>
        </p:cxnSp>
        <p:sp>
          <p:nvSpPr>
            <p:cNvPr id="63488" name="TextBox 63487"/>
            <p:cNvSpPr txBox="1"/>
            <p:nvPr/>
          </p:nvSpPr>
          <p:spPr>
            <a:xfrm>
              <a:off x="5524501" y="4003706"/>
              <a:ext cx="1931000" cy="707886"/>
            </a:xfrm>
            <a:prstGeom prst="rect">
              <a:avLst/>
            </a:prstGeom>
            <a:noFill/>
          </p:spPr>
          <p:txBody>
            <a:bodyPr wrap="none" rtlCol="0">
              <a:spAutoFit/>
            </a:bodyPr>
            <a:lstStyle/>
            <a:p>
              <a:r>
                <a:rPr lang="en-US" sz="1000" dirty="0" smtClean="0">
                  <a:solidFill>
                    <a:srgbClr val="008000"/>
                  </a:solidFill>
                </a:rPr>
                <a:t>Structure seen in spectrum</a:t>
              </a:r>
            </a:p>
            <a:p>
              <a:r>
                <a:rPr lang="en-US" sz="1000" dirty="0">
                  <a:solidFill>
                    <a:srgbClr val="008000"/>
                  </a:solidFill>
                </a:rPr>
                <a:t>r</a:t>
              </a:r>
              <a:r>
                <a:rPr lang="en-US" sz="1000" dirty="0" smtClean="0">
                  <a:solidFill>
                    <a:srgbClr val="008000"/>
                  </a:solidFill>
                </a:rPr>
                <a:t>epeats in all swath positions,</a:t>
              </a:r>
            </a:p>
            <a:p>
              <a:r>
                <a:rPr lang="en-US" sz="1000" dirty="0">
                  <a:solidFill>
                    <a:srgbClr val="008000"/>
                  </a:solidFill>
                </a:rPr>
                <a:t>t</a:t>
              </a:r>
              <a:r>
                <a:rPr lang="en-US" sz="1000" dirty="0" smtClean="0">
                  <a:solidFill>
                    <a:srgbClr val="008000"/>
                  </a:solidFill>
                </a:rPr>
                <a:t>aken out through dividing by</a:t>
              </a:r>
            </a:p>
            <a:p>
              <a:r>
                <a:rPr lang="en-US" sz="1000" dirty="0" smtClean="0">
                  <a:solidFill>
                    <a:srgbClr val="008000"/>
                  </a:solidFill>
                </a:rPr>
                <a:t>position 18 (Raman scattering)</a:t>
              </a:r>
              <a:endParaRPr lang="en-US" sz="1000" dirty="0">
                <a:solidFill>
                  <a:srgbClr val="008000"/>
                </a:solidFill>
              </a:endParaRPr>
            </a:p>
          </p:txBody>
        </p:sp>
        <p:sp>
          <p:nvSpPr>
            <p:cNvPr id="63489" name="TextBox 63488"/>
            <p:cNvSpPr txBox="1"/>
            <p:nvPr/>
          </p:nvSpPr>
          <p:spPr>
            <a:xfrm>
              <a:off x="5556250" y="3415272"/>
              <a:ext cx="1963924" cy="276999"/>
            </a:xfrm>
            <a:prstGeom prst="rect">
              <a:avLst/>
            </a:prstGeom>
            <a:noFill/>
          </p:spPr>
          <p:txBody>
            <a:bodyPr wrap="none" rtlCol="0">
              <a:spAutoFit/>
            </a:bodyPr>
            <a:lstStyle/>
            <a:p>
              <a:r>
                <a:rPr lang="en-US" sz="1200" dirty="0" smtClean="0"/>
                <a:t>Position 19 (nadir looking)</a:t>
              </a:r>
              <a:endParaRPr lang="en-US" sz="1200" dirty="0"/>
            </a:p>
          </p:txBody>
        </p:sp>
        <p:sp>
          <p:nvSpPr>
            <p:cNvPr id="35" name="TextBox 34"/>
            <p:cNvSpPr txBox="1"/>
            <p:nvPr/>
          </p:nvSpPr>
          <p:spPr>
            <a:xfrm>
              <a:off x="5568950" y="6044172"/>
              <a:ext cx="1835734" cy="276999"/>
            </a:xfrm>
            <a:prstGeom prst="rect">
              <a:avLst/>
            </a:prstGeom>
            <a:noFill/>
          </p:spPr>
          <p:txBody>
            <a:bodyPr wrap="none" rtlCol="0">
              <a:spAutoFit/>
            </a:bodyPr>
            <a:lstStyle/>
            <a:p>
              <a:r>
                <a:rPr lang="en-US" sz="1200" dirty="0" smtClean="0"/>
                <a:t>Position 19 / Position 18</a:t>
              </a:r>
              <a:endParaRPr lang="en-US" sz="1200" dirty="0"/>
            </a:p>
          </p:txBody>
        </p:sp>
        <p:sp>
          <p:nvSpPr>
            <p:cNvPr id="13" name="TextBox 12"/>
            <p:cNvSpPr txBox="1"/>
            <p:nvPr/>
          </p:nvSpPr>
          <p:spPr>
            <a:xfrm rot="16200000">
              <a:off x="3297222" y="3742437"/>
              <a:ext cx="3682355" cy="307777"/>
            </a:xfrm>
            <a:prstGeom prst="rect">
              <a:avLst/>
            </a:prstGeom>
            <a:noFill/>
          </p:spPr>
          <p:txBody>
            <a:bodyPr wrap="none" rtlCol="0">
              <a:spAutoFit/>
            </a:bodyPr>
            <a:lstStyle/>
            <a:p>
              <a:r>
                <a:rPr lang="en-US" sz="1400" dirty="0" smtClean="0"/>
                <a:t>Percent reflectance difference (</a:t>
              </a:r>
              <a:r>
                <a:rPr lang="en-US" sz="1400" dirty="0" err="1" smtClean="0"/>
                <a:t>meas</a:t>
              </a:r>
              <a:r>
                <a:rPr lang="en-US" sz="1400" dirty="0" smtClean="0"/>
                <a:t> – calc)</a:t>
              </a:r>
              <a:endParaRPr lang="en-US" sz="1400" dirty="0"/>
            </a:p>
          </p:txBody>
        </p:sp>
        <p:sp>
          <p:nvSpPr>
            <p:cNvPr id="8" name="TextBox 7"/>
            <p:cNvSpPr txBox="1"/>
            <p:nvPr/>
          </p:nvSpPr>
          <p:spPr>
            <a:xfrm>
              <a:off x="6396825" y="6488668"/>
              <a:ext cx="1347548" cy="276999"/>
            </a:xfrm>
            <a:prstGeom prst="rect">
              <a:avLst/>
            </a:prstGeom>
            <a:noFill/>
          </p:spPr>
          <p:txBody>
            <a:bodyPr wrap="none" rtlCol="0">
              <a:spAutoFit/>
            </a:bodyPr>
            <a:lstStyle/>
            <a:p>
              <a:r>
                <a:rPr lang="en-US" sz="1200" dirty="0" smtClean="0"/>
                <a:t>Wavelength (nm)</a:t>
              </a:r>
              <a:endParaRPr lang="en-US" sz="1200" dirty="0"/>
            </a:p>
          </p:txBody>
        </p:sp>
      </p:grpSp>
      <p:sp>
        <p:nvSpPr>
          <p:cNvPr id="20" name="Rectangle 2"/>
          <p:cNvSpPr txBox="1">
            <a:spLocks noChangeArrowheads="1"/>
          </p:cNvSpPr>
          <p:nvPr/>
        </p:nvSpPr>
        <p:spPr bwMode="auto">
          <a:xfrm>
            <a:off x="1654628" y="465908"/>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OMPS TC comparison with modeled TOA </a:t>
            </a:r>
            <a:r>
              <a:rPr kumimoji="0" lang="en-US" sz="2400" b="1" i="1" u="none" strike="noStrike" kern="0" cap="none" spc="0" normalizeH="0" baseline="0" noProof="0" dirty="0" err="1" smtClean="0">
                <a:ln>
                  <a:noFill/>
                </a:ln>
                <a:solidFill>
                  <a:schemeClr val="tx2"/>
                </a:solidFill>
                <a:effectLst/>
                <a:uLnTx/>
                <a:uFillTx/>
                <a:latin typeface="+mj-lt"/>
                <a:ea typeface="+mj-ea"/>
                <a:cs typeface="+mj-cs"/>
              </a:rPr>
              <a:t>reflectances</a:t>
            </a:r>
            <a:r>
              <a:rPr kumimoji="0" lang="en-US" sz="2400" b="1" i="1" u="none" strike="noStrike" kern="0" cap="none" spc="0" normalizeH="0" baseline="0" noProof="0" dirty="0" smtClean="0">
                <a:ln>
                  <a:noFill/>
                </a:ln>
                <a:solidFill>
                  <a:schemeClr val="tx2"/>
                </a:solidFill>
                <a:effectLst/>
                <a:uLnTx/>
                <a:uFillTx/>
                <a:latin typeface="+mj-lt"/>
                <a:ea typeface="+mj-ea"/>
                <a:cs typeface="+mj-cs"/>
              </a:rPr>
              <a:t> is quite good</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8622522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5126336" y="6467790"/>
            <a:ext cx="1347548" cy="276999"/>
          </a:xfrm>
          <a:prstGeom prst="rect">
            <a:avLst/>
          </a:prstGeom>
          <a:noFill/>
        </p:spPr>
        <p:txBody>
          <a:bodyPr wrap="none" rtlCol="0">
            <a:spAutoFit/>
          </a:bodyPr>
          <a:lstStyle/>
          <a:p>
            <a:r>
              <a:rPr lang="en-US" sz="1200" dirty="0" smtClean="0"/>
              <a:t>Wavelength (nm)</a:t>
            </a:r>
            <a:endParaRPr lang="en-US" sz="1200" dirty="0"/>
          </a:p>
        </p:txBody>
      </p:sp>
      <p:grpSp>
        <p:nvGrpSpPr>
          <p:cNvPr id="2" name="Group 2"/>
          <p:cNvGrpSpPr/>
          <p:nvPr/>
        </p:nvGrpSpPr>
        <p:grpSpPr>
          <a:xfrm>
            <a:off x="2274594" y="1404985"/>
            <a:ext cx="6740460" cy="5048249"/>
            <a:chOff x="2239760" y="1117602"/>
            <a:chExt cx="6740460" cy="5048249"/>
          </a:xfrm>
        </p:grpSpPr>
        <p:pic>
          <p:nvPicPr>
            <p:cNvPr id="12" name="Picture 11" descr="MLS_OMPS_TC_rdifram_3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135" y="3657607"/>
              <a:ext cx="3341512" cy="2506134"/>
            </a:xfrm>
            <a:prstGeom prst="rect">
              <a:avLst/>
            </a:prstGeom>
          </p:spPr>
        </p:pic>
        <p:sp>
          <p:nvSpPr>
            <p:cNvPr id="19" name="TextBox 18"/>
            <p:cNvSpPr txBox="1"/>
            <p:nvPr/>
          </p:nvSpPr>
          <p:spPr>
            <a:xfrm>
              <a:off x="6991289" y="3786762"/>
              <a:ext cx="1835734" cy="276999"/>
            </a:xfrm>
            <a:prstGeom prst="rect">
              <a:avLst/>
            </a:prstGeom>
            <a:noFill/>
          </p:spPr>
          <p:txBody>
            <a:bodyPr wrap="none" rtlCol="0">
              <a:spAutoFit/>
            </a:bodyPr>
            <a:lstStyle/>
            <a:p>
              <a:r>
                <a:rPr lang="en-US" sz="1200" dirty="0" smtClean="0"/>
                <a:t>Position 36 / Position 18</a:t>
              </a:r>
              <a:endParaRPr lang="en-US" sz="1200" dirty="0"/>
            </a:p>
          </p:txBody>
        </p:sp>
        <p:pic>
          <p:nvPicPr>
            <p:cNvPr id="14" name="Picture 13" descr="MLS_OMPS_TC_rdifram_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708" y="1117602"/>
              <a:ext cx="3341512" cy="2506134"/>
            </a:xfrm>
            <a:prstGeom prst="rect">
              <a:avLst/>
            </a:prstGeom>
          </p:spPr>
        </p:pic>
        <p:pic>
          <p:nvPicPr>
            <p:cNvPr id="61" name="Picture 60" descr="MLS_OMPS_TC_rdifram_3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9936" y="3657601"/>
              <a:ext cx="3344332" cy="2508250"/>
            </a:xfrm>
            <a:prstGeom prst="rect">
              <a:avLst/>
            </a:prstGeom>
          </p:spPr>
        </p:pic>
        <p:cxnSp>
          <p:nvCxnSpPr>
            <p:cNvPr id="53" name="Straight Connector 52"/>
            <p:cNvCxnSpPr/>
            <p:nvPr/>
          </p:nvCxnSpPr>
          <p:spPr>
            <a:xfrm>
              <a:off x="2705100" y="5251450"/>
              <a:ext cx="2990850" cy="6350"/>
            </a:xfrm>
            <a:prstGeom prst="line">
              <a:avLst/>
            </a:prstGeom>
            <a:ln w="9525" cmpd="sng">
              <a:prstDash val="dash"/>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3807887" y="3803692"/>
              <a:ext cx="1835734" cy="276999"/>
            </a:xfrm>
            <a:prstGeom prst="rect">
              <a:avLst/>
            </a:prstGeom>
            <a:noFill/>
          </p:spPr>
          <p:txBody>
            <a:bodyPr wrap="none" rtlCol="0">
              <a:spAutoFit/>
            </a:bodyPr>
            <a:lstStyle/>
            <a:p>
              <a:r>
                <a:rPr lang="en-US" sz="1200" dirty="0" smtClean="0"/>
                <a:t>Position 33 / Position 18</a:t>
              </a:r>
              <a:endParaRPr lang="en-US" sz="1200" dirty="0"/>
            </a:p>
          </p:txBody>
        </p:sp>
        <p:cxnSp>
          <p:nvCxnSpPr>
            <p:cNvPr id="55" name="Straight Connector 54"/>
            <p:cNvCxnSpPr/>
            <p:nvPr/>
          </p:nvCxnSpPr>
          <p:spPr>
            <a:xfrm>
              <a:off x="5892800" y="5251450"/>
              <a:ext cx="2990850" cy="6350"/>
            </a:xfrm>
            <a:prstGeom prst="line">
              <a:avLst/>
            </a:prstGeom>
            <a:ln w="9525" cmpd="sng">
              <a:prstDash val="dash"/>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a:off x="5899150" y="2711450"/>
              <a:ext cx="2990850" cy="6350"/>
            </a:xfrm>
            <a:prstGeom prst="line">
              <a:avLst/>
            </a:prstGeom>
            <a:ln w="9525" cmpd="sng">
              <a:prstDash val="dash"/>
            </a:ln>
          </p:spPr>
          <p:style>
            <a:lnRef idx="2">
              <a:schemeClr val="dk1"/>
            </a:lnRef>
            <a:fillRef idx="0">
              <a:schemeClr val="dk1"/>
            </a:fillRef>
            <a:effectRef idx="1">
              <a:schemeClr val="dk1"/>
            </a:effectRef>
            <a:fontRef idx="minor">
              <a:schemeClr val="tx1"/>
            </a:fontRef>
          </p:style>
        </p:cxnSp>
        <p:pic>
          <p:nvPicPr>
            <p:cNvPr id="15" name="Picture 14" descr="MLS_OMPS_TC_rdifram_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2798" y="1117602"/>
              <a:ext cx="3341512" cy="2506134"/>
            </a:xfrm>
            <a:prstGeom prst="rect">
              <a:avLst/>
            </a:prstGeom>
          </p:spPr>
        </p:pic>
        <p:cxnSp>
          <p:nvCxnSpPr>
            <p:cNvPr id="52" name="Straight Connector 51"/>
            <p:cNvCxnSpPr/>
            <p:nvPr/>
          </p:nvCxnSpPr>
          <p:spPr>
            <a:xfrm>
              <a:off x="2705100" y="2711450"/>
              <a:ext cx="2990850" cy="6350"/>
            </a:xfrm>
            <a:prstGeom prst="line">
              <a:avLst/>
            </a:prstGeom>
            <a:ln w="9525" cmpd="sng">
              <a:prstDash val="dash"/>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48" idx="0"/>
            </p:cNvCxnSpPr>
            <p:nvPr/>
          </p:nvCxnSpPr>
          <p:spPr>
            <a:xfrm flipV="1">
              <a:off x="5073887" y="2556933"/>
              <a:ext cx="209313" cy="406400"/>
            </a:xfrm>
            <a:prstGeom prst="straightConnector1">
              <a:avLst/>
            </a:prstGeom>
            <a:ln w="952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419595" y="2963333"/>
              <a:ext cx="1308584" cy="400110"/>
            </a:xfrm>
            <a:prstGeom prst="rect">
              <a:avLst/>
            </a:prstGeom>
            <a:noFill/>
          </p:spPr>
          <p:txBody>
            <a:bodyPr wrap="none" rtlCol="0">
              <a:spAutoFit/>
            </a:bodyPr>
            <a:lstStyle/>
            <a:p>
              <a:r>
                <a:rPr lang="en-US" sz="1000" dirty="0">
                  <a:solidFill>
                    <a:srgbClr val="008000"/>
                  </a:solidFill>
                </a:rPr>
                <a:t>Difference </a:t>
              </a:r>
              <a:r>
                <a:rPr lang="en-US" sz="1000" dirty="0" smtClean="0">
                  <a:solidFill>
                    <a:srgbClr val="008000"/>
                  </a:solidFill>
                </a:rPr>
                <a:t>indicates</a:t>
              </a:r>
            </a:p>
            <a:p>
              <a:r>
                <a:rPr lang="en-US" sz="1000" dirty="0" smtClean="0">
                  <a:solidFill>
                    <a:srgbClr val="008000"/>
                  </a:solidFill>
                </a:rPr>
                <a:t>calibration issue</a:t>
              </a:r>
              <a:endParaRPr lang="en-US" sz="1000" dirty="0"/>
            </a:p>
          </p:txBody>
        </p:sp>
        <p:sp>
          <p:nvSpPr>
            <p:cNvPr id="18" name="TextBox 17"/>
            <p:cNvSpPr txBox="1"/>
            <p:nvPr/>
          </p:nvSpPr>
          <p:spPr>
            <a:xfrm>
              <a:off x="7046323" y="1259423"/>
              <a:ext cx="1750149" cy="276999"/>
            </a:xfrm>
            <a:prstGeom prst="rect">
              <a:avLst/>
            </a:prstGeom>
            <a:noFill/>
          </p:spPr>
          <p:txBody>
            <a:bodyPr wrap="none" rtlCol="0">
              <a:spAutoFit/>
            </a:bodyPr>
            <a:lstStyle/>
            <a:p>
              <a:r>
                <a:rPr lang="en-US" sz="1200" dirty="0" smtClean="0"/>
                <a:t>Position 4 / Position 18</a:t>
              </a:r>
              <a:endParaRPr lang="en-US" sz="1200" dirty="0"/>
            </a:p>
          </p:txBody>
        </p:sp>
        <p:sp>
          <p:nvSpPr>
            <p:cNvPr id="16" name="TextBox 15"/>
            <p:cNvSpPr txBox="1"/>
            <p:nvPr/>
          </p:nvSpPr>
          <p:spPr>
            <a:xfrm>
              <a:off x="3829054" y="1259420"/>
              <a:ext cx="1750149" cy="276999"/>
            </a:xfrm>
            <a:prstGeom prst="rect">
              <a:avLst/>
            </a:prstGeom>
            <a:noFill/>
          </p:spPr>
          <p:txBody>
            <a:bodyPr wrap="none" rtlCol="0">
              <a:spAutoFit/>
            </a:bodyPr>
            <a:lstStyle/>
            <a:p>
              <a:r>
                <a:rPr lang="en-US" sz="1200" dirty="0" smtClean="0"/>
                <a:t>Position 1 / Position 18</a:t>
              </a:r>
              <a:endParaRPr lang="en-US" sz="1200" dirty="0"/>
            </a:p>
          </p:txBody>
        </p:sp>
        <p:sp>
          <p:nvSpPr>
            <p:cNvPr id="38" name="TextBox 37"/>
            <p:cNvSpPr txBox="1"/>
            <p:nvPr/>
          </p:nvSpPr>
          <p:spPr>
            <a:xfrm rot="16200000">
              <a:off x="1049787" y="3464644"/>
              <a:ext cx="2656946" cy="276999"/>
            </a:xfrm>
            <a:prstGeom prst="rect">
              <a:avLst/>
            </a:prstGeom>
            <a:noFill/>
          </p:spPr>
          <p:txBody>
            <a:bodyPr wrap="none" rtlCol="0">
              <a:spAutoFit/>
            </a:bodyPr>
            <a:lstStyle/>
            <a:p>
              <a:r>
                <a:rPr lang="en-US" sz="1200" dirty="0" smtClean="0"/>
                <a:t>Percent NR difference (</a:t>
              </a:r>
              <a:r>
                <a:rPr lang="en-US" sz="1200" dirty="0" err="1" smtClean="0"/>
                <a:t>meas</a:t>
              </a:r>
              <a:r>
                <a:rPr lang="en-US" sz="1200" dirty="0" smtClean="0"/>
                <a:t> – </a:t>
              </a:r>
              <a:r>
                <a:rPr lang="en-US" sz="1200" dirty="0" err="1" smtClean="0"/>
                <a:t>calc</a:t>
              </a:r>
              <a:r>
                <a:rPr lang="en-US" sz="1200" dirty="0" smtClean="0"/>
                <a:t>)</a:t>
              </a:r>
              <a:endParaRPr lang="en-US" sz="1200" dirty="0"/>
            </a:p>
          </p:txBody>
        </p:sp>
        <p:cxnSp>
          <p:nvCxnSpPr>
            <p:cNvPr id="24" name="Straight Arrow Connector 23"/>
            <p:cNvCxnSpPr/>
            <p:nvPr/>
          </p:nvCxnSpPr>
          <p:spPr>
            <a:xfrm flipH="1">
              <a:off x="3098798" y="2235208"/>
              <a:ext cx="237066" cy="406402"/>
            </a:xfrm>
            <a:prstGeom prst="straightConnector1">
              <a:avLst/>
            </a:prstGeom>
            <a:ln w="9525" cmpd="sng">
              <a:solidFill>
                <a:srgbClr val="008000"/>
              </a:solidFill>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810930" y="1642544"/>
              <a:ext cx="2285289" cy="553998"/>
            </a:xfrm>
            <a:prstGeom prst="rect">
              <a:avLst/>
            </a:prstGeom>
            <a:noFill/>
          </p:spPr>
          <p:txBody>
            <a:bodyPr wrap="none" rtlCol="0">
              <a:spAutoFit/>
            </a:bodyPr>
            <a:lstStyle/>
            <a:p>
              <a:r>
                <a:rPr lang="en-US" sz="1000" dirty="0" smtClean="0">
                  <a:solidFill>
                    <a:srgbClr val="008000"/>
                  </a:solidFill>
                </a:rPr>
                <a:t>Difference indicates inconsistency</a:t>
              </a:r>
            </a:p>
            <a:p>
              <a:r>
                <a:rPr lang="en-US" sz="1000" dirty="0">
                  <a:solidFill>
                    <a:srgbClr val="008000"/>
                  </a:solidFill>
                </a:rPr>
                <a:t>w</a:t>
              </a:r>
              <a:r>
                <a:rPr lang="en-US" sz="1000" dirty="0" smtClean="0">
                  <a:solidFill>
                    <a:srgbClr val="008000"/>
                  </a:solidFill>
                </a:rPr>
                <a:t>ith MLS ozone profile, will lead to </a:t>
              </a:r>
            </a:p>
            <a:p>
              <a:r>
                <a:rPr lang="en-US" sz="1000" dirty="0">
                  <a:solidFill>
                    <a:srgbClr val="008000"/>
                  </a:solidFill>
                </a:rPr>
                <a:t>d</a:t>
              </a:r>
              <a:r>
                <a:rPr lang="en-US" sz="1000" dirty="0" smtClean="0">
                  <a:solidFill>
                    <a:srgbClr val="008000"/>
                  </a:solidFill>
                </a:rPr>
                <a:t>ifferent total column ozone amounts</a:t>
              </a:r>
            </a:p>
          </p:txBody>
        </p:sp>
        <p:cxnSp>
          <p:nvCxnSpPr>
            <p:cNvPr id="27" name="Straight Arrow Connector 26"/>
            <p:cNvCxnSpPr>
              <a:stCxn id="28" idx="0"/>
            </p:cNvCxnSpPr>
            <p:nvPr/>
          </p:nvCxnSpPr>
          <p:spPr>
            <a:xfrm flipV="1">
              <a:off x="8189620" y="5164663"/>
              <a:ext cx="209313" cy="406400"/>
            </a:xfrm>
            <a:prstGeom prst="straightConnector1">
              <a:avLst/>
            </a:prstGeom>
            <a:ln w="952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535328" y="5571063"/>
              <a:ext cx="1308584" cy="400110"/>
            </a:xfrm>
            <a:prstGeom prst="rect">
              <a:avLst/>
            </a:prstGeom>
            <a:noFill/>
          </p:spPr>
          <p:txBody>
            <a:bodyPr wrap="none" rtlCol="0">
              <a:spAutoFit/>
            </a:bodyPr>
            <a:lstStyle/>
            <a:p>
              <a:r>
                <a:rPr lang="en-US" sz="1000" dirty="0">
                  <a:solidFill>
                    <a:srgbClr val="008000"/>
                  </a:solidFill>
                </a:rPr>
                <a:t>Difference </a:t>
              </a:r>
              <a:r>
                <a:rPr lang="en-US" sz="1000" dirty="0" smtClean="0">
                  <a:solidFill>
                    <a:srgbClr val="008000"/>
                  </a:solidFill>
                </a:rPr>
                <a:t>indicates</a:t>
              </a:r>
            </a:p>
            <a:p>
              <a:r>
                <a:rPr lang="en-US" sz="1000" dirty="0" smtClean="0">
                  <a:solidFill>
                    <a:srgbClr val="008000"/>
                  </a:solidFill>
                </a:rPr>
                <a:t>calibration issue</a:t>
              </a:r>
              <a:endParaRPr lang="en-US" sz="1000" dirty="0"/>
            </a:p>
          </p:txBody>
        </p:sp>
        <p:cxnSp>
          <p:nvCxnSpPr>
            <p:cNvPr id="29" name="Straight Arrow Connector 28"/>
            <p:cNvCxnSpPr/>
            <p:nvPr/>
          </p:nvCxnSpPr>
          <p:spPr>
            <a:xfrm flipH="1">
              <a:off x="6214531" y="4622809"/>
              <a:ext cx="237066" cy="406402"/>
            </a:xfrm>
            <a:prstGeom prst="straightConnector1">
              <a:avLst/>
            </a:prstGeom>
            <a:ln w="9525" cmpd="sng">
              <a:solidFill>
                <a:srgbClr val="008000"/>
              </a:solidFill>
              <a:tailEnd type="arrow"/>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5926663" y="4064011"/>
              <a:ext cx="2285289" cy="553998"/>
            </a:xfrm>
            <a:prstGeom prst="rect">
              <a:avLst/>
            </a:prstGeom>
            <a:noFill/>
          </p:spPr>
          <p:txBody>
            <a:bodyPr wrap="none" rtlCol="0">
              <a:spAutoFit/>
            </a:bodyPr>
            <a:lstStyle/>
            <a:p>
              <a:r>
                <a:rPr lang="en-US" sz="1000" dirty="0" smtClean="0">
                  <a:solidFill>
                    <a:srgbClr val="008000"/>
                  </a:solidFill>
                </a:rPr>
                <a:t>Difference indicates inconsistency</a:t>
              </a:r>
            </a:p>
            <a:p>
              <a:r>
                <a:rPr lang="en-US" sz="1000" dirty="0">
                  <a:solidFill>
                    <a:srgbClr val="008000"/>
                  </a:solidFill>
                </a:rPr>
                <a:t>w</a:t>
              </a:r>
              <a:r>
                <a:rPr lang="en-US" sz="1000" dirty="0" smtClean="0">
                  <a:solidFill>
                    <a:srgbClr val="008000"/>
                  </a:solidFill>
                </a:rPr>
                <a:t>ith MLS ozone profile, will lead to </a:t>
              </a:r>
            </a:p>
            <a:p>
              <a:r>
                <a:rPr lang="en-US" sz="1000" dirty="0">
                  <a:solidFill>
                    <a:srgbClr val="008000"/>
                  </a:solidFill>
                </a:rPr>
                <a:t>d</a:t>
              </a:r>
              <a:r>
                <a:rPr lang="en-US" sz="1000" dirty="0" smtClean="0">
                  <a:solidFill>
                    <a:srgbClr val="008000"/>
                  </a:solidFill>
                </a:rPr>
                <a:t>ifferent total column ozone amounts</a:t>
              </a:r>
            </a:p>
          </p:txBody>
        </p:sp>
      </p:grpSp>
      <p:sp>
        <p:nvSpPr>
          <p:cNvPr id="32" name="Rectangle 2"/>
          <p:cNvSpPr txBox="1">
            <a:spLocks noChangeArrowheads="1"/>
          </p:cNvSpPr>
          <p:nvPr/>
        </p:nvSpPr>
        <p:spPr bwMode="auto">
          <a:xfrm>
            <a:off x="1654628" y="465908"/>
            <a:ext cx="6324600" cy="793750"/>
          </a:xfrm>
          <a:prstGeom prst="rect">
            <a:avLst/>
          </a:prstGeom>
          <a:noFill/>
          <a:ln w="9525">
            <a:noFill/>
            <a:miter lim="800000"/>
            <a:headEnd/>
            <a:tailEnd/>
          </a:ln>
          <a:effectLst/>
        </p:spPr>
        <p:txBody>
          <a:bodyPr vert="horz" wrap="square" lIns="92062" tIns="46032" rIns="92062" bIns="46032"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2"/>
                </a:solidFill>
                <a:effectLst/>
                <a:uLnTx/>
                <a:uFillTx/>
                <a:latin typeface="+mj-lt"/>
                <a:ea typeface="+mj-ea"/>
                <a:cs typeface="+mj-cs"/>
              </a:rPr>
              <a:t>OMPS TC cross-track</a:t>
            </a:r>
            <a:r>
              <a:rPr kumimoji="0" lang="en-US" sz="2400" b="1" i="1" u="none" strike="noStrike" kern="0" cap="none" spc="0" normalizeH="0" noProof="0" dirty="0" smtClean="0">
                <a:ln>
                  <a:noFill/>
                </a:ln>
                <a:solidFill>
                  <a:schemeClr val="tx2"/>
                </a:solidFill>
                <a:effectLst/>
                <a:uLnTx/>
                <a:uFillTx/>
                <a:latin typeface="+mj-lt"/>
                <a:ea typeface="+mj-ea"/>
                <a:cs typeface="+mj-cs"/>
              </a:rPr>
              <a:t> calibration is </a:t>
            </a:r>
            <a:r>
              <a:rPr kumimoji="0" lang="en-US" sz="2400" b="1" i="1" u="none" strike="noStrike" kern="0" cap="none" spc="0" normalizeH="0" noProof="0" dirty="0" err="1" smtClean="0">
                <a:ln>
                  <a:noFill/>
                </a:ln>
                <a:solidFill>
                  <a:schemeClr val="tx2"/>
                </a:solidFill>
                <a:effectLst/>
                <a:uLnTx/>
                <a:uFillTx/>
                <a:latin typeface="+mj-lt"/>
                <a:ea typeface="+mj-ea"/>
                <a:cs typeface="+mj-cs"/>
              </a:rPr>
              <a:t>ty</a:t>
            </a:r>
            <a:r>
              <a:rPr lang="en-US" sz="2400" b="1" i="1" kern="0" dirty="0" err="1" smtClean="0">
                <a:solidFill>
                  <a:schemeClr val="tx2"/>
                </a:solidFill>
                <a:latin typeface="+mj-lt"/>
                <a:ea typeface="+mj-ea"/>
                <a:cs typeface="+mj-cs"/>
              </a:rPr>
              <a:t>pical</a:t>
            </a:r>
            <a:endParaRPr kumimoji="0" lang="en-US" sz="24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33" name="TextBox 32"/>
          <p:cNvSpPr txBox="1"/>
          <p:nvPr/>
        </p:nvSpPr>
        <p:spPr>
          <a:xfrm>
            <a:off x="269966" y="2960915"/>
            <a:ext cx="1558834" cy="1815882"/>
          </a:xfrm>
          <a:prstGeom prst="rect">
            <a:avLst/>
          </a:prstGeom>
          <a:solidFill>
            <a:srgbClr val="FFFF00"/>
          </a:solidFill>
        </p:spPr>
        <p:txBody>
          <a:bodyPr wrap="square" rtlCol="0">
            <a:spAutoFit/>
          </a:bodyPr>
          <a:lstStyle/>
          <a:p>
            <a:r>
              <a:rPr lang="en-US" sz="1400" b="1" dirty="0" smtClean="0"/>
              <a:t>Problems at the far off-nadir positions lead to swath dependent ozone effects</a:t>
            </a:r>
          </a:p>
          <a:p>
            <a:endParaRPr lang="en-US" sz="1400" b="1" dirty="0" smtClean="0"/>
          </a:p>
          <a:p>
            <a:r>
              <a:rPr lang="en-US" sz="1400" b="1" dirty="0" smtClean="0"/>
              <a:t>Not unusual</a:t>
            </a:r>
            <a:endParaRPr lang="en-US" sz="1400" b="1" dirty="0"/>
          </a:p>
        </p:txBody>
      </p:sp>
    </p:spTree>
    <p:extLst>
      <p:ext uri="{BB962C8B-B14F-4D97-AF65-F5344CB8AC3E}">
        <p14:creationId xmlns:p14="http://schemas.microsoft.com/office/powerpoint/2010/main" val="33070247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7618</TotalTime>
  <Words>1774</Words>
  <Application>Microsoft Macintosh PowerPoint</Application>
  <PresentationFormat>On-screen Show (4:3)</PresentationFormat>
  <Paragraphs>346</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Evaluation of OMPS sensor and EV SDR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Radiance difference divided by Radiance coefficient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Pre-launch BSDF Calibrations Using Antarctic Data</dc:title>
  <cp:lastModifiedBy>Maria Caponi</cp:lastModifiedBy>
  <cp:revision>103</cp:revision>
  <dcterms:modified xsi:type="dcterms:W3CDTF">2013-01-28T23:04:46Z</dcterms:modified>
</cp:coreProperties>
</file>