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5"/>
  </p:notesMasterIdLst>
  <p:sldIdLst>
    <p:sldId id="256" r:id="rId2"/>
    <p:sldId id="304" r:id="rId3"/>
    <p:sldId id="305" r:id="rId4"/>
    <p:sldId id="279" r:id="rId5"/>
    <p:sldId id="265" r:id="rId6"/>
    <p:sldId id="298" r:id="rId7"/>
    <p:sldId id="299" r:id="rId8"/>
    <p:sldId id="300" r:id="rId9"/>
    <p:sldId id="301" r:id="rId10"/>
    <p:sldId id="302" r:id="rId11"/>
    <p:sldId id="303" r:id="rId12"/>
    <p:sldId id="307" r:id="rId13"/>
    <p:sldId id="327" r:id="rId14"/>
    <p:sldId id="328" r:id="rId15"/>
    <p:sldId id="309" r:id="rId16"/>
    <p:sldId id="310" r:id="rId17"/>
    <p:sldId id="324" r:id="rId18"/>
    <p:sldId id="325" r:id="rId19"/>
    <p:sldId id="311" r:id="rId20"/>
    <p:sldId id="332" r:id="rId21"/>
    <p:sldId id="330" r:id="rId22"/>
    <p:sldId id="331" r:id="rId23"/>
    <p:sldId id="333" r:id="rId24"/>
    <p:sldId id="313" r:id="rId25"/>
    <p:sldId id="315" r:id="rId26"/>
    <p:sldId id="322" r:id="rId27"/>
    <p:sldId id="320" r:id="rId28"/>
    <p:sldId id="321" r:id="rId29"/>
    <p:sldId id="318" r:id="rId30"/>
    <p:sldId id="319" r:id="rId31"/>
    <p:sldId id="317" r:id="rId32"/>
    <p:sldId id="292" r:id="rId33"/>
    <p:sldId id="293" r:id="rId34"/>
    <p:sldId id="294" r:id="rId35"/>
    <p:sldId id="296" r:id="rId36"/>
    <p:sldId id="297" r:id="rId37"/>
    <p:sldId id="314" r:id="rId38"/>
    <p:sldId id="329" r:id="rId39"/>
    <p:sldId id="334" r:id="rId40"/>
    <p:sldId id="335" r:id="rId41"/>
    <p:sldId id="308" r:id="rId42"/>
    <p:sldId id="326" r:id="rId43"/>
    <p:sldId id="29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0" d="100"/>
          <a:sy n="80" d="100"/>
        </p:scale>
        <p:origin x="-78"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FB0CF-5528-C744-A119-58E52B5EA66C}" type="datetimeFigureOut">
              <a:rPr lang="en-US" smtClean="0"/>
              <a:pPr/>
              <a:t>8/6/2012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B2DB1-9050-F54C-8252-2890C3B0585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11FB2-1351-46F6-B018-E7F44B8DCC61}" type="slidenum">
              <a:rPr lang="en-US"/>
              <a:pPr/>
              <a:t>3</a:t>
            </a:fld>
            <a:endParaRPr lang="en-US"/>
          </a:p>
        </p:txBody>
      </p:sp>
      <p:sp>
        <p:nvSpPr>
          <p:cNvPr id="3213314" name="Rectangle 2"/>
          <p:cNvSpPr>
            <a:spLocks noGrp="1" noRot="1" noChangeAspect="1" noChangeArrowheads="1" noTextEdit="1"/>
          </p:cNvSpPr>
          <p:nvPr>
            <p:ph type="sldImg"/>
          </p:nvPr>
        </p:nvSpPr>
        <p:spPr>
          <a:xfrm>
            <a:off x="1155700" y="690563"/>
            <a:ext cx="4552950" cy="3416300"/>
          </a:xfrm>
          <a:ln/>
        </p:spPr>
      </p:sp>
      <p:sp>
        <p:nvSpPr>
          <p:cNvPr id="32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Ancillary</a:t>
            </a:r>
          </a:p>
          <a:p>
            <a:r>
              <a:rPr lang="en-US"/>
              <a:t>GFS forecast surface pressure, lapse rate, and air temperature (for topography corrected surface pressure)</a:t>
            </a:r>
          </a:p>
          <a:p>
            <a:endParaRPr lang="en-US"/>
          </a:p>
          <a:p>
            <a:r>
              <a:rPr lang="en-US"/>
              <a:t>Look-up tables</a:t>
            </a:r>
          </a:p>
          <a:p>
            <a:r>
              <a:rPr lang="en-US"/>
              <a:t>DEM for surface altitude</a:t>
            </a:r>
          </a:p>
          <a:p>
            <a:r>
              <a:rPr lang="en-US"/>
              <a:t>Infrared and Microwave OSS coefficients</a:t>
            </a:r>
          </a:p>
          <a:p>
            <a:r>
              <a:rPr lang="en-US"/>
              <a:t>Local Angle Correction</a:t>
            </a:r>
          </a:p>
          <a:p>
            <a:r>
              <a:rPr lang="en-US"/>
              <a:t>IR emissivity and reflectivity covariance</a:t>
            </a:r>
          </a:p>
          <a:p>
            <a:r>
              <a:rPr lang="en-US"/>
              <a:t>MW emissivity covariance</a:t>
            </a:r>
          </a:p>
          <a:p>
            <a:r>
              <a:rPr lang="en-US"/>
              <a:t>AVTP and AVMP and Ozone covariance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11</a:t>
            </a:fld>
            <a:endParaRPr lang="en-US"/>
          </a:p>
        </p:txBody>
      </p:sp>
    </p:spTree>
    <p:extLst>
      <p:ext uri="{BB962C8B-B14F-4D97-AF65-F5344CB8AC3E}">
        <p14:creationId xmlns:p14="http://schemas.microsoft.com/office/powerpoint/2010/main" xmlns="" val="2554365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46DF6EE0-4AF9-4636-AFD0-6F97DFC379C3}" type="datetime1">
              <a:rPr lang="en-US" smtClean="0"/>
              <a:pPr/>
              <a:t>8/6/2012</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FBEF28-F7DA-4F64-902D-7012AE52CB23}" type="datetime1">
              <a:rPr lang="en-US" smtClean="0"/>
              <a:pPr/>
              <a:t>8/6/2012</a:t>
            </a:fld>
            <a:endParaRPr lang="en-US" dirty="0"/>
          </a:p>
        </p:txBody>
      </p:sp>
      <p:sp>
        <p:nvSpPr>
          <p:cNvPr id="5" name="Footer Placeholder 4"/>
          <p:cNvSpPr>
            <a:spLocks noGrp="1"/>
          </p:cNvSpPr>
          <p:nvPr>
            <p:ph type="ftr" sz="quarter" idx="11"/>
          </p:nvPr>
        </p:nvSpPr>
        <p:spPr/>
        <p:txBody>
          <a:bodyPr/>
          <a:lstStyle/>
          <a:p>
            <a:r>
              <a:rPr lang="en-US"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083EB28-7C94-4355-8A68-2966CFE321D9}" type="datetime1">
              <a:rPr lang="en-US" smtClean="0"/>
              <a:pPr/>
              <a:t>8/6/2012</a:t>
            </a:fld>
            <a:endParaRPr lang="en-US" dirty="0"/>
          </a:p>
        </p:txBody>
      </p:sp>
      <p:sp>
        <p:nvSpPr>
          <p:cNvPr id="5" name="Footer Placeholder 4"/>
          <p:cNvSpPr>
            <a:spLocks noGrp="1"/>
          </p:cNvSpPr>
          <p:nvPr>
            <p:ph type="ftr" sz="quarter" idx="11"/>
          </p:nvPr>
        </p:nvSpPr>
        <p:spPr/>
        <p:txBody>
          <a:bodyPr/>
          <a:lstStyle/>
          <a:p>
            <a:r>
              <a:rPr lang="en-US"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EC4A79-51BB-4F49-83DF-09F2F716A181}" type="datetime1">
              <a:rPr lang="en-US" smtClean="0"/>
              <a:pPr/>
              <a:t>8/6/2012</a:t>
            </a:fld>
            <a:endParaRPr lang="en-US" dirty="0"/>
          </a:p>
        </p:txBody>
      </p:sp>
      <p:sp>
        <p:nvSpPr>
          <p:cNvPr id="5" name="Footer Placeholder 4"/>
          <p:cNvSpPr>
            <a:spLocks noGrp="1"/>
          </p:cNvSpPr>
          <p:nvPr>
            <p:ph type="ftr" sz="quarter" idx="11"/>
          </p:nvPr>
        </p:nvSpPr>
        <p:spPr/>
        <p:txBody>
          <a:bodyPr/>
          <a:lstStyle/>
          <a:p>
            <a:r>
              <a:rPr lang="en-US"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A245F7B1-464B-4E1C-B260-6ED334F76FEF}" type="datetime1">
              <a:rPr lang="en-US" smtClean="0"/>
              <a:pPr/>
              <a:t>8/6/2012</a:t>
            </a:fld>
            <a:endParaRPr lang="en-US" dirty="0"/>
          </a:p>
        </p:txBody>
      </p:sp>
      <p:sp>
        <p:nvSpPr>
          <p:cNvPr id="5" name="Footer Placeholder 4"/>
          <p:cNvSpPr>
            <a:spLocks noGrp="1"/>
          </p:cNvSpPr>
          <p:nvPr>
            <p:ph type="ftr" sz="quarter" idx="11"/>
          </p:nvPr>
        </p:nvSpPr>
        <p:spPr/>
        <p:txBody>
          <a:bodyPr/>
          <a:lstStyle/>
          <a:p>
            <a:r>
              <a:rPr lang="en-US"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E6AEA72-84F1-46E3-A1F4-550B03DFAD15}" type="datetime1">
              <a:rPr lang="en-US" smtClean="0"/>
              <a:pPr/>
              <a:t>8/6/2012</a:t>
            </a:fld>
            <a:endParaRPr lang="en-US" dirty="0"/>
          </a:p>
        </p:txBody>
      </p:sp>
      <p:sp>
        <p:nvSpPr>
          <p:cNvPr id="6" name="Footer Placeholder 5"/>
          <p:cNvSpPr>
            <a:spLocks noGrp="1"/>
          </p:cNvSpPr>
          <p:nvPr>
            <p:ph type="ftr" sz="quarter" idx="11"/>
          </p:nvPr>
        </p:nvSpPr>
        <p:spPr/>
        <p:txBody>
          <a:bodyPr/>
          <a:lstStyle/>
          <a:p>
            <a:r>
              <a:rPr lang="en-US"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CA0B0A2-0C67-40D7-AA4F-8D1F93BDB63D}" type="datetime1">
              <a:rPr lang="en-US" smtClean="0"/>
              <a:pPr/>
              <a:t>8/6/2012</a:t>
            </a:fld>
            <a:endParaRPr lang="en-US" dirty="0"/>
          </a:p>
        </p:txBody>
      </p:sp>
      <p:sp>
        <p:nvSpPr>
          <p:cNvPr id="8" name="Footer Placeholder 7"/>
          <p:cNvSpPr>
            <a:spLocks noGrp="1"/>
          </p:cNvSpPr>
          <p:nvPr>
            <p:ph type="ftr" sz="quarter" idx="11"/>
          </p:nvPr>
        </p:nvSpPr>
        <p:spPr/>
        <p:txBody>
          <a:bodyPr/>
          <a:lstStyle/>
          <a:p>
            <a:r>
              <a:rPr lang="en-US" smtClean="0"/>
              <a:t>main menu</a:t>
            </a:r>
            <a:endParaRPr lang="en-US" dirty="0"/>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DA302C16-E25E-4DE9-A9A9-882F41A7EC79}" type="datetime1">
              <a:rPr lang="en-US" smtClean="0"/>
              <a:pPr/>
              <a:t>8/6/2012</a:t>
            </a:fld>
            <a:endParaRPr lang="en-US" dirty="0"/>
          </a:p>
        </p:txBody>
      </p:sp>
      <p:sp>
        <p:nvSpPr>
          <p:cNvPr id="4" name="Footer Placeholder 3"/>
          <p:cNvSpPr>
            <a:spLocks noGrp="1"/>
          </p:cNvSpPr>
          <p:nvPr>
            <p:ph type="ftr" sz="quarter" idx="11"/>
          </p:nvPr>
        </p:nvSpPr>
        <p:spPr/>
        <p:txBody>
          <a:bodyPr/>
          <a:lstStyle/>
          <a:p>
            <a:r>
              <a:rPr lang="en-US" smtClean="0"/>
              <a:t>main menu</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9B89F-5FAF-4BC8-8854-AF5AD3E3473F}" type="datetime1">
              <a:rPr lang="en-US" smtClean="0"/>
              <a:pPr/>
              <a:t>8/6/2012</a:t>
            </a:fld>
            <a:endParaRPr lang="en-US" dirty="0"/>
          </a:p>
        </p:txBody>
      </p:sp>
      <p:sp>
        <p:nvSpPr>
          <p:cNvPr id="3" name="Footer Placeholder 2"/>
          <p:cNvSpPr>
            <a:spLocks noGrp="1"/>
          </p:cNvSpPr>
          <p:nvPr>
            <p:ph type="ftr" sz="quarter" idx="11"/>
          </p:nvPr>
        </p:nvSpPr>
        <p:spPr/>
        <p:txBody>
          <a:bodyPr/>
          <a:lstStyle/>
          <a:p>
            <a:r>
              <a:rPr lang="en-US" smtClean="0"/>
              <a:t>main menu</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A379A18E-E609-4544-BD7A-12315B331D7C}" type="datetime1">
              <a:rPr lang="en-US" smtClean="0"/>
              <a:pPr/>
              <a:t>8/6/2012</a:t>
            </a:fld>
            <a:endParaRPr lang="en-US" dirty="0"/>
          </a:p>
        </p:txBody>
      </p:sp>
      <p:sp>
        <p:nvSpPr>
          <p:cNvPr id="6" name="Footer Placeholder 5"/>
          <p:cNvSpPr>
            <a:spLocks noGrp="1"/>
          </p:cNvSpPr>
          <p:nvPr>
            <p:ph type="ftr" sz="quarter" idx="11"/>
          </p:nvPr>
        </p:nvSpPr>
        <p:spPr/>
        <p:txBody>
          <a:bodyPr/>
          <a:lstStyle/>
          <a:p>
            <a:r>
              <a:rPr lang="en-US"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492E349F-CDB1-41A4-9605-C3C38880D621}" type="datetime1">
              <a:rPr lang="en-US" smtClean="0"/>
              <a:pPr/>
              <a:t>8/6/2012</a:t>
            </a:fld>
            <a:endParaRPr lang="en-US" dirty="0"/>
          </a:p>
        </p:txBody>
      </p:sp>
      <p:sp>
        <p:nvSpPr>
          <p:cNvPr id="6" name="Footer Placeholder 5"/>
          <p:cNvSpPr>
            <a:spLocks noGrp="1"/>
          </p:cNvSpPr>
          <p:nvPr>
            <p:ph type="ftr" sz="quarter" idx="11"/>
          </p:nvPr>
        </p:nvSpPr>
        <p:spPr/>
        <p:txBody>
          <a:bodyPr/>
          <a:lstStyle/>
          <a:p>
            <a:r>
              <a:rPr lang="en-US"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9D261-1E8E-484B-843D-CC371AF3349C}" type="datetime1">
              <a:rPr lang="en-US" smtClean="0"/>
              <a:pPr/>
              <a:t>8/6/2012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main menu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dirty="0"/>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dirty="0">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4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2.xml"/><Relationship Id="rId5" Type="http://schemas.openxmlformats.org/officeDocument/2006/relationships/slide" Target="slide9.xml"/><Relationship Id="rId10" Type="http://schemas.openxmlformats.org/officeDocument/2006/relationships/slide" Target="slide41.xml"/><Relationship Id="rId4" Type="http://schemas.openxmlformats.org/officeDocument/2006/relationships/slide" Target="slide5.xml"/><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sz="4000" dirty="0" smtClean="0"/>
              <a:t>Request for</a:t>
            </a:r>
            <a:br>
              <a:rPr lang="en-US" sz="4000" dirty="0" smtClean="0"/>
            </a:br>
            <a:r>
              <a:rPr lang="en-US" sz="4000" dirty="0" smtClean="0"/>
              <a:t>CrIMSS EDR Beta Maturity</a:t>
            </a:r>
            <a:r>
              <a:rPr lang="en-US" dirty="0" smtClean="0"/>
              <a:t/>
            </a:r>
            <a:br>
              <a:rPr lang="en-US" dirty="0" smtClean="0"/>
            </a:br>
            <a:endParaRPr lang="en-US" dirty="0"/>
          </a:p>
        </p:txBody>
      </p:sp>
      <p:sp>
        <p:nvSpPr>
          <p:cNvPr id="3" name="Subtitle 2"/>
          <p:cNvSpPr>
            <a:spLocks noGrp="1"/>
          </p:cNvSpPr>
          <p:nvPr>
            <p:ph type="subTitle" idx="1"/>
          </p:nvPr>
        </p:nvSpPr>
        <p:spPr>
          <a:xfrm>
            <a:off x="866899" y="4453234"/>
            <a:ext cx="7362701" cy="1235041"/>
          </a:xfrm>
        </p:spPr>
        <p:txBody>
          <a:bodyPr>
            <a:normAutofit/>
          </a:bodyPr>
          <a:lstStyle/>
          <a:p>
            <a:pPr algn="l"/>
            <a:r>
              <a:rPr lang="en-US" sz="2000" dirty="0" smtClean="0"/>
              <a:t>Christopher Barnet, CrIMSS EDR Validation and Algorithm Lead</a:t>
            </a:r>
          </a:p>
          <a:p>
            <a:pPr algn="l"/>
            <a:r>
              <a:rPr lang="en-US" sz="2000" dirty="0" smtClean="0"/>
              <a:t>Richard </a:t>
            </a:r>
            <a:r>
              <a:rPr lang="en-US" sz="2000" dirty="0" err="1" smtClean="0"/>
              <a:t>Cember</a:t>
            </a:r>
            <a:r>
              <a:rPr lang="en-US" sz="2000" dirty="0" smtClean="0"/>
              <a:t>, CrIMSS EDR JAM</a:t>
            </a:r>
          </a:p>
          <a:p>
            <a:pPr algn="l"/>
            <a:r>
              <a:rPr lang="en-US" sz="2000" dirty="0" smtClean="0"/>
              <a:t>Inputs from the CrIMSS EDR Validation Team</a:t>
            </a:r>
          </a:p>
        </p:txBody>
      </p:sp>
      <p:sp>
        <p:nvSpPr>
          <p:cNvPr id="4" name="Slide Number Placeholder 3"/>
          <p:cNvSpPr>
            <a:spLocks noGrp="1"/>
          </p:cNvSpPr>
          <p:nvPr>
            <p:ph type="sldNum" sz="quarter" idx="12"/>
          </p:nvPr>
        </p:nvSpPr>
        <p:spPr/>
        <p:txBody>
          <a:bodyPr/>
          <a:lstStyle/>
          <a:p>
            <a:fld id="{EB63111B-9D3D-7F45-A151-02AA27D35D0F}" type="slidenum">
              <a:rPr lang="en-US" smtClean="0"/>
              <a:pPr/>
              <a:t>1</a:t>
            </a:fld>
            <a:endParaRPr lang="en-US"/>
          </a:p>
        </p:txBody>
      </p:sp>
      <p:sp>
        <p:nvSpPr>
          <p:cNvPr id="5" name="TextBox 4"/>
          <p:cNvSpPr txBox="1"/>
          <p:nvPr/>
        </p:nvSpPr>
        <p:spPr>
          <a:xfrm>
            <a:off x="1508166" y="2675437"/>
            <a:ext cx="5890161" cy="1569660"/>
          </a:xfrm>
          <a:prstGeom prst="rect">
            <a:avLst/>
          </a:prstGeom>
          <a:noFill/>
        </p:spPr>
        <p:txBody>
          <a:bodyPr wrap="square" rtlCol="0">
            <a:spAutoFit/>
          </a:bodyPr>
          <a:lstStyle/>
          <a:p>
            <a:r>
              <a:rPr lang="en-US" sz="2400" dirty="0" smtClean="0"/>
              <a:t>DR # 4850</a:t>
            </a:r>
          </a:p>
          <a:p>
            <a:r>
              <a:rPr lang="en-US" sz="2400" dirty="0" smtClean="0"/>
              <a:t>CCR # </a:t>
            </a:r>
            <a:r>
              <a:rPr lang="en-US" sz="2400" dirty="0" smtClean="0"/>
              <a:t>474-CCR-12-496</a:t>
            </a:r>
          </a:p>
          <a:p>
            <a:r>
              <a:rPr lang="en-US" sz="2400" dirty="0" smtClean="0"/>
              <a:t>DRAT discussion: July 31, 2012</a:t>
            </a:r>
          </a:p>
          <a:p>
            <a:r>
              <a:rPr lang="en-US" sz="2400" dirty="0" smtClean="0"/>
              <a:t>AERB presentation: Aug. 8, 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eaLnBrk="1" hangingPunct="1"/>
            <a:r>
              <a:rPr lang="en-US" dirty="0" smtClean="0"/>
              <a:t>CrIMSS EDR Requirements (2/3)</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7FF935D-87A4-4CC9-9925-AE40E4F94176}" type="slidenum">
              <a:rPr lang="en-US" sz="1200">
                <a:solidFill>
                  <a:schemeClr val="tx1">
                    <a:tint val="75000"/>
                  </a:schemeClr>
                </a:solidFill>
                <a:latin typeface="+mn-lt"/>
              </a:rPr>
              <a:pPr algn="r" fontAlgn="auto">
                <a:spcBef>
                  <a:spcPts val="0"/>
                </a:spcBef>
                <a:spcAft>
                  <a:spcPts val="0"/>
                </a:spcAft>
                <a:defRPr/>
              </a:pPr>
              <a:t>10</a:t>
            </a:fld>
            <a:endParaRPr lang="en-US" sz="1200" dirty="0">
              <a:solidFill>
                <a:schemeClr val="tx1">
                  <a:tint val="75000"/>
                </a:schemeClr>
              </a:solidFill>
              <a:latin typeface="+mn-lt"/>
            </a:endParaRPr>
          </a:p>
        </p:txBody>
      </p:sp>
      <p:sp>
        <p:nvSpPr>
          <p:cNvPr id="6148"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27828" name="Group 180"/>
          <p:cNvGraphicFramePr>
            <a:graphicFrameLocks noGrp="1"/>
          </p:cNvGraphicFramePr>
          <p:nvPr>
            <p:ph idx="4294967295"/>
            <p:extLst>
              <p:ext uri="{D42A27DB-BD31-4B8C-83A1-F6EECF244321}">
                <p14:modId xmlns:p14="http://schemas.microsoft.com/office/powerpoint/2010/main" xmlns="" val="503507889"/>
              </p:ext>
            </p:extLst>
          </p:nvPr>
        </p:nvGraphicFramePr>
        <p:xfrm>
          <a:off x="228600" y="2880410"/>
          <a:ext cx="5029200" cy="3078380"/>
        </p:xfrm>
        <a:graphic>
          <a:graphicData uri="http://schemas.openxmlformats.org/drawingml/2006/table">
            <a:tbl>
              <a:tblPr/>
              <a:tblGrid>
                <a:gridCol w="3258519"/>
                <a:gridCol w="1770681"/>
              </a:tblGrid>
              <a:tr h="335245">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600" b="0" i="0" u="none" strike="noStrike" cap="none" normalizeH="0" baseline="0" dirty="0" smtClean="0">
                          <a:ln>
                            <a:noFill/>
                          </a:ln>
                          <a:solidFill>
                            <a:srgbClr val="002060"/>
                          </a:solidFill>
                          <a:effectLst/>
                          <a:latin typeface="Calibri" pitchFamily="34" charset="0"/>
                          <a:cs typeface="Times New Roman" pitchFamily="18" charset="0"/>
                        </a:rPr>
                        <a:t>KPP in Blue</a:t>
                      </a: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IORD-II, JPSS-L1RD</a:t>
                      </a:r>
                      <a:endParaRPr kumimoji="0" lang="en-US" sz="28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AVTP Partly Cloudy, surface - 300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1.6 K/1-km layer</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300 to 30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K/3-km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30 mb to 1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1 mb to 0.5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3.5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AVTP Cloudy, surface to 700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2.5 K/1-km layer</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700 mb to 300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1.5 K/1-km layer</a:t>
                      </a:r>
                      <a:endParaRPr kumimoji="0" lang="en-US" sz="14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300 mb to 30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K/3-km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30 mb to 1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1 mb to 0.05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3.5 K/5-km layer</a:t>
                      </a:r>
                      <a:endParaRPr kumimoji="0" lang="en-US" sz="14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96" name="Text Box 182"/>
          <p:cNvSpPr txBox="1">
            <a:spLocks noChangeArrowheads="1"/>
          </p:cNvSpPr>
          <p:nvPr/>
        </p:nvSpPr>
        <p:spPr bwMode="auto">
          <a:xfrm>
            <a:off x="152400" y="1083250"/>
            <a:ext cx="52578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Atmospheric Vertical Temperature Profile (AVTP).</a:t>
            </a:r>
          </a:p>
          <a:p>
            <a:pPr eaLnBrk="1" hangingPunct="1">
              <a:spcBef>
                <a:spcPct val="50000"/>
              </a:spcBef>
            </a:pPr>
            <a:r>
              <a:rPr lang="en-US" dirty="0"/>
              <a:t>Used for initialization of high-resolution NWP models, atmospheric stability, </a:t>
            </a:r>
            <a:r>
              <a:rPr lang="en-US" dirty="0" smtClean="0"/>
              <a:t>etc.</a:t>
            </a:r>
          </a:p>
          <a:p>
            <a:pPr eaLnBrk="1" hangingPunct="1">
              <a:spcBef>
                <a:spcPct val="50000"/>
              </a:spcBef>
            </a:pPr>
            <a:r>
              <a:rPr lang="en-US" dirty="0"/>
              <a:t>L</a:t>
            </a:r>
            <a:r>
              <a:rPr lang="en-US" dirty="0" smtClean="0"/>
              <a:t>ower </a:t>
            </a:r>
            <a:r>
              <a:rPr lang="en-US" dirty="0"/>
              <a:t>tropospheric </a:t>
            </a:r>
            <a:r>
              <a:rPr lang="en-US" dirty="0" smtClean="0"/>
              <a:t>temperature are KPPs.</a:t>
            </a:r>
            <a:endParaRPr lang="en-US" dirty="0"/>
          </a:p>
        </p:txBody>
      </p:sp>
      <p:sp>
        <p:nvSpPr>
          <p:cNvPr id="10" name="TextBox 9"/>
          <p:cNvSpPr txBox="1"/>
          <p:nvPr/>
        </p:nvSpPr>
        <p:spPr>
          <a:xfrm>
            <a:off x="5545777" y="3772400"/>
            <a:ext cx="3269539" cy="1477328"/>
          </a:xfrm>
          <a:prstGeom prst="rect">
            <a:avLst/>
          </a:prstGeom>
          <a:noFill/>
        </p:spPr>
        <p:txBody>
          <a:bodyPr wrap="square" rtlCol="0">
            <a:spAutoFit/>
          </a:bodyPr>
          <a:lstStyle/>
          <a:p>
            <a:r>
              <a:rPr lang="en-US" dirty="0" smtClean="0"/>
              <a:t>Example of AVTP at 500 </a:t>
            </a:r>
            <a:r>
              <a:rPr lang="en-US" dirty="0" err="1" smtClean="0"/>
              <a:t>hPa</a:t>
            </a:r>
            <a:r>
              <a:rPr lang="en-US" dirty="0" smtClean="0"/>
              <a:t> on May 15, 2012 from the CrIMSS off-line EDR</a:t>
            </a:r>
          </a:p>
          <a:p>
            <a:r>
              <a:rPr lang="en-US" dirty="0" smtClean="0"/>
              <a:t>Results are from the coupled algorithm without QC</a:t>
            </a:r>
            <a:endParaRPr lang="en-US" dirty="0"/>
          </a:p>
        </p:txBody>
      </p:sp>
      <p:sp>
        <p:nvSpPr>
          <p:cNvPr id="11" name="Slide Number Placeholder 10"/>
          <p:cNvSpPr>
            <a:spLocks noGrp="1"/>
          </p:cNvSpPr>
          <p:nvPr>
            <p:ph type="sldNum" sz="quarter" idx="12"/>
          </p:nvPr>
        </p:nvSpPr>
        <p:spPr/>
        <p:txBody>
          <a:bodyPr/>
          <a:lstStyle/>
          <a:p>
            <a:fld id="{96E36F11-A39A-294D-A59D-6180D50ED29D}" type="slidenum">
              <a:rPr lang="en-US" smtClean="0"/>
              <a:pPr/>
              <a:t>10</a:t>
            </a:fld>
            <a:endParaRPr lang="en-US" dirty="0"/>
          </a:p>
        </p:txBody>
      </p:sp>
      <p:pic>
        <p:nvPicPr>
          <p:cNvPr id="12" name="Picture 11" descr="avtp_500mb.png"/>
          <p:cNvPicPr>
            <a:picLocks noChangeAspect="1"/>
          </p:cNvPicPr>
          <p:nvPr/>
        </p:nvPicPr>
        <p:blipFill>
          <a:blip r:embed="rId2"/>
          <a:stretch>
            <a:fillRect/>
          </a:stretch>
        </p:blipFill>
        <p:spPr>
          <a:xfrm>
            <a:off x="5386450" y="1213875"/>
            <a:ext cx="3516040" cy="2372474"/>
          </a:xfrm>
          <a:prstGeom prst="rect">
            <a:avLst/>
          </a:prstGeom>
        </p:spPr>
      </p:pic>
    </p:spTree>
    <p:extLst>
      <p:ext uri="{BB962C8B-B14F-4D97-AF65-F5344CB8AC3E}">
        <p14:creationId xmlns:p14="http://schemas.microsoft.com/office/powerpoint/2010/main" xmlns="" val="3376173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CrIMSS EDR Requirements (3/3)</a:t>
            </a:r>
          </a:p>
        </p:txBody>
      </p:sp>
      <p:sp>
        <p:nvSpPr>
          <p:cNvPr id="4" name="Slide Number Placeholder 3"/>
          <p:cNvSpPr>
            <a:spLocks noGrp="1"/>
          </p:cNvSpPr>
          <p:nvPr>
            <p:ph type="sldNum" sz="quarter" idx="12"/>
          </p:nvPr>
        </p:nvSpPr>
        <p:spPr/>
        <p:txBody>
          <a:bodyPr/>
          <a:lstStyle/>
          <a:p>
            <a:pPr>
              <a:defRPr/>
            </a:pPr>
            <a:fld id="{75284E5E-334C-4278-AE8E-6B6558202AA4}" type="slidenum">
              <a:rPr lang="en-US"/>
              <a:pPr>
                <a:defRPr/>
              </a:pPr>
              <a:t>11</a:t>
            </a:fld>
            <a:endParaRPr lang="en-US" dirty="0"/>
          </a:p>
        </p:txBody>
      </p:sp>
      <p:sp>
        <p:nvSpPr>
          <p:cNvPr id="7172"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4193" name="Group 97"/>
          <p:cNvGraphicFramePr>
            <a:graphicFrameLocks noGrp="1"/>
          </p:cNvGraphicFramePr>
          <p:nvPr>
            <p:ph idx="4294967295"/>
            <p:extLst>
              <p:ext uri="{D42A27DB-BD31-4B8C-83A1-F6EECF244321}">
                <p14:modId xmlns:p14="http://schemas.microsoft.com/office/powerpoint/2010/main" xmlns="" val="3858498149"/>
              </p:ext>
            </p:extLst>
          </p:nvPr>
        </p:nvGraphicFramePr>
        <p:xfrm>
          <a:off x="1229075" y="4573290"/>
          <a:ext cx="5649362" cy="2103564"/>
        </p:xfrm>
        <a:graphic>
          <a:graphicData uri="http://schemas.openxmlformats.org/drawingml/2006/table">
            <a:tbl>
              <a:tblPr/>
              <a:tblGrid>
                <a:gridCol w="3069124"/>
                <a:gridCol w="2580238"/>
              </a:tblGrid>
              <a:tr h="365904">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800" b="0" i="0" u="none" strike="noStrike" cap="none" normalizeH="0" baseline="0" dirty="0" smtClean="0">
                          <a:ln>
                            <a:noFill/>
                          </a:ln>
                          <a:solidFill>
                            <a:srgbClr val="002060"/>
                          </a:solidFill>
                          <a:effectLst/>
                          <a:latin typeface="Calibri" pitchFamily="34" charset="0"/>
                          <a:cs typeface="Times New Roman" pitchFamily="18" charset="0"/>
                        </a:rPr>
                        <a:t>P</a:t>
                      </a:r>
                      <a:r>
                        <a:rPr kumimoji="0" lang="en-US" sz="1800" b="0" i="0" u="none" strike="noStrike" cap="none" normalizeH="0" baseline="30000" dirty="0" smtClean="0">
                          <a:ln>
                            <a:noFill/>
                          </a:ln>
                          <a:solidFill>
                            <a:srgbClr val="002060"/>
                          </a:solidFill>
                          <a:effectLst/>
                          <a:latin typeface="Calibri" pitchFamily="34" charset="0"/>
                          <a:cs typeface="Times New Roman" pitchFamily="18" charset="0"/>
                        </a:rPr>
                        <a:t>3</a:t>
                      </a:r>
                      <a:r>
                        <a:rPr kumimoji="0" lang="en-US" sz="1800" b="0" i="0" u="none" strike="noStrike" cap="none" normalizeH="0" baseline="0" dirty="0" smtClean="0">
                          <a:ln>
                            <a:noFill/>
                          </a:ln>
                          <a:solidFill>
                            <a:srgbClr val="002060"/>
                          </a:solidFill>
                          <a:effectLst/>
                          <a:latin typeface="Calibri" pitchFamily="34" charset="0"/>
                          <a:cs typeface="Times New Roman" pitchFamily="18" charset="0"/>
                        </a:rPr>
                        <a:t>I in Blue</a:t>
                      </a: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IORD-II / JPSS-L1RD</a:t>
                      </a:r>
                      <a:endParaRPr kumimoji="0" lang="en-US" sz="3200" b="0" i="0" u="none" strike="noStrike" cap="none" normalizeH="0" baseline="0" dirty="0" smtClean="0">
                        <a:ln>
                          <a:noFill/>
                        </a:ln>
                        <a:solidFill>
                          <a:schemeClr val="tx1"/>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34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Pressure Profile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4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mb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threshold, 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mb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goal</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1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smtClean="0">
                          <a:ln>
                            <a:noFill/>
                          </a:ln>
                          <a:solidFill>
                            <a:srgbClr val="0000FF"/>
                          </a:solidFill>
                          <a:effectLst/>
                          <a:latin typeface="Calibri" pitchFamily="34" charset="0"/>
                          <a:cs typeface="Times New Roman" pitchFamily="18" charset="0"/>
                        </a:rPr>
                        <a:t>CH4 (methane) column</a:t>
                      </a:r>
                      <a:endParaRPr kumimoji="0" lang="en-US" sz="1600" b="0" i="0" u="none" strike="noStrike" cap="none" normalizeH="0" baseline="0" smtClean="0">
                        <a:ln>
                          <a:noFill/>
                        </a:ln>
                        <a:solidFill>
                          <a:srgbClr val="0000FF"/>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1% ± 5% / 1% </a:t>
                      </a: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 </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sym typeface="Symbol" pitchFamily="18" charset="2"/>
                        </a:rPr>
                        <a:t>4</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a:t>
                      </a:r>
                      <a:r>
                        <a:rPr kumimoji="0" lang="en-US" sz="1600" b="0" i="0" u="none" strike="noStrike" cap="none" normalizeH="0" baseline="0" dirty="0" err="1" smtClean="0">
                          <a:ln>
                            <a:noFill/>
                          </a:ln>
                          <a:solidFill>
                            <a:srgbClr val="0000FF"/>
                          </a:solidFill>
                          <a:effectLst/>
                          <a:latin typeface="Calibri" pitchFamily="34" charset="0"/>
                          <a:cs typeface="Times New Roman" pitchFamily="18" charset="0"/>
                        </a:rPr>
                        <a:t>precison</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 ± accuracy)</a:t>
                      </a: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1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smtClean="0">
                          <a:ln>
                            <a:noFill/>
                          </a:ln>
                          <a:solidFill>
                            <a:srgbClr val="0000FF"/>
                          </a:solidFill>
                          <a:effectLst/>
                          <a:latin typeface="Calibri" pitchFamily="34" charset="0"/>
                          <a:cs typeface="Times New Roman" pitchFamily="18" charset="0"/>
                        </a:rPr>
                        <a:t>CO (carbon monoxide) column</a:t>
                      </a:r>
                      <a:endParaRPr kumimoji="0" lang="en-US" sz="1600" b="0" i="0" u="none" strike="noStrike" cap="none" normalizeH="0" baseline="0" smtClean="0">
                        <a:ln>
                          <a:noFill/>
                        </a:ln>
                        <a:solidFill>
                          <a:srgbClr val="0000FF"/>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3% ± 5% / 35% </a:t>
                      </a: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 2</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5% </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(precision ± accuracy)</a:t>
                      </a: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195" name="Picture 98" descr="AIRSpmCO_CONUS20090901"/>
          <p:cNvPicPr>
            <a:picLocks noChangeAspect="1" noChangeArrowheads="1"/>
          </p:cNvPicPr>
          <p:nvPr/>
        </p:nvPicPr>
        <p:blipFill>
          <a:blip r:embed="rId3">
            <a:extLst>
              <a:ext uri="{28A0092B-C50C-407E-A947-70E740481C1C}">
                <a14:useLocalDpi xmlns:a14="http://schemas.microsoft.com/office/drawing/2010/main" xmlns="" val="0"/>
              </a:ext>
            </a:extLst>
          </a:blip>
          <a:srcRect l="4800" t="6714" r="8640" b="4475"/>
          <a:stretch>
            <a:fillRect/>
          </a:stretch>
        </p:blipFill>
        <p:spPr bwMode="auto">
          <a:xfrm>
            <a:off x="3473450" y="1033463"/>
            <a:ext cx="5441950" cy="239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97" name="Text Box 100"/>
          <p:cNvSpPr txBox="1">
            <a:spLocks noChangeArrowheads="1"/>
          </p:cNvSpPr>
          <p:nvPr/>
        </p:nvSpPr>
        <p:spPr bwMode="auto">
          <a:xfrm>
            <a:off x="3886200" y="3227388"/>
            <a:ext cx="5029200" cy="119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t>Example of AIRS carbon monoxide product: CO from California fires impacted Denver Colorado on Aug.30 and Oklahoma on Sep. 1, 2009</a:t>
            </a:r>
          </a:p>
          <a:p>
            <a:pPr eaLnBrk="1" hangingPunct="1">
              <a:spcBef>
                <a:spcPct val="50000"/>
              </a:spcBef>
            </a:pPr>
            <a:r>
              <a:rPr lang="en-US" sz="1600" dirty="0"/>
              <a:t>Image courtesy of Wallace McMillan, UMBC</a:t>
            </a:r>
          </a:p>
        </p:txBody>
      </p:sp>
      <p:sp>
        <p:nvSpPr>
          <p:cNvPr id="9" name="Content Placeholder 2"/>
          <p:cNvSpPr>
            <a:spLocks noGrp="1"/>
          </p:cNvSpPr>
          <p:nvPr>
            <p:ph idx="1"/>
          </p:nvPr>
        </p:nvSpPr>
        <p:spPr>
          <a:xfrm>
            <a:off x="169815" y="1123404"/>
            <a:ext cx="3303635" cy="3296196"/>
          </a:xfrm>
        </p:spPr>
        <p:txBody>
          <a:bodyPr>
            <a:normAutofit lnSpcReduction="10000"/>
          </a:bodyPr>
          <a:lstStyle/>
          <a:p>
            <a:r>
              <a:rPr lang="en-US" sz="1600" dirty="0" smtClean="0"/>
              <a:t>Pressure product is a EDR derived product that requires validation.</a:t>
            </a:r>
          </a:p>
          <a:p>
            <a:pPr lvl="1"/>
            <a:r>
              <a:rPr lang="en-US" sz="1200" dirty="0" smtClean="0"/>
              <a:t>Derived from AVTP and AVMP</a:t>
            </a:r>
          </a:p>
          <a:p>
            <a:r>
              <a:rPr lang="en-US" sz="1600" dirty="0" smtClean="0"/>
              <a:t>Ozone is an intermediate product (IP) used by the OMPS team.</a:t>
            </a:r>
          </a:p>
          <a:p>
            <a:pPr lvl="1"/>
            <a:r>
              <a:rPr lang="en-US" sz="1200" dirty="0" smtClean="0"/>
              <a:t>performance specification for </a:t>
            </a:r>
            <a:r>
              <a:rPr lang="en-US" sz="1200" dirty="0" err="1" smtClean="0"/>
              <a:t>CrIMSS</a:t>
            </a:r>
            <a:endParaRPr lang="en-US" sz="1200" dirty="0" smtClean="0"/>
          </a:p>
          <a:p>
            <a:r>
              <a:rPr lang="en-US" sz="1600" dirty="0" smtClean="0"/>
              <a:t>CO and CH4 are pre-planned product improvements(P</a:t>
            </a:r>
            <a:r>
              <a:rPr lang="en-US" sz="1600" baseline="30000" dirty="0" smtClean="0"/>
              <a:t>3</a:t>
            </a:r>
            <a:r>
              <a:rPr lang="en-US" sz="1600" dirty="0" smtClean="0"/>
              <a:t>I, Not part of JPSS-funded cal/</a:t>
            </a:r>
            <a:r>
              <a:rPr lang="en-US" sz="1600" dirty="0" err="1" smtClean="0"/>
              <a:t>val</a:t>
            </a:r>
            <a:r>
              <a:rPr lang="en-US" sz="1600" dirty="0" smtClean="0"/>
              <a:t> program)</a:t>
            </a:r>
          </a:p>
          <a:p>
            <a:pPr lvl="1"/>
            <a:r>
              <a:rPr lang="en-US" sz="1200" dirty="0" smtClean="0"/>
              <a:t>SOAT has recommended full-resolution RDR’s for </a:t>
            </a:r>
            <a:r>
              <a:rPr lang="en-US" sz="1200" dirty="0" err="1" smtClean="0"/>
              <a:t>CrIS</a:t>
            </a:r>
            <a:r>
              <a:rPr lang="en-US" sz="1200" dirty="0" smtClean="0"/>
              <a:t> SW (and MW) bands to support the science community.</a:t>
            </a:r>
            <a:endParaRPr lang="en-US" sz="3600" dirty="0"/>
          </a:p>
        </p:txBody>
      </p:sp>
    </p:spTree>
    <p:extLst>
      <p:ext uri="{BB962C8B-B14F-4D97-AF65-F5344CB8AC3E}">
        <p14:creationId xmlns:p14="http://schemas.microsoft.com/office/powerpoint/2010/main" xmlns="" val="164913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graphicFrame>
        <p:nvGraphicFramePr>
          <p:cNvPr id="5" name="Content Placeholder 4"/>
          <p:cNvGraphicFramePr>
            <a:graphicFrameLocks noGrp="1"/>
          </p:cNvGraphicFramePr>
          <p:nvPr>
            <p:ph idx="1"/>
          </p:nvPr>
        </p:nvGraphicFramePr>
        <p:xfrm>
          <a:off x="457200" y="1217225"/>
          <a:ext cx="8229600" cy="5029200"/>
        </p:xfrm>
        <a:graphic>
          <a:graphicData uri="http://schemas.openxmlformats.org/drawingml/2006/table">
            <a:tbl>
              <a:tblPr firstRow="1" bandRow="1">
                <a:tableStyleId>{5C22544A-7EE6-4342-B048-85BDC9FD1C3A}</a:tableStyleId>
              </a:tblPr>
              <a:tblGrid>
                <a:gridCol w="1300348"/>
                <a:gridCol w="1520042"/>
                <a:gridCol w="2624446"/>
                <a:gridCol w="2784764"/>
              </a:tblGrid>
              <a:tr h="370840">
                <a:tc>
                  <a:txBody>
                    <a:bodyPr/>
                    <a:lstStyle/>
                    <a:p>
                      <a:r>
                        <a:rPr lang="en-US" dirty="0" smtClean="0"/>
                        <a:t>Date</a:t>
                      </a:r>
                      <a:endParaRPr lang="en-US" dirty="0"/>
                    </a:p>
                  </a:txBody>
                  <a:tcPr/>
                </a:tc>
                <a:tc>
                  <a:txBody>
                    <a:bodyPr/>
                    <a:lstStyle/>
                    <a:p>
                      <a:r>
                        <a:rPr lang="en-US" dirty="0" smtClean="0"/>
                        <a:t>Update/DR#</a:t>
                      </a:r>
                      <a:endParaRPr lang="en-US" dirty="0"/>
                    </a:p>
                  </a:txBody>
                  <a:tcPr/>
                </a:tc>
                <a:tc>
                  <a:txBody>
                    <a:bodyPr/>
                    <a:lstStyle/>
                    <a:p>
                      <a:r>
                        <a:rPr lang="en-US" dirty="0" smtClean="0"/>
                        <a:t>Reason</a:t>
                      </a:r>
                      <a:endParaRPr lang="en-US" dirty="0"/>
                    </a:p>
                  </a:txBody>
                  <a:tcPr/>
                </a:tc>
                <a:tc>
                  <a:txBody>
                    <a:bodyPr/>
                    <a:lstStyle/>
                    <a:p>
                      <a:r>
                        <a:rPr lang="en-US" dirty="0" smtClean="0"/>
                        <a:t>Completed</a:t>
                      </a:r>
                      <a:endParaRPr lang="en-US" dirty="0"/>
                    </a:p>
                  </a:txBody>
                  <a:tcPr/>
                </a:tc>
              </a:tr>
              <a:tr h="370840">
                <a:tc>
                  <a:txBody>
                    <a:bodyPr/>
                    <a:lstStyle/>
                    <a:p>
                      <a:r>
                        <a:rPr lang="en-US" sz="1400" dirty="0" smtClean="0"/>
                        <a:t>Nov.</a:t>
                      </a:r>
                      <a:r>
                        <a:rPr lang="en-US" sz="1400" baseline="0" dirty="0" smtClean="0"/>
                        <a:t> 2010</a:t>
                      </a:r>
                      <a:endParaRPr lang="en-US" sz="1400" dirty="0"/>
                    </a:p>
                  </a:txBody>
                  <a:tcPr/>
                </a:tc>
                <a:tc>
                  <a:txBody>
                    <a:bodyPr/>
                    <a:lstStyle/>
                    <a:p>
                      <a:r>
                        <a:rPr lang="en-US" sz="1400" dirty="0" smtClean="0"/>
                        <a:t>4068</a:t>
                      </a:r>
                      <a:r>
                        <a:rPr lang="en-US" sz="1400" baseline="0" dirty="0" smtClean="0"/>
                        <a:t> &amp; </a:t>
                      </a:r>
                      <a:r>
                        <a:rPr lang="en-US" sz="1400" dirty="0" smtClean="0"/>
                        <a:t>4079</a:t>
                      </a:r>
                      <a:endParaRPr lang="en-US" sz="1400" dirty="0"/>
                    </a:p>
                  </a:txBody>
                  <a:tcPr/>
                </a:tc>
                <a:tc>
                  <a:txBody>
                    <a:bodyPr/>
                    <a:lstStyle/>
                    <a:p>
                      <a:r>
                        <a:rPr lang="en-US" sz="1400" dirty="0" err="1" smtClean="0"/>
                        <a:t>Precip</a:t>
                      </a:r>
                      <a:r>
                        <a:rPr lang="en-US" sz="1400" dirty="0" smtClean="0"/>
                        <a:t> flag is out of date</a:t>
                      </a:r>
                      <a:endParaRPr lang="en-US" sz="1400" dirty="0"/>
                    </a:p>
                  </a:txBody>
                  <a:tcPr/>
                </a:tc>
                <a:tc>
                  <a:txBody>
                    <a:bodyPr/>
                    <a:lstStyle/>
                    <a:p>
                      <a:r>
                        <a:rPr lang="en-US" sz="1400" dirty="0" smtClean="0"/>
                        <a:t>In-work</a:t>
                      </a:r>
                      <a:endParaRPr lang="en-US" sz="1400" dirty="0"/>
                    </a:p>
                  </a:txBody>
                  <a:tcPr/>
                </a:tc>
              </a:tr>
              <a:tr h="370840">
                <a:tc>
                  <a:txBody>
                    <a:bodyPr/>
                    <a:lstStyle/>
                    <a:p>
                      <a:r>
                        <a:rPr lang="en-US" sz="1400" dirty="0" smtClean="0"/>
                        <a:t>Dec. 2010</a:t>
                      </a:r>
                      <a:endParaRPr lang="en-US" sz="1400" dirty="0"/>
                    </a:p>
                  </a:txBody>
                  <a:tcPr/>
                </a:tc>
                <a:tc>
                  <a:txBody>
                    <a:bodyPr/>
                    <a:lstStyle/>
                    <a:p>
                      <a:r>
                        <a:rPr lang="en-US" sz="1400" dirty="0" smtClean="0"/>
                        <a:t>4090 (same as 4045)</a:t>
                      </a:r>
                      <a:endParaRPr lang="en-US" sz="1400" dirty="0"/>
                    </a:p>
                  </a:txBody>
                  <a:tcPr/>
                </a:tc>
                <a:tc>
                  <a:txBody>
                    <a:bodyPr/>
                    <a:lstStyle/>
                    <a:p>
                      <a:r>
                        <a:rPr lang="en-US" sz="1400" dirty="0" smtClean="0"/>
                        <a:t>Derivatives</a:t>
                      </a:r>
                      <a:r>
                        <a:rPr lang="en-US" sz="1400" baseline="0" dirty="0" smtClean="0"/>
                        <a:t> </a:t>
                      </a:r>
                      <a:r>
                        <a:rPr lang="en-US" sz="1400" baseline="0" dirty="0" err="1" smtClean="0"/>
                        <a:t>w.r.t</a:t>
                      </a:r>
                      <a:r>
                        <a:rPr lang="en-US" sz="1400" baseline="0" dirty="0" smtClean="0"/>
                        <a:t>. emissivity</a:t>
                      </a:r>
                      <a:endParaRPr lang="en-US" sz="1400" dirty="0"/>
                    </a:p>
                  </a:txBody>
                  <a:tcPr/>
                </a:tc>
                <a:tc>
                  <a:txBody>
                    <a:bodyPr/>
                    <a:lstStyle/>
                    <a:p>
                      <a:r>
                        <a:rPr lang="en-US" sz="1400" dirty="0" smtClean="0"/>
                        <a:t>Cancelled</a:t>
                      </a:r>
                      <a:endParaRPr lang="en-US" sz="1400" dirty="0"/>
                    </a:p>
                  </a:txBody>
                  <a:tcPr/>
                </a:tc>
              </a:tr>
              <a:tr h="370840">
                <a:tc>
                  <a:txBody>
                    <a:bodyPr/>
                    <a:lstStyle/>
                    <a:p>
                      <a:r>
                        <a:rPr lang="en-US" sz="1400" dirty="0" smtClean="0"/>
                        <a:t>Feb. 2011</a:t>
                      </a:r>
                      <a:endParaRPr lang="en-US" sz="1400" dirty="0"/>
                    </a:p>
                  </a:txBody>
                  <a:tcPr/>
                </a:tc>
                <a:tc>
                  <a:txBody>
                    <a:bodyPr/>
                    <a:lstStyle/>
                    <a:p>
                      <a:r>
                        <a:rPr lang="en-US" sz="1400" dirty="0" smtClean="0"/>
                        <a:t>4207 &amp; 4208</a:t>
                      </a:r>
                      <a:endParaRPr lang="en-US" sz="1400" dirty="0"/>
                    </a:p>
                  </a:txBody>
                  <a:tcPr/>
                </a:tc>
                <a:tc>
                  <a:txBody>
                    <a:bodyPr/>
                    <a:lstStyle/>
                    <a:p>
                      <a:r>
                        <a:rPr lang="en-US" sz="1400" dirty="0" smtClean="0"/>
                        <a:t>Interpolation of AVTP/AVMP</a:t>
                      </a:r>
                      <a:r>
                        <a:rPr lang="en-US" sz="1400" baseline="0" dirty="0" smtClean="0"/>
                        <a:t> is incorrect, bottom layer missing</a:t>
                      </a:r>
                      <a:endParaRPr lang="en-US" sz="1400" dirty="0"/>
                    </a:p>
                  </a:txBody>
                  <a:tcPr/>
                </a:tc>
                <a:tc>
                  <a:txBody>
                    <a:bodyPr/>
                    <a:lstStyle/>
                    <a:p>
                      <a:r>
                        <a:rPr lang="en-US" sz="1400" dirty="0" smtClean="0"/>
                        <a:t>Have not confirmed</a:t>
                      </a:r>
                      <a:r>
                        <a:rPr lang="en-US" sz="1400" baseline="0" dirty="0" smtClean="0"/>
                        <a:t> that this is a real problem</a:t>
                      </a:r>
                      <a:endParaRPr lang="en-US" sz="1400" dirty="0"/>
                    </a:p>
                  </a:txBody>
                  <a:tcPr/>
                </a:tc>
              </a:tr>
              <a:tr h="370840">
                <a:tc>
                  <a:txBody>
                    <a:bodyPr/>
                    <a:lstStyle/>
                    <a:p>
                      <a:r>
                        <a:rPr lang="en-US" sz="1400" dirty="0" smtClean="0"/>
                        <a:t>Mar. 2011</a:t>
                      </a:r>
                      <a:endParaRPr lang="en-US" sz="1400" dirty="0"/>
                    </a:p>
                  </a:txBody>
                  <a:tcPr/>
                </a:tc>
                <a:tc>
                  <a:txBody>
                    <a:bodyPr/>
                    <a:lstStyle/>
                    <a:p>
                      <a:r>
                        <a:rPr lang="en-US" sz="1400" dirty="0" smtClean="0"/>
                        <a:t>4233</a:t>
                      </a:r>
                      <a:endParaRPr lang="en-US" sz="1400" dirty="0"/>
                    </a:p>
                  </a:txBody>
                  <a:tcPr/>
                </a:tc>
                <a:tc>
                  <a:txBody>
                    <a:bodyPr/>
                    <a:lstStyle/>
                    <a:p>
                      <a:r>
                        <a:rPr lang="en-US" sz="1400" dirty="0" smtClean="0"/>
                        <a:t>Surface</a:t>
                      </a:r>
                      <a:r>
                        <a:rPr lang="en-US" sz="1400" baseline="0" dirty="0" smtClean="0"/>
                        <a:t> pressure has Gaussian Noise (for simulation)</a:t>
                      </a:r>
                      <a:endParaRPr lang="en-US" sz="1400" dirty="0"/>
                    </a:p>
                  </a:txBody>
                  <a:tcPr/>
                </a:tc>
                <a:tc>
                  <a:txBody>
                    <a:bodyPr/>
                    <a:lstStyle/>
                    <a:p>
                      <a:r>
                        <a:rPr lang="en-US" sz="1400" smtClean="0"/>
                        <a:t>Completed</a:t>
                      </a:r>
                      <a:r>
                        <a:rPr lang="en-US" sz="1400" baseline="0" smtClean="0"/>
                        <a:t> and c</a:t>
                      </a:r>
                      <a:r>
                        <a:rPr lang="en-US" sz="1400" smtClean="0"/>
                        <a:t>losed</a:t>
                      </a:r>
                      <a:endParaRPr lang="en-US" sz="1400" dirty="0"/>
                    </a:p>
                  </a:txBody>
                  <a:tcPr/>
                </a:tc>
              </a:tr>
              <a:tr h="370840">
                <a:tc>
                  <a:txBody>
                    <a:bodyPr/>
                    <a:lstStyle/>
                    <a:p>
                      <a:r>
                        <a:rPr lang="en-US" sz="1400" dirty="0" smtClean="0"/>
                        <a:t>Mar. 2011</a:t>
                      </a:r>
                      <a:endParaRPr lang="en-US" sz="1400" dirty="0"/>
                    </a:p>
                  </a:txBody>
                  <a:tcPr/>
                </a:tc>
                <a:tc>
                  <a:txBody>
                    <a:bodyPr/>
                    <a:lstStyle/>
                    <a:p>
                      <a:r>
                        <a:rPr lang="en-US" sz="1400" dirty="0" smtClean="0"/>
                        <a:t>4234</a:t>
                      </a:r>
                      <a:endParaRPr lang="en-US" sz="1400" dirty="0"/>
                    </a:p>
                  </a:txBody>
                  <a:tcPr/>
                </a:tc>
                <a:tc>
                  <a:txBody>
                    <a:bodyPr/>
                    <a:lstStyle/>
                    <a:p>
                      <a:r>
                        <a:rPr lang="en-US" sz="1400" dirty="0" smtClean="0"/>
                        <a:t>State.2 (increased spatial </a:t>
                      </a:r>
                      <a:r>
                        <a:rPr lang="en-US" sz="1400" dirty="0" err="1" smtClean="0"/>
                        <a:t>resol</a:t>
                      </a:r>
                      <a:r>
                        <a:rPr lang="en-US" sz="1400" dirty="0" smtClean="0"/>
                        <a:t>.)</a:t>
                      </a:r>
                      <a:endParaRPr lang="en-US" sz="1400" dirty="0"/>
                    </a:p>
                  </a:txBody>
                  <a:tcPr/>
                </a:tc>
                <a:tc>
                  <a:txBody>
                    <a:bodyPr/>
                    <a:lstStyle/>
                    <a:p>
                      <a:r>
                        <a:rPr lang="en-US" sz="1400" dirty="0" smtClean="0"/>
                        <a:t>Deferred to J1</a:t>
                      </a:r>
                      <a:endParaRPr lang="en-US" sz="1400" dirty="0"/>
                    </a:p>
                  </a:txBody>
                  <a:tcPr/>
                </a:tc>
              </a:tr>
              <a:tr h="370840">
                <a:tc>
                  <a:txBody>
                    <a:bodyPr/>
                    <a:lstStyle/>
                    <a:p>
                      <a:r>
                        <a:rPr lang="en-US" sz="1400" dirty="0" smtClean="0"/>
                        <a:t>Aug. 2011</a:t>
                      </a:r>
                      <a:endParaRPr lang="en-US" sz="1400" dirty="0"/>
                    </a:p>
                  </a:txBody>
                  <a:tcPr/>
                </a:tc>
                <a:tc>
                  <a:txBody>
                    <a:bodyPr/>
                    <a:lstStyle/>
                    <a:p>
                      <a:r>
                        <a:rPr lang="en-US" sz="1400" dirty="0" smtClean="0"/>
                        <a:t>4325</a:t>
                      </a:r>
                      <a:endParaRPr lang="en-US" sz="1400" dirty="0"/>
                    </a:p>
                  </a:txBody>
                  <a:tcPr/>
                </a:tc>
                <a:tc>
                  <a:txBody>
                    <a:bodyPr/>
                    <a:lstStyle/>
                    <a:p>
                      <a:r>
                        <a:rPr lang="en-US" sz="1400" dirty="0" smtClean="0"/>
                        <a:t>ATMS bias correction</a:t>
                      </a:r>
                      <a:endParaRPr lang="en-US" sz="1400" dirty="0"/>
                    </a:p>
                  </a:txBody>
                  <a:tcPr/>
                </a:tc>
                <a:tc>
                  <a:txBody>
                    <a:bodyPr/>
                    <a:lstStyle/>
                    <a:p>
                      <a:r>
                        <a:rPr lang="en-US" sz="1400" dirty="0" smtClean="0"/>
                        <a:t>Proposed for Mx6.3</a:t>
                      </a:r>
                      <a:endParaRPr lang="en-US" sz="1400" dirty="0"/>
                    </a:p>
                  </a:txBody>
                  <a:tcPr/>
                </a:tc>
              </a:tr>
              <a:tr h="370840">
                <a:tc>
                  <a:txBody>
                    <a:bodyPr/>
                    <a:lstStyle/>
                    <a:p>
                      <a:r>
                        <a:rPr lang="en-US" sz="1400" dirty="0" smtClean="0"/>
                        <a:t>Aug. 2011</a:t>
                      </a:r>
                      <a:endParaRPr lang="en-US" sz="1400" dirty="0"/>
                    </a:p>
                  </a:txBody>
                  <a:tcPr/>
                </a:tc>
                <a:tc>
                  <a:txBody>
                    <a:bodyPr/>
                    <a:lstStyle/>
                    <a:p>
                      <a:r>
                        <a:rPr lang="en-US" sz="1400" dirty="0" smtClean="0"/>
                        <a:t>4334</a:t>
                      </a:r>
                      <a:endParaRPr lang="en-US" sz="1400" dirty="0"/>
                    </a:p>
                  </a:txBody>
                  <a:tcPr/>
                </a:tc>
                <a:tc>
                  <a:txBody>
                    <a:bodyPr/>
                    <a:lstStyle/>
                    <a:p>
                      <a:r>
                        <a:rPr lang="en-US" sz="1400" dirty="0" err="1" smtClean="0"/>
                        <a:t>CrIS</a:t>
                      </a:r>
                      <a:r>
                        <a:rPr lang="en-US" sz="1400" dirty="0" smtClean="0"/>
                        <a:t> bias correction</a:t>
                      </a:r>
                      <a:endParaRPr lang="en-US" sz="1400" dirty="0"/>
                    </a:p>
                  </a:txBody>
                  <a:tcPr/>
                </a:tc>
                <a:tc>
                  <a:txBody>
                    <a:bodyPr/>
                    <a:lstStyle/>
                    <a:p>
                      <a:r>
                        <a:rPr lang="en-US" sz="1400" dirty="0" smtClean="0"/>
                        <a:t>Code complete (Mx5.0),  LUT update</a:t>
                      </a:r>
                      <a:r>
                        <a:rPr lang="en-US" sz="1400" baseline="0" dirty="0" smtClean="0"/>
                        <a:t> proposed for Mx6.3</a:t>
                      </a:r>
                      <a:endParaRPr lang="en-US" sz="1400" dirty="0"/>
                    </a:p>
                  </a:txBody>
                  <a:tcPr/>
                </a:tc>
              </a:tr>
              <a:tr h="370840">
                <a:tc>
                  <a:txBody>
                    <a:bodyPr/>
                    <a:lstStyle/>
                    <a:p>
                      <a:r>
                        <a:rPr lang="en-US" sz="1400" dirty="0" smtClean="0"/>
                        <a:t>Aug. </a:t>
                      </a:r>
                      <a:r>
                        <a:rPr lang="en-US" sz="1400" smtClean="0"/>
                        <a:t>2011</a:t>
                      </a:r>
                      <a:endParaRPr lang="en-US" sz="1400" dirty="0"/>
                    </a:p>
                  </a:txBody>
                  <a:tcPr/>
                </a:tc>
                <a:tc>
                  <a:txBody>
                    <a:bodyPr/>
                    <a:lstStyle/>
                    <a:p>
                      <a:r>
                        <a:rPr lang="en-US" sz="1400" dirty="0" smtClean="0"/>
                        <a:t>4335</a:t>
                      </a:r>
                      <a:endParaRPr lang="en-US" sz="1400" dirty="0"/>
                    </a:p>
                  </a:txBody>
                  <a:tcPr/>
                </a:tc>
                <a:tc>
                  <a:txBody>
                    <a:bodyPr/>
                    <a:lstStyle/>
                    <a:p>
                      <a:r>
                        <a:rPr lang="en-US" sz="1400" dirty="0" smtClean="0"/>
                        <a:t>Updates of post-launch LUTs</a:t>
                      </a:r>
                      <a:endParaRPr lang="en-US" sz="1400" dirty="0"/>
                    </a:p>
                  </a:txBody>
                  <a:tcPr/>
                </a:tc>
                <a:tc>
                  <a:txBody>
                    <a:bodyPr/>
                    <a:lstStyle/>
                    <a:p>
                      <a:r>
                        <a:rPr lang="en-US" sz="1400" dirty="0" smtClean="0"/>
                        <a:t>OSS (both IR and MW) completed in Mx5.3,</a:t>
                      </a:r>
                      <a:r>
                        <a:rPr lang="en-US" sz="1400" baseline="0" dirty="0" smtClean="0"/>
                        <a:t> emissivity covariance LUT proposed for Mx6.3</a:t>
                      </a:r>
                      <a:endParaRPr lang="en-US" sz="1400" dirty="0"/>
                    </a:p>
                  </a:txBody>
                  <a:tcPr/>
                </a:tc>
              </a:tr>
              <a:tr h="370840">
                <a:tc>
                  <a:txBody>
                    <a:bodyPr/>
                    <a:lstStyle/>
                    <a:p>
                      <a:r>
                        <a:rPr lang="en-US" sz="1400" dirty="0" smtClean="0"/>
                        <a:t>Sep. 2011</a:t>
                      </a:r>
                      <a:endParaRPr lang="en-US" sz="1400" dirty="0"/>
                    </a:p>
                  </a:txBody>
                  <a:tcPr/>
                </a:tc>
                <a:tc>
                  <a:txBody>
                    <a:bodyPr/>
                    <a:lstStyle/>
                    <a:p>
                      <a:r>
                        <a:rPr lang="en-US" sz="1400" dirty="0" smtClean="0"/>
                        <a:t>4346</a:t>
                      </a:r>
                      <a:endParaRPr lang="en-US" sz="1400" dirty="0"/>
                    </a:p>
                  </a:txBody>
                  <a:tcPr/>
                </a:tc>
                <a:tc>
                  <a:txBody>
                    <a:bodyPr/>
                    <a:lstStyle/>
                    <a:p>
                      <a:r>
                        <a:rPr lang="en-US" sz="1400" dirty="0" smtClean="0"/>
                        <a:t>Pressure inconsistencies at TOA</a:t>
                      </a:r>
                      <a:endParaRPr lang="en-US" sz="1400" dirty="0"/>
                    </a:p>
                  </a:txBody>
                  <a:tcPr/>
                </a:tc>
                <a:tc>
                  <a:txBody>
                    <a:bodyPr/>
                    <a:lstStyle/>
                    <a:p>
                      <a:r>
                        <a:rPr lang="en-US" sz="1400" dirty="0" smtClean="0"/>
                        <a:t>Closed</a:t>
                      </a:r>
                      <a:endParaRPr lang="en-US" sz="1400" dirty="0"/>
                    </a:p>
                  </a:txBody>
                  <a:tcPr/>
                </a:tc>
              </a:tr>
              <a:tr h="370840">
                <a:tc>
                  <a:txBody>
                    <a:bodyPr/>
                    <a:lstStyle/>
                    <a:p>
                      <a:r>
                        <a:rPr lang="en-US" sz="1400" dirty="0" smtClean="0"/>
                        <a:t>July 2012</a:t>
                      </a:r>
                      <a:endParaRPr lang="en-US" sz="1400" dirty="0"/>
                    </a:p>
                  </a:txBody>
                  <a:tcPr/>
                </a:tc>
                <a:tc>
                  <a:txBody>
                    <a:bodyPr/>
                    <a:lstStyle/>
                    <a:p>
                      <a:r>
                        <a:rPr lang="en-US" sz="1400" dirty="0" smtClean="0"/>
                        <a:t>(to</a:t>
                      </a:r>
                      <a:r>
                        <a:rPr lang="en-US" sz="1400" baseline="0" dirty="0" smtClean="0"/>
                        <a:t> be submitted)</a:t>
                      </a:r>
                      <a:endParaRPr lang="en-US" sz="1400" dirty="0"/>
                    </a:p>
                  </a:txBody>
                  <a:tcPr/>
                </a:tc>
                <a:tc>
                  <a:txBody>
                    <a:bodyPr/>
                    <a:lstStyle/>
                    <a:p>
                      <a:r>
                        <a:rPr lang="en-US" sz="1400" dirty="0" smtClean="0"/>
                        <a:t>Code bug:</a:t>
                      </a:r>
                      <a:r>
                        <a:rPr lang="en-US" sz="1400" baseline="0" dirty="0" smtClean="0"/>
                        <a:t> non-LTE indexing</a:t>
                      </a:r>
                      <a:endParaRPr lang="en-US" sz="1400" dirty="0"/>
                    </a:p>
                  </a:txBody>
                  <a:tcPr/>
                </a:tc>
                <a:tc>
                  <a:txBody>
                    <a:bodyPr/>
                    <a:lstStyle/>
                    <a:p>
                      <a:r>
                        <a:rPr lang="en-US" sz="1400" dirty="0" smtClean="0"/>
                        <a:t>Causes</a:t>
                      </a:r>
                      <a:r>
                        <a:rPr lang="en-US" sz="1400" baseline="0" dirty="0" smtClean="0"/>
                        <a:t> rejection in daytime</a:t>
                      </a:r>
                      <a:endParaRPr lang="en-US" sz="1400" dirty="0"/>
                    </a:p>
                  </a:txBody>
                  <a:tcPr/>
                </a:tc>
              </a:tr>
            </a:tbl>
          </a:graphicData>
        </a:graphic>
      </p:graphicFrame>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a:p>
        </p:txBody>
      </p:sp>
      <p:sp>
        <p:nvSpPr>
          <p:cNvPr id="7" name="TextBox 6"/>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2" action="ppaction://hlinksldjump"/>
              </a:rPr>
              <a:t>outline, p.2</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(1/19)</a:t>
            </a:r>
            <a:endParaRPr lang="en-US" dirty="0"/>
          </a:p>
        </p:txBody>
      </p:sp>
      <p:sp>
        <p:nvSpPr>
          <p:cNvPr id="3" name="Content Placeholder 2"/>
          <p:cNvSpPr>
            <a:spLocks noGrp="1"/>
          </p:cNvSpPr>
          <p:nvPr>
            <p:ph idx="1"/>
          </p:nvPr>
        </p:nvSpPr>
        <p:spPr>
          <a:xfrm>
            <a:off x="397825" y="1110349"/>
            <a:ext cx="8229600" cy="5349875"/>
          </a:xfrm>
        </p:spPr>
        <p:txBody>
          <a:bodyPr>
            <a:normAutofit fontScale="70000" lnSpcReduction="20000"/>
          </a:bodyPr>
          <a:lstStyle/>
          <a:p>
            <a:r>
              <a:rPr lang="en-US" dirty="0" smtClean="0"/>
              <a:t>The graphic on the next page shows the various pathways of data that have been used to analyze the CrIMSS EDRs</a:t>
            </a:r>
          </a:p>
          <a:p>
            <a:r>
              <a:rPr lang="en-US" dirty="0" smtClean="0"/>
              <a:t>Most of the analysis of the CrIMSS EDR has been done with the “Off-line” version of the IDPS</a:t>
            </a:r>
          </a:p>
          <a:p>
            <a:pPr lvl="1"/>
            <a:r>
              <a:rPr lang="en-US" dirty="0" smtClean="0"/>
              <a:t>This is our sand-box where we can make changes and run many granules (focus days, matchup-ups, etc.).   Most validation is done with 100L IP’s.</a:t>
            </a:r>
          </a:p>
          <a:p>
            <a:pPr lvl="1"/>
            <a:r>
              <a:rPr lang="en-US" dirty="0" smtClean="0"/>
              <a:t>In Off-line version it is easy to add diagnostic printout and I/O.</a:t>
            </a:r>
          </a:p>
          <a:p>
            <a:pPr lvl="1"/>
            <a:r>
              <a:rPr lang="en-US" dirty="0" smtClean="0"/>
              <a:t>Results from this system will only be shown under the “caveats” section of this document.</a:t>
            </a:r>
          </a:p>
          <a:p>
            <a:pPr lvl="1"/>
            <a:r>
              <a:rPr lang="en-US" dirty="0" smtClean="0"/>
              <a:t>Once we have familiarity and functionality with ADL we will abandon use of the Off-line code (we are not proficient with ADL at this time and ADL is cumbersome to use to process large numbers of granules).</a:t>
            </a:r>
          </a:p>
          <a:p>
            <a:r>
              <a:rPr lang="en-US" dirty="0" smtClean="0"/>
              <a:t>NGAS has used their science code to do similar evaluations</a:t>
            </a:r>
          </a:p>
          <a:p>
            <a:pPr lvl="1"/>
            <a:r>
              <a:rPr lang="en-US" dirty="0" smtClean="0"/>
              <a:t>Science code is the original source of the IDPS code.</a:t>
            </a:r>
          </a:p>
          <a:p>
            <a:pPr lvl="1"/>
            <a:r>
              <a:rPr lang="en-US" dirty="0" smtClean="0"/>
              <a:t>We have confirmed that the NGAS science-code and off-line code get the same answers</a:t>
            </a:r>
          </a:p>
          <a:p>
            <a:pPr lvl="1"/>
            <a:r>
              <a:rPr lang="en-US" dirty="0" smtClean="0"/>
              <a:t>Results from this system will not be shown in this document.</a:t>
            </a:r>
          </a:p>
          <a:p>
            <a:r>
              <a:rPr lang="en-US" dirty="0" smtClean="0"/>
              <a:t>Beginning in mid-April, reasonable CrIMSS EDRs were also available on IDPS</a:t>
            </a:r>
          </a:p>
          <a:p>
            <a:pPr lvl="1"/>
            <a:r>
              <a:rPr lang="en-US" dirty="0" smtClean="0"/>
              <a:t>The evaluation of these EDRs is what is covered in this section.</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13</a:t>
            </a:fld>
            <a:endParaRPr lang="en-US" dirty="0"/>
          </a:p>
        </p:txBody>
      </p:sp>
      <p:sp>
        <p:nvSpPr>
          <p:cNvPr id="6" name="TextBox 5"/>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2" action="ppaction://hlinksldjump"/>
              </a:rPr>
              <a:t>outline, p.2</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(2/19)</a:t>
            </a:r>
            <a:endParaRPr lang="en-US" dirty="0"/>
          </a:p>
        </p:txBody>
      </p:sp>
      <p:sp>
        <p:nvSpPr>
          <p:cNvPr id="3" name="Content Placeholder 2"/>
          <p:cNvSpPr>
            <a:spLocks noGrp="1"/>
          </p:cNvSpPr>
          <p:nvPr>
            <p:ph idx="1"/>
          </p:nvPr>
        </p:nvSpPr>
        <p:spPr>
          <a:xfrm>
            <a:off x="457200" y="1021278"/>
            <a:ext cx="8229600" cy="1045029"/>
          </a:xfrm>
        </p:spPr>
        <p:txBody>
          <a:bodyPr>
            <a:normAutofit/>
          </a:bodyPr>
          <a:lstStyle/>
          <a:p>
            <a:r>
              <a:rPr lang="en-US" dirty="0" smtClean="0"/>
              <a:t>Graphic to illustrate CrIMSS EDR data pathways</a:t>
            </a:r>
          </a:p>
          <a:p>
            <a:pPr>
              <a:buNone/>
            </a:pPr>
            <a:r>
              <a:rPr lang="en-US" dirty="0" smtClean="0"/>
              <a:t>          (discussed on previous slide)</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14</a:t>
            </a:fld>
            <a:endParaRPr lang="en-US" dirty="0"/>
          </a:p>
        </p:txBody>
      </p:sp>
      <p:pic>
        <p:nvPicPr>
          <p:cNvPr id="5" name="Picture 4" descr="iegejcjh.png"/>
          <p:cNvPicPr>
            <a:picLocks noChangeAspect="1"/>
          </p:cNvPicPr>
          <p:nvPr/>
        </p:nvPicPr>
        <p:blipFill>
          <a:blip r:embed="rId2"/>
          <a:stretch>
            <a:fillRect/>
          </a:stretch>
        </p:blipFill>
        <p:spPr>
          <a:xfrm>
            <a:off x="302579" y="2111789"/>
            <a:ext cx="7802346" cy="42342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(3/19)</a:t>
            </a:r>
            <a:endParaRPr lang="en-US" dirty="0"/>
          </a:p>
        </p:txBody>
      </p:sp>
      <p:sp>
        <p:nvSpPr>
          <p:cNvPr id="3" name="Content Placeholder 2"/>
          <p:cNvSpPr>
            <a:spLocks noGrp="1"/>
          </p:cNvSpPr>
          <p:nvPr>
            <p:ph idx="1"/>
          </p:nvPr>
        </p:nvSpPr>
        <p:spPr>
          <a:xfrm>
            <a:off x="374075" y="1217224"/>
            <a:ext cx="8229600" cy="5183579"/>
          </a:xfrm>
        </p:spPr>
        <p:txBody>
          <a:bodyPr>
            <a:normAutofit fontScale="85000" lnSpcReduction="20000"/>
          </a:bodyPr>
          <a:lstStyle/>
          <a:p>
            <a:r>
              <a:rPr lang="en-US" dirty="0" smtClean="0"/>
              <a:t>Focus days Comparison to other products</a:t>
            </a:r>
          </a:p>
          <a:p>
            <a:pPr lvl="1"/>
            <a:r>
              <a:rPr lang="en-US" dirty="0" smtClean="0"/>
              <a:t>ECMWF is used as a proxy for “truth”</a:t>
            </a:r>
          </a:p>
          <a:p>
            <a:pPr lvl="2"/>
            <a:r>
              <a:rPr lang="en-US" dirty="0" smtClean="0"/>
              <a:t>It is also used as a “transfer standard” for other retrieval systems such as AIRS and NUCAPS</a:t>
            </a:r>
          </a:p>
          <a:p>
            <a:pPr lvl="1"/>
            <a:r>
              <a:rPr lang="en-US" dirty="0" smtClean="0"/>
              <a:t>May 15</a:t>
            </a:r>
            <a:r>
              <a:rPr lang="en-US" baseline="30000" dirty="0" smtClean="0"/>
              <a:t>th</a:t>
            </a:r>
            <a:r>
              <a:rPr lang="en-US" dirty="0" smtClean="0"/>
              <a:t> is the primary focus day because both ATMS and </a:t>
            </a:r>
            <a:r>
              <a:rPr lang="en-US" dirty="0" err="1" smtClean="0"/>
              <a:t>CrIS</a:t>
            </a:r>
            <a:r>
              <a:rPr lang="en-US" dirty="0" smtClean="0"/>
              <a:t> were calibrated and at the beta maturity level.</a:t>
            </a:r>
          </a:p>
          <a:p>
            <a:pPr lvl="1"/>
            <a:r>
              <a:rPr lang="en-US" dirty="0" smtClean="0"/>
              <a:t>Feb. 24</a:t>
            </a:r>
            <a:r>
              <a:rPr lang="en-US" baseline="30000" dirty="0" smtClean="0"/>
              <a:t>th</a:t>
            </a:r>
            <a:r>
              <a:rPr lang="en-US" dirty="0" smtClean="0"/>
              <a:t> and 25</a:t>
            </a:r>
            <a:r>
              <a:rPr lang="en-US" baseline="30000" dirty="0" smtClean="0"/>
              <a:t>th</a:t>
            </a:r>
            <a:r>
              <a:rPr lang="en-US" dirty="0" smtClean="0"/>
              <a:t> was also used</a:t>
            </a:r>
          </a:p>
          <a:p>
            <a:pPr lvl="2"/>
            <a:r>
              <a:rPr lang="en-US" dirty="0" smtClean="0"/>
              <a:t>NOTE: Feb. 25</a:t>
            </a:r>
            <a:r>
              <a:rPr lang="en-US" baseline="30000" dirty="0" smtClean="0"/>
              <a:t>th</a:t>
            </a:r>
            <a:r>
              <a:rPr lang="en-US" dirty="0" smtClean="0"/>
              <a:t> is same orbit configuration as May 15</a:t>
            </a:r>
            <a:r>
              <a:rPr lang="en-US" baseline="30000" dirty="0" smtClean="0"/>
              <a:t>th</a:t>
            </a:r>
            <a:r>
              <a:rPr lang="en-US" dirty="0" smtClean="0"/>
              <a:t>)</a:t>
            </a:r>
          </a:p>
          <a:p>
            <a:pPr lvl="1"/>
            <a:r>
              <a:rPr lang="en-US" dirty="0" smtClean="0"/>
              <a:t>We plan on collecting 4 focus days per year</a:t>
            </a:r>
          </a:p>
          <a:p>
            <a:pPr lvl="2"/>
            <a:r>
              <a:rPr lang="en-US" dirty="0" smtClean="0"/>
              <a:t>Focus day collections include Aqua, </a:t>
            </a:r>
            <a:r>
              <a:rPr lang="en-US" dirty="0" err="1" smtClean="0"/>
              <a:t>Metop</a:t>
            </a:r>
            <a:r>
              <a:rPr lang="en-US" dirty="0" smtClean="0"/>
              <a:t> SDRs and EDRs, ECMWF, GFS, etc.</a:t>
            </a:r>
          </a:p>
          <a:p>
            <a:r>
              <a:rPr lang="en-US" dirty="0" smtClean="0"/>
              <a:t>Comparisons to GPS RO Products</a:t>
            </a:r>
          </a:p>
          <a:p>
            <a:pPr lvl="1"/>
            <a:r>
              <a:rPr lang="en-US" dirty="0" smtClean="0"/>
              <a:t>Large number of days were used in May, to get reasonable statistics.</a:t>
            </a:r>
          </a:p>
          <a:p>
            <a:r>
              <a:rPr lang="en-US" dirty="0" smtClean="0"/>
              <a:t>Primary validation is dedicated </a:t>
            </a:r>
            <a:r>
              <a:rPr lang="en-US" dirty="0" err="1" smtClean="0"/>
              <a:t>radiosondes</a:t>
            </a:r>
            <a:endParaRPr lang="en-US" dirty="0" smtClean="0"/>
          </a:p>
          <a:p>
            <a:pPr lvl="1"/>
            <a:r>
              <a:rPr lang="en-US" dirty="0" smtClean="0"/>
              <a:t>Very few </a:t>
            </a:r>
            <a:r>
              <a:rPr lang="en-US" dirty="0" err="1" smtClean="0"/>
              <a:t>radiosondes</a:t>
            </a:r>
            <a:r>
              <a:rPr lang="en-US" dirty="0" smtClean="0"/>
              <a:t> have been launched to date</a:t>
            </a:r>
          </a:p>
          <a:p>
            <a:pPr lvl="2"/>
            <a:r>
              <a:rPr lang="en-US" dirty="0" smtClean="0"/>
              <a:t>~500 </a:t>
            </a:r>
            <a:r>
              <a:rPr lang="en-US" dirty="0" err="1" smtClean="0"/>
              <a:t>sondes</a:t>
            </a:r>
            <a:r>
              <a:rPr lang="en-US" dirty="0" smtClean="0"/>
              <a:t> were purchased by the JPSS project office and will be launched at 3 sites (Alaska, Oklahoma, Tropical Pacific) in support of provisional and stage.1 validation activities beginning in late July.</a:t>
            </a:r>
          </a:p>
          <a:p>
            <a:pPr lvl="2"/>
            <a:r>
              <a:rPr lang="en-US" dirty="0" smtClean="0"/>
              <a:t>20 </a:t>
            </a:r>
            <a:r>
              <a:rPr lang="en-US" dirty="0" err="1" smtClean="0"/>
              <a:t>radiosondes</a:t>
            </a:r>
            <a:r>
              <a:rPr lang="en-US" dirty="0" smtClean="0"/>
              <a:t> were launched by Aerospace Corp. from Hawaii in May.</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(4/19)</a:t>
            </a:r>
            <a:endParaRPr lang="en-US" dirty="0"/>
          </a:p>
        </p:txBody>
      </p:sp>
      <p:sp>
        <p:nvSpPr>
          <p:cNvPr id="3" name="Content Placeholder 2"/>
          <p:cNvSpPr>
            <a:spLocks noGrp="1"/>
          </p:cNvSpPr>
          <p:nvPr>
            <p:ph idx="1"/>
          </p:nvPr>
        </p:nvSpPr>
        <p:spPr>
          <a:xfrm>
            <a:off x="326575" y="1371600"/>
            <a:ext cx="8229600" cy="4754563"/>
          </a:xfrm>
        </p:spPr>
        <p:txBody>
          <a:bodyPr/>
          <a:lstStyle/>
          <a:p>
            <a:r>
              <a:rPr lang="en-US" dirty="0" smtClean="0"/>
              <a:t>May 15 focus day </a:t>
            </a:r>
            <a:r>
              <a:rPr lang="en-US" smtClean="0"/>
              <a:t>was chosen </a:t>
            </a:r>
            <a:r>
              <a:rPr lang="en-US" dirty="0" smtClean="0"/>
              <a:t>because:</a:t>
            </a:r>
          </a:p>
          <a:p>
            <a:pPr lvl="1"/>
            <a:r>
              <a:rPr lang="en-US" dirty="0" smtClean="0"/>
              <a:t>It had very good overlap between NPP and Aqua satellites</a:t>
            </a:r>
          </a:p>
          <a:p>
            <a:pPr lvl="1"/>
            <a:r>
              <a:rPr lang="en-US" dirty="0" smtClean="0"/>
              <a:t>It was same the orbital configuration as the previous focus day (Feb. 25, 2012)</a:t>
            </a:r>
          </a:p>
          <a:p>
            <a:pPr lvl="1"/>
            <a:r>
              <a:rPr lang="en-US" dirty="0" smtClean="0"/>
              <a:t>Simultaneous nadir overpasses with Aqua occurred in many places:</a:t>
            </a:r>
          </a:p>
          <a:p>
            <a:pPr lvl="1"/>
            <a:r>
              <a:rPr lang="en-US" sz="1600" dirty="0" smtClean="0"/>
              <a:t>west coast of Africa</a:t>
            </a:r>
          </a:p>
          <a:p>
            <a:pPr lvl="1"/>
            <a:r>
              <a:rPr lang="en-US" sz="1600" dirty="0" smtClean="0"/>
              <a:t>East coast of </a:t>
            </a:r>
            <a:r>
              <a:rPr lang="en-US" sz="1600" dirty="0" err="1" smtClean="0"/>
              <a:t>S.America</a:t>
            </a:r>
            <a:endParaRPr lang="en-US" sz="1600" dirty="0" smtClean="0"/>
          </a:p>
          <a:p>
            <a:pPr lvl="1"/>
            <a:r>
              <a:rPr lang="en-US" sz="1600" dirty="0" smtClean="0"/>
              <a:t>Northeast of Australia</a:t>
            </a:r>
          </a:p>
          <a:p>
            <a:pPr lvl="1"/>
            <a:r>
              <a:rPr lang="en-US" sz="1600" dirty="0" smtClean="0"/>
              <a:t>Many polar cases</a:t>
            </a:r>
          </a:p>
          <a:p>
            <a:pPr lvl="3"/>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16</a:t>
            </a:fld>
            <a:endParaRPr lang="en-US" dirty="0"/>
          </a:p>
        </p:txBody>
      </p:sp>
      <p:pic>
        <p:nvPicPr>
          <p:cNvPr id="5" name="Picture 4" descr="120515goldenday_orbits.png"/>
          <p:cNvPicPr>
            <a:picLocks noChangeAspect="1"/>
          </p:cNvPicPr>
          <p:nvPr/>
        </p:nvPicPr>
        <p:blipFill>
          <a:blip r:embed="rId2"/>
          <a:stretch>
            <a:fillRect/>
          </a:stretch>
        </p:blipFill>
        <p:spPr>
          <a:xfrm>
            <a:off x="3115502" y="3657600"/>
            <a:ext cx="5806004" cy="2912625"/>
          </a:xfrm>
          <a:prstGeom prst="rect">
            <a:avLst/>
          </a:prstGeom>
        </p:spPr>
      </p:pic>
      <p:cxnSp>
        <p:nvCxnSpPr>
          <p:cNvPr id="7" name="Straight Arrow Connector 6"/>
          <p:cNvCxnSpPr/>
          <p:nvPr/>
        </p:nvCxnSpPr>
        <p:spPr>
          <a:xfrm>
            <a:off x="2838203" y="4061361"/>
            <a:ext cx="2731324" cy="55814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85603" y="4380011"/>
            <a:ext cx="2258293" cy="88075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85603" y="4368136"/>
            <a:ext cx="2020787" cy="146264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8103" y="4665011"/>
            <a:ext cx="5369627" cy="558140"/>
          </a:xfrm>
          <a:prstGeom prst="straightConnector1">
            <a:avLst/>
          </a:prstGeom>
          <a:ln w="1905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(5/19)</a:t>
            </a:r>
            <a:endParaRPr lang="en-US" dirty="0"/>
          </a:p>
        </p:txBody>
      </p:sp>
      <p:sp>
        <p:nvSpPr>
          <p:cNvPr id="3" name="Content Placeholder 2"/>
          <p:cNvSpPr>
            <a:spLocks noGrp="1"/>
          </p:cNvSpPr>
          <p:nvPr>
            <p:ph idx="1"/>
          </p:nvPr>
        </p:nvSpPr>
        <p:spPr>
          <a:xfrm>
            <a:off x="457200" y="1056906"/>
            <a:ext cx="8229600" cy="1232989"/>
          </a:xfrm>
        </p:spPr>
        <p:txBody>
          <a:bodyPr>
            <a:normAutofit fontScale="77500" lnSpcReduction="20000"/>
          </a:bodyPr>
          <a:lstStyle/>
          <a:p>
            <a:r>
              <a:rPr lang="en-US" dirty="0" smtClean="0"/>
              <a:t>AVMP total </a:t>
            </a:r>
            <a:r>
              <a:rPr lang="en-US" dirty="0" err="1" smtClean="0"/>
              <a:t>precipitable</a:t>
            </a:r>
            <a:r>
              <a:rPr lang="en-US" dirty="0" smtClean="0"/>
              <a:t> water product for May 15, 2012 </a:t>
            </a:r>
          </a:p>
          <a:p>
            <a:pPr lvl="1"/>
            <a:r>
              <a:rPr lang="en-US" dirty="0" smtClean="0"/>
              <a:t>CrIMSS IR+MW  (upper left) and MW-only (upper middle)</a:t>
            </a:r>
          </a:p>
          <a:p>
            <a:pPr lvl="1"/>
            <a:r>
              <a:rPr lang="en-US" dirty="0" smtClean="0"/>
              <a:t>AIRS IR+MW (lower left) and AMSU-only (lower middle)</a:t>
            </a:r>
            <a:endParaRPr lang="en-US" dirty="0"/>
          </a:p>
          <a:p>
            <a:pPr lvl="1"/>
            <a:r>
              <a:rPr lang="en-US" dirty="0" smtClean="0"/>
              <a:t>Co-located ECMWF for </a:t>
            </a:r>
            <a:r>
              <a:rPr lang="en-US" dirty="0" err="1" smtClean="0"/>
              <a:t>CrIS</a:t>
            </a:r>
            <a:r>
              <a:rPr lang="en-US" dirty="0" smtClean="0"/>
              <a:t> (upper right) and AIRS (lower right)</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17</a:t>
            </a:fld>
            <a:endParaRPr lang="en-US" dirty="0"/>
          </a:p>
        </p:txBody>
      </p:sp>
      <p:pic>
        <p:nvPicPr>
          <p:cNvPr id="5" name="Picture 4" descr="avmp_tpw_6fig.png"/>
          <p:cNvPicPr>
            <a:picLocks noChangeAspect="1"/>
          </p:cNvPicPr>
          <p:nvPr/>
        </p:nvPicPr>
        <p:blipFill>
          <a:blip r:embed="rId2"/>
          <a:srcRect t="6606"/>
          <a:stretch>
            <a:fillRect/>
          </a:stretch>
        </p:blipFill>
        <p:spPr>
          <a:xfrm>
            <a:off x="823247" y="2373021"/>
            <a:ext cx="7228222" cy="42802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(6/19)</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18</a:t>
            </a:fld>
            <a:endParaRPr lang="en-US" dirty="0"/>
          </a:p>
        </p:txBody>
      </p:sp>
      <p:pic>
        <p:nvPicPr>
          <p:cNvPr id="5" name="Picture 4" descr="avtp_500mb_6fig.png"/>
          <p:cNvPicPr>
            <a:picLocks noChangeAspect="1"/>
          </p:cNvPicPr>
          <p:nvPr/>
        </p:nvPicPr>
        <p:blipFill>
          <a:blip r:embed="rId2"/>
          <a:srcRect t="6717"/>
          <a:stretch>
            <a:fillRect/>
          </a:stretch>
        </p:blipFill>
        <p:spPr>
          <a:xfrm>
            <a:off x="877166" y="2325903"/>
            <a:ext cx="7423690" cy="4336364"/>
          </a:xfrm>
          <a:prstGeom prst="rect">
            <a:avLst/>
          </a:prstGeom>
        </p:spPr>
      </p:pic>
      <p:sp>
        <p:nvSpPr>
          <p:cNvPr id="6" name="Content Placeholder 2"/>
          <p:cNvSpPr txBox="1">
            <a:spLocks/>
          </p:cNvSpPr>
          <p:nvPr/>
        </p:nvSpPr>
        <p:spPr>
          <a:xfrm>
            <a:off x="504700" y="1021281"/>
            <a:ext cx="8229600" cy="1232989"/>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AVTP (850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hPa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temperature product for May 15, 2012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CrIMSS IR+MW  (upper left) and MW-only (upper middle)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AIRS IR+MW (lower left) and AMSU-only (lower middle)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Co-located ECMWF for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CrIS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(upper right) and AIRS (lower right)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(7/19)</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19</a:t>
            </a:fld>
            <a:endParaRPr lang="en-US" dirty="0"/>
          </a:p>
        </p:txBody>
      </p:sp>
      <p:pic>
        <p:nvPicPr>
          <p:cNvPr id="5" name="Picture 4" descr="bias_image.png"/>
          <p:cNvPicPr>
            <a:picLocks noChangeAspect="1"/>
          </p:cNvPicPr>
          <p:nvPr/>
        </p:nvPicPr>
        <p:blipFill>
          <a:blip r:embed="rId2"/>
          <a:stretch>
            <a:fillRect/>
          </a:stretch>
        </p:blipFill>
        <p:spPr>
          <a:xfrm>
            <a:off x="255326" y="3420084"/>
            <a:ext cx="4055417" cy="2946167"/>
          </a:xfrm>
          <a:prstGeom prst="rect">
            <a:avLst/>
          </a:prstGeom>
        </p:spPr>
      </p:pic>
      <p:pic>
        <p:nvPicPr>
          <p:cNvPr id="6" name="Picture 5" descr="standard_dev_image.png"/>
          <p:cNvPicPr>
            <a:picLocks noChangeAspect="1"/>
          </p:cNvPicPr>
          <p:nvPr/>
        </p:nvPicPr>
        <p:blipFill>
          <a:blip r:embed="rId3"/>
          <a:stretch>
            <a:fillRect/>
          </a:stretch>
        </p:blipFill>
        <p:spPr>
          <a:xfrm>
            <a:off x="4706843" y="3431961"/>
            <a:ext cx="4025441" cy="2924390"/>
          </a:xfrm>
          <a:prstGeom prst="rect">
            <a:avLst/>
          </a:prstGeom>
        </p:spPr>
      </p:pic>
      <p:sp>
        <p:nvSpPr>
          <p:cNvPr id="8" name="Content Placeholder 2"/>
          <p:cNvSpPr txBox="1">
            <a:spLocks/>
          </p:cNvSpPr>
          <p:nvPr/>
        </p:nvSpPr>
        <p:spPr>
          <a:xfrm>
            <a:off x="421575" y="1027225"/>
            <a:ext cx="8009906" cy="260662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Global statistics for the May 15, 2012 focus</a:t>
            </a:r>
            <a:r>
              <a:rPr kumimoji="0" lang="en-US" sz="2000" b="0" i="0" u="none" strike="noStrike" kern="1200" cap="none" spc="0" normalizeH="0" noProof="0" dirty="0" smtClean="0">
                <a:ln>
                  <a:noFill/>
                </a:ln>
                <a:solidFill>
                  <a:schemeClr val="tx1"/>
                </a:solidFill>
                <a:effectLst/>
                <a:uLnTx/>
                <a:uFillTx/>
                <a:latin typeface="+mn-lt"/>
                <a:ea typeface="+mn-ea"/>
                <a:cs typeface="+mn-cs"/>
              </a:rPr>
              <a:t> day: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CrIMSS 42 layer</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AVTP EDR from the IDPS (solid lines) with respect to ECMWF (closest forecast or analysis in space and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IDPS yield is low due to sub-optimal noise estimates, radiance bias</a:t>
            </a:r>
            <a:r>
              <a:rPr kumimoji="0" lang="en-US" sz="1600" b="0" i="0" u="none" strike="noStrike" kern="1200" cap="none" spc="0" normalizeH="0" noProof="0" dirty="0" smtClean="0">
                <a:ln>
                  <a:noFill/>
                </a:ln>
                <a:solidFill>
                  <a:schemeClr val="tx1"/>
                </a:solidFill>
                <a:effectLst/>
                <a:uLnTx/>
                <a:uFillTx/>
                <a:latin typeface="+mn-lt"/>
                <a:ea typeface="+mn-ea"/>
                <a:cs typeface="+mn-cs"/>
              </a:rPr>
              <a:t> corrections,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and emissivity covariance matrix</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MW-only yield (red</a:t>
            </a:r>
            <a:r>
              <a:rPr kumimoji="0" lang="en-US" sz="1600" b="0" i="0" u="none" strike="noStrike" kern="1200" cap="none" spc="0" normalizeH="0" noProof="0" dirty="0" smtClean="0">
                <a:ln>
                  <a:noFill/>
                </a:ln>
                <a:solidFill>
                  <a:schemeClr val="tx1"/>
                </a:solidFill>
                <a:effectLst/>
                <a:uLnTx/>
                <a:uFillTx/>
                <a:latin typeface="+mn-lt"/>
                <a:ea typeface="+mn-ea"/>
                <a:cs typeface="+mn-cs"/>
              </a:rPr>
              <a:t> lines)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 64.0%, IR+MW yield (blue) is 4.7%</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Off-line code with optimization (not implemented in IDPS</a:t>
            </a:r>
            <a:r>
              <a:rPr kumimoji="0" lang="en-US" sz="1600" b="0" i="0" u="none" strike="noStrike" kern="1200" cap="none" spc="0" normalizeH="0" noProof="0" dirty="0" smtClean="0">
                <a:ln>
                  <a:noFill/>
                </a:ln>
                <a:solidFill>
                  <a:schemeClr val="tx1"/>
                </a:solidFill>
                <a:effectLst/>
                <a:uLnTx/>
                <a:uFillTx/>
                <a:latin typeface="+mn-lt"/>
                <a:ea typeface="+mn-ea"/>
                <a:cs typeface="+mn-cs"/>
              </a:rPr>
              <a:t> at this time) im</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proves both yield (39.2% MW + 48.9% IR) and performance (dashed lines).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ction="ppaction://hlinksldjump"/>
              </a:rPr>
              <a:t>CrIMSS EDR Team</a:t>
            </a:r>
            <a:endParaRPr lang="en-US" dirty="0" smtClean="0"/>
          </a:p>
          <a:p>
            <a:r>
              <a:rPr lang="en-US" dirty="0" smtClean="0">
                <a:hlinkClick r:id="rId2" action="ppaction://hlinksldjump"/>
              </a:rPr>
              <a:t>Users of CrIMSS EDR (1-slide)</a:t>
            </a:r>
            <a:endParaRPr lang="en-US" dirty="0" smtClean="0"/>
          </a:p>
          <a:p>
            <a:r>
              <a:rPr lang="en-US" dirty="0" smtClean="0">
                <a:hlinkClick r:id="rId3" action="ppaction://hlinksldjump"/>
              </a:rPr>
              <a:t>Beta EDR Maturity Definition (1 slide)</a:t>
            </a:r>
            <a:endParaRPr lang="en-US" dirty="0" smtClean="0"/>
          </a:p>
          <a:p>
            <a:r>
              <a:rPr lang="en-US" dirty="0" smtClean="0">
                <a:hlinkClick r:id="rId4" action="ppaction://hlinksldjump"/>
              </a:rPr>
              <a:t>Summary of CrIMSS EDR (4 slides)</a:t>
            </a:r>
            <a:endParaRPr lang="en-US" dirty="0" smtClean="0"/>
          </a:p>
          <a:p>
            <a:r>
              <a:rPr lang="en-US" dirty="0" smtClean="0">
                <a:hlinkClick r:id="rId5" action="ppaction://hlinksldjump"/>
              </a:rPr>
              <a:t>CrIMSS EDR requirements (3 slides)</a:t>
            </a:r>
            <a:endParaRPr lang="en-US" dirty="0" smtClean="0"/>
          </a:p>
          <a:p>
            <a:r>
              <a:rPr lang="en-US" dirty="0" smtClean="0">
                <a:hlinkClick r:id="rId6" action="ppaction://hlinksldjump"/>
              </a:rPr>
              <a:t>History of Algorithm Changes/Updates (1 slide)</a:t>
            </a:r>
            <a:endParaRPr lang="en-US" dirty="0" smtClean="0"/>
          </a:p>
          <a:p>
            <a:r>
              <a:rPr lang="en-US" dirty="0" smtClean="0">
                <a:hlinkClick r:id="rId7" action="ppaction://hlinksldjump"/>
              </a:rPr>
              <a:t>Beta Maturity Evaluation (17 slides)</a:t>
            </a:r>
            <a:endParaRPr lang="en-US" dirty="0" smtClean="0"/>
          </a:p>
          <a:p>
            <a:r>
              <a:rPr lang="en-US" dirty="0" smtClean="0">
                <a:hlinkClick r:id="rId8" action="ppaction://hlinksldjump"/>
              </a:rPr>
              <a:t>Beta Justification Summary (3 slides)</a:t>
            </a:r>
            <a:endParaRPr lang="en-US" dirty="0" smtClean="0"/>
          </a:p>
          <a:p>
            <a:r>
              <a:rPr lang="en-US" dirty="0" smtClean="0">
                <a:hlinkClick r:id="rId9" action="ppaction://hlinksldjump"/>
              </a:rPr>
              <a:t>Caveats of Operational CrIMSS EDR </a:t>
            </a:r>
            <a:r>
              <a:rPr lang="en-US" dirty="0" smtClean="0">
                <a:hlinkClick r:id="rId9" action="ppaction://hlinksldjump"/>
              </a:rPr>
              <a:t>(6 </a:t>
            </a:r>
            <a:r>
              <a:rPr lang="en-US" dirty="0" smtClean="0">
                <a:hlinkClick r:id="rId9" action="ppaction://hlinksldjump"/>
              </a:rPr>
              <a:t>slides)</a:t>
            </a:r>
            <a:endParaRPr lang="en-US" dirty="0" smtClean="0"/>
          </a:p>
          <a:p>
            <a:r>
              <a:rPr lang="en-US" dirty="0" smtClean="0">
                <a:hlinkClick r:id="rId10" action="ppaction://hlinksldjump"/>
              </a:rPr>
              <a:t>Additional supporting documentation (1 slide)</a:t>
            </a:r>
            <a:endParaRPr lang="en-US" dirty="0" smtClean="0"/>
          </a:p>
          <a:p>
            <a:r>
              <a:rPr lang="en-US" dirty="0" smtClean="0">
                <a:hlinkClick r:id="rId11" action="ppaction://hlinksldjump"/>
              </a:rPr>
              <a:t>Future plans (1 slide)</a:t>
            </a:r>
            <a:endParaRPr lang="en-US" dirty="0" smtClean="0"/>
          </a:p>
          <a:p>
            <a:r>
              <a:rPr lang="en-US" dirty="0" smtClean="0">
                <a:hlinkClick r:id="rId12" action="ppaction://hlinksldjump"/>
              </a:rPr>
              <a:t>Conclusions (1 slide)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(8/19)</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20</a:t>
            </a:fld>
            <a:endParaRPr lang="en-US" dirty="0"/>
          </a:p>
        </p:txBody>
      </p:sp>
      <p:pic>
        <p:nvPicPr>
          <p:cNvPr id="5" name="Picture 4" descr="120718wilson_water_bias.png"/>
          <p:cNvPicPr>
            <a:picLocks noChangeAspect="1"/>
          </p:cNvPicPr>
          <p:nvPr/>
        </p:nvPicPr>
        <p:blipFill>
          <a:blip r:embed="rId2"/>
          <a:stretch>
            <a:fillRect/>
          </a:stretch>
        </p:blipFill>
        <p:spPr>
          <a:xfrm>
            <a:off x="486895" y="3457835"/>
            <a:ext cx="3809856" cy="2898515"/>
          </a:xfrm>
          <a:prstGeom prst="rect">
            <a:avLst/>
          </a:prstGeom>
        </p:spPr>
      </p:pic>
      <p:pic>
        <p:nvPicPr>
          <p:cNvPr id="6" name="Picture 5" descr="120718wilson_water_sdv.png"/>
          <p:cNvPicPr>
            <a:picLocks noChangeAspect="1"/>
          </p:cNvPicPr>
          <p:nvPr/>
        </p:nvPicPr>
        <p:blipFill>
          <a:blip r:embed="rId3"/>
          <a:stretch>
            <a:fillRect/>
          </a:stretch>
        </p:blipFill>
        <p:spPr>
          <a:xfrm>
            <a:off x="4862897" y="3457835"/>
            <a:ext cx="3783776" cy="2872596"/>
          </a:xfrm>
          <a:prstGeom prst="rect">
            <a:avLst/>
          </a:prstGeom>
        </p:spPr>
      </p:pic>
      <p:sp>
        <p:nvSpPr>
          <p:cNvPr id="7" name="Content Placeholder 2"/>
          <p:cNvSpPr txBox="1">
            <a:spLocks/>
          </p:cNvSpPr>
          <p:nvPr/>
        </p:nvSpPr>
        <p:spPr>
          <a:xfrm>
            <a:off x="421575" y="1027225"/>
            <a:ext cx="8009906" cy="260662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Global statistics for the May 15, 2012 focus</a:t>
            </a:r>
            <a:r>
              <a:rPr kumimoji="0" lang="en-US" sz="2000" b="0" i="0" u="none" strike="noStrike" kern="1200" cap="none" spc="0" normalizeH="0" noProof="0" dirty="0" smtClean="0">
                <a:ln>
                  <a:noFill/>
                </a:ln>
                <a:solidFill>
                  <a:schemeClr val="tx1"/>
                </a:solidFill>
                <a:effectLst/>
                <a:uLnTx/>
                <a:uFillTx/>
                <a:latin typeface="+mn-lt"/>
                <a:ea typeface="+mn-ea"/>
                <a:cs typeface="+mn-cs"/>
              </a:rPr>
              <a:t> day: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CrIMSS 22 layer</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AVMP EDR from the IDPS (solid lines) with respect to ECMWF (closest forecast or analysis in space and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IDPS yield is low due to sub-optimal noise estimates, radiance bias</a:t>
            </a:r>
            <a:r>
              <a:rPr kumimoji="0" lang="en-US" sz="1600" b="0" i="0" u="none" strike="noStrike" kern="1200" cap="none" spc="0" normalizeH="0" noProof="0" dirty="0" smtClean="0">
                <a:ln>
                  <a:noFill/>
                </a:ln>
                <a:solidFill>
                  <a:schemeClr val="tx1"/>
                </a:solidFill>
                <a:effectLst/>
                <a:uLnTx/>
                <a:uFillTx/>
                <a:latin typeface="+mn-lt"/>
                <a:ea typeface="+mn-ea"/>
                <a:cs typeface="+mn-cs"/>
              </a:rPr>
              <a:t> corrections,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and emissivity covariance matrix</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MW-only yield (red</a:t>
            </a:r>
            <a:r>
              <a:rPr kumimoji="0" lang="en-US" sz="1600" b="0" i="0" u="none" strike="noStrike" kern="1200" cap="none" spc="0" normalizeH="0" noProof="0" dirty="0" smtClean="0">
                <a:ln>
                  <a:noFill/>
                </a:ln>
                <a:solidFill>
                  <a:schemeClr val="tx1"/>
                </a:solidFill>
                <a:effectLst/>
                <a:uLnTx/>
                <a:uFillTx/>
                <a:latin typeface="+mn-lt"/>
                <a:ea typeface="+mn-ea"/>
                <a:cs typeface="+mn-cs"/>
              </a:rPr>
              <a:t> lines)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 64.0%, IR+MW yield (blue) is 4.7%</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Off-line code with optimization (not implemented in IDPS</a:t>
            </a:r>
            <a:r>
              <a:rPr kumimoji="0" lang="en-US" sz="1600" b="0" i="0" u="none" strike="noStrike" kern="1200" cap="none" spc="0" normalizeH="0" noProof="0" dirty="0" smtClean="0">
                <a:ln>
                  <a:noFill/>
                </a:ln>
                <a:solidFill>
                  <a:schemeClr val="tx1"/>
                </a:solidFill>
                <a:effectLst/>
                <a:uLnTx/>
                <a:uFillTx/>
                <a:latin typeface="+mn-lt"/>
                <a:ea typeface="+mn-ea"/>
                <a:cs typeface="+mn-cs"/>
              </a:rPr>
              <a:t> at this time) im</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proves both yield (39.2% MW + 48.9% IR) and performance (dashed lines).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20717larc_temp_ld_3.jpg"/>
          <p:cNvPicPr>
            <a:picLocks noChangeAspect="1"/>
          </p:cNvPicPr>
          <p:nvPr/>
        </p:nvPicPr>
        <p:blipFill>
          <a:blip r:embed="rId2"/>
          <a:srcRect l="35888" r="7369"/>
          <a:stretch>
            <a:fillRect/>
          </a:stretch>
        </p:blipFill>
        <p:spPr>
          <a:xfrm>
            <a:off x="730337" y="3372592"/>
            <a:ext cx="3564575" cy="2808936"/>
          </a:xfrm>
          <a:prstGeom prst="rect">
            <a:avLst/>
          </a:prstGeom>
        </p:spPr>
      </p:pic>
      <p:pic>
        <p:nvPicPr>
          <p:cNvPr id="10" name="Picture 9" descr="120717larc_temp_oc_3.jpg"/>
          <p:cNvPicPr>
            <a:picLocks noChangeAspect="1"/>
          </p:cNvPicPr>
          <p:nvPr/>
        </p:nvPicPr>
        <p:blipFill>
          <a:blip r:embed="rId3"/>
          <a:srcRect l="35726" r="7369"/>
          <a:stretch>
            <a:fillRect/>
          </a:stretch>
        </p:blipFill>
        <p:spPr>
          <a:xfrm>
            <a:off x="4829799" y="3372592"/>
            <a:ext cx="3684809" cy="2808936"/>
          </a:xfrm>
          <a:prstGeom prst="rect">
            <a:avLst/>
          </a:prstGeom>
        </p:spPr>
      </p:pic>
      <p:sp>
        <p:nvSpPr>
          <p:cNvPr id="2" name="Title 1"/>
          <p:cNvSpPr>
            <a:spLocks noGrp="1"/>
          </p:cNvSpPr>
          <p:nvPr>
            <p:ph type="title"/>
          </p:nvPr>
        </p:nvSpPr>
        <p:spPr/>
        <p:txBody>
          <a:bodyPr/>
          <a:lstStyle/>
          <a:p>
            <a:r>
              <a:rPr lang="en-US" dirty="0" smtClean="0"/>
              <a:t>Beta Maturity Evaluation (9/19)</a:t>
            </a:r>
            <a:endParaRPr lang="en-US" dirty="0"/>
          </a:p>
        </p:txBody>
      </p:sp>
      <p:sp>
        <p:nvSpPr>
          <p:cNvPr id="3" name="Content Placeholder 2"/>
          <p:cNvSpPr>
            <a:spLocks noGrp="1"/>
          </p:cNvSpPr>
          <p:nvPr>
            <p:ph idx="1"/>
          </p:nvPr>
        </p:nvSpPr>
        <p:spPr>
          <a:xfrm>
            <a:off x="457200" y="955975"/>
            <a:ext cx="8229600" cy="1656614"/>
          </a:xfrm>
        </p:spPr>
        <p:txBody>
          <a:bodyPr>
            <a:normAutofit fontScale="85000" lnSpcReduction="20000"/>
          </a:bodyPr>
          <a:lstStyle/>
          <a:p>
            <a:r>
              <a:rPr lang="en-US" dirty="0" smtClean="0"/>
              <a:t>CrIMSS Off-line AVTP (slides courtesy of </a:t>
            </a:r>
            <a:r>
              <a:rPr lang="en-US" dirty="0" err="1" smtClean="0"/>
              <a:t>Xu</a:t>
            </a:r>
            <a:r>
              <a:rPr lang="en-US" dirty="0" smtClean="0"/>
              <a:t> Liu, NASA/</a:t>
            </a:r>
            <a:r>
              <a:rPr lang="en-US" dirty="0" err="1" smtClean="0"/>
              <a:t>LaRC</a:t>
            </a:r>
            <a:r>
              <a:rPr lang="en-US" dirty="0" smtClean="0"/>
              <a:t>)</a:t>
            </a:r>
          </a:p>
          <a:p>
            <a:pPr lvl="1"/>
            <a:r>
              <a:rPr lang="en-US" dirty="0" smtClean="0"/>
              <a:t>100 level IP product was converted to 42 EDR AVTP layers</a:t>
            </a:r>
          </a:p>
          <a:p>
            <a:pPr lvl="1"/>
            <a:r>
              <a:rPr lang="en-US" dirty="0" smtClean="0"/>
              <a:t>In this case, IR+MW acceptance is equal to the IDPS QC</a:t>
            </a:r>
          </a:p>
          <a:p>
            <a:pPr lvl="1"/>
            <a:r>
              <a:rPr lang="en-US" dirty="0" smtClean="0"/>
              <a:t>The MW-only QC is the same, but this plot includes all the accepted MW-only retrievals (including the cases accepted by  the IR retrieval).</a:t>
            </a:r>
          </a:p>
          <a:p>
            <a:pPr lvl="1"/>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21</a:t>
            </a:fld>
            <a:endParaRPr lang="en-US" dirty="0"/>
          </a:p>
        </p:txBody>
      </p:sp>
      <p:sp>
        <p:nvSpPr>
          <p:cNvPr id="7" name="TextBox 6"/>
          <p:cNvSpPr txBox="1"/>
          <p:nvPr/>
        </p:nvSpPr>
        <p:spPr>
          <a:xfrm>
            <a:off x="1362602" y="2612589"/>
            <a:ext cx="2556243" cy="923330"/>
          </a:xfrm>
          <a:prstGeom prst="rect">
            <a:avLst/>
          </a:prstGeom>
          <a:noFill/>
        </p:spPr>
        <p:txBody>
          <a:bodyPr wrap="square" rtlCol="0">
            <a:spAutoFit/>
          </a:bodyPr>
          <a:lstStyle/>
          <a:p>
            <a:r>
              <a:rPr lang="en-US" dirty="0" smtClean="0"/>
              <a:t>Land Cases (global)</a:t>
            </a:r>
          </a:p>
          <a:p>
            <a:r>
              <a:rPr lang="en-US" dirty="0" smtClean="0"/>
              <a:t>4.7% yield for IR_MW</a:t>
            </a:r>
          </a:p>
          <a:p>
            <a:r>
              <a:rPr lang="en-US" dirty="0" smtClean="0"/>
              <a:t>63.4% yield for MW-only</a:t>
            </a:r>
            <a:endParaRPr lang="en-US" dirty="0"/>
          </a:p>
        </p:txBody>
      </p:sp>
      <p:sp>
        <p:nvSpPr>
          <p:cNvPr id="8" name="TextBox 7"/>
          <p:cNvSpPr txBox="1"/>
          <p:nvPr/>
        </p:nvSpPr>
        <p:spPr>
          <a:xfrm>
            <a:off x="5136877" y="2610614"/>
            <a:ext cx="2556243" cy="923330"/>
          </a:xfrm>
          <a:prstGeom prst="rect">
            <a:avLst/>
          </a:prstGeom>
          <a:noFill/>
        </p:spPr>
        <p:txBody>
          <a:bodyPr wrap="square" rtlCol="0">
            <a:spAutoFit/>
          </a:bodyPr>
          <a:lstStyle/>
          <a:p>
            <a:r>
              <a:rPr lang="en-US" dirty="0" smtClean="0"/>
              <a:t>Ocean Cases (global)</a:t>
            </a:r>
          </a:p>
          <a:p>
            <a:r>
              <a:rPr lang="en-US" dirty="0" smtClean="0"/>
              <a:t>7.0% yield for IR_MW</a:t>
            </a:r>
          </a:p>
          <a:p>
            <a:r>
              <a:rPr lang="en-US" dirty="0" smtClean="0"/>
              <a:t>84.2% yield for MW-only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20717larc_water_ld_3.jpg"/>
          <p:cNvPicPr>
            <a:picLocks noChangeAspect="1"/>
          </p:cNvPicPr>
          <p:nvPr/>
        </p:nvPicPr>
        <p:blipFill>
          <a:blip r:embed="rId2"/>
          <a:srcRect l="35240" r="7369"/>
          <a:stretch>
            <a:fillRect/>
          </a:stretch>
        </p:blipFill>
        <p:spPr>
          <a:xfrm>
            <a:off x="659076" y="3289465"/>
            <a:ext cx="3699164" cy="2885705"/>
          </a:xfrm>
          <a:prstGeom prst="rect">
            <a:avLst/>
          </a:prstGeom>
        </p:spPr>
      </p:pic>
      <p:pic>
        <p:nvPicPr>
          <p:cNvPr id="12" name="Picture 11" descr="120717larc_water_oc_3.jpg"/>
          <p:cNvPicPr>
            <a:picLocks noChangeAspect="1"/>
          </p:cNvPicPr>
          <p:nvPr/>
        </p:nvPicPr>
        <p:blipFill>
          <a:blip r:embed="rId3"/>
          <a:srcRect l="35726" r="7369"/>
          <a:stretch>
            <a:fillRect/>
          </a:stretch>
        </p:blipFill>
        <p:spPr>
          <a:xfrm>
            <a:off x="4583880" y="3289465"/>
            <a:ext cx="3716972" cy="2885706"/>
          </a:xfrm>
          <a:prstGeom prst="rect">
            <a:avLst/>
          </a:prstGeom>
        </p:spPr>
      </p:pic>
      <p:sp>
        <p:nvSpPr>
          <p:cNvPr id="2" name="Title 1"/>
          <p:cNvSpPr>
            <a:spLocks noGrp="1"/>
          </p:cNvSpPr>
          <p:nvPr>
            <p:ph type="title"/>
          </p:nvPr>
        </p:nvSpPr>
        <p:spPr/>
        <p:txBody>
          <a:bodyPr/>
          <a:lstStyle/>
          <a:p>
            <a:r>
              <a:rPr lang="en-US" dirty="0" smtClean="0"/>
              <a:t>Beta Maturity Evaluation (10/19)</a:t>
            </a:r>
            <a:endParaRPr lang="en-US" dirty="0"/>
          </a:p>
        </p:txBody>
      </p:sp>
      <p:sp>
        <p:nvSpPr>
          <p:cNvPr id="3" name="Content Placeholder 2"/>
          <p:cNvSpPr>
            <a:spLocks noGrp="1"/>
          </p:cNvSpPr>
          <p:nvPr>
            <p:ph idx="1"/>
          </p:nvPr>
        </p:nvSpPr>
        <p:spPr>
          <a:xfrm>
            <a:off x="457200" y="955975"/>
            <a:ext cx="8229600" cy="1656614"/>
          </a:xfrm>
        </p:spPr>
        <p:txBody>
          <a:bodyPr>
            <a:normAutofit fontScale="85000" lnSpcReduction="20000"/>
          </a:bodyPr>
          <a:lstStyle/>
          <a:p>
            <a:r>
              <a:rPr lang="en-US" dirty="0" smtClean="0"/>
              <a:t>CrIMSS Off-line AVMP (slides courtesy of </a:t>
            </a:r>
            <a:r>
              <a:rPr lang="en-US" dirty="0" err="1" smtClean="0"/>
              <a:t>Xu</a:t>
            </a:r>
            <a:r>
              <a:rPr lang="en-US" dirty="0" smtClean="0"/>
              <a:t> Liu, NASA/</a:t>
            </a:r>
            <a:r>
              <a:rPr lang="en-US" dirty="0" err="1" smtClean="0"/>
              <a:t>LaRC</a:t>
            </a:r>
            <a:r>
              <a:rPr lang="en-US" dirty="0" smtClean="0"/>
              <a:t>)</a:t>
            </a:r>
          </a:p>
          <a:p>
            <a:pPr lvl="1"/>
            <a:r>
              <a:rPr lang="en-US" dirty="0" smtClean="0"/>
              <a:t>100 level IP product was converted to 22 EDR AVMP layers</a:t>
            </a:r>
          </a:p>
          <a:p>
            <a:pPr lvl="1"/>
            <a:r>
              <a:rPr lang="en-US" dirty="0" smtClean="0"/>
              <a:t>In this case, IR+MW acceptance is similar, but not exactly the IDPS QC</a:t>
            </a:r>
          </a:p>
          <a:p>
            <a:pPr lvl="1"/>
            <a:r>
              <a:rPr lang="en-US" dirty="0" smtClean="0"/>
              <a:t>The MW-only QC is the same, but this plot includes all the accepted MW-only retrievals (including the cases accepted by  the IR retrieval).</a:t>
            </a:r>
          </a:p>
          <a:p>
            <a:pPr lvl="1"/>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dirty="0"/>
          </a:p>
        </p:txBody>
      </p:sp>
      <p:sp>
        <p:nvSpPr>
          <p:cNvPr id="7" name="TextBox 6"/>
          <p:cNvSpPr txBox="1"/>
          <p:nvPr/>
        </p:nvSpPr>
        <p:spPr>
          <a:xfrm>
            <a:off x="1362602" y="2565089"/>
            <a:ext cx="2556243" cy="923330"/>
          </a:xfrm>
          <a:prstGeom prst="rect">
            <a:avLst/>
          </a:prstGeom>
          <a:noFill/>
        </p:spPr>
        <p:txBody>
          <a:bodyPr wrap="square" rtlCol="0">
            <a:spAutoFit/>
          </a:bodyPr>
          <a:lstStyle/>
          <a:p>
            <a:r>
              <a:rPr lang="en-US" dirty="0" smtClean="0"/>
              <a:t>Land Cases (global)</a:t>
            </a:r>
          </a:p>
          <a:p>
            <a:r>
              <a:rPr lang="en-US" dirty="0" smtClean="0"/>
              <a:t>4.7% yield for IR_MW</a:t>
            </a:r>
          </a:p>
          <a:p>
            <a:r>
              <a:rPr lang="en-US" dirty="0" smtClean="0"/>
              <a:t>63.4% yield for MW-only</a:t>
            </a:r>
            <a:endParaRPr lang="en-US" dirty="0"/>
          </a:p>
        </p:txBody>
      </p:sp>
      <p:sp>
        <p:nvSpPr>
          <p:cNvPr id="8" name="TextBox 7"/>
          <p:cNvSpPr txBox="1"/>
          <p:nvPr/>
        </p:nvSpPr>
        <p:spPr>
          <a:xfrm>
            <a:off x="5136877" y="2563114"/>
            <a:ext cx="2556243" cy="923330"/>
          </a:xfrm>
          <a:prstGeom prst="rect">
            <a:avLst/>
          </a:prstGeom>
          <a:noFill/>
        </p:spPr>
        <p:txBody>
          <a:bodyPr wrap="square" rtlCol="0">
            <a:spAutoFit/>
          </a:bodyPr>
          <a:lstStyle/>
          <a:p>
            <a:r>
              <a:rPr lang="en-US" dirty="0" smtClean="0"/>
              <a:t>Ocean Cases (global)</a:t>
            </a:r>
          </a:p>
          <a:p>
            <a:r>
              <a:rPr lang="en-US" dirty="0" smtClean="0"/>
              <a:t>7.0% yield for IR_MW</a:t>
            </a:r>
          </a:p>
          <a:p>
            <a:r>
              <a:rPr lang="en-US" dirty="0" smtClean="0"/>
              <a:t>84.2% yield for MW-only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0718nalli_aerospace_1sonde.png"/>
          <p:cNvPicPr>
            <a:picLocks noChangeAspect="1"/>
          </p:cNvPicPr>
          <p:nvPr/>
        </p:nvPicPr>
        <p:blipFill>
          <a:blip r:embed="rId2"/>
          <a:srcRect l="6597" r="6796"/>
          <a:stretch>
            <a:fillRect/>
          </a:stretch>
        </p:blipFill>
        <p:spPr>
          <a:xfrm>
            <a:off x="3390405" y="1371600"/>
            <a:ext cx="5296395" cy="4586618"/>
          </a:xfrm>
          <a:prstGeom prst="rect">
            <a:avLst/>
          </a:prstGeom>
        </p:spPr>
      </p:pic>
      <p:sp>
        <p:nvSpPr>
          <p:cNvPr id="2" name="Title 1"/>
          <p:cNvSpPr>
            <a:spLocks noGrp="1"/>
          </p:cNvSpPr>
          <p:nvPr>
            <p:ph type="title"/>
          </p:nvPr>
        </p:nvSpPr>
        <p:spPr/>
        <p:txBody>
          <a:bodyPr/>
          <a:lstStyle/>
          <a:p>
            <a:r>
              <a:rPr lang="en-US" dirty="0" smtClean="0"/>
              <a:t>Beta Maturity Evaluation (11/19)</a:t>
            </a:r>
            <a:endParaRPr lang="en-US" dirty="0"/>
          </a:p>
        </p:txBody>
      </p:sp>
      <p:sp>
        <p:nvSpPr>
          <p:cNvPr id="3" name="Content Placeholder 2"/>
          <p:cNvSpPr>
            <a:spLocks noGrp="1"/>
          </p:cNvSpPr>
          <p:nvPr>
            <p:ph idx="1"/>
          </p:nvPr>
        </p:nvSpPr>
        <p:spPr>
          <a:xfrm>
            <a:off x="207825" y="1371600"/>
            <a:ext cx="3176649" cy="4754563"/>
          </a:xfrm>
        </p:spPr>
        <p:txBody>
          <a:bodyPr>
            <a:noAutofit/>
          </a:bodyPr>
          <a:lstStyle/>
          <a:p>
            <a:r>
              <a:rPr lang="en-US" sz="1800" dirty="0" smtClean="0"/>
              <a:t>In May, Aerospace Corp. launched 20 </a:t>
            </a:r>
            <a:r>
              <a:rPr lang="en-US" sz="1800" dirty="0" err="1" smtClean="0"/>
              <a:t>sondes</a:t>
            </a:r>
            <a:r>
              <a:rPr lang="en-US" sz="1800" dirty="0" smtClean="0"/>
              <a:t> from Hawaii.</a:t>
            </a:r>
          </a:p>
          <a:p>
            <a:r>
              <a:rPr lang="en-US" sz="1800" dirty="0" smtClean="0"/>
              <a:t>At right is one </a:t>
            </a:r>
            <a:r>
              <a:rPr lang="en-US" sz="1800" dirty="0" err="1" smtClean="0"/>
              <a:t>sonde</a:t>
            </a:r>
            <a:r>
              <a:rPr lang="en-US" sz="1800" dirty="0" smtClean="0"/>
              <a:t> (black), the Off-line optimized CrIMSS EDR result (blue), the IDPS EDR (red), and NUCAPS EDR (cyan) for ATVP (left) and AVMP (right)</a:t>
            </a:r>
          </a:p>
          <a:p>
            <a:r>
              <a:rPr lang="en-US" sz="1800" dirty="0" smtClean="0"/>
              <a:t>While these results are preliminary, we are investigating the possibility that the EDR product, which is reported on coarse layers, is offset (DR4207/4208) .</a:t>
            </a:r>
            <a:endParaRPr lang="en-US" sz="18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 (12/19)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Next Set of slides (courtesy of Bob </a:t>
            </a:r>
            <a:r>
              <a:rPr lang="en-US" dirty="0" err="1" smtClean="0"/>
              <a:t>Knuteson</a:t>
            </a:r>
            <a:r>
              <a:rPr lang="en-US" dirty="0" smtClean="0"/>
              <a:t>, Univ. of Wisconsin) show IDPS CrIMSS EDR products relative to co-located GPS </a:t>
            </a:r>
            <a:r>
              <a:rPr lang="en-US" dirty="0" err="1" smtClean="0"/>
              <a:t>sondes</a:t>
            </a:r>
            <a:endParaRPr lang="en-US" dirty="0" smtClean="0"/>
          </a:p>
          <a:p>
            <a:pPr lvl="1"/>
            <a:r>
              <a:rPr lang="en-US" dirty="0" smtClean="0"/>
              <a:t>AIRS results are shown in top panels</a:t>
            </a:r>
          </a:p>
          <a:p>
            <a:pPr lvl="1"/>
            <a:r>
              <a:rPr lang="en-US" dirty="0" smtClean="0"/>
              <a:t>CrIMSS results are shown in bottom panels</a:t>
            </a:r>
          </a:p>
          <a:p>
            <a:r>
              <a:rPr lang="en-US" dirty="0" smtClean="0"/>
              <a:t>GPS comparisons are only valid from ~300 </a:t>
            </a:r>
            <a:r>
              <a:rPr lang="en-US" dirty="0" err="1" smtClean="0"/>
              <a:t>hPa</a:t>
            </a:r>
            <a:r>
              <a:rPr lang="en-US" dirty="0" smtClean="0"/>
              <a:t> to 30 </a:t>
            </a:r>
            <a:r>
              <a:rPr lang="en-US" dirty="0" err="1" smtClean="0"/>
              <a:t>hPa</a:t>
            </a:r>
            <a:endParaRPr lang="en-US" dirty="0" smtClean="0"/>
          </a:p>
          <a:p>
            <a:pPr lvl="1"/>
            <a:r>
              <a:rPr lang="en-US" dirty="0" smtClean="0"/>
              <a:t>In general, GPS results are an independent confirmation of what we have shown relative to ECMWF</a:t>
            </a:r>
          </a:p>
          <a:p>
            <a:pPr lvl="1"/>
            <a:r>
              <a:rPr lang="en-US" dirty="0" smtClean="0"/>
              <a:t>Statistics are similar to the heritage AIRS EDR products</a:t>
            </a:r>
          </a:p>
          <a:p>
            <a:pPr lvl="2"/>
            <a:r>
              <a:rPr lang="en-US" dirty="0" smtClean="0"/>
              <a:t>CrIMSS EDR has larger biases</a:t>
            </a:r>
          </a:p>
          <a:p>
            <a:pPr lvl="3"/>
            <a:r>
              <a:rPr lang="en-US" dirty="0" smtClean="0"/>
              <a:t>Because IDPS system does not have ATMS bias corrections)</a:t>
            </a:r>
          </a:p>
          <a:p>
            <a:pPr lvl="2"/>
            <a:r>
              <a:rPr lang="en-US" dirty="0" smtClean="0"/>
              <a:t>CrIMSS EDR has slightly larger standard deviation (SDV)</a:t>
            </a:r>
          </a:p>
          <a:p>
            <a:pPr lvl="3"/>
            <a:r>
              <a:rPr lang="en-US" dirty="0" smtClean="0"/>
              <a:t>IDPS code is not fully optimized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C21F83-A4C9-2241-8688-298680172505}" type="slidenum">
              <a:rPr lang="en-US" smtClean="0"/>
              <a:pPr/>
              <a:t>25</a:t>
            </a:fld>
            <a:endParaRPr lang="en-US"/>
          </a:p>
        </p:txBody>
      </p:sp>
      <p:grpSp>
        <p:nvGrpSpPr>
          <p:cNvPr id="2" name="Group 38"/>
          <p:cNvGrpSpPr>
            <a:grpSpLocks/>
          </p:cNvGrpSpPr>
          <p:nvPr/>
        </p:nvGrpSpPr>
        <p:grpSpPr bwMode="auto">
          <a:xfrm>
            <a:off x="5304289" y="646663"/>
            <a:ext cx="3352800" cy="2976148"/>
            <a:chOff x="-1088293" y="16516324"/>
            <a:chExt cx="5747771" cy="4437479"/>
          </a:xfrm>
        </p:grpSpPr>
        <p:sp>
          <p:nvSpPr>
            <p:cNvPr id="22" name="TextBox 119"/>
            <p:cNvSpPr txBox="1">
              <a:spLocks noChangeArrowheads="1"/>
            </p:cNvSpPr>
            <p:nvPr/>
          </p:nvSpPr>
          <p:spPr bwMode="auto">
            <a:xfrm>
              <a:off x="11277" y="20173675"/>
              <a:ext cx="4648201" cy="780128"/>
            </a:xfrm>
            <a:prstGeom prst="rect">
              <a:avLst/>
            </a:prstGeom>
            <a:noFill/>
            <a:ln w="9525">
              <a:noFill/>
              <a:miter lim="800000"/>
              <a:headEnd/>
              <a:tailEnd/>
            </a:ln>
          </p:spPr>
          <p:txBody>
            <a:bodyPr wrap="square">
              <a:prstTxWarp prst="textNoShape">
                <a:avLst/>
              </a:prstTxWarp>
              <a:spAutoFit/>
            </a:bodyPr>
            <a:lstStyle/>
            <a:p>
              <a:pPr algn="l" defTabSz="401638"/>
              <a:r>
                <a:rPr lang="en-US" sz="1400">
                  <a:solidFill>
                    <a:schemeClr val="tx1"/>
                  </a:solidFill>
                  <a:latin typeface="Calibri" charset="0"/>
                  <a:ea typeface="Times New Roman" charset="0"/>
                  <a:cs typeface="Times New Roman" charset="0"/>
                </a:rPr>
                <a:t>http://www.cosmic.ucar.edu/launch/GPS_RO_cartoon.jpg</a:t>
              </a:r>
            </a:p>
          </p:txBody>
        </p:sp>
        <p:pic>
          <p:nvPicPr>
            <p:cNvPr id="23" name="Picture 36" descr="GPS_RO_cartoon.jpg"/>
            <p:cNvPicPr>
              <a:picLocks noChangeAspect="1"/>
            </p:cNvPicPr>
            <p:nvPr/>
          </p:nvPicPr>
          <p:blipFill>
            <a:blip r:embed="rId2"/>
            <a:srcRect/>
            <a:stretch>
              <a:fillRect/>
            </a:stretch>
          </p:blipFill>
          <p:spPr bwMode="auto">
            <a:xfrm>
              <a:off x="-1088293" y="16516324"/>
              <a:ext cx="5660880" cy="3714487"/>
            </a:xfrm>
            <a:prstGeom prst="rect">
              <a:avLst/>
            </a:prstGeom>
            <a:noFill/>
            <a:ln w="9525">
              <a:noFill/>
              <a:miter lim="800000"/>
              <a:headEnd/>
              <a:tailEnd/>
            </a:ln>
          </p:spPr>
        </p:pic>
      </p:grpSp>
      <p:grpSp>
        <p:nvGrpSpPr>
          <p:cNvPr id="3" name="Group 65"/>
          <p:cNvGrpSpPr>
            <a:grpSpLocks/>
          </p:cNvGrpSpPr>
          <p:nvPr/>
        </p:nvGrpSpPr>
        <p:grpSpPr bwMode="auto">
          <a:xfrm>
            <a:off x="990887" y="3810182"/>
            <a:ext cx="3216602" cy="2348394"/>
            <a:chOff x="1109617" y="21030883"/>
            <a:chExt cx="5180670" cy="3397235"/>
          </a:xfrm>
        </p:grpSpPr>
        <p:grpSp>
          <p:nvGrpSpPr>
            <p:cNvPr id="5" name="Group 53"/>
            <p:cNvGrpSpPr>
              <a:grpSpLocks/>
            </p:cNvGrpSpPr>
            <p:nvPr/>
          </p:nvGrpSpPr>
          <p:grpSpPr bwMode="auto">
            <a:xfrm>
              <a:off x="1109617" y="21030883"/>
              <a:ext cx="5180670" cy="3397235"/>
              <a:chOff x="1262017" y="21335683"/>
              <a:chExt cx="5180670" cy="3397235"/>
            </a:xfrm>
          </p:grpSpPr>
          <p:pic>
            <p:nvPicPr>
              <p:cNvPr id="28" name="Picture 86" descr="COSMIC_3D_plot_amtPrf_C002.2007.292.00.37.eps"/>
              <p:cNvPicPr>
                <a:picLocks noChangeAspect="1"/>
              </p:cNvPicPr>
              <p:nvPr/>
            </p:nvPicPr>
            <p:blipFill>
              <a:blip r:embed="rId3"/>
              <a:srcRect/>
              <a:stretch>
                <a:fillRect/>
              </a:stretch>
            </p:blipFill>
            <p:spPr bwMode="auto">
              <a:xfrm>
                <a:off x="1415150" y="21335683"/>
                <a:ext cx="5027537" cy="3397235"/>
              </a:xfrm>
              <a:prstGeom prst="rect">
                <a:avLst/>
              </a:prstGeom>
              <a:noFill/>
              <a:ln w="9525">
                <a:noFill/>
                <a:miter lim="800000"/>
                <a:headEnd/>
                <a:tailEnd/>
              </a:ln>
            </p:spPr>
          </p:pic>
          <p:sp>
            <p:nvSpPr>
              <p:cNvPr id="29" name="TextBox 28"/>
              <p:cNvSpPr txBox="1"/>
              <p:nvPr/>
            </p:nvSpPr>
            <p:spPr>
              <a:xfrm>
                <a:off x="1262017" y="22707529"/>
                <a:ext cx="905814" cy="398166"/>
              </a:xfrm>
              <a:prstGeom prst="rect">
                <a:avLst/>
              </a:prstGeom>
              <a:noFill/>
              <a:scene3d>
                <a:camera prst="orthographicFront">
                  <a:rot lat="0" lon="0" rev="5400000"/>
                </a:camera>
                <a:lightRig rig="threePt" dir="t"/>
              </a:scene3d>
            </p:spPr>
            <p:txBody>
              <a:bodyPr wrap="square">
                <a:spAutoFit/>
              </a:bodyPr>
              <a:lstStyle/>
              <a:p>
                <a:pPr>
                  <a:defRPr/>
                </a:pPr>
                <a:r>
                  <a:rPr lang="en-US" sz="1200" dirty="0"/>
                  <a:t>Altitude (km)</a:t>
                </a:r>
              </a:p>
            </p:txBody>
          </p:sp>
          <p:sp>
            <p:nvSpPr>
              <p:cNvPr id="30" name="TextBox 47"/>
              <p:cNvSpPr txBox="1">
                <a:spLocks noChangeArrowheads="1"/>
              </p:cNvSpPr>
              <p:nvPr/>
            </p:nvSpPr>
            <p:spPr bwMode="auto">
              <a:xfrm>
                <a:off x="1416015" y="21538941"/>
                <a:ext cx="661319" cy="238900"/>
              </a:xfrm>
              <a:prstGeom prst="rect">
                <a:avLst/>
              </a:prstGeom>
              <a:noFill/>
              <a:ln w="9525">
                <a:noFill/>
                <a:miter lim="800000"/>
                <a:headEnd/>
                <a:tailEnd/>
              </a:ln>
            </p:spPr>
            <p:txBody>
              <a:bodyPr wrap="square">
                <a:prstTxWarp prst="textNoShape">
                  <a:avLst/>
                </a:prstTxWarp>
                <a:spAutoFit/>
              </a:bodyPr>
              <a:lstStyle/>
              <a:p>
                <a:r>
                  <a:rPr lang="en-US" sz="1200" dirty="0"/>
                  <a:t>60</a:t>
                </a:r>
              </a:p>
            </p:txBody>
          </p:sp>
          <p:sp>
            <p:nvSpPr>
              <p:cNvPr id="31" name="TextBox 48"/>
              <p:cNvSpPr txBox="1">
                <a:spLocks noChangeArrowheads="1"/>
              </p:cNvSpPr>
              <p:nvPr/>
            </p:nvSpPr>
            <p:spPr bwMode="auto">
              <a:xfrm>
                <a:off x="1567550" y="24136536"/>
                <a:ext cx="355790" cy="238900"/>
              </a:xfrm>
              <a:prstGeom prst="rect">
                <a:avLst/>
              </a:prstGeom>
              <a:noFill/>
              <a:ln w="9525">
                <a:noFill/>
                <a:miter lim="800000"/>
                <a:headEnd/>
                <a:tailEnd/>
              </a:ln>
            </p:spPr>
            <p:txBody>
              <a:bodyPr wrap="square">
                <a:prstTxWarp prst="textNoShape">
                  <a:avLst/>
                </a:prstTxWarp>
                <a:spAutoFit/>
              </a:bodyPr>
              <a:lstStyle/>
              <a:p>
                <a:r>
                  <a:rPr lang="en-US" sz="1200"/>
                  <a:t>0</a:t>
                </a:r>
              </a:p>
            </p:txBody>
          </p:sp>
        </p:grpSp>
        <p:sp>
          <p:nvSpPr>
            <p:cNvPr id="26" name="TextBox 25"/>
            <p:cNvSpPr txBox="1"/>
            <p:nvPr/>
          </p:nvSpPr>
          <p:spPr>
            <a:xfrm rot="178862">
              <a:off x="2488070" y="24133052"/>
              <a:ext cx="1600201" cy="238900"/>
            </a:xfrm>
            <a:prstGeom prst="rect">
              <a:avLst/>
            </a:prstGeom>
            <a:noFill/>
            <a:scene3d>
              <a:camera prst="orthographicFront">
                <a:rot lat="0" lon="0" rev="0"/>
              </a:camera>
              <a:lightRig rig="threePt" dir="t"/>
            </a:scene3d>
          </p:spPr>
          <p:txBody>
            <a:bodyPr wrap="square">
              <a:spAutoFit/>
            </a:bodyPr>
            <a:lstStyle/>
            <a:p>
              <a:pPr>
                <a:defRPr/>
              </a:pPr>
              <a:r>
                <a:rPr lang="en-US" sz="1200" dirty="0"/>
                <a:t>Latitude</a:t>
              </a:r>
            </a:p>
          </p:txBody>
        </p:sp>
        <p:sp>
          <p:nvSpPr>
            <p:cNvPr id="27" name="TextBox 64"/>
            <p:cNvSpPr txBox="1">
              <a:spLocks noChangeArrowheads="1"/>
            </p:cNvSpPr>
            <p:nvPr/>
          </p:nvSpPr>
          <p:spPr bwMode="auto">
            <a:xfrm rot="21216912">
              <a:off x="4667445" y="24122036"/>
              <a:ext cx="1600201" cy="238900"/>
            </a:xfrm>
            <a:prstGeom prst="rect">
              <a:avLst/>
            </a:prstGeom>
            <a:noFill/>
            <a:ln w="9525">
              <a:noFill/>
              <a:miter lim="800000"/>
              <a:headEnd/>
              <a:tailEnd/>
            </a:ln>
          </p:spPr>
          <p:txBody>
            <a:bodyPr wrap="square">
              <a:prstTxWarp prst="textNoShape">
                <a:avLst/>
              </a:prstTxWarp>
              <a:spAutoFit/>
            </a:bodyPr>
            <a:lstStyle/>
            <a:p>
              <a:r>
                <a:rPr lang="en-US" sz="1200"/>
                <a:t>Longitude</a:t>
              </a:r>
            </a:p>
          </p:txBody>
        </p:sp>
      </p:grpSp>
      <p:pic>
        <p:nvPicPr>
          <p:cNvPr id="32" name="Picture 35" descr="COSMIC_info.png"/>
          <p:cNvPicPr>
            <a:picLocks noChangeAspect="1"/>
          </p:cNvPicPr>
          <p:nvPr/>
        </p:nvPicPr>
        <p:blipFill>
          <a:blip r:embed="rId4"/>
          <a:srcRect l="4225" t="2817" r="7043" b="1408"/>
          <a:stretch>
            <a:fillRect/>
          </a:stretch>
        </p:blipFill>
        <p:spPr bwMode="auto">
          <a:xfrm>
            <a:off x="5423269" y="3645038"/>
            <a:ext cx="2958846" cy="2395193"/>
          </a:xfrm>
          <a:prstGeom prst="rect">
            <a:avLst/>
          </a:prstGeom>
          <a:noFill/>
          <a:ln w="9525">
            <a:noFill/>
            <a:miter lim="800000"/>
            <a:headEnd/>
            <a:tailEnd/>
          </a:ln>
        </p:spPr>
      </p:pic>
      <p:sp>
        <p:nvSpPr>
          <p:cNvPr id="33" name="TextBox 32"/>
          <p:cNvSpPr txBox="1"/>
          <p:nvPr/>
        </p:nvSpPr>
        <p:spPr>
          <a:xfrm>
            <a:off x="316044" y="1008976"/>
            <a:ext cx="4305690" cy="2308324"/>
          </a:xfrm>
          <a:prstGeom prst="rect">
            <a:avLst/>
          </a:prstGeom>
          <a:noFill/>
        </p:spPr>
        <p:txBody>
          <a:bodyPr wrap="square" rtlCol="0">
            <a:spAutoFit/>
          </a:bodyPr>
          <a:lstStyle/>
          <a:p>
            <a:r>
              <a:rPr lang="en-US" dirty="0" smtClean="0">
                <a:latin typeface="Calibri" charset="0"/>
                <a:ea typeface="Times New Roman" charset="0"/>
                <a:cs typeface="Times New Roman" charset="0"/>
                <a:sym typeface="Times New Roman" charset="0"/>
              </a:rPr>
              <a:t>Matchups were found between COSMIC and </a:t>
            </a:r>
            <a:r>
              <a:rPr lang="en-US" dirty="0" err="1" smtClean="0">
                <a:latin typeface="Calibri" charset="0"/>
                <a:ea typeface="Times New Roman" charset="0"/>
                <a:cs typeface="Times New Roman" charset="0"/>
                <a:sym typeface="Times New Roman" charset="0"/>
              </a:rPr>
              <a:t>CrIMSS</a:t>
            </a:r>
            <a:r>
              <a:rPr lang="en-US" dirty="0" smtClean="0">
                <a:latin typeface="Calibri" charset="0"/>
                <a:ea typeface="Times New Roman" charset="0"/>
                <a:cs typeface="Times New Roman" charset="0"/>
                <a:sym typeface="Times New Roman" charset="0"/>
              </a:rPr>
              <a:t> retrievals of temperature (collocated and within 1 hour). The COSMIC data is used a common reference to compare </a:t>
            </a:r>
            <a:r>
              <a:rPr lang="en-US" dirty="0" err="1" smtClean="0">
                <a:latin typeface="Calibri" charset="0"/>
                <a:ea typeface="Times New Roman" charset="0"/>
                <a:cs typeface="Times New Roman" charset="0"/>
                <a:sym typeface="Times New Roman" charset="0"/>
              </a:rPr>
              <a:t>CrIMSS</a:t>
            </a:r>
            <a:r>
              <a:rPr lang="en-US" dirty="0" smtClean="0">
                <a:latin typeface="Calibri" charset="0"/>
                <a:ea typeface="Times New Roman" charset="0"/>
                <a:cs typeface="Times New Roman" charset="0"/>
                <a:sym typeface="Times New Roman" charset="0"/>
              </a:rPr>
              <a:t> and AIRS retrievals on a daily basis. The COSMIC dry temperature is valid in the range 30 – 300 </a:t>
            </a:r>
            <a:r>
              <a:rPr lang="en-US" dirty="0" err="1" smtClean="0">
                <a:latin typeface="Calibri" charset="0"/>
                <a:ea typeface="Times New Roman" charset="0"/>
                <a:cs typeface="Times New Roman" charset="0"/>
                <a:sym typeface="Times New Roman" charset="0"/>
              </a:rPr>
              <a:t>mb</a:t>
            </a:r>
            <a:r>
              <a:rPr lang="en-US" dirty="0" smtClean="0">
                <a:latin typeface="Calibri" charset="0"/>
                <a:ea typeface="Times New Roman" charset="0"/>
                <a:cs typeface="Times New Roman" charset="0"/>
                <a:sym typeface="Times New Roman" charset="0"/>
              </a:rPr>
              <a:t>.</a:t>
            </a:r>
          </a:p>
          <a:p>
            <a:endParaRPr lang="en-US" dirty="0" smtClean="0">
              <a:latin typeface="Calibri" charset="0"/>
              <a:ea typeface="Times New Roman" charset="0"/>
              <a:cs typeface="Times New Roman" charset="0"/>
              <a:sym typeface="Times New Roman" charset="0"/>
            </a:endParaRPr>
          </a:p>
        </p:txBody>
      </p:sp>
      <p:sp>
        <p:nvSpPr>
          <p:cNvPr id="34" name="TextBox 33"/>
          <p:cNvSpPr txBox="1"/>
          <p:nvPr/>
        </p:nvSpPr>
        <p:spPr>
          <a:xfrm>
            <a:off x="5653547" y="5998256"/>
            <a:ext cx="2787943" cy="369332"/>
          </a:xfrm>
          <a:prstGeom prst="rect">
            <a:avLst/>
          </a:prstGeom>
          <a:noFill/>
        </p:spPr>
        <p:txBody>
          <a:bodyPr wrap="none" rtlCol="0">
            <a:spAutoFit/>
          </a:bodyPr>
          <a:lstStyle/>
          <a:p>
            <a:r>
              <a:rPr lang="en-US" dirty="0" smtClean="0"/>
              <a:t>One Day of COSMIC Profiles</a:t>
            </a:r>
            <a:endParaRPr lang="en-US" dirty="0"/>
          </a:p>
        </p:txBody>
      </p:sp>
      <p:sp>
        <p:nvSpPr>
          <p:cNvPr id="35" name="TextBox 34"/>
          <p:cNvSpPr txBox="1"/>
          <p:nvPr/>
        </p:nvSpPr>
        <p:spPr>
          <a:xfrm>
            <a:off x="1016096" y="3459687"/>
            <a:ext cx="3238011" cy="369332"/>
          </a:xfrm>
          <a:prstGeom prst="rect">
            <a:avLst/>
          </a:prstGeom>
          <a:noFill/>
        </p:spPr>
        <p:txBody>
          <a:bodyPr wrap="none" rtlCol="0">
            <a:spAutoFit/>
          </a:bodyPr>
          <a:lstStyle/>
          <a:p>
            <a:r>
              <a:rPr lang="en-US" dirty="0" smtClean="0"/>
              <a:t>COSMIC Dry Temperature Profile</a:t>
            </a:r>
            <a:endParaRPr lang="en-US" dirty="0"/>
          </a:p>
        </p:txBody>
      </p:sp>
      <p:sp>
        <p:nvSpPr>
          <p:cNvPr id="18" name="Rectangle 17"/>
          <p:cNvSpPr/>
          <p:nvPr/>
        </p:nvSpPr>
        <p:spPr>
          <a:xfrm>
            <a:off x="1843126" y="52529"/>
            <a:ext cx="5721456" cy="584775"/>
          </a:xfrm>
          <a:prstGeom prst="rect">
            <a:avLst/>
          </a:prstGeom>
        </p:spPr>
        <p:txBody>
          <a:bodyPr wrap="square">
            <a:spAutoFit/>
          </a:bodyPr>
          <a:lstStyle/>
          <a:p>
            <a:pPr algn="ctr"/>
            <a:r>
              <a:rPr lang="en-US" sz="3200" dirty="0" smtClean="0"/>
              <a:t>Beta Maturity Evaluation (13/19)</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781549" y="1171941"/>
            <a:ext cx="5981862" cy="2495002"/>
          </a:xfrm>
          <a:prstGeom prst="rect">
            <a:avLst/>
          </a:prstGeom>
        </p:spPr>
      </p:pic>
      <p:pic>
        <p:nvPicPr>
          <p:cNvPr id="5" name="Picture 4"/>
          <p:cNvPicPr>
            <a:picLocks/>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781549" y="3948051"/>
            <a:ext cx="5981861" cy="2436639"/>
          </a:xfrm>
          <a:prstGeom prst="rect">
            <a:avLst/>
          </a:prstGeom>
        </p:spPr>
      </p:pic>
      <p:sp>
        <p:nvSpPr>
          <p:cNvPr id="6" name="TextBox 5"/>
          <p:cNvSpPr txBox="1"/>
          <p:nvPr/>
        </p:nvSpPr>
        <p:spPr>
          <a:xfrm>
            <a:off x="228656" y="1109642"/>
            <a:ext cx="2595925" cy="954107"/>
          </a:xfrm>
          <a:prstGeom prst="rect">
            <a:avLst/>
          </a:prstGeom>
          <a:noFill/>
        </p:spPr>
        <p:txBody>
          <a:bodyPr wrap="square" rtlCol="0">
            <a:spAutoFit/>
          </a:bodyPr>
          <a:lstStyle/>
          <a:p>
            <a:r>
              <a:rPr lang="en-US" sz="2800" b="1" dirty="0" smtClean="0"/>
              <a:t>Global</a:t>
            </a:r>
          </a:p>
          <a:p>
            <a:r>
              <a:rPr lang="en-US" sz="2800" b="1" dirty="0" smtClean="0"/>
              <a:t>90S - 90N</a:t>
            </a:r>
            <a:endParaRPr lang="en-US" sz="2800" b="1" dirty="0"/>
          </a:p>
        </p:txBody>
      </p:sp>
      <p:sp>
        <p:nvSpPr>
          <p:cNvPr id="7" name="TextBox 6"/>
          <p:cNvSpPr txBox="1"/>
          <p:nvPr/>
        </p:nvSpPr>
        <p:spPr>
          <a:xfrm>
            <a:off x="1486912" y="3017197"/>
            <a:ext cx="1544012" cy="369332"/>
          </a:xfrm>
          <a:prstGeom prst="rect">
            <a:avLst/>
          </a:prstGeom>
          <a:noFill/>
        </p:spPr>
        <p:txBody>
          <a:bodyPr wrap="none" rtlCol="0">
            <a:spAutoFit/>
          </a:bodyPr>
          <a:lstStyle/>
          <a:p>
            <a:r>
              <a:rPr lang="en-US" dirty="0" smtClean="0"/>
              <a:t>AIRS - COSMIC</a:t>
            </a:r>
            <a:endParaRPr lang="en-US" dirty="0"/>
          </a:p>
        </p:txBody>
      </p:sp>
      <p:sp>
        <p:nvSpPr>
          <p:cNvPr id="8" name="TextBox 7"/>
          <p:cNvSpPr txBox="1"/>
          <p:nvPr/>
        </p:nvSpPr>
        <p:spPr>
          <a:xfrm>
            <a:off x="1224845" y="5734026"/>
            <a:ext cx="1800493" cy="369332"/>
          </a:xfrm>
          <a:prstGeom prst="rect">
            <a:avLst/>
          </a:prstGeom>
          <a:noFill/>
        </p:spPr>
        <p:txBody>
          <a:bodyPr wrap="none" rtlCol="0">
            <a:spAutoFit/>
          </a:bodyPr>
          <a:lstStyle/>
          <a:p>
            <a:r>
              <a:rPr lang="en-US" dirty="0" smtClean="0"/>
              <a:t>CrIMSS - COSMIC</a:t>
            </a:r>
            <a:endParaRPr lang="en-US" dirty="0"/>
          </a:p>
        </p:txBody>
      </p:sp>
      <p:sp>
        <p:nvSpPr>
          <p:cNvPr id="9" name="TextBox 8"/>
          <p:cNvSpPr txBox="1"/>
          <p:nvPr/>
        </p:nvSpPr>
        <p:spPr>
          <a:xfrm>
            <a:off x="3801613" y="913145"/>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0" name="TextBox 9"/>
          <p:cNvSpPr txBox="1"/>
          <p:nvPr/>
        </p:nvSpPr>
        <p:spPr>
          <a:xfrm>
            <a:off x="5661845" y="913145"/>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1" name="TextBox 10"/>
          <p:cNvSpPr txBox="1"/>
          <p:nvPr/>
        </p:nvSpPr>
        <p:spPr>
          <a:xfrm>
            <a:off x="5679098" y="3695043"/>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2" name="TextBox 11"/>
          <p:cNvSpPr txBox="1"/>
          <p:nvPr/>
        </p:nvSpPr>
        <p:spPr>
          <a:xfrm>
            <a:off x="3749854" y="3681834"/>
            <a:ext cx="608009" cy="369332"/>
          </a:xfrm>
          <a:prstGeom prst="rect">
            <a:avLst/>
          </a:prstGeom>
          <a:solidFill>
            <a:schemeClr val="bg1">
              <a:lumMod val="85000"/>
            </a:schemeClr>
          </a:solidFill>
        </p:spPr>
        <p:txBody>
          <a:bodyPr wrap="none" rtlCol="0">
            <a:spAutoFit/>
          </a:bodyPr>
          <a:lstStyle/>
          <a:p>
            <a:r>
              <a:rPr lang="en-US" dirty="0" smtClean="0"/>
              <a:t>BIAS</a:t>
            </a:r>
            <a:endParaRPr lang="en-US" dirty="0"/>
          </a:p>
        </p:txBody>
      </p:sp>
      <p:sp>
        <p:nvSpPr>
          <p:cNvPr id="13" name="TextBox 12"/>
          <p:cNvSpPr txBox="1"/>
          <p:nvPr/>
        </p:nvSpPr>
        <p:spPr>
          <a:xfrm>
            <a:off x="211404" y="2156379"/>
            <a:ext cx="1664263" cy="646331"/>
          </a:xfrm>
          <a:prstGeom prst="rect">
            <a:avLst/>
          </a:prstGeom>
          <a:noFill/>
        </p:spPr>
        <p:txBody>
          <a:bodyPr wrap="square" rtlCol="0">
            <a:spAutoFit/>
          </a:bodyPr>
          <a:lstStyle/>
          <a:p>
            <a:r>
              <a:rPr lang="en-US" dirty="0" smtClean="0"/>
              <a:t>1-7 May 2012</a:t>
            </a:r>
          </a:p>
          <a:p>
            <a:r>
              <a:rPr lang="en-US" dirty="0" smtClean="0"/>
              <a:t>(Day 122-128)</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26</a:t>
            </a:fld>
            <a:endParaRPr lang="en-US" dirty="0"/>
          </a:p>
        </p:txBody>
      </p:sp>
      <p:sp>
        <p:nvSpPr>
          <p:cNvPr id="16" name="TextBox 15"/>
          <p:cNvSpPr txBox="1"/>
          <p:nvPr/>
        </p:nvSpPr>
        <p:spPr>
          <a:xfrm>
            <a:off x="7591372" y="3681834"/>
            <a:ext cx="788910" cy="382541"/>
          </a:xfrm>
          <a:prstGeom prst="rect">
            <a:avLst/>
          </a:prstGeom>
          <a:solidFill>
            <a:schemeClr val="bg1">
              <a:lumMod val="95000"/>
            </a:schemeClr>
          </a:solidFill>
        </p:spPr>
        <p:txBody>
          <a:bodyPr wrap="square" rtlCol="0">
            <a:spAutoFit/>
          </a:bodyPr>
          <a:lstStyle/>
          <a:p>
            <a:r>
              <a:rPr lang="en-US" dirty="0" smtClean="0"/>
              <a:t>STDEV</a:t>
            </a:r>
            <a:endParaRPr lang="en-US" dirty="0"/>
          </a:p>
        </p:txBody>
      </p:sp>
      <p:sp>
        <p:nvSpPr>
          <p:cNvPr id="17" name="TextBox 16"/>
          <p:cNvSpPr txBox="1"/>
          <p:nvPr/>
        </p:nvSpPr>
        <p:spPr>
          <a:xfrm>
            <a:off x="7556866" y="930398"/>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8" name="TextBox 17"/>
          <p:cNvSpPr txBox="1"/>
          <p:nvPr/>
        </p:nvSpPr>
        <p:spPr>
          <a:xfrm>
            <a:off x="1793261" y="4519235"/>
            <a:ext cx="935209" cy="923330"/>
          </a:xfrm>
          <a:prstGeom prst="rect">
            <a:avLst/>
          </a:prstGeom>
          <a:noFill/>
        </p:spPr>
        <p:txBody>
          <a:bodyPr wrap="square" rtlCol="0">
            <a:spAutoFit/>
          </a:bodyPr>
          <a:lstStyle/>
          <a:p>
            <a:r>
              <a:rPr lang="en-US" b="1" dirty="0" smtClean="0"/>
              <a:t>CLASS</a:t>
            </a:r>
          </a:p>
          <a:p>
            <a:r>
              <a:rPr lang="en-US" b="1" dirty="0" smtClean="0"/>
              <a:t>REDRO</a:t>
            </a:r>
          </a:p>
          <a:p>
            <a:r>
              <a:rPr lang="en-US" b="1" dirty="0" smtClean="0"/>
              <a:t>Product</a:t>
            </a:r>
            <a:endParaRPr lang="en-US" b="1" dirty="0"/>
          </a:p>
        </p:txBody>
      </p:sp>
      <p:sp>
        <p:nvSpPr>
          <p:cNvPr id="19" name="Rectangle 18"/>
          <p:cNvSpPr/>
          <p:nvPr/>
        </p:nvSpPr>
        <p:spPr>
          <a:xfrm>
            <a:off x="1843126" y="52529"/>
            <a:ext cx="5748246" cy="584775"/>
          </a:xfrm>
          <a:prstGeom prst="rect">
            <a:avLst/>
          </a:prstGeom>
        </p:spPr>
        <p:txBody>
          <a:bodyPr wrap="square">
            <a:spAutoFit/>
          </a:bodyPr>
          <a:lstStyle/>
          <a:p>
            <a:pPr algn="ctr"/>
            <a:r>
              <a:rPr lang="en-US" sz="3200" dirty="0" smtClean="0"/>
              <a:t>Beta Maturity Evaluation (14/19)</a:t>
            </a:r>
            <a:endParaRPr lang="en-US" sz="3200" dirty="0"/>
          </a:p>
        </p:txBody>
      </p:sp>
    </p:spTree>
    <p:extLst>
      <p:ext uri="{BB962C8B-B14F-4D97-AF65-F5344CB8AC3E}">
        <p14:creationId xmlns="" xmlns:p14="http://schemas.microsoft.com/office/powerpoint/2010/main" xmlns:mv="urn:schemas-microsoft-com:mac:vml" xmlns:mc="http://schemas.openxmlformats.org/markup-compatibility/2006" val="2307621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846717" y="1173191"/>
            <a:ext cx="5916694" cy="2470093"/>
          </a:xfrm>
          <a:prstGeom prst="rect">
            <a:avLst/>
          </a:prstGeom>
        </p:spPr>
      </p:pic>
      <p:pic>
        <p:nvPicPr>
          <p:cNvPr id="5" name="Picture 4"/>
          <p:cNvPicPr>
            <a:picLocks/>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846717" y="3909097"/>
            <a:ext cx="5916693" cy="2570835"/>
          </a:xfrm>
          <a:prstGeom prst="rect">
            <a:avLst/>
          </a:prstGeom>
        </p:spPr>
      </p:pic>
      <p:sp>
        <p:nvSpPr>
          <p:cNvPr id="6" name="TextBox 5"/>
          <p:cNvSpPr txBox="1"/>
          <p:nvPr/>
        </p:nvSpPr>
        <p:spPr>
          <a:xfrm>
            <a:off x="263163" y="1092389"/>
            <a:ext cx="2227222" cy="954107"/>
          </a:xfrm>
          <a:prstGeom prst="rect">
            <a:avLst/>
          </a:prstGeom>
          <a:noFill/>
        </p:spPr>
        <p:txBody>
          <a:bodyPr wrap="square" rtlCol="0">
            <a:spAutoFit/>
          </a:bodyPr>
          <a:lstStyle/>
          <a:p>
            <a:r>
              <a:rPr lang="en-US" sz="2800" b="1" dirty="0"/>
              <a:t>Arctic</a:t>
            </a:r>
          </a:p>
          <a:p>
            <a:r>
              <a:rPr lang="en-US" sz="2800" b="1" dirty="0"/>
              <a:t>90N - 60N</a:t>
            </a:r>
          </a:p>
        </p:txBody>
      </p:sp>
      <p:sp>
        <p:nvSpPr>
          <p:cNvPr id="7" name="TextBox 6"/>
          <p:cNvSpPr txBox="1"/>
          <p:nvPr/>
        </p:nvSpPr>
        <p:spPr>
          <a:xfrm>
            <a:off x="1459805" y="3026834"/>
            <a:ext cx="1544012" cy="369332"/>
          </a:xfrm>
          <a:prstGeom prst="rect">
            <a:avLst/>
          </a:prstGeom>
          <a:noFill/>
        </p:spPr>
        <p:txBody>
          <a:bodyPr wrap="none" rtlCol="0">
            <a:spAutoFit/>
          </a:bodyPr>
          <a:lstStyle/>
          <a:p>
            <a:r>
              <a:rPr lang="en-US" dirty="0" smtClean="0"/>
              <a:t>AIRS - COSMIC</a:t>
            </a:r>
            <a:endParaRPr lang="en-US" dirty="0"/>
          </a:p>
        </p:txBody>
      </p:sp>
      <p:sp>
        <p:nvSpPr>
          <p:cNvPr id="8" name="TextBox 7"/>
          <p:cNvSpPr txBox="1"/>
          <p:nvPr/>
        </p:nvSpPr>
        <p:spPr>
          <a:xfrm>
            <a:off x="1286241" y="5809318"/>
            <a:ext cx="1800493" cy="369332"/>
          </a:xfrm>
          <a:prstGeom prst="rect">
            <a:avLst/>
          </a:prstGeom>
          <a:noFill/>
        </p:spPr>
        <p:txBody>
          <a:bodyPr wrap="none" rtlCol="0">
            <a:spAutoFit/>
          </a:bodyPr>
          <a:lstStyle/>
          <a:p>
            <a:r>
              <a:rPr lang="en-US" dirty="0" smtClean="0"/>
              <a:t>CrIMSS - COSMIC</a:t>
            </a:r>
            <a:endParaRPr lang="en-US" dirty="0"/>
          </a:p>
        </p:txBody>
      </p:sp>
      <p:sp>
        <p:nvSpPr>
          <p:cNvPr id="13" name="TextBox 12"/>
          <p:cNvSpPr txBox="1"/>
          <p:nvPr/>
        </p:nvSpPr>
        <p:spPr>
          <a:xfrm>
            <a:off x="263163" y="2104620"/>
            <a:ext cx="1664263" cy="646331"/>
          </a:xfrm>
          <a:prstGeom prst="rect">
            <a:avLst/>
          </a:prstGeom>
          <a:noFill/>
        </p:spPr>
        <p:txBody>
          <a:bodyPr wrap="square" rtlCol="0">
            <a:spAutoFit/>
          </a:bodyPr>
          <a:lstStyle/>
          <a:p>
            <a:r>
              <a:rPr lang="en-US" dirty="0" smtClean="0"/>
              <a:t>1-7 May 2012</a:t>
            </a:r>
          </a:p>
          <a:p>
            <a:r>
              <a:rPr lang="en-US" dirty="0" smtClean="0"/>
              <a:t>(Day 122-128)</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27</a:t>
            </a:fld>
            <a:endParaRPr lang="en-US" dirty="0"/>
          </a:p>
        </p:txBody>
      </p:sp>
      <p:sp>
        <p:nvSpPr>
          <p:cNvPr id="17" name="TextBox 16"/>
          <p:cNvSpPr txBox="1"/>
          <p:nvPr/>
        </p:nvSpPr>
        <p:spPr>
          <a:xfrm>
            <a:off x="7522360" y="947651"/>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8" name="TextBox 17"/>
          <p:cNvSpPr txBox="1"/>
          <p:nvPr/>
        </p:nvSpPr>
        <p:spPr>
          <a:xfrm>
            <a:off x="1849062" y="4575657"/>
            <a:ext cx="935209" cy="923330"/>
          </a:xfrm>
          <a:prstGeom prst="rect">
            <a:avLst/>
          </a:prstGeom>
          <a:noFill/>
        </p:spPr>
        <p:txBody>
          <a:bodyPr wrap="none" rtlCol="0">
            <a:spAutoFit/>
          </a:bodyPr>
          <a:lstStyle/>
          <a:p>
            <a:r>
              <a:rPr lang="en-US" b="1" dirty="0" smtClean="0"/>
              <a:t>CLASS</a:t>
            </a:r>
          </a:p>
          <a:p>
            <a:r>
              <a:rPr lang="en-US" b="1" dirty="0" smtClean="0"/>
              <a:t>REDRO</a:t>
            </a:r>
          </a:p>
          <a:p>
            <a:r>
              <a:rPr lang="en-US" b="1" dirty="0" smtClean="0"/>
              <a:t>Product</a:t>
            </a:r>
            <a:endParaRPr lang="en-US" b="1" dirty="0"/>
          </a:p>
        </p:txBody>
      </p:sp>
      <p:sp>
        <p:nvSpPr>
          <p:cNvPr id="19" name="Rectangle 18"/>
          <p:cNvSpPr/>
          <p:nvPr/>
        </p:nvSpPr>
        <p:spPr>
          <a:xfrm>
            <a:off x="1843126" y="52529"/>
            <a:ext cx="5693610" cy="584775"/>
          </a:xfrm>
          <a:prstGeom prst="rect">
            <a:avLst/>
          </a:prstGeom>
        </p:spPr>
        <p:txBody>
          <a:bodyPr wrap="square">
            <a:spAutoFit/>
          </a:bodyPr>
          <a:lstStyle/>
          <a:p>
            <a:pPr algn="ctr"/>
            <a:r>
              <a:rPr lang="en-US" sz="3200" dirty="0" smtClean="0"/>
              <a:t>Beta Maturity Evaluation (15/19)</a:t>
            </a:r>
            <a:endParaRPr lang="en-US" sz="3200" dirty="0"/>
          </a:p>
        </p:txBody>
      </p:sp>
      <p:sp>
        <p:nvSpPr>
          <p:cNvPr id="20" name="TextBox 19"/>
          <p:cNvSpPr txBox="1"/>
          <p:nvPr/>
        </p:nvSpPr>
        <p:spPr>
          <a:xfrm>
            <a:off x="7536736" y="3688001"/>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21" name="TextBox 20"/>
          <p:cNvSpPr txBox="1"/>
          <p:nvPr/>
        </p:nvSpPr>
        <p:spPr>
          <a:xfrm>
            <a:off x="5679098" y="913145"/>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22" name="TextBox 21"/>
          <p:cNvSpPr txBox="1"/>
          <p:nvPr/>
        </p:nvSpPr>
        <p:spPr>
          <a:xfrm>
            <a:off x="5676221" y="3653495"/>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23" name="TextBox 22"/>
          <p:cNvSpPr txBox="1"/>
          <p:nvPr/>
        </p:nvSpPr>
        <p:spPr>
          <a:xfrm>
            <a:off x="3801613" y="913145"/>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24" name="TextBox 23"/>
          <p:cNvSpPr txBox="1"/>
          <p:nvPr/>
        </p:nvSpPr>
        <p:spPr>
          <a:xfrm>
            <a:off x="3764230" y="3653495"/>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642287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841835" y="1154687"/>
            <a:ext cx="5921574" cy="2364890"/>
          </a:xfrm>
          <a:prstGeom prst="rect">
            <a:avLst/>
          </a:prstGeom>
        </p:spPr>
      </p:pic>
      <p:pic>
        <p:nvPicPr>
          <p:cNvPr id="5" name="Picture 4"/>
          <p:cNvPicPr>
            <a:picLocks/>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841835" y="3768098"/>
            <a:ext cx="5921574" cy="2668351"/>
          </a:xfrm>
          <a:prstGeom prst="rect">
            <a:avLst/>
          </a:prstGeom>
        </p:spPr>
      </p:pic>
      <p:sp>
        <p:nvSpPr>
          <p:cNvPr id="6" name="TextBox 5"/>
          <p:cNvSpPr txBox="1"/>
          <p:nvPr/>
        </p:nvSpPr>
        <p:spPr>
          <a:xfrm>
            <a:off x="263161" y="1092389"/>
            <a:ext cx="2578674" cy="1200329"/>
          </a:xfrm>
          <a:prstGeom prst="rect">
            <a:avLst/>
          </a:prstGeom>
          <a:noFill/>
        </p:spPr>
        <p:txBody>
          <a:bodyPr wrap="square" rtlCol="0">
            <a:spAutoFit/>
          </a:bodyPr>
          <a:lstStyle/>
          <a:p>
            <a:r>
              <a:rPr lang="en-US" sz="2400" b="1" dirty="0"/>
              <a:t>Northern Midlatitudes</a:t>
            </a:r>
          </a:p>
          <a:p>
            <a:r>
              <a:rPr lang="en-US" sz="2400" b="1" dirty="0"/>
              <a:t>60N - 30N</a:t>
            </a:r>
          </a:p>
        </p:txBody>
      </p:sp>
      <p:sp>
        <p:nvSpPr>
          <p:cNvPr id="7" name="TextBox 6"/>
          <p:cNvSpPr txBox="1"/>
          <p:nvPr/>
        </p:nvSpPr>
        <p:spPr>
          <a:xfrm>
            <a:off x="1497668" y="2889929"/>
            <a:ext cx="1544012" cy="369332"/>
          </a:xfrm>
          <a:prstGeom prst="rect">
            <a:avLst/>
          </a:prstGeom>
          <a:noFill/>
        </p:spPr>
        <p:txBody>
          <a:bodyPr wrap="none" rtlCol="0">
            <a:spAutoFit/>
          </a:bodyPr>
          <a:lstStyle/>
          <a:p>
            <a:r>
              <a:rPr lang="en-US" dirty="0" smtClean="0"/>
              <a:t>AIRS - COSMIC</a:t>
            </a:r>
            <a:endParaRPr lang="en-US" dirty="0"/>
          </a:p>
        </p:txBody>
      </p:sp>
      <p:sp>
        <p:nvSpPr>
          <p:cNvPr id="8" name="TextBox 7"/>
          <p:cNvSpPr txBox="1"/>
          <p:nvPr/>
        </p:nvSpPr>
        <p:spPr>
          <a:xfrm>
            <a:off x="1255092" y="5785568"/>
            <a:ext cx="1800493" cy="369332"/>
          </a:xfrm>
          <a:prstGeom prst="rect">
            <a:avLst/>
          </a:prstGeom>
          <a:noFill/>
        </p:spPr>
        <p:txBody>
          <a:bodyPr wrap="none" rtlCol="0">
            <a:spAutoFit/>
          </a:bodyPr>
          <a:lstStyle/>
          <a:p>
            <a:r>
              <a:rPr lang="en-US" dirty="0" smtClean="0"/>
              <a:t>CrIMSS - COSMIC</a:t>
            </a:r>
            <a:endParaRPr lang="en-US" dirty="0"/>
          </a:p>
        </p:txBody>
      </p:sp>
      <p:sp>
        <p:nvSpPr>
          <p:cNvPr id="9" name="TextBox 8"/>
          <p:cNvSpPr txBox="1"/>
          <p:nvPr/>
        </p:nvSpPr>
        <p:spPr>
          <a:xfrm>
            <a:off x="3801613" y="930398"/>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0" name="TextBox 9"/>
          <p:cNvSpPr txBox="1"/>
          <p:nvPr/>
        </p:nvSpPr>
        <p:spPr>
          <a:xfrm>
            <a:off x="5661845" y="913145"/>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1" name="TextBox 10"/>
          <p:cNvSpPr txBox="1"/>
          <p:nvPr/>
        </p:nvSpPr>
        <p:spPr>
          <a:xfrm>
            <a:off x="5610086" y="3522513"/>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2" name="TextBox 11"/>
          <p:cNvSpPr txBox="1"/>
          <p:nvPr/>
        </p:nvSpPr>
        <p:spPr>
          <a:xfrm>
            <a:off x="3801613" y="3526557"/>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3" name="TextBox 12"/>
          <p:cNvSpPr txBox="1"/>
          <p:nvPr/>
        </p:nvSpPr>
        <p:spPr>
          <a:xfrm>
            <a:off x="263163" y="2242644"/>
            <a:ext cx="1664263" cy="646331"/>
          </a:xfrm>
          <a:prstGeom prst="rect">
            <a:avLst/>
          </a:prstGeom>
          <a:noFill/>
        </p:spPr>
        <p:txBody>
          <a:bodyPr wrap="square" rtlCol="0">
            <a:spAutoFit/>
          </a:bodyPr>
          <a:lstStyle/>
          <a:p>
            <a:r>
              <a:rPr lang="en-US" dirty="0" smtClean="0"/>
              <a:t>1-7 May 2012</a:t>
            </a:r>
          </a:p>
          <a:p>
            <a:r>
              <a:rPr lang="en-US" dirty="0" smtClean="0"/>
              <a:t>(Day 122-128)</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28</a:t>
            </a:fld>
            <a:endParaRPr lang="en-US" dirty="0"/>
          </a:p>
        </p:txBody>
      </p:sp>
      <p:sp>
        <p:nvSpPr>
          <p:cNvPr id="16" name="TextBox 15"/>
          <p:cNvSpPr txBox="1"/>
          <p:nvPr/>
        </p:nvSpPr>
        <p:spPr>
          <a:xfrm>
            <a:off x="7470601" y="3505260"/>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7" name="TextBox 16"/>
          <p:cNvSpPr txBox="1"/>
          <p:nvPr/>
        </p:nvSpPr>
        <p:spPr>
          <a:xfrm>
            <a:off x="7418842" y="930398"/>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8" name="TextBox 17"/>
          <p:cNvSpPr txBox="1"/>
          <p:nvPr/>
        </p:nvSpPr>
        <p:spPr>
          <a:xfrm>
            <a:off x="1848160" y="4491413"/>
            <a:ext cx="935209" cy="923330"/>
          </a:xfrm>
          <a:prstGeom prst="rect">
            <a:avLst/>
          </a:prstGeom>
          <a:noFill/>
        </p:spPr>
        <p:txBody>
          <a:bodyPr wrap="none" rtlCol="0">
            <a:spAutoFit/>
          </a:bodyPr>
          <a:lstStyle/>
          <a:p>
            <a:r>
              <a:rPr lang="en-US" b="1" dirty="0" smtClean="0"/>
              <a:t>CLASS</a:t>
            </a:r>
          </a:p>
          <a:p>
            <a:r>
              <a:rPr lang="en-US" b="1" dirty="0" smtClean="0"/>
              <a:t>REDRO</a:t>
            </a:r>
          </a:p>
          <a:p>
            <a:r>
              <a:rPr lang="en-US" b="1" dirty="0" smtClean="0"/>
              <a:t>Product</a:t>
            </a:r>
            <a:endParaRPr lang="en-US" b="1" dirty="0"/>
          </a:p>
        </p:txBody>
      </p:sp>
      <p:sp>
        <p:nvSpPr>
          <p:cNvPr id="19" name="Rectangle 18"/>
          <p:cNvSpPr/>
          <p:nvPr/>
        </p:nvSpPr>
        <p:spPr>
          <a:xfrm>
            <a:off x="1843126" y="52529"/>
            <a:ext cx="5899586" cy="584775"/>
          </a:xfrm>
          <a:prstGeom prst="rect">
            <a:avLst/>
          </a:prstGeom>
        </p:spPr>
        <p:txBody>
          <a:bodyPr wrap="square">
            <a:spAutoFit/>
          </a:bodyPr>
          <a:lstStyle/>
          <a:p>
            <a:pPr algn="ctr"/>
            <a:r>
              <a:rPr lang="en-US" sz="3200" dirty="0" smtClean="0"/>
              <a:t>Beta Maturity Evaluation (16/19)</a:t>
            </a:r>
            <a:endParaRPr lang="en-US" sz="3200" dirty="0"/>
          </a:p>
        </p:txBody>
      </p:sp>
    </p:spTree>
    <p:extLst>
      <p:ext uri="{BB962C8B-B14F-4D97-AF65-F5344CB8AC3E}">
        <p14:creationId xmlns="" xmlns:p14="http://schemas.microsoft.com/office/powerpoint/2010/main" xmlns:mv="urn:schemas-microsoft-com:mac:vml" xmlns:mc="http://schemas.openxmlformats.org/markup-compatibility/2006" val="4014221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772823" y="1171940"/>
            <a:ext cx="5990587" cy="2313132"/>
          </a:xfrm>
          <a:prstGeom prst="rect">
            <a:avLst/>
          </a:prstGeom>
        </p:spPr>
      </p:pic>
      <p:pic>
        <p:nvPicPr>
          <p:cNvPr id="5" name="Picture 4"/>
          <p:cNvPicPr>
            <a:picLocks/>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772823" y="3781308"/>
            <a:ext cx="5990587" cy="2689647"/>
          </a:xfrm>
          <a:prstGeom prst="rect">
            <a:avLst/>
          </a:prstGeom>
        </p:spPr>
      </p:pic>
      <p:sp>
        <p:nvSpPr>
          <p:cNvPr id="6" name="TextBox 5"/>
          <p:cNvSpPr txBox="1"/>
          <p:nvPr/>
        </p:nvSpPr>
        <p:spPr>
          <a:xfrm>
            <a:off x="263161" y="1092389"/>
            <a:ext cx="2227223" cy="954107"/>
          </a:xfrm>
          <a:prstGeom prst="rect">
            <a:avLst/>
          </a:prstGeom>
          <a:noFill/>
        </p:spPr>
        <p:txBody>
          <a:bodyPr wrap="square" rtlCol="0">
            <a:spAutoFit/>
          </a:bodyPr>
          <a:lstStyle/>
          <a:p>
            <a:r>
              <a:rPr lang="en-US" sz="2800" b="1" dirty="0"/>
              <a:t>Tropics</a:t>
            </a:r>
          </a:p>
          <a:p>
            <a:r>
              <a:rPr lang="en-US" sz="2800" b="1" dirty="0"/>
              <a:t>30N – 30S</a:t>
            </a:r>
          </a:p>
        </p:txBody>
      </p:sp>
      <p:sp>
        <p:nvSpPr>
          <p:cNvPr id="7" name="TextBox 6"/>
          <p:cNvSpPr txBox="1"/>
          <p:nvPr/>
        </p:nvSpPr>
        <p:spPr>
          <a:xfrm>
            <a:off x="1429992" y="2884551"/>
            <a:ext cx="1544012" cy="369332"/>
          </a:xfrm>
          <a:prstGeom prst="rect">
            <a:avLst/>
          </a:prstGeom>
          <a:noFill/>
        </p:spPr>
        <p:txBody>
          <a:bodyPr wrap="none" rtlCol="0">
            <a:spAutoFit/>
          </a:bodyPr>
          <a:lstStyle/>
          <a:p>
            <a:r>
              <a:rPr lang="en-US" dirty="0" smtClean="0"/>
              <a:t>AIRS - COSMIC</a:t>
            </a:r>
            <a:endParaRPr lang="en-US" dirty="0"/>
          </a:p>
        </p:txBody>
      </p:sp>
      <p:sp>
        <p:nvSpPr>
          <p:cNvPr id="8" name="TextBox 7"/>
          <p:cNvSpPr txBox="1"/>
          <p:nvPr/>
        </p:nvSpPr>
        <p:spPr>
          <a:xfrm>
            <a:off x="1209830" y="5805059"/>
            <a:ext cx="1800493" cy="369332"/>
          </a:xfrm>
          <a:prstGeom prst="rect">
            <a:avLst/>
          </a:prstGeom>
          <a:noFill/>
        </p:spPr>
        <p:txBody>
          <a:bodyPr wrap="none" rtlCol="0">
            <a:spAutoFit/>
          </a:bodyPr>
          <a:lstStyle/>
          <a:p>
            <a:r>
              <a:rPr lang="en-US" dirty="0" smtClean="0"/>
              <a:t>CrIMSS - COSMIC</a:t>
            </a:r>
            <a:endParaRPr lang="en-US" dirty="0"/>
          </a:p>
        </p:txBody>
      </p:sp>
      <p:sp>
        <p:nvSpPr>
          <p:cNvPr id="9" name="TextBox 8"/>
          <p:cNvSpPr txBox="1"/>
          <p:nvPr/>
        </p:nvSpPr>
        <p:spPr>
          <a:xfrm>
            <a:off x="3715348" y="913145"/>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0" name="TextBox 9"/>
          <p:cNvSpPr txBox="1"/>
          <p:nvPr/>
        </p:nvSpPr>
        <p:spPr>
          <a:xfrm>
            <a:off x="5661845" y="913145"/>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1" name="TextBox 10"/>
          <p:cNvSpPr txBox="1"/>
          <p:nvPr/>
        </p:nvSpPr>
        <p:spPr>
          <a:xfrm>
            <a:off x="5679098" y="3522513"/>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2" name="TextBox 11"/>
          <p:cNvSpPr txBox="1"/>
          <p:nvPr/>
        </p:nvSpPr>
        <p:spPr>
          <a:xfrm>
            <a:off x="3715348" y="3526557"/>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3" name="TextBox 12"/>
          <p:cNvSpPr txBox="1"/>
          <p:nvPr/>
        </p:nvSpPr>
        <p:spPr>
          <a:xfrm>
            <a:off x="263163" y="2070114"/>
            <a:ext cx="1664263" cy="646331"/>
          </a:xfrm>
          <a:prstGeom prst="rect">
            <a:avLst/>
          </a:prstGeom>
          <a:noFill/>
        </p:spPr>
        <p:txBody>
          <a:bodyPr wrap="square" rtlCol="0">
            <a:spAutoFit/>
          </a:bodyPr>
          <a:lstStyle/>
          <a:p>
            <a:r>
              <a:rPr lang="en-US" dirty="0" smtClean="0"/>
              <a:t>1-7 May 2012</a:t>
            </a:r>
          </a:p>
          <a:p>
            <a:r>
              <a:rPr lang="en-US" dirty="0" smtClean="0"/>
              <a:t>(Day 122-128)</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29</a:t>
            </a:fld>
            <a:endParaRPr lang="en-US" dirty="0"/>
          </a:p>
        </p:txBody>
      </p:sp>
      <p:sp>
        <p:nvSpPr>
          <p:cNvPr id="16" name="TextBox 15"/>
          <p:cNvSpPr txBox="1"/>
          <p:nvPr/>
        </p:nvSpPr>
        <p:spPr>
          <a:xfrm>
            <a:off x="7522360" y="3522513"/>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7" name="TextBox 16"/>
          <p:cNvSpPr txBox="1"/>
          <p:nvPr/>
        </p:nvSpPr>
        <p:spPr>
          <a:xfrm>
            <a:off x="7505107" y="930398"/>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8" name="TextBox 17"/>
          <p:cNvSpPr txBox="1"/>
          <p:nvPr/>
        </p:nvSpPr>
        <p:spPr>
          <a:xfrm>
            <a:off x="1842999" y="4469684"/>
            <a:ext cx="935209" cy="923330"/>
          </a:xfrm>
          <a:prstGeom prst="rect">
            <a:avLst/>
          </a:prstGeom>
          <a:noFill/>
        </p:spPr>
        <p:txBody>
          <a:bodyPr wrap="none" rtlCol="0">
            <a:spAutoFit/>
          </a:bodyPr>
          <a:lstStyle/>
          <a:p>
            <a:r>
              <a:rPr lang="en-US" b="1" dirty="0" smtClean="0"/>
              <a:t>CLASS</a:t>
            </a:r>
          </a:p>
          <a:p>
            <a:r>
              <a:rPr lang="en-US" b="1" dirty="0" smtClean="0"/>
              <a:t>REDRO</a:t>
            </a:r>
          </a:p>
          <a:p>
            <a:r>
              <a:rPr lang="en-US" b="1" dirty="0" smtClean="0"/>
              <a:t>Product</a:t>
            </a:r>
            <a:endParaRPr lang="en-US" b="1" dirty="0"/>
          </a:p>
        </p:txBody>
      </p:sp>
      <p:sp>
        <p:nvSpPr>
          <p:cNvPr id="19" name="Rectangle 18"/>
          <p:cNvSpPr/>
          <p:nvPr/>
        </p:nvSpPr>
        <p:spPr>
          <a:xfrm>
            <a:off x="1843126" y="52529"/>
            <a:ext cx="5679234" cy="584775"/>
          </a:xfrm>
          <a:prstGeom prst="rect">
            <a:avLst/>
          </a:prstGeom>
        </p:spPr>
        <p:txBody>
          <a:bodyPr wrap="square">
            <a:spAutoFit/>
          </a:bodyPr>
          <a:lstStyle/>
          <a:p>
            <a:pPr algn="ctr"/>
            <a:r>
              <a:rPr lang="en-US" sz="3200" dirty="0" smtClean="0"/>
              <a:t>Beta Maturity Evaluation (17/19)</a:t>
            </a:r>
            <a:endParaRPr lang="en-US" sz="3200" dirty="0"/>
          </a:p>
        </p:txBody>
      </p:sp>
    </p:spTree>
    <p:extLst>
      <p:ext uri="{BB962C8B-B14F-4D97-AF65-F5344CB8AC3E}">
        <p14:creationId xmlns="" xmlns:p14="http://schemas.microsoft.com/office/powerpoint/2010/main" xmlns:mv="urn:schemas-microsoft-com:mac:vml" xmlns:mc="http://schemas.openxmlformats.org/markup-compatibility/2006" val="349506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56477B-AE6E-439E-A4DA-7F184F660519}" type="slidenum">
              <a:rPr lang="en-US"/>
              <a:pPr/>
              <a:t>3</a:t>
            </a:fld>
            <a:endParaRPr lang="en-US"/>
          </a:p>
        </p:txBody>
      </p:sp>
      <p:sp>
        <p:nvSpPr>
          <p:cNvPr id="3212290" name="Rectangle 2"/>
          <p:cNvSpPr>
            <a:spLocks noGrp="1" noChangeArrowheads="1"/>
          </p:cNvSpPr>
          <p:nvPr>
            <p:ph type="title"/>
          </p:nvPr>
        </p:nvSpPr>
        <p:spPr>
          <a:xfrm>
            <a:off x="1295400" y="152400"/>
            <a:ext cx="6781800" cy="729343"/>
          </a:xfrm>
        </p:spPr>
        <p:txBody>
          <a:bodyPr>
            <a:normAutofit fontScale="90000"/>
          </a:bodyPr>
          <a:lstStyle/>
          <a:p>
            <a:r>
              <a:rPr lang="en-US" sz="2700" dirty="0" smtClean="0"/>
              <a:t>Users of ATMS/</a:t>
            </a:r>
            <a:r>
              <a:rPr lang="en-US" sz="2700" dirty="0" err="1" smtClean="0"/>
              <a:t>CrIS</a:t>
            </a:r>
            <a:r>
              <a:rPr lang="en-US" sz="2700" dirty="0" smtClean="0"/>
              <a:t> SDRs and Sounding EDR Products</a:t>
            </a:r>
            <a:r>
              <a:rPr lang="en-US" sz="3600" dirty="0" smtClean="0"/>
              <a:t/>
            </a:r>
            <a:br>
              <a:rPr lang="en-US" sz="3600" dirty="0" smtClean="0"/>
            </a:br>
            <a:r>
              <a:rPr lang="en-US" sz="2700" dirty="0" smtClean="0"/>
              <a:t>(and Point Of Contact)</a:t>
            </a:r>
            <a:endParaRPr lang="en-US" sz="2700" dirty="0"/>
          </a:p>
        </p:txBody>
      </p:sp>
      <p:sp>
        <p:nvSpPr>
          <p:cNvPr id="3212291" name="Rectangle 3"/>
          <p:cNvSpPr>
            <a:spLocks noGrp="1" noChangeArrowheads="1"/>
          </p:cNvSpPr>
          <p:nvPr>
            <p:ph type="body" idx="1"/>
          </p:nvPr>
        </p:nvSpPr>
        <p:spPr>
          <a:xfrm>
            <a:off x="152400" y="1600200"/>
            <a:ext cx="8839200" cy="5257800"/>
          </a:xfrm>
          <a:noFill/>
          <a:ln/>
        </p:spPr>
        <p:txBody>
          <a:bodyPr/>
          <a:lstStyle/>
          <a:p>
            <a:pPr>
              <a:lnSpc>
                <a:spcPct val="80000"/>
              </a:lnSpc>
            </a:pPr>
            <a:r>
              <a:rPr lang="en-US" sz="1800" b="1" dirty="0">
                <a:effectLst/>
              </a:rPr>
              <a:t>U</a:t>
            </a:r>
            <a:r>
              <a:rPr lang="en-US" sz="1800" b="1" dirty="0" smtClean="0">
                <a:effectLst/>
              </a:rPr>
              <a:t>. S. Users</a:t>
            </a:r>
            <a:r>
              <a:rPr lang="en-US" sz="1800" b="1" dirty="0">
                <a:effectLst/>
              </a:rPr>
              <a:t>:</a:t>
            </a:r>
          </a:p>
          <a:p>
            <a:pPr lvl="1">
              <a:lnSpc>
                <a:spcPct val="80000"/>
              </a:lnSpc>
            </a:pPr>
            <a:r>
              <a:rPr lang="en-US" sz="1800" dirty="0">
                <a:effectLst/>
              </a:rPr>
              <a:t>NCEP- National Centers for Environmental Prediction (Jim Jung/Dennis Keyser)</a:t>
            </a:r>
          </a:p>
          <a:p>
            <a:pPr lvl="1">
              <a:lnSpc>
                <a:spcPct val="80000"/>
              </a:lnSpc>
            </a:pPr>
            <a:r>
              <a:rPr lang="en-US" sz="1800" dirty="0">
                <a:effectLst/>
              </a:rPr>
              <a:t>GMAO- Global Modeling and Assimilation Office (Emily Liu)</a:t>
            </a:r>
          </a:p>
          <a:p>
            <a:pPr lvl="1">
              <a:lnSpc>
                <a:spcPct val="80000"/>
              </a:lnSpc>
            </a:pPr>
            <a:r>
              <a:rPr lang="en-US" sz="1800" dirty="0">
                <a:effectLst/>
              </a:rPr>
              <a:t>NRL – Naval Research Laboratory (Ben Ruston)</a:t>
            </a:r>
          </a:p>
          <a:p>
            <a:pPr lvl="1">
              <a:lnSpc>
                <a:spcPct val="80000"/>
              </a:lnSpc>
            </a:pPr>
            <a:r>
              <a:rPr lang="en-US" sz="1800" dirty="0">
                <a:effectLst/>
              </a:rPr>
              <a:t>FNMOC – Fleet Numerical Meteorology and Oceanography Center (</a:t>
            </a:r>
            <a:r>
              <a:rPr lang="en-US" sz="1800" dirty="0" err="1">
                <a:effectLst/>
              </a:rPr>
              <a:t>Yiping</a:t>
            </a:r>
            <a:r>
              <a:rPr lang="en-US" sz="1800" dirty="0">
                <a:effectLst/>
              </a:rPr>
              <a:t> Wang)</a:t>
            </a:r>
          </a:p>
          <a:p>
            <a:pPr lvl="1">
              <a:lnSpc>
                <a:spcPct val="80000"/>
              </a:lnSpc>
            </a:pPr>
            <a:r>
              <a:rPr lang="en-US" sz="1800" dirty="0">
                <a:effectLst/>
              </a:rPr>
              <a:t>STAR – Center for Satellite Applications and Research (Tony </a:t>
            </a:r>
            <a:r>
              <a:rPr lang="en-US" sz="1800" dirty="0" err="1">
                <a:effectLst/>
              </a:rPr>
              <a:t>Reale</a:t>
            </a:r>
            <a:r>
              <a:rPr lang="en-US" sz="1800" dirty="0">
                <a:effectLst/>
              </a:rPr>
              <a:t>, </a:t>
            </a:r>
            <a:r>
              <a:rPr lang="en-US" sz="1800" dirty="0" err="1">
                <a:effectLst/>
              </a:rPr>
              <a:t>Murty</a:t>
            </a:r>
            <a:r>
              <a:rPr lang="en-US" sz="1800" dirty="0">
                <a:effectLst/>
              </a:rPr>
              <a:t> </a:t>
            </a:r>
            <a:r>
              <a:rPr lang="en-US" sz="1800" dirty="0" err="1" smtClean="0">
                <a:effectLst/>
              </a:rPr>
              <a:t>Divakarla</a:t>
            </a:r>
            <a:r>
              <a:rPr lang="en-US" sz="1800" dirty="0" smtClean="0">
                <a:effectLst/>
              </a:rPr>
              <a:t>)</a:t>
            </a:r>
            <a:endParaRPr lang="en-US" sz="1800" dirty="0">
              <a:effectLst/>
            </a:endParaRPr>
          </a:p>
          <a:p>
            <a:pPr lvl="1">
              <a:lnSpc>
                <a:spcPct val="80000"/>
              </a:lnSpc>
            </a:pPr>
            <a:r>
              <a:rPr lang="en-US" sz="1800" dirty="0">
                <a:effectLst/>
              </a:rPr>
              <a:t>CLASS - Comprehensive Large Array-data Stewardship System (John Bates</a:t>
            </a:r>
            <a:r>
              <a:rPr lang="en-US" sz="1800" dirty="0" smtClean="0">
                <a:effectLst/>
              </a:rPr>
              <a:t>)</a:t>
            </a:r>
          </a:p>
          <a:p>
            <a:pPr lvl="1">
              <a:lnSpc>
                <a:spcPct val="80000"/>
              </a:lnSpc>
            </a:pPr>
            <a:r>
              <a:rPr lang="en-US" sz="1800" dirty="0" smtClean="0"/>
              <a:t>AWIPS-II – Advanced Weather Interactive Processing System (Brian </a:t>
            </a:r>
            <a:r>
              <a:rPr lang="en-US" sz="1800" dirty="0" err="1" smtClean="0"/>
              <a:t>Gockei</a:t>
            </a:r>
            <a:r>
              <a:rPr lang="en-US" sz="1800" dirty="0" smtClean="0"/>
              <a:t>)</a:t>
            </a:r>
            <a:endParaRPr lang="en-US" sz="1800" dirty="0" smtClean="0">
              <a:effectLst/>
            </a:endParaRPr>
          </a:p>
          <a:p>
            <a:pPr lvl="1">
              <a:lnSpc>
                <a:spcPct val="80000"/>
              </a:lnSpc>
              <a:buNone/>
            </a:pPr>
            <a:endParaRPr lang="en-US" sz="1800" dirty="0">
              <a:effectLst/>
            </a:endParaRPr>
          </a:p>
          <a:p>
            <a:pPr>
              <a:lnSpc>
                <a:spcPct val="80000"/>
              </a:lnSpc>
            </a:pPr>
            <a:r>
              <a:rPr lang="en-US" sz="1800" b="1" dirty="0">
                <a:effectLst/>
              </a:rPr>
              <a:t>Foreign Users:</a:t>
            </a:r>
          </a:p>
          <a:p>
            <a:pPr lvl="1">
              <a:lnSpc>
                <a:spcPct val="80000"/>
              </a:lnSpc>
            </a:pPr>
            <a:r>
              <a:rPr lang="da-DK" sz="1800" dirty="0">
                <a:effectLst/>
              </a:rPr>
              <a:t>UK Met Office (Nigel Atkinson)</a:t>
            </a:r>
            <a:endParaRPr lang="en-US" sz="1800" dirty="0">
              <a:effectLst/>
            </a:endParaRPr>
          </a:p>
          <a:p>
            <a:pPr lvl="1">
              <a:lnSpc>
                <a:spcPct val="80000"/>
              </a:lnSpc>
            </a:pPr>
            <a:r>
              <a:rPr lang="en-US" sz="1800" dirty="0">
                <a:effectLst/>
              </a:rPr>
              <a:t>JMA- Japan Meteorological Agency (Yoshiaki Takeuchi)</a:t>
            </a:r>
          </a:p>
          <a:p>
            <a:pPr lvl="1">
              <a:lnSpc>
                <a:spcPct val="80000"/>
              </a:lnSpc>
            </a:pPr>
            <a:r>
              <a:rPr lang="en-US" sz="1800" dirty="0">
                <a:effectLst/>
              </a:rPr>
              <a:t>ECMWF- European Center for Medium range Weather Forecasting (Tony McNally)</a:t>
            </a:r>
          </a:p>
          <a:p>
            <a:pPr lvl="1">
              <a:lnSpc>
                <a:spcPct val="80000"/>
              </a:lnSpc>
            </a:pPr>
            <a:r>
              <a:rPr lang="en-US" sz="1800" dirty="0">
                <a:effectLst/>
              </a:rPr>
              <a:t>DWD- Germany’s National Meteorological Service (Reinhold Hess)</a:t>
            </a:r>
          </a:p>
          <a:p>
            <a:pPr lvl="1">
              <a:lnSpc>
                <a:spcPct val="80000"/>
              </a:lnSpc>
            </a:pPr>
            <a:r>
              <a:rPr lang="en-US" sz="1800" dirty="0" err="1">
                <a:effectLst/>
              </a:rPr>
              <a:t>Meteo</a:t>
            </a:r>
            <a:r>
              <a:rPr lang="en-US" sz="1800" dirty="0">
                <a:effectLst/>
              </a:rPr>
              <a:t>-France- France’s National Weather service (</a:t>
            </a:r>
            <a:r>
              <a:rPr lang="en-US" sz="1800" dirty="0" err="1">
                <a:effectLst/>
              </a:rPr>
              <a:t>Lydie</a:t>
            </a:r>
            <a:r>
              <a:rPr lang="en-US" sz="1800" dirty="0">
                <a:effectLst/>
              </a:rPr>
              <a:t> </a:t>
            </a:r>
            <a:r>
              <a:rPr lang="en-US" sz="1800" dirty="0" err="1">
                <a:effectLst/>
              </a:rPr>
              <a:t>Lavanant</a:t>
            </a:r>
            <a:r>
              <a:rPr lang="en-US" sz="1800" dirty="0">
                <a:effectLst/>
              </a:rPr>
              <a:t>)</a:t>
            </a:r>
          </a:p>
          <a:p>
            <a:pPr lvl="1">
              <a:lnSpc>
                <a:spcPct val="80000"/>
              </a:lnSpc>
            </a:pPr>
            <a:r>
              <a:rPr lang="en-US" sz="1800" dirty="0">
                <a:effectLst/>
              </a:rPr>
              <a:t>CMC- Canadian Meteorological Center (Louis Garand)</a:t>
            </a:r>
          </a:p>
          <a:p>
            <a:pPr lvl="1">
              <a:lnSpc>
                <a:spcPct val="80000"/>
              </a:lnSpc>
            </a:pPr>
            <a:r>
              <a:rPr lang="en-US" sz="1800" dirty="0">
                <a:effectLst/>
              </a:rPr>
              <a:t>EUMETSAT – Simon Elliott</a:t>
            </a:r>
          </a:p>
          <a:p>
            <a:pPr>
              <a:lnSpc>
                <a:spcPct val="80000"/>
              </a:lnSpc>
              <a:spcBef>
                <a:spcPct val="50000"/>
              </a:spcBef>
              <a:buFont typeface="Symbol" pitchFamily="18" charset="2"/>
              <a:buNone/>
            </a:pPr>
            <a:endParaRPr lang="en-US" sz="1800" b="1" dirty="0">
              <a:effectLst/>
            </a:endParaRPr>
          </a:p>
        </p:txBody>
      </p:sp>
      <p:sp>
        <p:nvSpPr>
          <p:cNvPr id="6" name="TextBox 5"/>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3" action="ppaction://hlinksldjump"/>
              </a:rPr>
              <a:t>outline, p.2</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873829" y="1168801"/>
            <a:ext cx="5889581" cy="2280426"/>
          </a:xfrm>
          <a:prstGeom prst="rect">
            <a:avLst/>
          </a:prstGeom>
        </p:spPr>
      </p:pic>
      <p:pic>
        <p:nvPicPr>
          <p:cNvPr id="5" name="Picture 4"/>
          <p:cNvPicPr>
            <a:picLocks/>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873829" y="3781309"/>
            <a:ext cx="5889581" cy="2655142"/>
          </a:xfrm>
          <a:prstGeom prst="rect">
            <a:avLst/>
          </a:prstGeom>
        </p:spPr>
      </p:pic>
      <p:sp>
        <p:nvSpPr>
          <p:cNvPr id="6" name="TextBox 5"/>
          <p:cNvSpPr txBox="1"/>
          <p:nvPr/>
        </p:nvSpPr>
        <p:spPr>
          <a:xfrm>
            <a:off x="263161" y="971618"/>
            <a:ext cx="2360637" cy="1200329"/>
          </a:xfrm>
          <a:prstGeom prst="rect">
            <a:avLst/>
          </a:prstGeom>
          <a:noFill/>
        </p:spPr>
        <p:txBody>
          <a:bodyPr wrap="square" rtlCol="0">
            <a:spAutoFit/>
          </a:bodyPr>
          <a:lstStyle/>
          <a:p>
            <a:r>
              <a:rPr lang="en-US" sz="2400" b="1" dirty="0"/>
              <a:t>Southern Midlatitudes</a:t>
            </a:r>
          </a:p>
          <a:p>
            <a:r>
              <a:rPr lang="en-US" sz="2400" b="1" dirty="0"/>
              <a:t>30S – 60S</a:t>
            </a:r>
          </a:p>
        </p:txBody>
      </p:sp>
      <p:sp>
        <p:nvSpPr>
          <p:cNvPr id="7" name="TextBox 6"/>
          <p:cNvSpPr txBox="1"/>
          <p:nvPr/>
        </p:nvSpPr>
        <p:spPr>
          <a:xfrm>
            <a:off x="1516223" y="2830520"/>
            <a:ext cx="1544012" cy="369332"/>
          </a:xfrm>
          <a:prstGeom prst="rect">
            <a:avLst/>
          </a:prstGeom>
          <a:noFill/>
        </p:spPr>
        <p:txBody>
          <a:bodyPr wrap="none" rtlCol="0">
            <a:spAutoFit/>
          </a:bodyPr>
          <a:lstStyle/>
          <a:p>
            <a:r>
              <a:rPr lang="en-US" dirty="0" smtClean="0"/>
              <a:t>AIRS - COSMIC</a:t>
            </a:r>
            <a:endParaRPr lang="en-US" dirty="0"/>
          </a:p>
        </p:txBody>
      </p:sp>
      <p:sp>
        <p:nvSpPr>
          <p:cNvPr id="8" name="TextBox 7"/>
          <p:cNvSpPr txBox="1"/>
          <p:nvPr/>
        </p:nvSpPr>
        <p:spPr>
          <a:xfrm>
            <a:off x="1266933" y="5788240"/>
            <a:ext cx="1800493" cy="369332"/>
          </a:xfrm>
          <a:prstGeom prst="rect">
            <a:avLst/>
          </a:prstGeom>
          <a:noFill/>
        </p:spPr>
        <p:txBody>
          <a:bodyPr wrap="none" rtlCol="0">
            <a:spAutoFit/>
          </a:bodyPr>
          <a:lstStyle/>
          <a:p>
            <a:r>
              <a:rPr lang="en-US" dirty="0" smtClean="0"/>
              <a:t>CrIMSS - COSMIC</a:t>
            </a:r>
            <a:endParaRPr lang="en-US" dirty="0"/>
          </a:p>
        </p:txBody>
      </p:sp>
      <p:sp>
        <p:nvSpPr>
          <p:cNvPr id="9" name="TextBox 8"/>
          <p:cNvSpPr txBox="1"/>
          <p:nvPr/>
        </p:nvSpPr>
        <p:spPr>
          <a:xfrm>
            <a:off x="3808510" y="913579"/>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0" name="TextBox 9"/>
          <p:cNvSpPr txBox="1"/>
          <p:nvPr/>
        </p:nvSpPr>
        <p:spPr>
          <a:xfrm>
            <a:off x="5726564" y="901704"/>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1" name="TextBox 10"/>
          <p:cNvSpPr txBox="1"/>
          <p:nvPr/>
        </p:nvSpPr>
        <p:spPr>
          <a:xfrm>
            <a:off x="5702814" y="3529912"/>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2" name="TextBox 11"/>
          <p:cNvSpPr txBox="1"/>
          <p:nvPr/>
        </p:nvSpPr>
        <p:spPr>
          <a:xfrm>
            <a:off x="3784760" y="3528578"/>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3" name="TextBox 12"/>
          <p:cNvSpPr txBox="1"/>
          <p:nvPr/>
        </p:nvSpPr>
        <p:spPr>
          <a:xfrm>
            <a:off x="263163" y="2180278"/>
            <a:ext cx="1664263" cy="646331"/>
          </a:xfrm>
          <a:prstGeom prst="rect">
            <a:avLst/>
          </a:prstGeom>
          <a:noFill/>
        </p:spPr>
        <p:txBody>
          <a:bodyPr wrap="square" rtlCol="0">
            <a:spAutoFit/>
          </a:bodyPr>
          <a:lstStyle/>
          <a:p>
            <a:r>
              <a:rPr lang="en-US" dirty="0" smtClean="0"/>
              <a:t>1-7 May 2012</a:t>
            </a:r>
          </a:p>
          <a:p>
            <a:r>
              <a:rPr lang="en-US" dirty="0" smtClean="0"/>
              <a:t>(Day 122-128)</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30</a:t>
            </a:fld>
            <a:endParaRPr lang="en-US" dirty="0"/>
          </a:p>
        </p:txBody>
      </p:sp>
      <p:sp>
        <p:nvSpPr>
          <p:cNvPr id="16" name="TextBox 15"/>
          <p:cNvSpPr txBox="1"/>
          <p:nvPr/>
        </p:nvSpPr>
        <p:spPr>
          <a:xfrm>
            <a:off x="7551020" y="3531933"/>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7" name="TextBox 16"/>
          <p:cNvSpPr txBox="1"/>
          <p:nvPr/>
        </p:nvSpPr>
        <p:spPr>
          <a:xfrm>
            <a:off x="7539613" y="930398"/>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8" name="TextBox 17"/>
          <p:cNvSpPr txBox="1"/>
          <p:nvPr/>
        </p:nvSpPr>
        <p:spPr>
          <a:xfrm>
            <a:off x="1961715" y="4462936"/>
            <a:ext cx="935209" cy="923330"/>
          </a:xfrm>
          <a:prstGeom prst="rect">
            <a:avLst/>
          </a:prstGeom>
          <a:noFill/>
        </p:spPr>
        <p:txBody>
          <a:bodyPr wrap="none" rtlCol="0">
            <a:spAutoFit/>
          </a:bodyPr>
          <a:lstStyle/>
          <a:p>
            <a:r>
              <a:rPr lang="en-US" b="1" dirty="0" smtClean="0"/>
              <a:t>CLASS</a:t>
            </a:r>
          </a:p>
          <a:p>
            <a:r>
              <a:rPr lang="en-US" b="1" dirty="0" smtClean="0"/>
              <a:t>REDRO</a:t>
            </a:r>
          </a:p>
          <a:p>
            <a:r>
              <a:rPr lang="en-US" b="1" dirty="0" smtClean="0"/>
              <a:t>Product</a:t>
            </a:r>
            <a:endParaRPr lang="en-US" b="1" dirty="0"/>
          </a:p>
        </p:txBody>
      </p:sp>
      <p:sp>
        <p:nvSpPr>
          <p:cNvPr id="20" name="Rectangle 19"/>
          <p:cNvSpPr/>
          <p:nvPr/>
        </p:nvSpPr>
        <p:spPr>
          <a:xfrm>
            <a:off x="1843126" y="52529"/>
            <a:ext cx="5863960" cy="584775"/>
          </a:xfrm>
          <a:prstGeom prst="rect">
            <a:avLst/>
          </a:prstGeom>
        </p:spPr>
        <p:txBody>
          <a:bodyPr wrap="square">
            <a:spAutoFit/>
          </a:bodyPr>
          <a:lstStyle/>
          <a:p>
            <a:pPr algn="ctr"/>
            <a:r>
              <a:rPr lang="en-US" sz="3200" dirty="0" smtClean="0"/>
              <a:t>Beta Maturity Evaluation (18/19)</a:t>
            </a:r>
            <a:endParaRPr lang="en-US" sz="3200" dirty="0"/>
          </a:p>
        </p:txBody>
      </p:sp>
    </p:spTree>
    <p:extLst>
      <p:ext uri="{BB962C8B-B14F-4D97-AF65-F5344CB8AC3E}">
        <p14:creationId xmlns="" xmlns:p14="http://schemas.microsoft.com/office/powerpoint/2010/main" xmlns:mv="urn:schemas-microsoft-com:mac:vml" xmlns:mc="http://schemas.openxmlformats.org/markup-compatibility/2006" val="198466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838203" y="1153100"/>
            <a:ext cx="5925207" cy="2302619"/>
          </a:xfrm>
          <a:prstGeom prst="rect">
            <a:avLst/>
          </a:prstGeom>
        </p:spPr>
      </p:pic>
      <p:pic>
        <p:nvPicPr>
          <p:cNvPr id="5" name="Picture 4"/>
          <p:cNvPicPr>
            <a:picLocks/>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838203" y="3768098"/>
            <a:ext cx="5925207" cy="2668351"/>
          </a:xfrm>
          <a:prstGeom prst="rect">
            <a:avLst/>
          </a:prstGeom>
        </p:spPr>
      </p:pic>
      <p:sp>
        <p:nvSpPr>
          <p:cNvPr id="6" name="TextBox 5"/>
          <p:cNvSpPr txBox="1"/>
          <p:nvPr/>
        </p:nvSpPr>
        <p:spPr>
          <a:xfrm>
            <a:off x="263161" y="1092389"/>
            <a:ext cx="1933773" cy="954107"/>
          </a:xfrm>
          <a:prstGeom prst="rect">
            <a:avLst/>
          </a:prstGeom>
          <a:noFill/>
        </p:spPr>
        <p:txBody>
          <a:bodyPr wrap="square" rtlCol="0">
            <a:spAutoFit/>
          </a:bodyPr>
          <a:lstStyle/>
          <a:p>
            <a:r>
              <a:rPr lang="en-US" sz="2800" b="1" dirty="0"/>
              <a:t>Antarctica</a:t>
            </a:r>
          </a:p>
          <a:p>
            <a:r>
              <a:rPr lang="en-US" sz="2800" b="1" dirty="0"/>
              <a:t>60S – 90S</a:t>
            </a:r>
          </a:p>
        </p:txBody>
      </p:sp>
      <p:sp>
        <p:nvSpPr>
          <p:cNvPr id="7" name="TextBox 6"/>
          <p:cNvSpPr txBox="1"/>
          <p:nvPr/>
        </p:nvSpPr>
        <p:spPr>
          <a:xfrm>
            <a:off x="1504348" y="2844416"/>
            <a:ext cx="1544012" cy="369332"/>
          </a:xfrm>
          <a:prstGeom prst="rect">
            <a:avLst/>
          </a:prstGeom>
          <a:noFill/>
        </p:spPr>
        <p:txBody>
          <a:bodyPr wrap="none" rtlCol="0">
            <a:spAutoFit/>
          </a:bodyPr>
          <a:lstStyle/>
          <a:p>
            <a:r>
              <a:rPr lang="en-US" dirty="0" smtClean="0"/>
              <a:t>AIRS - COSMIC</a:t>
            </a:r>
            <a:endParaRPr lang="en-US" dirty="0"/>
          </a:p>
        </p:txBody>
      </p:sp>
      <p:sp>
        <p:nvSpPr>
          <p:cNvPr id="8" name="TextBox 7"/>
          <p:cNvSpPr txBox="1"/>
          <p:nvPr/>
        </p:nvSpPr>
        <p:spPr>
          <a:xfrm>
            <a:off x="1243183" y="5790261"/>
            <a:ext cx="1800493" cy="369332"/>
          </a:xfrm>
          <a:prstGeom prst="rect">
            <a:avLst/>
          </a:prstGeom>
          <a:noFill/>
        </p:spPr>
        <p:txBody>
          <a:bodyPr wrap="none" rtlCol="0">
            <a:spAutoFit/>
          </a:bodyPr>
          <a:lstStyle/>
          <a:p>
            <a:r>
              <a:rPr lang="en-US" dirty="0" smtClean="0"/>
              <a:t>CrIMSS - COSMIC</a:t>
            </a:r>
            <a:endParaRPr lang="en-US" dirty="0"/>
          </a:p>
        </p:txBody>
      </p:sp>
      <p:sp>
        <p:nvSpPr>
          <p:cNvPr id="9" name="TextBox 8"/>
          <p:cNvSpPr txBox="1"/>
          <p:nvPr/>
        </p:nvSpPr>
        <p:spPr>
          <a:xfrm>
            <a:off x="3761010" y="915600"/>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0" name="TextBox 9"/>
          <p:cNvSpPr txBox="1"/>
          <p:nvPr/>
        </p:nvSpPr>
        <p:spPr>
          <a:xfrm>
            <a:off x="5679064" y="916755"/>
            <a:ext cx="613419" cy="369332"/>
          </a:xfrm>
          <a:prstGeom prst="rect">
            <a:avLst/>
          </a:prstGeom>
          <a:solidFill>
            <a:schemeClr val="bg1">
              <a:lumMod val="95000"/>
            </a:schemeClr>
          </a:solidFill>
        </p:spPr>
        <p:txBody>
          <a:bodyPr wrap="square" rtlCol="0">
            <a:spAutoFit/>
          </a:bodyPr>
          <a:lstStyle/>
          <a:p>
            <a:r>
              <a:rPr lang="en-US" dirty="0" smtClean="0"/>
              <a:t>RMS</a:t>
            </a:r>
            <a:endParaRPr lang="en-US" dirty="0"/>
          </a:p>
        </p:txBody>
      </p:sp>
      <p:sp>
        <p:nvSpPr>
          <p:cNvPr id="11" name="TextBox 10"/>
          <p:cNvSpPr txBox="1"/>
          <p:nvPr/>
        </p:nvSpPr>
        <p:spPr>
          <a:xfrm>
            <a:off x="5702814" y="3508183"/>
            <a:ext cx="613419" cy="369332"/>
          </a:xfrm>
          <a:prstGeom prst="rect">
            <a:avLst/>
          </a:prstGeom>
          <a:solidFill>
            <a:schemeClr val="bg1">
              <a:lumMod val="95000"/>
            </a:schemeClr>
          </a:solidFill>
        </p:spPr>
        <p:txBody>
          <a:bodyPr wrap="none" rtlCol="0">
            <a:spAutoFit/>
          </a:bodyPr>
          <a:lstStyle/>
          <a:p>
            <a:r>
              <a:rPr lang="en-US" dirty="0" smtClean="0"/>
              <a:t>RMS</a:t>
            </a:r>
            <a:endParaRPr lang="en-US" dirty="0"/>
          </a:p>
        </p:txBody>
      </p:sp>
      <p:sp>
        <p:nvSpPr>
          <p:cNvPr id="12" name="TextBox 11"/>
          <p:cNvSpPr txBox="1"/>
          <p:nvPr/>
        </p:nvSpPr>
        <p:spPr>
          <a:xfrm>
            <a:off x="3772885" y="3530599"/>
            <a:ext cx="608009" cy="369332"/>
          </a:xfrm>
          <a:prstGeom prst="rect">
            <a:avLst/>
          </a:prstGeom>
          <a:solidFill>
            <a:schemeClr val="bg1">
              <a:lumMod val="95000"/>
            </a:schemeClr>
          </a:solidFill>
        </p:spPr>
        <p:txBody>
          <a:bodyPr wrap="none" rtlCol="0">
            <a:spAutoFit/>
          </a:bodyPr>
          <a:lstStyle/>
          <a:p>
            <a:r>
              <a:rPr lang="en-US" dirty="0" smtClean="0"/>
              <a:t>BIAS</a:t>
            </a:r>
            <a:endParaRPr lang="en-US" dirty="0"/>
          </a:p>
        </p:txBody>
      </p:sp>
      <p:sp>
        <p:nvSpPr>
          <p:cNvPr id="13" name="TextBox 12"/>
          <p:cNvSpPr txBox="1"/>
          <p:nvPr/>
        </p:nvSpPr>
        <p:spPr>
          <a:xfrm>
            <a:off x="263163" y="2063549"/>
            <a:ext cx="1664263" cy="646331"/>
          </a:xfrm>
          <a:prstGeom prst="rect">
            <a:avLst/>
          </a:prstGeom>
          <a:noFill/>
        </p:spPr>
        <p:txBody>
          <a:bodyPr wrap="square" rtlCol="0">
            <a:spAutoFit/>
          </a:bodyPr>
          <a:lstStyle/>
          <a:p>
            <a:r>
              <a:rPr lang="en-US" dirty="0" smtClean="0"/>
              <a:t>1-7 May 2012</a:t>
            </a:r>
          </a:p>
          <a:p>
            <a:r>
              <a:rPr lang="en-US" dirty="0" smtClean="0"/>
              <a:t>(Day 122-128)</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31</a:t>
            </a:fld>
            <a:endParaRPr lang="en-US" dirty="0"/>
          </a:p>
        </p:txBody>
      </p:sp>
      <p:sp>
        <p:nvSpPr>
          <p:cNvPr id="16" name="TextBox 15"/>
          <p:cNvSpPr txBox="1"/>
          <p:nvPr/>
        </p:nvSpPr>
        <p:spPr>
          <a:xfrm>
            <a:off x="7539145" y="3520058"/>
            <a:ext cx="788910" cy="369332"/>
          </a:xfrm>
          <a:prstGeom prst="rect">
            <a:avLst/>
          </a:prstGeom>
          <a:solidFill>
            <a:schemeClr val="bg1">
              <a:lumMod val="95000"/>
            </a:schemeClr>
          </a:solidFill>
        </p:spPr>
        <p:txBody>
          <a:bodyPr wrap="none" rtlCol="0">
            <a:spAutoFit/>
          </a:bodyPr>
          <a:lstStyle/>
          <a:p>
            <a:r>
              <a:rPr lang="en-US" dirty="0" smtClean="0"/>
              <a:t>STDEV</a:t>
            </a:r>
            <a:endParaRPr lang="en-US" dirty="0"/>
          </a:p>
        </p:txBody>
      </p:sp>
      <p:sp>
        <p:nvSpPr>
          <p:cNvPr id="17" name="TextBox 16"/>
          <p:cNvSpPr txBox="1"/>
          <p:nvPr/>
        </p:nvSpPr>
        <p:spPr>
          <a:xfrm>
            <a:off x="7491645" y="916755"/>
            <a:ext cx="788910" cy="369332"/>
          </a:xfrm>
          <a:prstGeom prst="rect">
            <a:avLst/>
          </a:prstGeom>
          <a:solidFill>
            <a:schemeClr val="bg1">
              <a:lumMod val="95000"/>
            </a:schemeClr>
          </a:solidFill>
        </p:spPr>
        <p:txBody>
          <a:bodyPr wrap="square" rtlCol="0">
            <a:spAutoFit/>
          </a:bodyPr>
          <a:lstStyle/>
          <a:p>
            <a:r>
              <a:rPr lang="en-US" dirty="0" smtClean="0"/>
              <a:t>STDEV</a:t>
            </a:r>
            <a:endParaRPr lang="en-US" dirty="0"/>
          </a:p>
        </p:txBody>
      </p:sp>
      <p:sp>
        <p:nvSpPr>
          <p:cNvPr id="18" name="TextBox 17"/>
          <p:cNvSpPr txBox="1"/>
          <p:nvPr/>
        </p:nvSpPr>
        <p:spPr>
          <a:xfrm>
            <a:off x="1878590" y="4462936"/>
            <a:ext cx="935209" cy="923330"/>
          </a:xfrm>
          <a:prstGeom prst="rect">
            <a:avLst/>
          </a:prstGeom>
          <a:noFill/>
        </p:spPr>
        <p:txBody>
          <a:bodyPr wrap="none" rtlCol="0">
            <a:spAutoFit/>
          </a:bodyPr>
          <a:lstStyle/>
          <a:p>
            <a:r>
              <a:rPr lang="en-US" b="1" dirty="0" smtClean="0"/>
              <a:t>CLASS</a:t>
            </a:r>
          </a:p>
          <a:p>
            <a:r>
              <a:rPr lang="en-US" b="1" dirty="0" smtClean="0"/>
              <a:t>REDRO</a:t>
            </a:r>
          </a:p>
          <a:p>
            <a:r>
              <a:rPr lang="en-US" b="1" dirty="0" smtClean="0"/>
              <a:t>Product</a:t>
            </a:r>
            <a:endParaRPr lang="en-US" b="1" dirty="0"/>
          </a:p>
        </p:txBody>
      </p:sp>
      <p:sp>
        <p:nvSpPr>
          <p:cNvPr id="19" name="Rectangle 18"/>
          <p:cNvSpPr/>
          <p:nvPr/>
        </p:nvSpPr>
        <p:spPr>
          <a:xfrm>
            <a:off x="1843125" y="52529"/>
            <a:ext cx="5696019" cy="584775"/>
          </a:xfrm>
          <a:prstGeom prst="rect">
            <a:avLst/>
          </a:prstGeom>
        </p:spPr>
        <p:txBody>
          <a:bodyPr wrap="square">
            <a:spAutoFit/>
          </a:bodyPr>
          <a:lstStyle/>
          <a:p>
            <a:pPr algn="ctr"/>
            <a:r>
              <a:rPr lang="en-US" sz="3200" dirty="0" smtClean="0"/>
              <a:t>Beta Maturity Evaluation (19/19)</a:t>
            </a:r>
            <a:endParaRPr lang="en-US" sz="3200" dirty="0"/>
          </a:p>
        </p:txBody>
      </p:sp>
    </p:spTree>
    <p:extLst>
      <p:ext uri="{BB962C8B-B14F-4D97-AF65-F5344CB8AC3E}">
        <p14:creationId xmlns="" xmlns:p14="http://schemas.microsoft.com/office/powerpoint/2010/main" xmlns:mv="urn:schemas-microsoft-com:mac:vml" xmlns:mc="http://schemas.openxmlformats.org/markup-compatibility/2006" val="2695270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Beta Justification Summary (1/3)</a:t>
            </a:r>
            <a:endParaRPr lang="en-US" dirty="0"/>
          </a:p>
        </p:txBody>
      </p:sp>
      <p:sp>
        <p:nvSpPr>
          <p:cNvPr id="8" name="Content Placeholder 7"/>
          <p:cNvSpPr>
            <a:spLocks noGrp="1"/>
          </p:cNvSpPr>
          <p:nvPr>
            <p:ph idx="1"/>
          </p:nvPr>
        </p:nvSpPr>
        <p:spPr>
          <a:xfrm>
            <a:off x="314700" y="1062850"/>
            <a:ext cx="8229600" cy="5492329"/>
          </a:xfrm>
        </p:spPr>
        <p:txBody>
          <a:bodyPr>
            <a:normAutofit fontScale="85000" lnSpcReduction="20000"/>
          </a:bodyPr>
          <a:lstStyle/>
          <a:p>
            <a:r>
              <a:rPr lang="en-US" dirty="0" smtClean="0"/>
              <a:t>Criteria: Early release product</a:t>
            </a:r>
          </a:p>
          <a:p>
            <a:pPr lvl="1"/>
            <a:r>
              <a:rPr lang="en-US" dirty="0" smtClean="0"/>
              <a:t>CrIMSS EDR is dependent on ATMS and </a:t>
            </a:r>
            <a:r>
              <a:rPr lang="en-US" dirty="0" err="1" smtClean="0"/>
              <a:t>CrIS</a:t>
            </a:r>
            <a:r>
              <a:rPr lang="en-US" dirty="0" smtClean="0"/>
              <a:t> SDRs</a:t>
            </a:r>
          </a:p>
          <a:p>
            <a:pPr lvl="2"/>
            <a:r>
              <a:rPr lang="en-US" dirty="0" smtClean="0"/>
              <a:t>ATMS SDR reached beta maturity in Feb. 2012</a:t>
            </a:r>
          </a:p>
          <a:p>
            <a:pPr lvl="3"/>
            <a:r>
              <a:rPr lang="en-US" dirty="0" smtClean="0"/>
              <a:t>ATMS SDR does not have instrument bias corrections (side-lobe corrections) applied at this time</a:t>
            </a:r>
          </a:p>
          <a:p>
            <a:pPr lvl="2"/>
            <a:r>
              <a:rPr lang="en-US" dirty="0" err="1" smtClean="0"/>
              <a:t>CriS</a:t>
            </a:r>
            <a:r>
              <a:rPr lang="en-US" dirty="0" smtClean="0"/>
              <a:t> 1</a:t>
            </a:r>
            <a:r>
              <a:rPr lang="en-US" baseline="30000" dirty="0" smtClean="0"/>
              <a:t>st</a:t>
            </a:r>
            <a:r>
              <a:rPr lang="en-US" dirty="0" smtClean="0"/>
              <a:t> light occurred on Jan. 20, approximated 42 days delay</a:t>
            </a:r>
          </a:p>
          <a:p>
            <a:pPr lvl="2"/>
            <a:r>
              <a:rPr lang="en-US" dirty="0" err="1" smtClean="0"/>
              <a:t>CrIS</a:t>
            </a:r>
            <a:r>
              <a:rPr lang="en-US" dirty="0" smtClean="0"/>
              <a:t> SDR reached beta maturity in Apr. 2012</a:t>
            </a:r>
          </a:p>
          <a:p>
            <a:pPr lvl="1"/>
            <a:r>
              <a:rPr lang="en-US" dirty="0" smtClean="0"/>
              <a:t>No post-launch changes have been made to the CrIMSS EDR</a:t>
            </a:r>
          </a:p>
          <a:p>
            <a:pPr lvl="2"/>
            <a:r>
              <a:rPr lang="en-US" dirty="0" smtClean="0"/>
              <a:t>Mx6.3 should have ATMS and </a:t>
            </a:r>
            <a:r>
              <a:rPr lang="en-US" dirty="0" err="1" smtClean="0"/>
              <a:t>CrIS</a:t>
            </a:r>
            <a:r>
              <a:rPr lang="en-US" dirty="0" smtClean="0"/>
              <a:t> bias corrections</a:t>
            </a:r>
          </a:p>
          <a:p>
            <a:pPr lvl="2"/>
            <a:r>
              <a:rPr lang="en-US" dirty="0" smtClean="0"/>
              <a:t>Mx7.0 should have changes to improve yield and quality of retrievals</a:t>
            </a:r>
          </a:p>
          <a:p>
            <a:r>
              <a:rPr lang="en-US" dirty="0" smtClean="0"/>
              <a:t>Criteria: Minimally validated</a:t>
            </a:r>
          </a:p>
          <a:p>
            <a:pPr lvl="1"/>
            <a:r>
              <a:rPr lang="en-US" dirty="0" smtClean="0"/>
              <a:t>Majority of evaluation is based on three focus days (global comparisons for ECMWF and AIRS retrieval products).</a:t>
            </a:r>
          </a:p>
          <a:p>
            <a:pPr lvl="2"/>
            <a:r>
              <a:rPr lang="en-US" dirty="0" smtClean="0"/>
              <a:t>Nov. 11, 2011 focus day, ATMS was functioning</a:t>
            </a:r>
          </a:p>
          <a:p>
            <a:pPr lvl="2"/>
            <a:r>
              <a:rPr lang="en-US" dirty="0" smtClean="0"/>
              <a:t>Feb. 24, 2012 focus day, </a:t>
            </a:r>
            <a:r>
              <a:rPr lang="en-US" dirty="0" err="1" smtClean="0"/>
              <a:t>CrIS</a:t>
            </a:r>
            <a:r>
              <a:rPr lang="en-US" dirty="0" smtClean="0"/>
              <a:t> SDR still had major calibration issues</a:t>
            </a:r>
          </a:p>
          <a:p>
            <a:pPr lvl="2"/>
            <a:r>
              <a:rPr lang="en-US" dirty="0" smtClean="0"/>
              <a:t>May 15, 2012 focus day, both </a:t>
            </a:r>
            <a:r>
              <a:rPr lang="en-US" dirty="0" err="1" smtClean="0"/>
              <a:t>CrIS</a:t>
            </a:r>
            <a:r>
              <a:rPr lang="en-US" dirty="0" smtClean="0"/>
              <a:t> and ATMS were functioning well</a:t>
            </a:r>
          </a:p>
          <a:p>
            <a:pPr lvl="1"/>
            <a:r>
              <a:rPr lang="en-US" dirty="0" smtClean="0"/>
              <a:t>Some analysis has been done on other days</a:t>
            </a:r>
          </a:p>
          <a:p>
            <a:pPr lvl="2"/>
            <a:r>
              <a:rPr lang="en-US" dirty="0" smtClean="0"/>
              <a:t>comparisons to GPS on a number of days in May, 2012</a:t>
            </a:r>
          </a:p>
          <a:p>
            <a:pPr lvl="2"/>
            <a:r>
              <a:rPr lang="en-US" dirty="0" smtClean="0"/>
              <a:t>available dedicated </a:t>
            </a:r>
            <a:r>
              <a:rPr lang="en-US" dirty="0" err="1" smtClean="0"/>
              <a:t>radiosondes</a:t>
            </a:r>
            <a:r>
              <a:rPr lang="en-US" dirty="0" smtClean="0"/>
              <a:t> at specific locations</a:t>
            </a:r>
          </a:p>
        </p:txBody>
      </p:sp>
      <p:sp>
        <p:nvSpPr>
          <p:cNvPr id="5" name="Slide Number Placeholder 4"/>
          <p:cNvSpPr>
            <a:spLocks noGrp="1"/>
          </p:cNvSpPr>
          <p:nvPr>
            <p:ph type="sldNum" sz="quarter" idx="12"/>
          </p:nvPr>
        </p:nvSpPr>
        <p:spPr/>
        <p:txBody>
          <a:bodyPr/>
          <a:lstStyle/>
          <a:p>
            <a:fld id="{96E36F11-A39A-294D-A59D-6180D50ED29D}" type="slidenum">
              <a:rPr lang="en-US" smtClean="0"/>
              <a:pPr/>
              <a:t>32</a:t>
            </a:fld>
            <a:endParaRPr lang="en-US" dirty="0"/>
          </a:p>
        </p:txBody>
      </p:sp>
      <p:sp>
        <p:nvSpPr>
          <p:cNvPr id="7" name="TextBox 6"/>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2" action="ppaction://hlinksldjump"/>
              </a:rPr>
              <a:t>outline, p.2</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Beta Justification Summary (2/3)</a:t>
            </a:r>
            <a:endParaRPr lang="en-US" dirty="0"/>
          </a:p>
        </p:txBody>
      </p:sp>
      <p:sp>
        <p:nvSpPr>
          <p:cNvPr id="8" name="Content Placeholder 7"/>
          <p:cNvSpPr>
            <a:spLocks noGrp="1"/>
          </p:cNvSpPr>
          <p:nvPr>
            <p:ph idx="1"/>
          </p:nvPr>
        </p:nvSpPr>
        <p:spPr>
          <a:xfrm>
            <a:off x="457200" y="1371600"/>
            <a:ext cx="8229600" cy="4984750"/>
          </a:xfrm>
        </p:spPr>
        <p:txBody>
          <a:bodyPr>
            <a:normAutofit fontScale="92500" lnSpcReduction="20000"/>
          </a:bodyPr>
          <a:lstStyle/>
          <a:p>
            <a:r>
              <a:rPr lang="en-US" dirty="0" smtClean="0"/>
              <a:t>Criteria: Available to allow users to gain familiarity with data formats and parameters</a:t>
            </a:r>
          </a:p>
          <a:p>
            <a:pPr lvl="1"/>
            <a:r>
              <a:rPr lang="en-US" dirty="0" smtClean="0"/>
              <a:t>CrIMSS EDR team has evaluated IDPS EDR products available from CLASS</a:t>
            </a:r>
          </a:p>
          <a:p>
            <a:pPr lvl="2"/>
            <a:r>
              <a:rPr lang="en-US" dirty="0" smtClean="0"/>
              <a:t>Yield is low (both IR+MW and MW-only) and there are large biases</a:t>
            </a:r>
          </a:p>
          <a:p>
            <a:pPr lvl="2"/>
            <a:r>
              <a:rPr lang="en-US" dirty="0" smtClean="0"/>
              <a:t>Users can ignore MW-only QC and product compares reasonably with heritage products (from AIRS and IASI) for all non-</a:t>
            </a:r>
            <a:r>
              <a:rPr lang="en-US" dirty="0" err="1" smtClean="0"/>
              <a:t>precip</a:t>
            </a:r>
            <a:r>
              <a:rPr lang="en-US" dirty="0" smtClean="0"/>
              <a:t> cases</a:t>
            </a:r>
          </a:p>
          <a:p>
            <a:pPr lvl="1"/>
            <a:r>
              <a:rPr lang="en-US" dirty="0" smtClean="0"/>
              <a:t>CrIMSS EDR team has also evaluated an off-line, </a:t>
            </a:r>
            <a:r>
              <a:rPr lang="en-US" dirty="0" err="1" smtClean="0"/>
              <a:t>LINUx</a:t>
            </a:r>
            <a:r>
              <a:rPr lang="en-US" dirty="0" smtClean="0"/>
              <a:t> version of the IDPS code and made those outputs available to the cal-</a:t>
            </a:r>
            <a:r>
              <a:rPr lang="en-US" dirty="0" err="1" smtClean="0"/>
              <a:t>val</a:t>
            </a:r>
            <a:r>
              <a:rPr lang="en-US" dirty="0" smtClean="0"/>
              <a:t> team and NASA-funded researchers.</a:t>
            </a:r>
          </a:p>
          <a:p>
            <a:pPr lvl="2"/>
            <a:r>
              <a:rPr lang="en-US" dirty="0" smtClean="0"/>
              <a:t>Yield is significantly higher and performance is better when changes are implemented.</a:t>
            </a:r>
          </a:p>
          <a:p>
            <a:pPr lvl="2"/>
            <a:r>
              <a:rPr lang="en-US" dirty="0" smtClean="0"/>
              <a:t>Therefore, there does not appear to be any issues with the ATMS or </a:t>
            </a:r>
            <a:r>
              <a:rPr lang="en-US" dirty="0" err="1" smtClean="0"/>
              <a:t>CrIS</a:t>
            </a:r>
            <a:r>
              <a:rPr lang="en-US" dirty="0" smtClean="0"/>
              <a:t> radiances or the CrIMSS EDR algorithm.</a:t>
            </a:r>
          </a:p>
          <a:p>
            <a:pPr lvl="1"/>
            <a:r>
              <a:rPr lang="en-US" dirty="0" smtClean="0"/>
              <a:t>Beta release will allow other users within the community to gain experience with the data formats and parameters.</a:t>
            </a:r>
          </a:p>
          <a:p>
            <a:pPr lvl="2"/>
            <a:r>
              <a:rPr lang="en-US" dirty="0" smtClean="0"/>
              <a:t>This is important to allow users to complement the validation activity.</a:t>
            </a:r>
          </a:p>
        </p:txBody>
      </p:sp>
      <p:sp>
        <p:nvSpPr>
          <p:cNvPr id="5" name="Slide Number Placeholder 4"/>
          <p:cNvSpPr>
            <a:spLocks noGrp="1"/>
          </p:cNvSpPr>
          <p:nvPr>
            <p:ph type="sldNum" sz="quarter" idx="12"/>
          </p:nvPr>
        </p:nvSpPr>
        <p:spPr/>
        <p:txBody>
          <a:bodyPr/>
          <a:lstStyle/>
          <a:p>
            <a:fld id="{96E36F11-A39A-294D-A59D-6180D50ED29D}"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Beta Justification Summary (3/3)</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Criteria: Product is not appropriate as the basis for quantitative scientific publication studies and applications</a:t>
            </a:r>
          </a:p>
          <a:p>
            <a:pPr lvl="1"/>
            <a:r>
              <a:rPr lang="en-US" dirty="0" smtClean="0"/>
              <a:t>The product has known flaws (see caveats slides later in this presentation), but these products are of sufficient quality to justify use by a broader community</a:t>
            </a:r>
          </a:p>
          <a:p>
            <a:pPr lvl="1"/>
            <a:r>
              <a:rPr lang="en-US" dirty="0" smtClean="0"/>
              <a:t>Most of the issues revolve around failed convergence</a:t>
            </a:r>
          </a:p>
          <a:p>
            <a:pPr lvl="2"/>
            <a:r>
              <a:rPr lang="en-US" dirty="0" smtClean="0"/>
              <a:t>Due to sub-optimal bias corrections and noise values</a:t>
            </a:r>
          </a:p>
          <a:p>
            <a:pPr lvl="2"/>
            <a:r>
              <a:rPr lang="en-US" dirty="0" smtClean="0"/>
              <a:t>Users can ignore or relax the quality flags and if they do, the products are comparable to other operational systems (Aqua/AIRS/AMSU and EUMETSAT/IASI/AMSU/MHS products)</a:t>
            </a:r>
          </a:p>
          <a:p>
            <a:pPr lvl="1"/>
            <a:r>
              <a:rPr lang="en-US" dirty="0" smtClean="0"/>
              <a:t>With the changes proposed for Mx6.3 (could be implemented in September timeframe) these products could be considered provisional.</a:t>
            </a:r>
          </a:p>
        </p:txBody>
      </p:sp>
      <p:sp>
        <p:nvSpPr>
          <p:cNvPr id="5" name="Slide Number Placeholder 4"/>
          <p:cNvSpPr>
            <a:spLocks noGrp="1"/>
          </p:cNvSpPr>
          <p:nvPr>
            <p:ph type="sldNum" sz="quarter" idx="12"/>
          </p:nvPr>
        </p:nvSpPr>
        <p:spPr/>
        <p:txBody>
          <a:bodyPr/>
          <a:lstStyle/>
          <a:p>
            <a:fld id="{96E36F11-A39A-294D-A59D-6180D50ED29D}"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CrIMSS EDR (</a:t>
            </a:r>
            <a:r>
              <a:rPr lang="en-US" dirty="0" smtClean="0"/>
              <a:t>1/6)</a:t>
            </a:r>
            <a:r>
              <a:rPr lang="en-US" dirty="0" smtClean="0"/>
              <a:t/>
            </a:r>
            <a:br>
              <a:rPr lang="en-US" dirty="0" smtClean="0"/>
            </a:br>
            <a:r>
              <a:rPr lang="en-US" sz="2700" dirty="0" smtClean="0"/>
              <a:t>(these changes are proposed for MX6.3)</a:t>
            </a:r>
            <a:endParaRPr lang="en-US" sz="2700" dirty="0"/>
          </a:p>
        </p:txBody>
      </p:sp>
      <p:sp>
        <p:nvSpPr>
          <p:cNvPr id="3" name="Content Placeholder 2"/>
          <p:cNvSpPr>
            <a:spLocks noGrp="1"/>
          </p:cNvSpPr>
          <p:nvPr>
            <p:ph idx="1"/>
          </p:nvPr>
        </p:nvSpPr>
        <p:spPr/>
        <p:txBody>
          <a:bodyPr>
            <a:normAutofit lnSpcReduction="10000"/>
          </a:bodyPr>
          <a:lstStyle/>
          <a:p>
            <a:r>
              <a:rPr lang="en-US" dirty="0" smtClean="0"/>
              <a:t>Does not have any bias correction for ATMS (DR4325)</a:t>
            </a:r>
          </a:p>
          <a:p>
            <a:pPr lvl="1"/>
            <a:r>
              <a:rPr lang="en-US" dirty="0" smtClean="0"/>
              <a:t>Causes scan angle dependent biases in AVMP and AVTP</a:t>
            </a:r>
          </a:p>
          <a:p>
            <a:pPr lvl="1"/>
            <a:r>
              <a:rPr lang="en-US" dirty="0" smtClean="0"/>
              <a:t>Causes low yield in coupled </a:t>
            </a:r>
            <a:r>
              <a:rPr lang="en-US" dirty="0" err="1" smtClean="0"/>
              <a:t>CrIS</a:t>
            </a:r>
            <a:r>
              <a:rPr lang="en-US" dirty="0" smtClean="0"/>
              <a:t>/ATMS retrieval</a:t>
            </a:r>
          </a:p>
          <a:p>
            <a:pPr lvl="1"/>
            <a:r>
              <a:rPr lang="en-US" dirty="0" smtClean="0"/>
              <a:t>Adding this bias correction to off-line code increased yield by ~6%.</a:t>
            </a:r>
          </a:p>
          <a:p>
            <a:r>
              <a:rPr lang="en-US" dirty="0" smtClean="0"/>
              <a:t>Has a sub-optimal emissivity co-variance matrix (DR 4335)</a:t>
            </a:r>
          </a:p>
          <a:p>
            <a:pPr lvl="1"/>
            <a:r>
              <a:rPr lang="en-US" dirty="0" smtClean="0"/>
              <a:t>Causes poor KPP performance, especially in polar scenes</a:t>
            </a:r>
          </a:p>
          <a:p>
            <a:pPr lvl="1"/>
            <a:r>
              <a:rPr lang="en-US" dirty="0" smtClean="0"/>
              <a:t>In off-line code replacing this LUT increased yield by ~30%</a:t>
            </a:r>
          </a:p>
          <a:p>
            <a:r>
              <a:rPr lang="en-US" dirty="0" smtClean="0"/>
              <a:t>Has pre-launch bias correction for </a:t>
            </a:r>
            <a:r>
              <a:rPr lang="en-US" dirty="0" err="1" smtClean="0"/>
              <a:t>CrIS</a:t>
            </a:r>
            <a:r>
              <a:rPr lang="en-US" dirty="0" smtClean="0"/>
              <a:t> (DR 4334)</a:t>
            </a:r>
          </a:p>
          <a:p>
            <a:pPr lvl="1"/>
            <a:r>
              <a:rPr lang="en-US" dirty="0" smtClean="0"/>
              <a:t>Based on IASI-proxy data, should be reasonable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35</a:t>
            </a:fld>
            <a:endParaRPr lang="en-US" dirty="0"/>
          </a:p>
        </p:txBody>
      </p:sp>
      <p:sp>
        <p:nvSpPr>
          <p:cNvPr id="6" name="TextBox 5"/>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2" action="ppaction://hlinksldjump"/>
              </a:rPr>
              <a:t>outline, p.2</a:t>
            </a:r>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CrIMSS EDR (</a:t>
            </a:r>
            <a:r>
              <a:rPr lang="en-US" dirty="0" smtClean="0"/>
              <a:t>2/6)</a:t>
            </a:r>
            <a:r>
              <a:rPr lang="en-US" dirty="0" smtClean="0"/>
              <a:t/>
            </a:r>
            <a:br>
              <a:rPr lang="en-US" dirty="0" smtClean="0"/>
            </a:br>
            <a:r>
              <a:rPr lang="en-US" sz="2700" dirty="0" smtClean="0"/>
              <a:t>(these changes will be proposed for Mx7.0)</a:t>
            </a:r>
            <a:endParaRPr lang="en-US" sz="2700" dirty="0"/>
          </a:p>
        </p:txBody>
      </p:sp>
      <p:sp>
        <p:nvSpPr>
          <p:cNvPr id="3" name="Content Placeholder 2"/>
          <p:cNvSpPr>
            <a:spLocks noGrp="1"/>
          </p:cNvSpPr>
          <p:nvPr>
            <p:ph idx="1"/>
          </p:nvPr>
        </p:nvSpPr>
        <p:spPr>
          <a:xfrm>
            <a:off x="326574" y="1074723"/>
            <a:ext cx="8508668" cy="5005443"/>
          </a:xfrm>
        </p:spPr>
        <p:txBody>
          <a:bodyPr>
            <a:normAutofit fontScale="92500" lnSpcReduction="20000"/>
          </a:bodyPr>
          <a:lstStyle/>
          <a:p>
            <a:r>
              <a:rPr lang="en-US" dirty="0" smtClean="0"/>
              <a:t>Pre-launch values of </a:t>
            </a:r>
            <a:r>
              <a:rPr lang="en-US" dirty="0" err="1" smtClean="0"/>
              <a:t>CrIS</a:t>
            </a:r>
            <a:r>
              <a:rPr lang="en-US" dirty="0" smtClean="0"/>
              <a:t> and ATMS instrument noise LUTs is based on pre-launch, idealized performance</a:t>
            </a:r>
          </a:p>
          <a:p>
            <a:pPr lvl="1"/>
            <a:r>
              <a:rPr lang="en-US" dirty="0" smtClean="0"/>
              <a:t>Affects convergence and is causing low yields for both the microwave and coupled retrieval</a:t>
            </a:r>
          </a:p>
          <a:p>
            <a:pPr lvl="1"/>
            <a:r>
              <a:rPr lang="en-US" dirty="0" smtClean="0"/>
              <a:t>Modifying this in off-line code increased yield by ~25%</a:t>
            </a:r>
          </a:p>
          <a:p>
            <a:r>
              <a:rPr lang="en-US" dirty="0" smtClean="0"/>
              <a:t>Scene stratification is not performing well</a:t>
            </a:r>
          </a:p>
          <a:p>
            <a:pPr lvl="1"/>
            <a:r>
              <a:rPr lang="en-US" dirty="0" smtClean="0"/>
              <a:t>Determination of “warm ocean” logic needs to be changed</a:t>
            </a:r>
          </a:p>
          <a:p>
            <a:r>
              <a:rPr lang="en-US" dirty="0" smtClean="0"/>
              <a:t>Scene selection module is not performing well</a:t>
            </a:r>
          </a:p>
          <a:p>
            <a:pPr lvl="1"/>
            <a:r>
              <a:rPr lang="en-US" dirty="0" smtClean="0"/>
              <a:t>As a consequence of sub-optimal bias corrections and instrument noise estimates scenes are determined to be clear when they are cloudy.</a:t>
            </a:r>
          </a:p>
          <a:p>
            <a:pPr lvl="1"/>
            <a:r>
              <a:rPr lang="en-US" dirty="0" smtClean="0"/>
              <a:t>Causes poor convergence and rejection of the coupled retrieval and microwave retrieval, especially over polar regions. </a:t>
            </a:r>
          </a:p>
          <a:p>
            <a:pPr lvl="1"/>
            <a:r>
              <a:rPr lang="en-US" dirty="0" smtClean="0"/>
              <a:t>Fixed in off-line code by forcing cloud clearing for all cases</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36</a:t>
            </a:fld>
            <a:endParaRPr lang="en-US" dirty="0"/>
          </a:p>
        </p:txBody>
      </p:sp>
      <p:sp>
        <p:nvSpPr>
          <p:cNvPr id="5" name="TextBox 4"/>
          <p:cNvSpPr txBox="1"/>
          <p:nvPr/>
        </p:nvSpPr>
        <p:spPr>
          <a:xfrm>
            <a:off x="1674408" y="5830791"/>
            <a:ext cx="602079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en-US" dirty="0" smtClean="0"/>
              <a:t>Table on the next page summarizes the improvements of yield with respect to a number of changes discussed here.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7030" y="5112212"/>
          <a:ext cx="8591909" cy="1676400"/>
        </p:xfrm>
        <a:graphic>
          <a:graphicData uri="http://schemas.openxmlformats.org/drawingml/2006/table">
            <a:tbl>
              <a:tblPr firstRow="1" bandRow="1">
                <a:tableStyleId>{5C22544A-7EE6-4342-B048-85BDC9FD1C3A}</a:tableStyleId>
              </a:tblPr>
              <a:tblGrid>
                <a:gridCol w="501195"/>
                <a:gridCol w="3579962"/>
                <a:gridCol w="286397"/>
                <a:gridCol w="572794"/>
                <a:gridCol w="3651561"/>
              </a:tblGrid>
              <a:tr h="283843">
                <a:tc>
                  <a:txBody>
                    <a:bodyPr/>
                    <a:lstStyle/>
                    <a:p>
                      <a:r>
                        <a:rPr lang="en-US" sz="1600" b="0" kern="700" dirty="0" smtClean="0">
                          <a:solidFill>
                            <a:schemeClr val="tx1"/>
                          </a:solidFill>
                        </a:rPr>
                        <a:t>(1)</a:t>
                      </a:r>
                      <a:endParaRPr lang="en-US" sz="1600" b="0" kern="700" dirty="0">
                        <a:solidFill>
                          <a:schemeClr val="tx1"/>
                        </a:solidFill>
                      </a:endParaRPr>
                    </a:p>
                  </a:txBody>
                  <a:tcPr>
                    <a:solidFill>
                      <a:schemeClr val="bg1"/>
                    </a:solidFill>
                  </a:tcPr>
                </a:tc>
                <a:tc>
                  <a:txBody>
                    <a:bodyPr/>
                    <a:lstStyle/>
                    <a:p>
                      <a:r>
                        <a:rPr lang="en-US" sz="1600" b="0" kern="700" dirty="0" smtClean="0">
                          <a:solidFill>
                            <a:schemeClr val="tx1"/>
                          </a:solidFill>
                        </a:rPr>
                        <a:t>New</a:t>
                      </a:r>
                      <a:r>
                        <a:rPr lang="en-US" sz="1600" b="0" kern="700" baseline="0" dirty="0" smtClean="0">
                          <a:solidFill>
                            <a:schemeClr val="tx1"/>
                          </a:solidFill>
                        </a:rPr>
                        <a:t> Bias Files</a:t>
                      </a:r>
                      <a:endParaRPr lang="en-US" sz="1600" b="0" kern="700" dirty="0">
                        <a:solidFill>
                          <a:schemeClr val="tx1"/>
                        </a:solidFill>
                      </a:endParaRPr>
                    </a:p>
                  </a:txBody>
                  <a:tcPr>
                    <a:solidFill>
                      <a:schemeClr val="bg1"/>
                    </a:solidFill>
                  </a:tcPr>
                </a:tc>
                <a:tc>
                  <a:txBody>
                    <a:bodyPr/>
                    <a:lstStyle/>
                    <a:p>
                      <a:endParaRPr lang="en-US" sz="1600" b="0" kern="700" dirty="0">
                        <a:solidFill>
                          <a:schemeClr val="tx1"/>
                        </a:solidFill>
                      </a:endParaRPr>
                    </a:p>
                  </a:txBody>
                  <a:tcPr>
                    <a:solidFill>
                      <a:schemeClr val="bg1"/>
                    </a:solidFill>
                  </a:tcPr>
                </a:tc>
                <a:tc>
                  <a:txBody>
                    <a:bodyPr/>
                    <a:lstStyle/>
                    <a:p>
                      <a:r>
                        <a:rPr lang="en-US" sz="1600" b="0" kern="700" dirty="0" smtClean="0">
                          <a:solidFill>
                            <a:schemeClr val="tx1"/>
                          </a:solidFill>
                        </a:rPr>
                        <a:t>(6)</a:t>
                      </a:r>
                      <a:endParaRPr lang="en-US" sz="1600" b="0" kern="700" dirty="0">
                        <a:solidFill>
                          <a:schemeClr val="tx1"/>
                        </a:solidFill>
                      </a:endParaRPr>
                    </a:p>
                  </a:txBody>
                  <a:tcPr>
                    <a:solidFill>
                      <a:schemeClr val="bg1"/>
                    </a:solidFill>
                  </a:tcPr>
                </a:tc>
                <a:tc>
                  <a:txBody>
                    <a:bodyPr/>
                    <a:lstStyle/>
                    <a:p>
                      <a:r>
                        <a:rPr lang="en-US" sz="1600" b="0" kern="700" dirty="0" err="1" smtClean="0">
                          <a:solidFill>
                            <a:schemeClr val="tx1"/>
                          </a:solidFill>
                        </a:rPr>
                        <a:t>calc_ir_noise</a:t>
                      </a:r>
                      <a:r>
                        <a:rPr lang="en-US" sz="1600" b="0" kern="700" dirty="0" smtClean="0">
                          <a:solidFill>
                            <a:schemeClr val="tx1"/>
                          </a:solidFill>
                        </a:rPr>
                        <a:t>: ozone-methane </a:t>
                      </a:r>
                      <a:r>
                        <a:rPr lang="en-US" sz="1600" b="0" kern="700" dirty="0" err="1" smtClean="0">
                          <a:solidFill>
                            <a:schemeClr val="tx1"/>
                          </a:solidFill>
                        </a:rPr>
                        <a:t>stdt</a:t>
                      </a:r>
                      <a:r>
                        <a:rPr lang="en-US" sz="1600" b="0" kern="700" dirty="0" smtClean="0">
                          <a:solidFill>
                            <a:schemeClr val="tx1"/>
                          </a:solidFill>
                        </a:rPr>
                        <a:t>*4</a:t>
                      </a:r>
                      <a:endParaRPr lang="en-US" sz="1600" b="0" kern="700" dirty="0">
                        <a:solidFill>
                          <a:schemeClr val="tx1"/>
                        </a:solidFill>
                      </a:endParaRPr>
                    </a:p>
                  </a:txBody>
                  <a:tcPr>
                    <a:solidFill>
                      <a:schemeClr val="bg1"/>
                    </a:solidFill>
                  </a:tcPr>
                </a:tc>
              </a:tr>
              <a:tr h="283843">
                <a:tc>
                  <a:txBody>
                    <a:bodyPr/>
                    <a:lstStyle/>
                    <a:p>
                      <a:r>
                        <a:rPr lang="en-US" sz="1600" kern="700" dirty="0" smtClean="0"/>
                        <a:t>(2)</a:t>
                      </a:r>
                      <a:endParaRPr lang="en-US" sz="1600" kern="700" dirty="0"/>
                    </a:p>
                  </a:txBody>
                  <a:tcPr>
                    <a:solidFill>
                      <a:schemeClr val="bg1"/>
                    </a:solidFill>
                  </a:tcPr>
                </a:tc>
                <a:tc>
                  <a:txBody>
                    <a:bodyPr/>
                    <a:lstStyle/>
                    <a:p>
                      <a:r>
                        <a:rPr lang="en-US" sz="1600" kern="700" dirty="0" smtClean="0"/>
                        <a:t>New Climatology LUT</a:t>
                      </a:r>
                      <a:endParaRPr lang="en-US" sz="1600" kern="700" dirty="0"/>
                    </a:p>
                  </a:txBody>
                  <a:tcPr>
                    <a:solidFill>
                      <a:schemeClr val="bg1"/>
                    </a:solidFill>
                  </a:tcPr>
                </a:tc>
                <a:tc>
                  <a:txBody>
                    <a:bodyPr/>
                    <a:lstStyle/>
                    <a:p>
                      <a:endParaRPr lang="en-US" sz="1600" kern="700" dirty="0"/>
                    </a:p>
                  </a:txBody>
                  <a:tcPr>
                    <a:solidFill>
                      <a:schemeClr val="bg1"/>
                    </a:solidFill>
                  </a:tcPr>
                </a:tc>
                <a:tc>
                  <a:txBody>
                    <a:bodyPr/>
                    <a:lstStyle/>
                    <a:p>
                      <a:r>
                        <a:rPr lang="en-US" sz="1600" kern="700" dirty="0" smtClean="0"/>
                        <a:t>(7)</a:t>
                      </a:r>
                      <a:endParaRPr lang="en-US" sz="1600" kern="700" dirty="0"/>
                    </a:p>
                  </a:txBody>
                  <a:tcPr>
                    <a:solidFill>
                      <a:schemeClr val="bg1"/>
                    </a:solidFill>
                  </a:tcPr>
                </a:tc>
                <a:tc>
                  <a:txBody>
                    <a:bodyPr/>
                    <a:lstStyle/>
                    <a:p>
                      <a:r>
                        <a:rPr lang="en-US" sz="1600" kern="700" dirty="0" err="1" smtClean="0"/>
                        <a:t>set_irmw_invert</a:t>
                      </a:r>
                      <a:r>
                        <a:rPr lang="en-US" sz="1600" kern="700" dirty="0" smtClean="0"/>
                        <a:t>: new </a:t>
                      </a:r>
                      <a:r>
                        <a:rPr lang="en-US" sz="1600" kern="700" dirty="0" err="1" smtClean="0"/>
                        <a:t>ir</a:t>
                      </a:r>
                      <a:r>
                        <a:rPr lang="en-US" sz="1600" kern="700" dirty="0" smtClean="0"/>
                        <a:t> noise calc.</a:t>
                      </a:r>
                      <a:endParaRPr lang="en-US" sz="1600" kern="700" dirty="0"/>
                    </a:p>
                  </a:txBody>
                  <a:tcPr>
                    <a:solidFill>
                      <a:schemeClr val="bg1"/>
                    </a:solidFill>
                  </a:tcPr>
                </a:tc>
              </a:tr>
              <a:tr h="283843">
                <a:tc>
                  <a:txBody>
                    <a:bodyPr/>
                    <a:lstStyle/>
                    <a:p>
                      <a:r>
                        <a:rPr lang="en-US" sz="1600" kern="700" dirty="0" smtClean="0"/>
                        <a:t>(3)</a:t>
                      </a:r>
                      <a:endParaRPr lang="en-US" sz="1600" kern="700" dirty="0"/>
                    </a:p>
                  </a:txBody>
                  <a:tcPr>
                    <a:solidFill>
                      <a:schemeClr val="bg1"/>
                    </a:solidFill>
                  </a:tcPr>
                </a:tc>
                <a:tc>
                  <a:txBody>
                    <a:bodyPr/>
                    <a:lstStyle/>
                    <a:p>
                      <a:r>
                        <a:rPr lang="en-US" sz="1600" kern="700" dirty="0" err="1" smtClean="0"/>
                        <a:t>readStdInputs</a:t>
                      </a:r>
                      <a:r>
                        <a:rPr lang="en-US" sz="1600" kern="700" baseline="0" dirty="0" smtClean="0"/>
                        <a:t> reads Sol. Zen. Angle</a:t>
                      </a:r>
                      <a:endParaRPr lang="en-US" sz="1600" kern="700" dirty="0"/>
                    </a:p>
                  </a:txBody>
                  <a:tcPr>
                    <a:solidFill>
                      <a:schemeClr val="bg1"/>
                    </a:solidFill>
                  </a:tcPr>
                </a:tc>
                <a:tc>
                  <a:txBody>
                    <a:bodyPr/>
                    <a:lstStyle/>
                    <a:p>
                      <a:endParaRPr lang="en-US" sz="1600" kern="700" dirty="0"/>
                    </a:p>
                  </a:txBody>
                  <a:tcPr>
                    <a:solidFill>
                      <a:schemeClr val="bg1"/>
                    </a:solidFill>
                  </a:tcPr>
                </a:tc>
                <a:tc>
                  <a:txBody>
                    <a:bodyPr/>
                    <a:lstStyle/>
                    <a:p>
                      <a:r>
                        <a:rPr lang="en-US" sz="1600" kern="700" dirty="0" smtClean="0"/>
                        <a:t>(8)</a:t>
                      </a:r>
                      <a:endParaRPr lang="en-US" sz="1600" kern="700" dirty="0"/>
                    </a:p>
                  </a:txBody>
                  <a:tcPr>
                    <a:solidFill>
                      <a:schemeClr val="bg1"/>
                    </a:solidFill>
                  </a:tcPr>
                </a:tc>
                <a:tc>
                  <a:txBody>
                    <a:bodyPr/>
                    <a:lstStyle/>
                    <a:p>
                      <a:r>
                        <a:rPr lang="en-US" sz="1600" kern="700" dirty="0" err="1" smtClean="0"/>
                        <a:t>calcCrimssProfiles</a:t>
                      </a:r>
                      <a:r>
                        <a:rPr lang="en-US" sz="1600" kern="700" dirty="0" smtClean="0"/>
                        <a:t>: no</a:t>
                      </a:r>
                      <a:r>
                        <a:rPr lang="en-US" sz="1600" kern="700" baseline="0" dirty="0" smtClean="0"/>
                        <a:t> stratification</a:t>
                      </a:r>
                      <a:endParaRPr lang="en-US" sz="1600" kern="700" dirty="0"/>
                    </a:p>
                  </a:txBody>
                  <a:tcPr>
                    <a:solidFill>
                      <a:schemeClr val="bg1"/>
                    </a:solidFill>
                  </a:tcPr>
                </a:tc>
              </a:tr>
              <a:tr h="283843">
                <a:tc>
                  <a:txBody>
                    <a:bodyPr/>
                    <a:lstStyle/>
                    <a:p>
                      <a:r>
                        <a:rPr lang="en-US" sz="1600" kern="700" dirty="0" smtClean="0"/>
                        <a:t>(4)</a:t>
                      </a:r>
                      <a:endParaRPr lang="en-US" sz="1600" kern="700" dirty="0"/>
                    </a:p>
                  </a:txBody>
                  <a:tcPr>
                    <a:solidFill>
                      <a:schemeClr val="bg1"/>
                    </a:solidFill>
                  </a:tcPr>
                </a:tc>
                <a:tc>
                  <a:txBody>
                    <a:bodyPr/>
                    <a:lstStyle/>
                    <a:p>
                      <a:r>
                        <a:rPr lang="en-US" sz="1600" kern="700" dirty="0" err="1" smtClean="0"/>
                        <a:t>calcCrimssProfiles</a:t>
                      </a:r>
                      <a:r>
                        <a:rPr lang="en-US" sz="1600" kern="700" dirty="0" smtClean="0"/>
                        <a:t>: daytime noise*4</a:t>
                      </a:r>
                      <a:endParaRPr lang="en-US" sz="1600" kern="700" dirty="0"/>
                    </a:p>
                  </a:txBody>
                  <a:tcPr>
                    <a:solidFill>
                      <a:schemeClr val="bg1"/>
                    </a:solidFill>
                  </a:tcPr>
                </a:tc>
                <a:tc>
                  <a:txBody>
                    <a:bodyPr/>
                    <a:lstStyle/>
                    <a:p>
                      <a:endParaRPr lang="en-US" sz="1600" kern="700" dirty="0"/>
                    </a:p>
                  </a:txBody>
                  <a:tcPr>
                    <a:solidFill>
                      <a:schemeClr val="bg1"/>
                    </a:solidFill>
                  </a:tcPr>
                </a:tc>
                <a:tc>
                  <a:txBody>
                    <a:bodyPr/>
                    <a:lstStyle/>
                    <a:p>
                      <a:r>
                        <a:rPr lang="en-US" sz="1600" kern="700" dirty="0" smtClean="0"/>
                        <a:t>(9)</a:t>
                      </a:r>
                      <a:endParaRPr lang="en-US" sz="1600" kern="700" dirty="0"/>
                    </a:p>
                  </a:txBody>
                  <a:tcPr>
                    <a:solidFill>
                      <a:schemeClr val="bg1"/>
                    </a:solidFill>
                  </a:tcPr>
                </a:tc>
                <a:tc>
                  <a:txBody>
                    <a:bodyPr/>
                    <a:lstStyle/>
                    <a:p>
                      <a:r>
                        <a:rPr lang="en-US" sz="1600" kern="700" dirty="0" err="1" smtClean="0"/>
                        <a:t>setCovBack</a:t>
                      </a:r>
                      <a:r>
                        <a:rPr lang="en-US" sz="1600" kern="700" dirty="0" smtClean="0"/>
                        <a:t>: warm</a:t>
                      </a:r>
                      <a:r>
                        <a:rPr lang="en-US" sz="1600" kern="700" baseline="0" dirty="0" smtClean="0"/>
                        <a:t> ocean definition</a:t>
                      </a:r>
                      <a:endParaRPr lang="en-US" sz="1600" kern="700" dirty="0"/>
                    </a:p>
                  </a:txBody>
                  <a:tcPr>
                    <a:solidFill>
                      <a:schemeClr val="bg1"/>
                    </a:solidFill>
                  </a:tcPr>
                </a:tc>
              </a:tr>
              <a:tr h="283843">
                <a:tc>
                  <a:txBody>
                    <a:bodyPr/>
                    <a:lstStyle/>
                    <a:p>
                      <a:r>
                        <a:rPr lang="en-US" sz="1600" kern="700" dirty="0" smtClean="0"/>
                        <a:t>(5)</a:t>
                      </a:r>
                      <a:endParaRPr lang="en-US" sz="1600" kern="700" dirty="0"/>
                    </a:p>
                  </a:txBody>
                  <a:tcPr>
                    <a:solidFill>
                      <a:schemeClr val="bg1"/>
                    </a:solidFill>
                  </a:tcPr>
                </a:tc>
                <a:tc>
                  <a:txBody>
                    <a:bodyPr/>
                    <a:lstStyle/>
                    <a:p>
                      <a:r>
                        <a:rPr lang="en-US" sz="1600" kern="700" dirty="0" err="1" smtClean="0"/>
                        <a:t>calc_ir_noise</a:t>
                      </a:r>
                      <a:r>
                        <a:rPr lang="en-US" sz="1600" kern="700" dirty="0" smtClean="0"/>
                        <a:t>: </a:t>
                      </a:r>
                      <a:r>
                        <a:rPr lang="en-US" sz="1600" kern="700" dirty="0" err="1" smtClean="0"/>
                        <a:t>stdt</a:t>
                      </a:r>
                      <a:r>
                        <a:rPr lang="en-US" sz="1600" kern="700" dirty="0" smtClean="0"/>
                        <a:t> error *2</a:t>
                      </a:r>
                      <a:endParaRPr lang="en-US" sz="1600" kern="700" dirty="0"/>
                    </a:p>
                  </a:txBody>
                  <a:tcPr>
                    <a:solidFill>
                      <a:schemeClr val="bg1"/>
                    </a:solidFill>
                  </a:tcPr>
                </a:tc>
                <a:tc>
                  <a:txBody>
                    <a:bodyPr/>
                    <a:lstStyle/>
                    <a:p>
                      <a:endParaRPr lang="en-US" sz="1600" kern="700" dirty="0"/>
                    </a:p>
                  </a:txBody>
                  <a:tcPr>
                    <a:solidFill>
                      <a:schemeClr val="bg1"/>
                    </a:solidFill>
                  </a:tcPr>
                </a:tc>
                <a:tc>
                  <a:txBody>
                    <a:bodyPr/>
                    <a:lstStyle/>
                    <a:p>
                      <a:r>
                        <a:rPr lang="en-US" sz="1600" kern="700" dirty="0" smtClean="0"/>
                        <a:t>(10)</a:t>
                      </a:r>
                      <a:endParaRPr lang="en-US" sz="1600" kern="700" dirty="0"/>
                    </a:p>
                  </a:txBody>
                  <a:tcPr>
                    <a:solidFill>
                      <a:schemeClr val="bg1"/>
                    </a:solidFill>
                  </a:tcPr>
                </a:tc>
                <a:tc>
                  <a:txBody>
                    <a:bodyPr/>
                    <a:lstStyle/>
                    <a:p>
                      <a:r>
                        <a:rPr lang="en-US" sz="1600" kern="700" dirty="0" err="1" smtClean="0"/>
                        <a:t>fovsel</a:t>
                      </a:r>
                      <a:r>
                        <a:rPr lang="en-US" sz="1600" kern="700" dirty="0" smtClean="0"/>
                        <a:t>: forced cloud clearing</a:t>
                      </a:r>
                      <a:endParaRPr lang="en-US" sz="1600" kern="700" dirty="0"/>
                    </a:p>
                  </a:txBody>
                  <a:tcPr>
                    <a:solidFill>
                      <a:schemeClr val="bg1"/>
                    </a:solidFill>
                  </a:tcPr>
                </a:tc>
              </a:tr>
            </a:tbl>
          </a:graphicData>
        </a:graphic>
      </p:graphicFrame>
      <p:graphicFrame>
        <p:nvGraphicFramePr>
          <p:cNvPr id="6" name="Content Placeholder 3"/>
          <p:cNvGraphicFramePr>
            <a:graphicFrameLocks/>
          </p:cNvGraphicFramePr>
          <p:nvPr/>
        </p:nvGraphicFramePr>
        <p:xfrm>
          <a:off x="0" y="381000"/>
          <a:ext cx="8798933" cy="4754880"/>
        </p:xfrm>
        <a:graphic>
          <a:graphicData uri="http://schemas.openxmlformats.org/drawingml/2006/table">
            <a:tbl>
              <a:tblPr firstRow="1" bandRow="1">
                <a:tableStyleId>{5C22544A-7EE6-4342-B048-85BDC9FD1C3A}</a:tableStyleId>
              </a:tblPr>
              <a:tblGrid>
                <a:gridCol w="366622"/>
                <a:gridCol w="366622"/>
                <a:gridCol w="366622"/>
                <a:gridCol w="366622"/>
                <a:gridCol w="366622"/>
                <a:gridCol w="366622"/>
                <a:gridCol w="366622"/>
                <a:gridCol w="366622"/>
                <a:gridCol w="366622"/>
                <a:gridCol w="366622"/>
                <a:gridCol w="513271"/>
                <a:gridCol w="293298"/>
                <a:gridCol w="1099867"/>
                <a:gridCol w="1099867"/>
                <a:gridCol w="1099867"/>
                <a:gridCol w="1026543"/>
              </a:tblGrid>
              <a:tr h="182880">
                <a:tc>
                  <a:txBody>
                    <a:bodyPr/>
                    <a:lstStyle/>
                    <a:p>
                      <a:pPr algn="ctr"/>
                      <a:endParaRPr lang="en-US" sz="1200" dirty="0"/>
                    </a:p>
                  </a:txBody>
                  <a:tcPr anchor="ctr"/>
                </a:tc>
                <a:tc>
                  <a:txBody>
                    <a:bodyPr/>
                    <a:lstStyle/>
                    <a:p>
                      <a:pPr algn="ctr"/>
                      <a:r>
                        <a:rPr lang="en-US" sz="1200" dirty="0" smtClean="0"/>
                        <a:t>(1)</a:t>
                      </a:r>
                      <a:endParaRPr lang="en-US" sz="1200" dirty="0"/>
                    </a:p>
                  </a:txBody>
                  <a:tcPr anchor="ctr"/>
                </a:tc>
                <a:tc>
                  <a:txBody>
                    <a:bodyPr/>
                    <a:lstStyle/>
                    <a:p>
                      <a:pPr algn="ctr"/>
                      <a:r>
                        <a:rPr lang="en-US" sz="1200" dirty="0" smtClean="0"/>
                        <a:t>(2)</a:t>
                      </a:r>
                      <a:endParaRPr lang="en-US" sz="1200" dirty="0"/>
                    </a:p>
                  </a:txBody>
                  <a:tcPr anchor="ctr"/>
                </a:tc>
                <a:tc>
                  <a:txBody>
                    <a:bodyPr/>
                    <a:lstStyle/>
                    <a:p>
                      <a:pPr algn="ctr"/>
                      <a:r>
                        <a:rPr lang="en-US" sz="1200" dirty="0" smtClean="0"/>
                        <a:t>(3)</a:t>
                      </a:r>
                      <a:endParaRPr lang="en-US" sz="1200" dirty="0"/>
                    </a:p>
                  </a:txBody>
                  <a:tcPr anchor="ctr"/>
                </a:tc>
                <a:tc>
                  <a:txBody>
                    <a:bodyPr/>
                    <a:lstStyle/>
                    <a:p>
                      <a:pPr algn="ctr"/>
                      <a:r>
                        <a:rPr lang="en-US" sz="1200" dirty="0" smtClean="0"/>
                        <a:t>(4)</a:t>
                      </a:r>
                      <a:endParaRPr lang="en-US" sz="1200" dirty="0"/>
                    </a:p>
                  </a:txBody>
                  <a:tcPr anchor="ctr"/>
                </a:tc>
                <a:tc>
                  <a:txBody>
                    <a:bodyPr/>
                    <a:lstStyle/>
                    <a:p>
                      <a:pPr algn="ctr"/>
                      <a:r>
                        <a:rPr lang="en-US" sz="1200" dirty="0" smtClean="0"/>
                        <a:t>(5)</a:t>
                      </a:r>
                      <a:endParaRPr lang="en-US" sz="1200" dirty="0"/>
                    </a:p>
                  </a:txBody>
                  <a:tcPr anchor="ctr"/>
                </a:tc>
                <a:tc>
                  <a:txBody>
                    <a:bodyPr/>
                    <a:lstStyle/>
                    <a:p>
                      <a:pPr algn="ctr"/>
                      <a:r>
                        <a:rPr lang="en-US" sz="1200" dirty="0" smtClean="0"/>
                        <a:t>(6)</a:t>
                      </a:r>
                      <a:endParaRPr lang="en-US" sz="1200" dirty="0"/>
                    </a:p>
                  </a:txBody>
                  <a:tcPr anchor="ctr"/>
                </a:tc>
                <a:tc>
                  <a:txBody>
                    <a:bodyPr/>
                    <a:lstStyle/>
                    <a:p>
                      <a:pPr algn="ctr"/>
                      <a:r>
                        <a:rPr lang="en-US" sz="1200" dirty="0" smtClean="0"/>
                        <a:t>(7)</a:t>
                      </a:r>
                      <a:endParaRPr lang="en-US" sz="1200" dirty="0"/>
                    </a:p>
                  </a:txBody>
                  <a:tcPr anchor="ctr"/>
                </a:tc>
                <a:tc>
                  <a:txBody>
                    <a:bodyPr/>
                    <a:lstStyle/>
                    <a:p>
                      <a:pPr algn="ctr"/>
                      <a:r>
                        <a:rPr lang="en-US" sz="1200" dirty="0" smtClean="0"/>
                        <a:t>(8)</a:t>
                      </a:r>
                      <a:endParaRPr lang="en-US" sz="1200" dirty="0"/>
                    </a:p>
                  </a:txBody>
                  <a:tcPr anchor="ctr"/>
                </a:tc>
                <a:tc>
                  <a:txBody>
                    <a:bodyPr/>
                    <a:lstStyle/>
                    <a:p>
                      <a:pPr algn="ctr"/>
                      <a:r>
                        <a:rPr lang="en-US" sz="1200" dirty="0" smtClean="0"/>
                        <a:t>(9)</a:t>
                      </a:r>
                      <a:endParaRPr lang="en-US" sz="1200" dirty="0"/>
                    </a:p>
                  </a:txBody>
                  <a:tcPr anchor="ctr"/>
                </a:tc>
                <a:tc>
                  <a:txBody>
                    <a:bodyPr/>
                    <a:lstStyle/>
                    <a:p>
                      <a:pPr algn="ctr"/>
                      <a:r>
                        <a:rPr lang="en-US" sz="1200" dirty="0" smtClean="0"/>
                        <a:t>(10)</a:t>
                      </a:r>
                      <a:endParaRPr lang="en-US" sz="1200" dirty="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QC(1)</a:t>
                      </a:r>
                      <a:endParaRPr lang="en-US" sz="1200" dirty="0"/>
                    </a:p>
                  </a:txBody>
                  <a:tcPr anchor="ctr"/>
                </a:tc>
                <a:tc>
                  <a:txBody>
                    <a:bodyPr/>
                    <a:lstStyle/>
                    <a:p>
                      <a:pPr algn="ctr"/>
                      <a:r>
                        <a:rPr lang="en-US" sz="1200" dirty="0" smtClean="0"/>
                        <a:t>QC(4)</a:t>
                      </a:r>
                      <a:endParaRPr lang="en-US" sz="1200" dirty="0"/>
                    </a:p>
                  </a:txBody>
                  <a:tcPr anchor="ctr"/>
                </a:tc>
                <a:tc>
                  <a:txBody>
                    <a:bodyPr/>
                    <a:lstStyle/>
                    <a:p>
                      <a:pPr algn="ctr"/>
                      <a:r>
                        <a:rPr lang="en-US" sz="1200" dirty="0" smtClean="0"/>
                        <a:t>QC(5)</a:t>
                      </a:r>
                      <a:endParaRPr lang="en-US" sz="1200" dirty="0"/>
                    </a:p>
                  </a:txBody>
                  <a:tcPr anchor="ctr"/>
                </a:tc>
                <a:tc>
                  <a:txBody>
                    <a:bodyPr/>
                    <a:lstStyle/>
                    <a:p>
                      <a:pPr algn="ctr"/>
                      <a:r>
                        <a:rPr lang="en-US" sz="1200" dirty="0" smtClean="0"/>
                        <a:t>QC(1&amp;4)</a:t>
                      </a:r>
                      <a:endParaRPr lang="en-US" sz="1200" dirty="0"/>
                    </a:p>
                  </a:txBody>
                  <a:tcPr anchor="ctr"/>
                </a:tc>
              </a:tr>
              <a:tr h="182880">
                <a:tc>
                  <a:txBody>
                    <a:bodyPr/>
                    <a:lstStyle/>
                    <a:p>
                      <a:pPr algn="ctr"/>
                      <a:r>
                        <a:rPr lang="en-US" sz="1200" dirty="0" smtClean="0"/>
                        <a:t>A1</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44.45%</a:t>
                      </a:r>
                      <a:endParaRPr lang="en-US" sz="1200" dirty="0"/>
                    </a:p>
                  </a:txBody>
                  <a:tcPr anchor="ctr"/>
                </a:tc>
                <a:tc>
                  <a:txBody>
                    <a:bodyPr/>
                    <a:lstStyle/>
                    <a:p>
                      <a:pPr algn="ctr"/>
                      <a:r>
                        <a:rPr lang="en-US" sz="1200" dirty="0" smtClean="0"/>
                        <a:t>9.57%</a:t>
                      </a:r>
                      <a:endParaRPr lang="en-US" sz="1200" dirty="0"/>
                    </a:p>
                  </a:txBody>
                  <a:tcPr anchor="ctr"/>
                </a:tc>
                <a:tc>
                  <a:txBody>
                    <a:bodyPr/>
                    <a:lstStyle/>
                    <a:p>
                      <a:pPr algn="ctr"/>
                      <a:r>
                        <a:rPr lang="en-US" sz="1200" dirty="0" smtClean="0"/>
                        <a:t>53.41%</a:t>
                      </a:r>
                      <a:endParaRPr lang="en-US" sz="1200" dirty="0"/>
                    </a:p>
                  </a:txBody>
                  <a:tcPr anchor="ctr"/>
                </a:tc>
                <a:tc>
                  <a:txBody>
                    <a:bodyPr/>
                    <a:lstStyle/>
                    <a:p>
                      <a:pPr algn="ctr"/>
                      <a:r>
                        <a:rPr lang="en-US" sz="1200" dirty="0" smtClean="0"/>
                        <a:t>6.87%</a:t>
                      </a:r>
                      <a:endParaRPr lang="en-US" sz="1200" dirty="0"/>
                    </a:p>
                  </a:txBody>
                  <a:tcPr anchor="ctr"/>
                </a:tc>
              </a:tr>
              <a:tr h="182880">
                <a:tc>
                  <a:txBody>
                    <a:bodyPr/>
                    <a:lstStyle/>
                    <a:p>
                      <a:pPr algn="ctr"/>
                      <a:r>
                        <a:rPr lang="en-US" sz="1200" dirty="0" smtClean="0"/>
                        <a:t>A2</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43.40%</a:t>
                      </a:r>
                      <a:endParaRPr lang="en-US" sz="1200" dirty="0"/>
                    </a:p>
                  </a:txBody>
                  <a:tcPr anchor="ctr"/>
                </a:tc>
                <a:tc>
                  <a:txBody>
                    <a:bodyPr/>
                    <a:lstStyle/>
                    <a:p>
                      <a:pPr algn="ctr"/>
                      <a:r>
                        <a:rPr lang="en-US" sz="1200" dirty="0" smtClean="0">
                          <a:solidFill>
                            <a:srgbClr val="0070C0"/>
                          </a:solidFill>
                        </a:rPr>
                        <a:t>19.60%</a:t>
                      </a:r>
                      <a:endParaRPr lang="en-US" sz="1200" dirty="0">
                        <a:solidFill>
                          <a:srgbClr val="0070C0"/>
                        </a:solidFill>
                      </a:endParaRPr>
                    </a:p>
                  </a:txBody>
                  <a:tcPr anchor="ctr"/>
                </a:tc>
                <a:tc>
                  <a:txBody>
                    <a:bodyPr/>
                    <a:lstStyle/>
                    <a:p>
                      <a:pPr algn="ctr"/>
                      <a:r>
                        <a:rPr lang="en-US" sz="1200" dirty="0" smtClean="0">
                          <a:solidFill>
                            <a:srgbClr val="0070C0"/>
                          </a:solidFill>
                        </a:rPr>
                        <a:t>59.84%</a:t>
                      </a:r>
                      <a:endParaRPr lang="en-US" sz="1200" dirty="0">
                        <a:solidFill>
                          <a:srgbClr val="0070C0"/>
                        </a:solidFill>
                      </a:endParaRPr>
                    </a:p>
                  </a:txBody>
                  <a:tcPr anchor="ctr"/>
                </a:tc>
                <a:tc>
                  <a:txBody>
                    <a:bodyPr/>
                    <a:lstStyle/>
                    <a:p>
                      <a:pPr algn="ctr"/>
                      <a:r>
                        <a:rPr lang="en-US" sz="1200" dirty="0" smtClean="0">
                          <a:solidFill>
                            <a:srgbClr val="0070C0"/>
                          </a:solidFill>
                        </a:rPr>
                        <a:t>12.35%</a:t>
                      </a:r>
                      <a:endParaRPr lang="en-US" sz="1200" dirty="0">
                        <a:solidFill>
                          <a:srgbClr val="0070C0"/>
                        </a:solidFill>
                      </a:endParaRPr>
                    </a:p>
                  </a:txBody>
                  <a:tcPr anchor="ctr"/>
                </a:tc>
              </a:tr>
              <a:tr h="182880">
                <a:tc>
                  <a:txBody>
                    <a:bodyPr/>
                    <a:lstStyle/>
                    <a:p>
                      <a:pPr algn="ctr"/>
                      <a:r>
                        <a:rPr lang="en-US" sz="1200" dirty="0" smtClean="0"/>
                        <a:t>A3</a:t>
                      </a:r>
                      <a:endParaRPr lang="en-US" sz="1200" dirty="0"/>
                    </a:p>
                  </a:txBody>
                  <a:tcPr anchor="ctr"/>
                </a:tc>
                <a:tc>
                  <a:txBody>
                    <a:bodyPr/>
                    <a:lstStyle/>
                    <a:p>
                      <a:pPr algn="ct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solidFill>
                      <a:schemeClr val="bg1"/>
                    </a:solidFill>
                  </a:tcPr>
                </a:tc>
                <a:tc>
                  <a:txBody>
                    <a:bodyPr/>
                    <a:lstStyle/>
                    <a:p>
                      <a:pPr algn="ctr"/>
                      <a:r>
                        <a:rPr lang="en-US" sz="1200" dirty="0" smtClean="0">
                          <a:solidFill>
                            <a:srgbClr val="0070C0"/>
                          </a:solidFill>
                        </a:rPr>
                        <a:t>55.40%</a:t>
                      </a:r>
                      <a:endParaRPr lang="en-US" sz="1200" dirty="0">
                        <a:solidFill>
                          <a:srgbClr val="0070C0"/>
                        </a:solidFill>
                      </a:endParaRPr>
                    </a:p>
                  </a:txBody>
                  <a:tcPr anchor="ctr"/>
                </a:tc>
                <a:tc>
                  <a:txBody>
                    <a:bodyPr/>
                    <a:lstStyle/>
                    <a:p>
                      <a:pPr algn="ctr"/>
                      <a:r>
                        <a:rPr lang="en-US" sz="1200" dirty="0" smtClean="0">
                          <a:solidFill>
                            <a:srgbClr val="0070C0"/>
                          </a:solidFill>
                        </a:rPr>
                        <a:t>23.70%</a:t>
                      </a:r>
                      <a:endParaRPr lang="en-US" sz="1200" dirty="0">
                        <a:solidFill>
                          <a:srgbClr val="0070C0"/>
                        </a:solidFill>
                      </a:endParaRPr>
                    </a:p>
                  </a:txBody>
                  <a:tcPr anchor="ctr"/>
                </a:tc>
                <a:tc>
                  <a:txBody>
                    <a:bodyPr/>
                    <a:lstStyle/>
                    <a:p>
                      <a:pPr algn="ctr"/>
                      <a:r>
                        <a:rPr lang="en-US" sz="1200" dirty="0" smtClean="0">
                          <a:solidFill>
                            <a:srgbClr val="0070C0"/>
                          </a:solidFill>
                        </a:rPr>
                        <a:t>83.92%</a:t>
                      </a:r>
                      <a:endParaRPr lang="en-US" sz="1200" dirty="0">
                        <a:solidFill>
                          <a:srgbClr val="0070C0"/>
                        </a:solidFill>
                      </a:endParaRPr>
                    </a:p>
                  </a:txBody>
                  <a:tcPr anchor="ctr"/>
                </a:tc>
                <a:tc>
                  <a:txBody>
                    <a:bodyPr/>
                    <a:lstStyle/>
                    <a:p>
                      <a:pPr algn="ctr"/>
                      <a:r>
                        <a:rPr lang="en-US" sz="1200" dirty="0" smtClean="0">
                          <a:solidFill>
                            <a:srgbClr val="0070C0"/>
                          </a:solidFill>
                        </a:rPr>
                        <a:t>17.09%</a:t>
                      </a:r>
                      <a:endParaRPr lang="en-US" sz="1200" dirty="0">
                        <a:solidFill>
                          <a:srgbClr val="0070C0"/>
                        </a:solidFill>
                      </a:endParaRPr>
                    </a:p>
                  </a:txBody>
                  <a:tcPr anchor="ctr"/>
                </a:tc>
              </a:tr>
              <a:tr h="182880">
                <a:tc>
                  <a:txBody>
                    <a:bodyPr/>
                    <a:lstStyle/>
                    <a:p>
                      <a:pPr algn="ctr"/>
                      <a:r>
                        <a:rPr lang="en-US" sz="1200" dirty="0" smtClean="0"/>
                        <a:t>A4</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44.44%</a:t>
                      </a:r>
                      <a:endParaRPr lang="en-US" sz="1200" dirty="0"/>
                    </a:p>
                  </a:txBody>
                  <a:tcPr anchor="ctr"/>
                </a:tc>
                <a:tc>
                  <a:txBody>
                    <a:bodyPr/>
                    <a:lstStyle/>
                    <a:p>
                      <a:pPr algn="ctr"/>
                      <a:r>
                        <a:rPr lang="en-US" sz="1200" dirty="0" smtClean="0"/>
                        <a:t>9.55%</a:t>
                      </a:r>
                      <a:endParaRPr lang="en-US" sz="1200" dirty="0"/>
                    </a:p>
                  </a:txBody>
                  <a:tcPr anchor="ctr"/>
                </a:tc>
                <a:tc>
                  <a:txBody>
                    <a:bodyPr/>
                    <a:lstStyle/>
                    <a:p>
                      <a:pPr algn="ctr"/>
                      <a:r>
                        <a:rPr lang="en-US" sz="1200" dirty="0" smtClean="0"/>
                        <a:t>53.41%</a:t>
                      </a:r>
                      <a:endParaRPr lang="en-US" sz="1200" dirty="0"/>
                    </a:p>
                  </a:txBody>
                  <a:tcPr anchor="ctr"/>
                </a:tc>
                <a:tc>
                  <a:txBody>
                    <a:bodyPr/>
                    <a:lstStyle/>
                    <a:p>
                      <a:pPr algn="ctr"/>
                      <a:r>
                        <a:rPr lang="en-US" sz="1200" dirty="0" smtClean="0"/>
                        <a:t>6.84%</a:t>
                      </a:r>
                      <a:endParaRPr lang="en-US" sz="1200" dirty="0"/>
                    </a:p>
                  </a:txBody>
                  <a:tcPr anchor="ctr"/>
                </a:tc>
              </a:tr>
              <a:tr h="182880">
                <a:tc>
                  <a:txBody>
                    <a:bodyPr/>
                    <a:lstStyle/>
                    <a:p>
                      <a:pPr algn="ctr"/>
                      <a:r>
                        <a:rPr lang="en-US" sz="1200" dirty="0" smtClean="0"/>
                        <a:t>A5</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t>51.93%</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0070C0"/>
                          </a:solidFill>
                        </a:rPr>
                        <a:t>44.12%</a:t>
                      </a:r>
                      <a:endParaRPr lang="en-US" sz="1200" dirty="0">
                        <a:solidFill>
                          <a:srgbClr val="0070C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0070C0"/>
                          </a:solidFill>
                        </a:rPr>
                        <a:t>87.14%</a:t>
                      </a:r>
                      <a:endParaRPr lang="en-US" sz="1200" dirty="0">
                        <a:solidFill>
                          <a:srgbClr val="0070C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0070C0"/>
                          </a:solidFill>
                        </a:rPr>
                        <a:t>30.26%</a:t>
                      </a:r>
                      <a:endParaRPr lang="en-US" sz="1200" dirty="0">
                        <a:solidFill>
                          <a:srgbClr val="0070C0"/>
                        </a:solidFill>
                      </a:endParaRPr>
                    </a:p>
                  </a:txBody>
                  <a:tcPr anchor="ctr">
                    <a:lnB w="12700" cap="flat" cmpd="sng" algn="ctr">
                      <a:solidFill>
                        <a:schemeClr val="tx1"/>
                      </a:solidFill>
                      <a:prstDash val="solid"/>
                      <a:round/>
                      <a:headEnd type="none" w="med" len="med"/>
                      <a:tailEnd type="none" w="med" len="med"/>
                    </a:lnB>
                  </a:tcPr>
                </a:tc>
              </a:tr>
              <a:tr h="182880">
                <a:tc>
                  <a:txBody>
                    <a:bodyPr/>
                    <a:lstStyle/>
                    <a:p>
                      <a:pPr algn="ctr"/>
                      <a:r>
                        <a:rPr lang="en-US" sz="1200" dirty="0" smtClean="0"/>
                        <a:t>B1</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dirty="0">
                        <a:solidFill>
                          <a:srgbClr val="0070C0"/>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smtClean="0">
                          <a:solidFill>
                            <a:srgbClr val="0070C0"/>
                          </a:solidFill>
                        </a:rPr>
                        <a:t>75.25%</a:t>
                      </a:r>
                      <a:endParaRPr lang="en-US" sz="1200" dirty="0">
                        <a:solidFill>
                          <a:srgbClr val="0070C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t>47.33%</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t>87.14%</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olidFill>
                            <a:srgbClr val="0070C0"/>
                          </a:solidFill>
                        </a:rPr>
                        <a:t>46.00%</a:t>
                      </a:r>
                      <a:endParaRPr lang="en-US" sz="1200" dirty="0">
                        <a:solidFill>
                          <a:srgbClr val="0070C0"/>
                        </a:solidFill>
                      </a:endParaRPr>
                    </a:p>
                  </a:txBody>
                  <a:tcPr anchor="ctr">
                    <a:lnT w="12700" cap="flat" cmpd="sng" algn="ctr">
                      <a:solidFill>
                        <a:schemeClr val="tx1"/>
                      </a:solidFill>
                      <a:prstDash val="solid"/>
                      <a:round/>
                      <a:headEnd type="none" w="med" len="med"/>
                      <a:tailEnd type="none" w="med" len="med"/>
                    </a:lnT>
                  </a:tcPr>
                </a:tc>
              </a:tr>
              <a:tr h="182880">
                <a:tc>
                  <a:txBody>
                    <a:bodyPr/>
                    <a:lstStyle/>
                    <a:p>
                      <a:pPr algn="ctr"/>
                      <a:r>
                        <a:rPr lang="en-US" sz="1200" dirty="0" smtClean="0"/>
                        <a:t>B2</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51.93%</a:t>
                      </a:r>
                      <a:endParaRPr lang="en-US" sz="1200" dirty="0"/>
                    </a:p>
                  </a:txBody>
                  <a:tcPr anchor="ctr"/>
                </a:tc>
                <a:tc>
                  <a:txBody>
                    <a:bodyPr/>
                    <a:lstStyle/>
                    <a:p>
                      <a:pPr algn="ctr"/>
                      <a:r>
                        <a:rPr lang="en-US" sz="1200" dirty="0" smtClean="0"/>
                        <a:t>44.12%</a:t>
                      </a:r>
                      <a:endParaRPr lang="en-US" sz="1200" dirty="0"/>
                    </a:p>
                  </a:txBody>
                  <a:tcPr anchor="ctr"/>
                </a:tc>
                <a:tc>
                  <a:txBody>
                    <a:bodyPr/>
                    <a:lstStyle/>
                    <a:p>
                      <a:pPr algn="ctr"/>
                      <a:r>
                        <a:rPr lang="en-US" sz="1200" dirty="0" smtClean="0"/>
                        <a:t>87.14%</a:t>
                      </a:r>
                      <a:endParaRPr lang="en-US" sz="1200" dirty="0"/>
                    </a:p>
                  </a:txBody>
                  <a:tcPr anchor="ctr"/>
                </a:tc>
                <a:tc>
                  <a:txBody>
                    <a:bodyPr/>
                    <a:lstStyle/>
                    <a:p>
                      <a:pPr algn="ctr"/>
                      <a:r>
                        <a:rPr lang="en-US" sz="1200" dirty="0" smtClean="0"/>
                        <a:t>30.26%</a:t>
                      </a:r>
                      <a:endParaRPr lang="en-US" sz="1200" dirty="0"/>
                    </a:p>
                  </a:txBody>
                  <a:tcPr anchor="ctr"/>
                </a:tc>
              </a:tr>
              <a:tr h="182880">
                <a:tc>
                  <a:txBody>
                    <a:bodyPr/>
                    <a:lstStyle/>
                    <a:p>
                      <a:pPr algn="ctr"/>
                      <a:r>
                        <a:rPr lang="en-US" sz="1200" dirty="0" smtClean="0"/>
                        <a:t>B3</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51.93%</a:t>
                      </a:r>
                      <a:endParaRPr lang="en-US" sz="1200" dirty="0"/>
                    </a:p>
                  </a:txBody>
                  <a:tcPr anchor="ctr"/>
                </a:tc>
                <a:tc>
                  <a:txBody>
                    <a:bodyPr/>
                    <a:lstStyle/>
                    <a:p>
                      <a:pPr algn="ctr"/>
                      <a:r>
                        <a:rPr lang="en-US" sz="1200" dirty="0" smtClean="0"/>
                        <a:t>44.12%</a:t>
                      </a:r>
                      <a:endParaRPr lang="en-US" sz="1200" dirty="0"/>
                    </a:p>
                  </a:txBody>
                  <a:tcPr anchor="ctr"/>
                </a:tc>
                <a:tc>
                  <a:txBody>
                    <a:bodyPr/>
                    <a:lstStyle/>
                    <a:p>
                      <a:pPr algn="ctr"/>
                      <a:r>
                        <a:rPr lang="en-US" sz="1200" dirty="0" smtClean="0"/>
                        <a:t>87.14%</a:t>
                      </a:r>
                      <a:endParaRPr lang="en-US" sz="1200" dirty="0"/>
                    </a:p>
                  </a:txBody>
                  <a:tcPr anchor="ctr"/>
                </a:tc>
                <a:tc>
                  <a:txBody>
                    <a:bodyPr/>
                    <a:lstStyle/>
                    <a:p>
                      <a:pPr algn="ctr"/>
                      <a:r>
                        <a:rPr lang="en-US" sz="1200" dirty="0" smtClean="0"/>
                        <a:t>30.26%</a:t>
                      </a:r>
                      <a:endParaRPr lang="en-US" sz="1200" dirty="0"/>
                    </a:p>
                  </a:txBody>
                  <a:tcPr anchor="ctr"/>
                </a:tc>
              </a:tr>
              <a:tr h="182880">
                <a:tc>
                  <a:txBody>
                    <a:bodyPr/>
                    <a:lstStyle/>
                    <a:p>
                      <a:pPr algn="ctr"/>
                      <a:r>
                        <a:rPr lang="en-US" sz="1200" dirty="0" smtClean="0"/>
                        <a:t>B4</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52.87%</a:t>
                      </a:r>
                      <a:endParaRPr lang="en-US" sz="1200" dirty="0"/>
                    </a:p>
                  </a:txBody>
                  <a:tcPr anchor="ctr"/>
                </a:tc>
                <a:tc>
                  <a:txBody>
                    <a:bodyPr/>
                    <a:lstStyle/>
                    <a:p>
                      <a:pPr algn="ctr"/>
                      <a:r>
                        <a:rPr lang="en-US" sz="1200" dirty="0" smtClean="0"/>
                        <a:t>45.63%</a:t>
                      </a:r>
                      <a:endParaRPr lang="en-US" sz="1200" dirty="0"/>
                    </a:p>
                  </a:txBody>
                  <a:tcPr anchor="ctr"/>
                </a:tc>
                <a:tc>
                  <a:txBody>
                    <a:bodyPr/>
                    <a:lstStyle/>
                    <a:p>
                      <a:pPr algn="ctr"/>
                      <a:r>
                        <a:rPr lang="en-US" sz="1200" dirty="0" smtClean="0"/>
                        <a:t>87.14%</a:t>
                      </a:r>
                      <a:endParaRPr lang="en-US" sz="1200" dirty="0"/>
                    </a:p>
                  </a:txBody>
                  <a:tcPr anchor="ctr"/>
                </a:tc>
                <a:tc>
                  <a:txBody>
                    <a:bodyPr/>
                    <a:lstStyle/>
                    <a:p>
                      <a:pPr algn="ctr"/>
                      <a:r>
                        <a:rPr lang="en-US" sz="1200" dirty="0" smtClean="0"/>
                        <a:t>31.62%</a:t>
                      </a:r>
                      <a:endParaRPr lang="en-US" sz="1200" dirty="0"/>
                    </a:p>
                  </a:txBody>
                  <a:tcPr anchor="ctr"/>
                </a:tc>
              </a:tr>
              <a:tr h="182880">
                <a:tc>
                  <a:txBody>
                    <a:bodyPr/>
                    <a:lstStyle/>
                    <a:p>
                      <a:pPr algn="ctr"/>
                      <a:r>
                        <a:rPr lang="en-US" sz="1200" dirty="0" smtClean="0"/>
                        <a:t>B5</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ym typeface="Wingdings"/>
                        </a:rPr>
                        <a:t></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200"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rgbClr val="0070C0"/>
                          </a:solidFill>
                        </a:rPr>
                        <a:t>75.97%</a:t>
                      </a:r>
                      <a:endParaRPr lang="en-US" sz="1200" dirty="0">
                        <a:solidFill>
                          <a:srgbClr val="0070C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t>48.59%</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t>87.14%</a:t>
                      </a:r>
                      <a:endParaRPr lang="en-US" sz="1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0070C0"/>
                          </a:solidFill>
                        </a:rPr>
                        <a:t>47.30%</a:t>
                      </a:r>
                      <a:endParaRPr lang="en-US" sz="1200" dirty="0">
                        <a:solidFill>
                          <a:srgbClr val="0070C0"/>
                        </a:solidFill>
                      </a:endParaRPr>
                    </a:p>
                  </a:txBody>
                  <a:tcPr anchor="ctr">
                    <a:lnB w="12700" cap="flat" cmpd="sng" algn="ctr">
                      <a:solidFill>
                        <a:schemeClr val="tx1"/>
                      </a:solidFill>
                      <a:prstDash val="solid"/>
                      <a:round/>
                      <a:headEnd type="none" w="med" len="med"/>
                      <a:tailEnd type="none" w="med" len="med"/>
                    </a:lnB>
                  </a:tcPr>
                </a:tc>
              </a:tr>
              <a:tr h="182880">
                <a:tc>
                  <a:txBody>
                    <a:bodyPr/>
                    <a:lstStyle/>
                    <a:p>
                      <a:pPr algn="ctr"/>
                      <a:r>
                        <a:rPr lang="en-US" sz="1200" dirty="0" smtClean="0"/>
                        <a:t>C1</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ym typeface="Wingdings"/>
                        </a:rPr>
                        <a:t></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tcPr>
                </a:tc>
                <a:tc>
                  <a:txBody>
                    <a:bodyPr/>
                    <a:lstStyle/>
                    <a:p>
                      <a:pPr algn="ct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dirty="0" smtClean="0"/>
                        <a:t>77.10%</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olidFill>
                            <a:srgbClr val="0070C0"/>
                          </a:solidFill>
                        </a:rPr>
                        <a:t>50.28%</a:t>
                      </a:r>
                      <a:endParaRPr lang="en-US" sz="1200" dirty="0">
                        <a:solidFill>
                          <a:srgbClr val="0070C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solidFill>
                            <a:srgbClr val="0070C0"/>
                          </a:solidFill>
                        </a:rPr>
                        <a:t>90.34%</a:t>
                      </a:r>
                      <a:endParaRPr lang="en-US" sz="1200" dirty="0">
                        <a:solidFill>
                          <a:srgbClr val="0070C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t>49.14%</a:t>
                      </a:r>
                      <a:endParaRPr lang="en-US" sz="1200" dirty="0"/>
                    </a:p>
                  </a:txBody>
                  <a:tcPr anchor="ctr">
                    <a:lnT w="12700" cap="flat" cmpd="sng" algn="ctr">
                      <a:solidFill>
                        <a:schemeClr val="tx1"/>
                      </a:solidFill>
                      <a:prstDash val="solid"/>
                      <a:round/>
                      <a:headEnd type="none" w="med" len="med"/>
                      <a:tailEnd type="none" w="med" len="med"/>
                    </a:lnT>
                  </a:tcPr>
                </a:tc>
              </a:tr>
              <a:tr h="182880">
                <a:tc>
                  <a:txBody>
                    <a:bodyPr/>
                    <a:lstStyle/>
                    <a:p>
                      <a:pPr algn="ctr"/>
                      <a:r>
                        <a:rPr lang="en-US" sz="1200" dirty="0" smtClean="0"/>
                        <a:t>C2</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76.71%</a:t>
                      </a:r>
                      <a:endParaRPr lang="en-US" sz="1200" dirty="0"/>
                    </a:p>
                  </a:txBody>
                  <a:tcPr anchor="ctr"/>
                </a:tc>
                <a:tc>
                  <a:txBody>
                    <a:bodyPr/>
                    <a:lstStyle/>
                    <a:p>
                      <a:pPr algn="ctr"/>
                      <a:r>
                        <a:rPr lang="en-US" sz="1200" dirty="0" smtClean="0"/>
                        <a:t>50.09%</a:t>
                      </a:r>
                      <a:endParaRPr lang="en-US" sz="1200" dirty="0"/>
                    </a:p>
                  </a:txBody>
                  <a:tcPr anchor="ctr"/>
                </a:tc>
                <a:tc>
                  <a:txBody>
                    <a:bodyPr/>
                    <a:lstStyle/>
                    <a:p>
                      <a:pPr algn="ctr"/>
                      <a:r>
                        <a:rPr lang="en-US" sz="1200" dirty="0" smtClean="0"/>
                        <a:t>89.06%</a:t>
                      </a:r>
                      <a:endParaRPr lang="en-US" sz="1200" dirty="0"/>
                    </a:p>
                  </a:txBody>
                  <a:tcPr anchor="ctr"/>
                </a:tc>
                <a:tc>
                  <a:txBody>
                    <a:bodyPr/>
                    <a:lstStyle/>
                    <a:p>
                      <a:pPr algn="ctr"/>
                      <a:r>
                        <a:rPr lang="en-US" sz="1200" dirty="0" smtClean="0"/>
                        <a:t>48.76%</a:t>
                      </a:r>
                      <a:endParaRPr lang="en-US" sz="1200" dirty="0"/>
                    </a:p>
                  </a:txBody>
                  <a:tcPr anchor="ctr"/>
                </a:tc>
              </a:tr>
              <a:tr h="182880">
                <a:tc>
                  <a:txBody>
                    <a:bodyPr/>
                    <a:lstStyle/>
                    <a:p>
                      <a:pPr algn="ctr"/>
                      <a:r>
                        <a:rPr lang="en-US" sz="1200" dirty="0" smtClean="0"/>
                        <a:t>C3</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77.10%</a:t>
                      </a:r>
                      <a:endParaRPr lang="en-US" sz="1200" dirty="0"/>
                    </a:p>
                  </a:txBody>
                  <a:tcPr anchor="ctr"/>
                </a:tc>
                <a:tc>
                  <a:txBody>
                    <a:bodyPr/>
                    <a:lstStyle/>
                    <a:p>
                      <a:pPr algn="ctr"/>
                      <a:r>
                        <a:rPr lang="en-US" sz="1200" dirty="0" smtClean="0"/>
                        <a:t>50.28%</a:t>
                      </a:r>
                      <a:endParaRPr lang="en-US" sz="1200" dirty="0"/>
                    </a:p>
                  </a:txBody>
                  <a:tcPr anchor="ctr"/>
                </a:tc>
                <a:tc>
                  <a:txBody>
                    <a:bodyPr/>
                    <a:lstStyle/>
                    <a:p>
                      <a:pPr algn="ctr"/>
                      <a:r>
                        <a:rPr lang="en-US" sz="1200" dirty="0" smtClean="0"/>
                        <a:t>90.34%</a:t>
                      </a:r>
                      <a:endParaRPr lang="en-US" sz="1200" dirty="0"/>
                    </a:p>
                  </a:txBody>
                  <a:tcPr anchor="ctr"/>
                </a:tc>
                <a:tc>
                  <a:txBody>
                    <a:bodyPr/>
                    <a:lstStyle/>
                    <a:p>
                      <a:pPr algn="ctr"/>
                      <a:r>
                        <a:rPr lang="en-US" sz="1200" dirty="0" smtClean="0"/>
                        <a:t>49.14%</a:t>
                      </a:r>
                      <a:endParaRPr lang="en-US" sz="1200" dirty="0"/>
                    </a:p>
                  </a:txBody>
                  <a:tcPr anchor="ctr"/>
                </a:tc>
              </a:tr>
              <a:tr h="182880">
                <a:tc>
                  <a:txBody>
                    <a:bodyPr/>
                    <a:lstStyle/>
                    <a:p>
                      <a:pPr algn="ctr"/>
                      <a:r>
                        <a:rPr lang="en-US" sz="1200" dirty="0" smtClean="0"/>
                        <a:t>C4</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solidFill>
                      <a:schemeClr val="bg1"/>
                    </a:solidFill>
                  </a:tcPr>
                </a:tc>
                <a:tc>
                  <a:txBody>
                    <a:bodyPr/>
                    <a:lstStyle/>
                    <a:p>
                      <a:pPr algn="ctr"/>
                      <a:r>
                        <a:rPr lang="en-US" sz="1200" dirty="0" smtClean="0"/>
                        <a:t>78.71%</a:t>
                      </a:r>
                      <a:endParaRPr lang="en-US" sz="1200" dirty="0"/>
                    </a:p>
                  </a:txBody>
                  <a:tcPr anchor="ctr"/>
                </a:tc>
                <a:tc>
                  <a:txBody>
                    <a:bodyPr/>
                    <a:lstStyle/>
                    <a:p>
                      <a:pPr algn="ctr"/>
                      <a:r>
                        <a:rPr lang="en-US" sz="1200" dirty="0" smtClean="0"/>
                        <a:t>49.34%</a:t>
                      </a:r>
                      <a:endParaRPr lang="en-US" sz="1200" dirty="0"/>
                    </a:p>
                  </a:txBody>
                  <a:tcPr anchor="ctr"/>
                </a:tc>
                <a:tc>
                  <a:txBody>
                    <a:bodyPr/>
                    <a:lstStyle/>
                    <a:p>
                      <a:pPr algn="ctr"/>
                      <a:r>
                        <a:rPr lang="en-US" sz="1200" dirty="0" smtClean="0"/>
                        <a:t>87.14%</a:t>
                      </a:r>
                      <a:endParaRPr lang="en-US" sz="1200" dirty="0"/>
                    </a:p>
                  </a:txBody>
                  <a:tcPr anchor="ctr"/>
                </a:tc>
                <a:tc>
                  <a:txBody>
                    <a:bodyPr/>
                    <a:lstStyle/>
                    <a:p>
                      <a:pPr algn="ctr"/>
                      <a:r>
                        <a:rPr lang="en-US" sz="1200" dirty="0" smtClean="0"/>
                        <a:t>48.46%</a:t>
                      </a:r>
                      <a:endParaRPr lang="en-US" sz="1200" dirty="0"/>
                    </a:p>
                  </a:txBody>
                  <a:tcPr anchor="ctr"/>
                </a:tc>
              </a:tr>
              <a:tr h="182880">
                <a:tc>
                  <a:txBody>
                    <a:bodyPr/>
                    <a:lstStyle/>
                    <a:p>
                      <a:pPr algn="ctr"/>
                      <a:r>
                        <a:rPr lang="en-US" sz="1200" dirty="0" smtClean="0"/>
                        <a:t>C5</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sz="1200" dirty="0"/>
                    </a:p>
                  </a:txBody>
                  <a:tcPr anchor="ctr">
                    <a:solidFill>
                      <a:schemeClr val="bg1"/>
                    </a:solidFill>
                  </a:tcPr>
                </a:tc>
                <a:tc>
                  <a:txBody>
                    <a:bodyPr/>
                    <a:lstStyle/>
                    <a:p>
                      <a:pPr algn="ctr"/>
                      <a:r>
                        <a:rPr lang="en-US" sz="1200" dirty="0" smtClean="0">
                          <a:solidFill>
                            <a:srgbClr val="0070C0"/>
                          </a:solidFill>
                        </a:rPr>
                        <a:t>80.29%</a:t>
                      </a:r>
                      <a:endParaRPr lang="en-US" sz="1200" dirty="0">
                        <a:solidFill>
                          <a:srgbClr val="0070C0"/>
                        </a:solidFill>
                      </a:endParaRPr>
                    </a:p>
                  </a:txBody>
                  <a:tcPr anchor="ctr"/>
                </a:tc>
                <a:tc>
                  <a:txBody>
                    <a:bodyPr/>
                    <a:lstStyle/>
                    <a:p>
                      <a:pPr algn="ctr"/>
                      <a:r>
                        <a:rPr lang="en-US" sz="1200" dirty="0" smtClean="0"/>
                        <a:t>50.83%</a:t>
                      </a:r>
                      <a:endParaRPr lang="en-US" sz="1200" dirty="0"/>
                    </a:p>
                  </a:txBody>
                  <a:tcPr anchor="ctr"/>
                </a:tc>
                <a:tc>
                  <a:txBody>
                    <a:bodyPr/>
                    <a:lstStyle/>
                    <a:p>
                      <a:pPr algn="ctr"/>
                      <a:r>
                        <a:rPr lang="en-US" sz="1200" dirty="0" smtClean="0"/>
                        <a:t>90.34%</a:t>
                      </a:r>
                      <a:endParaRPr lang="en-US" sz="1200" dirty="0"/>
                    </a:p>
                  </a:txBody>
                  <a:tcPr anchor="ctr"/>
                </a:tc>
                <a:tc>
                  <a:txBody>
                    <a:bodyPr/>
                    <a:lstStyle/>
                    <a:p>
                      <a:pPr algn="ctr"/>
                      <a:r>
                        <a:rPr lang="en-US" sz="1200" dirty="0" smtClean="0">
                          <a:solidFill>
                            <a:srgbClr val="0070C0"/>
                          </a:solidFill>
                        </a:rPr>
                        <a:t>50.10%</a:t>
                      </a:r>
                      <a:endParaRPr lang="en-US" sz="1200" dirty="0">
                        <a:solidFill>
                          <a:srgbClr val="0070C0"/>
                        </a:solidFill>
                      </a:endParaRPr>
                    </a:p>
                  </a:txBody>
                  <a:tcPr anchor="ctr"/>
                </a:tc>
              </a:tr>
              <a:tr h="274320">
                <a:tc>
                  <a:txBody>
                    <a:bodyPr/>
                    <a:lstStyle/>
                    <a:p>
                      <a:pPr algn="ctr"/>
                      <a:r>
                        <a:rPr lang="en-US" sz="1200" dirty="0" smtClean="0"/>
                        <a:t>C6</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r>
                        <a:rPr lang="en-US" sz="1200" dirty="0" smtClean="0">
                          <a:sym typeface="Wingdings"/>
                        </a:rPr>
                        <a:t></a:t>
                      </a:r>
                      <a:endParaRPr lang="en-US" sz="1200" dirty="0"/>
                    </a:p>
                  </a:txBody>
                  <a:tcPr anchor="ctr"/>
                </a:tc>
                <a:tc>
                  <a:txBody>
                    <a:bodyPr/>
                    <a:lstStyle/>
                    <a:p>
                      <a:pPr algn="ctr"/>
                      <a:endParaRPr lang="en-US" dirty="0"/>
                    </a:p>
                  </a:txBody>
                  <a:tcPr anchor="ctr">
                    <a:solidFill>
                      <a:schemeClr val="bg1"/>
                    </a:solidFill>
                  </a:tcPr>
                </a:tc>
                <a:tc>
                  <a:txBody>
                    <a:bodyPr/>
                    <a:lstStyle/>
                    <a:p>
                      <a:pPr algn="ctr"/>
                      <a:r>
                        <a:rPr lang="en-US" sz="1200" dirty="0" smtClean="0"/>
                        <a:t>80.29%</a:t>
                      </a:r>
                      <a:endParaRPr lang="en-US" sz="1200" dirty="0"/>
                    </a:p>
                  </a:txBody>
                  <a:tcPr anchor="ctr"/>
                </a:tc>
                <a:tc>
                  <a:txBody>
                    <a:bodyPr/>
                    <a:lstStyle/>
                    <a:p>
                      <a:pPr algn="ctr"/>
                      <a:r>
                        <a:rPr lang="en-US" sz="1200" dirty="0" smtClean="0"/>
                        <a:t>50.83%</a:t>
                      </a:r>
                      <a:endParaRPr lang="en-US" sz="1200" dirty="0"/>
                    </a:p>
                  </a:txBody>
                  <a:tcPr anchor="ctr"/>
                </a:tc>
                <a:tc>
                  <a:txBody>
                    <a:bodyPr/>
                    <a:lstStyle/>
                    <a:p>
                      <a:pPr algn="ctr"/>
                      <a:r>
                        <a:rPr lang="en-US" sz="1200" dirty="0" smtClean="0"/>
                        <a:t>90.34%</a:t>
                      </a:r>
                      <a:endParaRPr lang="en-US" sz="1200" dirty="0"/>
                    </a:p>
                  </a:txBody>
                  <a:tcPr anchor="ctr"/>
                </a:tc>
                <a:tc>
                  <a:txBody>
                    <a:bodyPr/>
                    <a:lstStyle/>
                    <a:p>
                      <a:pPr algn="ctr"/>
                      <a:r>
                        <a:rPr lang="en-US" sz="1200" dirty="0" smtClean="0"/>
                        <a:t>50.10%</a:t>
                      </a:r>
                      <a:endParaRPr lang="en-US" sz="1200" dirty="0"/>
                    </a:p>
                  </a:txBody>
                  <a:tcPr anchor="ctr"/>
                </a:tc>
              </a:tr>
            </a:tbl>
          </a:graphicData>
        </a:graphic>
      </p:graphicFrame>
      <p:sp>
        <p:nvSpPr>
          <p:cNvPr id="9" name="TextBox 8"/>
          <p:cNvSpPr txBox="1"/>
          <p:nvPr/>
        </p:nvSpPr>
        <p:spPr>
          <a:xfrm>
            <a:off x="1849600" y="0"/>
            <a:ext cx="5121234" cy="461665"/>
          </a:xfrm>
          <a:prstGeom prst="rect">
            <a:avLst/>
          </a:prstGeom>
          <a:noFill/>
        </p:spPr>
        <p:txBody>
          <a:bodyPr wrap="square" rtlCol="0">
            <a:spAutoFit/>
          </a:bodyPr>
          <a:lstStyle/>
          <a:p>
            <a:pPr algn="ctr"/>
            <a:r>
              <a:rPr lang="en-US" sz="2400" dirty="0" smtClean="0"/>
              <a:t>Caveats for Operational EDR (</a:t>
            </a:r>
            <a:r>
              <a:rPr lang="en-US" sz="2400" dirty="0" smtClean="0"/>
              <a:t>3/6)</a:t>
            </a:r>
            <a:endParaRPr lang="en-US" sz="2400"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83"/>
            <a:ext cx="8229600" cy="522508"/>
          </a:xfrm>
        </p:spPr>
        <p:txBody>
          <a:bodyPr>
            <a:normAutofit fontScale="90000"/>
          </a:bodyPr>
          <a:lstStyle/>
          <a:p>
            <a:r>
              <a:rPr lang="en-US" dirty="0" smtClean="0"/>
              <a:t>Caveats for Operational CrIMSS EDR (</a:t>
            </a:r>
            <a:r>
              <a:rPr lang="en-US" dirty="0" smtClean="0"/>
              <a:t>4/6)</a:t>
            </a:r>
            <a:r>
              <a:rPr lang="en-US" dirty="0" smtClean="0"/>
              <a:t/>
            </a:r>
            <a:br>
              <a:rPr lang="en-US" dirty="0" smtClean="0"/>
            </a:br>
            <a:endParaRPr lang="en-US" dirty="0"/>
          </a:p>
        </p:txBody>
      </p:sp>
      <p:sp>
        <p:nvSpPr>
          <p:cNvPr id="3" name="Content Placeholder 2"/>
          <p:cNvSpPr>
            <a:spLocks noGrp="1"/>
          </p:cNvSpPr>
          <p:nvPr>
            <p:ph idx="1"/>
          </p:nvPr>
        </p:nvSpPr>
        <p:spPr>
          <a:xfrm>
            <a:off x="457200" y="979726"/>
            <a:ext cx="8229600" cy="765947"/>
          </a:xfrm>
        </p:spPr>
        <p:txBody>
          <a:bodyPr>
            <a:normAutofit fontScale="92500" lnSpcReduction="20000"/>
          </a:bodyPr>
          <a:lstStyle/>
          <a:p>
            <a:r>
              <a:rPr lang="en-US" dirty="0" err="1" smtClean="0"/>
              <a:t>Comparson</a:t>
            </a:r>
            <a:r>
              <a:rPr lang="en-US" dirty="0" smtClean="0"/>
              <a:t> of the IR+MW EDR </a:t>
            </a:r>
            <a:r>
              <a:rPr lang="en-US" dirty="0" err="1" smtClean="0"/>
              <a:t>w.r.t</a:t>
            </a:r>
            <a:r>
              <a:rPr lang="en-US" dirty="0" smtClean="0"/>
              <a:t>. ECMWF for May 15, 2012 -- if all the changes are installed (Off-line runs)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38</a:t>
            </a:fld>
            <a:endParaRPr lang="en-US" dirty="0"/>
          </a:p>
        </p:txBody>
      </p:sp>
      <p:pic>
        <p:nvPicPr>
          <p:cNvPr id="5" name="Picture 4" descr="120716murty_lo_rms.png"/>
          <p:cNvPicPr>
            <a:picLocks noChangeAspect="1"/>
          </p:cNvPicPr>
          <p:nvPr/>
        </p:nvPicPr>
        <p:blipFill>
          <a:blip r:embed="rId2"/>
          <a:stretch>
            <a:fillRect/>
          </a:stretch>
        </p:blipFill>
        <p:spPr>
          <a:xfrm>
            <a:off x="2553195" y="1745673"/>
            <a:ext cx="6158759" cy="4482189"/>
          </a:xfrm>
          <a:prstGeom prst="rect">
            <a:avLst/>
          </a:prstGeom>
        </p:spPr>
      </p:pic>
      <p:sp>
        <p:nvSpPr>
          <p:cNvPr id="6" name="TextBox 5"/>
          <p:cNvSpPr txBox="1"/>
          <p:nvPr/>
        </p:nvSpPr>
        <p:spPr>
          <a:xfrm>
            <a:off x="166255" y="1971316"/>
            <a:ext cx="2363189" cy="4031873"/>
          </a:xfrm>
          <a:prstGeom prst="rect">
            <a:avLst/>
          </a:prstGeom>
          <a:noFill/>
        </p:spPr>
        <p:txBody>
          <a:bodyPr wrap="square" rtlCol="0">
            <a:spAutoFit/>
          </a:bodyPr>
          <a:lstStyle/>
          <a:p>
            <a:pPr>
              <a:buFont typeface="Arial" pitchFamily="34" charset="0"/>
              <a:buChar char="•"/>
            </a:pPr>
            <a:r>
              <a:rPr lang="en-US" sz="1600" dirty="0" smtClean="0"/>
              <a:t>Global (red), land (green) and ocean (blue) statistics for the CrIMSS EDR (dashed) and  heritage AIRS product (solid).</a:t>
            </a:r>
          </a:p>
          <a:p>
            <a:pPr>
              <a:buFont typeface="Arial" pitchFamily="34" charset="0"/>
              <a:buChar char="•"/>
            </a:pPr>
            <a:endParaRPr lang="en-US" sz="1600" dirty="0" smtClean="0"/>
          </a:p>
          <a:p>
            <a:pPr>
              <a:buFont typeface="Arial" pitchFamily="34" charset="0"/>
              <a:buChar char="•"/>
            </a:pPr>
            <a:r>
              <a:rPr lang="en-US" sz="1600" dirty="0" smtClean="0"/>
              <a:t>CrIMSS EDR has lower yield (38-53%) than AIRS (~75%) at this time</a:t>
            </a:r>
          </a:p>
          <a:p>
            <a:pPr>
              <a:buFont typeface="Arial" pitchFamily="34" charset="0"/>
              <a:buChar char="•"/>
            </a:pPr>
            <a:endParaRPr lang="en-US" sz="1600" dirty="0" smtClean="0"/>
          </a:p>
          <a:p>
            <a:pPr>
              <a:buFont typeface="Arial" pitchFamily="34" charset="0"/>
              <a:buChar char="•"/>
            </a:pPr>
            <a:r>
              <a:rPr lang="en-US" sz="1600" dirty="0" smtClean="0"/>
              <a:t>KPP performance is close to requirements (1.6K) for AVTP,  but we still have work to do for AVMP (global is 28% vs. 20% requirement)</a:t>
            </a:r>
            <a:endParaRPr lang="en-US" sz="1600" dirty="0"/>
          </a:p>
        </p:txBody>
      </p:sp>
      <p:cxnSp>
        <p:nvCxnSpPr>
          <p:cNvPr id="8" name="Straight Connector 7"/>
          <p:cNvCxnSpPr/>
          <p:nvPr/>
        </p:nvCxnSpPr>
        <p:spPr>
          <a:xfrm flipH="1" flipV="1">
            <a:off x="3871354" y="4203865"/>
            <a:ext cx="0" cy="1638795"/>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6992504" y="4904509"/>
            <a:ext cx="0" cy="948052"/>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6992504" y="4904509"/>
            <a:ext cx="453325" cy="9882"/>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7445829" y="3265714"/>
            <a:ext cx="0" cy="1638795"/>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3835729" y="2565070"/>
            <a:ext cx="0" cy="1638795"/>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3845630" y="4201891"/>
            <a:ext cx="25724" cy="1974"/>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871354" y="4201891"/>
            <a:ext cx="653145" cy="23948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45829" y="4199916"/>
            <a:ext cx="653145" cy="23948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80114" y="3788234"/>
            <a:ext cx="1187533" cy="461665"/>
          </a:xfrm>
          <a:prstGeom prst="rect">
            <a:avLst/>
          </a:prstGeom>
          <a:noFill/>
        </p:spPr>
        <p:txBody>
          <a:bodyPr wrap="square" rtlCol="0">
            <a:spAutoFit/>
          </a:bodyPr>
          <a:lstStyle/>
          <a:p>
            <a:pPr algn="ctr"/>
            <a:r>
              <a:rPr lang="en-US" sz="1200" b="1" dirty="0" smtClean="0">
                <a:solidFill>
                  <a:srgbClr val="C00000"/>
                </a:solidFill>
              </a:rPr>
              <a:t>L1 Requirements</a:t>
            </a:r>
            <a:endParaRPr lang="en-US" sz="1200" b="1" dirty="0">
              <a:solidFill>
                <a:srgbClr val="C00000"/>
              </a:solidFill>
            </a:endParaRPr>
          </a:p>
        </p:txBody>
      </p:sp>
      <p:sp>
        <p:nvSpPr>
          <p:cNvPr id="24" name="TextBox 23"/>
          <p:cNvSpPr txBox="1"/>
          <p:nvPr/>
        </p:nvSpPr>
        <p:spPr>
          <a:xfrm>
            <a:off x="7479389" y="3786259"/>
            <a:ext cx="1187533" cy="461665"/>
          </a:xfrm>
          <a:prstGeom prst="rect">
            <a:avLst/>
          </a:prstGeom>
          <a:noFill/>
        </p:spPr>
        <p:txBody>
          <a:bodyPr wrap="square" rtlCol="0">
            <a:spAutoFit/>
          </a:bodyPr>
          <a:lstStyle/>
          <a:p>
            <a:pPr algn="ctr"/>
            <a:r>
              <a:rPr lang="en-US" sz="1200" b="1" dirty="0" smtClean="0">
                <a:solidFill>
                  <a:srgbClr val="C00000"/>
                </a:solidFill>
              </a:rPr>
              <a:t>L1 Requirements</a:t>
            </a:r>
            <a:endParaRPr lang="en-US" sz="1200" b="1" dirty="0">
              <a:solidFill>
                <a:srgbClr val="C00000"/>
              </a:solidFill>
            </a:endParaRPr>
          </a:p>
        </p:txBody>
      </p:sp>
      <p:sp>
        <p:nvSpPr>
          <p:cNvPr id="25" name="Oval 24"/>
          <p:cNvSpPr/>
          <p:nvPr/>
        </p:nvSpPr>
        <p:spPr>
          <a:xfrm>
            <a:off x="8300852" y="1828816"/>
            <a:ext cx="411102" cy="11518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endCxn id="25" idx="4"/>
          </p:cNvCxnSpPr>
          <p:nvPr/>
        </p:nvCxnSpPr>
        <p:spPr>
          <a:xfrm flipV="1">
            <a:off x="8098975" y="2980706"/>
            <a:ext cx="407428" cy="80409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31789" y="3048034"/>
            <a:ext cx="1187533" cy="276999"/>
          </a:xfrm>
          <a:prstGeom prst="rect">
            <a:avLst/>
          </a:prstGeom>
          <a:noFill/>
        </p:spPr>
        <p:txBody>
          <a:bodyPr wrap="square" rtlCol="0">
            <a:spAutoFit/>
          </a:bodyPr>
          <a:lstStyle/>
          <a:p>
            <a:pPr algn="ctr"/>
            <a:r>
              <a:rPr lang="en-US" sz="1200" b="1" dirty="0" smtClean="0">
                <a:solidFill>
                  <a:srgbClr val="C00000"/>
                </a:solidFill>
              </a:rPr>
              <a:t>KPP</a:t>
            </a:r>
            <a:endParaRPr lang="en-US" sz="1200" b="1" dirty="0">
              <a:solidFill>
                <a:srgbClr val="C00000"/>
              </a:solidFill>
            </a:endParaRPr>
          </a:p>
        </p:txBody>
      </p:sp>
      <p:sp>
        <p:nvSpPr>
          <p:cNvPr id="29" name="Oval 28"/>
          <p:cNvSpPr/>
          <p:nvPr/>
        </p:nvSpPr>
        <p:spPr>
          <a:xfrm>
            <a:off x="4560123" y="1850591"/>
            <a:ext cx="674923" cy="11518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130639" y="3133134"/>
            <a:ext cx="1187533" cy="276999"/>
          </a:xfrm>
          <a:prstGeom prst="rect">
            <a:avLst/>
          </a:prstGeom>
          <a:noFill/>
        </p:spPr>
        <p:txBody>
          <a:bodyPr wrap="square" rtlCol="0">
            <a:spAutoFit/>
          </a:bodyPr>
          <a:lstStyle/>
          <a:p>
            <a:pPr algn="ctr"/>
            <a:r>
              <a:rPr lang="en-US" sz="1200" b="1" dirty="0" smtClean="0">
                <a:solidFill>
                  <a:srgbClr val="C00000"/>
                </a:solidFill>
              </a:rPr>
              <a:t>KPP</a:t>
            </a:r>
            <a:endParaRPr lang="en-US" sz="1200" b="1" dirty="0">
              <a:solidFill>
                <a:srgbClr val="C00000"/>
              </a:solidFill>
            </a:endParaRPr>
          </a:p>
        </p:txBody>
      </p:sp>
      <p:cxnSp>
        <p:nvCxnSpPr>
          <p:cNvPr id="31" name="Straight Arrow Connector 30"/>
          <p:cNvCxnSpPr>
            <a:endCxn id="29" idx="4"/>
          </p:cNvCxnSpPr>
          <p:nvPr/>
        </p:nvCxnSpPr>
        <p:spPr>
          <a:xfrm flipV="1">
            <a:off x="4819410" y="3002481"/>
            <a:ext cx="78175" cy="78231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CrIMSS EDR </a:t>
            </a:r>
            <a:r>
              <a:rPr lang="en-US" dirty="0" smtClean="0"/>
              <a:t>(5/6)</a:t>
            </a:r>
            <a:r>
              <a:rPr lang="en-US" dirty="0" smtClean="0"/>
              <a:t/>
            </a:r>
            <a:br>
              <a:rPr lang="en-US" dirty="0" smtClean="0"/>
            </a:br>
            <a:r>
              <a:rPr lang="en-US" sz="3100" dirty="0" smtClean="0"/>
              <a:t>(additional issues)</a:t>
            </a:r>
            <a:endParaRPr lang="en-US" sz="3100" dirty="0"/>
          </a:p>
        </p:txBody>
      </p:sp>
      <p:sp>
        <p:nvSpPr>
          <p:cNvPr id="3" name="Content Placeholder 2"/>
          <p:cNvSpPr>
            <a:spLocks noGrp="1"/>
          </p:cNvSpPr>
          <p:nvPr>
            <p:ph idx="1"/>
          </p:nvPr>
        </p:nvSpPr>
        <p:spPr>
          <a:xfrm>
            <a:off x="457200" y="1371600"/>
            <a:ext cx="8229600" cy="4984750"/>
          </a:xfrm>
        </p:spPr>
        <p:txBody>
          <a:bodyPr>
            <a:normAutofit fontScale="92500" lnSpcReduction="10000"/>
          </a:bodyPr>
          <a:lstStyle/>
          <a:p>
            <a:r>
              <a:rPr lang="en-US" dirty="0" smtClean="0"/>
              <a:t>Daytime scenes have lower (~20%)  yield than </a:t>
            </a:r>
            <a:r>
              <a:rPr lang="en-US" dirty="0" smtClean="0"/>
              <a:t>nighttime </a:t>
            </a:r>
            <a:r>
              <a:rPr lang="en-US" dirty="0" smtClean="0"/>
              <a:t>due to a software error in the indexing of channels affected by non-LTE</a:t>
            </a:r>
          </a:p>
          <a:p>
            <a:pPr lvl="1"/>
            <a:r>
              <a:rPr lang="en-US" dirty="0" smtClean="0"/>
              <a:t>Recently discovered bug and changes required are understood.</a:t>
            </a:r>
          </a:p>
          <a:p>
            <a:pPr lvl="1"/>
            <a:r>
              <a:rPr lang="en-US" dirty="0" smtClean="0"/>
              <a:t>The fix has not been implemented in any figures shown herein.</a:t>
            </a:r>
          </a:p>
          <a:p>
            <a:r>
              <a:rPr lang="en-US" dirty="0" smtClean="0"/>
              <a:t>Precipitation flag is sub-optimal</a:t>
            </a:r>
          </a:p>
          <a:p>
            <a:pPr lvl="1"/>
            <a:r>
              <a:rPr lang="en-US" dirty="0" smtClean="0"/>
              <a:t>Precipitation flag is needed for excluding cases from the performance statistics.</a:t>
            </a:r>
          </a:p>
          <a:p>
            <a:pPr lvl="1"/>
            <a:r>
              <a:rPr lang="en-US" dirty="0" smtClean="0"/>
              <a:t>Current flag is using out of date algorithm and incorrect coefficients (AMSU coefficients used)</a:t>
            </a:r>
          </a:p>
          <a:p>
            <a:pPr lvl="2"/>
            <a:r>
              <a:rPr lang="en-US" dirty="0" smtClean="0"/>
              <a:t>Appears to be producing reasonable values, most of the time but does have high failure rate (both false positives and negatives).</a:t>
            </a:r>
          </a:p>
          <a:p>
            <a:pPr lvl="1"/>
            <a:r>
              <a:rPr lang="en-US" dirty="0" smtClean="0"/>
              <a:t>We will have a report on its performance in Sep. 2012 and implementation of code/coefficient changes in Jan. 2013</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Beta EDR Maturity Definition</a:t>
            </a:r>
            <a:endParaRPr lang="en-US" dirty="0"/>
          </a:p>
        </p:txBody>
      </p:sp>
      <p:sp>
        <p:nvSpPr>
          <p:cNvPr id="8" name="Content Placeholder 7"/>
          <p:cNvSpPr>
            <a:spLocks noGrp="1"/>
          </p:cNvSpPr>
          <p:nvPr>
            <p:ph idx="1"/>
          </p:nvPr>
        </p:nvSpPr>
        <p:spPr/>
        <p:txBody>
          <a:bodyPr>
            <a:normAutofit lnSpcReduction="10000"/>
          </a:bodyPr>
          <a:lstStyle/>
          <a:p>
            <a:r>
              <a:rPr lang="en-US" dirty="0" smtClean="0"/>
              <a:t>Early release product.</a:t>
            </a:r>
          </a:p>
          <a:p>
            <a:r>
              <a:rPr lang="en-US" dirty="0" smtClean="0"/>
              <a:t>Minimally validated.</a:t>
            </a:r>
          </a:p>
          <a:p>
            <a:r>
              <a:rPr lang="en-US" dirty="0" smtClean="0"/>
              <a:t>May still contain significant errors.</a:t>
            </a:r>
          </a:p>
          <a:p>
            <a:r>
              <a:rPr lang="en-US" dirty="0" smtClean="0"/>
              <a:t>Versioning not established until a baseline is determined.</a:t>
            </a:r>
          </a:p>
          <a:p>
            <a:r>
              <a:rPr lang="en-US" dirty="0" smtClean="0"/>
              <a:t>Available to allow users to gain familiarity with data formats and parameters.</a:t>
            </a:r>
          </a:p>
          <a:p>
            <a:r>
              <a:rPr lang="en-US" dirty="0" smtClean="0"/>
              <a:t>Product is not appropriate as the basis for quantitative scientific publication studies and applications.</a:t>
            </a:r>
          </a:p>
        </p:txBody>
      </p:sp>
      <p:sp>
        <p:nvSpPr>
          <p:cNvPr id="5" name="Slide Number Placeholder 4"/>
          <p:cNvSpPr>
            <a:spLocks noGrp="1"/>
          </p:cNvSpPr>
          <p:nvPr>
            <p:ph type="sldNum" sz="quarter" idx="12"/>
          </p:nvPr>
        </p:nvSpPr>
        <p:spPr/>
        <p:txBody>
          <a:bodyPr/>
          <a:lstStyle/>
          <a:p>
            <a:fld id="{96E36F11-A39A-294D-A59D-6180D50ED29D}" type="slidenum">
              <a:rPr lang="en-US" smtClean="0"/>
              <a:pPr/>
              <a:t>4</a:t>
            </a:fld>
            <a:endParaRPr lang="en-US" dirty="0"/>
          </a:p>
        </p:txBody>
      </p:sp>
      <p:sp>
        <p:nvSpPr>
          <p:cNvPr id="10" name="TextBox 9"/>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2" action="ppaction://hlinksldjump"/>
              </a:rPr>
              <a:t>outline, p.2</a:t>
            </a:r>
            <a:endParaRPr lang="en-U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CrIMSS EDR </a:t>
            </a:r>
            <a:r>
              <a:rPr lang="en-US" dirty="0" smtClean="0"/>
              <a:t>(6/6</a:t>
            </a:r>
            <a:r>
              <a:rPr lang="en-US" dirty="0" smtClean="0"/>
              <a:t>)</a:t>
            </a:r>
            <a:br>
              <a:rPr lang="en-US" dirty="0" smtClean="0"/>
            </a:br>
            <a:r>
              <a:rPr lang="en-US" dirty="0" smtClean="0"/>
              <a:t>(example of </a:t>
            </a:r>
            <a:r>
              <a:rPr lang="en-US" dirty="0" err="1" smtClean="0"/>
              <a:t>precip</a:t>
            </a:r>
            <a:r>
              <a:rPr lang="en-US" dirty="0" smtClean="0"/>
              <a:t> flag on 5/15</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40</a:t>
            </a:fld>
            <a:endParaRPr lang="en-US" dirty="0"/>
          </a:p>
        </p:txBody>
      </p:sp>
      <p:pic>
        <p:nvPicPr>
          <p:cNvPr id="5" name="Picture 3"/>
          <p:cNvPicPr>
            <a:picLocks noChangeAspect="1" noChangeArrowheads="1"/>
          </p:cNvPicPr>
          <p:nvPr/>
        </p:nvPicPr>
        <p:blipFill>
          <a:blip r:embed="rId2"/>
          <a:srcRect/>
          <a:stretch>
            <a:fillRect/>
          </a:stretch>
        </p:blipFill>
        <p:spPr bwMode="auto">
          <a:xfrm>
            <a:off x="4605650" y="1113373"/>
            <a:ext cx="3657600" cy="2743200"/>
          </a:xfrm>
          <a:prstGeom prst="rect">
            <a:avLst/>
          </a:prstGeom>
          <a:noFill/>
          <a:ln w="9525">
            <a:noFill/>
            <a:round/>
            <a:headEnd/>
            <a:tailEnd/>
          </a:ln>
          <a:effectLst/>
        </p:spPr>
      </p:pic>
      <p:pic>
        <p:nvPicPr>
          <p:cNvPr id="6" name="Picture 2"/>
          <p:cNvPicPr>
            <a:picLocks noChangeAspect="1" noChangeArrowheads="1"/>
          </p:cNvPicPr>
          <p:nvPr/>
        </p:nvPicPr>
        <p:blipFill>
          <a:blip r:embed="rId3"/>
          <a:srcRect/>
          <a:stretch>
            <a:fillRect/>
          </a:stretch>
        </p:blipFill>
        <p:spPr bwMode="auto">
          <a:xfrm>
            <a:off x="4617775" y="3785323"/>
            <a:ext cx="3657600" cy="2743200"/>
          </a:xfrm>
          <a:prstGeom prst="rect">
            <a:avLst/>
          </a:prstGeom>
          <a:noFill/>
          <a:ln w="9525">
            <a:noFill/>
            <a:round/>
            <a:headEnd/>
            <a:tailEnd/>
          </a:ln>
          <a:effectLst/>
        </p:spPr>
      </p:pic>
      <p:pic>
        <p:nvPicPr>
          <p:cNvPr id="8" name="Picture 3"/>
          <p:cNvPicPr>
            <a:picLocks noChangeAspect="1" noChangeArrowheads="1"/>
          </p:cNvPicPr>
          <p:nvPr/>
        </p:nvPicPr>
        <p:blipFill>
          <a:blip r:embed="rId4"/>
          <a:srcRect/>
          <a:stretch>
            <a:fillRect/>
          </a:stretch>
        </p:blipFill>
        <p:spPr bwMode="auto">
          <a:xfrm>
            <a:off x="768588" y="1113363"/>
            <a:ext cx="3657600" cy="2743200"/>
          </a:xfrm>
          <a:prstGeom prst="rect">
            <a:avLst/>
          </a:prstGeom>
          <a:noFill/>
          <a:ln w="9525">
            <a:noFill/>
            <a:round/>
            <a:headEnd/>
            <a:tailEnd/>
          </a:ln>
          <a:effectLst/>
        </p:spPr>
      </p:pic>
      <p:pic>
        <p:nvPicPr>
          <p:cNvPr id="9" name="Picture 2"/>
          <p:cNvPicPr>
            <a:picLocks noChangeAspect="1" noChangeArrowheads="1"/>
          </p:cNvPicPr>
          <p:nvPr/>
        </p:nvPicPr>
        <p:blipFill>
          <a:blip r:embed="rId5"/>
          <a:srcRect/>
          <a:stretch>
            <a:fillRect/>
          </a:stretch>
        </p:blipFill>
        <p:spPr bwMode="auto">
          <a:xfrm>
            <a:off x="793915" y="3797198"/>
            <a:ext cx="3657600" cy="2743200"/>
          </a:xfrm>
          <a:prstGeom prst="rect">
            <a:avLst/>
          </a:prstGeom>
          <a:noFill/>
          <a:ln w="9525">
            <a:noFill/>
            <a:round/>
            <a:headEnd/>
            <a:tailEnd/>
          </a:ln>
          <a:effectLst/>
        </p:spPr>
      </p:pic>
      <p:sp>
        <p:nvSpPr>
          <p:cNvPr id="10" name="TextBox 9"/>
          <p:cNvSpPr txBox="1"/>
          <p:nvPr/>
        </p:nvSpPr>
        <p:spPr>
          <a:xfrm>
            <a:off x="8063345" y="2018805"/>
            <a:ext cx="866899" cy="369332"/>
          </a:xfrm>
          <a:prstGeom prst="rect">
            <a:avLst/>
          </a:prstGeom>
          <a:noFill/>
        </p:spPr>
        <p:txBody>
          <a:bodyPr wrap="square" rtlCol="0">
            <a:spAutoFit/>
          </a:bodyPr>
          <a:lstStyle/>
          <a:p>
            <a:r>
              <a:rPr lang="en-US" dirty="0" smtClean="0"/>
              <a:t>MSPPS</a:t>
            </a:r>
            <a:endParaRPr lang="en-US" dirty="0"/>
          </a:p>
        </p:txBody>
      </p:sp>
      <p:sp>
        <p:nvSpPr>
          <p:cNvPr id="11" name="TextBox 10"/>
          <p:cNvSpPr txBox="1"/>
          <p:nvPr/>
        </p:nvSpPr>
        <p:spPr>
          <a:xfrm>
            <a:off x="8063345" y="4572000"/>
            <a:ext cx="866899" cy="646331"/>
          </a:xfrm>
          <a:prstGeom prst="rect">
            <a:avLst/>
          </a:prstGeom>
          <a:noFill/>
        </p:spPr>
        <p:txBody>
          <a:bodyPr wrap="square" rtlCol="0">
            <a:spAutoFit/>
          </a:bodyPr>
          <a:lstStyle/>
          <a:p>
            <a:pPr algn="ctr"/>
            <a:r>
              <a:rPr lang="en-US" dirty="0" smtClean="0"/>
              <a:t>CrIMSS EDR</a:t>
            </a:r>
            <a:endParaRPr lang="en-US" dirty="0"/>
          </a:p>
        </p:txBody>
      </p:sp>
      <p:sp>
        <p:nvSpPr>
          <p:cNvPr id="12" name="TextBox 11"/>
          <p:cNvSpPr txBox="1"/>
          <p:nvPr/>
        </p:nvSpPr>
        <p:spPr>
          <a:xfrm>
            <a:off x="1496291" y="923363"/>
            <a:ext cx="2244436" cy="369332"/>
          </a:xfrm>
          <a:prstGeom prst="rect">
            <a:avLst/>
          </a:prstGeom>
          <a:noFill/>
        </p:spPr>
        <p:txBody>
          <a:bodyPr wrap="square" rtlCol="0">
            <a:spAutoFit/>
          </a:bodyPr>
          <a:lstStyle/>
          <a:p>
            <a:pPr algn="ctr"/>
            <a:r>
              <a:rPr lang="en-US" dirty="0" smtClean="0"/>
              <a:t>Ascending Orbit</a:t>
            </a:r>
            <a:endParaRPr lang="en-US" dirty="0"/>
          </a:p>
        </p:txBody>
      </p:sp>
      <p:sp>
        <p:nvSpPr>
          <p:cNvPr id="13" name="TextBox 12"/>
          <p:cNvSpPr txBox="1"/>
          <p:nvPr/>
        </p:nvSpPr>
        <p:spPr>
          <a:xfrm>
            <a:off x="5234941" y="933263"/>
            <a:ext cx="2244436" cy="369332"/>
          </a:xfrm>
          <a:prstGeom prst="rect">
            <a:avLst/>
          </a:prstGeom>
          <a:noFill/>
        </p:spPr>
        <p:txBody>
          <a:bodyPr wrap="square" rtlCol="0">
            <a:spAutoFit/>
          </a:bodyPr>
          <a:lstStyle/>
          <a:p>
            <a:pPr algn="ctr"/>
            <a:r>
              <a:rPr lang="en-US" dirty="0" smtClean="0"/>
              <a:t>Descending Orbit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Supporting Documentation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Apr. 4, 2012 Presentation at </a:t>
            </a:r>
            <a:r>
              <a:rPr lang="en-US" dirty="0" err="1" smtClean="0"/>
              <a:t>CrIS</a:t>
            </a:r>
            <a:r>
              <a:rPr lang="en-US" dirty="0" smtClean="0"/>
              <a:t> beta review </a:t>
            </a:r>
            <a:br>
              <a:rPr lang="en-US" dirty="0" smtClean="0"/>
            </a:br>
            <a:r>
              <a:rPr lang="en-US" dirty="0" smtClean="0"/>
              <a:t>(120404_crimssedr_barnet.pptx)</a:t>
            </a:r>
          </a:p>
          <a:p>
            <a:r>
              <a:rPr lang="en-US" dirty="0" smtClean="0"/>
              <a:t>June 26, 2012 </a:t>
            </a:r>
            <a:r>
              <a:rPr lang="en-US" dirty="0" err="1" smtClean="0"/>
              <a:t>Telecon</a:t>
            </a:r>
            <a:r>
              <a:rPr lang="en-US" dirty="0" smtClean="0"/>
              <a:t> presentation</a:t>
            </a:r>
          </a:p>
          <a:p>
            <a:pPr lvl="1"/>
            <a:r>
              <a:rPr lang="en-US" dirty="0" err="1" smtClean="0"/>
              <a:t>Degui</a:t>
            </a:r>
            <a:r>
              <a:rPr lang="en-US" dirty="0" smtClean="0"/>
              <a:t> </a:t>
            </a:r>
            <a:r>
              <a:rPr lang="en-US" dirty="0" err="1" smtClean="0"/>
              <a:t>Gu</a:t>
            </a:r>
            <a:r>
              <a:rPr lang="en-US" dirty="0" smtClean="0"/>
              <a:t>, discussion of changes proposed for Mx6.3 (120626crimss_degui.pptx)</a:t>
            </a:r>
          </a:p>
          <a:p>
            <a:pPr lvl="1"/>
            <a:r>
              <a:rPr lang="en-US" dirty="0" smtClean="0"/>
              <a:t>Bob </a:t>
            </a:r>
            <a:r>
              <a:rPr lang="en-US" dirty="0" err="1" smtClean="0"/>
              <a:t>Kunteson</a:t>
            </a:r>
            <a:r>
              <a:rPr lang="en-US" dirty="0" smtClean="0"/>
              <a:t>, comparison to GPS (120626crimss_knuteson.ppts)</a:t>
            </a:r>
          </a:p>
          <a:p>
            <a:pPr lvl="1"/>
            <a:r>
              <a:rPr lang="en-US" dirty="0" err="1" smtClean="0"/>
              <a:t>Murty</a:t>
            </a:r>
            <a:r>
              <a:rPr lang="en-US" dirty="0" smtClean="0"/>
              <a:t> </a:t>
            </a:r>
            <a:r>
              <a:rPr lang="en-US" dirty="0" err="1" smtClean="0"/>
              <a:t>Divakarla</a:t>
            </a:r>
            <a:r>
              <a:rPr lang="en-US" dirty="0" smtClean="0"/>
              <a:t>, off-line EDR comparison to ECMWF (120626crimss_murty.ppt</a:t>
            </a:r>
            <a:r>
              <a:rPr lang="en-US" dirty="0" smtClean="0"/>
              <a:t>)</a:t>
            </a:r>
          </a:p>
          <a:p>
            <a:pPr lvl="1"/>
            <a:r>
              <a:rPr lang="en-US" dirty="0" err="1" smtClean="0"/>
              <a:t>Wenze</a:t>
            </a:r>
            <a:r>
              <a:rPr lang="en-US" dirty="0" smtClean="0"/>
              <a:t> </a:t>
            </a:r>
            <a:r>
              <a:rPr lang="en-US" smtClean="0"/>
              <a:t>Yang + </a:t>
            </a:r>
            <a:r>
              <a:rPr lang="en-US" dirty="0" smtClean="0"/>
              <a:t>Ralph Ferraro, Analysis of CrIMSS Rain </a:t>
            </a:r>
            <a:r>
              <a:rPr lang="en-US" dirty="0" err="1" smtClean="0"/>
              <a:t>Flah</a:t>
            </a:r>
            <a:r>
              <a:rPr lang="en-US" dirty="0" smtClean="0"/>
              <a:t> (120626crimss_yang.ppt)</a:t>
            </a:r>
            <a:endParaRPr lang="en-US" dirty="0" smtClean="0"/>
          </a:p>
          <a:p>
            <a:pPr lvl="1"/>
            <a:endParaRPr lang="en-US" dirty="0" smtClean="0"/>
          </a:p>
          <a:p>
            <a:r>
              <a:rPr lang="en-US" dirty="0" smtClean="0"/>
              <a:t>Weekly reports</a:t>
            </a:r>
          </a:p>
          <a:p>
            <a:pPr lvl="1"/>
            <a:r>
              <a:rPr lang="en-US" dirty="0" smtClean="0"/>
              <a:t>Feb. 15, ATMS empirical bias correction and statistics of ATMS-only retrieval (120215adp_weekly_barnet.docx)</a:t>
            </a:r>
          </a:p>
          <a:p>
            <a:pPr lvl="1"/>
            <a:r>
              <a:rPr lang="en-US" dirty="0" smtClean="0"/>
              <a:t>Apr. 25, off-line global EDR statistics </a:t>
            </a:r>
            <a:r>
              <a:rPr lang="en-US" dirty="0" err="1" smtClean="0"/>
              <a:t>w.r.t</a:t>
            </a:r>
            <a:r>
              <a:rPr lang="en-US" dirty="0" smtClean="0"/>
              <a:t>. NUCAPS (120425adp_weekly_barnet.docx)</a:t>
            </a:r>
          </a:p>
          <a:p>
            <a:pPr lvl="1"/>
            <a:r>
              <a:rPr lang="en-US" dirty="0" smtClean="0"/>
              <a:t>May 29, off-line global EDR statistics </a:t>
            </a:r>
            <a:r>
              <a:rPr lang="en-US" dirty="0" err="1" smtClean="0"/>
              <a:t>w.r.t</a:t>
            </a:r>
            <a:r>
              <a:rPr lang="en-US" dirty="0" smtClean="0"/>
              <a:t>. AIRS (120530adp_weekly_barnet.docx)</a:t>
            </a:r>
          </a:p>
          <a:p>
            <a:pPr lvl="1"/>
            <a:r>
              <a:rPr lang="en-US" dirty="0" smtClean="0"/>
              <a:t>Jun 27, off-line global EDR statistics with proposed changes for Mx7.0 (120627adp_weekly_barnet.docx)</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41</a:t>
            </a:fld>
            <a:endParaRPr lang="en-US" dirty="0"/>
          </a:p>
        </p:txBody>
      </p:sp>
      <p:sp>
        <p:nvSpPr>
          <p:cNvPr id="6" name="TextBox 5"/>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2" action="ppaction://hlinksldjump"/>
              </a:rPr>
              <a:t>outline, p.2</a:t>
            </a:r>
            <a:endParaRPr lang="en-US"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 and Issues</a:t>
            </a:r>
            <a:endParaRPr lang="en-US" dirty="0"/>
          </a:p>
        </p:txBody>
      </p:sp>
      <p:sp>
        <p:nvSpPr>
          <p:cNvPr id="3" name="Content Placeholder 2"/>
          <p:cNvSpPr>
            <a:spLocks noGrp="1"/>
          </p:cNvSpPr>
          <p:nvPr>
            <p:ph idx="1"/>
          </p:nvPr>
        </p:nvSpPr>
        <p:spPr>
          <a:xfrm>
            <a:off x="142522" y="929836"/>
            <a:ext cx="8858974" cy="5898514"/>
          </a:xfrm>
        </p:spPr>
        <p:txBody>
          <a:bodyPr>
            <a:normAutofit fontScale="85000" lnSpcReduction="20000"/>
          </a:bodyPr>
          <a:lstStyle/>
          <a:p>
            <a:r>
              <a:rPr lang="en-US" dirty="0" smtClean="0"/>
              <a:t>We are working to get these changes into the IDPS</a:t>
            </a:r>
          </a:p>
          <a:p>
            <a:pPr lvl="1"/>
            <a:r>
              <a:rPr lang="en-US" dirty="0" smtClean="0"/>
              <a:t>The 45 day dry-run (7/31-9/12) and 90 day TPI testing  (mid-Oct to mid-Jan) of IDPS will prevent upgrades of the IDPS EDR before provisional or stage.1 validation is scheduled for completion.</a:t>
            </a:r>
          </a:p>
          <a:p>
            <a:pPr lvl="1"/>
            <a:r>
              <a:rPr lang="en-US" dirty="0" smtClean="0"/>
              <a:t>Therefore, it is very likely that only the Off-line code will meet performance requirements until all changes can be implements (mid-2013 ??).</a:t>
            </a:r>
          </a:p>
          <a:p>
            <a:pPr lvl="1"/>
            <a:r>
              <a:rPr lang="en-US" dirty="0" smtClean="0"/>
              <a:t>Therefore, a high priority, near-term task is to confirm that off-line code can completely emulate the IDPS configuration.</a:t>
            </a:r>
          </a:p>
          <a:p>
            <a:r>
              <a:rPr lang="en-US" dirty="0" smtClean="0"/>
              <a:t>Detailed performance characterization requires dedicated </a:t>
            </a:r>
            <a:r>
              <a:rPr lang="en-US" dirty="0" err="1" smtClean="0"/>
              <a:t>radiosondes</a:t>
            </a:r>
            <a:endParaRPr lang="en-US" dirty="0" smtClean="0"/>
          </a:p>
          <a:p>
            <a:pPr lvl="1"/>
            <a:r>
              <a:rPr lang="en-US" dirty="0" smtClean="0"/>
              <a:t>We will continue the analysis with the 20 Aerospace </a:t>
            </a:r>
            <a:r>
              <a:rPr lang="en-US" dirty="0" err="1" smtClean="0"/>
              <a:t>radiosondes</a:t>
            </a:r>
            <a:r>
              <a:rPr lang="en-US" dirty="0" smtClean="0"/>
              <a:t> launched in May from Hawaii</a:t>
            </a:r>
          </a:p>
          <a:p>
            <a:pPr lvl="1"/>
            <a:r>
              <a:rPr lang="en-US" dirty="0" smtClean="0"/>
              <a:t>The ARM-CART </a:t>
            </a:r>
            <a:r>
              <a:rPr lang="en-US" dirty="0" err="1" smtClean="0"/>
              <a:t>radiosonde</a:t>
            </a:r>
            <a:r>
              <a:rPr lang="en-US" dirty="0" smtClean="0"/>
              <a:t> launches from North Slope of Alaska, Southern Great Plains, and Tropical Western Pacific are beginning now.</a:t>
            </a:r>
          </a:p>
          <a:p>
            <a:pPr lvl="2"/>
            <a:r>
              <a:rPr lang="en-US" dirty="0" err="1" smtClean="0"/>
              <a:t>Radiosondes</a:t>
            </a:r>
            <a:r>
              <a:rPr lang="en-US" dirty="0" smtClean="0"/>
              <a:t> will be launched for ~90 overpasses over the next 3 months</a:t>
            </a:r>
          </a:p>
          <a:p>
            <a:pPr lvl="1"/>
            <a:r>
              <a:rPr lang="en-US" dirty="0" smtClean="0"/>
              <a:t>We will also use </a:t>
            </a:r>
            <a:r>
              <a:rPr lang="en-US" dirty="0" err="1" smtClean="0"/>
              <a:t>radiosondes</a:t>
            </a:r>
            <a:r>
              <a:rPr lang="en-US" dirty="0" smtClean="0"/>
              <a:t> from the 2012 AEROSE Atlantic Cruise</a:t>
            </a:r>
          </a:p>
          <a:p>
            <a:pPr lvl="2"/>
            <a:r>
              <a:rPr lang="en-US" dirty="0" smtClean="0"/>
              <a:t>~100 </a:t>
            </a:r>
            <a:r>
              <a:rPr lang="en-US" dirty="0" err="1" smtClean="0"/>
              <a:t>radiosondes</a:t>
            </a:r>
            <a:r>
              <a:rPr lang="en-US" dirty="0" smtClean="0"/>
              <a:t> and ~25 ozone </a:t>
            </a:r>
            <a:r>
              <a:rPr lang="en-US" dirty="0" err="1" smtClean="0"/>
              <a:t>sondes</a:t>
            </a:r>
            <a:r>
              <a:rPr lang="en-US" dirty="0" smtClean="0"/>
              <a:t> will be launched along an Atlantic Ocean path in Sep. 2012.</a:t>
            </a:r>
          </a:p>
          <a:p>
            <a:r>
              <a:rPr lang="en-US" dirty="0" err="1" smtClean="0"/>
              <a:t>Radiosonde</a:t>
            </a:r>
            <a:r>
              <a:rPr lang="en-US" dirty="0" smtClean="0"/>
              <a:t> analysis will be part of the provisional maturity justification scheduled for the Nov/Dec 2012 timeframe.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Conclusion </a:t>
            </a:r>
            <a:endParaRPr lang="en-US" dirty="0"/>
          </a:p>
        </p:txBody>
      </p:sp>
      <p:sp>
        <p:nvSpPr>
          <p:cNvPr id="8" name="Content Placeholder 7"/>
          <p:cNvSpPr>
            <a:spLocks noGrp="1"/>
          </p:cNvSpPr>
          <p:nvPr>
            <p:ph idx="1"/>
          </p:nvPr>
        </p:nvSpPr>
        <p:spPr/>
        <p:txBody>
          <a:bodyPr>
            <a:normAutofit fontScale="92500"/>
          </a:bodyPr>
          <a:lstStyle/>
          <a:p>
            <a:r>
              <a:rPr lang="en-US" dirty="0" smtClean="0"/>
              <a:t>CrIMSS EDR has met the beta stage based on the definitions and the evidence shown</a:t>
            </a:r>
          </a:p>
          <a:p>
            <a:pPr lvl="1"/>
            <a:r>
              <a:rPr lang="en-US" dirty="0" smtClean="0"/>
              <a:t>It exceeds the definition of beta in most cases</a:t>
            </a:r>
          </a:p>
          <a:p>
            <a:pPr lvl="1"/>
            <a:r>
              <a:rPr lang="en-US" dirty="0" smtClean="0"/>
              <a:t>Off-line EDR product performance is close to meeting requirements at this time (and continuing to improve).</a:t>
            </a:r>
          </a:p>
          <a:p>
            <a:r>
              <a:rPr lang="en-US" dirty="0" smtClean="0"/>
              <a:t>Many issues have been uncovered during validation and solutions are being evaluated.   </a:t>
            </a:r>
            <a:endParaRPr lang="en-US" dirty="0"/>
          </a:p>
          <a:p>
            <a:pPr lvl="1"/>
            <a:r>
              <a:rPr lang="en-US" dirty="0" smtClean="0"/>
              <a:t>Scan angle dependent biases and yield issues will be mitigated when DR 4325, 4334, 4335 is fully implemented (Mx6.3 ??)</a:t>
            </a:r>
          </a:p>
          <a:p>
            <a:pPr lvl="1"/>
            <a:r>
              <a:rPr lang="en-US" dirty="0" smtClean="0"/>
              <a:t>Low yield of products is due mostly to poor quality control and we have solutions working  in the off-line code (hopefully implemented in Mx7.0)</a:t>
            </a:r>
          </a:p>
        </p:txBody>
      </p:sp>
      <p:sp>
        <p:nvSpPr>
          <p:cNvPr id="5" name="Slide Number Placeholder 4"/>
          <p:cNvSpPr>
            <a:spLocks noGrp="1"/>
          </p:cNvSpPr>
          <p:nvPr>
            <p:ph type="sldNum" sz="quarter" idx="12"/>
          </p:nvPr>
        </p:nvSpPr>
        <p:spPr/>
        <p:txBody>
          <a:bodyPr/>
          <a:lstStyle/>
          <a:p>
            <a:fld id="{96E36F11-A39A-294D-A59D-6180D50ED29D}" type="slidenum">
              <a:rPr lang="en-US" smtClean="0"/>
              <a:pPr/>
              <a:t>43</a:t>
            </a:fld>
            <a:endParaRPr lang="en-US" dirty="0"/>
          </a:p>
        </p:txBody>
      </p:sp>
      <p:sp>
        <p:nvSpPr>
          <p:cNvPr id="7" name="TextBox 6"/>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2" action="ppaction://hlinksldjump"/>
              </a:rPr>
              <a:t>outline, p.2</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759" y="1371600"/>
            <a:ext cx="8573984" cy="4754563"/>
          </a:xfrm>
        </p:spPr>
        <p:txBody>
          <a:bodyPr>
            <a:normAutofit fontScale="77500" lnSpcReduction="20000"/>
          </a:bodyPr>
          <a:lstStyle/>
          <a:p>
            <a:r>
              <a:rPr lang="en-US" dirty="0" smtClean="0"/>
              <a:t>The CrIMSS EDR algorithm utilizes all of the radiances from </a:t>
            </a:r>
            <a:r>
              <a:rPr lang="en-US" dirty="0" err="1" smtClean="0"/>
              <a:t>CrIS</a:t>
            </a:r>
            <a:r>
              <a:rPr lang="en-US" dirty="0" smtClean="0"/>
              <a:t> and ATMS within a </a:t>
            </a:r>
            <a:r>
              <a:rPr lang="en-US" dirty="0" err="1" smtClean="0"/>
              <a:t>CrIS</a:t>
            </a:r>
            <a:r>
              <a:rPr lang="en-US" dirty="0" smtClean="0"/>
              <a:t> field-of-regard (FOR) to produce a single sounding of the AVTP, AVMP</a:t>
            </a:r>
          </a:p>
          <a:p>
            <a:r>
              <a:rPr lang="en-US" dirty="0" smtClean="0"/>
              <a:t>The FOR is derived from ~25 ATMS fields-of-view (FOV) that are optimally averaged along with an optimal spatial combination of the 9 </a:t>
            </a:r>
            <a:r>
              <a:rPr lang="en-US" dirty="0" err="1" smtClean="0"/>
              <a:t>CrIS</a:t>
            </a:r>
            <a:r>
              <a:rPr lang="en-US" dirty="0" smtClean="0"/>
              <a:t> FOVs (called cloud clearing) within a single </a:t>
            </a:r>
            <a:r>
              <a:rPr lang="en-US" dirty="0" err="1" smtClean="0"/>
              <a:t>interferogram</a:t>
            </a:r>
            <a:r>
              <a:rPr lang="en-US" dirty="0" smtClean="0"/>
              <a:t> sweep.</a:t>
            </a:r>
          </a:p>
          <a:p>
            <a:r>
              <a:rPr lang="en-US" dirty="0" smtClean="0"/>
              <a:t>The AVPP product is derived from </a:t>
            </a:r>
            <a:r>
              <a:rPr lang="en-US" dirty="0" err="1" smtClean="0"/>
              <a:t>geopotential</a:t>
            </a:r>
            <a:r>
              <a:rPr lang="en-US" dirty="0" smtClean="0"/>
              <a:t> height computed from AVTP and AVMP.</a:t>
            </a:r>
          </a:p>
          <a:p>
            <a:r>
              <a:rPr lang="en-US" dirty="0" smtClean="0"/>
              <a:t>The CrIMSS EDRs are heavily dependent on the upstream SDRs as well as empirically derived bias corrections with respect to the CrIMSS forward model (called the Optimal Spectral Sampling or OSS model).</a:t>
            </a:r>
          </a:p>
          <a:p>
            <a:r>
              <a:rPr lang="en-US" dirty="0" smtClean="0"/>
              <a:t>As calibration of the </a:t>
            </a:r>
            <a:r>
              <a:rPr lang="en-US" dirty="0" err="1" smtClean="0"/>
              <a:t>CrIS</a:t>
            </a:r>
            <a:r>
              <a:rPr lang="en-US" dirty="0" smtClean="0"/>
              <a:t> or ATMS SDRs improves, so does the quality of the CrIMSS EDR.</a:t>
            </a:r>
          </a:p>
        </p:txBody>
      </p:sp>
      <p:sp>
        <p:nvSpPr>
          <p:cNvPr id="4" name="Title 1"/>
          <p:cNvSpPr>
            <a:spLocks noGrp="1"/>
          </p:cNvSpPr>
          <p:nvPr>
            <p:ph type="title"/>
          </p:nvPr>
        </p:nvSpPr>
        <p:spPr/>
        <p:txBody>
          <a:bodyPr/>
          <a:lstStyle/>
          <a:p>
            <a:r>
              <a:rPr lang="en-US" dirty="0" smtClean="0"/>
              <a:t>Summary of the CrIMSS EDR (1/4)</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5</a:t>
            </a:fld>
            <a:endParaRPr lang="en-US" dirty="0"/>
          </a:p>
        </p:txBody>
      </p:sp>
      <p:sp>
        <p:nvSpPr>
          <p:cNvPr id="8" name="TextBox 7"/>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2" action="ppaction://hlinksldjump"/>
              </a:rPr>
              <a:t>outline, p.2</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Summary of the CrIMSS EDR (2/4)</a:t>
            </a:r>
          </a:p>
        </p:txBody>
      </p:sp>
      <p:sp>
        <p:nvSpPr>
          <p:cNvPr id="67587" name="Rectangle 3"/>
          <p:cNvSpPr>
            <a:spLocks noGrp="1" noChangeArrowheads="1"/>
          </p:cNvSpPr>
          <p:nvPr>
            <p:ph type="body" idx="1"/>
          </p:nvPr>
        </p:nvSpPr>
        <p:spPr>
          <a:xfrm>
            <a:off x="304800" y="4572000"/>
            <a:ext cx="3810000" cy="1858963"/>
          </a:xfrm>
        </p:spPr>
        <p:txBody>
          <a:bodyPr/>
          <a:lstStyle/>
          <a:p>
            <a:pPr>
              <a:lnSpc>
                <a:spcPct val="80000"/>
              </a:lnSpc>
            </a:pPr>
            <a:r>
              <a:rPr lang="en-US" sz="2000" dirty="0" err="1" smtClean="0"/>
              <a:t>CrIS</a:t>
            </a:r>
            <a:r>
              <a:rPr lang="en-US" sz="2000" dirty="0" smtClean="0"/>
              <a:t> Blackman-Harris </a:t>
            </a:r>
            <a:r>
              <a:rPr lang="en-US" sz="2000" dirty="0" err="1" smtClean="0"/>
              <a:t>apodized</a:t>
            </a:r>
            <a:r>
              <a:rPr lang="en-US" sz="2000" dirty="0" smtClean="0"/>
              <a:t> radiances and ATMS spatially convolved (i.e., Backus Gilbert) radiances are used to produce CrIMSS EDR products.</a:t>
            </a:r>
          </a:p>
        </p:txBody>
      </p:sp>
      <p:sp>
        <p:nvSpPr>
          <p:cNvPr id="67588" name="Text Box 4"/>
          <p:cNvSpPr txBox="1">
            <a:spLocks noChangeArrowheads="1"/>
          </p:cNvSpPr>
          <p:nvPr/>
        </p:nvSpPr>
        <p:spPr bwMode="auto">
          <a:xfrm>
            <a:off x="457200" y="17526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CrIS RDR</a:t>
            </a:r>
          </a:p>
        </p:txBody>
      </p:sp>
      <p:sp>
        <p:nvSpPr>
          <p:cNvPr id="67590" name="Text Box 6"/>
          <p:cNvSpPr txBox="1">
            <a:spLocks noChangeArrowheads="1"/>
          </p:cNvSpPr>
          <p:nvPr/>
        </p:nvSpPr>
        <p:spPr bwMode="auto">
          <a:xfrm>
            <a:off x="2362200" y="17526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CrIS SDR</a:t>
            </a:r>
          </a:p>
        </p:txBody>
      </p:sp>
      <p:sp>
        <p:nvSpPr>
          <p:cNvPr id="67591" name="Text Box 7"/>
          <p:cNvSpPr txBox="1">
            <a:spLocks noChangeArrowheads="1"/>
          </p:cNvSpPr>
          <p:nvPr/>
        </p:nvSpPr>
        <p:spPr bwMode="auto">
          <a:xfrm>
            <a:off x="4572000" y="17526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Apodization</a:t>
            </a:r>
          </a:p>
        </p:txBody>
      </p:sp>
      <p:sp>
        <p:nvSpPr>
          <p:cNvPr id="67592" name="Text Box 8"/>
          <p:cNvSpPr txBox="1">
            <a:spLocks noChangeArrowheads="1"/>
          </p:cNvSpPr>
          <p:nvPr/>
        </p:nvSpPr>
        <p:spPr bwMode="auto">
          <a:xfrm>
            <a:off x="457200" y="24384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ATMS RDR</a:t>
            </a:r>
          </a:p>
        </p:txBody>
      </p:sp>
      <p:sp>
        <p:nvSpPr>
          <p:cNvPr id="67593" name="Text Box 9"/>
          <p:cNvSpPr txBox="1">
            <a:spLocks noChangeArrowheads="1"/>
          </p:cNvSpPr>
          <p:nvPr/>
        </p:nvSpPr>
        <p:spPr bwMode="auto">
          <a:xfrm>
            <a:off x="2362200" y="24384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ATMS TDR</a:t>
            </a:r>
          </a:p>
        </p:txBody>
      </p:sp>
      <p:sp>
        <p:nvSpPr>
          <p:cNvPr id="67594" name="Text Box 10"/>
          <p:cNvSpPr txBox="1">
            <a:spLocks noChangeArrowheads="1"/>
          </p:cNvSpPr>
          <p:nvPr/>
        </p:nvSpPr>
        <p:spPr bwMode="auto">
          <a:xfrm>
            <a:off x="4267200" y="24384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Remap SDR</a:t>
            </a:r>
          </a:p>
        </p:txBody>
      </p:sp>
      <p:sp>
        <p:nvSpPr>
          <p:cNvPr id="67596" name="Text Box 12"/>
          <p:cNvSpPr txBox="1">
            <a:spLocks noChangeArrowheads="1"/>
          </p:cNvSpPr>
          <p:nvPr/>
        </p:nvSpPr>
        <p:spPr bwMode="auto">
          <a:xfrm>
            <a:off x="4267200" y="35814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Ancillary</a:t>
            </a:r>
          </a:p>
        </p:txBody>
      </p:sp>
      <p:sp>
        <p:nvSpPr>
          <p:cNvPr id="67597" name="Text Box 13"/>
          <p:cNvSpPr txBox="1">
            <a:spLocks noChangeArrowheads="1"/>
          </p:cNvSpPr>
          <p:nvPr/>
        </p:nvSpPr>
        <p:spPr bwMode="auto">
          <a:xfrm>
            <a:off x="4267200" y="4419600"/>
            <a:ext cx="1600200" cy="650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Look-up Tables</a:t>
            </a:r>
          </a:p>
        </p:txBody>
      </p:sp>
      <p:sp>
        <p:nvSpPr>
          <p:cNvPr id="67599" name="Line 15"/>
          <p:cNvSpPr>
            <a:spLocks noChangeShapeType="1"/>
          </p:cNvSpPr>
          <p:nvPr/>
        </p:nvSpPr>
        <p:spPr bwMode="auto">
          <a:xfrm>
            <a:off x="1905000" y="1905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0" name="Line 16"/>
          <p:cNvSpPr>
            <a:spLocks noChangeShapeType="1"/>
          </p:cNvSpPr>
          <p:nvPr/>
        </p:nvSpPr>
        <p:spPr bwMode="auto">
          <a:xfrm>
            <a:off x="1905000" y="2590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1" name="Line 17"/>
          <p:cNvSpPr>
            <a:spLocks noChangeShapeType="1"/>
          </p:cNvSpPr>
          <p:nvPr/>
        </p:nvSpPr>
        <p:spPr bwMode="auto">
          <a:xfrm>
            <a:off x="3810000" y="1905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3" name="Line 19"/>
          <p:cNvSpPr>
            <a:spLocks noChangeShapeType="1"/>
          </p:cNvSpPr>
          <p:nvPr/>
        </p:nvSpPr>
        <p:spPr bwMode="auto">
          <a:xfrm flipV="1">
            <a:off x="5105400" y="3962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6" name="Text Box 22"/>
          <p:cNvSpPr txBox="1">
            <a:spLocks noChangeArrowheads="1"/>
          </p:cNvSpPr>
          <p:nvPr/>
        </p:nvSpPr>
        <p:spPr bwMode="auto">
          <a:xfrm>
            <a:off x="6781800" y="5673725"/>
            <a:ext cx="1600200" cy="650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Configurable Parameters</a:t>
            </a:r>
          </a:p>
        </p:txBody>
      </p:sp>
      <p:sp>
        <p:nvSpPr>
          <p:cNvPr id="67607" name="Line 23"/>
          <p:cNvSpPr>
            <a:spLocks noChangeShapeType="1"/>
          </p:cNvSpPr>
          <p:nvPr/>
        </p:nvSpPr>
        <p:spPr bwMode="auto">
          <a:xfrm>
            <a:off x="5867400" y="2590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8" name="Line 24"/>
          <p:cNvSpPr>
            <a:spLocks noChangeShapeType="1"/>
          </p:cNvSpPr>
          <p:nvPr/>
        </p:nvSpPr>
        <p:spPr bwMode="auto">
          <a:xfrm flipV="1">
            <a:off x="7620000" y="5029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9" name="Line 25"/>
          <p:cNvSpPr>
            <a:spLocks noChangeShapeType="1"/>
          </p:cNvSpPr>
          <p:nvPr/>
        </p:nvSpPr>
        <p:spPr bwMode="auto">
          <a:xfrm>
            <a:off x="6172200" y="1905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0" name="Line 26"/>
          <p:cNvSpPr>
            <a:spLocks noChangeShapeType="1"/>
          </p:cNvSpPr>
          <p:nvPr/>
        </p:nvSpPr>
        <p:spPr bwMode="auto">
          <a:xfrm>
            <a:off x="5867400" y="3733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1" name="Line 27"/>
          <p:cNvSpPr>
            <a:spLocks noChangeShapeType="1"/>
          </p:cNvSpPr>
          <p:nvPr/>
        </p:nvSpPr>
        <p:spPr bwMode="auto">
          <a:xfrm>
            <a:off x="5867400" y="4648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3" name="Text Box 29"/>
          <p:cNvSpPr txBox="1">
            <a:spLocks noChangeArrowheads="1"/>
          </p:cNvSpPr>
          <p:nvPr/>
        </p:nvSpPr>
        <p:spPr bwMode="auto">
          <a:xfrm>
            <a:off x="3124200" y="2976563"/>
            <a:ext cx="1447800" cy="3762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ATMS SDR</a:t>
            </a:r>
          </a:p>
        </p:txBody>
      </p:sp>
      <p:sp>
        <p:nvSpPr>
          <p:cNvPr id="67616" name="Line 32"/>
          <p:cNvSpPr>
            <a:spLocks noChangeShapeType="1"/>
          </p:cNvSpPr>
          <p:nvPr/>
        </p:nvSpPr>
        <p:spPr bwMode="auto">
          <a:xfrm>
            <a:off x="2895600" y="28194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7" name="Line 33"/>
          <p:cNvSpPr>
            <a:spLocks noChangeShapeType="1"/>
          </p:cNvSpPr>
          <p:nvPr/>
        </p:nvSpPr>
        <p:spPr bwMode="auto">
          <a:xfrm>
            <a:off x="2895600" y="3200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8" name="Line 34"/>
          <p:cNvSpPr>
            <a:spLocks noChangeShapeType="1"/>
          </p:cNvSpPr>
          <p:nvPr/>
        </p:nvSpPr>
        <p:spPr bwMode="auto">
          <a:xfrm>
            <a:off x="4572000" y="32004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9" name="Line 35"/>
          <p:cNvSpPr>
            <a:spLocks noChangeShapeType="1"/>
          </p:cNvSpPr>
          <p:nvPr/>
        </p:nvSpPr>
        <p:spPr bwMode="auto">
          <a:xfrm flipV="1">
            <a:off x="4800600" y="2819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0" name="Rectangle 36"/>
          <p:cNvSpPr>
            <a:spLocks noChangeArrowheads="1"/>
          </p:cNvSpPr>
          <p:nvPr/>
        </p:nvSpPr>
        <p:spPr bwMode="auto">
          <a:xfrm>
            <a:off x="457200" y="3505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t>GFS</a:t>
            </a:r>
          </a:p>
        </p:txBody>
      </p:sp>
      <p:sp>
        <p:nvSpPr>
          <p:cNvPr id="67621" name="Line 37"/>
          <p:cNvSpPr>
            <a:spLocks noChangeShapeType="1"/>
          </p:cNvSpPr>
          <p:nvPr/>
        </p:nvSpPr>
        <p:spPr bwMode="auto">
          <a:xfrm>
            <a:off x="1676400" y="37338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2" name="Line 38"/>
          <p:cNvSpPr>
            <a:spLocks noChangeShapeType="1"/>
          </p:cNvSpPr>
          <p:nvPr/>
        </p:nvSpPr>
        <p:spPr bwMode="auto">
          <a:xfrm>
            <a:off x="3810000" y="1905000"/>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4" name="Line 40"/>
          <p:cNvSpPr>
            <a:spLocks noChangeShapeType="1"/>
          </p:cNvSpPr>
          <p:nvPr/>
        </p:nvSpPr>
        <p:spPr bwMode="auto">
          <a:xfrm>
            <a:off x="4267200" y="1524000"/>
            <a:ext cx="4267200" cy="0"/>
          </a:xfrm>
          <a:prstGeom prst="line">
            <a:avLst/>
          </a:prstGeom>
          <a:noFill/>
          <a:ln w="254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5" name="Line 41"/>
          <p:cNvSpPr>
            <a:spLocks noChangeShapeType="1"/>
          </p:cNvSpPr>
          <p:nvPr/>
        </p:nvSpPr>
        <p:spPr bwMode="auto">
          <a:xfrm>
            <a:off x="6477000" y="5029200"/>
            <a:ext cx="2057400" cy="0"/>
          </a:xfrm>
          <a:prstGeom prst="line">
            <a:avLst/>
          </a:prstGeom>
          <a:noFill/>
          <a:ln w="254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6" name="Line 42"/>
          <p:cNvSpPr>
            <a:spLocks noChangeShapeType="1"/>
          </p:cNvSpPr>
          <p:nvPr/>
        </p:nvSpPr>
        <p:spPr bwMode="auto">
          <a:xfrm>
            <a:off x="8534400" y="1524000"/>
            <a:ext cx="0" cy="3505200"/>
          </a:xfrm>
          <a:prstGeom prst="line">
            <a:avLst/>
          </a:prstGeom>
          <a:noFill/>
          <a:ln w="28575">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7" name="Line 43"/>
          <p:cNvSpPr>
            <a:spLocks noChangeShapeType="1"/>
          </p:cNvSpPr>
          <p:nvPr/>
        </p:nvSpPr>
        <p:spPr bwMode="auto">
          <a:xfrm>
            <a:off x="6477000" y="2286000"/>
            <a:ext cx="0" cy="2743200"/>
          </a:xfrm>
          <a:prstGeom prst="line">
            <a:avLst/>
          </a:prstGeom>
          <a:noFill/>
          <a:ln w="28575">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8" name="Line 44"/>
          <p:cNvSpPr>
            <a:spLocks noChangeShapeType="1"/>
          </p:cNvSpPr>
          <p:nvPr/>
        </p:nvSpPr>
        <p:spPr bwMode="auto">
          <a:xfrm>
            <a:off x="4267200" y="2286000"/>
            <a:ext cx="2209800" cy="0"/>
          </a:xfrm>
          <a:prstGeom prst="line">
            <a:avLst/>
          </a:prstGeom>
          <a:noFill/>
          <a:ln w="254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9" name="Line 45"/>
          <p:cNvSpPr>
            <a:spLocks noChangeShapeType="1"/>
          </p:cNvSpPr>
          <p:nvPr/>
        </p:nvSpPr>
        <p:spPr bwMode="auto">
          <a:xfrm>
            <a:off x="4267200" y="1524000"/>
            <a:ext cx="0" cy="762000"/>
          </a:xfrm>
          <a:prstGeom prst="line">
            <a:avLst/>
          </a:prstGeom>
          <a:noFill/>
          <a:ln w="28575">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30" name="Text Box 46"/>
          <p:cNvSpPr txBox="1">
            <a:spLocks noChangeArrowheads="1"/>
          </p:cNvSpPr>
          <p:nvPr/>
        </p:nvSpPr>
        <p:spPr bwMode="auto">
          <a:xfrm>
            <a:off x="6629400" y="1981200"/>
            <a:ext cx="1752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67631" name="Text Box 47"/>
          <p:cNvSpPr txBox="1">
            <a:spLocks noChangeArrowheads="1"/>
          </p:cNvSpPr>
          <p:nvPr/>
        </p:nvSpPr>
        <p:spPr bwMode="auto">
          <a:xfrm>
            <a:off x="6553200" y="2209800"/>
            <a:ext cx="18288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9900"/>
                </a:solidFill>
              </a:rPr>
              <a:t>CrIMSS EDR Processing Code</a:t>
            </a:r>
          </a:p>
        </p:txBody>
      </p:sp>
      <p:sp>
        <p:nvSpPr>
          <p:cNvPr id="38" name="Slide Number Placeholder 37"/>
          <p:cNvSpPr>
            <a:spLocks noGrp="1"/>
          </p:cNvSpPr>
          <p:nvPr>
            <p:ph type="sldNum" sz="quarter" idx="12"/>
          </p:nvPr>
        </p:nvSpPr>
        <p:spPr/>
        <p:txBody>
          <a:bodyPr/>
          <a:lstStyle/>
          <a:p>
            <a:fld id="{96E36F11-A39A-294D-A59D-6180D50ED29D}" type="slidenum">
              <a:rPr lang="en-US" smtClean="0"/>
              <a:pPr/>
              <a:t>6</a:t>
            </a:fld>
            <a:endParaRPr lang="en-US" dirty="0"/>
          </a:p>
        </p:txBody>
      </p:sp>
    </p:spTree>
    <p:extLst>
      <p:ext uri="{BB962C8B-B14F-4D97-AF65-F5344CB8AC3E}">
        <p14:creationId xmlns:p14="http://schemas.microsoft.com/office/powerpoint/2010/main" xmlns="" val="2387820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52"/>
          <p:cNvSpPr>
            <a:spLocks noChangeArrowheads="1"/>
          </p:cNvSpPr>
          <p:nvPr/>
        </p:nvSpPr>
        <p:spPr bwMode="auto">
          <a:xfrm>
            <a:off x="1912025" y="5699124"/>
            <a:ext cx="533400" cy="587545"/>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10" name="Rectangle 2"/>
          <p:cNvSpPr>
            <a:spLocks noGrp="1" noChangeArrowheads="1"/>
          </p:cNvSpPr>
          <p:nvPr>
            <p:ph type="title"/>
          </p:nvPr>
        </p:nvSpPr>
        <p:spPr>
          <a:xfrm>
            <a:off x="457200" y="27126"/>
            <a:ext cx="8229600" cy="792271"/>
          </a:xfrm>
        </p:spPr>
        <p:txBody>
          <a:bodyPr>
            <a:normAutofit/>
          </a:bodyPr>
          <a:lstStyle/>
          <a:p>
            <a:r>
              <a:rPr lang="en-US" dirty="0" smtClean="0"/>
              <a:t>Summary of CrIMSS EDR (3/4)</a:t>
            </a:r>
          </a:p>
        </p:txBody>
      </p:sp>
      <p:sp>
        <p:nvSpPr>
          <p:cNvPr id="68614" name="AutoShape 6"/>
          <p:cNvSpPr>
            <a:spLocks noChangeArrowheads="1"/>
          </p:cNvSpPr>
          <p:nvPr/>
        </p:nvSpPr>
        <p:spPr bwMode="auto">
          <a:xfrm>
            <a:off x="6172200" y="1752600"/>
            <a:ext cx="1295400" cy="10668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15" name="AutoShape 7"/>
          <p:cNvSpPr>
            <a:spLocks noChangeArrowheads="1"/>
          </p:cNvSpPr>
          <p:nvPr/>
        </p:nvSpPr>
        <p:spPr bwMode="auto">
          <a:xfrm>
            <a:off x="1219200" y="3429000"/>
            <a:ext cx="12192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16" name="Text Box 8"/>
          <p:cNvSpPr txBox="1">
            <a:spLocks noChangeArrowheads="1"/>
          </p:cNvSpPr>
          <p:nvPr/>
        </p:nvSpPr>
        <p:spPr bwMode="auto">
          <a:xfrm>
            <a:off x="3276600" y="13716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Initialization</a:t>
            </a:r>
          </a:p>
        </p:txBody>
      </p:sp>
      <p:sp>
        <p:nvSpPr>
          <p:cNvPr id="68617" name="Text Box 9"/>
          <p:cNvSpPr txBox="1">
            <a:spLocks noChangeArrowheads="1"/>
          </p:cNvSpPr>
          <p:nvPr/>
        </p:nvSpPr>
        <p:spPr bwMode="auto">
          <a:xfrm>
            <a:off x="3276600" y="20574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Preprocessing</a:t>
            </a:r>
          </a:p>
        </p:txBody>
      </p:sp>
      <p:sp>
        <p:nvSpPr>
          <p:cNvPr id="68618" name="AutoShape 10"/>
          <p:cNvSpPr>
            <a:spLocks noChangeArrowheads="1"/>
          </p:cNvSpPr>
          <p:nvPr/>
        </p:nvSpPr>
        <p:spPr bwMode="auto">
          <a:xfrm>
            <a:off x="3429000" y="2819400"/>
            <a:ext cx="13716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19" name="AutoShape 11"/>
          <p:cNvSpPr>
            <a:spLocks noChangeArrowheads="1"/>
          </p:cNvSpPr>
          <p:nvPr/>
        </p:nvSpPr>
        <p:spPr bwMode="auto">
          <a:xfrm>
            <a:off x="3473450" y="3505200"/>
            <a:ext cx="1295400" cy="8382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21" name="Text Box 13"/>
          <p:cNvSpPr txBox="1">
            <a:spLocks noChangeArrowheads="1"/>
          </p:cNvSpPr>
          <p:nvPr/>
        </p:nvSpPr>
        <p:spPr bwMode="auto">
          <a:xfrm>
            <a:off x="3200400" y="47244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Quality Control</a:t>
            </a:r>
          </a:p>
        </p:txBody>
      </p:sp>
      <p:sp>
        <p:nvSpPr>
          <p:cNvPr id="68622" name="Text Box 14"/>
          <p:cNvSpPr txBox="1">
            <a:spLocks noChangeArrowheads="1"/>
          </p:cNvSpPr>
          <p:nvPr/>
        </p:nvSpPr>
        <p:spPr bwMode="auto">
          <a:xfrm>
            <a:off x="2819400" y="5565775"/>
            <a:ext cx="2514600" cy="83502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75000"/>
              </a:lnSpc>
              <a:spcBef>
                <a:spcPct val="20000"/>
              </a:spcBef>
            </a:pPr>
            <a:r>
              <a:rPr lang="en-US" dirty="0" smtClean="0"/>
              <a:t>ATMS </a:t>
            </a:r>
            <a:r>
              <a:rPr lang="en-US" dirty="0"/>
              <a:t>+ </a:t>
            </a:r>
            <a:r>
              <a:rPr lang="en-US" dirty="0" err="1" smtClean="0"/>
              <a:t>CrIS</a:t>
            </a:r>
            <a:r>
              <a:rPr lang="en-US" dirty="0" smtClean="0"/>
              <a:t> </a:t>
            </a:r>
            <a:r>
              <a:rPr lang="en-US" dirty="0"/>
              <a:t>retrieval</a:t>
            </a:r>
          </a:p>
          <a:p>
            <a:pPr algn="ctr">
              <a:lnSpc>
                <a:spcPct val="75000"/>
              </a:lnSpc>
              <a:spcBef>
                <a:spcPct val="20000"/>
              </a:spcBef>
            </a:pPr>
            <a:r>
              <a:rPr lang="en-US" dirty="0"/>
              <a:t>.or.</a:t>
            </a:r>
          </a:p>
          <a:p>
            <a:pPr algn="ctr">
              <a:lnSpc>
                <a:spcPct val="75000"/>
              </a:lnSpc>
              <a:spcBef>
                <a:spcPct val="20000"/>
              </a:spcBef>
            </a:pPr>
            <a:r>
              <a:rPr lang="en-US" dirty="0"/>
              <a:t>NWP + </a:t>
            </a:r>
            <a:r>
              <a:rPr lang="en-US" dirty="0" err="1" smtClean="0"/>
              <a:t>CrIS</a:t>
            </a:r>
            <a:r>
              <a:rPr lang="en-US" dirty="0" smtClean="0"/>
              <a:t> </a:t>
            </a:r>
            <a:r>
              <a:rPr lang="en-US" dirty="0"/>
              <a:t>retrieval</a:t>
            </a:r>
          </a:p>
        </p:txBody>
      </p:sp>
      <p:sp>
        <p:nvSpPr>
          <p:cNvPr id="68624" name="Line 16"/>
          <p:cNvSpPr>
            <a:spLocks noChangeShapeType="1"/>
          </p:cNvSpPr>
          <p:nvPr/>
        </p:nvSpPr>
        <p:spPr bwMode="auto">
          <a:xfrm>
            <a:off x="5029200" y="2286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25" name="Line 17"/>
          <p:cNvSpPr>
            <a:spLocks noChangeShapeType="1"/>
          </p:cNvSpPr>
          <p:nvPr/>
        </p:nvSpPr>
        <p:spPr bwMode="auto">
          <a:xfrm>
            <a:off x="4114800" y="1752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26" name="Line 18"/>
          <p:cNvSpPr>
            <a:spLocks noChangeShapeType="1"/>
          </p:cNvSpPr>
          <p:nvPr/>
        </p:nvSpPr>
        <p:spPr bwMode="auto">
          <a:xfrm flipV="1">
            <a:off x="4114800" y="2438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28" name="Text Box 20"/>
          <p:cNvSpPr txBox="1">
            <a:spLocks noChangeArrowheads="1"/>
          </p:cNvSpPr>
          <p:nvPr/>
        </p:nvSpPr>
        <p:spPr bwMode="auto">
          <a:xfrm>
            <a:off x="3352800" y="2895600"/>
            <a:ext cx="1524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Next FOR</a:t>
            </a:r>
          </a:p>
        </p:txBody>
      </p:sp>
      <p:sp>
        <p:nvSpPr>
          <p:cNvPr id="68629" name="Line 21"/>
          <p:cNvSpPr>
            <a:spLocks noChangeShapeType="1"/>
          </p:cNvSpPr>
          <p:nvPr/>
        </p:nvSpPr>
        <p:spPr bwMode="auto">
          <a:xfrm flipV="1">
            <a:off x="4114800" y="3276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30" name="Text Box 22"/>
          <p:cNvSpPr txBox="1">
            <a:spLocks noChangeArrowheads="1"/>
          </p:cNvSpPr>
          <p:nvPr/>
        </p:nvSpPr>
        <p:spPr bwMode="auto">
          <a:xfrm>
            <a:off x="3657600" y="3657600"/>
            <a:ext cx="914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All FOV finished?</a:t>
            </a:r>
          </a:p>
        </p:txBody>
      </p:sp>
      <p:sp>
        <p:nvSpPr>
          <p:cNvPr id="68631" name="Text Box 23"/>
          <p:cNvSpPr txBox="1">
            <a:spLocks noChangeArrowheads="1"/>
          </p:cNvSpPr>
          <p:nvPr/>
        </p:nvSpPr>
        <p:spPr bwMode="auto">
          <a:xfrm>
            <a:off x="1143000" y="3816925"/>
            <a:ext cx="13716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200" dirty="0" smtClean="0"/>
              <a:t>EDR Post Processing</a:t>
            </a:r>
          </a:p>
          <a:p>
            <a:pPr algn="ctr">
              <a:spcBef>
                <a:spcPct val="50000"/>
              </a:spcBef>
            </a:pPr>
            <a:r>
              <a:rPr lang="en-US" sz="1200" dirty="0" smtClean="0"/>
              <a:t>42L AVTP,            22L AVMP</a:t>
            </a:r>
            <a:endParaRPr lang="en-US" sz="1200" dirty="0"/>
          </a:p>
        </p:txBody>
      </p:sp>
      <p:sp>
        <p:nvSpPr>
          <p:cNvPr id="68632" name="Line 24"/>
          <p:cNvSpPr>
            <a:spLocks noChangeShapeType="1"/>
          </p:cNvSpPr>
          <p:nvPr/>
        </p:nvSpPr>
        <p:spPr bwMode="auto">
          <a:xfrm flipH="1">
            <a:off x="2438400" y="39624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33" name="Text Box 25"/>
          <p:cNvSpPr txBox="1">
            <a:spLocks noChangeArrowheads="1"/>
          </p:cNvSpPr>
          <p:nvPr/>
        </p:nvSpPr>
        <p:spPr bwMode="auto">
          <a:xfrm>
            <a:off x="2667000" y="3657600"/>
            <a:ext cx="685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34" name="Text Box 26"/>
          <p:cNvSpPr txBox="1">
            <a:spLocks noChangeArrowheads="1"/>
          </p:cNvSpPr>
          <p:nvPr/>
        </p:nvSpPr>
        <p:spPr bwMode="auto">
          <a:xfrm>
            <a:off x="609600" y="1219200"/>
            <a:ext cx="2133600" cy="6540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Preprocessed CrIS, ATMS, GFS</a:t>
            </a:r>
          </a:p>
        </p:txBody>
      </p:sp>
      <p:sp>
        <p:nvSpPr>
          <p:cNvPr id="68635" name="Line 27"/>
          <p:cNvSpPr>
            <a:spLocks noChangeShapeType="1"/>
          </p:cNvSpPr>
          <p:nvPr/>
        </p:nvSpPr>
        <p:spPr bwMode="auto">
          <a:xfrm>
            <a:off x="2743200" y="1524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36" name="Text Box 28"/>
          <p:cNvSpPr txBox="1">
            <a:spLocks noChangeArrowheads="1"/>
          </p:cNvSpPr>
          <p:nvPr/>
        </p:nvSpPr>
        <p:spPr bwMode="auto">
          <a:xfrm>
            <a:off x="6172200" y="1997075"/>
            <a:ext cx="1295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ATMS R’s Available?</a:t>
            </a:r>
          </a:p>
        </p:txBody>
      </p:sp>
      <p:sp>
        <p:nvSpPr>
          <p:cNvPr id="68637" name="Oval 29"/>
          <p:cNvSpPr>
            <a:spLocks noChangeArrowheads="1"/>
          </p:cNvSpPr>
          <p:nvPr/>
        </p:nvSpPr>
        <p:spPr bwMode="auto">
          <a:xfrm>
            <a:off x="7848600" y="1905000"/>
            <a:ext cx="990600" cy="685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38" name="Line 30"/>
          <p:cNvSpPr>
            <a:spLocks noChangeShapeType="1"/>
          </p:cNvSpPr>
          <p:nvPr/>
        </p:nvSpPr>
        <p:spPr bwMode="auto">
          <a:xfrm>
            <a:off x="7467600" y="2286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39" name="Text Box 31"/>
          <p:cNvSpPr txBox="1">
            <a:spLocks noChangeArrowheads="1"/>
          </p:cNvSpPr>
          <p:nvPr/>
        </p:nvSpPr>
        <p:spPr bwMode="auto">
          <a:xfrm>
            <a:off x="7315200" y="1981200"/>
            <a:ext cx="609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No</a:t>
            </a:r>
          </a:p>
        </p:txBody>
      </p:sp>
      <p:sp>
        <p:nvSpPr>
          <p:cNvPr id="68640" name="Line 32"/>
          <p:cNvSpPr>
            <a:spLocks noChangeShapeType="1"/>
          </p:cNvSpPr>
          <p:nvPr/>
        </p:nvSpPr>
        <p:spPr bwMode="auto">
          <a:xfrm flipV="1">
            <a:off x="4114800" y="4343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41" name="Line 33"/>
          <p:cNvSpPr>
            <a:spLocks noChangeShapeType="1"/>
          </p:cNvSpPr>
          <p:nvPr/>
        </p:nvSpPr>
        <p:spPr bwMode="auto">
          <a:xfrm flipV="1">
            <a:off x="4114800" y="5105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42" name="Text Box 34"/>
          <p:cNvSpPr txBox="1">
            <a:spLocks noChangeArrowheads="1"/>
          </p:cNvSpPr>
          <p:nvPr/>
        </p:nvSpPr>
        <p:spPr bwMode="auto">
          <a:xfrm>
            <a:off x="5943600" y="3232150"/>
            <a:ext cx="1752600" cy="6540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dirty="0" smtClean="0"/>
              <a:t>2-stage ATMS-only </a:t>
            </a:r>
            <a:r>
              <a:rPr lang="en-US" dirty="0"/>
              <a:t>Retrieval</a:t>
            </a:r>
          </a:p>
        </p:txBody>
      </p:sp>
      <p:sp>
        <p:nvSpPr>
          <p:cNvPr id="68643" name="AutoShape 35"/>
          <p:cNvSpPr>
            <a:spLocks noChangeArrowheads="1"/>
          </p:cNvSpPr>
          <p:nvPr/>
        </p:nvSpPr>
        <p:spPr bwMode="auto">
          <a:xfrm>
            <a:off x="6172200" y="4343400"/>
            <a:ext cx="1295400" cy="10668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44" name="Text Box 36"/>
          <p:cNvSpPr txBox="1">
            <a:spLocks noChangeArrowheads="1"/>
          </p:cNvSpPr>
          <p:nvPr/>
        </p:nvSpPr>
        <p:spPr bwMode="auto">
          <a:xfrm>
            <a:off x="7772400" y="2057400"/>
            <a:ext cx="12192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NWP First Guess</a:t>
            </a:r>
          </a:p>
        </p:txBody>
      </p:sp>
      <p:sp>
        <p:nvSpPr>
          <p:cNvPr id="68645" name="Text Box 37"/>
          <p:cNvSpPr txBox="1">
            <a:spLocks noChangeArrowheads="1"/>
          </p:cNvSpPr>
          <p:nvPr/>
        </p:nvSpPr>
        <p:spPr bwMode="auto">
          <a:xfrm>
            <a:off x="4038600" y="3276600"/>
            <a:ext cx="609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No</a:t>
            </a:r>
          </a:p>
        </p:txBody>
      </p:sp>
      <p:sp>
        <p:nvSpPr>
          <p:cNvPr id="68646" name="Text Box 38"/>
          <p:cNvSpPr txBox="1">
            <a:spLocks noChangeArrowheads="1"/>
          </p:cNvSpPr>
          <p:nvPr/>
        </p:nvSpPr>
        <p:spPr bwMode="auto">
          <a:xfrm>
            <a:off x="6172200" y="4572000"/>
            <a:ext cx="1295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CrIS R’s Available?</a:t>
            </a:r>
          </a:p>
        </p:txBody>
      </p:sp>
      <p:sp>
        <p:nvSpPr>
          <p:cNvPr id="68647" name="Line 39"/>
          <p:cNvSpPr>
            <a:spLocks noChangeShapeType="1"/>
          </p:cNvSpPr>
          <p:nvPr/>
        </p:nvSpPr>
        <p:spPr bwMode="auto">
          <a:xfrm>
            <a:off x="6781800" y="2819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48" name="Line 40"/>
          <p:cNvSpPr>
            <a:spLocks noChangeShapeType="1"/>
          </p:cNvSpPr>
          <p:nvPr/>
        </p:nvSpPr>
        <p:spPr bwMode="auto">
          <a:xfrm>
            <a:off x="6781800" y="3886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49" name="Line 41"/>
          <p:cNvSpPr>
            <a:spLocks noChangeShapeType="1"/>
          </p:cNvSpPr>
          <p:nvPr/>
        </p:nvSpPr>
        <p:spPr bwMode="auto">
          <a:xfrm flipH="1">
            <a:off x="4953000" y="4876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50" name="Text Box 42"/>
          <p:cNvSpPr txBox="1">
            <a:spLocks noChangeArrowheads="1"/>
          </p:cNvSpPr>
          <p:nvPr/>
        </p:nvSpPr>
        <p:spPr bwMode="auto">
          <a:xfrm>
            <a:off x="5334000" y="4648200"/>
            <a:ext cx="609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No</a:t>
            </a:r>
          </a:p>
        </p:txBody>
      </p:sp>
      <p:sp>
        <p:nvSpPr>
          <p:cNvPr id="68651" name="Text Box 43"/>
          <p:cNvSpPr txBox="1">
            <a:spLocks noChangeArrowheads="1"/>
          </p:cNvSpPr>
          <p:nvPr/>
        </p:nvSpPr>
        <p:spPr bwMode="auto">
          <a:xfrm>
            <a:off x="6629400" y="2819400"/>
            <a:ext cx="685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52" name="Text Box 44"/>
          <p:cNvSpPr txBox="1">
            <a:spLocks noChangeArrowheads="1"/>
          </p:cNvSpPr>
          <p:nvPr/>
        </p:nvSpPr>
        <p:spPr bwMode="auto">
          <a:xfrm>
            <a:off x="6705600" y="5334000"/>
            <a:ext cx="685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53" name="Text Box 45"/>
          <p:cNvSpPr txBox="1">
            <a:spLocks noChangeArrowheads="1"/>
          </p:cNvSpPr>
          <p:nvPr/>
        </p:nvSpPr>
        <p:spPr bwMode="auto">
          <a:xfrm>
            <a:off x="5867400" y="5638800"/>
            <a:ext cx="1905000" cy="650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Scene Classification</a:t>
            </a:r>
          </a:p>
        </p:txBody>
      </p:sp>
      <p:sp>
        <p:nvSpPr>
          <p:cNvPr id="68654" name="Line 46"/>
          <p:cNvSpPr>
            <a:spLocks noChangeShapeType="1"/>
          </p:cNvSpPr>
          <p:nvPr/>
        </p:nvSpPr>
        <p:spPr bwMode="auto">
          <a:xfrm>
            <a:off x="6781800" y="5410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56" name="Line 48"/>
          <p:cNvSpPr>
            <a:spLocks noChangeShapeType="1"/>
          </p:cNvSpPr>
          <p:nvPr/>
        </p:nvSpPr>
        <p:spPr bwMode="auto">
          <a:xfrm flipH="1">
            <a:off x="5334000" y="5943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57" name="Line 49"/>
          <p:cNvSpPr>
            <a:spLocks noChangeShapeType="1"/>
          </p:cNvSpPr>
          <p:nvPr/>
        </p:nvSpPr>
        <p:spPr bwMode="auto">
          <a:xfrm>
            <a:off x="8305800" y="2590800"/>
            <a:ext cx="0" cy="2286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58" name="Line 50"/>
          <p:cNvSpPr>
            <a:spLocks noChangeShapeType="1"/>
          </p:cNvSpPr>
          <p:nvPr/>
        </p:nvSpPr>
        <p:spPr bwMode="auto">
          <a:xfrm flipH="1">
            <a:off x="7467600" y="4876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60" name="AutoShape 52"/>
          <p:cNvSpPr>
            <a:spLocks noChangeArrowheads="1"/>
          </p:cNvSpPr>
          <p:nvPr/>
        </p:nvSpPr>
        <p:spPr bwMode="auto">
          <a:xfrm>
            <a:off x="5334000" y="4038599"/>
            <a:ext cx="533400" cy="537865"/>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61" name="Text Box 53"/>
          <p:cNvSpPr txBox="1">
            <a:spLocks noChangeArrowheads="1"/>
          </p:cNvSpPr>
          <p:nvPr/>
        </p:nvSpPr>
        <p:spPr bwMode="auto">
          <a:xfrm>
            <a:off x="5322125" y="4162300"/>
            <a:ext cx="609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200" dirty="0" smtClean="0"/>
              <a:t>100L IP</a:t>
            </a:r>
            <a:endParaRPr lang="en-US" sz="1200" dirty="0"/>
          </a:p>
        </p:txBody>
      </p:sp>
      <p:sp>
        <p:nvSpPr>
          <p:cNvPr id="68662" name="Line 54"/>
          <p:cNvSpPr>
            <a:spLocks noChangeShapeType="1"/>
          </p:cNvSpPr>
          <p:nvPr/>
        </p:nvSpPr>
        <p:spPr bwMode="auto">
          <a:xfrm>
            <a:off x="55626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63" name="Line 55"/>
          <p:cNvSpPr>
            <a:spLocks noChangeShapeType="1"/>
          </p:cNvSpPr>
          <p:nvPr/>
        </p:nvSpPr>
        <p:spPr bwMode="auto">
          <a:xfrm>
            <a:off x="5562600" y="3581400"/>
            <a:ext cx="381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8" name="Slide Number Placeholder 47"/>
          <p:cNvSpPr>
            <a:spLocks noGrp="1"/>
          </p:cNvSpPr>
          <p:nvPr>
            <p:ph type="sldNum" sz="quarter" idx="12"/>
          </p:nvPr>
        </p:nvSpPr>
        <p:spPr/>
        <p:txBody>
          <a:bodyPr/>
          <a:lstStyle/>
          <a:p>
            <a:fld id="{96E36F11-A39A-294D-A59D-6180D50ED29D}" type="slidenum">
              <a:rPr lang="en-US" smtClean="0"/>
              <a:pPr/>
              <a:t>7</a:t>
            </a:fld>
            <a:endParaRPr lang="en-US" dirty="0"/>
          </a:p>
        </p:txBody>
      </p:sp>
      <p:sp>
        <p:nvSpPr>
          <p:cNvPr id="50" name="Text Box 53"/>
          <p:cNvSpPr txBox="1">
            <a:spLocks noChangeArrowheads="1"/>
          </p:cNvSpPr>
          <p:nvPr/>
        </p:nvSpPr>
        <p:spPr bwMode="auto">
          <a:xfrm>
            <a:off x="1888275" y="5834700"/>
            <a:ext cx="609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dirty="0" smtClean="0"/>
              <a:t>100L IP</a:t>
            </a:r>
            <a:endParaRPr lang="en-US" sz="1400" dirty="0"/>
          </a:p>
        </p:txBody>
      </p:sp>
      <p:sp>
        <p:nvSpPr>
          <p:cNvPr id="51" name="Line 54"/>
          <p:cNvSpPr>
            <a:spLocks noChangeShapeType="1"/>
          </p:cNvSpPr>
          <p:nvPr/>
        </p:nvSpPr>
        <p:spPr bwMode="auto">
          <a:xfrm flipH="1">
            <a:off x="2437500" y="5943600"/>
            <a:ext cx="381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522843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normAutofit/>
          </a:bodyPr>
          <a:lstStyle/>
          <a:p>
            <a:pPr eaLnBrk="1" hangingPunct="1"/>
            <a:r>
              <a:rPr lang="en-US" sz="3600" dirty="0" smtClean="0"/>
              <a:t>Summary of CrIMSS EDR (4/4)</a:t>
            </a:r>
          </a:p>
        </p:txBody>
      </p:sp>
      <p:sp>
        <p:nvSpPr>
          <p:cNvPr id="24579" name="Content Placeholder 2"/>
          <p:cNvSpPr>
            <a:spLocks noGrp="1"/>
          </p:cNvSpPr>
          <p:nvPr>
            <p:ph idx="4294967295"/>
          </p:nvPr>
        </p:nvSpPr>
        <p:spPr>
          <a:xfrm>
            <a:off x="252413" y="1354138"/>
            <a:ext cx="8667750" cy="5264150"/>
          </a:xfrm>
        </p:spPr>
        <p:txBody>
          <a:bodyPr/>
          <a:lstStyle/>
          <a:p>
            <a:pPr eaLnBrk="1" hangingPunct="1"/>
            <a:r>
              <a:rPr lang="en-US" sz="2000" dirty="0" smtClean="0"/>
              <a:t>The CrIMSS EDR derives AVTP,  AVMP, AVPP, O3-IP, surface temperature, surface emissivity simultaneously.</a:t>
            </a:r>
          </a:p>
          <a:p>
            <a:pPr lvl="1" eaLnBrk="1" hangingPunct="1"/>
            <a:r>
              <a:rPr lang="en-US" sz="1800" dirty="0" smtClean="0"/>
              <a:t>AVTP reconstructed from 20 EOF’s, AVMP from 10 EOF’s</a:t>
            </a:r>
          </a:p>
          <a:p>
            <a:pPr lvl="1" eaLnBrk="1" hangingPunct="1"/>
            <a:r>
              <a:rPr lang="en-US" sz="1800" dirty="0" smtClean="0"/>
              <a:t>Also 1 surface temperature, 5 MW EOF’s, 12 IR emissivity and reflectivity </a:t>
            </a:r>
            <a:r>
              <a:rPr lang="en-US" sz="1800" dirty="0" err="1" smtClean="0"/>
              <a:t>hingepoints</a:t>
            </a:r>
            <a:r>
              <a:rPr lang="en-US" sz="1800" dirty="0" smtClean="0"/>
              <a:t>, MW cloud top pressure and cloud liquid water path</a:t>
            </a:r>
          </a:p>
          <a:p>
            <a:pPr lvl="2" eaLnBrk="1" hangingPunct="1"/>
            <a:r>
              <a:rPr lang="en-US" sz="1600" dirty="0" smtClean="0"/>
              <a:t>These products are not currently in HDF5 file(s)</a:t>
            </a:r>
          </a:p>
          <a:p>
            <a:pPr lvl="1" eaLnBrk="1" hangingPunct="1"/>
            <a:r>
              <a:rPr lang="en-US" sz="1800" dirty="0" smtClean="0"/>
              <a:t>There is an inter-dependence within products</a:t>
            </a:r>
          </a:p>
          <a:p>
            <a:pPr lvl="1" eaLnBrk="1" hangingPunct="1"/>
            <a:r>
              <a:rPr lang="en-US" sz="1800" dirty="0" smtClean="0"/>
              <a:t>Therefore, entire atmospheric state needs to be assessed in order to validate these products.</a:t>
            </a:r>
          </a:p>
          <a:p>
            <a:pPr eaLnBrk="1" hangingPunct="1"/>
            <a:r>
              <a:rPr lang="en-US" sz="2000" dirty="0" smtClean="0"/>
              <a:t>Assumption for EDR validation is that </a:t>
            </a:r>
            <a:r>
              <a:rPr lang="en-US" sz="2000" dirty="0" err="1" smtClean="0"/>
              <a:t>CrIS</a:t>
            </a:r>
            <a:r>
              <a:rPr lang="en-US" sz="2000" dirty="0" smtClean="0"/>
              <a:t> and ATMS SDRs are calibrated.</a:t>
            </a:r>
          </a:p>
          <a:p>
            <a:pPr lvl="1" eaLnBrk="1" hangingPunct="1"/>
            <a:r>
              <a:rPr lang="en-US" sz="1800" dirty="0" smtClean="0"/>
              <a:t>Beta versions of SDR will be used to help algorithm and instrument assessments during EOC</a:t>
            </a:r>
          </a:p>
          <a:p>
            <a:pPr lvl="1" eaLnBrk="1" hangingPunct="1"/>
            <a:r>
              <a:rPr lang="en-US" sz="1800" dirty="0" smtClean="0"/>
              <a:t>Assessment is “hierarchal” using NWP model(s) and operational RAOBs for global assessment and dedicated </a:t>
            </a:r>
            <a:r>
              <a:rPr lang="en-US" sz="1800" dirty="0" err="1" smtClean="0"/>
              <a:t>radiosondes</a:t>
            </a:r>
            <a:r>
              <a:rPr lang="en-US" sz="1800" dirty="0" smtClean="0"/>
              <a:t> for detailed site characterization.</a:t>
            </a:r>
          </a:p>
          <a:p>
            <a:pPr lvl="1" eaLnBrk="1" hangingPunct="1"/>
            <a:r>
              <a:rPr lang="en-US" sz="1800" dirty="0" smtClean="0"/>
              <a:t>Characterization improves as more </a:t>
            </a:r>
            <a:r>
              <a:rPr lang="en-US" sz="1800" i="1" dirty="0" smtClean="0"/>
              <a:t>in-situ</a:t>
            </a:r>
            <a:r>
              <a:rPr lang="en-US" sz="1800" dirty="0" smtClean="0"/>
              <a:t> data is acquired.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8</a:t>
            </a:fld>
            <a:endParaRPr lang="en-US" dirty="0"/>
          </a:p>
        </p:txBody>
      </p:sp>
    </p:spTree>
    <p:extLst>
      <p:ext uri="{BB962C8B-B14F-4D97-AF65-F5344CB8AC3E}">
        <p14:creationId xmlns:p14="http://schemas.microsoft.com/office/powerpoint/2010/main" xmlns="" val="344224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dirty="0" smtClean="0"/>
              <a:t>CrIMSS EDR Requirements (1/3)</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
        <p:nvSpPr>
          <p:cNvPr id="5124"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25695" name="Group 95"/>
          <p:cNvGraphicFramePr>
            <a:graphicFrameLocks noGrp="1"/>
          </p:cNvGraphicFramePr>
          <p:nvPr>
            <p:ph idx="4294967295"/>
            <p:extLst>
              <p:ext uri="{D42A27DB-BD31-4B8C-83A1-F6EECF244321}">
                <p14:modId xmlns:p14="http://schemas.microsoft.com/office/powerpoint/2010/main" xmlns="" val="1819916155"/>
              </p:ext>
            </p:extLst>
          </p:nvPr>
        </p:nvGraphicFramePr>
        <p:xfrm>
          <a:off x="152400" y="3206338"/>
          <a:ext cx="5003469" cy="2804679"/>
        </p:xfrm>
        <a:graphic>
          <a:graphicData uri="http://schemas.openxmlformats.org/drawingml/2006/table">
            <a:tbl>
              <a:tblPr/>
              <a:tblGrid>
                <a:gridCol w="2580903"/>
                <a:gridCol w="2422566"/>
              </a:tblGrid>
              <a:tr h="33537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600" b="0" i="0" u="none" strike="noStrike" cap="none" normalizeH="0" baseline="0" dirty="0" smtClean="0">
                          <a:ln>
                            <a:noFill/>
                          </a:ln>
                          <a:solidFill>
                            <a:srgbClr val="002060"/>
                          </a:solidFill>
                          <a:effectLst/>
                          <a:latin typeface="Calibri" pitchFamily="34" charset="0"/>
                          <a:cs typeface="Times New Roman" pitchFamily="18" charset="0"/>
                        </a:rPr>
                        <a:t>KPP in Blue</a:t>
                      </a: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IORD-II, JPSS-L1RD</a:t>
                      </a:r>
                      <a:endParaRPr kumimoji="0" lang="en-US" sz="28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AVMP Partly Cloudy, surface to 600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Greater of 20% or 0.2 g/kg</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Partly Cloudy, 600 to 300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Greater of 35% or 0.1 g/kg</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9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Partly Cloudy, 300 to 100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Greater of 35% or 0.1 g/kg</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AVMP Cloudy, surface to 600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Greater of 20% of 0.2 g/kg</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Cloudy, 600 mb to 300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Greater of 40% or 0.1 g/kg</a:t>
                      </a:r>
                      <a:endParaRPr kumimoji="0" lang="en-US" sz="14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Cloudy, 300 mb to 100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Greater of 40% or 0.1 g/kg</a:t>
                      </a:r>
                      <a:endParaRPr kumimoji="0" lang="en-US" sz="14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60" name="Text Box 97"/>
          <p:cNvSpPr txBox="1">
            <a:spLocks noChangeArrowheads="1"/>
          </p:cNvSpPr>
          <p:nvPr/>
        </p:nvSpPr>
        <p:spPr bwMode="auto">
          <a:xfrm>
            <a:off x="152400" y="1143000"/>
            <a:ext cx="48768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Atmospheric Vertical Moisture Profile (AVMP).</a:t>
            </a:r>
          </a:p>
          <a:p>
            <a:pPr eaLnBrk="1" hangingPunct="1">
              <a:spcBef>
                <a:spcPct val="50000"/>
              </a:spcBef>
            </a:pPr>
            <a:r>
              <a:rPr lang="en-US" dirty="0"/>
              <a:t>Used for initialization of high-resolution NWP models, atmospheric stability, etc.</a:t>
            </a:r>
          </a:p>
          <a:p>
            <a:pPr eaLnBrk="1" hangingPunct="1">
              <a:spcBef>
                <a:spcPct val="50000"/>
              </a:spcBef>
            </a:pPr>
            <a:r>
              <a:rPr lang="en-US" dirty="0" smtClean="0"/>
              <a:t>Lower tropospheric moisture layers are Key Performance Parameters (KPPs) .</a:t>
            </a:r>
            <a:endParaRPr lang="en-US" dirty="0"/>
          </a:p>
        </p:txBody>
      </p:sp>
      <p:sp>
        <p:nvSpPr>
          <p:cNvPr id="9" name="TextBox 8"/>
          <p:cNvSpPr txBox="1"/>
          <p:nvPr/>
        </p:nvSpPr>
        <p:spPr>
          <a:xfrm>
            <a:off x="5545777" y="3914900"/>
            <a:ext cx="3269539" cy="1754326"/>
          </a:xfrm>
          <a:prstGeom prst="rect">
            <a:avLst/>
          </a:prstGeom>
          <a:noFill/>
        </p:spPr>
        <p:txBody>
          <a:bodyPr wrap="square" rtlCol="0">
            <a:spAutoFit/>
          </a:bodyPr>
          <a:lstStyle/>
          <a:p>
            <a:r>
              <a:rPr lang="en-US" dirty="0" smtClean="0"/>
              <a:t>Example of AVMP (shown as total </a:t>
            </a:r>
            <a:r>
              <a:rPr lang="en-US" dirty="0" err="1" smtClean="0"/>
              <a:t>precipitable</a:t>
            </a:r>
            <a:r>
              <a:rPr lang="en-US" dirty="0" smtClean="0"/>
              <a:t> water) on May 15, 2012 from the CrIMSS off-line EDR</a:t>
            </a:r>
          </a:p>
          <a:p>
            <a:r>
              <a:rPr lang="en-US" dirty="0" smtClean="0"/>
              <a:t>Results are from the coupled algorithm without QC</a:t>
            </a:r>
            <a:endParaRPr lang="en-US" dirty="0"/>
          </a:p>
        </p:txBody>
      </p:sp>
      <p:sp>
        <p:nvSpPr>
          <p:cNvPr id="10" name="Slide Number Placeholder 9"/>
          <p:cNvSpPr>
            <a:spLocks noGrp="1"/>
          </p:cNvSpPr>
          <p:nvPr>
            <p:ph type="sldNum" sz="quarter" idx="12"/>
          </p:nvPr>
        </p:nvSpPr>
        <p:spPr/>
        <p:txBody>
          <a:bodyPr/>
          <a:lstStyle/>
          <a:p>
            <a:fld id="{96E36F11-A39A-294D-A59D-6180D50ED29D}" type="slidenum">
              <a:rPr lang="en-US" smtClean="0"/>
              <a:pPr/>
              <a:t>9</a:t>
            </a:fld>
            <a:endParaRPr lang="en-US" dirty="0"/>
          </a:p>
        </p:txBody>
      </p:sp>
      <p:pic>
        <p:nvPicPr>
          <p:cNvPr id="11" name="Picture 10" descr="avmp_tpw.png"/>
          <p:cNvPicPr>
            <a:picLocks noChangeAspect="1"/>
          </p:cNvPicPr>
          <p:nvPr/>
        </p:nvPicPr>
        <p:blipFill>
          <a:blip r:embed="rId2"/>
          <a:stretch>
            <a:fillRect/>
          </a:stretch>
        </p:blipFill>
        <p:spPr>
          <a:xfrm>
            <a:off x="5300966" y="1214250"/>
            <a:ext cx="3585600" cy="2407722"/>
          </a:xfrm>
          <a:prstGeom prst="rect">
            <a:avLst/>
          </a:prstGeom>
        </p:spPr>
      </p:pic>
      <p:sp>
        <p:nvSpPr>
          <p:cNvPr id="13" name="TextBox 12"/>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3" action="ppaction://hlinksldjump"/>
              </a:rPr>
              <a:t>outline, p.2</a:t>
            </a:r>
            <a:endParaRPr lang="en-US" sz="1200" dirty="0"/>
          </a:p>
        </p:txBody>
      </p:sp>
    </p:spTree>
    <p:extLst>
      <p:ext uri="{BB962C8B-B14F-4D97-AF65-F5344CB8AC3E}">
        <p14:creationId xmlns:p14="http://schemas.microsoft.com/office/powerpoint/2010/main" xmlns="" val="1786841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2588</TotalTime>
  <Words>4738</Words>
  <Application>Microsoft Office PowerPoint</Application>
  <PresentationFormat>On-screen Show (4:3)</PresentationFormat>
  <Paragraphs>795</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NPP_FOR</vt:lpstr>
      <vt:lpstr>Request for CrIMSS EDR Beta Maturity </vt:lpstr>
      <vt:lpstr>Outline</vt:lpstr>
      <vt:lpstr>Users of ATMS/CrIS SDRs and Sounding EDR Products (and Point Of Contact)</vt:lpstr>
      <vt:lpstr>Beta EDR Maturity Definition</vt:lpstr>
      <vt:lpstr>Summary of the CrIMSS EDR (1/4)</vt:lpstr>
      <vt:lpstr>Summary of the CrIMSS EDR (2/4)</vt:lpstr>
      <vt:lpstr>Summary of CrIMSS EDR (3/4)</vt:lpstr>
      <vt:lpstr>Summary of CrIMSS EDR (4/4)</vt:lpstr>
      <vt:lpstr>CrIMSS EDR Requirements (1/3)</vt:lpstr>
      <vt:lpstr>CrIMSS EDR Requirements (2/3)</vt:lpstr>
      <vt:lpstr>CrIMSS EDR Requirements (3/3)</vt:lpstr>
      <vt:lpstr>History of Algorithm changes/updates</vt:lpstr>
      <vt:lpstr>Beta Maturity Evaluation (1/19)</vt:lpstr>
      <vt:lpstr>Beta Maturity Evaluation (2/19)</vt:lpstr>
      <vt:lpstr>Beta Maturity Evaluation (3/19)</vt:lpstr>
      <vt:lpstr>Beta Maturity Evaluation (4/19)</vt:lpstr>
      <vt:lpstr>Beta Maturity Evaluation (5/19)</vt:lpstr>
      <vt:lpstr>Beta Maturity Evaluation (6/19)</vt:lpstr>
      <vt:lpstr>Beta Maturity Evaluation (7/19)</vt:lpstr>
      <vt:lpstr>Beta Maturity Evaluation (8/19)</vt:lpstr>
      <vt:lpstr>Beta Maturity Evaluation (9/19)</vt:lpstr>
      <vt:lpstr>Beta Maturity Evaluation (10/19)</vt:lpstr>
      <vt:lpstr>Beta Maturity Evaluation (11/19)</vt:lpstr>
      <vt:lpstr>Beta Maturity Evaluation (12/19)</vt:lpstr>
      <vt:lpstr>Slide 25</vt:lpstr>
      <vt:lpstr>Slide 26</vt:lpstr>
      <vt:lpstr>Slide 27</vt:lpstr>
      <vt:lpstr>Slide 28</vt:lpstr>
      <vt:lpstr>Slide 29</vt:lpstr>
      <vt:lpstr>Slide 30</vt:lpstr>
      <vt:lpstr>Slide 31</vt:lpstr>
      <vt:lpstr>Beta Justification Summary (1/3)</vt:lpstr>
      <vt:lpstr>Beta Justification Summary (2/3)</vt:lpstr>
      <vt:lpstr>Beta Justification Summary (3/3)</vt:lpstr>
      <vt:lpstr>Caveats for Operational CrIMSS EDR (1/6) (these changes are proposed for MX6.3)</vt:lpstr>
      <vt:lpstr>Caveats for Operational CrIMSS EDR (2/6) (these changes will be proposed for Mx7.0)</vt:lpstr>
      <vt:lpstr>Slide 37</vt:lpstr>
      <vt:lpstr>Caveats for Operational CrIMSS EDR (4/6) </vt:lpstr>
      <vt:lpstr>Caveats for Operational CrIMSS EDR (5/6) (additional issues)</vt:lpstr>
      <vt:lpstr>Caveats for Operational CrIMSS EDR (6/6) (example of precip flag on 5/15</vt:lpstr>
      <vt:lpstr>Additional Supporting Documentation</vt:lpstr>
      <vt:lpstr>Future Plans and Issues</vt:lpstr>
      <vt:lpstr>Conclusion </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CrIMSS EDR Beta Request</dc:title>
  <dc:creator>Christopher Barnet</dc:creator>
  <cp:lastModifiedBy>cbarnet</cp:lastModifiedBy>
  <cp:revision>151</cp:revision>
  <dcterms:created xsi:type="dcterms:W3CDTF">2011-07-07T16:52:26Z</dcterms:created>
  <dcterms:modified xsi:type="dcterms:W3CDTF">2012-08-06T13:09:14Z</dcterms:modified>
</cp:coreProperties>
</file>