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500" r:id="rId2"/>
    <p:sldId id="501" r:id="rId3"/>
    <p:sldId id="355" r:id="rId4"/>
    <p:sldId id="502" r:id="rId5"/>
    <p:sldId id="514" r:id="rId6"/>
    <p:sldId id="503" r:id="rId7"/>
    <p:sldId id="507" r:id="rId8"/>
    <p:sldId id="505" r:id="rId9"/>
    <p:sldId id="506" r:id="rId10"/>
    <p:sldId id="51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FFFFFF"/>
    <a:srgbClr val="E9EDF4"/>
    <a:srgbClr val="D0D8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7" autoAdjust="0"/>
    <p:restoredTop sz="86845" autoAdjust="0"/>
  </p:normalViewPr>
  <p:slideViewPr>
    <p:cSldViewPr snapToGrid="0" showGuides="1">
      <p:cViewPr varScale="1">
        <p:scale>
          <a:sx n="90" d="100"/>
          <a:sy n="90" d="100"/>
        </p:scale>
        <p:origin x="-1392" y="-108"/>
      </p:cViewPr>
      <p:guideLst>
        <p:guide orient="horz" pos="970"/>
        <p:guide pos="5218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18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336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requirement slides for the products</a:t>
            </a:r>
            <a:r>
              <a:rPr lang="en-US" baseline="0" dirty="0" smtClean="0"/>
              <a:t> that have been used in the maturity reviews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L+40 days is first light   L+55 days is intensive cal/</a:t>
            </a:r>
            <a:r>
              <a:rPr lang="en-US" dirty="0" err="1" smtClean="0"/>
              <a:t>val</a:t>
            </a:r>
            <a:r>
              <a:rPr lang="en-US" dirty="0" smtClean="0"/>
              <a:t>,  L+3 months use checkout flight for short aircraft campaign, L+6 to 9 months is aircraft campaign</a:t>
            </a:r>
          </a:p>
          <a:p>
            <a:r>
              <a:rPr lang="en-US" dirty="0" smtClean="0"/>
              <a:t>SDR is beta within 3 months</a:t>
            </a:r>
          </a:p>
          <a:p>
            <a:r>
              <a:rPr lang="en-US" dirty="0" smtClean="0"/>
              <a:t>SDR is provisional at 180 days (6 months)</a:t>
            </a:r>
          </a:p>
          <a:p>
            <a:r>
              <a:rPr lang="en-US" dirty="0" smtClean="0"/>
              <a:t>SDR is validated at 240 days – 365 days (8-12 months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JPSS-1: Launch planning date of Dec 2016 and launch commitment date no later than Q2 FY2017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JPSS-2: Launch planning date of Jul 2021 and launch commitment data Q1 FY2022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JPSS-3: LD Jul FY2026 (J3C LRD May FY2023; J3 LRD Jan 2024)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JPSS-4: LD Jul 2031 (J4 LRD April 2026)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EOC      90 days</a:t>
            </a:r>
          </a:p>
          <a:p>
            <a:r>
              <a:rPr lang="en-US" dirty="0" smtClean="0"/>
              <a:t>ICV       L + 18 months</a:t>
            </a:r>
          </a:p>
          <a:p>
            <a:r>
              <a:rPr lang="en-US" dirty="0" smtClean="0"/>
              <a:t>LTM      </a:t>
            </a:r>
            <a:r>
              <a:rPr lang="en-US" baseline="0" dirty="0" smtClean="0"/>
              <a:t> L + 18 months</a:t>
            </a:r>
            <a:r>
              <a:rPr lang="en-US" dirty="0" smtClean="0"/>
              <a:t> to EOM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Please give breakouts</a:t>
            </a:r>
            <a:r>
              <a:rPr lang="en-US" baseline="0" dirty="0" smtClean="0"/>
              <a:t> </a:t>
            </a:r>
            <a:r>
              <a:rPr lang="en-US" baseline="0" dirty="0" smtClean="0"/>
              <a:t>for travels, hw/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/equip, and Misc. cost in </a:t>
            </a:r>
            <a:r>
              <a:rPr lang="en-US" baseline="0" dirty="0" smtClean="0"/>
              <a:t>here: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996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078-8DBE-44B4-B0F7-8369745C9B02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3A4-043B-4656-B7DF-A3CAED7F4CE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4C0F-378C-4829-93DB-C7BF784B8700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9428-9CDB-42B5-9926-F84AC94ED693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07A-D3FD-43CB-86CC-5480991F4401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8092-5A14-4233-8941-C7F7DA0AAB1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64-4E34-4271-8E96-D0C5563C69CB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8F8D-C206-423C-AC53-94FC049C1DC1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BF22-25D0-49DE-BCDC-661E2558E573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41E1-1C1F-448C-9313-2A32670A006D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3E8-4D98-4734-A202-2DA2D7D45CAD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30AC-F3E7-42DF-A2E8-F605A386225B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3186" y="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9215" y="0"/>
            <a:ext cx="7240385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Management Review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{JPSS Algorithm}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85900" y="3886200"/>
            <a:ext cx="643197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defTabSz="914400">
              <a:spcBef>
                <a:spcPct val="20000"/>
              </a:spcBef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Presented by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Summary (1 to 2 slides)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60" y="1406968"/>
            <a:ext cx="7853881" cy="43600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8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899"/>
            <a:ext cx="8229600" cy="530552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Algorithm Cal/Val Team Members</a:t>
            </a:r>
          </a:p>
          <a:p>
            <a:r>
              <a:rPr lang="en-US" sz="2600" dirty="0" smtClean="0"/>
              <a:t>Product Requirements</a:t>
            </a:r>
          </a:p>
          <a:p>
            <a:r>
              <a:rPr lang="en-US" sz="2600" dirty="0" smtClean="0"/>
              <a:t>FY16 Milestones/Deliverables</a:t>
            </a:r>
          </a:p>
          <a:p>
            <a:r>
              <a:rPr lang="en-US" sz="2600" dirty="0" smtClean="0"/>
              <a:t>Next 5-years </a:t>
            </a:r>
            <a:r>
              <a:rPr lang="en-US" sz="2600" dirty="0" smtClean="0"/>
              <a:t>Work Plan</a:t>
            </a:r>
            <a:endParaRPr lang="en-US" sz="2600" dirty="0" smtClean="0"/>
          </a:p>
          <a:p>
            <a:r>
              <a:rPr lang="en-US" sz="2400" dirty="0" smtClean="0"/>
              <a:t>Next 5-years Budget</a:t>
            </a:r>
            <a:endParaRPr lang="en-US" sz="2600" dirty="0" smtClean="0"/>
          </a:p>
          <a:p>
            <a:r>
              <a:rPr lang="en-US" sz="2600" dirty="0" smtClean="0"/>
              <a:t>External Grants Accomplishment/Performance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309687"/>
              </p:ext>
            </p:extLst>
          </p:nvPr>
        </p:nvGraphicFramePr>
        <p:xfrm>
          <a:off x="654423" y="2060561"/>
          <a:ext cx="7835154" cy="338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348"/>
                <a:gridCol w="1837584"/>
                <a:gridCol w="4141222"/>
              </a:tblGrid>
              <a:tr h="3582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Organization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Major Task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74" y="0"/>
            <a:ext cx="7620629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{JPSS Algorithm} Cal/Val Team (1 to 2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4447" y="1288652"/>
            <a:ext cx="8229600" cy="593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Algorithm Cal/Val Team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(1 to 2 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900"/>
            <a:ext cx="8229600" cy="638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smtClean="0"/>
              <a:t>Product Requirements from JPSS L1RD (this is an example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4423" y="2060561"/>
          <a:ext cx="7835154" cy="405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389"/>
                <a:gridCol w="2420470"/>
                <a:gridCol w="2465295"/>
              </a:tblGrid>
              <a:tr h="3582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Attribute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Threshold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Objective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Geographic coverage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Vertical Coverage 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Vertical Cell Size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Horizontal Cell Size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Mapping Uncertainty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Measurement Range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Measurement Accuracy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Measurement Precision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Measurement Uncertainty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  <a:tr h="32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655" y="0"/>
            <a:ext cx="7518946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FY14-15 Top 5 Accomplishments </a:t>
            </a:r>
            <a:br>
              <a:rPr lang="en-US" dirty="0" smtClean="0"/>
            </a:br>
            <a:r>
              <a:rPr lang="en-US" dirty="0" smtClean="0"/>
              <a:t>(1 to 2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32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655" y="0"/>
            <a:ext cx="7518946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FY16 Milestones/Deliverables </a:t>
            </a:r>
            <a:r>
              <a:rPr lang="en-US" dirty="0" smtClean="0"/>
              <a:t>(1 </a:t>
            </a:r>
            <a:r>
              <a:rPr lang="en-US" dirty="0" smtClean="0"/>
              <a:t>to 3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5945" y="1121229"/>
          <a:ext cx="8773885" cy="523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777"/>
                <a:gridCol w="1754777"/>
                <a:gridCol w="1754777"/>
                <a:gridCol w="1754777"/>
                <a:gridCol w="1754777"/>
              </a:tblGrid>
              <a:tr h="93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Task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Task/Description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Finish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Deliverable</a:t>
                      </a:r>
                      <a:endParaRPr lang="en-US" sz="1600" dirty="0"/>
                    </a:p>
                  </a:txBody>
                  <a:tcPr/>
                </a:tc>
              </a:tr>
              <a:tr h="93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 (D)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93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Integration &amp; Testing</a:t>
                      </a:r>
                      <a:r>
                        <a:rPr lang="en-US" sz="1600" baseline="0" dirty="0" smtClean="0"/>
                        <a:t> (I)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93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Calibration</a:t>
                      </a:r>
                      <a:r>
                        <a:rPr lang="en-US" sz="1600" baseline="0" dirty="0" smtClean="0"/>
                        <a:t> &amp; Validation (C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437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Maintenance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93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LTM &amp;</a:t>
                      </a:r>
                      <a:r>
                        <a:rPr lang="en-US" sz="1600" baseline="0" dirty="0" smtClean="0"/>
                        <a:t> Anomaly Resolution (L)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Path Forward (FY-17 thru </a:t>
            </a:r>
            <a:r>
              <a:rPr lang="en-US" sz="2800" dirty="0" smtClean="0"/>
              <a:t>FY-20)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High Priority Tasks/Milestones</a:t>
            </a:r>
            <a:endParaRPr lang="en-US" sz="2000" b="1" dirty="0" smtClean="0"/>
          </a:p>
        </p:txBody>
      </p:sp>
      <p:graphicFrame>
        <p:nvGraphicFramePr>
          <p:cNvPr id="16445" name="Group 6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271018137"/>
              </p:ext>
            </p:extLst>
          </p:nvPr>
        </p:nvGraphicFramePr>
        <p:xfrm>
          <a:off x="228600" y="1254175"/>
          <a:ext cx="8534401" cy="4974593"/>
        </p:xfrm>
        <a:graphic>
          <a:graphicData uri="http://schemas.openxmlformats.org/drawingml/2006/table">
            <a:tbl>
              <a:tblPr/>
              <a:tblGrid>
                <a:gridCol w="653902"/>
                <a:gridCol w="2653125"/>
                <a:gridCol w="2773359"/>
                <a:gridCol w="2454015"/>
              </a:tblGrid>
              <a:tr h="48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S-NPP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JPSS-1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JPSS-2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3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5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76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888655B-935B-4E0A-B04E-818EF94F438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52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432" y="0"/>
            <a:ext cx="6391746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FY16 – </a:t>
            </a:r>
            <a:r>
              <a:rPr lang="en-US" dirty="0" smtClean="0"/>
              <a:t>FY20 </a:t>
            </a:r>
            <a:r>
              <a:rPr lang="en-US" dirty="0" smtClean="0"/>
              <a:t>Budget </a:t>
            </a:r>
            <a:r>
              <a:rPr lang="en-US" dirty="0" smtClean="0"/>
              <a:t>(1-3 </a:t>
            </a:r>
            <a:r>
              <a:rPr lang="en-US" dirty="0" smtClean="0"/>
              <a:t>slides)</a:t>
            </a:r>
            <a:br>
              <a:rPr lang="en-US" dirty="0" smtClean="0"/>
            </a:br>
            <a:r>
              <a:rPr lang="en-US" sz="2000" b="1" i="1" dirty="0" smtClean="0"/>
              <a:t>(No Overhead Included)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5582616"/>
              </p:ext>
            </p:extLst>
          </p:nvPr>
        </p:nvGraphicFramePr>
        <p:xfrm>
          <a:off x="212653" y="1009092"/>
          <a:ext cx="8665527" cy="428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490"/>
                <a:gridCol w="750557"/>
                <a:gridCol w="650059"/>
                <a:gridCol w="851055"/>
                <a:gridCol w="750557"/>
                <a:gridCol w="750557"/>
                <a:gridCol w="750557"/>
                <a:gridCol w="784674"/>
                <a:gridCol w="750557"/>
                <a:gridCol w="784674"/>
                <a:gridCol w="818790"/>
              </a:tblGrid>
              <a:tr h="2695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G/C/M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Category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FY15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FY16 Need date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FY20</a:t>
                      </a:r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 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 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 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FTEs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Travel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HW/Equip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3643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Misc</a:t>
                      </a:r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3282" y="5486402"/>
            <a:ext cx="8644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b="1" dirty="0" smtClean="0"/>
              <a:t>Travel, Hardware, Software, Equipment, Misc</a:t>
            </a:r>
            <a:r>
              <a:rPr lang="en-US" sz="1600" dirty="0" smtClean="0"/>
              <a:t>: Please </a:t>
            </a:r>
            <a:r>
              <a:rPr lang="en-US" sz="1600" dirty="0" smtClean="0"/>
              <a:t>give more details in the note </a:t>
            </a:r>
            <a:r>
              <a:rPr lang="en-US" sz="1600" dirty="0" smtClean="0"/>
              <a:t>area</a:t>
            </a:r>
          </a:p>
          <a:p>
            <a:pPr>
              <a:buFont typeface="Arial" charset="0"/>
              <a:buChar char="•"/>
            </a:pPr>
            <a:r>
              <a:rPr lang="en-US" sz="1600" b="1" dirty="0" smtClean="0"/>
              <a:t>G/C/M: </a:t>
            </a:r>
            <a:r>
              <a:rPr lang="en-US" sz="1600" dirty="0" smtClean="0"/>
              <a:t>Grants/Contract/MOU</a:t>
            </a:r>
          </a:p>
          <a:p>
            <a:pPr>
              <a:buFont typeface="Arial" charset="0"/>
              <a:buChar char="•"/>
            </a:pPr>
            <a:r>
              <a:rPr lang="en-US" sz="1600" b="1" dirty="0" smtClean="0"/>
              <a:t>Task Category</a:t>
            </a:r>
            <a:r>
              <a:rPr lang="en-US" sz="1600" dirty="0" smtClean="0"/>
              <a:t>: D: Development; I: Integration/Testing (most likely included in AIT); C: Cal/Val; M: Maintenance; L: Long Term Monitoring and Anomaly Resolution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External Grants Accomplishment/Performance Review </a:t>
            </a:r>
            <a:r>
              <a:rPr lang="en-US" sz="2400" dirty="0" smtClean="0"/>
              <a:t>(1-3 </a:t>
            </a:r>
            <a:r>
              <a:rPr lang="en-US" sz="2400" dirty="0" smtClean="0"/>
              <a:t>slides)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60" y="1406968"/>
            <a:ext cx="7853881" cy="4360089"/>
          </a:xfrm>
        </p:spPr>
        <p:txBody>
          <a:bodyPr>
            <a:normAutofit/>
          </a:bodyPr>
          <a:lstStyle/>
          <a:p>
            <a:r>
              <a:rPr lang="en-US" dirty="0" smtClean="0"/>
              <a:t>Delivery on schedule?</a:t>
            </a:r>
          </a:p>
          <a:p>
            <a:r>
              <a:rPr lang="en-US" dirty="0" smtClean="0"/>
              <a:t>Cost/Spending as planned?</a:t>
            </a:r>
          </a:p>
          <a:p>
            <a:r>
              <a:rPr lang="en-US" dirty="0" smtClean="0"/>
              <a:t>Supporting team activities?</a:t>
            </a:r>
          </a:p>
          <a:p>
            <a:r>
              <a:rPr lang="en-US" dirty="0" smtClean="0"/>
              <a:t>Attending team meetings?</a:t>
            </a:r>
          </a:p>
          <a:p>
            <a:r>
              <a:rPr lang="en-US" dirty="0" smtClean="0"/>
              <a:t>Major Contributions: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11547</TotalTime>
  <Words>446</Words>
  <Application>Microsoft Office PowerPoint</Application>
  <PresentationFormat>On-screen Show (4:3)</PresentationFormat>
  <Paragraphs>114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NPP_FOR</vt:lpstr>
      <vt:lpstr>Slide 1</vt:lpstr>
      <vt:lpstr>Outline</vt:lpstr>
      <vt:lpstr>{JPSS Algorithm} Cal/Val Team (1 to 2 slide)</vt:lpstr>
      <vt:lpstr>Requirements (1 to 2  slide)</vt:lpstr>
      <vt:lpstr> FY14-15 Top 5 Accomplishments  (1 to 2 slides)</vt:lpstr>
      <vt:lpstr>FY16 Milestones/Deliverables (1 to 3 slides)</vt:lpstr>
      <vt:lpstr>Path Forward (FY-17 thru FY-20) High Priority Tasks/Milestones</vt:lpstr>
      <vt:lpstr>FY16 – FY20 Budget (1-3 slides) (No Overhead Included)</vt:lpstr>
      <vt:lpstr>External Grants Accomplishment/Performance Review (1-3 slides)</vt:lpstr>
      <vt:lpstr>Summary (1 to 2 slides)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Suomi NPP VIIRS Aerosol EDRs and IPs for Provisional Maturity Level</dc:title>
  <dc:creator>Istvan Laszlo</dc:creator>
  <cp:lastModifiedBy>lzhou</cp:lastModifiedBy>
  <cp:revision>1511</cp:revision>
  <dcterms:created xsi:type="dcterms:W3CDTF">2011-10-05T18:31:57Z</dcterms:created>
  <dcterms:modified xsi:type="dcterms:W3CDTF">2015-04-23T13:17:22Z</dcterms:modified>
</cp:coreProperties>
</file>