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AD405-F39E-46F2-B8AD-A0152DE30C4E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091F4-8B87-4833-AEB9-9E9405F9D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091F4-8B87-4833-AEB9-9E9405F9D6B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9D0-9257-4014-B4D3-316BE682975C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11A7-C5E0-4A97-AC9A-4C4BEC8C8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9D0-9257-4014-B4D3-316BE682975C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11A7-C5E0-4A97-AC9A-4C4BEC8C8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9D0-9257-4014-B4D3-316BE682975C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11A7-C5E0-4A97-AC9A-4C4BEC8C8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9D0-9257-4014-B4D3-316BE682975C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11A7-C5E0-4A97-AC9A-4C4BEC8C8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9D0-9257-4014-B4D3-316BE682975C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11A7-C5E0-4A97-AC9A-4C4BEC8C8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9D0-9257-4014-B4D3-316BE682975C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11A7-C5E0-4A97-AC9A-4C4BEC8C8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9D0-9257-4014-B4D3-316BE682975C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11A7-C5E0-4A97-AC9A-4C4BEC8C8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9D0-9257-4014-B4D3-316BE682975C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11A7-C5E0-4A97-AC9A-4C4BEC8C8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9D0-9257-4014-B4D3-316BE682975C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11A7-C5E0-4A97-AC9A-4C4BEC8C8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9D0-9257-4014-B4D3-316BE682975C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11A7-C5E0-4A97-AC9A-4C4BEC8C8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9D0-9257-4014-B4D3-316BE682975C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11A7-C5E0-4A97-AC9A-4C4BEC8C8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B39D0-9257-4014-B4D3-316BE682975C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11A7-C5E0-4A97-AC9A-4C4BEC8C8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lab.ncep.noaa.gov/WEB/GOES-R-END-USER-MISSION-READINESS-PROJECT/DAY-NIGHT-BAND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ar-365.com/moon/moon-calendar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NCC in AWIPS</a:t>
            </a:r>
            <a:br>
              <a:rPr lang="en-US" dirty="0" smtClean="0"/>
            </a:br>
            <a:r>
              <a:rPr lang="en-US" sz="2800" dirty="0" smtClean="0"/>
              <a:t>VISIT Satellite Chat (18 Dec 2015)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Curtis Seaman, CIRA</a:t>
            </a:r>
          </a:p>
          <a:p>
            <a:r>
              <a:rPr lang="en-US" dirty="0" smtClean="0"/>
              <a:t>Dan Lindsey, NOAA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c_27nov_zoo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 Moonlight</a:t>
            </a:r>
          </a:p>
        </p:txBody>
      </p:sp>
      <p:pic>
        <p:nvPicPr>
          <p:cNvPr id="4" name="Picture 3" descr="moon_th_0_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0"/>
            <a:ext cx="904875" cy="1057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1531203"/>
            <a:ext cx="2286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Scaled: 0 to 1.0</a:t>
            </a:r>
            <a:endParaRPr lang="en-US" sz="24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762000" cy="365125"/>
          </a:xfrm>
        </p:spPr>
        <p:txBody>
          <a:bodyPr/>
          <a:lstStyle/>
          <a:p>
            <a:fld id="{B88542A7-E194-41BE-82C8-2F00E215C8E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c_27nov_zoom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 Moonlight</a:t>
            </a:r>
          </a:p>
        </p:txBody>
      </p:sp>
      <p:pic>
        <p:nvPicPr>
          <p:cNvPr id="4" name="Picture 3" descr="moon_th_0_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0"/>
            <a:ext cx="904875" cy="1057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1531203"/>
            <a:ext cx="2286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Scaled: 0 to 1.0</a:t>
            </a:r>
            <a:endParaRPr lang="en-US" sz="24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762000" cy="365125"/>
          </a:xfrm>
        </p:spPr>
        <p:txBody>
          <a:bodyPr/>
          <a:lstStyle/>
          <a:p>
            <a:fld id="{B88542A7-E194-41BE-82C8-2F00E215C8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362200"/>
            <a:ext cx="2286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NOTES:</a:t>
            </a:r>
          </a:p>
          <a:p>
            <a:pPr algn="ctr"/>
            <a:r>
              <a:rPr lang="en-US" sz="2400" dirty="0" smtClean="0"/>
              <a:t>- Lines missing</a:t>
            </a:r>
          </a:p>
          <a:p>
            <a:pPr algn="ctr">
              <a:buFontTx/>
              <a:buChar char="-"/>
            </a:pPr>
            <a:r>
              <a:rPr lang="en-US" sz="2400" dirty="0" smtClean="0"/>
              <a:t>Reduced area of city lights</a:t>
            </a:r>
          </a:p>
          <a:p>
            <a:pPr algn="ctr">
              <a:buFontTx/>
              <a:buChar char="-"/>
            </a:pPr>
            <a:r>
              <a:rPr lang="en-US" sz="2400" dirty="0" smtClean="0"/>
              <a:t>Lack of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c_15dec_flori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City Lights Expand Under Clouds</a:t>
            </a:r>
          </a:p>
        </p:txBody>
      </p:sp>
      <p:pic>
        <p:nvPicPr>
          <p:cNvPr id="4" name="Picture 3" descr="moon_th_-0_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1914525"/>
            <a:ext cx="904875" cy="1057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0" y="1457325"/>
            <a:ext cx="1143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moon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519535"/>
            <a:ext cx="2286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Scaled: 0 to 1.0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362200"/>
            <a:ext cx="35052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NOTES:</a:t>
            </a:r>
          </a:p>
          <a:p>
            <a:pPr algn="ctr">
              <a:buFontTx/>
              <a:buChar char="-"/>
            </a:pPr>
            <a:r>
              <a:rPr lang="en-US" sz="2400" dirty="0" smtClean="0"/>
              <a:t>Scattering of city lights by clouds makes city lights appear larger</a:t>
            </a:r>
          </a:p>
          <a:p>
            <a:pPr algn="ctr">
              <a:buFontTx/>
              <a:buChar char="-"/>
            </a:pPr>
            <a:r>
              <a:rPr lang="en-US" sz="2400" dirty="0" smtClean="0"/>
              <a:t>Also look for crisp vs. fuzzy edges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762000" cy="365125"/>
          </a:xfrm>
        </p:spPr>
        <p:txBody>
          <a:bodyPr/>
          <a:lstStyle/>
          <a:p>
            <a:fld id="{B88542A7-E194-41BE-82C8-2F00E215C8E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c_30nov_auro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Snow,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Low Clouds and Auroras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35052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NOTES:</a:t>
            </a:r>
          </a:p>
          <a:p>
            <a:pPr algn="ctr">
              <a:buFontTx/>
              <a:buChar char="-"/>
            </a:pPr>
            <a:r>
              <a:rPr lang="en-US" sz="2400" dirty="0" smtClean="0"/>
              <a:t>Auroras are saturating (&gt; 1.0) near Hudson Bay</a:t>
            </a:r>
          </a:p>
          <a:p>
            <a:pPr algn="ctr">
              <a:buFontTx/>
              <a:buChar char="-"/>
            </a:pPr>
            <a:r>
              <a:rPr lang="en-US" sz="2400" dirty="0" smtClean="0"/>
              <a:t>Look for snow and low cloud signals</a:t>
            </a:r>
          </a:p>
        </p:txBody>
      </p:sp>
      <p:pic>
        <p:nvPicPr>
          <p:cNvPr id="5" name="Picture 4" descr="moon_th_0_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6725" y="5181600"/>
            <a:ext cx="904875" cy="1057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8600" y="4800600"/>
            <a:ext cx="129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 moon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1671935"/>
            <a:ext cx="2286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Scaled: 0 to 1.0</a:t>
            </a:r>
            <a:endParaRPr lang="en-US" sz="240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762000" cy="365125"/>
          </a:xfrm>
        </p:spPr>
        <p:txBody>
          <a:bodyPr/>
          <a:lstStyle/>
          <a:p>
            <a:fld id="{B88542A7-E194-41BE-82C8-2F00E215C8E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c_30nov_scale0-1.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Snow,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Low Clouds and Auroras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671935"/>
            <a:ext cx="2286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Scaled: 0 to </a:t>
            </a:r>
            <a:r>
              <a:rPr lang="en-US" sz="2400" dirty="0" smtClean="0">
                <a:solidFill>
                  <a:srgbClr val="FF0000"/>
                </a:solidFill>
              </a:rPr>
              <a:t>1.6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3505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NOTES:</a:t>
            </a:r>
          </a:p>
          <a:p>
            <a:pPr algn="ctr">
              <a:buFontTx/>
              <a:buChar char="-"/>
            </a:pPr>
            <a:r>
              <a:rPr lang="en-US" sz="2400" dirty="0" smtClean="0"/>
              <a:t>Reduced saturation in aurora</a:t>
            </a:r>
          </a:p>
          <a:p>
            <a:pPr algn="ctr">
              <a:buFontTx/>
              <a:buChar char="-"/>
            </a:pPr>
            <a:r>
              <a:rPr lang="en-US" sz="2400" dirty="0" smtClean="0"/>
              <a:t>Made clouds darker</a:t>
            </a:r>
          </a:p>
        </p:txBody>
      </p:sp>
      <p:pic>
        <p:nvPicPr>
          <p:cNvPr id="6" name="Picture 5" descr="moon_th_0_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6725" y="5181600"/>
            <a:ext cx="904875" cy="1057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48600" y="4800600"/>
            <a:ext cx="129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 moon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762000" cy="365125"/>
          </a:xfrm>
        </p:spPr>
        <p:txBody>
          <a:bodyPr/>
          <a:lstStyle/>
          <a:p>
            <a:fld id="{B88542A7-E194-41BE-82C8-2F00E215C8E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Typical Values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NCC Values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 Moon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Without Moon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Clouds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0.8-1.2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0.25-0.75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0.7-1.2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0.20-0.75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r>
                        <a:rPr lang="en-US" baseline="0" dirty="0" smtClean="0"/>
                        <a:t> Lights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Auroras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Bare 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0.1-0.4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0.0-0.25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7000" y="4038600"/>
            <a:ext cx="373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Scale accordingly!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800600"/>
            <a:ext cx="6019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Check out our NCC Quick Guide on the NOAA </a:t>
            </a:r>
            <a:r>
              <a:rPr lang="en-US" sz="2000" dirty="0" err="1" smtClean="0"/>
              <a:t>Vlab</a:t>
            </a:r>
            <a:r>
              <a:rPr lang="en-US" sz="2000" dirty="0" smtClean="0"/>
              <a:t>!</a:t>
            </a:r>
          </a:p>
          <a:p>
            <a:pPr algn="ctr"/>
            <a:endParaRPr lang="en-US" sz="2000" dirty="0"/>
          </a:p>
          <a:p>
            <a:r>
              <a:rPr lang="en-US" dirty="0" smtClean="0">
                <a:hlinkClick r:id="rId2"/>
              </a:rPr>
              <a:t>VLAB.NCEP.NOAA.GOV/WEB/GOES-R-END-USER-MISSION-READINESS-</a:t>
            </a:r>
            <a:r>
              <a:rPr lang="en-US" u="sng" dirty="0" smtClean="0">
                <a:hlinkClick r:id="rId2"/>
              </a:rPr>
              <a:t>PROJECT/DAY-NIGHT-BAND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762000" cy="365125"/>
          </a:xfrm>
        </p:spPr>
        <p:txBody>
          <a:bodyPr/>
          <a:lstStyle/>
          <a:p>
            <a:fld id="{B88542A7-E194-41BE-82C8-2F00E215C8E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NCC?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Near Constant Contrast (NCC) is a way to display VIIRS Day/Night Band (DNB) imagery in AWIPS</a:t>
            </a:r>
          </a:p>
          <a:p>
            <a:endParaRPr lang="en-US" dirty="0" smtClean="0"/>
          </a:p>
          <a:p>
            <a:r>
              <a:rPr lang="en-US" dirty="0" smtClean="0"/>
              <a:t>Converts DNB radiance to “pseudo-</a:t>
            </a:r>
            <a:r>
              <a:rPr lang="en-US" dirty="0" err="1" smtClean="0"/>
              <a:t>albedo</a:t>
            </a:r>
            <a:r>
              <a:rPr lang="en-US" dirty="0" smtClean="0"/>
              <a:t>” to provide visible imagery at night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CONS:</a:t>
            </a:r>
            <a:r>
              <a:rPr lang="en-US" dirty="0" smtClean="0"/>
              <a:t> not a true </a:t>
            </a:r>
            <a:r>
              <a:rPr lang="en-US" dirty="0" err="1" smtClean="0"/>
              <a:t>albedo</a:t>
            </a:r>
            <a:r>
              <a:rPr lang="en-US" dirty="0" smtClean="0"/>
              <a:t> like DNB Lunar Reflectance product; values vary throughout lunar cycle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PROS:</a:t>
            </a:r>
            <a:r>
              <a:rPr lang="en-US" dirty="0" smtClean="0"/>
              <a:t> Operationally supported by JPSS Program; provides some value even when there is no moonlight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762000" cy="365125"/>
          </a:xfrm>
        </p:spPr>
        <p:txBody>
          <a:bodyPr/>
          <a:lstStyle/>
          <a:p>
            <a:fld id="{B88542A7-E194-41BE-82C8-2F00E215C8E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NCC </a:t>
            </a:r>
            <a:r>
              <a:rPr lang="en-US" dirty="0" err="1" smtClean="0"/>
              <a:t>vs</a:t>
            </a:r>
            <a:r>
              <a:rPr lang="en-US" dirty="0" smtClean="0"/>
              <a:t> DNB Lunar Reflectance</a:t>
            </a:r>
            <a:endParaRPr lang="en-US" dirty="0"/>
          </a:p>
        </p:txBody>
      </p:sp>
      <p:pic>
        <p:nvPicPr>
          <p:cNvPr id="4" name="Picture 3" descr="20150805.104152.npp.viirs.Lunar-Reflectance.California.dpfnmoccsppdev_res0p75km_covg92p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914403"/>
            <a:ext cx="3648075" cy="2851785"/>
          </a:xfrm>
          <a:prstGeom prst="rect">
            <a:avLst/>
          </a:prstGeom>
        </p:spPr>
      </p:pic>
      <p:pic>
        <p:nvPicPr>
          <p:cNvPr id="5" name="Picture 4" descr="20150805.104140.npp.viirs.Near-Constant-Contrast.California.dpcsppdev_res0p75km_covg92p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914400"/>
            <a:ext cx="3648075" cy="2849880"/>
          </a:xfrm>
          <a:prstGeom prst="rect">
            <a:avLst/>
          </a:prstGeom>
        </p:spPr>
      </p:pic>
      <p:pic>
        <p:nvPicPr>
          <p:cNvPr id="6" name="Picture 5" descr="moon_th_0_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066800"/>
            <a:ext cx="904875" cy="1057275"/>
          </a:xfrm>
          <a:prstGeom prst="rect">
            <a:avLst/>
          </a:prstGeom>
        </p:spPr>
      </p:pic>
      <p:pic>
        <p:nvPicPr>
          <p:cNvPr id="7" name="Picture 6" descr="20151217.102520.npp.viirs.Near-Constant-Contrast.California.covg100p0.x.res0p75k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950970"/>
            <a:ext cx="3648075" cy="2907030"/>
          </a:xfrm>
          <a:prstGeom prst="rect">
            <a:avLst/>
          </a:prstGeom>
        </p:spPr>
      </p:pic>
      <p:pic>
        <p:nvPicPr>
          <p:cNvPr id="8" name="Picture 7" descr="20151217.102820.npp.viirs.Lunar-Reflectance.California.covg100p0.x.res0p75k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3950970"/>
            <a:ext cx="3648075" cy="2907030"/>
          </a:xfrm>
          <a:prstGeom prst="rect">
            <a:avLst/>
          </a:prstGeom>
        </p:spPr>
      </p:pic>
      <p:pic>
        <p:nvPicPr>
          <p:cNvPr id="9" name="Picture 8" descr="moon_th_-0_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8600" y="4114800"/>
            <a:ext cx="904875" cy="1057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3800" y="2362200"/>
            <a:ext cx="1447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Moon above horizon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5410200"/>
            <a:ext cx="1447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Moon below horizon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4343400" y="4343400"/>
            <a:ext cx="2590800" cy="205740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762000" cy="365125"/>
          </a:xfrm>
        </p:spPr>
        <p:txBody>
          <a:bodyPr/>
          <a:lstStyle/>
          <a:p>
            <a:fld id="{B88542A7-E194-41BE-82C8-2F00E215C8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46482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ü</a:t>
            </a:r>
            <a:endParaRPr lang="en-US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the Moon Hits the VIIRS, Like a Big Piece of…</a:t>
            </a:r>
            <a:endParaRPr lang="en-US" dirty="0"/>
          </a:p>
        </p:txBody>
      </p:sp>
      <p:pic>
        <p:nvPicPr>
          <p:cNvPr id="4" name="Picture 3" descr="lunar_calendar.png"/>
          <p:cNvPicPr>
            <a:picLocks noChangeAspect="1"/>
          </p:cNvPicPr>
          <p:nvPr/>
        </p:nvPicPr>
        <p:blipFill>
          <a:blip r:embed="rId2" cstate="print"/>
          <a:srcRect l="6403" t="11111" r="22053" b="12222"/>
          <a:stretch>
            <a:fillRect/>
          </a:stretch>
        </p:blipFill>
        <p:spPr>
          <a:xfrm>
            <a:off x="4191000" y="1524000"/>
            <a:ext cx="48768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981200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Great resource to find out about moon phase: </a:t>
            </a: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http://www.calendar-365.com/moon/moon-calendar.html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Moon below horizon from Last Quarter + 2 Days until First Quarter + 2 Days </a:t>
            </a:r>
          </a:p>
          <a:p>
            <a:endParaRPr lang="en-US" sz="2000" dirty="0"/>
          </a:p>
          <a:p>
            <a:r>
              <a:rPr lang="en-US" sz="2000" dirty="0" smtClean="0"/>
              <a:t>Otherwise, there is moonlight and NCC quality improves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8200" y="3657600"/>
            <a:ext cx="4267200" cy="6858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4267200" cy="6858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5257800"/>
            <a:ext cx="609600" cy="6858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48200" y="3658850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Moonlight </a:t>
            </a:r>
          </a:p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762000" cy="365125"/>
          </a:xfrm>
        </p:spPr>
        <p:txBody>
          <a:bodyPr/>
          <a:lstStyle/>
          <a:p>
            <a:fld id="{B88542A7-E194-41BE-82C8-2F00E215C8E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_17dec_default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Default NCC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Display in AWIPS-II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762000" cy="365125"/>
          </a:xfrm>
        </p:spPr>
        <p:txBody>
          <a:bodyPr/>
          <a:lstStyle/>
          <a:p>
            <a:fld id="{B88542A7-E194-41BE-82C8-2F00E215C8E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c_17dec_0-1.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762000" cy="365125"/>
          </a:xfrm>
        </p:spPr>
        <p:txBody>
          <a:bodyPr/>
          <a:lstStyle/>
          <a:p>
            <a:fld id="{B88542A7-E194-41BE-82C8-2F00E215C8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Reset top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color to white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4572000"/>
            <a:ext cx="2133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 lines are a known display bug. When you zoom in, they disappear.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c_17dec_0-1.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Notes about Scaling (Color Tables)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1752600"/>
            <a:ext cx="2286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Default: 0 to 1.6</a:t>
            </a:r>
            <a:endParaRPr lang="en-US" sz="24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762000" cy="365125"/>
          </a:xfrm>
        </p:spPr>
        <p:txBody>
          <a:bodyPr/>
          <a:lstStyle/>
          <a:p>
            <a:fld id="{B88542A7-E194-41BE-82C8-2F00E215C8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moon_th_-0_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5334000"/>
            <a:ext cx="904875" cy="1057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1000" y="4876800"/>
            <a:ext cx="1143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moon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c_17dec_zoomo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Notes about Scaling (Color Tables)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1531203"/>
            <a:ext cx="2286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Recommended: 0 to 1.0</a:t>
            </a:r>
            <a:endParaRPr lang="en-US" sz="24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762000" cy="365125"/>
          </a:xfrm>
        </p:spPr>
        <p:txBody>
          <a:bodyPr/>
          <a:lstStyle/>
          <a:p>
            <a:fld id="{B88542A7-E194-41BE-82C8-2F00E215C8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moon_th_-0_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5334000"/>
            <a:ext cx="904875" cy="1057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1000" y="4876800"/>
            <a:ext cx="1143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moon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c_17dec_0-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Notes about Scaling (Color Tables)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1531203"/>
            <a:ext cx="2286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Extra stretched: 0 to 0.5</a:t>
            </a:r>
            <a:endParaRPr lang="en-US" sz="24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762000" cy="365125"/>
          </a:xfrm>
        </p:spPr>
        <p:txBody>
          <a:bodyPr/>
          <a:lstStyle/>
          <a:p>
            <a:fld id="{B88542A7-E194-41BE-82C8-2F00E215C8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moon_th_-0_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5334000"/>
            <a:ext cx="904875" cy="1057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1000" y="4876800"/>
            <a:ext cx="1143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moon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389</Words>
  <Application>Microsoft Office PowerPoint</Application>
  <PresentationFormat>On-screen Show (4:3)</PresentationFormat>
  <Paragraphs>102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Introduction to NCC in AWIPS VISIT Satellite Chat (18 Dec 2015)</vt:lpstr>
      <vt:lpstr>What is NCC?</vt:lpstr>
      <vt:lpstr>NCC vs DNB Lunar Reflectance</vt:lpstr>
      <vt:lpstr>When the Moon Hits the VIIRS, Like a Big Piece of…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NCC in AWIPS VISIT Satellite Chat (18 Dec 2015)</dc:title>
  <dc:creator>seaman</dc:creator>
  <cp:lastModifiedBy>seaman</cp:lastModifiedBy>
  <cp:revision>20</cp:revision>
  <dcterms:created xsi:type="dcterms:W3CDTF">2015-12-17T20:20:49Z</dcterms:created>
  <dcterms:modified xsi:type="dcterms:W3CDTF">2015-12-18T16:14:56Z</dcterms:modified>
</cp:coreProperties>
</file>