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31"/>
  </p:notesMasterIdLst>
  <p:handoutMasterIdLst>
    <p:handoutMasterId r:id="rId32"/>
  </p:handoutMasterIdLst>
  <p:sldIdLst>
    <p:sldId id="500" r:id="rId2"/>
    <p:sldId id="501" r:id="rId3"/>
    <p:sldId id="525" r:id="rId4"/>
    <p:sldId id="515" r:id="rId5"/>
    <p:sldId id="526" r:id="rId6"/>
    <p:sldId id="532" r:id="rId7"/>
    <p:sldId id="533" r:id="rId8"/>
    <p:sldId id="534" r:id="rId9"/>
    <p:sldId id="535" r:id="rId10"/>
    <p:sldId id="504" r:id="rId11"/>
    <p:sldId id="528" r:id="rId12"/>
    <p:sldId id="516" r:id="rId13"/>
    <p:sldId id="518" r:id="rId14"/>
    <p:sldId id="517" r:id="rId15"/>
    <p:sldId id="519" r:id="rId16"/>
    <p:sldId id="520" r:id="rId17"/>
    <p:sldId id="523" r:id="rId18"/>
    <p:sldId id="506" r:id="rId19"/>
    <p:sldId id="507" r:id="rId20"/>
    <p:sldId id="512" r:id="rId21"/>
    <p:sldId id="527" r:id="rId22"/>
    <p:sldId id="513" r:id="rId23"/>
    <p:sldId id="511" r:id="rId24"/>
    <p:sldId id="510" r:id="rId25"/>
    <p:sldId id="531" r:id="rId26"/>
    <p:sldId id="529" r:id="rId27"/>
    <p:sldId id="530" r:id="rId28"/>
    <p:sldId id="536" r:id="rId29"/>
    <p:sldId id="537" r:id="rId30"/>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 id="1" name="yu" initials="y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E9EDF4"/>
    <a:srgbClr val="D0D8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22377" autoAdjust="0"/>
    <p:restoredTop sz="96359" autoAdjust="0"/>
  </p:normalViewPr>
  <p:slideViewPr>
    <p:cSldViewPr snapToGrid="0" showGuides="1">
      <p:cViewPr>
        <p:scale>
          <a:sx n="100" d="100"/>
          <a:sy n="100" d="100"/>
        </p:scale>
        <p:origin x="-1860" y="-318"/>
      </p:cViewPr>
      <p:guideLst>
        <p:guide orient="horz" pos="970"/>
        <p:guide pos="5218"/>
      </p:guideLst>
    </p:cSldViewPr>
  </p:slideViewPr>
  <p:outlineViewPr>
    <p:cViewPr>
      <p:scale>
        <a:sx n="33" d="100"/>
        <a:sy n="33" d="100"/>
      </p:scale>
      <p:origin x="0" y="13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009" cy="460853"/>
          </a:xfrm>
          <a:prstGeom prst="rect">
            <a:avLst/>
          </a:prstGeom>
        </p:spPr>
        <p:txBody>
          <a:bodyPr vert="horz" lIns="90544" tIns="45272" rIns="90544" bIns="45272" rtlCol="0"/>
          <a:lstStyle>
            <a:lvl1pPr algn="l">
              <a:defRPr sz="1200"/>
            </a:lvl1pPr>
          </a:lstStyle>
          <a:p>
            <a:endParaRPr lang="en-US"/>
          </a:p>
        </p:txBody>
      </p:sp>
      <p:sp>
        <p:nvSpPr>
          <p:cNvPr id="3" name="Date Placeholder 2"/>
          <p:cNvSpPr>
            <a:spLocks noGrp="1"/>
          </p:cNvSpPr>
          <p:nvPr>
            <p:ph type="dt" sz="quarter" idx="1"/>
          </p:nvPr>
        </p:nvSpPr>
        <p:spPr>
          <a:xfrm>
            <a:off x="3935320" y="0"/>
            <a:ext cx="3010009" cy="460853"/>
          </a:xfrm>
          <a:prstGeom prst="rect">
            <a:avLst/>
          </a:prstGeom>
        </p:spPr>
        <p:txBody>
          <a:bodyPr vert="horz" lIns="90544" tIns="45272" rIns="90544" bIns="45272" rtlCol="0"/>
          <a:lstStyle>
            <a:lvl1pPr algn="r">
              <a:defRPr sz="1200"/>
            </a:lvl1pPr>
          </a:lstStyle>
          <a:p>
            <a:fld id="{E6BE962C-A69F-4E2A-B52A-B5E0AB9803B8}" type="datetimeFigureOut">
              <a:rPr lang="en-US" smtClean="0"/>
              <a:pPr/>
              <a:t>12/10/2014</a:t>
            </a:fld>
            <a:endParaRPr lang="en-US"/>
          </a:p>
        </p:txBody>
      </p:sp>
      <p:sp>
        <p:nvSpPr>
          <p:cNvPr id="4" name="Footer Placeholder 3"/>
          <p:cNvSpPr>
            <a:spLocks noGrp="1"/>
          </p:cNvSpPr>
          <p:nvPr>
            <p:ph type="ftr" sz="quarter" idx="2"/>
          </p:nvPr>
        </p:nvSpPr>
        <p:spPr>
          <a:xfrm>
            <a:off x="0" y="8757775"/>
            <a:ext cx="3010009" cy="460853"/>
          </a:xfrm>
          <a:prstGeom prst="rect">
            <a:avLst/>
          </a:prstGeom>
        </p:spPr>
        <p:txBody>
          <a:bodyPr vert="horz" lIns="90544" tIns="45272" rIns="90544" bIns="45272" rtlCol="0" anchor="b"/>
          <a:lstStyle>
            <a:lvl1pPr algn="l">
              <a:defRPr sz="1200"/>
            </a:lvl1pPr>
          </a:lstStyle>
          <a:p>
            <a:endParaRPr lang="en-US"/>
          </a:p>
        </p:txBody>
      </p:sp>
      <p:sp>
        <p:nvSpPr>
          <p:cNvPr id="5" name="Slide Number Placeholder 4"/>
          <p:cNvSpPr>
            <a:spLocks noGrp="1"/>
          </p:cNvSpPr>
          <p:nvPr>
            <p:ph type="sldNum" sz="quarter" idx="3"/>
          </p:nvPr>
        </p:nvSpPr>
        <p:spPr>
          <a:xfrm>
            <a:off x="3935320" y="8757775"/>
            <a:ext cx="3010009" cy="460853"/>
          </a:xfrm>
          <a:prstGeom prst="rect">
            <a:avLst/>
          </a:prstGeom>
        </p:spPr>
        <p:txBody>
          <a:bodyPr vert="horz" lIns="90544" tIns="45272" rIns="90544" bIns="45272"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p14="http://schemas.microsoft.com/office/powerpoint/2010/main" xmlns="" val="32111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1010"/>
          </a:xfrm>
          <a:prstGeom prst="rect">
            <a:avLst/>
          </a:prstGeom>
        </p:spPr>
        <p:txBody>
          <a:bodyPr vert="horz" lIns="92373" tIns="46187" rIns="92373" bIns="46187" rtlCol="0"/>
          <a:lstStyle>
            <a:lvl1pPr algn="l">
              <a:defRPr sz="1200"/>
            </a:lvl1pPr>
          </a:lstStyle>
          <a:p>
            <a:endParaRPr lang="en-US"/>
          </a:p>
        </p:txBody>
      </p:sp>
      <p:sp>
        <p:nvSpPr>
          <p:cNvPr id="3" name="Date Placeholder 2"/>
          <p:cNvSpPr>
            <a:spLocks noGrp="1"/>
          </p:cNvSpPr>
          <p:nvPr>
            <p:ph type="dt" idx="1"/>
          </p:nvPr>
        </p:nvSpPr>
        <p:spPr>
          <a:xfrm>
            <a:off x="3934969" y="0"/>
            <a:ext cx="3010324" cy="461010"/>
          </a:xfrm>
          <a:prstGeom prst="rect">
            <a:avLst/>
          </a:prstGeom>
        </p:spPr>
        <p:txBody>
          <a:bodyPr vert="horz" lIns="92373" tIns="46187" rIns="92373" bIns="46187" rtlCol="0"/>
          <a:lstStyle>
            <a:lvl1pPr algn="r">
              <a:defRPr sz="1200"/>
            </a:lvl1pPr>
          </a:lstStyle>
          <a:p>
            <a:fld id="{816FB0CF-5528-C744-A119-58E52B5EA66C}" type="datetimeFigureOut">
              <a:rPr lang="en-US" smtClean="0"/>
              <a:pPr/>
              <a:t>12/10/2014</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3" tIns="46187" rIns="92373" bIns="46187"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3" tIns="46187" rIns="92373" bIns="46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4" cy="461010"/>
          </a:xfrm>
          <a:prstGeom prst="rect">
            <a:avLst/>
          </a:prstGeom>
        </p:spPr>
        <p:txBody>
          <a:bodyPr vert="horz" lIns="92373" tIns="46187" rIns="92373" bIns="46187"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4" cy="461010"/>
          </a:xfrm>
          <a:prstGeom prst="rect">
            <a:avLst/>
          </a:prstGeom>
        </p:spPr>
        <p:txBody>
          <a:bodyPr vert="horz" lIns="92373" tIns="46187" rIns="92373" bIns="46187"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p14="http://schemas.microsoft.com/office/powerpoint/2010/main" xmlns="" val="312336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2719">
              <a:defRPr/>
            </a:pPr>
            <a:r>
              <a:rPr lang="en-US" dirty="0" smtClean="0"/>
              <a:t>Note:  ( ) values are the most recent update request.</a:t>
            </a:r>
          </a:p>
        </p:txBody>
      </p:sp>
      <p:sp>
        <p:nvSpPr>
          <p:cNvPr id="4" name="Slide Number Placeholder 3"/>
          <p:cNvSpPr>
            <a:spLocks noGrp="1"/>
          </p:cNvSpPr>
          <p:nvPr>
            <p:ph type="sldNum" sz="quarter" idx="10"/>
          </p:nvPr>
        </p:nvSpPr>
        <p:spPr/>
        <p:txBody>
          <a:bodyPr/>
          <a:lstStyle/>
          <a:p>
            <a:fld id="{370B2DB1-9050-F54C-8252-2890C3B05854}"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modified</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 descriptions needed here, or on the slide.</a:t>
            </a:r>
          </a:p>
          <a:p>
            <a:r>
              <a:rPr lang="en-US" dirty="0" smtClean="0"/>
              <a:t>May need more slides for more details? (2-5</a:t>
            </a:r>
            <a:r>
              <a:rPr lang="en-US" baseline="0" dirty="0" smtClean="0"/>
              <a:t> </a:t>
            </a:r>
            <a:r>
              <a:rPr lang="en-US" dirty="0" smtClean="0"/>
              <a:t>slides)</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7EAFE078-8DBE-44B4-B0F7-8369745C9B02}" type="datetime1">
              <a:rPr lang="en-US" smtClean="0"/>
              <a:pPr/>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28B3A4-043B-4656-B7DF-A3CAED7F4CE8}" type="datetime1">
              <a:rPr lang="en-US" smtClean="0"/>
              <a:pPr/>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CB4C0F-378C-4829-93DB-C7BF784B8700}" type="datetime1">
              <a:rPr lang="en-US" smtClean="0"/>
              <a:pPr/>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2E9428-9CDB-42B5-9926-F84AC94ED693}" type="datetime1">
              <a:rPr lang="en-US" smtClean="0"/>
              <a:pPr/>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3C7707A-D3FD-43CB-86CC-5480991F4401}" type="datetime1">
              <a:rPr lang="en-US" smtClean="0"/>
              <a:pPr/>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5D98092-5A14-4233-8941-C7F7DA0AAB18}" type="datetime1">
              <a:rPr lang="en-US" smtClean="0"/>
              <a:pPr/>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AAD0864-4E34-4271-8E96-D0C5563C69CB}" type="datetime1">
              <a:rPr lang="en-US" smtClean="0"/>
              <a:pPr/>
              <a:t>12/10/2014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40BD8F8D-C206-423C-AC53-94FC049C1DC1}" type="datetime1">
              <a:rPr lang="en-US" smtClean="0"/>
              <a:pPr/>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2BF22-25D0-49DE-BCDC-661E2558E573}" type="datetime1">
              <a:rPr lang="en-US" smtClean="0"/>
              <a:pPr/>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873C41E1-1C1F-448C-9313-2A32670A006D}" type="datetime1">
              <a:rPr lang="en-US" smtClean="0"/>
              <a:pPr/>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B20963E8-4D98-4734-A202-2DA2D7D45CAD}" type="datetime1">
              <a:rPr lang="en-US" smtClean="0"/>
              <a:pPr/>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E30AC-F3E7-42DF-A2E8-F605A386225B}" type="datetime1">
              <a:rPr lang="en-US" smtClean="0"/>
              <a:pPr/>
              <a:t>12/10/2014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989215" y="0"/>
            <a:ext cx="7240385"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16.tiff"/></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2.tiff"/><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1</a:t>
            </a:fld>
            <a:endParaRPr lang="en-US"/>
          </a:p>
        </p:txBody>
      </p:sp>
      <p:sp>
        <p:nvSpPr>
          <p:cNvPr id="5" name="Title 1"/>
          <p:cNvSpPr txBox="1">
            <a:spLocks/>
          </p:cNvSpPr>
          <p:nvPr/>
        </p:nvSpPr>
        <p:spPr>
          <a:xfrm>
            <a:off x="685800" y="2130425"/>
            <a:ext cx="7772400" cy="1470025"/>
          </a:xfrm>
          <a:prstGeom prst="rect">
            <a:avLst/>
          </a:prstGeom>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Validated Stage 1 Science Maturity Review for VIIRS Land Surface</a:t>
            </a:r>
            <a:r>
              <a:rPr kumimoji="0" lang="en-US" sz="3600" b="1" i="0" u="none" strike="noStrike" kern="1200" cap="none" spc="0" normalizeH="0" noProof="0" dirty="0" smtClean="0">
                <a:ln>
                  <a:noFill/>
                </a:ln>
                <a:solidFill>
                  <a:schemeClr val="tx1"/>
                </a:solidFill>
                <a:effectLst/>
                <a:uLnTx/>
                <a:uFillTx/>
                <a:latin typeface="+mj-lt"/>
                <a:ea typeface="+mj-ea"/>
                <a:cs typeface="+mj-cs"/>
              </a:rPr>
              <a:t> Albedo</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a:xfrm>
            <a:off x="1485900" y="3886200"/>
            <a:ext cx="6431974" cy="1752600"/>
          </a:xfrm>
          <a:prstGeom prst="rect">
            <a:avLst/>
          </a:prstGeom>
        </p:spPr>
        <p:txBody>
          <a:bodyPr vert="horz" lIns="91440" tIns="45720" rIns="91440" bIns="45720" rtlCol="0">
            <a:normAutofit fontScale="77500" lnSpcReduction="20000"/>
          </a:bodyPr>
          <a:lstStyle/>
          <a:p>
            <a:pPr marL="342900" indent="-342900" algn="ctr" defTabSz="914400">
              <a:spcBef>
                <a:spcPct val="20000"/>
              </a:spcBef>
            </a:pPr>
            <a:r>
              <a:rPr lang="en-US" sz="2800" dirty="0" err="1" smtClean="0">
                <a:solidFill>
                  <a:schemeClr val="bg1">
                    <a:lumMod val="50000"/>
                  </a:schemeClr>
                </a:solidFill>
              </a:rPr>
              <a:t>Dongdong</a:t>
            </a:r>
            <a:r>
              <a:rPr lang="en-US" sz="2800" dirty="0" smtClean="0">
                <a:solidFill>
                  <a:schemeClr val="bg1">
                    <a:lumMod val="50000"/>
                  </a:schemeClr>
                </a:solidFill>
              </a:rPr>
              <a:t> Wang, Shunlin Liang, Yuan Zhou</a:t>
            </a:r>
          </a:p>
          <a:p>
            <a:pPr marL="342900" indent="-342900" algn="ctr" defTabSz="914400">
              <a:spcBef>
                <a:spcPct val="20000"/>
              </a:spcBef>
            </a:pPr>
            <a:r>
              <a:rPr lang="en-US" sz="2800" dirty="0" smtClean="0">
                <a:solidFill>
                  <a:schemeClr val="bg1">
                    <a:lumMod val="50000"/>
                  </a:schemeClr>
                </a:solidFill>
              </a:rPr>
              <a:t>University of Maryland, College Park</a:t>
            </a:r>
          </a:p>
          <a:p>
            <a:pPr marL="342900" indent="-342900" algn="ctr" defTabSz="914400">
              <a:spcBef>
                <a:spcPct val="20000"/>
              </a:spcBef>
            </a:pPr>
            <a:r>
              <a:rPr lang="en-US" sz="2800" dirty="0" smtClean="0">
                <a:solidFill>
                  <a:schemeClr val="bg1">
                    <a:lumMod val="50000"/>
                  </a:schemeClr>
                </a:solidFill>
              </a:rPr>
              <a:t>Yunyue Yu</a:t>
            </a:r>
          </a:p>
          <a:p>
            <a:pPr marL="342900" indent="-342900" algn="ctr" defTabSz="914400">
              <a:spcBef>
                <a:spcPct val="20000"/>
              </a:spcBef>
            </a:pPr>
            <a:r>
              <a:rPr lang="en-US" sz="2800" dirty="0" smtClean="0">
                <a:solidFill>
                  <a:schemeClr val="bg1">
                    <a:lumMod val="50000"/>
                  </a:schemeClr>
                </a:solidFill>
              </a:rPr>
              <a:t>NOAA/NESDIS/STAR</a:t>
            </a:r>
            <a:endParaRPr lang="en-US" sz="2800" dirty="0" smtClean="0">
              <a:solidFill>
                <a:schemeClr val="bg1">
                  <a:lumMod val="50000"/>
                </a:schemeClr>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2800" smtClean="0">
                <a:solidFill>
                  <a:schemeClr val="bg1">
                    <a:lumMod val="50000"/>
                  </a:schemeClr>
                </a:solidFill>
              </a:rPr>
              <a:t>December 11</a:t>
            </a:r>
            <a:r>
              <a:rPr lang="en-US" sz="2800" baseline="30000" smtClean="0">
                <a:solidFill>
                  <a:schemeClr val="bg1">
                    <a:lumMod val="50000"/>
                  </a:schemeClr>
                </a:solidFill>
              </a:rPr>
              <a:t>th</a:t>
            </a:r>
            <a:r>
              <a:rPr lang="en-US" sz="2800" smtClean="0">
                <a:solidFill>
                  <a:schemeClr val="bg1">
                    <a:lumMod val="50000"/>
                  </a:schemeClr>
                </a:solidFill>
              </a:rPr>
              <a:t>, </a:t>
            </a:r>
            <a:r>
              <a:rPr lang="en-US" sz="2800" smtClean="0">
                <a:solidFill>
                  <a:schemeClr val="bg1">
                    <a:lumMod val="50000"/>
                  </a:schemeClr>
                </a:solidFill>
              </a:rPr>
              <a:t>2014</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of algorithm performance</a:t>
            </a:r>
            <a:endParaRPr lang="en-US" dirty="0"/>
          </a:p>
        </p:txBody>
      </p:sp>
      <p:sp>
        <p:nvSpPr>
          <p:cNvPr id="3" name="Content Placeholder 2"/>
          <p:cNvSpPr>
            <a:spLocks noGrp="1"/>
          </p:cNvSpPr>
          <p:nvPr>
            <p:ph idx="1"/>
          </p:nvPr>
        </p:nvSpPr>
        <p:spPr>
          <a:xfrm>
            <a:off x="667871" y="1225900"/>
            <a:ext cx="7808259" cy="5031466"/>
          </a:xfrm>
        </p:spPr>
        <p:txBody>
          <a:bodyPr>
            <a:normAutofit fontScale="85000" lnSpcReduction="10000"/>
          </a:bodyPr>
          <a:lstStyle/>
          <a:p>
            <a:r>
              <a:rPr lang="en-US" dirty="0" smtClean="0"/>
              <a:t>Findings from Provisional Review</a:t>
            </a:r>
          </a:p>
          <a:p>
            <a:pPr lvl="1"/>
            <a:r>
              <a:rPr lang="en-US" dirty="0"/>
              <a:t>Validation </a:t>
            </a:r>
            <a:r>
              <a:rPr lang="en-US" dirty="0" smtClean="0"/>
              <a:t>with limited data sets demonstrate </a:t>
            </a:r>
            <a:r>
              <a:rPr lang="en-US" dirty="0"/>
              <a:t>the VIIRS BPSA algorithm can reliably retrieve LSA over both dark and bright surfaces</a:t>
            </a:r>
            <a:r>
              <a:rPr lang="en-US" dirty="0" smtClean="0"/>
              <a:t>.</a:t>
            </a:r>
          </a:p>
          <a:p>
            <a:pPr lvl="1"/>
            <a:r>
              <a:rPr lang="en-US" dirty="0"/>
              <a:t>Comprehensive validation </a:t>
            </a:r>
            <a:r>
              <a:rPr lang="en-US" dirty="0" smtClean="0"/>
              <a:t>is needed </a:t>
            </a:r>
            <a:r>
              <a:rPr lang="en-US" dirty="0"/>
              <a:t>to better understand uncertainties of LSA products and provide comprehensive validation reports</a:t>
            </a:r>
            <a:r>
              <a:rPr lang="en-US" dirty="0" smtClean="0"/>
              <a:t>.</a:t>
            </a:r>
          </a:p>
          <a:p>
            <a:r>
              <a:rPr lang="en-US" dirty="0" smtClean="0"/>
              <a:t>Improvements since Provisional</a:t>
            </a:r>
          </a:p>
          <a:p>
            <a:pPr lvl="1"/>
            <a:r>
              <a:rPr lang="en-US" dirty="0" smtClean="0"/>
              <a:t>A new LUT was proposed at Provisional Review, to accounting for multiple aerosol types and surface anisotropy.</a:t>
            </a:r>
          </a:p>
          <a:p>
            <a:pPr lvl="1"/>
            <a:r>
              <a:rPr lang="en-US" dirty="0" smtClean="0"/>
              <a:t>This LUT </a:t>
            </a:r>
            <a:r>
              <a:rPr lang="en-US" dirty="0"/>
              <a:t>has</a:t>
            </a:r>
            <a:r>
              <a:rPr lang="en-US" dirty="0" smtClean="0"/>
              <a:t> been implemented.  </a:t>
            </a:r>
          </a:p>
          <a:p>
            <a:r>
              <a:rPr lang="en-US" dirty="0" smtClean="0"/>
              <a:t>Cal/Val Activities for evaluating algorithm performance:</a:t>
            </a:r>
          </a:p>
          <a:p>
            <a:pPr lvl="1"/>
            <a:r>
              <a:rPr lang="en-US" dirty="0"/>
              <a:t>Quality flag </a:t>
            </a:r>
            <a:r>
              <a:rPr lang="en-US" dirty="0" smtClean="0"/>
              <a:t>analysis</a:t>
            </a:r>
          </a:p>
          <a:p>
            <a:pPr lvl="1"/>
            <a:r>
              <a:rPr lang="en-US" dirty="0" smtClean="0"/>
              <a:t>Validation with field measurements</a:t>
            </a:r>
          </a:p>
          <a:p>
            <a:pPr lvl="1"/>
            <a:r>
              <a:rPr lang="en-US" dirty="0" smtClean="0"/>
              <a:t>Comparison with existing satellite products</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 of </a:t>
            </a:r>
            <a:r>
              <a:rPr lang="en-US" sz="3200" dirty="0" smtClean="0"/>
              <a:t>LSA: temporal composite maps</a:t>
            </a:r>
            <a:endParaRPr lang="en-US" sz="3200" dirty="0"/>
          </a:p>
        </p:txBody>
      </p:sp>
      <p:sp>
        <p:nvSpPr>
          <p:cNvPr id="3" name="TextBox 2"/>
          <p:cNvSpPr txBox="1"/>
          <p:nvPr/>
        </p:nvSpPr>
        <p:spPr>
          <a:xfrm>
            <a:off x="1442082" y="6393409"/>
            <a:ext cx="5866478" cy="369332"/>
          </a:xfrm>
          <a:prstGeom prst="rect">
            <a:avLst/>
          </a:prstGeom>
          <a:noFill/>
        </p:spPr>
        <p:txBody>
          <a:bodyPr wrap="none" rtlCol="0">
            <a:spAutoFit/>
          </a:bodyPr>
          <a:lstStyle/>
          <a:p>
            <a:r>
              <a:rPr lang="en-US" dirty="0" smtClean="0"/>
              <a:t>Temporal averaged maps of surface albedo, </a:t>
            </a:r>
            <a:r>
              <a:rPr lang="en-US" smtClean="0"/>
              <a:t>May 8-23, </a:t>
            </a:r>
            <a:r>
              <a:rPr lang="en-US" dirty="0" smtClean="0"/>
              <a:t>2012</a:t>
            </a:r>
            <a:endParaRPr lang="en-US" dirty="0"/>
          </a:p>
        </p:txBody>
      </p:sp>
      <p:pic>
        <p:nvPicPr>
          <p:cNvPr id="1030" name="Picture 6" descr="T:\ddwang\sahara.tif"/>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318" t="10875" r="8370" b="12592"/>
          <a:stretch/>
        </p:blipFill>
        <p:spPr bwMode="auto">
          <a:xfrm>
            <a:off x="3791947" y="3934409"/>
            <a:ext cx="5130762" cy="2477386"/>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G:\albedo\jpss\work\bpsa_lut_brdf\yuan\map\australia.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0323" t="14093" r="7286" b="15043"/>
          <a:stretch/>
        </p:blipFill>
        <p:spPr bwMode="auto">
          <a:xfrm>
            <a:off x="457200" y="952319"/>
            <a:ext cx="3136604" cy="269993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G:\albedo\jpss\work\bpsa_lut_brdf\yuan\map\South_America.tif"/>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0816" t="8622" r="6613" b="12040"/>
          <a:stretch/>
        </p:blipFill>
        <p:spPr bwMode="auto">
          <a:xfrm>
            <a:off x="648584" y="3580222"/>
            <a:ext cx="2902688" cy="2791403"/>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G:\albedo\jpss\work\bpsa_lut_brdf\yuan\map\asia.tif"/>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11873" t="24463" r="7968" b="27816"/>
          <a:stretch/>
        </p:blipFill>
        <p:spPr bwMode="auto">
          <a:xfrm>
            <a:off x="3789832" y="924020"/>
            <a:ext cx="4974168" cy="29637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96E36F11-A39A-294D-A59D-6180D50ED29D}" type="slidenum">
              <a:rPr lang="en-US" smtClean="0"/>
              <a:pPr/>
              <a:t>11</a:t>
            </a:fld>
            <a:endParaRPr lang="en-US" dirty="0"/>
          </a:p>
        </p:txBody>
      </p:sp>
    </p:spTree>
    <p:extLst>
      <p:ext uri="{BB962C8B-B14F-4D97-AF65-F5344CB8AC3E}">
        <p14:creationId xmlns:p14="http://schemas.microsoft.com/office/powerpoint/2010/main" xmlns="" val="2059015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1" y="0"/>
            <a:ext cx="7592992" cy="822960"/>
          </a:xfrm>
        </p:spPr>
        <p:txBody>
          <a:bodyPr>
            <a:normAutofit fontScale="90000"/>
          </a:bodyPr>
          <a:lstStyle/>
          <a:p>
            <a:r>
              <a:rPr lang="en-US" dirty="0" smtClean="0"/>
              <a:t>Evaluation of algorithm performance</a:t>
            </a:r>
            <a:br>
              <a:rPr lang="en-US" dirty="0" smtClean="0"/>
            </a:br>
            <a:r>
              <a:rPr lang="en-US" dirty="0" smtClean="0"/>
              <a:t>---- Validation methods</a:t>
            </a:r>
            <a:endParaRPr lang="en-US" dirty="0"/>
          </a:p>
        </p:txBody>
      </p:sp>
      <p:sp>
        <p:nvSpPr>
          <p:cNvPr id="3" name="Content Placeholder 2"/>
          <p:cNvSpPr>
            <a:spLocks noGrp="1"/>
          </p:cNvSpPr>
          <p:nvPr>
            <p:ph idx="1"/>
          </p:nvPr>
        </p:nvSpPr>
        <p:spPr>
          <a:xfrm>
            <a:off x="76200" y="1485900"/>
            <a:ext cx="3924300" cy="4754563"/>
          </a:xfrm>
        </p:spPr>
        <p:txBody>
          <a:bodyPr>
            <a:normAutofit fontScale="85000" lnSpcReduction="20000"/>
          </a:bodyPr>
          <a:lstStyle/>
          <a:p>
            <a:r>
              <a:rPr lang="en-US" dirty="0" smtClean="0"/>
              <a:t>Collect a comprehensive database of field measurements of land surface albedo.</a:t>
            </a:r>
          </a:p>
          <a:p>
            <a:r>
              <a:rPr lang="en-US" dirty="0" smtClean="0"/>
              <a:t>Limited sites have measurements of VIIRS years (2012-present).</a:t>
            </a:r>
          </a:p>
          <a:p>
            <a:r>
              <a:rPr lang="en-US" dirty="0" smtClean="0"/>
              <a:t>Spatial representativeness of station measurements are evaluated by examining the high resolution satellite imagery of the sites.</a:t>
            </a:r>
          </a:p>
          <a:p>
            <a:r>
              <a:rPr lang="en-US" dirty="0" smtClean="0"/>
              <a:t>Quality control of field data is applied.</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12</a:t>
            </a:fld>
            <a:endParaRPr lang="en-US"/>
          </a:p>
        </p:txBody>
      </p:sp>
      <p:pic>
        <p:nvPicPr>
          <p:cNvPr id="1027" name="Picture 3" descr="G:\albedo\jpss\work\validation\results\sites_map.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643" r="6977"/>
          <a:stretch/>
        </p:blipFill>
        <p:spPr bwMode="auto">
          <a:xfrm>
            <a:off x="4076700" y="1552575"/>
            <a:ext cx="493395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2982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algorithm performance</a:t>
            </a:r>
            <a:br>
              <a:rPr lang="en-US" dirty="0" smtClean="0"/>
            </a:br>
            <a:r>
              <a:rPr lang="en-US" dirty="0" smtClean="0"/>
              <a:t>---- Field stations</a:t>
            </a:r>
            <a:endParaRPr lang="en-US" dirty="0"/>
          </a:p>
        </p:txBody>
      </p:sp>
      <p:sp>
        <p:nvSpPr>
          <p:cNvPr id="3" name="Content Placeholder 2"/>
          <p:cNvSpPr>
            <a:spLocks noGrp="1"/>
          </p:cNvSpPr>
          <p:nvPr>
            <p:ph idx="1"/>
          </p:nvPr>
        </p:nvSpPr>
        <p:spPr>
          <a:xfrm>
            <a:off x="380999" y="1184536"/>
            <a:ext cx="4181475" cy="4857750"/>
          </a:xfrm>
        </p:spPr>
        <p:txBody>
          <a:bodyPr>
            <a:normAutofit fontScale="85000" lnSpcReduction="20000"/>
          </a:bodyPr>
          <a:lstStyle/>
          <a:p>
            <a:r>
              <a:rPr lang="en-US" dirty="0"/>
              <a:t>Data of 35 stations are collected, which include measurements of recent three years.</a:t>
            </a:r>
          </a:p>
          <a:p>
            <a:pPr lvl="1"/>
            <a:r>
              <a:rPr lang="en-US" dirty="0"/>
              <a:t>11 </a:t>
            </a:r>
            <a:r>
              <a:rPr lang="en-US" dirty="0" err="1"/>
              <a:t>AmeriFlux</a:t>
            </a:r>
            <a:r>
              <a:rPr lang="en-US" dirty="0"/>
              <a:t> sites</a:t>
            </a:r>
          </a:p>
          <a:p>
            <a:pPr lvl="1"/>
            <a:r>
              <a:rPr lang="en-US" dirty="0"/>
              <a:t>3 BSRN sites</a:t>
            </a:r>
          </a:p>
          <a:p>
            <a:pPr lvl="1"/>
            <a:r>
              <a:rPr lang="en-US" dirty="0"/>
              <a:t>14 GC-Net sites</a:t>
            </a:r>
          </a:p>
          <a:p>
            <a:pPr lvl="1"/>
            <a:r>
              <a:rPr lang="en-US" dirty="0"/>
              <a:t>7 SURFRAD sites</a:t>
            </a:r>
            <a:endParaRPr lang="en-US" dirty="0" smtClean="0"/>
          </a:p>
          <a:p>
            <a:r>
              <a:rPr lang="en-US" dirty="0" smtClean="0"/>
              <a:t>Only relatively homogenous sites are used in data comparison.</a:t>
            </a:r>
          </a:p>
          <a:p>
            <a:r>
              <a:rPr lang="en-US" dirty="0" smtClean="0"/>
              <a:t>Information of land type, snow cover and cloud mask is used as ancillary data in validation.</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13</a:t>
            </a:fld>
            <a:endParaRPr lang="en-US" dirty="0"/>
          </a:p>
        </p:txBody>
      </p:sp>
      <p:pic>
        <p:nvPicPr>
          <p:cNvPr id="2050" name="Picture 2" descr="G:\albedo\jpss\work\validation\siteview\Toravere.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4080" t="12431" r="16418" b="11131"/>
          <a:stretch/>
        </p:blipFill>
        <p:spPr bwMode="auto">
          <a:xfrm>
            <a:off x="5304914" y="1009650"/>
            <a:ext cx="3452233" cy="26193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553073" y="3613411"/>
            <a:ext cx="990271" cy="369332"/>
          </a:xfrm>
          <a:prstGeom prst="rect">
            <a:avLst/>
          </a:prstGeom>
          <a:noFill/>
        </p:spPr>
        <p:txBody>
          <a:bodyPr wrap="none" rtlCol="0">
            <a:spAutoFit/>
          </a:bodyPr>
          <a:lstStyle/>
          <a:p>
            <a:r>
              <a:rPr lang="en-US" dirty="0" err="1" smtClean="0"/>
              <a:t>Toravere</a:t>
            </a:r>
            <a:endParaRPr lang="en-US" dirty="0"/>
          </a:p>
        </p:txBody>
      </p:sp>
      <p:pic>
        <p:nvPicPr>
          <p:cNvPr id="2051" name="Picture 3" descr="G:\albedo\jpss\work\validation\siteview\MI_UMBS_Disturbance.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4915" t="14459" r="13333" b="13967"/>
          <a:stretch/>
        </p:blipFill>
        <p:spPr bwMode="auto">
          <a:xfrm>
            <a:off x="5222754" y="3916068"/>
            <a:ext cx="3639168" cy="250443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668136" y="6469618"/>
            <a:ext cx="760144" cy="369332"/>
          </a:xfrm>
          <a:prstGeom prst="rect">
            <a:avLst/>
          </a:prstGeom>
          <a:noFill/>
        </p:spPr>
        <p:txBody>
          <a:bodyPr wrap="none" rtlCol="0">
            <a:spAutoFit/>
          </a:bodyPr>
          <a:lstStyle/>
          <a:p>
            <a:r>
              <a:rPr lang="en-US" dirty="0" smtClean="0"/>
              <a:t>UMBS</a:t>
            </a:r>
            <a:endParaRPr lang="en-US" dirty="0"/>
          </a:p>
        </p:txBody>
      </p:sp>
    </p:spTree>
    <p:extLst>
      <p:ext uri="{BB962C8B-B14F-4D97-AF65-F5344CB8AC3E}">
        <p14:creationId xmlns:p14="http://schemas.microsoft.com/office/powerpoint/2010/main" xmlns="" val="2013194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algorithm performance</a:t>
            </a:r>
            <a:br>
              <a:rPr lang="en-US" dirty="0" smtClean="0"/>
            </a:br>
            <a:r>
              <a:rPr lang="en-US" dirty="0" smtClean="0"/>
              <a:t>---- Validation results</a:t>
            </a:r>
            <a:endParaRPr lang="en-US" dirty="0"/>
          </a:p>
        </p:txBody>
      </p:sp>
      <p:sp>
        <p:nvSpPr>
          <p:cNvPr id="6" name="Content Placeholder 5"/>
          <p:cNvSpPr>
            <a:spLocks noGrp="1"/>
          </p:cNvSpPr>
          <p:nvPr>
            <p:ph idx="1"/>
          </p:nvPr>
        </p:nvSpPr>
        <p:spPr>
          <a:xfrm>
            <a:off x="4911327" y="1314449"/>
            <a:ext cx="4076700" cy="2543174"/>
          </a:xfrm>
        </p:spPr>
        <p:txBody>
          <a:bodyPr>
            <a:normAutofit fontScale="77500" lnSpcReduction="20000"/>
          </a:bodyPr>
          <a:lstStyle/>
          <a:p>
            <a:r>
              <a:rPr lang="en-US" dirty="0" smtClean="0"/>
              <a:t>VIIRS data are generally better than MODIS products, with smaller RMSE and bias.</a:t>
            </a:r>
          </a:p>
          <a:p>
            <a:r>
              <a:rPr lang="en-US" dirty="0" smtClean="0"/>
              <a:t>Both data sets have high accuracy for snow-free cases.</a:t>
            </a:r>
          </a:p>
          <a:p>
            <a:r>
              <a:rPr lang="en-US" dirty="0" smtClean="0"/>
              <a:t>Large RMSE usually occurs at the cases of snow pixels and ephemeral snow.</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523601582"/>
              </p:ext>
            </p:extLst>
          </p:nvPr>
        </p:nvGraphicFramePr>
        <p:xfrm>
          <a:off x="303805" y="1299622"/>
          <a:ext cx="4280101" cy="4994970"/>
        </p:xfrm>
        <a:graphic>
          <a:graphicData uri="http://schemas.openxmlformats.org/drawingml/2006/table">
            <a:tbl>
              <a:tblPr>
                <a:tableStyleId>{5C22544A-7EE6-4342-B048-85BDC9FD1C3A}</a:tableStyleId>
              </a:tblPr>
              <a:tblGrid>
                <a:gridCol w="2162175"/>
                <a:gridCol w="514350"/>
                <a:gridCol w="585004"/>
                <a:gridCol w="462987"/>
                <a:gridCol w="555585"/>
              </a:tblGrid>
              <a:tr h="207534">
                <a:tc rowSpan="2">
                  <a:txBody>
                    <a:bodyPr/>
                    <a:lstStyle/>
                    <a:p>
                      <a:pPr algn="l" fontAlgn="b"/>
                      <a:r>
                        <a:rPr lang="en-US" sz="1400" b="1" u="none" strike="noStrike" dirty="0">
                          <a:effectLst/>
                        </a:rPr>
                        <a:t>Site</a:t>
                      </a:r>
                      <a:endParaRPr lang="en-US" sz="1400" b="1" i="0" u="none" strike="noStrike" dirty="0">
                        <a:solidFill>
                          <a:srgbClr val="000000"/>
                        </a:solidFill>
                        <a:effectLst/>
                        <a:latin typeface="Calibri"/>
                      </a:endParaRPr>
                    </a:p>
                  </a:txBody>
                  <a:tcPr marL="6099" marR="6099" marT="6099" marB="0" anchor="b"/>
                </a:tc>
                <a:tc gridSpan="2">
                  <a:txBody>
                    <a:bodyPr/>
                    <a:lstStyle/>
                    <a:p>
                      <a:pPr algn="l" fontAlgn="b"/>
                      <a:r>
                        <a:rPr lang="en-US" sz="1400" b="1" i="0" u="none" strike="noStrike" dirty="0" smtClean="0">
                          <a:solidFill>
                            <a:srgbClr val="000000"/>
                          </a:solidFill>
                          <a:effectLst/>
                          <a:latin typeface="Calibri"/>
                        </a:rPr>
                        <a:t>RMSE</a:t>
                      </a:r>
                      <a:endParaRPr lang="en-US" sz="1400" b="1" i="0" u="none" strike="noStrike" dirty="0">
                        <a:solidFill>
                          <a:srgbClr val="000000"/>
                        </a:solidFill>
                        <a:effectLst/>
                        <a:latin typeface="Calibri"/>
                      </a:endParaRPr>
                    </a:p>
                  </a:txBody>
                  <a:tcPr marL="6099" marR="6099" marT="6099" marB="0" anchor="b"/>
                </a:tc>
                <a:tc hMerge="1">
                  <a:txBody>
                    <a:bodyPr/>
                    <a:lstStyle/>
                    <a:p>
                      <a:pPr algn="l" fontAlgn="b"/>
                      <a:endParaRPr lang="en-US" sz="1200" b="0" i="0" u="none" strike="noStrike" dirty="0">
                        <a:solidFill>
                          <a:srgbClr val="000000"/>
                        </a:solidFill>
                        <a:effectLst/>
                        <a:latin typeface="Calibri"/>
                      </a:endParaRPr>
                    </a:p>
                  </a:txBody>
                  <a:tcPr marL="6099" marR="6099" marT="6099" marB="0" anchor="b"/>
                </a:tc>
                <a:tc gridSpan="2">
                  <a:txBody>
                    <a:bodyPr/>
                    <a:lstStyle/>
                    <a:p>
                      <a:pPr algn="l" fontAlgn="b"/>
                      <a:r>
                        <a:rPr lang="en-US" sz="1400" b="1" i="0" u="none" strike="noStrike" dirty="0" smtClean="0">
                          <a:solidFill>
                            <a:srgbClr val="000000"/>
                          </a:solidFill>
                          <a:effectLst/>
                          <a:latin typeface="Calibri"/>
                        </a:rPr>
                        <a:t>Bias</a:t>
                      </a:r>
                      <a:endParaRPr lang="en-US" sz="1400" b="1" i="0" u="none" strike="noStrike" dirty="0">
                        <a:solidFill>
                          <a:srgbClr val="000000"/>
                        </a:solidFill>
                        <a:effectLst/>
                        <a:latin typeface="Calibri"/>
                      </a:endParaRPr>
                    </a:p>
                  </a:txBody>
                  <a:tcPr marL="6099" marR="6099" marT="6099" marB="0" anchor="b"/>
                </a:tc>
                <a:tc hMerge="1">
                  <a:txBody>
                    <a:bodyPr/>
                    <a:lstStyle/>
                    <a:p>
                      <a:pPr algn="l" fontAlgn="b"/>
                      <a:endParaRPr lang="en-US" sz="1200" b="0" i="0" u="none" strike="noStrike" dirty="0">
                        <a:solidFill>
                          <a:srgbClr val="000000"/>
                        </a:solidFill>
                        <a:effectLst/>
                        <a:latin typeface="Calibri"/>
                      </a:endParaRPr>
                    </a:p>
                  </a:txBody>
                  <a:tcPr marL="6099" marR="6099" marT="6099" marB="0" anchor="b"/>
                </a:tc>
              </a:tr>
              <a:tr h="207534">
                <a:tc vMerge="1">
                  <a:txBody>
                    <a:bodyPr/>
                    <a:lstStyle/>
                    <a:p>
                      <a:pPr algn="l" fontAlgn="b"/>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400" b="1" u="none" strike="noStrike" dirty="0" smtClean="0">
                          <a:effectLst/>
                        </a:rPr>
                        <a:t>VIIRS</a:t>
                      </a:r>
                      <a:endParaRPr lang="en-US" sz="1400" b="1" i="0" u="none" strike="noStrike" dirty="0">
                        <a:solidFill>
                          <a:srgbClr val="000000"/>
                        </a:solidFill>
                        <a:effectLst/>
                        <a:latin typeface="Calibri"/>
                      </a:endParaRPr>
                    </a:p>
                  </a:txBody>
                  <a:tcPr marL="6099" marR="6099" marT="6099" marB="0" anchor="b"/>
                </a:tc>
                <a:tc>
                  <a:txBody>
                    <a:bodyPr/>
                    <a:lstStyle/>
                    <a:p>
                      <a:pPr algn="l" fontAlgn="b"/>
                      <a:r>
                        <a:rPr lang="en-US" sz="1400" b="1" u="none" strike="noStrike" dirty="0" smtClean="0">
                          <a:effectLst/>
                        </a:rPr>
                        <a:t>MODIS</a:t>
                      </a:r>
                      <a:endParaRPr lang="en-US" sz="1400" b="1" i="0" u="none" strike="noStrike" dirty="0">
                        <a:solidFill>
                          <a:srgbClr val="000000"/>
                        </a:solidFill>
                        <a:effectLst/>
                        <a:latin typeface="Calibri"/>
                      </a:endParaRPr>
                    </a:p>
                  </a:txBody>
                  <a:tcPr marL="6099" marR="6099" marT="6099" marB="0" anchor="b"/>
                </a:tc>
                <a:tc>
                  <a:txBody>
                    <a:bodyPr/>
                    <a:lstStyle/>
                    <a:p>
                      <a:pPr algn="l" fontAlgn="b"/>
                      <a:r>
                        <a:rPr lang="en-US" sz="1400" b="1" u="none" strike="noStrike" dirty="0" smtClean="0">
                          <a:effectLst/>
                        </a:rPr>
                        <a:t>VIIRS</a:t>
                      </a:r>
                      <a:endParaRPr lang="en-US" sz="1400" b="1" i="0" u="none" strike="noStrike" dirty="0">
                        <a:solidFill>
                          <a:srgbClr val="000000"/>
                        </a:solidFill>
                        <a:effectLst/>
                        <a:latin typeface="Calibri"/>
                      </a:endParaRPr>
                    </a:p>
                  </a:txBody>
                  <a:tcPr marL="6099" marR="6099" marT="6099" marB="0" anchor="b"/>
                </a:tc>
                <a:tc>
                  <a:txBody>
                    <a:bodyPr/>
                    <a:lstStyle/>
                    <a:p>
                      <a:pPr algn="l" fontAlgn="b"/>
                      <a:r>
                        <a:rPr lang="en-US" sz="1400" b="1" u="none" strike="noStrike" dirty="0" smtClean="0">
                          <a:effectLst/>
                        </a:rPr>
                        <a:t>MODIS</a:t>
                      </a:r>
                      <a:endParaRPr lang="en-US" sz="1400" b="1" i="0" u="none" strike="noStrike" dirty="0">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AZ_Kendall_Grassland</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dirty="0">
                          <a:effectLst/>
                        </a:rPr>
                        <a:t>0.042</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0.062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-0.030</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-0.057</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AZ_Lucky_Hills_Shrubland</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0.025</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0.042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0.001</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-0.039</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AZ_Santa_Rita_Creosote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0.044</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0.048</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0.003</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-0.035</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AZ_Santa_Rita_Mesquite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0.026</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0.033</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0.007</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-0.028</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smtClean="0">
                          <a:effectLst/>
                        </a:rPr>
                        <a:t>IN_Morgan_Monroe_State_Forest</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0.043</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0.063</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-0.058</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a:effectLst/>
                        </a:rPr>
                        <a:t>MI_UMBS</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0.200</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0.028</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0.136</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-0.028</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MI_UMBS_Disturbance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dirty="0">
                          <a:effectLst/>
                        </a:rPr>
                        <a:t>0.243</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0.039</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0.171</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-0.032</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MO_Missouri_Ozark_Site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0.025</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0.041</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-0.012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-0.035</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NE_Mead_irrigated</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0.032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0.141</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0.007</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-0.047</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err="1">
                          <a:effectLst/>
                        </a:rPr>
                        <a:t>NE_Mead_Rainfed</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dirty="0">
                          <a:effectLst/>
                        </a:rPr>
                        <a:t>0.209</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0.184</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0.088</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0.096</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a:effectLst/>
                        </a:rPr>
                        <a:t>Boulder</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0.051</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0.117</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-0.017</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-0.049</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a:effectLst/>
                        </a:rPr>
                        <a:t>GITS</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dirty="0">
                          <a:effectLst/>
                        </a:rPr>
                        <a:t>0.112</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0.761</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-0.057</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-0.570</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a:effectLst/>
                        </a:rPr>
                        <a:t>Humboldt</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0.114</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0.112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-0.071</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-0.096</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a:effectLst/>
                        </a:rPr>
                        <a:t>Summit</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0.106</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0.074</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dirty="0">
                          <a:effectLst/>
                        </a:rPr>
                        <a:t>-0.028</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-0.061</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a:effectLst/>
                        </a:rPr>
                        <a:t>DYE-2</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0.152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0.059</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-0.009</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0.027</a:t>
                      </a:r>
                      <a:endParaRPr lang="en-US" sz="1200" b="0" i="0" u="none" strike="noStrike">
                        <a:solidFill>
                          <a:srgbClr val="000000"/>
                        </a:solidFill>
                        <a:effectLst/>
                        <a:latin typeface="Calibri"/>
                      </a:endParaRPr>
                    </a:p>
                  </a:txBody>
                  <a:tcPr marL="6099" marR="6099" marT="6099" marB="0" anchor="b"/>
                </a:tc>
              </a:tr>
              <a:tr h="106651">
                <a:tc>
                  <a:txBody>
                    <a:bodyPr/>
                    <a:lstStyle/>
                    <a:p>
                      <a:pPr algn="l" fontAlgn="b"/>
                      <a:r>
                        <a:rPr lang="en-US" sz="1200" u="none" strike="noStrike" dirty="0">
                          <a:effectLst/>
                        </a:rPr>
                        <a:t>Saddle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0.094</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0.104</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-0.028</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-0.039</a:t>
                      </a:r>
                      <a:endParaRPr lang="en-US" sz="1200" b="0" i="0" u="none" strike="noStrike" dirty="0">
                        <a:solidFill>
                          <a:srgbClr val="000000"/>
                        </a:solidFill>
                        <a:effectLst/>
                        <a:latin typeface="Calibri"/>
                      </a:endParaRPr>
                    </a:p>
                  </a:txBody>
                  <a:tcPr marL="6099" marR="6099" marT="6099" marB="0" anchor="b"/>
                </a:tc>
              </a:tr>
              <a:tr h="106651">
                <a:tc>
                  <a:txBody>
                    <a:bodyPr/>
                    <a:lstStyle/>
                    <a:p>
                      <a:pPr algn="l" fontAlgn="b"/>
                      <a:r>
                        <a:rPr lang="en-US" sz="1200" u="none" strike="noStrike">
                          <a:effectLst/>
                        </a:rPr>
                        <a:t>South-Dome</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0.109</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0.095</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a:effectLst/>
                        </a:rPr>
                        <a:t>0.055</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0.046</a:t>
                      </a:r>
                      <a:endParaRPr lang="en-US" sz="1200" b="0" i="0" u="none" strike="noStrike" dirty="0">
                        <a:solidFill>
                          <a:srgbClr val="000000"/>
                        </a:solidFill>
                        <a:effectLst/>
                        <a:latin typeface="Calibri"/>
                      </a:endParaRPr>
                    </a:p>
                  </a:txBody>
                  <a:tcPr marL="6099" marR="6099" marT="6099" marB="0" anchor="b"/>
                </a:tc>
              </a:tr>
              <a:tr h="106651">
                <a:tc>
                  <a:txBody>
                    <a:bodyPr/>
                    <a:lstStyle/>
                    <a:p>
                      <a:pPr algn="l" fontAlgn="b"/>
                      <a:r>
                        <a:rPr lang="en-US" sz="1200" u="none" strike="noStrike" dirty="0">
                          <a:effectLst/>
                        </a:rPr>
                        <a:t>NASA-SE</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0.142</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0.241</a:t>
                      </a:r>
                      <a:endParaRPr lang="en-US" sz="1200" b="0" i="0" u="none" strike="noStrike" dirty="0">
                        <a:solidFill>
                          <a:srgbClr val="000000"/>
                        </a:solidFill>
                        <a:effectLst/>
                        <a:latin typeface="Calibri"/>
                      </a:endParaRPr>
                    </a:p>
                  </a:txBody>
                  <a:tcPr marL="6099" marR="6099" marT="6099" marB="0" anchor="b"/>
                </a:tc>
                <a:tc>
                  <a:txBody>
                    <a:bodyPr/>
                    <a:lstStyle/>
                    <a:p>
                      <a:pPr algn="l" fontAlgn="b"/>
                      <a:r>
                        <a:rPr lang="en-US" sz="1200" u="none" strike="noStrike">
                          <a:effectLst/>
                        </a:rPr>
                        <a:t>-0.043</a:t>
                      </a:r>
                      <a:endParaRPr lang="en-US" sz="1200" b="0" i="0" u="none" strike="noStrike">
                        <a:solidFill>
                          <a:srgbClr val="000000"/>
                        </a:solidFill>
                        <a:effectLst/>
                        <a:latin typeface="Calibri"/>
                      </a:endParaRPr>
                    </a:p>
                  </a:txBody>
                  <a:tcPr marL="6099" marR="6099" marT="6099" marB="0" anchor="b"/>
                </a:tc>
                <a:tc>
                  <a:txBody>
                    <a:bodyPr/>
                    <a:lstStyle/>
                    <a:p>
                      <a:pPr algn="l" fontAlgn="b"/>
                      <a:r>
                        <a:rPr lang="en-US" sz="1200" u="none" strike="noStrike" dirty="0">
                          <a:effectLst/>
                        </a:rPr>
                        <a:t>-0.086</a:t>
                      </a:r>
                      <a:endParaRPr lang="en-US" sz="1200" b="0" i="0" u="none" strike="noStrike" dirty="0">
                        <a:solidFill>
                          <a:srgbClr val="000000"/>
                        </a:solidFill>
                        <a:effectLst/>
                        <a:latin typeface="Calibri"/>
                      </a:endParaRPr>
                    </a:p>
                  </a:txBody>
                  <a:tcPr marL="6099" marR="6099" marT="6099" marB="0" anchor="b"/>
                </a:tc>
              </a:tr>
              <a:tr h="106651">
                <a:tc>
                  <a:txBody>
                    <a:bodyPr/>
                    <a:lstStyle/>
                    <a:p>
                      <a:pPr algn="l" fontAlgn="b"/>
                      <a:r>
                        <a:rPr lang="en-US" sz="1100" b="0" i="0" u="none" strike="noStrike">
                          <a:solidFill>
                            <a:srgbClr val="000000"/>
                          </a:solidFill>
                          <a:effectLst/>
                          <a:latin typeface="Calibri"/>
                        </a:rPr>
                        <a:t>Sioux_Falls</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0.114</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0.078</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0.048</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0.009</a:t>
                      </a:r>
                    </a:p>
                  </a:txBody>
                  <a:tcPr marL="9525" marR="9525" marT="9525" marB="0" anchor="b"/>
                </a:tc>
              </a:tr>
              <a:tr h="106651">
                <a:tc>
                  <a:txBody>
                    <a:bodyPr/>
                    <a:lstStyle/>
                    <a:p>
                      <a:pPr algn="l" fontAlgn="b"/>
                      <a:r>
                        <a:rPr lang="en-US" sz="1100" b="0" i="0" u="none" strike="noStrike">
                          <a:solidFill>
                            <a:srgbClr val="000000"/>
                          </a:solidFill>
                          <a:effectLst/>
                          <a:latin typeface="Calibri"/>
                        </a:rPr>
                        <a:t>Table_Mountain</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0.050</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0.163</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0.020</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-0.019</a:t>
                      </a:r>
                    </a:p>
                  </a:txBody>
                  <a:tcPr marL="9525" marR="9525" marT="9525" marB="0" anchor="b"/>
                </a:tc>
              </a:tr>
              <a:tr h="106651">
                <a:tc>
                  <a:txBody>
                    <a:bodyPr/>
                    <a:lstStyle/>
                    <a:p>
                      <a:pPr algn="l" fontAlgn="b"/>
                      <a:r>
                        <a:rPr lang="en-US" sz="1100" b="0" i="0" u="none" strike="noStrike">
                          <a:solidFill>
                            <a:srgbClr val="000000"/>
                          </a:solidFill>
                          <a:effectLst/>
                          <a:latin typeface="Calibri"/>
                        </a:rPr>
                        <a:t>Desert_Rock</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0.038</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0.011</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0.029</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-0.009</a:t>
                      </a:r>
                    </a:p>
                  </a:txBody>
                  <a:tcPr marL="9525" marR="9525" marT="9525" marB="0" anchor="b"/>
                </a:tc>
              </a:tr>
              <a:tr h="106651">
                <a:tc>
                  <a:txBody>
                    <a:bodyPr/>
                    <a:lstStyle/>
                    <a:p>
                      <a:pPr algn="l" fontAlgn="b"/>
                      <a:r>
                        <a:rPr lang="en-US" sz="1100" b="0" i="0" u="none" strike="noStrike">
                          <a:solidFill>
                            <a:srgbClr val="000000"/>
                          </a:solidFill>
                          <a:effectLst/>
                          <a:latin typeface="Calibri"/>
                        </a:rPr>
                        <a:t>Fort_Peck</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0.042</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0.258</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-0.006</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-0.131</a:t>
                      </a:r>
                    </a:p>
                  </a:txBody>
                  <a:tcPr marL="9525" marR="9525" marT="9525" marB="0" anchor="b"/>
                </a:tc>
              </a:tr>
              <a:tr h="106651">
                <a:tc>
                  <a:txBody>
                    <a:bodyPr/>
                    <a:lstStyle/>
                    <a:p>
                      <a:pPr algn="l" fontAlgn="b"/>
                      <a:r>
                        <a:rPr lang="en-US" sz="1100" b="0" i="0" u="none" strike="noStrike">
                          <a:solidFill>
                            <a:srgbClr val="000000"/>
                          </a:solidFill>
                          <a:effectLst/>
                          <a:latin typeface="Calibri"/>
                        </a:rPr>
                        <a:t>Penn_State</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0.081</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0.073</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-0.066</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-0.035</a:t>
                      </a:r>
                    </a:p>
                  </a:txBody>
                  <a:tcPr marL="9525" marR="9525" marT="9525" marB="0" anchor="b"/>
                </a:tc>
              </a:tr>
              <a:tr h="106651">
                <a:tc>
                  <a:txBody>
                    <a:bodyPr/>
                    <a:lstStyle/>
                    <a:p>
                      <a:pPr algn="l" fontAlgn="b"/>
                      <a:r>
                        <a:rPr lang="en-US" sz="1100" b="0" i="0" u="none" strike="noStrike" dirty="0" err="1">
                          <a:solidFill>
                            <a:srgbClr val="000000"/>
                          </a:solidFill>
                          <a:effectLst/>
                          <a:latin typeface="Calibri"/>
                        </a:rPr>
                        <a:t>Goodwin_Creek</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0.037</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0.045</a:t>
                      </a:r>
                    </a:p>
                  </a:txBody>
                  <a:tcPr marL="9525" marR="9525" marT="9525" marB="0" anchor="b"/>
                </a:tc>
                <a:tc>
                  <a:txBody>
                    <a:bodyPr/>
                    <a:lstStyle/>
                    <a:p>
                      <a:pPr algn="l" fontAlgn="b"/>
                      <a:r>
                        <a:rPr lang="en-US" sz="1200" u="none" strike="noStrike" kern="1200">
                          <a:solidFill>
                            <a:schemeClr val="dk1"/>
                          </a:solidFill>
                          <a:effectLst/>
                          <a:latin typeface="+mn-lt"/>
                          <a:ea typeface="+mn-ea"/>
                          <a:cs typeface="+mn-cs"/>
                        </a:rPr>
                        <a:t>-0.031</a:t>
                      </a:r>
                    </a:p>
                  </a:txBody>
                  <a:tcPr marL="9525" marR="9525" marT="9525" marB="0" anchor="b"/>
                </a:tc>
                <a:tc>
                  <a:txBody>
                    <a:bodyPr/>
                    <a:lstStyle/>
                    <a:p>
                      <a:pPr algn="l" fontAlgn="b"/>
                      <a:r>
                        <a:rPr lang="en-US" sz="1200" u="none" strike="noStrike" kern="1200" dirty="0">
                          <a:solidFill>
                            <a:schemeClr val="dk1"/>
                          </a:solidFill>
                          <a:effectLst/>
                          <a:latin typeface="+mn-lt"/>
                          <a:ea typeface="+mn-ea"/>
                          <a:cs typeface="+mn-cs"/>
                        </a:rPr>
                        <a:t>-0.042</a:t>
                      </a:r>
                    </a:p>
                  </a:txBody>
                  <a:tcPr marL="9525" marR="9525" marT="9525" marB="0" anchor="b"/>
                </a:tc>
              </a:tr>
            </a:tbl>
          </a:graphicData>
        </a:graphic>
      </p:graphicFrame>
      <p:pic>
        <p:nvPicPr>
          <p:cNvPr id="1026" name="Picture 2" descr="G:\albedo\jpss\work\validation\results\scatter_plot\2013_AZ_Santa_Rita_Mesquite.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147" r="7363"/>
          <a:stretch/>
        </p:blipFill>
        <p:spPr bwMode="auto">
          <a:xfrm>
            <a:off x="4619614" y="3814098"/>
            <a:ext cx="4514127" cy="2552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8978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Validation results for non-snow albedo</a:t>
            </a:r>
            <a:endParaRPr lang="en-US" dirty="0"/>
          </a:p>
        </p:txBody>
      </p:sp>
      <p:sp>
        <p:nvSpPr>
          <p:cNvPr id="3" name="Content Placeholder 2"/>
          <p:cNvSpPr>
            <a:spLocks noGrp="1"/>
          </p:cNvSpPr>
          <p:nvPr>
            <p:ph idx="1"/>
          </p:nvPr>
        </p:nvSpPr>
        <p:spPr>
          <a:xfrm>
            <a:off x="457200" y="1371600"/>
            <a:ext cx="8277225" cy="2124075"/>
          </a:xfrm>
        </p:spPr>
        <p:txBody>
          <a:bodyPr>
            <a:normAutofit fontScale="85000" lnSpcReduction="20000"/>
          </a:bodyPr>
          <a:lstStyle/>
          <a:p>
            <a:r>
              <a:rPr lang="en-US" dirty="0" smtClean="0"/>
              <a:t>Further analyzing accuracy of non-snow albedo</a:t>
            </a:r>
          </a:p>
          <a:p>
            <a:r>
              <a:rPr lang="en-US" dirty="0" smtClean="0"/>
              <a:t>Data over non-snow sites during non-snow seasons were used.</a:t>
            </a:r>
          </a:p>
          <a:p>
            <a:r>
              <a:rPr lang="en-US" dirty="0" smtClean="0"/>
              <a:t>16-day mean was calculated to compare with MODIS data</a:t>
            </a:r>
          </a:p>
          <a:p>
            <a:r>
              <a:rPr lang="en-US" dirty="0" smtClean="0"/>
              <a:t>VIIRS data have smaller bias and RMSE, well below the product threshold.</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15</a:t>
            </a:fld>
            <a:endParaRPr lang="en-US"/>
          </a:p>
        </p:txBody>
      </p:sp>
      <p:pic>
        <p:nvPicPr>
          <p:cNvPr id="1026" name="Picture 2" descr="G:\albedo\jpss\work\validation\results\val_16day_modis.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21238" y="3467100"/>
            <a:ext cx="3284918" cy="32893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G:\albedo\jpss\work\validation\results\val_16day_viirs.t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663" y="3530600"/>
            <a:ext cx="3284918" cy="3289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7421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results for snow albedo</a:t>
            </a:r>
            <a:endParaRPr lang="en-US" dirty="0"/>
          </a:p>
        </p:txBody>
      </p:sp>
      <p:sp>
        <p:nvSpPr>
          <p:cNvPr id="3" name="Content Placeholder 2"/>
          <p:cNvSpPr>
            <a:spLocks noGrp="1"/>
          </p:cNvSpPr>
          <p:nvPr>
            <p:ph idx="1"/>
          </p:nvPr>
        </p:nvSpPr>
        <p:spPr>
          <a:xfrm>
            <a:off x="457200" y="1371600"/>
            <a:ext cx="8229600" cy="2600325"/>
          </a:xfrm>
        </p:spPr>
        <p:txBody>
          <a:bodyPr>
            <a:normAutofit fontScale="92500" lnSpcReduction="20000"/>
          </a:bodyPr>
          <a:lstStyle/>
          <a:p>
            <a:r>
              <a:rPr lang="en-US" dirty="0" smtClean="0"/>
              <a:t>Accuracy of estimating snow albedo was evaluated at GC-Net stations.</a:t>
            </a:r>
          </a:p>
          <a:p>
            <a:r>
              <a:rPr lang="en-US" dirty="0" smtClean="0"/>
              <a:t>VIIRS generally has improved results.</a:t>
            </a:r>
          </a:p>
          <a:p>
            <a:r>
              <a:rPr lang="en-US" dirty="0" smtClean="0"/>
              <a:t>Retrieval accuracy is strongly dependent on quality of cloud detection.</a:t>
            </a:r>
          </a:p>
          <a:p>
            <a:r>
              <a:rPr lang="en-US" dirty="0" smtClean="0"/>
              <a:t>Temporal filtering can improve retrieval quality and data continuity.</a:t>
            </a:r>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16</a:t>
            </a:fld>
            <a:endParaRPr lang="en-US"/>
          </a:p>
        </p:txBody>
      </p:sp>
      <p:pic>
        <p:nvPicPr>
          <p:cNvPr id="1026" name="Picture 2" descr="G:\albedo\jpss\work\validation\results\val_snow_16day_modis.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64702" y="3959522"/>
            <a:ext cx="2438593" cy="244184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G:\albedo\jpss\work\validation\results\val_snow_16day_viirs.t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6386" y="3959523"/>
            <a:ext cx="2438593" cy="244184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G:\albedo\jpss\work\validation\results\val_snow_16day_viirs_filter.t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72995" y="4007253"/>
            <a:ext cx="2438593" cy="244184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534150" y="3849703"/>
            <a:ext cx="1657120" cy="276999"/>
          </a:xfrm>
          <a:prstGeom prst="rect">
            <a:avLst/>
          </a:prstGeom>
          <a:noFill/>
        </p:spPr>
        <p:txBody>
          <a:bodyPr wrap="none" rtlCol="0">
            <a:spAutoFit/>
          </a:bodyPr>
          <a:lstStyle/>
          <a:p>
            <a:r>
              <a:rPr lang="en-US" sz="1200" b="1" dirty="0" smtClean="0"/>
              <a:t>With temporal filtering</a:t>
            </a:r>
            <a:endParaRPr lang="en-US" sz="1200" b="1" dirty="0"/>
          </a:p>
        </p:txBody>
      </p:sp>
    </p:spTree>
    <p:extLst>
      <p:ext uri="{BB962C8B-B14F-4D97-AF65-F5344CB8AC3E}">
        <p14:creationId xmlns:p14="http://schemas.microsoft.com/office/powerpoint/2010/main" xmlns="" val="1392849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432" y="0"/>
            <a:ext cx="7005892" cy="822960"/>
          </a:xfrm>
        </p:spPr>
        <p:txBody>
          <a:bodyPr>
            <a:normAutofit fontScale="90000"/>
          </a:bodyPr>
          <a:lstStyle/>
          <a:p>
            <a:r>
              <a:rPr lang="en-US" dirty="0" smtClean="0"/>
              <a:t>Evaluation of the effect of required algorithm inputs</a:t>
            </a:r>
            <a:endParaRPr lang="en-US" dirty="0"/>
          </a:p>
        </p:txBody>
      </p:sp>
      <p:sp>
        <p:nvSpPr>
          <p:cNvPr id="3" name="Content Placeholder 2"/>
          <p:cNvSpPr>
            <a:spLocks noGrp="1"/>
          </p:cNvSpPr>
          <p:nvPr>
            <p:ph idx="1"/>
          </p:nvPr>
        </p:nvSpPr>
        <p:spPr>
          <a:xfrm>
            <a:off x="556456" y="1246985"/>
            <a:ext cx="8031089" cy="2445337"/>
          </a:xfrm>
        </p:spPr>
        <p:txBody>
          <a:bodyPr>
            <a:normAutofit fontScale="92500" lnSpcReduction="10000"/>
          </a:bodyPr>
          <a:lstStyle/>
          <a:p>
            <a:r>
              <a:rPr lang="en-US" dirty="0" smtClean="0"/>
              <a:t>Required Algorithm Inputs</a:t>
            </a:r>
          </a:p>
          <a:p>
            <a:pPr lvl="1"/>
            <a:r>
              <a:rPr lang="en-US" dirty="0" smtClean="0"/>
              <a:t>Top-of-atmosphere reflectance SDR</a:t>
            </a:r>
          </a:p>
          <a:p>
            <a:pPr lvl="1"/>
            <a:r>
              <a:rPr lang="en-US" dirty="0" smtClean="0"/>
              <a:t>Cloud mask </a:t>
            </a:r>
          </a:p>
          <a:p>
            <a:pPr lvl="1"/>
            <a:r>
              <a:rPr lang="en-US" dirty="0" smtClean="0"/>
              <a:t>LUTs of regression coefficients</a:t>
            </a:r>
          </a:p>
          <a:p>
            <a:r>
              <a:rPr lang="en-US" dirty="0" smtClean="0"/>
              <a:t>Evaluation of the effect of required algorithm inputs</a:t>
            </a:r>
          </a:p>
          <a:p>
            <a:pPr lvl="1"/>
            <a:r>
              <a:rPr lang="en-US" dirty="0" smtClean="0"/>
              <a:t>Impacts of accuracy of cloud masking (CM)</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17</a:t>
            </a:fld>
            <a:endParaRPr lang="en-US"/>
          </a:p>
        </p:txBody>
      </p:sp>
      <p:pic>
        <p:nvPicPr>
          <p:cNvPr id="2050" name="Picture 2" descr="G:\albedo\jpss\work\validation\results\2013_ts_cld_Table_Mountain.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7583" r="8584"/>
          <a:stretch/>
        </p:blipFill>
        <p:spPr bwMode="auto">
          <a:xfrm>
            <a:off x="600075" y="3664644"/>
            <a:ext cx="7743825" cy="30790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9425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flag analysis/validation</a:t>
            </a:r>
            <a:endParaRPr lang="en-US" dirty="0"/>
          </a:p>
        </p:txBody>
      </p:sp>
      <p:sp>
        <p:nvSpPr>
          <p:cNvPr id="3" name="Content Placeholder 2"/>
          <p:cNvSpPr>
            <a:spLocks noGrp="1"/>
          </p:cNvSpPr>
          <p:nvPr>
            <p:ph idx="1"/>
          </p:nvPr>
        </p:nvSpPr>
        <p:spPr>
          <a:xfrm>
            <a:off x="645061" y="1406968"/>
            <a:ext cx="7441664" cy="3882661"/>
          </a:xfrm>
        </p:spPr>
        <p:txBody>
          <a:bodyPr>
            <a:normAutofit lnSpcReduction="10000"/>
          </a:bodyPr>
          <a:lstStyle/>
          <a:p>
            <a:r>
              <a:rPr lang="en-US" dirty="0" smtClean="0"/>
              <a:t>We evaluated the quality of QF using the surface albedo EDR data from the new Mx8.6 codes.</a:t>
            </a:r>
          </a:p>
          <a:p>
            <a:pPr lvl="1"/>
            <a:r>
              <a:rPr lang="en-US" dirty="0" smtClean="0"/>
              <a:t>Most QFs of surface albedo EDR are inherited from upstream products.</a:t>
            </a:r>
          </a:p>
          <a:p>
            <a:pPr lvl="1"/>
            <a:r>
              <a:rPr lang="en-US" dirty="0" smtClean="0"/>
              <a:t>Quality of these QFs is determined by the quality of input information.</a:t>
            </a:r>
          </a:p>
          <a:p>
            <a:pPr lvl="1"/>
            <a:r>
              <a:rPr lang="en-US" dirty="0" smtClean="0"/>
              <a:t>Two QFs are related to computing land surface</a:t>
            </a:r>
          </a:p>
          <a:p>
            <a:pPr lvl="2"/>
            <a:r>
              <a:rPr lang="en-US" dirty="0" smtClean="0"/>
              <a:t>Albedo retrieval quality</a:t>
            </a:r>
          </a:p>
          <a:p>
            <a:pPr lvl="2"/>
            <a:r>
              <a:rPr lang="en-US" dirty="0" smtClean="0"/>
              <a:t>Out of range</a:t>
            </a:r>
          </a:p>
          <a:p>
            <a:pPr lvl="1"/>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 Budget</a:t>
            </a:r>
            <a:endParaRPr lang="en-US" dirty="0"/>
          </a:p>
        </p:txBody>
      </p:sp>
      <p:sp>
        <p:nvSpPr>
          <p:cNvPr id="3" name="Content Placeholder 2"/>
          <p:cNvSpPr>
            <a:spLocks noGrp="1"/>
          </p:cNvSpPr>
          <p:nvPr>
            <p:ph idx="1"/>
          </p:nvPr>
        </p:nvSpPr>
        <p:spPr>
          <a:xfrm>
            <a:off x="889875" y="4026400"/>
            <a:ext cx="7776926" cy="2652192"/>
          </a:xfrm>
        </p:spPr>
        <p:txBody>
          <a:bodyPr>
            <a:normAutofit fontScale="70000" lnSpcReduction="20000"/>
          </a:bodyPr>
          <a:lstStyle/>
          <a:p>
            <a:pPr>
              <a:spcBef>
                <a:spcPts val="300"/>
              </a:spcBef>
              <a:spcAft>
                <a:spcPts val="600"/>
              </a:spcAft>
            </a:pPr>
            <a:r>
              <a:rPr lang="en-US" dirty="0" smtClean="0"/>
              <a:t>The current non-snow LSA retrievals meet L1RD threshold.</a:t>
            </a:r>
          </a:p>
          <a:p>
            <a:pPr>
              <a:spcBef>
                <a:spcPts val="300"/>
              </a:spcBef>
              <a:spcAft>
                <a:spcPts val="600"/>
              </a:spcAft>
            </a:pPr>
            <a:r>
              <a:rPr lang="en-US" dirty="0" smtClean="0"/>
              <a:t>The performance of snow LSA is also comparable (slightly better) than the existing major LSA product.</a:t>
            </a:r>
          </a:p>
          <a:p>
            <a:pPr>
              <a:spcBef>
                <a:spcPts val="300"/>
              </a:spcBef>
              <a:spcAft>
                <a:spcPts val="600"/>
              </a:spcAft>
            </a:pPr>
            <a:r>
              <a:rPr lang="en-US" dirty="0" smtClean="0"/>
              <a:t>However, RMSE of current snow retrievals are greater than the precision requirement.</a:t>
            </a:r>
          </a:p>
          <a:p>
            <a:pPr>
              <a:spcBef>
                <a:spcPts val="300"/>
              </a:spcBef>
              <a:spcAft>
                <a:spcPts val="600"/>
              </a:spcAft>
            </a:pPr>
            <a:r>
              <a:rPr lang="en-US" dirty="0" smtClean="0"/>
              <a:t>Temporal filtering can reduce RMSE to 0.065 and bias to -0.023.</a:t>
            </a:r>
          </a:p>
          <a:p>
            <a:pPr>
              <a:spcBef>
                <a:spcPts val="300"/>
              </a:spcBef>
              <a:spcAft>
                <a:spcPts val="600"/>
              </a:spcAft>
            </a:pPr>
            <a:r>
              <a:rPr lang="en-US" dirty="0" smtClean="0"/>
              <a:t>The snow-specific LUT is expected to improve the quality of snow albedo.</a:t>
            </a:r>
          </a:p>
          <a:p>
            <a:pPr>
              <a:spcBef>
                <a:spcPts val="300"/>
              </a:spcBef>
              <a:spcAft>
                <a:spcPts val="600"/>
              </a:spcAft>
            </a:pPr>
            <a:endParaRPr lang="en-US" dirty="0" smtClean="0"/>
          </a:p>
          <a:p>
            <a:pPr marL="0" indent="0">
              <a:spcBef>
                <a:spcPts val="300"/>
              </a:spcBef>
              <a:spcAft>
                <a:spcPts val="600"/>
              </a:spcAft>
              <a:buNone/>
            </a:pPr>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807844765"/>
              </p:ext>
            </p:extLst>
          </p:nvPr>
        </p:nvGraphicFramePr>
        <p:xfrm>
          <a:off x="1013048" y="1335792"/>
          <a:ext cx="7093051" cy="2369930"/>
        </p:xfrm>
        <a:graphic>
          <a:graphicData uri="http://schemas.openxmlformats.org/drawingml/2006/table">
            <a:tbl>
              <a:tblPr firstRow="1" bandRow="1">
                <a:tableStyleId>{5C22544A-7EE6-4342-B048-85BDC9FD1C3A}</a:tableStyleId>
              </a:tblPr>
              <a:tblGrid>
                <a:gridCol w="2067433"/>
                <a:gridCol w="2175441"/>
                <a:gridCol w="2850177"/>
              </a:tblGrid>
              <a:tr h="358214">
                <a:tc>
                  <a:txBody>
                    <a:bodyPr/>
                    <a:lstStyle/>
                    <a:p>
                      <a:pPr algn="ctr"/>
                      <a:r>
                        <a:rPr lang="en-US" sz="1600" dirty="0" smtClean="0">
                          <a:latin typeface="Times New Roman" pitchFamily="18" charset="0"/>
                          <a:cs typeface="Times New Roman" pitchFamily="18" charset="0"/>
                        </a:rPr>
                        <a:t>Attribute Analyzed</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 L1RD Threshold</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Analysis/Validation Result</a:t>
                      </a:r>
                      <a:endParaRPr lang="en-US" sz="16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Precision (RMSE)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0.05</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0.024 (non-snow)</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Accuracy (Bias)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0.08</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-0.006 (non-snow)</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Precision (RMSE)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0.05</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0.065 (snow)</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Accuracy (Bias)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0.08</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-0.023 (snow)</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Precision (RMSE)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0.05</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0.045 (combined)</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Accuracy (Bias)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0.08</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-0.013 (combined)</a:t>
                      </a:r>
                    </a:p>
                  </a:txBody>
                  <a:tcPr marT="45723" marB="45723" horzOverflow="overflow"/>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225899"/>
            <a:ext cx="8229600" cy="5305529"/>
          </a:xfrm>
        </p:spPr>
        <p:txBody>
          <a:bodyPr>
            <a:normAutofit lnSpcReduction="10000"/>
          </a:bodyPr>
          <a:lstStyle/>
          <a:p>
            <a:r>
              <a:rPr lang="en-US" sz="2600" dirty="0" smtClean="0"/>
              <a:t>Algorithm Cal/Val Team Members</a:t>
            </a:r>
          </a:p>
          <a:p>
            <a:r>
              <a:rPr lang="en-US" sz="2600" dirty="0" smtClean="0"/>
              <a:t>Product Requirements</a:t>
            </a:r>
          </a:p>
          <a:p>
            <a:r>
              <a:rPr lang="en-US" sz="2600" dirty="0" smtClean="0"/>
              <a:t>Evaluation of algorithm performance to specification requirements</a:t>
            </a:r>
          </a:p>
          <a:p>
            <a:pPr lvl="1"/>
            <a:r>
              <a:rPr lang="en-US" sz="2200" dirty="0" smtClean="0"/>
              <a:t>Evaluation of the effect of required algorithm inputs</a:t>
            </a:r>
          </a:p>
          <a:p>
            <a:pPr lvl="1"/>
            <a:r>
              <a:rPr lang="en-US" sz="2200" dirty="0" smtClean="0"/>
              <a:t>Quality flag analysis/validation</a:t>
            </a:r>
          </a:p>
          <a:p>
            <a:pPr lvl="1"/>
            <a:r>
              <a:rPr lang="en-US" sz="2200" dirty="0" smtClean="0"/>
              <a:t>Error Budget</a:t>
            </a:r>
          </a:p>
          <a:p>
            <a:r>
              <a:rPr lang="en-US" sz="2600" dirty="0" smtClean="0"/>
              <a:t>Documentation</a:t>
            </a:r>
          </a:p>
          <a:p>
            <a:r>
              <a:rPr lang="en-US" sz="2400" dirty="0" smtClean="0"/>
              <a:t>Identification of Processing Environment</a:t>
            </a:r>
            <a:endParaRPr lang="en-US" sz="2600" dirty="0" smtClean="0"/>
          </a:p>
          <a:p>
            <a:r>
              <a:rPr lang="en-US" sz="2600" dirty="0" smtClean="0"/>
              <a:t>Users &amp; User Feedback</a:t>
            </a:r>
          </a:p>
          <a:p>
            <a:r>
              <a:rPr lang="en-US" sz="2600" dirty="0" smtClean="0"/>
              <a:t>Conclusion</a:t>
            </a:r>
          </a:p>
          <a:p>
            <a:r>
              <a:rPr lang="en-US" sz="2600" dirty="0" smtClean="0"/>
              <a:t>Path Forward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Documentation</a:t>
            </a:r>
            <a:endParaRPr lang="en-US" dirty="0"/>
          </a:p>
        </p:txBody>
      </p:sp>
      <p:sp>
        <p:nvSpPr>
          <p:cNvPr id="3" name="Content Placeholder 2"/>
          <p:cNvSpPr>
            <a:spLocks noGrp="1"/>
          </p:cNvSpPr>
          <p:nvPr>
            <p:ph idx="1"/>
          </p:nvPr>
        </p:nvSpPr>
        <p:spPr>
          <a:xfrm>
            <a:off x="599792" y="1425074"/>
            <a:ext cx="7944416" cy="3762561"/>
          </a:xfrm>
        </p:spPr>
        <p:txBody>
          <a:bodyPr>
            <a:normAutofit/>
          </a:bodyPr>
          <a:lstStyle/>
          <a:p>
            <a:r>
              <a:rPr lang="en-US" sz="2600" dirty="0" smtClean="0"/>
              <a:t>The following documents will be updated and provided to the EDR Review Board before AERB approval:</a:t>
            </a:r>
          </a:p>
          <a:p>
            <a:pPr lvl="1"/>
            <a:r>
              <a:rPr lang="en-US" sz="2200" dirty="0" smtClean="0"/>
              <a:t>Updated ATBD</a:t>
            </a:r>
          </a:p>
          <a:p>
            <a:pPr lvl="1"/>
            <a:r>
              <a:rPr lang="en-US" sz="2200" dirty="0" smtClean="0"/>
              <a:t>Updated OAD</a:t>
            </a:r>
          </a:p>
          <a:p>
            <a:pPr lvl="1"/>
            <a:r>
              <a:rPr lang="en-US" sz="2200" dirty="0" smtClean="0"/>
              <a:t>README file for CLASS</a:t>
            </a:r>
          </a:p>
          <a:p>
            <a:r>
              <a:rPr lang="en-US" dirty="0" smtClean="0"/>
              <a:t>A validation report (on the provisional product) </a:t>
            </a:r>
            <a:endParaRPr lang="en-US" sz="2600" dirty="0" smtClean="0"/>
          </a:p>
          <a:p>
            <a:pPr lvl="1">
              <a:buNone/>
            </a:pPr>
            <a:endParaRPr lang="en-US" sz="2200" dirty="0" smtClean="0"/>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Users of LSA product </a:t>
            </a:r>
            <a:br>
              <a:rPr lang="en-US" dirty="0" smtClean="0"/>
            </a:br>
            <a:r>
              <a:rPr lang="en-US" dirty="0" smtClean="0"/>
              <a:t>(Point of Contact)</a:t>
            </a:r>
            <a:endParaRPr lang="en-US" dirty="0"/>
          </a:p>
        </p:txBody>
      </p:sp>
      <p:sp>
        <p:nvSpPr>
          <p:cNvPr id="3" name="Content Placeholder 2"/>
          <p:cNvSpPr>
            <a:spLocks noGrp="1"/>
          </p:cNvSpPr>
          <p:nvPr>
            <p:ph idx="1"/>
          </p:nvPr>
        </p:nvSpPr>
        <p:spPr>
          <a:xfrm>
            <a:off x="319177" y="948906"/>
            <a:ext cx="8367623" cy="5909093"/>
          </a:xfrm>
        </p:spPr>
        <p:txBody>
          <a:bodyPr>
            <a:normAutofit fontScale="92500" lnSpcReduction="10000"/>
          </a:bodyPr>
          <a:lstStyle/>
          <a:p>
            <a:pPr marL="233363" indent="-233363"/>
            <a:r>
              <a:rPr lang="en-US" b="1" dirty="0" smtClean="0"/>
              <a:t>U. S. Users:  </a:t>
            </a:r>
            <a:endParaRPr lang="en-US" b="1" dirty="0"/>
          </a:p>
          <a:p>
            <a:pPr marL="457200" lvl="1" indent="-223838"/>
            <a:r>
              <a:rPr lang="en-US" dirty="0"/>
              <a:t>NOAA National Weather Service Environmental Modeling Center (Michael EK, Jesse </a:t>
            </a:r>
            <a:r>
              <a:rPr lang="en-US" dirty="0" err="1"/>
              <a:t>Meng</a:t>
            </a:r>
            <a:r>
              <a:rPr lang="en-US" dirty="0"/>
              <a:t>, </a:t>
            </a:r>
            <a:r>
              <a:rPr lang="en-US" dirty="0" err="1"/>
              <a:t>Weizhong</a:t>
            </a:r>
            <a:r>
              <a:rPr lang="en-US" dirty="0"/>
              <a:t> Zheng ) </a:t>
            </a:r>
          </a:p>
          <a:p>
            <a:pPr marL="457200" lvl="1" indent="-223838"/>
            <a:r>
              <a:rPr lang="en-US" dirty="0" smtClean="0"/>
              <a:t>USDA Agricultural Research Services(Martha Anderson)</a:t>
            </a:r>
          </a:p>
          <a:p>
            <a:pPr marL="457200" lvl="1" indent="-223838"/>
            <a:r>
              <a:rPr lang="en-US" dirty="0" smtClean="0"/>
              <a:t>USDA Forest Service (Brad Quayle)  </a:t>
            </a:r>
          </a:p>
          <a:p>
            <a:pPr marL="457200" lvl="1" indent="-223838"/>
            <a:r>
              <a:rPr lang="en-US" dirty="0" smtClean="0"/>
              <a:t>NOAA/NESDIS  Center for Satellite Applications and Research (Jerry Zhan) </a:t>
            </a:r>
          </a:p>
          <a:p>
            <a:pPr marL="457200" lvl="1" indent="-223838"/>
            <a:r>
              <a:rPr lang="en-US" dirty="0" smtClean="0"/>
              <a:t>NOAA/NESDIS  National Climate Data Center (Peter Thorne) </a:t>
            </a:r>
          </a:p>
          <a:p>
            <a:pPr marL="457200" lvl="1" indent="-223838"/>
            <a:r>
              <a:rPr lang="en-US" dirty="0" smtClean="0"/>
              <a:t>Academy  -- University of Maryland  (Konstantin </a:t>
            </a:r>
            <a:r>
              <a:rPr lang="en-US" dirty="0" err="1" smtClean="0"/>
              <a:t>Vinnikov</a:t>
            </a:r>
            <a:r>
              <a:rPr lang="en-US" dirty="0" smtClean="0"/>
              <a:t>, </a:t>
            </a:r>
            <a:r>
              <a:rPr lang="en-US" dirty="0" err="1" smtClean="0"/>
              <a:t>Shunlin</a:t>
            </a:r>
            <a:r>
              <a:rPr lang="en-US" dirty="0" smtClean="0"/>
              <a:t> Liang, </a:t>
            </a:r>
            <a:r>
              <a:rPr lang="en-US" dirty="0" err="1" smtClean="0"/>
              <a:t>Cezar</a:t>
            </a:r>
            <a:r>
              <a:rPr lang="en-US" dirty="0" smtClean="0"/>
              <a:t> </a:t>
            </a:r>
            <a:r>
              <a:rPr lang="en-US" dirty="0" err="1" smtClean="0"/>
              <a:t>Kongoli</a:t>
            </a:r>
            <a:r>
              <a:rPr lang="en-US" dirty="0" smtClean="0"/>
              <a:t> )</a:t>
            </a:r>
          </a:p>
          <a:p>
            <a:pPr marL="457200" lvl="1" indent="-223838"/>
            <a:r>
              <a:rPr lang="en-US" dirty="0" smtClean="0"/>
              <a:t>Army Research Lab ( Kurt Preston) </a:t>
            </a:r>
          </a:p>
          <a:p>
            <a:r>
              <a:rPr lang="en-US" b="1" dirty="0" smtClean="0"/>
              <a:t>Potential foreign Users</a:t>
            </a:r>
            <a:endParaRPr lang="en-US" b="1" dirty="0" smtClean="0">
              <a:solidFill>
                <a:srgbClr val="FF0000"/>
              </a:solidFill>
            </a:endParaRPr>
          </a:p>
          <a:p>
            <a:pPr marL="457200" lvl="1" indent="-223838"/>
            <a:r>
              <a:rPr lang="en-US" dirty="0"/>
              <a:t>EUMETSAT (Yves </a:t>
            </a:r>
            <a:r>
              <a:rPr lang="en-US" dirty="0" err="1" smtClean="0"/>
              <a:t>Govaerts</a:t>
            </a:r>
            <a:r>
              <a:rPr lang="en-US" dirty="0" smtClean="0"/>
              <a:t>)</a:t>
            </a:r>
          </a:p>
          <a:p>
            <a:pPr marL="457200" lvl="1" indent="-223838"/>
            <a:r>
              <a:rPr lang="en-US" dirty="0" err="1"/>
              <a:t>Météo</a:t>
            </a:r>
            <a:r>
              <a:rPr lang="en-US" dirty="0"/>
              <a:t> </a:t>
            </a:r>
            <a:r>
              <a:rPr lang="en-US" dirty="0" smtClean="0"/>
              <a:t>France (</a:t>
            </a:r>
            <a:r>
              <a:rPr lang="en-US" dirty="0"/>
              <a:t>Jean-Louis </a:t>
            </a:r>
            <a:r>
              <a:rPr lang="en-US" dirty="0" err="1" smtClean="0"/>
              <a:t>Roujean</a:t>
            </a:r>
            <a:r>
              <a:rPr lang="en-US" dirty="0" smtClean="0"/>
              <a:t>)</a:t>
            </a:r>
          </a:p>
          <a:p>
            <a:pPr marL="457200" lvl="1" indent="-223838"/>
            <a:r>
              <a:rPr lang="en-US" dirty="0" smtClean="0"/>
              <a:t>Academy: Italy IASMA Research and Innovation </a:t>
            </a:r>
            <a:r>
              <a:rPr lang="en-US"/>
              <a:t>Centre </a:t>
            </a:r>
            <a:r>
              <a:rPr lang="en-US" smtClean="0"/>
              <a:t>(Barbara </a:t>
            </a:r>
            <a:r>
              <a:rPr lang="en-US" dirty="0" err="1" smtClean="0"/>
              <a:t>Marcolla</a:t>
            </a:r>
            <a:r>
              <a:rPr lang="en-US" dirty="0" smtClean="0"/>
              <a:t>), Beijing Normal University (</a:t>
            </a:r>
            <a:r>
              <a:rPr lang="en-US" dirty="0" err="1" smtClean="0"/>
              <a:t>Qiang</a:t>
            </a:r>
            <a:r>
              <a:rPr lang="en-US" dirty="0" smtClean="0"/>
              <a:t> Liu) </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Identification of Processing Environment</a:t>
            </a:r>
            <a:endParaRPr lang="en-US" dirty="0"/>
          </a:p>
        </p:txBody>
      </p:sp>
      <p:sp>
        <p:nvSpPr>
          <p:cNvPr id="3" name="Content Placeholder 2"/>
          <p:cNvSpPr>
            <a:spLocks noGrp="1"/>
          </p:cNvSpPr>
          <p:nvPr>
            <p:ph idx="1"/>
          </p:nvPr>
        </p:nvSpPr>
        <p:spPr>
          <a:xfrm>
            <a:off x="599792" y="1425074"/>
            <a:ext cx="7944416" cy="3762561"/>
          </a:xfrm>
        </p:spPr>
        <p:txBody>
          <a:bodyPr>
            <a:normAutofit lnSpcReduction="10000"/>
          </a:bodyPr>
          <a:lstStyle/>
          <a:p>
            <a:r>
              <a:rPr lang="en-US" sz="2600" dirty="0" smtClean="0"/>
              <a:t>Results shown here are based on the LUTs with BRDF considerations . </a:t>
            </a:r>
          </a:p>
          <a:p>
            <a:r>
              <a:rPr lang="en-US" sz="2600" dirty="0" smtClean="0"/>
              <a:t>The BRDF LUTs have been implemented in Mx8.6.</a:t>
            </a:r>
          </a:p>
          <a:p>
            <a:r>
              <a:rPr lang="en-US" sz="2600" dirty="0" smtClean="0"/>
              <a:t>Effective date of the LUT (BRDF version) is Dec 21, 2014.</a:t>
            </a:r>
          </a:p>
          <a:p>
            <a:r>
              <a:rPr lang="en-US" sz="2600" dirty="0" smtClean="0"/>
              <a:t>Given the limited time span of new data from Mx8.6, the albedo data for this validation report are generated at our local facility with the same approach and LUT used in Mx8.6.</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529628" y="1053296"/>
            <a:ext cx="8197683" cy="5532699"/>
          </a:xfrm>
        </p:spPr>
        <p:txBody>
          <a:bodyPr>
            <a:normAutofit fontScale="77500" lnSpcReduction="20000"/>
          </a:bodyPr>
          <a:lstStyle/>
          <a:p>
            <a:r>
              <a:rPr lang="en-US" dirty="0" smtClean="0"/>
              <a:t>After two updates of LUTs of regression coefficients since launch, quality of LSA retrievals have been significantly improved.</a:t>
            </a:r>
            <a:endParaRPr lang="en-US" dirty="0"/>
          </a:p>
          <a:p>
            <a:r>
              <a:rPr lang="en-US" dirty="0" smtClean="0"/>
              <a:t>A comprehensive database of field measurements of LSA for VIIRS years was compiled and used to validate VIIRS LSA data.</a:t>
            </a:r>
            <a:endParaRPr lang="en-US" dirty="0"/>
          </a:p>
          <a:p>
            <a:pPr>
              <a:spcBef>
                <a:spcPts val="300"/>
              </a:spcBef>
              <a:spcAft>
                <a:spcPts val="600"/>
              </a:spcAft>
            </a:pPr>
            <a:r>
              <a:rPr lang="en-US" dirty="0" smtClean="0"/>
              <a:t>Validation results show the errors of the current </a:t>
            </a:r>
            <a:r>
              <a:rPr lang="en-US" dirty="0"/>
              <a:t>non-snow LSA retrievals </a:t>
            </a:r>
            <a:r>
              <a:rPr lang="en-US" dirty="0" smtClean="0"/>
              <a:t>are well smaller than L1RD </a:t>
            </a:r>
            <a:r>
              <a:rPr lang="en-US" dirty="0"/>
              <a:t>threshold.</a:t>
            </a:r>
          </a:p>
          <a:p>
            <a:pPr>
              <a:spcBef>
                <a:spcPts val="300"/>
              </a:spcBef>
              <a:spcAft>
                <a:spcPts val="600"/>
              </a:spcAft>
            </a:pPr>
            <a:r>
              <a:rPr lang="en-US" dirty="0"/>
              <a:t>The performance of snow LSA is also comparable (slightly better) than the existing </a:t>
            </a:r>
            <a:r>
              <a:rPr lang="en-US" dirty="0" smtClean="0"/>
              <a:t>albedo product, although </a:t>
            </a:r>
            <a:r>
              <a:rPr lang="en-US" dirty="0"/>
              <a:t>RMSE of current snow retrievals are greater than the precision requirement.</a:t>
            </a:r>
          </a:p>
          <a:p>
            <a:pPr>
              <a:spcBef>
                <a:spcPts val="300"/>
              </a:spcBef>
              <a:spcAft>
                <a:spcPts val="600"/>
              </a:spcAft>
            </a:pPr>
            <a:r>
              <a:rPr lang="en-US" dirty="0"/>
              <a:t>Temporal filtering </a:t>
            </a:r>
            <a:r>
              <a:rPr lang="en-US" dirty="0" smtClean="0"/>
              <a:t>and a new snow </a:t>
            </a:r>
            <a:r>
              <a:rPr lang="en-US" dirty="0"/>
              <a:t>LUT is expected to further improve the quality of snow albedo</a:t>
            </a:r>
            <a:r>
              <a:rPr lang="en-US" dirty="0" smtClean="0"/>
              <a:t>.</a:t>
            </a:r>
            <a:endParaRPr lang="en-US" dirty="0"/>
          </a:p>
          <a:p>
            <a:r>
              <a:rPr lang="en-US" dirty="0" smtClean="0"/>
              <a:t>Team recommends algorithm validated stage 1 maturity. </a:t>
            </a:r>
            <a:endParaRPr lang="en-US" dirty="0"/>
          </a:p>
          <a:p>
            <a:r>
              <a:rPr lang="en-US" dirty="0" smtClean="0"/>
              <a:t>The current LSA data still have some issues:</a:t>
            </a:r>
          </a:p>
          <a:p>
            <a:pPr lvl="1"/>
            <a:r>
              <a:rPr lang="en-US" dirty="0" smtClean="0"/>
              <a:t>LUTs of sea ice albedo has not been updated yet.</a:t>
            </a:r>
          </a:p>
          <a:p>
            <a:pPr lvl="1"/>
            <a:r>
              <a:rPr lang="en-US" dirty="0" smtClean="0"/>
              <a:t>Snow-specific LUT will improve quality of snow albedo.</a:t>
            </a:r>
          </a:p>
          <a:p>
            <a:pPr lvl="1"/>
            <a:r>
              <a:rPr lang="en-US" dirty="0" smtClean="0"/>
              <a:t>Temporal filtering is needed.</a:t>
            </a:r>
          </a:p>
          <a:p>
            <a:pPr lvl="1"/>
            <a:r>
              <a:rPr lang="en-US" dirty="0" smtClean="0"/>
              <a:t>Gridded data of LSA is suggested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 Forward</a:t>
            </a:r>
          </a:p>
        </p:txBody>
      </p:sp>
      <p:sp>
        <p:nvSpPr>
          <p:cNvPr id="3" name="Content Placeholder 2"/>
          <p:cNvSpPr>
            <a:spLocks noGrp="1"/>
          </p:cNvSpPr>
          <p:nvPr>
            <p:ph idx="1"/>
          </p:nvPr>
        </p:nvSpPr>
        <p:spPr>
          <a:xfrm>
            <a:off x="762755" y="1352648"/>
            <a:ext cx="7600384" cy="4029580"/>
          </a:xfrm>
        </p:spPr>
        <p:txBody>
          <a:bodyPr>
            <a:normAutofit/>
          </a:bodyPr>
          <a:lstStyle/>
          <a:p>
            <a:r>
              <a:rPr lang="en-US" sz="3200" dirty="0" smtClean="0"/>
              <a:t>Planned further improvements</a:t>
            </a:r>
          </a:p>
          <a:p>
            <a:pPr lvl="1"/>
            <a:r>
              <a:rPr lang="en-US" dirty="0" smtClean="0"/>
              <a:t>Update LUT of regression coefficients for estimating </a:t>
            </a:r>
            <a:r>
              <a:rPr lang="en-US" dirty="0"/>
              <a:t>sea ice </a:t>
            </a:r>
            <a:r>
              <a:rPr lang="en-US" dirty="0" smtClean="0"/>
              <a:t>albedo;</a:t>
            </a:r>
            <a:endParaRPr lang="en-US" dirty="0"/>
          </a:p>
          <a:p>
            <a:pPr lvl="1"/>
            <a:r>
              <a:rPr lang="en-US" dirty="0" smtClean="0"/>
              <a:t>Develop a separate </a:t>
            </a:r>
            <a:r>
              <a:rPr lang="en-US" dirty="0"/>
              <a:t>LUT for snow pixels </a:t>
            </a:r>
            <a:r>
              <a:rPr lang="en-US" dirty="0" smtClean="0"/>
              <a:t>and other major land surface types;</a:t>
            </a:r>
            <a:endParaRPr lang="en-US" dirty="0"/>
          </a:p>
          <a:p>
            <a:pPr lvl="1"/>
            <a:r>
              <a:rPr lang="en-US" dirty="0" smtClean="0"/>
              <a:t>Implement a temporal </a:t>
            </a:r>
            <a:r>
              <a:rPr lang="en-US" dirty="0"/>
              <a:t>filtering </a:t>
            </a:r>
            <a:r>
              <a:rPr lang="en-US" dirty="0" smtClean="0"/>
              <a:t>to improve both quality and continuity;</a:t>
            </a:r>
            <a:endParaRPr lang="en-US" dirty="0"/>
          </a:p>
          <a:p>
            <a:pPr lvl="1"/>
            <a:r>
              <a:rPr lang="en-US" dirty="0" smtClean="0"/>
              <a:t>Propose a framework to generate gridded </a:t>
            </a:r>
            <a:r>
              <a:rPr lang="en-US" dirty="0"/>
              <a:t>data </a:t>
            </a:r>
            <a:r>
              <a:rPr lang="en-US" dirty="0" smtClean="0"/>
              <a:t>set of LSA.</a:t>
            </a:r>
            <a:endParaRPr lang="en-US" sz="3200" dirty="0" smtClean="0"/>
          </a:p>
          <a:p>
            <a:endParaRPr lang="en-US" sz="3200" dirty="0" smtClean="0"/>
          </a:p>
          <a:p>
            <a:endParaRPr lang="en-US" sz="32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specific LUT for snow albedo</a:t>
            </a:r>
            <a:endParaRPr lang="en-US" dirty="0"/>
          </a:p>
        </p:txBody>
      </p:sp>
      <p:sp>
        <p:nvSpPr>
          <p:cNvPr id="3" name="Content Placeholder 2"/>
          <p:cNvSpPr>
            <a:spLocks noGrp="1"/>
          </p:cNvSpPr>
          <p:nvPr>
            <p:ph idx="1"/>
          </p:nvPr>
        </p:nvSpPr>
        <p:spPr>
          <a:xfrm>
            <a:off x="596096" y="1140108"/>
            <a:ext cx="8229600" cy="2171700"/>
          </a:xfrm>
        </p:spPr>
        <p:txBody>
          <a:bodyPr>
            <a:normAutofit fontScale="92500" lnSpcReduction="10000"/>
          </a:bodyPr>
          <a:lstStyle/>
          <a:p>
            <a:r>
              <a:rPr lang="en-US" dirty="0" smtClean="0"/>
              <a:t>A generic LUT is currently used for all surfaces other than desert.</a:t>
            </a:r>
          </a:p>
          <a:p>
            <a:r>
              <a:rPr lang="en-US" dirty="0" smtClean="0"/>
              <a:t>This generic database cannot well represent anisotropy of snow reflectance.</a:t>
            </a:r>
          </a:p>
          <a:p>
            <a:r>
              <a:rPr lang="en-US" dirty="0" smtClean="0"/>
              <a:t>A new snow LUT is under development.</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25</a:t>
            </a:fld>
            <a:endParaRPr lang="en-US"/>
          </a:p>
        </p:txBody>
      </p:sp>
      <p:pic>
        <p:nvPicPr>
          <p:cNvPr id="2051" name="Picture 3" descr="G:\albedo\jpss\work\validation\results\val_snow_viirs_filter.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8178" y="3254634"/>
            <a:ext cx="3126686" cy="313016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G:\albedo\jpss\work\validation\results\val_snow_viirs_Lambertian.t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70778" y="3254634"/>
            <a:ext cx="3126686" cy="31301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3673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 temporal filtering</a:t>
            </a:r>
            <a:endParaRPr lang="en-US" dirty="0"/>
          </a:p>
        </p:txBody>
      </p:sp>
      <p:sp>
        <p:nvSpPr>
          <p:cNvPr id="3" name="Content Placeholder 2"/>
          <p:cNvSpPr>
            <a:spLocks noGrp="1"/>
          </p:cNvSpPr>
          <p:nvPr>
            <p:ph idx="1"/>
          </p:nvPr>
        </p:nvSpPr>
        <p:spPr>
          <a:xfrm>
            <a:off x="581025" y="1314450"/>
            <a:ext cx="8229600" cy="1713422"/>
          </a:xfrm>
        </p:spPr>
        <p:txBody>
          <a:bodyPr>
            <a:normAutofit fontScale="92500" lnSpcReduction="20000"/>
          </a:bodyPr>
          <a:lstStyle/>
          <a:p>
            <a:pPr marL="285750" indent="-285750"/>
            <a:r>
              <a:rPr lang="en-US" dirty="0"/>
              <a:t>Temporal filter</a:t>
            </a:r>
          </a:p>
          <a:p>
            <a:pPr marL="685800" lvl="1"/>
            <a:r>
              <a:rPr lang="en-US" dirty="0"/>
              <a:t>One single observation is used to estimate LSA.</a:t>
            </a:r>
          </a:p>
          <a:p>
            <a:pPr marL="685800" lvl="1"/>
            <a:r>
              <a:rPr lang="en-US" dirty="0"/>
              <a:t>The current algorithm is sensitive to errors in cloud </a:t>
            </a:r>
            <a:r>
              <a:rPr lang="en-US" dirty="0" smtClean="0"/>
              <a:t>detection.</a:t>
            </a:r>
          </a:p>
          <a:p>
            <a:pPr marL="685800" lvl="1"/>
            <a:r>
              <a:rPr lang="en-US" dirty="0" smtClean="0"/>
              <a:t>A </a:t>
            </a:r>
            <a:r>
              <a:rPr lang="en-US" dirty="0"/>
              <a:t>temporal filtering is needed to improve both quality and continuity, especially for snow pixels.</a:t>
            </a:r>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26</a:t>
            </a:fld>
            <a:endParaRPr lang="en-US"/>
          </a:p>
        </p:txBody>
      </p:sp>
      <p:pic>
        <p:nvPicPr>
          <p:cNvPr id="3074" name="Picture 2" descr="G:\albedo\jpss\work\validation\results\scatter_plot\2013_ts_Saddle.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7515" r="8410"/>
          <a:stretch/>
        </p:blipFill>
        <p:spPr bwMode="auto">
          <a:xfrm>
            <a:off x="345057" y="3173960"/>
            <a:ext cx="8134709" cy="32251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2680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Granule vs Gridded Product</a:t>
            </a:r>
            <a:endParaRPr lang="en-US" dirty="0"/>
          </a:p>
        </p:txBody>
      </p:sp>
      <p:sp>
        <p:nvSpPr>
          <p:cNvPr id="3" name="Content Placeholder 2"/>
          <p:cNvSpPr>
            <a:spLocks noGrp="1"/>
          </p:cNvSpPr>
          <p:nvPr>
            <p:ph idx="1"/>
          </p:nvPr>
        </p:nvSpPr>
        <p:spPr>
          <a:xfrm>
            <a:off x="457200" y="1171576"/>
            <a:ext cx="8229600" cy="2686050"/>
          </a:xfrm>
        </p:spPr>
        <p:txBody>
          <a:bodyPr>
            <a:normAutofit fontScale="85000" lnSpcReduction="20000"/>
          </a:bodyPr>
          <a:lstStyle/>
          <a:p>
            <a:r>
              <a:rPr lang="en-US" dirty="0" smtClean="0"/>
              <a:t>For end users (modeling community, data analysis), gridded data sets of surface albedo is needed.</a:t>
            </a:r>
          </a:p>
          <a:p>
            <a:r>
              <a:rPr lang="en-US" dirty="0" smtClean="0"/>
              <a:t>Current surface albedo EDR is a </a:t>
            </a:r>
            <a:r>
              <a:rPr lang="en-US" dirty="0"/>
              <a:t>instantaneous </a:t>
            </a:r>
            <a:r>
              <a:rPr lang="en-US" dirty="0" smtClean="0"/>
              <a:t>granule-based product.</a:t>
            </a:r>
          </a:p>
          <a:p>
            <a:r>
              <a:rPr lang="en-US" dirty="0" smtClean="0"/>
              <a:t>Data users have to 1) covert map-projection and 2) conduct “temporal composite” before they can use the data.</a:t>
            </a:r>
          </a:p>
          <a:p>
            <a:r>
              <a:rPr lang="en-US" dirty="0" smtClean="0"/>
              <a:t>We recommend to generate a higher level product: daily gridded land surface albedo.</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27</a:t>
            </a:fld>
            <a:endParaRPr lang="en-US"/>
          </a:p>
        </p:txBody>
      </p:sp>
      <p:pic>
        <p:nvPicPr>
          <p:cNvPr id="5" name="Picture 4" descr="G:\albedo\jpss\work\bpsa_lut_brdf\figure\us_map_2012145-160_b.tif"/>
          <p:cNvPicPr>
            <a:picLocks noChangeAspect="1"/>
          </p:cNvPicPr>
          <p:nvPr/>
        </p:nvPicPr>
        <p:blipFill rotWithShape="1">
          <a:blip r:embed="rId2" cstate="print">
            <a:extLst>
              <a:ext uri="{28A0092B-C50C-407E-A947-70E740481C1C}">
                <a14:useLocalDpi xmlns:a14="http://schemas.microsoft.com/office/drawing/2010/main" xmlns="" val="0"/>
              </a:ext>
            </a:extLst>
          </a:blip>
          <a:srcRect l="10923" t="11994" r="14286" b="13485"/>
          <a:stretch/>
        </p:blipFill>
        <p:spPr bwMode="auto">
          <a:xfrm>
            <a:off x="4974902" y="3924300"/>
            <a:ext cx="4006346" cy="2662154"/>
          </a:xfrm>
          <a:prstGeom prst="rect">
            <a:avLst/>
          </a:prstGeom>
          <a:noFill/>
          <a:ln>
            <a:noFill/>
          </a:ln>
        </p:spPr>
      </p:pic>
      <p:pic>
        <p:nvPicPr>
          <p:cNvPr id="5122"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313" t="14914" r="8213" b="18642"/>
          <a:stretch/>
        </p:blipFill>
        <p:spPr bwMode="auto">
          <a:xfrm>
            <a:off x="142875" y="4210050"/>
            <a:ext cx="3476624" cy="87024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313" t="14914" r="8213" b="18642"/>
          <a:stretch/>
        </p:blipFill>
        <p:spPr bwMode="auto">
          <a:xfrm>
            <a:off x="295275" y="4362450"/>
            <a:ext cx="3476624" cy="87024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313" t="14914" r="8213" b="18642"/>
          <a:stretch/>
        </p:blipFill>
        <p:spPr bwMode="auto">
          <a:xfrm>
            <a:off x="447675" y="4514850"/>
            <a:ext cx="3476624" cy="87024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313" t="14914" r="8213" b="18642"/>
          <a:stretch/>
        </p:blipFill>
        <p:spPr bwMode="auto">
          <a:xfrm>
            <a:off x="600075" y="4667250"/>
            <a:ext cx="3476624" cy="87024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313" t="14914" r="8213" b="18642"/>
          <a:stretch/>
        </p:blipFill>
        <p:spPr bwMode="auto">
          <a:xfrm>
            <a:off x="752475" y="4819650"/>
            <a:ext cx="3476624" cy="87024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313" t="14914" r="8213" b="18642"/>
          <a:stretch/>
        </p:blipFill>
        <p:spPr bwMode="auto">
          <a:xfrm>
            <a:off x="904875" y="4972050"/>
            <a:ext cx="3476624" cy="87024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313" t="14914" r="8213" b="18642"/>
          <a:stretch/>
        </p:blipFill>
        <p:spPr bwMode="auto">
          <a:xfrm>
            <a:off x="1057275" y="5124450"/>
            <a:ext cx="3476624" cy="87024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313" t="14914" r="8213" b="18642"/>
          <a:stretch/>
        </p:blipFill>
        <p:spPr bwMode="auto">
          <a:xfrm>
            <a:off x="1209675" y="5276850"/>
            <a:ext cx="3476624" cy="87024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313" t="14914" r="8213" b="18642"/>
          <a:stretch/>
        </p:blipFill>
        <p:spPr bwMode="auto">
          <a:xfrm>
            <a:off x="1362075" y="5429250"/>
            <a:ext cx="3476624" cy="87024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G:\albedo\jpss\work\bpsa_lut_brdf\mx8.6\map2.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313" t="14914" r="8213" b="18642"/>
          <a:stretch/>
        </p:blipFill>
        <p:spPr bwMode="auto">
          <a:xfrm>
            <a:off x="1514475" y="5581650"/>
            <a:ext cx="3476624" cy="87024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ight Arrow 5"/>
          <p:cNvSpPr/>
          <p:nvPr/>
        </p:nvSpPr>
        <p:spPr>
          <a:xfrm>
            <a:off x="4533899" y="4819650"/>
            <a:ext cx="457200" cy="2606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92181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28</a:t>
            </a:fld>
            <a:endParaRPr lang="en-US"/>
          </a:p>
        </p:txBody>
      </p:sp>
    </p:spTree>
    <p:extLst>
      <p:ext uri="{BB962C8B-B14F-4D97-AF65-F5344CB8AC3E}">
        <p14:creationId xmlns:p14="http://schemas.microsoft.com/office/powerpoint/2010/main" xmlns="" val="2424797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Inter-comparison with MODIS albedo</a:t>
            </a:r>
            <a:endParaRPr lang="en-US" dirty="0"/>
          </a:p>
        </p:txBody>
      </p:sp>
      <p:pic>
        <p:nvPicPr>
          <p:cNvPr id="5" name="Picture 4" descr="G:\albedo\jpss\work\bpsa_lut_brdf\figure\us_map_2012145-160_b.tif"/>
          <p:cNvPicPr>
            <a:picLocks noChangeAspect="1"/>
          </p:cNvPicPr>
          <p:nvPr/>
        </p:nvPicPr>
        <p:blipFill rotWithShape="1">
          <a:blip r:embed="rId2" cstate="print">
            <a:extLst>
              <a:ext uri="{28A0092B-C50C-407E-A947-70E740481C1C}">
                <a14:useLocalDpi xmlns:a14="http://schemas.microsoft.com/office/drawing/2010/main" xmlns="" val="0"/>
              </a:ext>
            </a:extLst>
          </a:blip>
          <a:srcRect l="10923" t="8200" r="14286" b="13485"/>
          <a:stretch/>
        </p:blipFill>
        <p:spPr bwMode="auto">
          <a:xfrm>
            <a:off x="374327" y="931234"/>
            <a:ext cx="4006346" cy="2797720"/>
          </a:xfrm>
          <a:prstGeom prst="rect">
            <a:avLst/>
          </a:prstGeom>
          <a:noFill/>
          <a:ln>
            <a:noFill/>
          </a:ln>
        </p:spPr>
      </p:pic>
      <p:pic>
        <p:nvPicPr>
          <p:cNvPr id="6" name="Picture 5" descr="G:\albedo\jpss\work\bpsa_lut_brdf\figure\us_map_modis_2012145-160_b.tif"/>
          <p:cNvPicPr>
            <a:picLocks noChangeAspect="1"/>
          </p:cNvPicPr>
          <p:nvPr/>
        </p:nvPicPr>
        <p:blipFill rotWithShape="1">
          <a:blip r:embed="rId3" cstate="print">
            <a:extLst>
              <a:ext uri="{28A0092B-C50C-407E-A947-70E740481C1C}">
                <a14:useLocalDpi xmlns:a14="http://schemas.microsoft.com/office/drawing/2010/main" xmlns="" val="0"/>
              </a:ext>
            </a:extLst>
          </a:blip>
          <a:srcRect l="10922" t="8440" r="5157" b="14206"/>
          <a:stretch/>
        </p:blipFill>
        <p:spPr bwMode="auto">
          <a:xfrm>
            <a:off x="4484932" y="936274"/>
            <a:ext cx="4495415" cy="2763390"/>
          </a:xfrm>
          <a:prstGeom prst="rect">
            <a:avLst/>
          </a:prstGeom>
          <a:noFill/>
          <a:ln>
            <a:noFill/>
          </a:ln>
        </p:spPr>
      </p:pic>
      <p:sp>
        <p:nvSpPr>
          <p:cNvPr id="7" name="TextBox 6"/>
          <p:cNvSpPr txBox="1"/>
          <p:nvPr/>
        </p:nvSpPr>
        <p:spPr>
          <a:xfrm>
            <a:off x="391170" y="3696589"/>
            <a:ext cx="8117319" cy="338554"/>
          </a:xfrm>
          <a:prstGeom prst="rect">
            <a:avLst/>
          </a:prstGeom>
          <a:noFill/>
        </p:spPr>
        <p:txBody>
          <a:bodyPr wrap="square" rtlCol="0">
            <a:spAutoFit/>
          </a:bodyPr>
          <a:lstStyle/>
          <a:p>
            <a:r>
              <a:rPr lang="en-US" sz="1600" dirty="0"/>
              <a:t>Contiguous US maps of 16-day mean LSA from </a:t>
            </a:r>
            <a:r>
              <a:rPr lang="en-US" sz="1600" dirty="0" smtClean="0"/>
              <a:t>VIIRS and MODIS, </a:t>
            </a:r>
            <a:r>
              <a:rPr lang="en-US" sz="1600" dirty="0"/>
              <a:t>during DOY 145-160, </a:t>
            </a:r>
            <a:r>
              <a:rPr lang="en-US" sz="1600" dirty="0" smtClean="0"/>
              <a:t>2012</a:t>
            </a:r>
            <a:endParaRPr lang="en-US" sz="1600" dirty="0"/>
          </a:p>
        </p:txBody>
      </p:sp>
      <p:pic>
        <p:nvPicPr>
          <p:cNvPr id="8" name="Picture 7" descr="G:\albedo\jpss\work\bpsa_lut_brdf\figure\modis_scatter_2012145-160_min10.tif"/>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017953" y="4035143"/>
            <a:ext cx="3740540" cy="2809149"/>
          </a:xfrm>
          <a:prstGeom prst="rect">
            <a:avLst/>
          </a:prstGeom>
          <a:noFill/>
          <a:ln>
            <a:noFill/>
          </a:ln>
        </p:spPr>
      </p:pic>
      <p:sp>
        <p:nvSpPr>
          <p:cNvPr id="9" name="TextBox 8"/>
          <p:cNvSpPr txBox="1"/>
          <p:nvPr/>
        </p:nvSpPr>
        <p:spPr>
          <a:xfrm>
            <a:off x="665429" y="4330037"/>
            <a:ext cx="4135201" cy="1938992"/>
          </a:xfrm>
          <a:prstGeom prst="rect">
            <a:avLst/>
          </a:prstGeom>
          <a:noFill/>
        </p:spPr>
        <p:txBody>
          <a:bodyPr wrap="square" rtlCol="0">
            <a:spAutoFit/>
          </a:bodyPr>
          <a:lstStyle/>
          <a:p>
            <a:r>
              <a:rPr lang="en-US" sz="2000" dirty="0"/>
              <a:t>Comparing 16-day mean VIIRS albedo from </a:t>
            </a:r>
            <a:r>
              <a:rPr lang="en-US" sz="2000" dirty="0" smtClean="0"/>
              <a:t>BRDF </a:t>
            </a:r>
            <a:r>
              <a:rPr lang="en-US" sz="2000" dirty="0"/>
              <a:t>LUT </a:t>
            </a:r>
            <a:r>
              <a:rPr lang="en-US" sz="2000" dirty="0" smtClean="0"/>
              <a:t>with MODIS </a:t>
            </a:r>
            <a:r>
              <a:rPr lang="en-US" sz="2000" dirty="0"/>
              <a:t>blue-sky albedo. Data are limited to those with at least 8 clear-day observations during the composite period of 16 days. </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29</a:t>
            </a:fld>
            <a:endParaRPr lang="en-US" dirty="0"/>
          </a:p>
        </p:txBody>
      </p:sp>
    </p:spTree>
    <p:extLst>
      <p:ext uri="{BB962C8B-B14F-4D97-AF65-F5344CB8AC3E}">
        <p14:creationId xmlns:p14="http://schemas.microsoft.com/office/powerpoint/2010/main" xmlns="" val="2625699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29600" cy="1143000"/>
          </a:xfrm>
        </p:spPr>
        <p:txBody>
          <a:bodyPr>
            <a:noAutofit/>
          </a:bodyPr>
          <a:lstStyle/>
          <a:p>
            <a:r>
              <a:rPr lang="en-US" sz="3200" i="1" dirty="0" smtClean="0"/>
              <a:t>Albedo EDR </a:t>
            </a:r>
            <a:r>
              <a:rPr lang="en-US" i="1" dirty="0" smtClean="0"/>
              <a:t>Cal/Val </a:t>
            </a:r>
            <a:r>
              <a:rPr lang="en-US" sz="3200" dirty="0" smtClean="0"/>
              <a:t>Team Membership</a:t>
            </a:r>
            <a:endParaRPr lang="en-US" sz="3200" dirty="0"/>
          </a:p>
        </p:txBody>
      </p:sp>
      <p:sp>
        <p:nvSpPr>
          <p:cNvPr id="4" name="Slide Number Placeholder 3"/>
          <p:cNvSpPr>
            <a:spLocks noGrp="1"/>
          </p:cNvSpPr>
          <p:nvPr>
            <p:ph type="sldNum" sz="quarter" idx="12"/>
          </p:nvPr>
        </p:nvSpPr>
        <p:spPr/>
        <p:txBody>
          <a:bodyPr/>
          <a:lstStyle/>
          <a:p>
            <a:fld id="{A415A90D-60A3-42C7-91AA-9041859C7063}" type="slidenum">
              <a:rPr lang="en-US" smtClean="0"/>
              <a:pPr/>
              <a:t>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3956438289"/>
              </p:ext>
            </p:extLst>
          </p:nvPr>
        </p:nvGraphicFramePr>
        <p:xfrm>
          <a:off x="81020" y="902825"/>
          <a:ext cx="8958804" cy="5440680"/>
        </p:xfrm>
        <a:graphic>
          <a:graphicData uri="http://schemas.openxmlformats.org/drawingml/2006/table">
            <a:tbl>
              <a:tblPr firstRow="1" bandRow="1">
                <a:tableStyleId>{5C22544A-7EE6-4342-B048-85BDC9FD1C3A}</a:tableStyleId>
              </a:tblPr>
              <a:tblGrid>
                <a:gridCol w="1030126"/>
                <a:gridCol w="2014019"/>
                <a:gridCol w="1990845"/>
                <a:gridCol w="3923814"/>
              </a:tblGrid>
              <a:tr h="370840">
                <a:tc>
                  <a:txBody>
                    <a:bodyPr/>
                    <a:lstStyle/>
                    <a:p>
                      <a:endParaRPr lang="en-US" i="0" dirty="0"/>
                    </a:p>
                  </a:txBody>
                  <a:tcPr/>
                </a:tc>
                <a:tc>
                  <a:txBody>
                    <a:bodyPr/>
                    <a:lstStyle/>
                    <a:p>
                      <a:r>
                        <a:rPr lang="en-US" i="0" dirty="0" smtClean="0"/>
                        <a:t>Name</a:t>
                      </a:r>
                      <a:endParaRPr lang="en-US" i="0" dirty="0"/>
                    </a:p>
                  </a:txBody>
                  <a:tcPr/>
                </a:tc>
                <a:tc>
                  <a:txBody>
                    <a:bodyPr/>
                    <a:lstStyle/>
                    <a:p>
                      <a:r>
                        <a:rPr lang="en-US" i="0" dirty="0" smtClean="0"/>
                        <a:t>Institute</a:t>
                      </a:r>
                      <a:endParaRPr lang="en-US" i="0" dirty="0"/>
                    </a:p>
                  </a:txBody>
                  <a:tcPr/>
                </a:tc>
                <a:tc>
                  <a:txBody>
                    <a:bodyPr/>
                    <a:lstStyle/>
                    <a:p>
                      <a:r>
                        <a:rPr lang="en-US" i="0" dirty="0" smtClean="0"/>
                        <a:t>Function</a:t>
                      </a:r>
                      <a:endParaRPr lang="en-US" i="0" dirty="0"/>
                    </a:p>
                  </a:txBody>
                  <a:tcPr/>
                </a:tc>
              </a:tr>
              <a:tr h="391160">
                <a:tc>
                  <a:txBody>
                    <a:bodyPr/>
                    <a:lstStyle/>
                    <a:p>
                      <a:r>
                        <a:rPr lang="en-US" sz="1600" i="0" dirty="0" smtClean="0"/>
                        <a:t>JPSS-STAR</a:t>
                      </a:r>
                      <a:endParaRPr lang="en-US" sz="16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Land Lead:  Ivan </a:t>
                      </a:r>
                      <a:r>
                        <a:rPr lang="en-US" sz="1400" i="0" dirty="0" err="1" smtClean="0"/>
                        <a:t>Csiszar</a:t>
                      </a:r>
                      <a:endParaRPr lang="en-US" sz="1400" i="0" dirty="0" smtClean="0"/>
                    </a:p>
                  </a:txBody>
                  <a:tcPr/>
                </a:tc>
                <a:tc>
                  <a:txBody>
                    <a:bodyPr/>
                    <a:lstStyle/>
                    <a:p>
                      <a:r>
                        <a:rPr lang="en-US" sz="1400" i="0" dirty="0" smtClean="0"/>
                        <a:t>NOAA/NESDIS/SATR</a:t>
                      </a:r>
                      <a:endParaRPr lang="en-US" sz="1400" i="0" dirty="0"/>
                    </a:p>
                  </a:txBody>
                  <a:tcPr/>
                </a:tc>
                <a:tc>
                  <a:txBody>
                    <a:bodyPr/>
                    <a:lstStyle/>
                    <a:p>
                      <a:r>
                        <a:rPr lang="en-US" sz="1400" i="0" dirty="0" smtClean="0"/>
                        <a:t>Project Management</a:t>
                      </a:r>
                      <a:endParaRPr lang="en-US" sz="1400" i="0" dirty="0"/>
                    </a:p>
                  </a:txBody>
                  <a:tcPr/>
                </a:tc>
              </a:tr>
              <a:tr h="370840">
                <a:tc>
                  <a:txBody>
                    <a:bodyPr/>
                    <a:lstStyle/>
                    <a:p>
                      <a:endParaRPr lang="en-US" i="0"/>
                    </a:p>
                  </a:txBody>
                  <a:tcPr/>
                </a:tc>
                <a:tc>
                  <a:txBody>
                    <a:bodyPr/>
                    <a:lstStyle/>
                    <a:p>
                      <a:r>
                        <a:rPr lang="en-US" sz="1400" i="0" dirty="0" smtClean="0"/>
                        <a:t>EDR Lead: </a:t>
                      </a:r>
                      <a:r>
                        <a:rPr lang="en-US" sz="1400" i="0" dirty="0" err="1" smtClean="0"/>
                        <a:t>Yunyue</a:t>
                      </a:r>
                      <a:r>
                        <a:rPr lang="en-US" sz="1400" i="0" dirty="0" smtClean="0"/>
                        <a:t> YU</a:t>
                      </a:r>
                      <a:endParaRPr lang="en-US" sz="1400" b="1" i="0" dirty="0"/>
                    </a:p>
                  </a:txBody>
                  <a:tcPr/>
                </a:tc>
                <a:tc>
                  <a:txBody>
                    <a:bodyPr/>
                    <a:lstStyle/>
                    <a:p>
                      <a:r>
                        <a:rPr lang="en-US" sz="1400" i="0" dirty="0" smtClean="0"/>
                        <a:t>NOAA/NESDIS/SATR</a:t>
                      </a:r>
                      <a:endParaRPr lang="en-US" sz="1400" i="0" dirty="0"/>
                    </a:p>
                  </a:txBody>
                  <a:tcPr/>
                </a:tc>
                <a:tc>
                  <a:txBody>
                    <a:bodyPr/>
                    <a:lstStyle/>
                    <a:p>
                      <a:r>
                        <a:rPr lang="en-US" sz="1400" i="0" dirty="0" smtClean="0"/>
                        <a:t>Team</a:t>
                      </a:r>
                      <a:r>
                        <a:rPr lang="en-US" sz="1400" i="0" baseline="0" dirty="0" smtClean="0"/>
                        <a:t> management, algorithm development, validation</a:t>
                      </a:r>
                      <a:endParaRPr lang="en-US" sz="1400" i="0" dirty="0"/>
                    </a:p>
                  </a:txBody>
                  <a:tcPr/>
                </a:tc>
              </a:tr>
              <a:tr h="370840">
                <a:tc>
                  <a:txBody>
                    <a:bodyPr/>
                    <a:lstStyle/>
                    <a:p>
                      <a:endParaRPr lang="en-US" sz="1600" i="0" dirty="0"/>
                    </a:p>
                  </a:txBody>
                  <a:tcPr/>
                </a:tc>
                <a:tc>
                  <a:txBody>
                    <a:bodyPr/>
                    <a:lstStyle/>
                    <a:p>
                      <a:r>
                        <a:rPr lang="en-US" sz="1400" b="0" i="0" dirty="0" err="1" smtClean="0"/>
                        <a:t>Shunlin</a:t>
                      </a:r>
                      <a:r>
                        <a:rPr lang="en-US" sz="1400" b="0" i="0" dirty="0" smtClean="0"/>
                        <a:t> Liang</a:t>
                      </a:r>
                    </a:p>
                  </a:txBody>
                  <a:tcPr/>
                </a:tc>
                <a:tc>
                  <a:txBody>
                    <a:bodyPr/>
                    <a:lstStyle/>
                    <a:p>
                      <a:r>
                        <a:rPr lang="en-US" sz="1400" i="0" dirty="0" smtClean="0"/>
                        <a:t>UMD/CICS –project</a:t>
                      </a:r>
                      <a:r>
                        <a:rPr lang="en-US" sz="1400" i="0" baseline="0" dirty="0" smtClean="0"/>
                        <a:t> PI</a:t>
                      </a:r>
                      <a:endParaRPr lang="en-US" sz="1400" i="0" dirty="0"/>
                    </a:p>
                  </a:txBody>
                  <a:tcPr/>
                </a:tc>
                <a:tc>
                  <a:txBody>
                    <a:bodyPr/>
                    <a:lstStyle/>
                    <a:p>
                      <a:r>
                        <a:rPr lang="en-US" sz="1400" i="0" baseline="0" dirty="0" smtClean="0"/>
                        <a:t>algorithm development, validation</a:t>
                      </a:r>
                      <a:endParaRPr lang="en-US" sz="1400" i="0" dirty="0"/>
                    </a:p>
                  </a:txBody>
                  <a:tcPr/>
                </a:tc>
              </a:tr>
              <a:tr h="370840">
                <a:tc>
                  <a:txBody>
                    <a:bodyPr/>
                    <a:lstStyle/>
                    <a:p>
                      <a:endParaRPr lang="en-US" i="0" dirty="0"/>
                    </a:p>
                  </a:txBody>
                  <a:tcPr/>
                </a:tc>
                <a:tc>
                  <a:txBody>
                    <a:bodyPr/>
                    <a:lstStyle/>
                    <a:p>
                      <a:r>
                        <a:rPr lang="en-US" sz="1400" b="0" i="0" baseline="0" dirty="0" err="1" smtClean="0"/>
                        <a:t>Dongdong</a:t>
                      </a:r>
                      <a:r>
                        <a:rPr lang="en-US" sz="1400" b="0" i="0" baseline="0" dirty="0" smtClean="0"/>
                        <a:t> Wang</a:t>
                      </a:r>
                      <a:endParaRPr lang="en-US" sz="1400" b="0" i="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UMD/CICS </a:t>
                      </a:r>
                      <a:endParaRPr lang="en-US" sz="1400" i="0" dirty="0"/>
                    </a:p>
                  </a:txBody>
                  <a:tcPr/>
                </a:tc>
                <a:tc>
                  <a:txBody>
                    <a:bodyPr/>
                    <a:lstStyle/>
                    <a:p>
                      <a:r>
                        <a:rPr lang="en-US" sz="1400" i="0" baseline="0" dirty="0" smtClean="0"/>
                        <a:t>algorithm development, validation, monitoring</a:t>
                      </a:r>
                      <a:endParaRPr lang="en-US" sz="1400" i="0" dirty="0"/>
                    </a:p>
                  </a:txBody>
                  <a:tcPr/>
                </a:tc>
              </a:tr>
              <a:tr h="370840">
                <a:tc>
                  <a:txBody>
                    <a:bodyPr/>
                    <a:lstStyle/>
                    <a:p>
                      <a:endParaRPr lang="en-US" i="0" dirty="0"/>
                    </a:p>
                  </a:txBody>
                  <a:tcPr/>
                </a:tc>
                <a:tc>
                  <a:txBody>
                    <a:bodyPr/>
                    <a:lstStyle/>
                    <a:p>
                      <a:r>
                        <a:rPr lang="en-US" sz="1400" b="0" i="0" dirty="0" smtClean="0"/>
                        <a:t>Yuan Zhou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UMD/CICS </a:t>
                      </a:r>
                      <a:endParaRPr lang="en-US" sz="1400" i="0" dirty="0"/>
                    </a:p>
                  </a:txBody>
                  <a:tcPr/>
                </a:tc>
                <a:tc>
                  <a:txBody>
                    <a:bodyPr/>
                    <a:lstStyle/>
                    <a:p>
                      <a:r>
                        <a:rPr lang="en-US" sz="1400" i="0" baseline="0" dirty="0" smtClean="0"/>
                        <a:t>algorithm development, validation, monitoring</a:t>
                      </a:r>
                      <a:endParaRPr lang="en-US" sz="1400" i="0" dirty="0"/>
                    </a:p>
                  </a:txBody>
                  <a:tcPr/>
                </a:tc>
              </a:tr>
              <a:tr h="370840">
                <a:tc>
                  <a:txBody>
                    <a:bodyPr/>
                    <a:lstStyle/>
                    <a:p>
                      <a:endParaRPr lang="en-US" i="0" dirty="0">
                        <a:solidFill>
                          <a:schemeClr val="tx1"/>
                        </a:solidFill>
                      </a:endParaRPr>
                    </a:p>
                  </a:txBody>
                  <a:tcPr/>
                </a:tc>
                <a:tc>
                  <a:txBody>
                    <a:bodyPr/>
                    <a:lstStyle/>
                    <a:p>
                      <a:r>
                        <a:rPr lang="en-US" sz="1400" i="0" dirty="0" smtClean="0">
                          <a:solidFill>
                            <a:schemeClr val="tx1"/>
                          </a:solidFill>
                        </a:rPr>
                        <a:t>Marina </a:t>
                      </a:r>
                      <a:r>
                        <a:rPr lang="en-US" sz="1400" i="0" dirty="0" err="1" smtClean="0">
                          <a:solidFill>
                            <a:schemeClr val="tx1"/>
                          </a:solidFill>
                        </a:rPr>
                        <a:t>Tsidulko</a:t>
                      </a:r>
                      <a:r>
                        <a:rPr lang="en-US" sz="1400" i="0" dirty="0" smtClean="0">
                          <a:solidFill>
                            <a:schemeClr val="tx1"/>
                          </a:solidFill>
                        </a:rPr>
                        <a:t> </a:t>
                      </a:r>
                      <a:endParaRPr lang="en-US" sz="1400" i="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chemeClr val="tx1"/>
                          </a:solidFill>
                        </a:rPr>
                        <a:t>IMSG</a:t>
                      </a:r>
                    </a:p>
                  </a:txBody>
                  <a:tcPr/>
                </a:tc>
                <a:tc>
                  <a:txBody>
                    <a:bodyPr/>
                    <a:lstStyle/>
                    <a:p>
                      <a:r>
                        <a:rPr lang="en-US" sz="1400" i="0" dirty="0" smtClean="0">
                          <a:solidFill>
                            <a:schemeClr val="tx1"/>
                          </a:solidFill>
                        </a:rPr>
                        <a:t>STAR AIT support:  product verification,  testing</a:t>
                      </a:r>
                      <a:endParaRPr lang="en-US" sz="1400" i="0" dirty="0">
                        <a:solidFill>
                          <a:schemeClr val="tx1"/>
                        </a:solidFill>
                      </a:endParaRPr>
                    </a:p>
                  </a:txBody>
                  <a:tcPr/>
                </a:tc>
              </a:tr>
              <a:tr h="370840">
                <a:tc>
                  <a:txBody>
                    <a:bodyPr/>
                    <a:lstStyle/>
                    <a:p>
                      <a:endParaRPr lang="en-US" i="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i="0" smtClean="0"/>
                        <a:t>Mike </a:t>
                      </a:r>
                      <a:r>
                        <a:rPr lang="en-US" sz="1400" b="0" i="0" dirty="0" err="1" smtClean="0"/>
                        <a:t>Ek</a:t>
                      </a:r>
                      <a:r>
                        <a:rPr lang="en-US" sz="1400" b="0" i="0" dirty="0" smtClean="0"/>
                        <a:t>’ team</a:t>
                      </a:r>
                    </a:p>
                  </a:txBody>
                  <a:tcPr/>
                </a:tc>
                <a:tc>
                  <a:txBody>
                    <a:bodyPr/>
                    <a:lstStyle/>
                    <a:p>
                      <a:r>
                        <a:rPr lang="en-US" sz="1400" b="0" i="0" dirty="0" smtClean="0"/>
                        <a:t>NOAA/NWS/NCEP</a:t>
                      </a:r>
                      <a:endParaRPr lang="en-US" sz="1400" i="0" dirty="0"/>
                    </a:p>
                  </a:txBody>
                  <a:tcPr/>
                </a:tc>
                <a:tc>
                  <a:txBody>
                    <a:bodyPr/>
                    <a:lstStyle/>
                    <a:p>
                      <a:r>
                        <a:rPr lang="en-US" sz="1400" b="0" i="0" dirty="0" smtClean="0"/>
                        <a:t>User representative</a:t>
                      </a:r>
                      <a:endParaRPr lang="en-US" sz="1400" i="0" dirty="0"/>
                    </a:p>
                  </a:txBody>
                  <a:tcPr/>
                </a:tc>
              </a:tr>
              <a:tr h="452120">
                <a:tc>
                  <a:txBody>
                    <a:bodyPr/>
                    <a:lstStyle/>
                    <a:p>
                      <a:endParaRPr lang="en-US" i="0" dirty="0"/>
                    </a:p>
                  </a:txBody>
                  <a:tcPr/>
                </a:tc>
                <a:tc>
                  <a:txBody>
                    <a:bodyPr/>
                    <a:lstStyle/>
                    <a:p>
                      <a:r>
                        <a:rPr lang="en-US" sz="1400" i="0" dirty="0" smtClean="0"/>
                        <a:t>Leslie </a:t>
                      </a:r>
                      <a:r>
                        <a:rPr lang="en-US" sz="1400" i="0" dirty="0" err="1" smtClean="0"/>
                        <a:t>Belsma</a:t>
                      </a:r>
                      <a:r>
                        <a:rPr lang="en-US" sz="1400" i="0" dirty="0" smtClean="0"/>
                        <a:t> </a:t>
                      </a:r>
                      <a:endParaRPr lang="en-US" sz="1400" i="0" dirty="0"/>
                    </a:p>
                  </a:txBody>
                  <a:tcPr/>
                </a:tc>
                <a:tc>
                  <a:txBody>
                    <a:bodyPr/>
                    <a:lstStyle/>
                    <a:p>
                      <a:r>
                        <a:rPr lang="en-US" sz="1400" i="0" dirty="0" smtClean="0"/>
                        <a:t>JPSS/DPA </a:t>
                      </a:r>
                      <a:endParaRPr lang="en-US" sz="1400" i="0" dirty="0"/>
                    </a:p>
                  </a:txBody>
                  <a:tcPr/>
                </a:tc>
                <a:tc>
                  <a:txBody>
                    <a:bodyPr/>
                    <a:lstStyle/>
                    <a:p>
                      <a:r>
                        <a:rPr lang="en-US" sz="1400" i="0" dirty="0" smtClean="0"/>
                        <a:t>algorithm Manager (JAM) for Land</a:t>
                      </a:r>
                      <a:endParaRPr lang="en-US" sz="1400" i="0" dirty="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NASA Land PPEATE</a:t>
                      </a:r>
                    </a:p>
                  </a:txBody>
                  <a:tcPr/>
                </a:tc>
                <a:tc hMerge="1">
                  <a:txBody>
                    <a:bodyPr/>
                    <a:lstStyle/>
                    <a:p>
                      <a:endParaRPr lang="en-US" sz="1400" dirty="0"/>
                    </a:p>
                  </a:txBody>
                  <a:tcPr/>
                </a:tc>
                <a:tc>
                  <a:txBody>
                    <a:bodyPr/>
                    <a:lstStyle/>
                    <a:p>
                      <a:endParaRPr lang="en-US" sz="1400" i="0" dirty="0"/>
                    </a:p>
                  </a:txBody>
                  <a:tcPr/>
                </a:tc>
                <a:tc>
                  <a:txBody>
                    <a:bodyPr/>
                    <a:lstStyle/>
                    <a:p>
                      <a:endParaRPr lang="en-US" sz="1400" i="0" dirty="0"/>
                    </a:p>
                  </a:txBody>
                  <a:tcPr/>
                </a:tc>
              </a:tr>
              <a:tr h="370840">
                <a:tc>
                  <a:txBody>
                    <a:bodyPr/>
                    <a:lstStyle/>
                    <a:p>
                      <a:endParaRPr lang="en-US" i="0" dirty="0"/>
                    </a:p>
                  </a:txBody>
                  <a:tcPr/>
                </a:tc>
                <a:tc>
                  <a:txBody>
                    <a:bodyPr/>
                    <a:lstStyle/>
                    <a:p>
                      <a:r>
                        <a:rPr lang="en-US" sz="1400" i="0" dirty="0" smtClean="0"/>
                        <a:t>Robert Wolf’ team</a:t>
                      </a:r>
                      <a:endParaRPr lang="en-US" sz="1400" i="0" dirty="0"/>
                    </a:p>
                  </a:txBody>
                  <a:tcPr/>
                </a:tc>
                <a:tc>
                  <a:txBody>
                    <a:bodyPr/>
                    <a:lstStyle/>
                    <a:p>
                      <a:r>
                        <a:rPr lang="en-US" sz="1400" i="0" dirty="0" smtClean="0"/>
                        <a:t>NASA/GSFC</a:t>
                      </a:r>
                      <a:endParaRPr lang="en-US" sz="14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t>Cal/Val</a:t>
                      </a:r>
                      <a:r>
                        <a:rPr lang="en-US" sz="1400" b="0" i="0" baseline="0" dirty="0" smtClean="0"/>
                        <a:t> support</a:t>
                      </a:r>
                      <a:endParaRPr lang="en-US" sz="1400" b="0" i="0" dirty="0" smtClean="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NASA S-NPP Science Team</a:t>
                      </a:r>
                    </a:p>
                  </a:txBody>
                  <a:tcPr/>
                </a:tc>
                <a:tc hMerge="1">
                  <a:txBody>
                    <a:bodyPr/>
                    <a:lstStyle/>
                    <a:p>
                      <a:endParaRPr lang="en-US" sz="1400" dirty="0"/>
                    </a:p>
                  </a:txBody>
                  <a:tcPr/>
                </a:tc>
                <a:tc>
                  <a:txBody>
                    <a:bodyPr/>
                    <a:lstStyle/>
                    <a:p>
                      <a:endParaRPr lang="en-US" sz="1400" i="0" dirty="0"/>
                    </a:p>
                  </a:txBody>
                  <a:tcPr/>
                </a:tc>
                <a:tc>
                  <a:txBody>
                    <a:bodyPr/>
                    <a:lstStyle/>
                    <a:p>
                      <a:endParaRPr lang="en-US" sz="1400" b="0" i="0" dirty="0"/>
                    </a:p>
                  </a:txBody>
                  <a:tcPr/>
                </a:tc>
              </a:tr>
              <a:tr h="370840">
                <a:tc>
                  <a:txBody>
                    <a:bodyPr/>
                    <a:lstStyle/>
                    <a:p>
                      <a:endParaRPr lang="en-US" i="0" dirty="0"/>
                    </a:p>
                  </a:txBody>
                  <a:tcPr/>
                </a:tc>
                <a:tc>
                  <a:txBody>
                    <a:bodyPr/>
                    <a:lstStyle/>
                    <a:p>
                      <a:r>
                        <a:rPr lang="en-US" sz="1400" i="0" dirty="0" smtClean="0"/>
                        <a:t>Miguel Roman</a:t>
                      </a:r>
                      <a:endParaRPr lang="en-US" sz="14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NSAS/GSFC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algorithm (DPSA) development, product validation</a:t>
                      </a:r>
                      <a:endParaRPr lang="en-US" sz="1400" b="0" i="0" dirty="0" smtClean="0"/>
                    </a:p>
                  </a:txBody>
                  <a:tcPr/>
                </a:tc>
              </a:tr>
              <a:tr h="370840">
                <a:tc>
                  <a:txBody>
                    <a:bodyPr/>
                    <a:lstStyle/>
                    <a:p>
                      <a:endParaRPr lang="en-US" i="0" dirty="0"/>
                    </a:p>
                  </a:txBody>
                  <a:tcPr/>
                </a:tc>
                <a:tc>
                  <a:txBody>
                    <a:bodyPr/>
                    <a:lstStyle/>
                    <a:p>
                      <a:r>
                        <a:rPr lang="en-US" sz="1400" i="0" dirty="0" smtClean="0"/>
                        <a:t>Crystal </a:t>
                      </a:r>
                      <a:r>
                        <a:rPr lang="en-US" sz="1400" i="0" dirty="0" err="1" smtClean="0"/>
                        <a:t>Schaaf</a:t>
                      </a:r>
                      <a:endParaRPr lang="en-US" sz="1400" i="0" dirty="0"/>
                    </a:p>
                  </a:txBody>
                  <a:tcPr/>
                </a:tc>
                <a:tc>
                  <a:txBody>
                    <a:bodyPr/>
                    <a:lstStyle/>
                    <a:p>
                      <a:r>
                        <a:rPr lang="en-US" sz="1400" i="0" dirty="0" smtClean="0"/>
                        <a:t>UMB</a:t>
                      </a:r>
                      <a:endParaRPr lang="en-US" sz="1400" i="0" dirty="0"/>
                    </a:p>
                  </a:txBody>
                  <a:tcPr/>
                </a:tc>
                <a:tc>
                  <a:txBody>
                    <a:bodyPr/>
                    <a:lstStyle/>
                    <a:p>
                      <a:r>
                        <a:rPr lang="en-US" sz="1400" i="0" dirty="0" smtClean="0"/>
                        <a:t>algorithm (DPSA) development, product validation</a:t>
                      </a:r>
                      <a:endParaRPr lang="en-US" sz="1400" b="0" i="0" dirty="0"/>
                    </a:p>
                  </a:txBody>
                  <a:tcPr/>
                </a:tc>
              </a:tr>
            </a:tbl>
          </a:graphicData>
        </a:graphic>
      </p:graphicFrame>
    </p:spTree>
    <p:extLst>
      <p:ext uri="{BB962C8B-B14F-4D97-AF65-F5344CB8AC3E}">
        <p14:creationId xmlns:p14="http://schemas.microsoft.com/office/powerpoint/2010/main" xmlns="" val="1142531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L1RD Requirements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2336799201"/>
              </p:ext>
            </p:extLst>
          </p:nvPr>
        </p:nvGraphicFramePr>
        <p:xfrm>
          <a:off x="87580" y="1102921"/>
          <a:ext cx="8936181" cy="5106786"/>
        </p:xfrm>
        <a:graphic>
          <a:graphicData uri="http://schemas.openxmlformats.org/drawingml/2006/table">
            <a:tbl>
              <a:tblPr firstRow="1" bandRow="1">
                <a:tableStyleId>{5C22544A-7EE6-4342-B048-85BDC9FD1C3A}</a:tableStyleId>
              </a:tblPr>
              <a:tblGrid>
                <a:gridCol w="3237450"/>
                <a:gridCol w="3063833"/>
                <a:gridCol w="2634898"/>
              </a:tblGrid>
              <a:tr h="378691">
                <a:tc gridSpan="3">
                  <a:txBody>
                    <a:bodyPr/>
                    <a:lstStyle/>
                    <a:p>
                      <a:pPr algn="ctr"/>
                      <a:r>
                        <a:rPr lang="en-US" dirty="0" err="1" smtClean="0"/>
                        <a:t>Albedo</a:t>
                      </a:r>
                      <a:r>
                        <a:rPr lang="en-US" dirty="0" smtClean="0"/>
                        <a:t> EDR</a:t>
                      </a:r>
                      <a:endParaRPr lang="en-US" dirty="0"/>
                    </a:p>
                  </a:txBody>
                  <a:tcPr/>
                </a:tc>
                <a:tc hMerge="1">
                  <a:txBody>
                    <a:bodyPr/>
                    <a:lstStyle/>
                    <a:p>
                      <a:endParaRPr lang="en-US" dirty="0"/>
                    </a:p>
                  </a:txBody>
                  <a:tcPr/>
                </a:tc>
                <a:tc hMerge="1">
                  <a:txBody>
                    <a:bodyPr/>
                    <a:lstStyle/>
                    <a:p>
                      <a:endParaRPr lang="en-US" dirty="0"/>
                    </a:p>
                  </a:txBody>
                  <a:tcPr/>
                </a:tc>
              </a:tr>
              <a:tr h="378691">
                <a:tc>
                  <a:txBody>
                    <a:bodyPr/>
                    <a:lstStyle/>
                    <a:p>
                      <a:pPr algn="ctr"/>
                      <a:r>
                        <a:rPr lang="en-US" dirty="0" smtClean="0"/>
                        <a:t>Attribute</a:t>
                      </a:r>
                      <a:endParaRPr lang="en-US" dirty="0"/>
                    </a:p>
                  </a:txBody>
                  <a:tcPr/>
                </a:tc>
                <a:tc>
                  <a:txBody>
                    <a:bodyPr/>
                    <a:lstStyle/>
                    <a:p>
                      <a:pPr algn="ctr"/>
                      <a:r>
                        <a:rPr lang="en-US" dirty="0" smtClean="0"/>
                        <a:t>Threshold</a:t>
                      </a:r>
                      <a:endParaRPr lang="en-US" dirty="0"/>
                    </a:p>
                  </a:txBody>
                  <a:tcPr/>
                </a:tc>
                <a:tc>
                  <a:txBody>
                    <a:bodyPr/>
                    <a:lstStyle/>
                    <a:p>
                      <a:pPr algn="ctr"/>
                      <a:r>
                        <a:rPr lang="en-US" dirty="0" smtClean="0"/>
                        <a:t>Objective</a:t>
                      </a:r>
                      <a:endParaRPr lang="en-US" dirty="0"/>
                    </a:p>
                  </a:txBody>
                  <a:tcPr/>
                </a:tc>
              </a:tr>
              <a:tr h="378691">
                <a:tc>
                  <a:txBody>
                    <a:bodyPr/>
                    <a:lstStyle/>
                    <a:p>
                      <a:pPr algn="l"/>
                      <a:r>
                        <a:rPr lang="en-US" dirty="0" err="1" smtClean="0"/>
                        <a:t>Albedo</a:t>
                      </a:r>
                      <a:r>
                        <a:rPr lang="en-US" dirty="0" smtClean="0"/>
                        <a:t> Applicable Conditions:</a:t>
                      </a:r>
                    </a:p>
                    <a:p>
                      <a:pPr algn="l"/>
                      <a:r>
                        <a:rPr lang="en-US" baseline="0" dirty="0" smtClean="0"/>
                        <a:t>      day time, </a:t>
                      </a:r>
                      <a:r>
                        <a:rPr lang="en-US" dirty="0" smtClean="0"/>
                        <a:t>Clear only</a:t>
                      </a:r>
                      <a:endParaRPr lang="en-US" dirty="0"/>
                    </a:p>
                  </a:txBody>
                  <a:tcPr/>
                </a:tc>
                <a:tc>
                  <a:txBody>
                    <a:bodyPr/>
                    <a:lstStyle/>
                    <a:p>
                      <a:pPr algn="ctr"/>
                      <a:endParaRPr lang="en-US" dirty="0"/>
                    </a:p>
                  </a:txBody>
                  <a:tcPr/>
                </a:tc>
                <a:tc>
                  <a:txBody>
                    <a:bodyPr/>
                    <a:lstStyle/>
                    <a:p>
                      <a:pPr algn="ctr"/>
                      <a:endParaRPr lang="en-US" dirty="0"/>
                    </a:p>
                  </a:txBody>
                  <a:tcPr/>
                </a:tc>
              </a:tr>
              <a:tr h="378691">
                <a:tc>
                  <a:txBody>
                    <a:bodyPr/>
                    <a:lstStyle/>
                    <a:p>
                      <a:pPr marL="342900" indent="-342900">
                        <a:buNone/>
                      </a:pPr>
                      <a:r>
                        <a:rPr lang="en-US" dirty="0" smtClean="0">
                          <a:solidFill>
                            <a:schemeClr val="tx1"/>
                          </a:solidFill>
                        </a:rPr>
                        <a:t>a.  Horizontal Cell Size</a:t>
                      </a: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r>
              <a:tr h="378691">
                <a:tc>
                  <a:txBody>
                    <a:bodyPr/>
                    <a:lstStyle/>
                    <a:p>
                      <a:r>
                        <a:rPr lang="en-US" dirty="0" smtClean="0">
                          <a:solidFill>
                            <a:schemeClr val="tx1"/>
                          </a:solidFill>
                        </a:rPr>
                        <a:t>       Nadir</a:t>
                      </a:r>
                      <a:endParaRPr lang="en-US" dirty="0">
                        <a:solidFill>
                          <a:schemeClr val="tx1"/>
                        </a:solidFill>
                      </a:endParaRPr>
                    </a:p>
                  </a:txBody>
                  <a:tcPr/>
                </a:tc>
                <a:tc>
                  <a:txBody>
                    <a:bodyPr/>
                    <a:lstStyle/>
                    <a:p>
                      <a:r>
                        <a:rPr lang="en-US" dirty="0" smtClean="0">
                          <a:solidFill>
                            <a:schemeClr val="tx1"/>
                          </a:solidFill>
                        </a:rPr>
                        <a:t>4 </a:t>
                      </a:r>
                      <a:r>
                        <a:rPr lang="en-US" i="1" dirty="0" smtClean="0">
                          <a:solidFill>
                            <a:schemeClr val="tx1"/>
                          </a:solidFill>
                        </a:rPr>
                        <a:t>km</a:t>
                      </a:r>
                      <a:endParaRPr lang="en-US" i="1" dirty="0">
                        <a:solidFill>
                          <a:schemeClr val="tx1"/>
                        </a:solidFill>
                      </a:endParaRPr>
                    </a:p>
                  </a:txBody>
                  <a:tcPr/>
                </a:tc>
                <a:tc>
                  <a:txBody>
                    <a:bodyPr/>
                    <a:lstStyle/>
                    <a:p>
                      <a:r>
                        <a:rPr lang="en-US" dirty="0" smtClean="0">
                          <a:solidFill>
                            <a:schemeClr val="tx1"/>
                          </a:solidFill>
                        </a:rPr>
                        <a:t>0.5 </a:t>
                      </a:r>
                      <a:r>
                        <a:rPr lang="en-US" i="1" dirty="0" smtClean="0">
                          <a:solidFill>
                            <a:schemeClr val="tx1"/>
                          </a:solidFill>
                        </a:rPr>
                        <a:t>km</a:t>
                      </a:r>
                      <a:endParaRPr lang="en-US" i="1" dirty="0">
                        <a:solidFill>
                          <a:schemeClr val="tx1"/>
                        </a:solidFill>
                      </a:endParaRPr>
                    </a:p>
                  </a:txBody>
                  <a:tcPr/>
                </a:tc>
              </a:tr>
              <a:tr h="378691">
                <a:tc>
                  <a:txBody>
                    <a:bodyPr/>
                    <a:lstStyle/>
                    <a:p>
                      <a:r>
                        <a:rPr lang="en-US" sz="1800" kern="1200" dirty="0" smtClean="0">
                          <a:solidFill>
                            <a:schemeClr val="tx1"/>
                          </a:solidFill>
                          <a:latin typeface="+mn-lt"/>
                          <a:ea typeface="+mn-ea"/>
                          <a:cs typeface="+mn-cs"/>
                        </a:rPr>
                        <a:t>b.  Mapping Uncertainty, </a:t>
                      </a:r>
                    </a:p>
                    <a:p>
                      <a:r>
                        <a:rPr lang="en-US" sz="1800" kern="1200" dirty="0" smtClean="0">
                          <a:solidFill>
                            <a:schemeClr val="tx1"/>
                          </a:solidFill>
                          <a:latin typeface="+mn-lt"/>
                          <a:ea typeface="+mn-ea"/>
                          <a:cs typeface="+mn-cs"/>
                        </a:rPr>
                        <a:t>     3 Sigma</a:t>
                      </a:r>
                      <a:endParaRPr lang="en-US" dirty="0">
                        <a:solidFill>
                          <a:schemeClr val="tx1"/>
                        </a:solidFill>
                      </a:endParaRPr>
                    </a:p>
                  </a:txBody>
                  <a:tcPr/>
                </a:tc>
                <a:tc>
                  <a:txBody>
                    <a:bodyPr/>
                    <a:lstStyle/>
                    <a:p>
                      <a:r>
                        <a:rPr lang="en-US" i="1" dirty="0" smtClean="0">
                          <a:solidFill>
                            <a:schemeClr val="tx1"/>
                          </a:solidFill>
                        </a:rPr>
                        <a:t>4 km </a:t>
                      </a:r>
                      <a:endParaRPr lang="en-US" i="1" dirty="0">
                        <a:solidFill>
                          <a:schemeClr val="tx1"/>
                        </a:solidFill>
                      </a:endParaRPr>
                    </a:p>
                  </a:txBody>
                  <a:tcPr/>
                </a:tc>
                <a:tc>
                  <a:txBody>
                    <a:bodyPr/>
                    <a:lstStyle/>
                    <a:p>
                      <a:r>
                        <a:rPr lang="en-US" i="1" dirty="0" smtClean="0">
                          <a:solidFill>
                            <a:schemeClr val="tx1"/>
                          </a:solidFill>
                        </a:rPr>
                        <a:t>1 km</a:t>
                      </a:r>
                      <a:endParaRPr lang="en-US" i="1" dirty="0">
                        <a:solidFill>
                          <a:schemeClr val="tx1"/>
                        </a:solidFill>
                      </a:endParaRPr>
                    </a:p>
                  </a:txBody>
                  <a:tcPr/>
                </a:tc>
              </a:tr>
              <a:tr h="378691">
                <a:tc>
                  <a:txBody>
                    <a:bodyPr/>
                    <a:lstStyle/>
                    <a:p>
                      <a:r>
                        <a:rPr lang="en-US" dirty="0" smtClean="0">
                          <a:solidFill>
                            <a:schemeClr val="tx1"/>
                          </a:solidFill>
                        </a:rPr>
                        <a:t>c.  Measurement Range </a:t>
                      </a:r>
                      <a:endParaRPr lang="en-US" dirty="0">
                        <a:solidFill>
                          <a:schemeClr val="tx1"/>
                        </a:solidFill>
                      </a:endParaRPr>
                    </a:p>
                  </a:txBody>
                  <a:tcPr/>
                </a:tc>
                <a:tc>
                  <a:txBody>
                    <a:bodyPr/>
                    <a:lstStyle/>
                    <a:p>
                      <a:r>
                        <a:rPr lang="en-US" dirty="0" smtClean="0">
                          <a:solidFill>
                            <a:schemeClr val="tx1"/>
                          </a:solidFill>
                        </a:rPr>
                        <a:t>0 to 1.0</a:t>
                      </a:r>
                      <a:endParaRPr lang="en-US" dirty="0">
                        <a:solidFill>
                          <a:schemeClr val="tx1"/>
                        </a:solidFill>
                      </a:endParaRPr>
                    </a:p>
                  </a:txBody>
                  <a:tcPr/>
                </a:tc>
                <a:tc>
                  <a:txBody>
                    <a:bodyPr/>
                    <a:lstStyle/>
                    <a:p>
                      <a:r>
                        <a:rPr lang="en-US" dirty="0" smtClean="0">
                          <a:solidFill>
                            <a:schemeClr val="tx1"/>
                          </a:solidFill>
                        </a:rPr>
                        <a:t>0 to 1.0</a:t>
                      </a:r>
                      <a:endParaRPr lang="en-US" dirty="0">
                        <a:solidFill>
                          <a:schemeClr val="tx1"/>
                        </a:solidFill>
                      </a:endParaRPr>
                    </a:p>
                  </a:txBody>
                  <a:tcPr/>
                </a:tc>
              </a:tr>
              <a:tr h="378691">
                <a:tc>
                  <a:txBody>
                    <a:bodyPr/>
                    <a:lstStyle/>
                    <a:p>
                      <a:r>
                        <a:rPr lang="en-US" dirty="0" smtClean="0">
                          <a:solidFill>
                            <a:schemeClr val="tx1"/>
                          </a:solidFill>
                        </a:rPr>
                        <a:t>d.  Measurement Precision </a:t>
                      </a:r>
                    </a:p>
                    <a:p>
                      <a:r>
                        <a:rPr lang="en-US" dirty="0" smtClean="0">
                          <a:solidFill>
                            <a:schemeClr val="tx1"/>
                          </a:solidFill>
                        </a:rPr>
                        <a:t>     ( 1 sigma)</a:t>
                      </a:r>
                      <a:endParaRPr lang="en-US" dirty="0">
                        <a:solidFill>
                          <a:schemeClr val="tx1"/>
                        </a:solidFill>
                      </a:endParaRPr>
                    </a:p>
                  </a:txBody>
                  <a:tcPr/>
                </a:tc>
                <a:tc>
                  <a:txBody>
                    <a:bodyPr/>
                    <a:lstStyle/>
                    <a:p>
                      <a:r>
                        <a:rPr lang="en-US" dirty="0" smtClean="0">
                          <a:solidFill>
                            <a:schemeClr val="tx1"/>
                          </a:solidFill>
                        </a:rPr>
                        <a:t>0.05 (</a:t>
                      </a:r>
                      <a:r>
                        <a:rPr lang="en-US" dirty="0" err="1" smtClean="0">
                          <a:solidFill>
                            <a:schemeClr val="tx1"/>
                          </a:solidFill>
                        </a:rPr>
                        <a:t>albedo</a:t>
                      </a:r>
                      <a:r>
                        <a:rPr lang="en-US" dirty="0" smtClean="0">
                          <a:solidFill>
                            <a:schemeClr val="tx1"/>
                          </a:solidFill>
                        </a:rPr>
                        <a:t> unit)</a:t>
                      </a:r>
                      <a:endParaRPr lang="en-US" dirty="0">
                        <a:solidFill>
                          <a:schemeClr val="tx1"/>
                        </a:solidFill>
                      </a:endParaRPr>
                    </a:p>
                  </a:txBody>
                  <a:tcPr/>
                </a:tc>
                <a:tc>
                  <a:txBody>
                    <a:bodyPr/>
                    <a:lstStyle/>
                    <a:p>
                      <a:r>
                        <a:rPr lang="en-US" dirty="0" smtClean="0">
                          <a:solidFill>
                            <a:schemeClr val="tx1"/>
                          </a:solidFill>
                        </a:rPr>
                        <a:t>0.02</a:t>
                      </a:r>
                      <a:endParaRPr lang="en-US" dirty="0">
                        <a:solidFill>
                          <a:schemeClr val="tx1"/>
                        </a:solidFill>
                      </a:endParaRPr>
                    </a:p>
                  </a:txBody>
                  <a:tcPr/>
                </a:tc>
              </a:tr>
              <a:tr h="378691">
                <a:tc>
                  <a:txBody>
                    <a:bodyPr/>
                    <a:lstStyle/>
                    <a:p>
                      <a:r>
                        <a:rPr lang="en-US" dirty="0" smtClean="0">
                          <a:solidFill>
                            <a:schemeClr val="tx1"/>
                          </a:solidFill>
                        </a:rPr>
                        <a:t>e.  Measurement Accuracy (bias)</a:t>
                      </a:r>
                      <a:endParaRPr lang="en-US" dirty="0">
                        <a:solidFill>
                          <a:schemeClr val="tx1"/>
                        </a:solidFill>
                      </a:endParaRPr>
                    </a:p>
                  </a:txBody>
                  <a:tcPr/>
                </a:tc>
                <a:tc>
                  <a:txBody>
                    <a:bodyPr/>
                    <a:lstStyle/>
                    <a:p>
                      <a:r>
                        <a:rPr lang="en-US" dirty="0" smtClean="0">
                          <a:solidFill>
                            <a:schemeClr val="tx1"/>
                          </a:solidFill>
                        </a:rPr>
                        <a:t>0.08 (</a:t>
                      </a:r>
                      <a:r>
                        <a:rPr lang="en-US" dirty="0" err="1" smtClean="0">
                          <a:solidFill>
                            <a:schemeClr val="tx1"/>
                          </a:solidFill>
                        </a:rPr>
                        <a:t>albedo</a:t>
                      </a:r>
                      <a:r>
                        <a:rPr lang="en-US" dirty="0" smtClean="0">
                          <a:solidFill>
                            <a:schemeClr val="tx1"/>
                          </a:solidFill>
                        </a:rPr>
                        <a:t> unit)</a:t>
                      </a:r>
                      <a:endParaRPr lang="en-US" dirty="0">
                        <a:solidFill>
                          <a:schemeClr val="tx1"/>
                        </a:solidFill>
                      </a:endParaRPr>
                    </a:p>
                  </a:txBody>
                  <a:tcPr/>
                </a:tc>
                <a:tc>
                  <a:txBody>
                    <a:bodyPr/>
                    <a:lstStyle/>
                    <a:p>
                      <a:r>
                        <a:rPr lang="en-US" dirty="0" smtClean="0">
                          <a:solidFill>
                            <a:schemeClr val="tx1"/>
                          </a:solidFill>
                        </a:rPr>
                        <a:t>0.0125</a:t>
                      </a:r>
                      <a:endParaRPr lang="en-US" dirty="0">
                        <a:solidFill>
                          <a:schemeClr val="tx1"/>
                        </a:solidFill>
                      </a:endParaRPr>
                    </a:p>
                  </a:txBody>
                  <a:tcPr/>
                </a:tc>
              </a:tr>
              <a:tr h="378691">
                <a:tc>
                  <a:txBody>
                    <a:bodyPr/>
                    <a:lstStyle/>
                    <a:p>
                      <a:r>
                        <a:rPr lang="en-US" dirty="0" smtClean="0">
                          <a:solidFill>
                            <a:schemeClr val="tx1"/>
                          </a:solidFill>
                        </a:rPr>
                        <a:t>f.   Refresh</a:t>
                      </a:r>
                      <a:endParaRPr lang="en-US" dirty="0">
                        <a:solidFill>
                          <a:schemeClr val="tx1"/>
                        </a:solidFill>
                      </a:endParaRPr>
                    </a:p>
                  </a:txBody>
                  <a:tcPr/>
                </a:tc>
                <a:tc>
                  <a:txBody>
                    <a:bodyPr/>
                    <a:lstStyle/>
                    <a:p>
                      <a:r>
                        <a:rPr lang="en-US" sz="1800" kern="1200" baseline="0" dirty="0" smtClean="0">
                          <a:solidFill>
                            <a:schemeClr val="tx1"/>
                          </a:solidFill>
                          <a:latin typeface="+mn-lt"/>
                          <a:ea typeface="+mn-ea"/>
                          <a:cs typeface="+mn-cs"/>
                        </a:rPr>
                        <a:t>At least 90% coverage of the globe,  every 24 hours (monthly average)</a:t>
                      </a:r>
                      <a:endParaRPr lang="en-US" dirty="0">
                        <a:solidFill>
                          <a:schemeClr val="tx1"/>
                        </a:solidFill>
                      </a:endParaRPr>
                    </a:p>
                  </a:txBody>
                  <a:tcPr/>
                </a:tc>
                <a:tc>
                  <a:txBody>
                    <a:bodyPr/>
                    <a:lstStyle/>
                    <a:p>
                      <a:r>
                        <a:rPr lang="en-US" sz="1800" kern="1200" baseline="0" dirty="0" smtClean="0">
                          <a:solidFill>
                            <a:schemeClr val="tx1"/>
                          </a:solidFill>
                          <a:latin typeface="+mn-lt"/>
                          <a:ea typeface="+mn-ea"/>
                          <a:cs typeface="+mn-cs"/>
                        </a:rPr>
                        <a:t>4 </a:t>
                      </a:r>
                      <a:r>
                        <a:rPr lang="en-US" sz="1800" i="1" kern="1200" baseline="0" dirty="0" err="1" smtClean="0">
                          <a:solidFill>
                            <a:schemeClr val="tx1"/>
                          </a:solidFill>
                          <a:latin typeface="+mn-lt"/>
                          <a:ea typeface="+mn-ea"/>
                          <a:cs typeface="+mn-cs"/>
                        </a:rPr>
                        <a:t>hrs</a:t>
                      </a:r>
                      <a:endParaRPr lang="en-US" i="1" dirty="0">
                        <a:solidFill>
                          <a:schemeClr val="tx1"/>
                        </a:solidFill>
                      </a:endParaRPr>
                    </a:p>
                  </a:txBody>
                  <a:tcPr/>
                </a:tc>
              </a:tr>
            </a:tbl>
          </a:graphicData>
        </a:graphic>
      </p:graphicFrame>
    </p:spTree>
    <p:extLst>
      <p:ext uri="{BB962C8B-B14F-4D97-AF65-F5344CB8AC3E}">
        <p14:creationId xmlns:p14="http://schemas.microsoft.com/office/powerpoint/2010/main" xmlns="" val="254085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Data Product Maturity Definition</a:t>
            </a:r>
            <a:endParaRPr lang="en-US" dirty="0"/>
          </a:p>
        </p:txBody>
      </p:sp>
      <p:sp>
        <p:nvSpPr>
          <p:cNvPr id="8" name="Content Placeholder 7"/>
          <p:cNvSpPr>
            <a:spLocks noGrp="1"/>
          </p:cNvSpPr>
          <p:nvPr>
            <p:ph idx="1"/>
          </p:nvPr>
        </p:nvSpPr>
        <p:spPr>
          <a:xfrm>
            <a:off x="0" y="931758"/>
            <a:ext cx="4143737" cy="3871733"/>
          </a:xfrm>
        </p:spPr>
        <p:txBody>
          <a:bodyPr>
            <a:normAutofit fontScale="55000" lnSpcReduction="20000"/>
          </a:bodyPr>
          <a:lstStyle/>
          <a:p>
            <a:pPr>
              <a:buNone/>
            </a:pPr>
            <a:r>
              <a:rPr lang="en-US" sz="3400" dirty="0" smtClean="0"/>
              <a:t>Provisional Maturity:</a:t>
            </a:r>
          </a:p>
          <a:p>
            <a:r>
              <a:rPr lang="en-US" dirty="0" smtClean="0"/>
              <a:t>Product quality may not be optimal  </a:t>
            </a:r>
          </a:p>
          <a:p>
            <a:pPr lvl="1"/>
            <a:r>
              <a:rPr lang="en-US" dirty="0" smtClean="0"/>
              <a:t>LSA from the new LUT is able to meet requirements</a:t>
            </a:r>
          </a:p>
          <a:p>
            <a:pPr lvl="1"/>
            <a:endParaRPr lang="en-US" sz="1000" dirty="0" smtClean="0"/>
          </a:p>
          <a:p>
            <a:r>
              <a:rPr lang="en-US" dirty="0" smtClean="0"/>
              <a:t>Incremental product improvements still occurring </a:t>
            </a:r>
          </a:p>
          <a:p>
            <a:pPr lvl="1"/>
            <a:r>
              <a:rPr lang="en-US" dirty="0" smtClean="0"/>
              <a:t>Continuous efforts to improve the algorithms</a:t>
            </a:r>
          </a:p>
          <a:p>
            <a:pPr lvl="1"/>
            <a:endParaRPr lang="en-US" sz="900" dirty="0" smtClean="0"/>
          </a:p>
          <a:p>
            <a:r>
              <a:rPr lang="en-US" dirty="0" smtClean="0"/>
              <a:t>Version control is in effect</a:t>
            </a:r>
          </a:p>
          <a:p>
            <a:endParaRPr lang="en-US" sz="900" dirty="0" smtClean="0"/>
          </a:p>
          <a:p>
            <a:r>
              <a:rPr lang="en-US" dirty="0" smtClean="0"/>
              <a:t>General research community is encouraged to participate </a:t>
            </a:r>
          </a:p>
          <a:p>
            <a:pPr lvl="1"/>
            <a:r>
              <a:rPr lang="en-US" dirty="0" smtClean="0"/>
              <a:t>LSA status and issues are posted and discussed in meetings</a:t>
            </a:r>
          </a:p>
          <a:p>
            <a:pPr lvl="1"/>
            <a:endParaRPr lang="en-US" sz="900" dirty="0" smtClean="0"/>
          </a:p>
          <a:p>
            <a:r>
              <a:rPr lang="en-US" dirty="0" smtClean="0"/>
              <a:t>Users urged to consult the EDR product status</a:t>
            </a:r>
          </a:p>
          <a:p>
            <a:endParaRPr lang="en-US" sz="800" dirty="0" smtClean="0"/>
          </a:p>
          <a:p>
            <a:r>
              <a:rPr lang="en-US" dirty="0" smtClean="0"/>
              <a:t>May be replaced in the archive</a:t>
            </a:r>
          </a:p>
          <a:p>
            <a:endParaRPr lang="en-US" sz="800" dirty="0" smtClean="0"/>
          </a:p>
          <a:p>
            <a:r>
              <a:rPr lang="en-US" dirty="0" smtClean="0"/>
              <a:t>Ready for operational evaluation</a:t>
            </a:r>
          </a:p>
        </p:txBody>
      </p:sp>
      <p:sp>
        <p:nvSpPr>
          <p:cNvPr id="6" name="Slide Number Placeholder 5"/>
          <p:cNvSpPr>
            <a:spLocks noGrp="1"/>
          </p:cNvSpPr>
          <p:nvPr>
            <p:ph type="sldNum" sz="quarter" idx="12"/>
          </p:nvPr>
        </p:nvSpPr>
        <p:spPr/>
        <p:txBody>
          <a:bodyPr/>
          <a:lstStyle/>
          <a:p>
            <a:fld id="{96E36F11-A39A-294D-A59D-6180D50ED29D}" type="slidenum">
              <a:rPr lang="en-US" smtClean="0"/>
              <a:pPr/>
              <a:t>5</a:t>
            </a:fld>
            <a:endParaRPr lang="en-US" dirty="0"/>
          </a:p>
        </p:txBody>
      </p:sp>
      <p:sp>
        <p:nvSpPr>
          <p:cNvPr id="9" name="Content Placeholder 7"/>
          <p:cNvSpPr txBox="1">
            <a:spLocks/>
          </p:cNvSpPr>
          <p:nvPr/>
        </p:nvSpPr>
        <p:spPr>
          <a:xfrm>
            <a:off x="4271058" y="920184"/>
            <a:ext cx="4872942" cy="5937816"/>
          </a:xfrm>
          <a:prstGeom prst="rect">
            <a:avLst/>
          </a:prstGeom>
        </p:spPr>
        <p:txBody>
          <a:bodyPr vert="horz" lIns="91440" tIns="0" rIns="91440" bIns="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Validated Maturity:</a:t>
            </a:r>
          </a:p>
          <a:p>
            <a:pPr marL="342900" lvl="0" indent="-342900" defTabSz="914400">
              <a:spcBef>
                <a:spcPct val="20000"/>
              </a:spcBef>
              <a:buFont typeface="Arial" pitchFamily="34" charset="0"/>
              <a:buChar char="•"/>
            </a:pPr>
            <a:r>
              <a:rPr lang="en-US" sz="2000" dirty="0" smtClean="0"/>
              <a:t>Product performance is defined and documented over a wide range of representative conditions via numerous and ongoing ground-truth and validation efforts </a:t>
            </a:r>
          </a:p>
          <a:p>
            <a:pPr marL="342900" lvl="0" indent="-342900" defTabSz="914400">
              <a:spcBef>
                <a:spcPct val="20000"/>
              </a:spcBef>
              <a:buFont typeface="Arial" pitchFamily="34" charset="0"/>
              <a:buChar char="•"/>
            </a:pPr>
            <a:r>
              <a:rPr lang="en-US" sz="2000" dirty="0" smtClean="0"/>
              <a:t>Clear documentation of product performance exists that includes all known product anomalies and their recommended remediation strategies, regardless of severity level</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defTabSz="914400">
              <a:spcBef>
                <a:spcPts val="456"/>
              </a:spcBef>
              <a:buFont typeface="Arial" pitchFamily="34" charset="0"/>
              <a:buChar char="•"/>
            </a:pPr>
            <a:r>
              <a:rPr lang="en-US" sz="2000" dirty="0" smtClean="0"/>
              <a:t>Product analyses are sufficient for full qualitative and quantitative determination of product fitness-for-purpose</a:t>
            </a:r>
          </a:p>
          <a:p>
            <a:pPr marL="342900" lvl="0" indent="-342900" defTabSz="914400">
              <a:spcBef>
                <a:spcPts val="456"/>
              </a:spcBef>
              <a:buFont typeface="Arial" pitchFamily="34" charset="0"/>
              <a:buChar char="•"/>
            </a:pPr>
            <a:r>
              <a:rPr lang="en-US" sz="2000" dirty="0" smtClean="0"/>
              <a:t>Testing has been fully documented</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defTabSz="914400">
              <a:spcBef>
                <a:spcPts val="456"/>
              </a:spcBef>
              <a:buFont typeface="Arial" pitchFamily="34" charset="0"/>
              <a:buChar char="•"/>
            </a:pPr>
            <a:r>
              <a:rPr lang="en-US" sz="2000" dirty="0" smtClean="0"/>
              <a:t>Ready for long term monitoring</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defTabSz="914400">
              <a:spcBef>
                <a:spcPct val="20000"/>
              </a:spcBef>
              <a:buFont typeface="Arial" pitchFamily="34" charset="0"/>
              <a:buChar char="•"/>
            </a:pPr>
            <a:r>
              <a:rPr lang="en-US" sz="2000" dirty="0" smtClean="0"/>
              <a:t>Product improvements continue through the lifetime of the instrument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extBox 10"/>
          <p:cNvSpPr txBox="1"/>
          <p:nvPr/>
        </p:nvSpPr>
        <p:spPr>
          <a:xfrm>
            <a:off x="0" y="4571998"/>
            <a:ext cx="4363655" cy="2185214"/>
          </a:xfrm>
          <a:prstGeom prst="rect">
            <a:avLst/>
          </a:prstGeom>
          <a:solidFill>
            <a:schemeClr val="accent5">
              <a:lumMod val="20000"/>
              <a:lumOff val="80000"/>
            </a:schemeClr>
          </a:solidFill>
        </p:spPr>
        <p:txBody>
          <a:bodyPr wrap="square" rtlCol="0">
            <a:spAutoFit/>
          </a:bodyPr>
          <a:lstStyle/>
          <a:p>
            <a:r>
              <a:rPr lang="en-US" sz="2800" b="1" u="sng" dirty="0" smtClean="0">
                <a:solidFill>
                  <a:srgbClr val="002060"/>
                </a:solidFill>
              </a:rPr>
              <a:t>Validated  Stage 1</a:t>
            </a:r>
            <a:r>
              <a:rPr lang="en-US" sz="2800" b="1" dirty="0" smtClean="0">
                <a:solidFill>
                  <a:srgbClr val="002060"/>
                </a:solidFill>
              </a:rPr>
              <a:t>:</a:t>
            </a:r>
          </a:p>
          <a:p>
            <a:r>
              <a:rPr lang="en-US" b="1" dirty="0" smtClean="0">
                <a:solidFill>
                  <a:srgbClr val="002060"/>
                </a:solidFill>
              </a:rPr>
              <a:t>Using a limited set of samples, the algorithm output is shown to meet the threshold performance attributes identified in the JPSS Level 1 Requirements Supplement with the exception of the S-NPP Performance Exclusions</a:t>
            </a:r>
            <a:endParaRPr lang="en-US" b="1" dirty="0">
              <a:solidFill>
                <a:srgbClr val="002060"/>
              </a:solidFill>
            </a:endParaRPr>
          </a:p>
        </p:txBody>
      </p:sp>
    </p:spTree>
    <p:extLst>
      <p:ext uri="{BB962C8B-B14F-4D97-AF65-F5344CB8AC3E}">
        <p14:creationId xmlns:p14="http://schemas.microsoft.com/office/powerpoint/2010/main" xmlns="" val="1958765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3644257412"/>
              </p:ext>
            </p:extLst>
          </p:nvPr>
        </p:nvGraphicFramePr>
        <p:xfrm>
          <a:off x="276225" y="1054710"/>
          <a:ext cx="8667749" cy="4824698"/>
        </p:xfrm>
        <a:graphic>
          <a:graphicData uri="http://schemas.openxmlformats.org/drawingml/2006/table">
            <a:tbl>
              <a:tblPr firstRow="1" bandRow="1">
                <a:tableStyleId>{5C22544A-7EE6-4342-B048-85BDC9FD1C3A}</a:tableStyleId>
              </a:tblPr>
              <a:tblGrid>
                <a:gridCol w="892059"/>
                <a:gridCol w="983789"/>
                <a:gridCol w="4863774"/>
                <a:gridCol w="1928127"/>
              </a:tblGrid>
              <a:tr h="551453">
                <a:tc>
                  <a:txBody>
                    <a:bodyPr/>
                    <a:lstStyle/>
                    <a:p>
                      <a:r>
                        <a:rPr lang="en-US" sz="1200" dirty="0" smtClean="0"/>
                        <a:t>Date Submitted</a:t>
                      </a:r>
                      <a:endParaRPr lang="en-US" sz="1200" dirty="0"/>
                    </a:p>
                  </a:txBody>
                  <a:tcPr/>
                </a:tc>
                <a:tc>
                  <a:txBody>
                    <a:bodyPr/>
                    <a:lstStyle/>
                    <a:p>
                      <a:r>
                        <a:rPr lang="en-US" sz="1200" dirty="0" smtClean="0"/>
                        <a:t>Update/DR#</a:t>
                      </a:r>
                      <a:endParaRPr lang="en-US" sz="1200" dirty="0"/>
                    </a:p>
                  </a:txBody>
                  <a:tcPr/>
                </a:tc>
                <a:tc>
                  <a:txBody>
                    <a:bodyPr/>
                    <a:lstStyle/>
                    <a:p>
                      <a:r>
                        <a:rPr lang="en-US" sz="1400" dirty="0" smtClean="0"/>
                        <a:t>Description</a:t>
                      </a:r>
                      <a:endParaRPr lang="en-US" sz="1400" dirty="0"/>
                    </a:p>
                  </a:txBody>
                  <a:tcPr/>
                </a:tc>
                <a:tc>
                  <a:txBody>
                    <a:bodyPr/>
                    <a:lstStyle/>
                    <a:p>
                      <a:r>
                        <a:rPr lang="en-US" dirty="0" smtClean="0"/>
                        <a:t>Status</a:t>
                      </a:r>
                      <a:endParaRPr lang="en-US" dirty="0"/>
                    </a:p>
                  </a:txBody>
                  <a:tcPr/>
                </a:tc>
              </a:tr>
              <a:tr h="798525">
                <a:tc>
                  <a:txBody>
                    <a:bodyPr/>
                    <a:lstStyle/>
                    <a:p>
                      <a:r>
                        <a:rPr lang="en-US" sz="1200" dirty="0" smtClean="0"/>
                        <a:t>7/7/11</a:t>
                      </a:r>
                      <a:endParaRPr lang="en-US" sz="1200" dirty="0"/>
                    </a:p>
                  </a:txBody>
                  <a:tcPr/>
                </a:tc>
                <a:tc>
                  <a:txBody>
                    <a:bodyPr/>
                    <a:lstStyle/>
                    <a:p>
                      <a:r>
                        <a:rPr lang="en-US" sz="1200" dirty="0" smtClean="0"/>
                        <a:t>DR 4303</a:t>
                      </a:r>
                      <a:endParaRPr lang="en-US" sz="1200" dirty="0"/>
                    </a:p>
                  </a:txBody>
                  <a:tcPr/>
                </a:tc>
                <a:tc>
                  <a:txBody>
                    <a:bodyPr/>
                    <a:lstStyle/>
                    <a:p>
                      <a:pPr lvl="0"/>
                      <a:r>
                        <a:rPr lang="en-US" sz="1200" dirty="0" err="1" smtClean="0"/>
                        <a:t>IngMsdCoefficients_ViirsSurfAlbedoStruct</a:t>
                      </a:r>
                      <a:r>
                        <a:rPr lang="en-US" sz="1200" dirty="0" smtClean="0"/>
                        <a:t> has two problems. Not only does it need to be wrapped in a "</a:t>
                      </a:r>
                      <a:r>
                        <a:rPr lang="en-US" sz="1200" dirty="0" err="1" smtClean="0"/>
                        <a:t>pragma</a:t>
                      </a:r>
                      <a:r>
                        <a:rPr lang="en-US" sz="1200" dirty="0" smtClean="0"/>
                        <a:t> pack(4)", but it also contains several 'long' variables (which are 4 bytes on nppdev1, but 8 bytes on moddev64)... </a:t>
                      </a:r>
                      <a:endParaRPr lang="en-US" sz="1200" dirty="0"/>
                    </a:p>
                  </a:txBody>
                  <a:tcPr/>
                </a:tc>
                <a:tc>
                  <a:txBody>
                    <a:bodyPr/>
                    <a:lstStyle/>
                    <a:p>
                      <a:r>
                        <a:rPr lang="en-US" sz="1200" kern="1200" dirty="0" smtClean="0">
                          <a:solidFill>
                            <a:schemeClr val="dk1"/>
                          </a:solidFill>
                          <a:latin typeface="+mn-lt"/>
                          <a:ea typeface="+mn-ea"/>
                          <a:cs typeface="+mn-cs"/>
                        </a:rPr>
                        <a:t>Open - Not a science</a:t>
                      </a:r>
                      <a:r>
                        <a:rPr lang="en-US" sz="1200" kern="1200" baseline="0" dirty="0" smtClean="0">
                          <a:solidFill>
                            <a:schemeClr val="dk1"/>
                          </a:solidFill>
                          <a:latin typeface="+mn-lt"/>
                          <a:ea typeface="+mn-ea"/>
                          <a:cs typeface="+mn-cs"/>
                        </a:rPr>
                        <a:t> team issue</a:t>
                      </a:r>
                      <a:endParaRPr lang="en-US" sz="1200" kern="1200" dirty="0">
                        <a:solidFill>
                          <a:schemeClr val="dk1"/>
                        </a:solidFill>
                        <a:latin typeface="+mn-lt"/>
                        <a:ea typeface="+mn-ea"/>
                        <a:cs typeface="+mn-cs"/>
                      </a:endParaRPr>
                    </a:p>
                  </a:txBody>
                  <a:tcPr/>
                </a:tc>
              </a:tr>
              <a:tr h="798525">
                <a:tc>
                  <a:txBody>
                    <a:bodyPr/>
                    <a:lstStyle/>
                    <a:p>
                      <a:r>
                        <a:rPr lang="en-US" sz="1200" dirty="0" smtClean="0"/>
                        <a:t>5/4/11</a:t>
                      </a:r>
                      <a:endParaRPr lang="en-US" sz="1200" dirty="0"/>
                    </a:p>
                  </a:txBody>
                  <a:tcPr/>
                </a:tc>
                <a:tc>
                  <a:txBody>
                    <a:bodyPr/>
                    <a:lstStyle/>
                    <a:p>
                      <a:r>
                        <a:rPr lang="en-US" sz="1200" dirty="0" smtClean="0"/>
                        <a:t>DR 4265</a:t>
                      </a:r>
                      <a:endParaRPr lang="en-US" sz="1200" dirty="0"/>
                    </a:p>
                  </a:txBody>
                  <a:tcPr/>
                </a:tc>
                <a:tc>
                  <a:txBody>
                    <a:bodyPr/>
                    <a:lstStyle/>
                    <a:p>
                      <a:r>
                        <a:rPr lang="en-US" sz="1200" dirty="0" smtClean="0"/>
                        <a:t>Surface</a:t>
                      </a:r>
                      <a:r>
                        <a:rPr lang="en-US" sz="1200" baseline="0" dirty="0" smtClean="0"/>
                        <a:t> </a:t>
                      </a:r>
                      <a:r>
                        <a:rPr lang="en-US" sz="1200" baseline="0" dirty="0" err="1" smtClean="0"/>
                        <a:t>Albedo</a:t>
                      </a:r>
                      <a:r>
                        <a:rPr lang="en-US" sz="1200" baseline="0" dirty="0" smtClean="0"/>
                        <a:t> Summary Quality flag does not count “fill” pixels. The summary quality flag is defined as "Exclusion Summary" and "Percent of pixels with one or more exclusion criteria flags" which does not meet the intent of the summary quality flag</a:t>
                      </a:r>
                      <a:endParaRPr lang="en-US" sz="1200" dirty="0"/>
                    </a:p>
                  </a:txBody>
                  <a:tcPr/>
                </a:tc>
                <a:tc>
                  <a:txBody>
                    <a:bodyPr/>
                    <a:lstStyle/>
                    <a:p>
                      <a:r>
                        <a:rPr lang="en-US" sz="1200" kern="1200" baseline="0" dirty="0" smtClean="0">
                          <a:solidFill>
                            <a:schemeClr val="dk1"/>
                          </a:solidFill>
                          <a:latin typeface="+mn-lt"/>
                          <a:ea typeface="+mn-ea"/>
                          <a:cs typeface="+mn-cs"/>
                        </a:rPr>
                        <a:t>Deferred</a:t>
                      </a:r>
                      <a:endParaRPr lang="en-US" sz="1200" kern="1200" dirty="0">
                        <a:solidFill>
                          <a:schemeClr val="dk1"/>
                        </a:solidFill>
                        <a:latin typeface="+mn-lt"/>
                        <a:ea typeface="+mn-ea"/>
                        <a:cs typeface="+mn-cs"/>
                      </a:endParaRPr>
                    </a:p>
                  </a:txBody>
                  <a:tcPr/>
                </a:tc>
              </a:tr>
              <a:tr h="798525">
                <a:tc>
                  <a:txBody>
                    <a:bodyPr/>
                    <a:lstStyle/>
                    <a:p>
                      <a:r>
                        <a:rPr lang="en-US" sz="1200" dirty="0" smtClean="0"/>
                        <a:t>1/13/11</a:t>
                      </a:r>
                      <a:endParaRPr lang="en-US" sz="1200" dirty="0"/>
                    </a:p>
                  </a:txBody>
                  <a:tcPr/>
                </a:tc>
                <a:tc>
                  <a:txBody>
                    <a:bodyPr/>
                    <a:lstStyle/>
                    <a:p>
                      <a:r>
                        <a:rPr lang="en-US" sz="1200" dirty="0" smtClean="0"/>
                        <a:t>DR 4187</a:t>
                      </a:r>
                      <a:endParaRPr lang="en-US" sz="1200" dirty="0"/>
                    </a:p>
                  </a:txBody>
                  <a:tcPr/>
                </a:tc>
                <a:tc>
                  <a:txBody>
                    <a:bodyPr/>
                    <a:lstStyle/>
                    <a:p>
                      <a:r>
                        <a:rPr lang="en-US" sz="1200" dirty="0" smtClean="0"/>
                        <a:t>Surface </a:t>
                      </a:r>
                      <a:r>
                        <a:rPr lang="en-US" sz="1200" dirty="0" err="1" smtClean="0"/>
                        <a:t>Albedo</a:t>
                      </a:r>
                      <a:r>
                        <a:rPr lang="en-US" sz="1200" dirty="0" smtClean="0"/>
                        <a:t> Mission Quality Flag for Ice Concentration exclusion. </a:t>
                      </a:r>
                      <a:r>
                        <a:rPr lang="en-US" sz="1200" kern="1200" dirty="0" smtClean="0">
                          <a:solidFill>
                            <a:schemeClr val="dk1"/>
                          </a:solidFill>
                          <a:latin typeface="+mn-lt"/>
                          <a:ea typeface="+mn-ea"/>
                          <a:cs typeface="+mn-cs"/>
                        </a:rPr>
                        <a:t>The code outputs "fill" data for any ice fields that are less than 0.99 ice concentration, but no </a:t>
                      </a:r>
                      <a:r>
                        <a:rPr lang="en-US" sz="1200" kern="1200" dirty="0" err="1" smtClean="0">
                          <a:solidFill>
                            <a:schemeClr val="dk1"/>
                          </a:solidFill>
                          <a:latin typeface="+mn-lt"/>
                          <a:ea typeface="+mn-ea"/>
                          <a:cs typeface="+mn-cs"/>
                        </a:rPr>
                        <a:t>no</a:t>
                      </a:r>
                      <a:r>
                        <a:rPr lang="en-US" sz="1200" kern="1200" dirty="0" smtClean="0">
                          <a:solidFill>
                            <a:schemeClr val="dk1"/>
                          </a:solidFill>
                          <a:latin typeface="+mn-lt"/>
                          <a:ea typeface="+mn-ea"/>
                          <a:cs typeface="+mn-cs"/>
                        </a:rPr>
                        <a:t> quality flag to indicate why the data is "fill" from the ice concentration test. There is a spare bit available in the current output set that could be used to flag the test.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latin typeface="+mn-lt"/>
                          <a:ea typeface="+mn-ea"/>
                          <a:cs typeface="+mn-cs"/>
                        </a:rPr>
                        <a:t>Deferred</a:t>
                      </a:r>
                      <a:endParaRPr lang="en-US" sz="1200" kern="1200" dirty="0" smtClean="0">
                        <a:solidFill>
                          <a:schemeClr val="dk1"/>
                        </a:solidFill>
                        <a:latin typeface="+mn-lt"/>
                        <a:ea typeface="+mn-ea"/>
                        <a:cs typeface="+mn-cs"/>
                      </a:endParaRPr>
                    </a:p>
                    <a:p>
                      <a:endParaRPr lang="en-US" sz="1200" kern="1200" dirty="0">
                        <a:solidFill>
                          <a:schemeClr val="dk1"/>
                        </a:solidFill>
                        <a:latin typeface="+mn-lt"/>
                        <a:ea typeface="+mn-ea"/>
                        <a:cs typeface="+mn-cs"/>
                      </a:endParaRPr>
                    </a:p>
                  </a:txBody>
                  <a:tcPr/>
                </a:tc>
              </a:tr>
              <a:tr h="798525">
                <a:tc>
                  <a:txBody>
                    <a:bodyPr/>
                    <a:lstStyle/>
                    <a:p>
                      <a:r>
                        <a:rPr lang="en-US" sz="1200" dirty="0" smtClean="0"/>
                        <a:t>1/13/11</a:t>
                      </a:r>
                      <a:endParaRPr lang="en-US" sz="1200" dirty="0"/>
                    </a:p>
                  </a:txBody>
                  <a:tcPr/>
                </a:tc>
                <a:tc>
                  <a:txBody>
                    <a:bodyPr/>
                    <a:lstStyle/>
                    <a:p>
                      <a:r>
                        <a:rPr lang="en-US" sz="1200" dirty="0" smtClean="0"/>
                        <a:t>DR 4186</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Surface </a:t>
                      </a:r>
                      <a:r>
                        <a:rPr lang="en-US" sz="1200" kern="1200" dirty="0" err="1" smtClean="0">
                          <a:solidFill>
                            <a:schemeClr val="dk1"/>
                          </a:solidFill>
                          <a:latin typeface="+mn-lt"/>
                          <a:ea typeface="+mn-ea"/>
                          <a:cs typeface="+mn-cs"/>
                        </a:rPr>
                        <a:t>Albedo</a:t>
                      </a:r>
                      <a:r>
                        <a:rPr lang="en-US" sz="1200" kern="1200" dirty="0" smtClean="0">
                          <a:solidFill>
                            <a:schemeClr val="dk1"/>
                          </a:solidFill>
                          <a:latin typeface="+mn-lt"/>
                          <a:ea typeface="+mn-ea"/>
                          <a:cs typeface="+mn-cs"/>
                        </a:rPr>
                        <a:t> Quality indicator needs another level.</a:t>
                      </a:r>
                      <a:r>
                        <a:rPr lang="en-US" sz="1200" kern="1200" baseline="0" dirty="0" smtClean="0">
                          <a:solidFill>
                            <a:schemeClr val="dk1"/>
                          </a:solidFill>
                          <a:latin typeface="+mn-lt"/>
                          <a:ea typeface="+mn-ea"/>
                          <a:cs typeface="+mn-cs"/>
                        </a:rPr>
                        <a:t> </a:t>
                      </a:r>
                      <a:r>
                        <a:rPr lang="en-US" sz="1200" dirty="0" smtClean="0"/>
                        <a:t>Recommend a four level quality field:.. Good, Poor (degraded), Poor (excluded), and not calculated (excluded) - to replace the current three level field of Good, Poor, and not calculated.</a:t>
                      </a:r>
                    </a:p>
                  </a:txBody>
                  <a:tcPr/>
                </a:tc>
                <a:tc>
                  <a:txBody>
                    <a:bodyPr/>
                    <a:lstStyle/>
                    <a:p>
                      <a:r>
                        <a:rPr lang="en-US" sz="1200" kern="1200" dirty="0" smtClean="0">
                          <a:solidFill>
                            <a:schemeClr val="dk1"/>
                          </a:solidFill>
                          <a:latin typeface="+mn-lt"/>
                          <a:ea typeface="+mn-ea"/>
                          <a:cs typeface="+mn-cs"/>
                        </a:rPr>
                        <a:t>Deferred</a:t>
                      </a:r>
                      <a:endParaRPr lang="en-US" sz="1200" kern="1200" dirty="0">
                        <a:solidFill>
                          <a:schemeClr val="dk1"/>
                        </a:solidFill>
                        <a:latin typeface="+mn-lt"/>
                        <a:ea typeface="+mn-ea"/>
                        <a:cs typeface="+mn-cs"/>
                      </a:endParaRPr>
                    </a:p>
                  </a:txBody>
                  <a:tcPr/>
                </a:tc>
              </a:tr>
              <a:tr h="798525">
                <a:tc>
                  <a:txBody>
                    <a:bodyPr/>
                    <a:lstStyle/>
                    <a:p>
                      <a:r>
                        <a:rPr lang="en-US" sz="1200" dirty="0" smtClean="0"/>
                        <a:t>1/6/11</a:t>
                      </a:r>
                      <a:endParaRPr lang="en-US" sz="1200" dirty="0"/>
                    </a:p>
                  </a:txBody>
                  <a:tcPr/>
                </a:tc>
                <a:tc>
                  <a:txBody>
                    <a:bodyPr/>
                    <a:lstStyle/>
                    <a:p>
                      <a:r>
                        <a:rPr lang="en-US" sz="1200" dirty="0" smtClean="0"/>
                        <a:t>DR 4183</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Surface </a:t>
                      </a:r>
                      <a:r>
                        <a:rPr lang="en-US" sz="1200" dirty="0" err="1" smtClean="0"/>
                        <a:t>Albedo</a:t>
                      </a:r>
                      <a:r>
                        <a:rPr lang="en-US" sz="1200" dirty="0" smtClean="0"/>
                        <a:t> Quality Flags are incorrect in the EDRPR. The code and EDRPR quality flag requirements differ.  The problem comes about by the merging of the land, ice, and ocean </a:t>
                      </a:r>
                      <a:r>
                        <a:rPr lang="en-US" sz="1200" dirty="0" err="1" smtClean="0"/>
                        <a:t>albedo</a:t>
                      </a:r>
                      <a:r>
                        <a:rPr lang="en-US" sz="1200" dirty="0" smtClean="0"/>
                        <a:t> IP's that all tend to have different exclusions. </a:t>
                      </a:r>
                    </a:p>
                  </a:txBody>
                  <a:tcPr/>
                </a:tc>
                <a:tc>
                  <a:txBody>
                    <a:bodyPr/>
                    <a:lstStyle/>
                    <a:p>
                      <a:r>
                        <a:rPr lang="en-US" sz="1200" b="1" kern="1200" dirty="0" smtClean="0">
                          <a:solidFill>
                            <a:srgbClr val="0000FF"/>
                          </a:solidFill>
                          <a:latin typeface="+mn-lt"/>
                          <a:ea typeface="+mn-ea"/>
                          <a:cs typeface="+mn-cs"/>
                        </a:rPr>
                        <a:t>Closed</a:t>
                      </a:r>
                      <a:r>
                        <a:rPr lang="en-US" sz="1200" kern="1200" dirty="0" smtClean="0">
                          <a:solidFill>
                            <a:schemeClr val="dk1"/>
                          </a:solidFill>
                          <a:latin typeface="+mn-lt"/>
                          <a:ea typeface="+mn-ea"/>
                          <a:cs typeface="+mn-cs"/>
                        </a:rPr>
                        <a:t> 5/5/11 EDR PR updated.</a:t>
                      </a:r>
                      <a:endParaRPr lang="en-US" sz="12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3698327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2100150808"/>
              </p:ext>
            </p:extLst>
          </p:nvPr>
        </p:nvGraphicFramePr>
        <p:xfrm>
          <a:off x="276225" y="1054711"/>
          <a:ext cx="8667749" cy="5619430"/>
        </p:xfrm>
        <a:graphic>
          <a:graphicData uri="http://schemas.openxmlformats.org/drawingml/2006/table">
            <a:tbl>
              <a:tblPr firstRow="1" bandRow="1">
                <a:tableStyleId>{5C22544A-7EE6-4342-B048-85BDC9FD1C3A}</a:tableStyleId>
              </a:tblPr>
              <a:tblGrid>
                <a:gridCol w="892059"/>
                <a:gridCol w="983789"/>
                <a:gridCol w="4863774"/>
                <a:gridCol w="1928127"/>
              </a:tblGrid>
              <a:tr h="503540">
                <a:tc>
                  <a:txBody>
                    <a:bodyPr/>
                    <a:lstStyle/>
                    <a:p>
                      <a:r>
                        <a:rPr lang="en-US" sz="1200" dirty="0" smtClean="0"/>
                        <a:t>Date Submitted</a:t>
                      </a:r>
                      <a:endParaRPr lang="en-US" sz="1200" dirty="0"/>
                    </a:p>
                  </a:txBody>
                  <a:tcPr/>
                </a:tc>
                <a:tc>
                  <a:txBody>
                    <a:bodyPr/>
                    <a:lstStyle/>
                    <a:p>
                      <a:r>
                        <a:rPr lang="en-US" sz="1200" dirty="0" smtClean="0"/>
                        <a:t>Update/DR#</a:t>
                      </a:r>
                      <a:endParaRPr lang="en-US" sz="1200" dirty="0"/>
                    </a:p>
                  </a:txBody>
                  <a:tcPr/>
                </a:tc>
                <a:tc>
                  <a:txBody>
                    <a:bodyPr/>
                    <a:lstStyle/>
                    <a:p>
                      <a:r>
                        <a:rPr lang="en-US" sz="1400" dirty="0" smtClean="0"/>
                        <a:t>Description</a:t>
                      </a:r>
                      <a:endParaRPr lang="en-US" sz="1400" dirty="0"/>
                    </a:p>
                  </a:txBody>
                  <a:tcPr/>
                </a:tc>
                <a:tc>
                  <a:txBody>
                    <a:bodyPr/>
                    <a:lstStyle/>
                    <a:p>
                      <a:r>
                        <a:rPr lang="en-US" dirty="0" smtClean="0"/>
                        <a:t>Status</a:t>
                      </a:r>
                      <a:endParaRPr lang="en-US" dirty="0"/>
                    </a:p>
                  </a:txBody>
                  <a:tcPr/>
                </a:tc>
              </a:tr>
              <a:tr h="729145">
                <a:tc>
                  <a:txBody>
                    <a:bodyPr/>
                    <a:lstStyle/>
                    <a:p>
                      <a:r>
                        <a:rPr lang="en-US" sz="1200" dirty="0" smtClean="0"/>
                        <a:t>4/30/12</a:t>
                      </a:r>
                      <a:endParaRPr lang="en-US" sz="1200" dirty="0"/>
                    </a:p>
                  </a:txBody>
                  <a:tcPr/>
                </a:tc>
                <a:tc>
                  <a:txBody>
                    <a:bodyPr/>
                    <a:lstStyle/>
                    <a:p>
                      <a:r>
                        <a:rPr lang="en-US" sz="1200" kern="1200" dirty="0" smtClean="0">
                          <a:solidFill>
                            <a:schemeClr val="dk1"/>
                          </a:solidFill>
                          <a:latin typeface="+mn-lt"/>
                          <a:ea typeface="+mn-ea"/>
                          <a:cs typeface="+mn-cs"/>
                        </a:rPr>
                        <a:t>DR 4709  </a:t>
                      </a:r>
                      <a:endParaRPr lang="en-US" sz="1200" dirty="0"/>
                    </a:p>
                  </a:txBody>
                  <a:tcPr/>
                </a:tc>
                <a:tc>
                  <a:txBody>
                    <a:bodyPr/>
                    <a:lstStyle/>
                    <a:p>
                      <a:pPr lvl="0"/>
                      <a:r>
                        <a:rPr lang="en-US" sz="1200" kern="1200" dirty="0" smtClean="0">
                          <a:solidFill>
                            <a:schemeClr val="dk1"/>
                          </a:solidFill>
                          <a:latin typeface="+mn-lt"/>
                          <a:ea typeface="+mn-ea"/>
                          <a:cs typeface="+mn-cs"/>
                        </a:rPr>
                        <a:t>Update pre-launch 2002 seeded data for BRDF Archival tiles because even after gridding is turned on, it will take many months for these tiles to be populated with VIIRS data.  </a:t>
                      </a:r>
                      <a:endParaRPr lang="en-US" sz="1200" kern="1200" dirty="0">
                        <a:solidFill>
                          <a:schemeClr val="dk1"/>
                        </a:solidFill>
                        <a:latin typeface="+mn-lt"/>
                        <a:ea typeface="+mn-ea"/>
                        <a:cs typeface="+mn-cs"/>
                      </a:endParaRPr>
                    </a:p>
                  </a:txBody>
                  <a:tcPr/>
                </a:tc>
                <a:tc>
                  <a:txBody>
                    <a:bodyPr/>
                    <a:lstStyle/>
                    <a:p>
                      <a:r>
                        <a:rPr lang="en-US" sz="1200" b="1" kern="1200" dirty="0" smtClean="0">
                          <a:solidFill>
                            <a:srgbClr val="0000FF"/>
                          </a:solidFill>
                          <a:latin typeface="+mn-lt"/>
                          <a:ea typeface="+mn-ea"/>
                          <a:cs typeface="+mn-cs"/>
                        </a:rPr>
                        <a:t>Closed. </a:t>
                      </a:r>
                      <a:r>
                        <a:rPr lang="en-US" sz="1200" kern="1200" dirty="0" smtClean="0">
                          <a:solidFill>
                            <a:schemeClr val="dk1"/>
                          </a:solidFill>
                          <a:latin typeface="+mn-lt"/>
                          <a:ea typeface="+mn-ea"/>
                          <a:cs typeface="+mn-cs"/>
                        </a:rPr>
                        <a:t>CCR 474-CCR-12-0610 went into ops 10/12/12</a:t>
                      </a:r>
                      <a:endParaRPr lang="en-US" sz="1200" kern="1200" dirty="0">
                        <a:solidFill>
                          <a:schemeClr val="dk1"/>
                        </a:solidFill>
                        <a:latin typeface="+mn-lt"/>
                        <a:ea typeface="+mn-ea"/>
                        <a:cs typeface="+mn-cs"/>
                      </a:endParaRPr>
                    </a:p>
                  </a:txBody>
                  <a:tcPr/>
                </a:tc>
              </a:tr>
              <a:tr h="918448">
                <a:tc>
                  <a:txBody>
                    <a:bodyPr/>
                    <a:lstStyle/>
                    <a:p>
                      <a:r>
                        <a:rPr lang="en-US" sz="1200" dirty="0" smtClean="0"/>
                        <a:t>4/30/12</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 4704</a:t>
                      </a:r>
                    </a:p>
                    <a:p>
                      <a:endParaRPr lang="en-US" sz="1200" dirty="0"/>
                    </a:p>
                  </a:txBody>
                  <a:tcPr/>
                </a:tc>
                <a:tc>
                  <a:txBody>
                    <a:bodyPr/>
                    <a:lstStyle/>
                    <a:p>
                      <a:pPr lvl="0"/>
                      <a:r>
                        <a:rPr lang="en-US" sz="1200" kern="1200" dirty="0" smtClean="0">
                          <a:solidFill>
                            <a:schemeClr val="dk1"/>
                          </a:solidFill>
                          <a:latin typeface="+mn-lt"/>
                          <a:ea typeface="+mn-ea"/>
                          <a:cs typeface="+mn-cs"/>
                        </a:rPr>
                        <a:t>The pre-launch</a:t>
                      </a:r>
                      <a:r>
                        <a:rPr lang="en-US" sz="1200" kern="1200" baseline="0" dirty="0" smtClean="0">
                          <a:solidFill>
                            <a:schemeClr val="dk1"/>
                          </a:solidFill>
                          <a:latin typeface="+mn-lt"/>
                          <a:ea typeface="+mn-ea"/>
                          <a:cs typeface="+mn-cs"/>
                        </a:rPr>
                        <a:t> LUT of BPSA regression coefficients used old spectral response functions</a:t>
                      </a:r>
                      <a:r>
                        <a:rPr lang="en-US" sz="1200" kern="1200" dirty="0" smtClean="0">
                          <a:solidFill>
                            <a:schemeClr val="dk1"/>
                          </a:solidFill>
                          <a:latin typeface="+mn-lt"/>
                          <a:ea typeface="+mn-ea"/>
                          <a:cs typeface="+mn-cs"/>
                        </a:rPr>
                        <a:t>. We</a:t>
                      </a:r>
                      <a:r>
                        <a:rPr lang="en-US" sz="1200" kern="1200" baseline="0" dirty="0" smtClean="0">
                          <a:solidFill>
                            <a:schemeClr val="dk1"/>
                          </a:solidFill>
                          <a:latin typeface="+mn-lt"/>
                          <a:ea typeface="+mn-ea"/>
                          <a:cs typeface="+mn-cs"/>
                        </a:rPr>
                        <a:t> generated a set of new regression coefficients after launch. This algorithm update is about replacing the old LUT with this new one and slightly adjusting some codes as needed</a:t>
                      </a:r>
                      <a:endParaRPr lang="en-US" sz="1200" dirty="0"/>
                    </a:p>
                  </a:txBody>
                  <a:tcPr/>
                </a:tc>
                <a:tc>
                  <a:txBody>
                    <a:bodyPr/>
                    <a:lstStyle/>
                    <a:p>
                      <a:r>
                        <a:rPr lang="en-US" sz="1200" b="1" dirty="0" smtClean="0">
                          <a:solidFill>
                            <a:srgbClr val="0000FF"/>
                          </a:solidFill>
                        </a:rPr>
                        <a:t>Closed. </a:t>
                      </a:r>
                    </a:p>
                    <a:p>
                      <a:r>
                        <a:rPr lang="en-US" sz="1200" dirty="0" smtClean="0"/>
                        <a:t>The results from the updated LUT was verified. </a:t>
                      </a:r>
                      <a:r>
                        <a:rPr lang="en-US" sz="1200" kern="1200" dirty="0" smtClean="0">
                          <a:solidFill>
                            <a:schemeClr val="dk1"/>
                          </a:solidFill>
                          <a:latin typeface="+mn-lt"/>
                          <a:ea typeface="+mn-ea"/>
                          <a:cs typeface="+mn-cs"/>
                        </a:rPr>
                        <a:t>CCR-12-0606,0889 into ops with Mx6.7 </a:t>
                      </a:r>
                      <a:endParaRPr lang="en-US" sz="1200" kern="1200" dirty="0">
                        <a:solidFill>
                          <a:schemeClr val="dk1"/>
                        </a:solidFill>
                        <a:latin typeface="+mn-lt"/>
                        <a:ea typeface="+mn-ea"/>
                        <a:cs typeface="+mn-cs"/>
                      </a:endParaRPr>
                    </a:p>
                  </a:txBody>
                  <a:tcPr/>
                </a:tc>
              </a:tr>
              <a:tr h="751457">
                <a:tc>
                  <a:txBody>
                    <a:bodyPr/>
                    <a:lstStyle/>
                    <a:p>
                      <a:r>
                        <a:rPr lang="en-US" sz="1200" dirty="0" smtClean="0"/>
                        <a:t>9/12/12</a:t>
                      </a:r>
                      <a:endParaRPr lang="en-US" sz="1200" dirty="0"/>
                    </a:p>
                  </a:txBody>
                  <a:tcPr/>
                </a:tc>
                <a:tc>
                  <a:txBody>
                    <a:bodyPr/>
                    <a:lstStyle/>
                    <a:p>
                      <a:r>
                        <a:rPr lang="en-US" sz="1200" dirty="0" smtClean="0"/>
                        <a:t>DR 4901 </a:t>
                      </a:r>
                      <a:endParaRPr lang="en-US" sz="1200" dirty="0"/>
                    </a:p>
                  </a:txBody>
                  <a:tcPr/>
                </a:tc>
                <a:tc>
                  <a:txBody>
                    <a:bodyPr/>
                    <a:lstStyle/>
                    <a:p>
                      <a:r>
                        <a:rPr lang="en-US" sz="1200" dirty="0" smtClean="0"/>
                        <a:t>SA Jump in precision after Mx6.2. Cal/Val analysis of the </a:t>
                      </a:r>
                      <a:r>
                        <a:rPr lang="en-US" sz="1200" dirty="0" err="1" smtClean="0"/>
                        <a:t>Albedo</a:t>
                      </a:r>
                      <a:r>
                        <a:rPr lang="en-US" sz="1200" dirty="0" smtClean="0"/>
                        <a:t> EDR shows a substantial degradation of performance for data gathered after August 9th when Mx6.2 went operational. This might be caused by an incorrect LUT used for this algorithm. </a:t>
                      </a:r>
                      <a:endParaRPr lang="en-US" sz="1200" dirty="0"/>
                    </a:p>
                  </a:txBody>
                  <a:tcPr/>
                </a:tc>
                <a:tc>
                  <a:txBody>
                    <a:bodyPr/>
                    <a:lstStyle/>
                    <a:p>
                      <a:r>
                        <a:rPr lang="en-US" sz="1200" b="1" kern="1200" dirty="0" smtClean="0">
                          <a:solidFill>
                            <a:srgbClr val="0000FF"/>
                          </a:solidFill>
                          <a:latin typeface="+mn-lt"/>
                          <a:ea typeface="+mn-ea"/>
                          <a:cs typeface="+mn-cs"/>
                        </a:rPr>
                        <a:t>Closed  </a:t>
                      </a:r>
                      <a:r>
                        <a:rPr lang="en-US" sz="1200" kern="1200" dirty="0" smtClean="0">
                          <a:solidFill>
                            <a:schemeClr val="dk1"/>
                          </a:solidFill>
                          <a:latin typeface="+mn-lt"/>
                          <a:ea typeface="+mn-ea"/>
                          <a:cs typeface="+mn-cs"/>
                        </a:rPr>
                        <a:t>Did not occur after SA BPSA LUT DR4704 became operational in Mx6.7.</a:t>
                      </a:r>
                      <a:endParaRPr lang="en-US" sz="1200" kern="1200" dirty="0">
                        <a:solidFill>
                          <a:schemeClr val="dk1"/>
                        </a:solidFill>
                        <a:latin typeface="+mn-lt"/>
                        <a:ea typeface="+mn-ea"/>
                        <a:cs typeface="+mn-cs"/>
                      </a:endParaRPr>
                    </a:p>
                  </a:txBody>
                  <a:tcPr/>
                </a:tc>
              </a:tr>
              <a:tr h="918448">
                <a:tc>
                  <a:txBody>
                    <a:bodyPr/>
                    <a:lstStyle/>
                    <a:p>
                      <a:r>
                        <a:rPr lang="en-US" sz="1200" dirty="0" smtClean="0"/>
                        <a:t>8/22/12</a:t>
                      </a:r>
                      <a:endParaRPr lang="en-US" sz="1200" dirty="0"/>
                    </a:p>
                  </a:txBody>
                  <a:tcPr/>
                </a:tc>
                <a:tc>
                  <a:txBody>
                    <a:bodyPr/>
                    <a:lstStyle/>
                    <a:p>
                      <a:r>
                        <a:rPr lang="fr-FR" sz="1200" dirty="0" smtClean="0"/>
                        <a:t>DR 4882</a:t>
                      </a:r>
                      <a:endParaRPr lang="en-US" sz="1200" dirty="0"/>
                    </a:p>
                  </a:txBody>
                  <a:tcPr/>
                </a:tc>
                <a:tc>
                  <a:txBody>
                    <a:bodyPr/>
                    <a:lstStyle/>
                    <a:p>
                      <a:r>
                        <a:rPr lang="fr-FR" sz="1200" dirty="0" smtClean="0"/>
                        <a:t>SA </a:t>
                      </a:r>
                      <a:r>
                        <a:rPr lang="fr-FR" sz="1200" dirty="0" err="1" smtClean="0"/>
                        <a:t>Fix</a:t>
                      </a:r>
                      <a:r>
                        <a:rPr lang="fr-FR" sz="1200" dirty="0" smtClean="0"/>
                        <a:t> BRDF </a:t>
                      </a:r>
                      <a:r>
                        <a:rPr lang="fr-FR" sz="1200" dirty="0" err="1" smtClean="0"/>
                        <a:t>Kernel</a:t>
                      </a:r>
                      <a:r>
                        <a:rPr lang="fr-FR" sz="1200" dirty="0" smtClean="0"/>
                        <a:t> </a:t>
                      </a:r>
                      <a:r>
                        <a:rPr lang="fr-FR" sz="1200" dirty="0" err="1" smtClean="0"/>
                        <a:t>Selection</a:t>
                      </a:r>
                      <a:r>
                        <a:rPr lang="fr-FR" sz="1200" dirty="0" smtClean="0"/>
                        <a:t>. </a:t>
                      </a:r>
                      <a:r>
                        <a:rPr lang="en-US" sz="1200" dirty="0" smtClean="0"/>
                        <a:t>BRDF derivation using a "best" fitting kernel model is selected from a multiple kernel combination approach. This is not necessary, and even may cause problems.  Investigation shows that a fixed </a:t>
                      </a:r>
                      <a:r>
                        <a:rPr lang="en-US" sz="1200" dirty="0" err="1" smtClean="0"/>
                        <a:t>RossThick</a:t>
                      </a:r>
                      <a:r>
                        <a:rPr lang="en-US" sz="1200" dirty="0" smtClean="0"/>
                        <a:t> Li-Sparse </a:t>
                      </a:r>
                      <a:r>
                        <a:rPr lang="en-US" sz="1200" dirty="0" err="1" smtClean="0"/>
                        <a:t>Reciproral</a:t>
                      </a:r>
                      <a:r>
                        <a:rPr lang="en-US" sz="1200" dirty="0" smtClean="0"/>
                        <a:t> (RTLSR) kernel (which is the MODIS heritage) is the best approach for the VIIRS Gridded </a:t>
                      </a:r>
                      <a:r>
                        <a:rPr lang="en-US" sz="1200" dirty="0" err="1" smtClean="0"/>
                        <a:t>Albedo</a:t>
                      </a:r>
                      <a:r>
                        <a:rPr lang="en-US" sz="1200" dirty="0" smtClean="0"/>
                        <a:t>/BRDF derivation. </a:t>
                      </a:r>
                      <a:endParaRPr lang="en-US" sz="1200" dirty="0"/>
                    </a:p>
                  </a:txBody>
                  <a:tcPr/>
                </a:tc>
                <a:tc>
                  <a:txBody>
                    <a:bodyPr/>
                    <a:lstStyle/>
                    <a:p>
                      <a:r>
                        <a:rPr lang="en-US" sz="1200" b="1" kern="1200" dirty="0" smtClean="0">
                          <a:solidFill>
                            <a:srgbClr val="0000FF"/>
                          </a:solidFill>
                          <a:latin typeface="+mn-lt"/>
                          <a:ea typeface="+mn-ea"/>
                          <a:cs typeface="+mn-cs"/>
                        </a:rPr>
                        <a:t>Closed.</a:t>
                      </a:r>
                      <a:r>
                        <a:rPr lang="en-US" sz="1200" kern="1200" dirty="0" smtClean="0">
                          <a:solidFill>
                            <a:schemeClr val="dk1"/>
                          </a:solidFill>
                          <a:latin typeface="+mn-lt"/>
                          <a:ea typeface="+mn-ea"/>
                          <a:cs typeface="+mn-cs"/>
                        </a:rPr>
                        <a:t>474-CCR-12-0607 passed AERB 16 Jan 13</a:t>
                      </a:r>
                    </a:p>
                    <a:p>
                      <a:r>
                        <a:rPr lang="en-US" sz="1200" kern="1200" dirty="0" smtClean="0">
                          <a:solidFill>
                            <a:schemeClr val="dk1"/>
                          </a:solidFill>
                          <a:latin typeface="+mn-lt"/>
                          <a:ea typeface="+mn-ea"/>
                          <a:cs typeface="+mn-cs"/>
                        </a:rPr>
                        <a:t>Approved 16 Jan AERB for Mx7.1</a:t>
                      </a:r>
                      <a:endParaRPr lang="en-US" sz="1200" kern="1200" dirty="0">
                        <a:solidFill>
                          <a:schemeClr val="dk1"/>
                        </a:solidFill>
                        <a:latin typeface="+mn-lt"/>
                        <a:ea typeface="+mn-ea"/>
                        <a:cs typeface="+mn-cs"/>
                      </a:endParaRPr>
                    </a:p>
                  </a:txBody>
                  <a:tcPr/>
                </a:tc>
              </a:tr>
              <a:tr h="751457">
                <a:tc>
                  <a:txBody>
                    <a:bodyPr/>
                    <a:lstStyle/>
                    <a:p>
                      <a:r>
                        <a:rPr lang="en-US" sz="1200" dirty="0" smtClean="0"/>
                        <a:t>3/28/13</a:t>
                      </a:r>
                      <a:endParaRPr lang="en-US" sz="1200" dirty="0"/>
                    </a:p>
                  </a:txBody>
                  <a:tcPr/>
                </a:tc>
                <a:tc>
                  <a:txBody>
                    <a:bodyPr/>
                    <a:lstStyle/>
                    <a:p>
                      <a:r>
                        <a:rPr lang="en-US" sz="1200" kern="1200" dirty="0" smtClean="0">
                          <a:solidFill>
                            <a:schemeClr val="dk1"/>
                          </a:solidFill>
                          <a:latin typeface="+mn-lt"/>
                          <a:ea typeface="+mn-ea"/>
                          <a:cs typeface="+mn-cs"/>
                        </a:rPr>
                        <a:t>DR 7114 </a:t>
                      </a:r>
                      <a:endParaRPr lang="en-US" sz="1200" dirty="0"/>
                    </a:p>
                  </a:txBody>
                  <a:tcPr/>
                </a:tc>
                <a:tc>
                  <a:txBody>
                    <a:bodyPr/>
                    <a:lstStyle/>
                    <a:p>
                      <a:pPr lvl="0"/>
                      <a:r>
                        <a:rPr lang="en-US" sz="1200" dirty="0" smtClean="0"/>
                        <a:t>17-Day LSA GIP experienced failures in Mx6.7 due to the code was blindly using fill values for the </a:t>
                      </a:r>
                      <a:r>
                        <a:rPr lang="en-US" sz="1200" dirty="0" err="1" smtClean="0"/>
                        <a:t>coeff</a:t>
                      </a:r>
                      <a:r>
                        <a:rPr lang="en-US" sz="1200" dirty="0" smtClean="0"/>
                        <a:t> in the </a:t>
                      </a:r>
                      <a:r>
                        <a:rPr lang="en-US" sz="1200" dirty="0" err="1" smtClean="0"/>
                        <a:t>ProGipViirsGridToGridLSA</a:t>
                      </a:r>
                      <a:r>
                        <a:rPr lang="en-US" sz="1200" dirty="0" smtClean="0"/>
                        <a:t> when calculating </a:t>
                      </a:r>
                      <a:r>
                        <a:rPr lang="en-US" sz="1200" dirty="0" err="1" smtClean="0"/>
                        <a:t>Nbar</a:t>
                      </a:r>
                      <a:r>
                        <a:rPr lang="en-US" sz="1200" dirty="0" smtClean="0"/>
                        <a:t>, </a:t>
                      </a:r>
                      <a:r>
                        <a:rPr lang="en-US" sz="1200" dirty="0" err="1" smtClean="0"/>
                        <a:t>BlackSky</a:t>
                      </a:r>
                      <a:r>
                        <a:rPr lang="en-US" sz="1200" dirty="0" smtClean="0"/>
                        <a:t>, and </a:t>
                      </a:r>
                      <a:r>
                        <a:rPr lang="en-US" sz="1200" dirty="0" err="1" smtClean="0"/>
                        <a:t>WhiteSky</a:t>
                      </a:r>
                      <a:r>
                        <a:rPr lang="en-US" sz="1200" dirty="0" smtClean="0"/>
                        <a:t> causing the </a:t>
                      </a:r>
                      <a:r>
                        <a:rPr lang="en-US" sz="1200" dirty="0" err="1" smtClean="0"/>
                        <a:t>ProCmnScaler</a:t>
                      </a:r>
                      <a:r>
                        <a:rPr lang="en-US" sz="1200" dirty="0" smtClean="0"/>
                        <a:t> not to recognize the new </a:t>
                      </a:r>
                      <a:r>
                        <a:rPr lang="en-US" sz="1200" dirty="0" err="1" smtClean="0"/>
                        <a:t>fillvaules</a:t>
                      </a:r>
                      <a:r>
                        <a:rPr lang="en-US" sz="1200" dirty="0" smtClean="0"/>
                        <a:t> and causing a scale out of bound message</a:t>
                      </a:r>
                      <a:endParaRPr lang="en-US" sz="1200" kern="1200" dirty="0" smtClean="0">
                        <a:solidFill>
                          <a:schemeClr val="dk1"/>
                        </a:solidFill>
                        <a:latin typeface="+mn-lt"/>
                        <a:ea typeface="+mn-ea"/>
                        <a:cs typeface="+mn-cs"/>
                      </a:endParaRPr>
                    </a:p>
                  </a:txBody>
                  <a:tcPr/>
                </a:tc>
                <a:tc>
                  <a:txBody>
                    <a:bodyPr/>
                    <a:lstStyle/>
                    <a:p>
                      <a:r>
                        <a:rPr lang="en-US" sz="1200" b="1" kern="1200" dirty="0" smtClean="0">
                          <a:solidFill>
                            <a:srgbClr val="0000FF"/>
                          </a:solidFill>
                          <a:latin typeface="+mn-lt"/>
                          <a:ea typeface="+mn-ea"/>
                          <a:cs typeface="+mn-cs"/>
                        </a:rPr>
                        <a:t>Closed.</a:t>
                      </a:r>
                      <a:r>
                        <a:rPr lang="en-US" sz="1200" kern="1200" dirty="0" smtClean="0">
                          <a:solidFill>
                            <a:schemeClr val="dk1"/>
                          </a:solidFill>
                          <a:latin typeface="+mn-lt"/>
                          <a:ea typeface="+mn-ea"/>
                          <a:cs typeface="+mn-cs"/>
                        </a:rPr>
                        <a:t>CCR_474-CCR-13-1031 passed AERB on17 May schedule for Mx8.0</a:t>
                      </a:r>
                      <a:endParaRPr lang="en-US" sz="1200" kern="1200" dirty="0">
                        <a:solidFill>
                          <a:schemeClr val="dk1"/>
                        </a:solidFill>
                        <a:latin typeface="+mn-lt"/>
                        <a:ea typeface="+mn-ea"/>
                        <a:cs typeface="+mn-cs"/>
                      </a:endParaRPr>
                    </a:p>
                  </a:txBody>
                  <a:tcPr/>
                </a:tc>
              </a:tr>
              <a:tr h="729145">
                <a:tc>
                  <a:txBody>
                    <a:bodyPr/>
                    <a:lstStyle/>
                    <a:p>
                      <a:r>
                        <a:rPr lang="en-US" sz="1200" dirty="0" smtClean="0"/>
                        <a:t>6/14/2013</a:t>
                      </a:r>
                      <a:endParaRPr lang="en-US" sz="1200" dirty="0"/>
                    </a:p>
                  </a:txBody>
                  <a:tcPr/>
                </a:tc>
                <a:tc>
                  <a:txBody>
                    <a:bodyPr/>
                    <a:lstStyle/>
                    <a:p>
                      <a:r>
                        <a:rPr lang="en-US" sz="1200" b="0" dirty="0" smtClean="0"/>
                        <a:t>DR  7241</a:t>
                      </a:r>
                      <a:endParaRPr lang="en-US" sz="1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Land Surface </a:t>
                      </a:r>
                      <a:r>
                        <a:rPr lang="en-US" sz="1200" dirty="0" err="1" smtClean="0"/>
                        <a:t>Albedo</a:t>
                      </a:r>
                      <a:r>
                        <a:rPr lang="en-US" sz="1200" baseline="0" dirty="0" smtClean="0"/>
                        <a:t> Beta Maturity</a:t>
                      </a:r>
                      <a:endParaRPr lang="en-US" sz="1200" dirty="0" smtClean="0"/>
                    </a:p>
                  </a:txBody>
                  <a:tcPr/>
                </a:tc>
                <a:tc>
                  <a:txBody>
                    <a:bodyPr/>
                    <a:lstStyle/>
                    <a:p>
                      <a:r>
                        <a:rPr lang="en-US" sz="1200" b="1" kern="1200" dirty="0" smtClean="0">
                          <a:solidFill>
                            <a:srgbClr val="0000FF"/>
                          </a:solidFill>
                          <a:latin typeface="+mn-lt"/>
                          <a:ea typeface="+mn-ea"/>
                          <a:cs typeface="+mn-cs"/>
                        </a:rPr>
                        <a:t>Closed  </a:t>
                      </a:r>
                      <a:r>
                        <a:rPr lang="en-US" sz="1200" kern="1200" dirty="0" smtClean="0">
                          <a:solidFill>
                            <a:schemeClr val="dk1"/>
                          </a:solidFill>
                          <a:latin typeface="+mn-lt"/>
                          <a:ea typeface="+mn-ea"/>
                          <a:cs typeface="+mn-cs"/>
                        </a:rPr>
                        <a:t>474-CCR-13-0892 approved</a:t>
                      </a:r>
                      <a:endParaRPr lang="en-US" sz="12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72843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3635881897"/>
              </p:ext>
            </p:extLst>
          </p:nvPr>
        </p:nvGraphicFramePr>
        <p:xfrm>
          <a:off x="276225" y="827998"/>
          <a:ext cx="8667749" cy="5992163"/>
        </p:xfrm>
        <a:graphic>
          <a:graphicData uri="http://schemas.openxmlformats.org/drawingml/2006/table">
            <a:tbl>
              <a:tblPr firstRow="1" bandRow="1">
                <a:tableStyleId>{5C22544A-7EE6-4342-B048-85BDC9FD1C3A}</a:tableStyleId>
              </a:tblPr>
              <a:tblGrid>
                <a:gridCol w="892059"/>
                <a:gridCol w="849702"/>
                <a:gridCol w="4713890"/>
                <a:gridCol w="2212098"/>
              </a:tblGrid>
              <a:tr h="440970">
                <a:tc>
                  <a:txBody>
                    <a:bodyPr/>
                    <a:lstStyle/>
                    <a:p>
                      <a:r>
                        <a:rPr lang="en-US" sz="1200" dirty="0" smtClean="0"/>
                        <a:t>Date Submitted</a:t>
                      </a:r>
                      <a:endParaRPr lang="en-US" sz="1200" dirty="0"/>
                    </a:p>
                  </a:txBody>
                  <a:tcPr/>
                </a:tc>
                <a:tc>
                  <a:txBody>
                    <a:bodyPr/>
                    <a:lstStyle/>
                    <a:p>
                      <a:r>
                        <a:rPr lang="en-US" sz="1200" dirty="0" smtClean="0"/>
                        <a:t>Update/DR#</a:t>
                      </a:r>
                      <a:endParaRPr lang="en-US" sz="1200" dirty="0"/>
                    </a:p>
                  </a:txBody>
                  <a:tcPr/>
                </a:tc>
                <a:tc>
                  <a:txBody>
                    <a:bodyPr/>
                    <a:lstStyle/>
                    <a:p>
                      <a:r>
                        <a:rPr lang="en-US" sz="1400" dirty="0" smtClean="0"/>
                        <a:t>Description</a:t>
                      </a:r>
                      <a:endParaRPr lang="en-US" sz="1400" dirty="0"/>
                    </a:p>
                  </a:txBody>
                  <a:tcPr/>
                </a:tc>
                <a:tc>
                  <a:txBody>
                    <a:bodyPr/>
                    <a:lstStyle/>
                    <a:p>
                      <a:r>
                        <a:rPr lang="en-US" dirty="0" smtClean="0"/>
                        <a:t>Status</a:t>
                      </a:r>
                      <a:endParaRPr lang="en-US" dirty="0"/>
                    </a:p>
                  </a:txBody>
                  <a:tcPr/>
                </a:tc>
              </a:tr>
              <a:tr h="970134">
                <a:tc>
                  <a:txBody>
                    <a:bodyPr/>
                    <a:lstStyle/>
                    <a:p>
                      <a:r>
                        <a:rPr lang="en-US" sz="1200" dirty="0" smtClean="0"/>
                        <a:t>9/6/2013</a:t>
                      </a:r>
                      <a:endParaRPr lang="en-US" sz="1200" dirty="0"/>
                    </a:p>
                  </a:txBody>
                  <a:tcPr/>
                </a:tc>
                <a:tc>
                  <a:txBody>
                    <a:bodyPr/>
                    <a:lstStyle/>
                    <a:p>
                      <a:r>
                        <a:rPr lang="en-US" sz="1200" b="1" kern="1200" dirty="0" smtClean="0">
                          <a:solidFill>
                            <a:schemeClr val="dk1"/>
                          </a:solidFill>
                          <a:latin typeface="+mn-lt"/>
                          <a:ea typeface="Calibri"/>
                          <a:cs typeface="Times New Roman"/>
                        </a:rPr>
                        <a:t>DR7357</a:t>
                      </a:r>
                      <a:endParaRPr lang="en-US" sz="1200" b="1" dirty="0"/>
                    </a:p>
                  </a:txBody>
                  <a:tcPr/>
                </a:tc>
                <a:tc>
                  <a:txBody>
                    <a:bodyPr/>
                    <a:lstStyle/>
                    <a:p>
                      <a:pPr marL="0" marR="0">
                        <a:lnSpc>
                          <a:spcPct val="115000"/>
                        </a:lnSpc>
                        <a:spcBef>
                          <a:spcPts val="0"/>
                        </a:spcBef>
                        <a:spcAft>
                          <a:spcPts val="0"/>
                        </a:spcAft>
                      </a:pPr>
                      <a:r>
                        <a:rPr lang="en-US" sz="1000" b="1" dirty="0" smtClean="0">
                          <a:latin typeface="+mj-lt"/>
                          <a:ea typeface="Calibri"/>
                          <a:cs typeface="Times New Roman"/>
                        </a:rPr>
                        <a:t>VIIRS SA Most DPSA IP QA are just fill</a:t>
                      </a:r>
                      <a:r>
                        <a:rPr lang="en-US" sz="1000" dirty="0" smtClean="0">
                          <a:latin typeface="+mj-lt"/>
                          <a:ea typeface="Calibri"/>
                          <a:cs typeface="Times New Roman"/>
                        </a:rPr>
                        <a:t> </a:t>
                      </a:r>
                      <a:br>
                        <a:rPr lang="en-US" sz="1000" dirty="0" smtClean="0">
                          <a:latin typeface="+mj-lt"/>
                          <a:ea typeface="Calibri"/>
                          <a:cs typeface="Times New Roman"/>
                        </a:rPr>
                      </a:br>
                      <a:r>
                        <a:rPr lang="en-US" sz="1000" dirty="0" smtClean="0">
                          <a:latin typeface="+mj-lt"/>
                          <a:ea typeface="Calibri"/>
                          <a:cs typeface="Times New Roman"/>
                        </a:rPr>
                        <a:t>The DPSA IP quality flag is making it difficult to evaluate the DPSA product because most of the QA are just fill value.</a:t>
                      </a:r>
                    </a:p>
                    <a:p>
                      <a:pPr lvl="0"/>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dk1"/>
                          </a:solidFill>
                          <a:latin typeface="+mn-lt"/>
                          <a:ea typeface="Calibri"/>
                          <a:cs typeface="Times New Roman"/>
                        </a:rPr>
                        <a:t>Status</a:t>
                      </a:r>
                      <a:r>
                        <a:rPr lang="en-US" sz="1000" kern="1200" dirty="0" smtClean="0">
                          <a:solidFill>
                            <a:schemeClr val="dk1"/>
                          </a:solidFill>
                          <a:latin typeface="+mn-lt"/>
                          <a:ea typeface="Calibri"/>
                          <a:cs typeface="Times New Roman"/>
                        </a:rPr>
                        <a:t>:  </a:t>
                      </a:r>
                      <a:r>
                        <a:rPr lang="en-US" sz="1000" b="1" kern="1200" dirty="0" smtClean="0">
                          <a:solidFill>
                            <a:schemeClr val="dk1"/>
                          </a:solidFill>
                          <a:latin typeface="+mn-lt"/>
                          <a:ea typeface="Calibri"/>
                          <a:cs typeface="Times New Roman"/>
                        </a:rPr>
                        <a:t>Analysis</a:t>
                      </a:r>
                      <a:r>
                        <a:rPr lang="en-US" sz="1000" kern="1200" dirty="0" smtClean="0">
                          <a:solidFill>
                            <a:schemeClr val="dk1"/>
                          </a:solidFill>
                          <a:latin typeface="+mn-lt"/>
                          <a:ea typeface="Calibri"/>
                          <a:cs typeface="Times New Roman"/>
                        </a:rPr>
                        <a:t>.</a:t>
                      </a:r>
                      <a:r>
                        <a:rPr lang="en-US" sz="1000" kern="1200" baseline="0" dirty="0" smtClean="0">
                          <a:solidFill>
                            <a:schemeClr val="dk1"/>
                          </a:solidFill>
                          <a:latin typeface="+mn-lt"/>
                          <a:ea typeface="Calibri"/>
                          <a:cs typeface="Times New Roman"/>
                        </a:rPr>
                        <a:t> </a:t>
                      </a:r>
                      <a:r>
                        <a:rPr lang="en-US" sz="1000" kern="1200" dirty="0" smtClean="0">
                          <a:solidFill>
                            <a:schemeClr val="dk1"/>
                          </a:solidFill>
                          <a:latin typeface="+mn-lt"/>
                          <a:ea typeface="Calibri"/>
                          <a:cs typeface="Times New Roman"/>
                        </a:rPr>
                        <a:t> Has not been submitted to DRAT.  20 Sept </a:t>
                      </a:r>
                      <a:r>
                        <a:rPr lang="en-US" sz="1000" kern="1200" dirty="0" err="1" smtClean="0">
                          <a:solidFill>
                            <a:schemeClr val="dk1"/>
                          </a:solidFill>
                          <a:latin typeface="+mn-lt"/>
                          <a:ea typeface="Calibri"/>
                          <a:cs typeface="Times New Roman"/>
                        </a:rPr>
                        <a:t>B.Yu</a:t>
                      </a:r>
                      <a:r>
                        <a:rPr lang="en-US" sz="1000" kern="1200" dirty="0" smtClean="0">
                          <a:solidFill>
                            <a:schemeClr val="dk1"/>
                          </a:solidFill>
                          <a:latin typeface="+mn-lt"/>
                          <a:ea typeface="Calibri"/>
                          <a:cs typeface="Times New Roman"/>
                        </a:rPr>
                        <a:t> discussed at Land biweekly.   Data from non-retained LSA granulated IP data pulls Dec 13 and Mar 14 should help in this investigation.  </a:t>
                      </a:r>
                    </a:p>
                  </a:txBody>
                  <a:tcPr/>
                </a:tc>
              </a:tr>
              <a:tr h="1092503">
                <a:tc>
                  <a:txBody>
                    <a:bodyPr/>
                    <a:lstStyle/>
                    <a:p>
                      <a:r>
                        <a:rPr lang="en-US" sz="1200" dirty="0" smtClean="0"/>
                        <a:t>6/14/2013</a:t>
                      </a:r>
                      <a:endParaRPr lang="en-US" sz="1200" dirty="0"/>
                    </a:p>
                  </a:txBody>
                  <a:tcPr/>
                </a:tc>
                <a:tc>
                  <a:txBody>
                    <a:bodyPr/>
                    <a:lstStyle/>
                    <a:p>
                      <a:r>
                        <a:rPr lang="en-US" sz="1200" b="1" dirty="0" smtClean="0">
                          <a:latin typeface="+mn-lt"/>
                          <a:ea typeface="Calibri"/>
                          <a:cs typeface="Times New Roman"/>
                        </a:rPr>
                        <a:t>DR 7224 </a:t>
                      </a:r>
                      <a:endParaRPr lang="en-US" sz="1200" b="1" dirty="0"/>
                    </a:p>
                  </a:txBody>
                  <a:tcPr/>
                </a:tc>
                <a:tc>
                  <a:txBody>
                    <a:bodyPr/>
                    <a:lstStyle/>
                    <a:p>
                      <a:pPr marL="0" marR="0">
                        <a:lnSpc>
                          <a:spcPct val="115000"/>
                        </a:lnSpc>
                        <a:spcBef>
                          <a:spcPts val="0"/>
                        </a:spcBef>
                        <a:spcAft>
                          <a:spcPts val="0"/>
                        </a:spcAft>
                      </a:pPr>
                      <a:r>
                        <a:rPr lang="en-US" sz="1000" b="1" dirty="0" smtClean="0">
                          <a:latin typeface="+mn-lt"/>
                          <a:ea typeface="Calibri"/>
                          <a:cs typeface="Times New Roman"/>
                        </a:rPr>
                        <a:t>JPSS-1 </a:t>
                      </a:r>
                      <a:r>
                        <a:rPr lang="en-US" sz="1000" b="1" dirty="0" err="1" smtClean="0">
                          <a:latin typeface="+mn-lt"/>
                          <a:ea typeface="Calibri"/>
                          <a:cs typeface="Times New Roman"/>
                        </a:rPr>
                        <a:t>Alg</a:t>
                      </a:r>
                      <a:r>
                        <a:rPr lang="en-US" sz="1000" b="1" dirty="0" smtClean="0">
                          <a:latin typeface="+mn-lt"/>
                          <a:ea typeface="Calibri"/>
                          <a:cs typeface="Times New Roman"/>
                        </a:rPr>
                        <a:t> Improvements Recommended - Surface </a:t>
                      </a:r>
                      <a:r>
                        <a:rPr lang="en-US" sz="1000" b="1" dirty="0" err="1" smtClean="0">
                          <a:latin typeface="+mn-lt"/>
                          <a:ea typeface="Calibri"/>
                          <a:cs typeface="Times New Roman"/>
                        </a:rPr>
                        <a:t>Albedo</a:t>
                      </a:r>
                      <a:endParaRPr lang="en-US" sz="1000" dirty="0" smtClean="0">
                        <a:latin typeface="+mn-lt"/>
                        <a:ea typeface="Calibri"/>
                        <a:cs typeface="Times New Roman"/>
                      </a:endParaRPr>
                    </a:p>
                    <a:p>
                      <a:pPr marL="0" marR="0">
                        <a:lnSpc>
                          <a:spcPct val="115000"/>
                        </a:lnSpc>
                        <a:spcBef>
                          <a:spcPts val="0"/>
                        </a:spcBef>
                        <a:spcAft>
                          <a:spcPts val="0"/>
                        </a:spcAft>
                      </a:pPr>
                      <a:r>
                        <a:rPr lang="en-US" sz="1000" dirty="0" smtClean="0">
                          <a:latin typeface="+mn-lt"/>
                          <a:ea typeface="Calibri"/>
                          <a:cs typeface="Times New Roman"/>
                        </a:rPr>
                        <a:t>Provide one blended </a:t>
                      </a:r>
                      <a:r>
                        <a:rPr lang="en-US" sz="1000" dirty="0" err="1" smtClean="0">
                          <a:latin typeface="+mn-lt"/>
                          <a:ea typeface="Calibri"/>
                          <a:cs typeface="Times New Roman"/>
                        </a:rPr>
                        <a:t>albedo</a:t>
                      </a:r>
                      <a:r>
                        <a:rPr lang="en-US" sz="1000" dirty="0" smtClean="0">
                          <a:latin typeface="+mn-lt"/>
                          <a:ea typeface="Calibri"/>
                          <a:cs typeface="Times New Roman"/>
                        </a:rPr>
                        <a:t> product rather than current two of BPSA and DPSA. Surface </a:t>
                      </a:r>
                      <a:r>
                        <a:rPr lang="en-US" sz="1000" dirty="0" err="1" smtClean="0">
                          <a:latin typeface="+mn-lt"/>
                          <a:ea typeface="Calibri"/>
                          <a:cs typeface="Times New Roman"/>
                        </a:rPr>
                        <a:t>Albedo</a:t>
                      </a:r>
                      <a:r>
                        <a:rPr lang="en-US" sz="1000" dirty="0" smtClean="0">
                          <a:latin typeface="+mn-lt"/>
                          <a:ea typeface="Calibri"/>
                          <a:cs typeface="Times New Roman"/>
                        </a:rPr>
                        <a:t> cal/</a:t>
                      </a:r>
                      <a:r>
                        <a:rPr lang="en-US" sz="1000" dirty="0" err="1" smtClean="0">
                          <a:latin typeface="+mn-lt"/>
                          <a:ea typeface="Calibri"/>
                          <a:cs typeface="Times New Roman"/>
                        </a:rPr>
                        <a:t>val</a:t>
                      </a:r>
                      <a:r>
                        <a:rPr lang="en-US" sz="1000" dirty="0" smtClean="0">
                          <a:latin typeface="+mn-lt"/>
                          <a:ea typeface="Calibri"/>
                          <a:cs typeface="Times New Roman"/>
                        </a:rPr>
                        <a:t> team recommendation</a:t>
                      </a:r>
                      <a:r>
                        <a:rPr lang="en-US" sz="1000" baseline="0" dirty="0" smtClean="0">
                          <a:latin typeface="+mn-lt"/>
                          <a:ea typeface="Calibri"/>
                          <a:cs typeface="Times New Roman"/>
                        </a:rPr>
                        <a:t> as a </a:t>
                      </a:r>
                      <a:r>
                        <a:rPr lang="en-US" sz="1000" dirty="0" smtClean="0">
                          <a:latin typeface="+mn-lt"/>
                          <a:ea typeface="Calibri"/>
                          <a:cs typeface="Times New Roman"/>
                        </a:rPr>
                        <a:t>JPSS-1 algorithm enhancement.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ea typeface="Calibri"/>
                          <a:cs typeface="Times New Roman"/>
                        </a:rPr>
                        <a:t>Status:  Analysis. </a:t>
                      </a:r>
                      <a:endParaRPr lang="en-US" sz="1000" dirty="0" smtClean="0"/>
                    </a:p>
                    <a:p>
                      <a:endParaRPr lang="en-US" sz="1000" kern="1200" dirty="0">
                        <a:solidFill>
                          <a:schemeClr val="dk1"/>
                        </a:solidFill>
                        <a:latin typeface="+mn-lt"/>
                        <a:ea typeface="+mn-ea"/>
                        <a:cs typeface="+mn-cs"/>
                      </a:endParaRPr>
                    </a:p>
                  </a:txBody>
                  <a:tcPr/>
                </a:tc>
              </a:tr>
              <a:tr h="1599618">
                <a:tc>
                  <a:txBody>
                    <a:bodyPr/>
                    <a:lstStyle/>
                    <a:p>
                      <a:r>
                        <a:rPr lang="en-US" sz="1200" dirty="0" smtClean="0"/>
                        <a:t>4/16/2013</a:t>
                      </a:r>
                      <a:endParaRPr lang="en-US" sz="1200" dirty="0"/>
                    </a:p>
                  </a:txBody>
                  <a:tcPr/>
                </a:tc>
                <a:tc>
                  <a:txBody>
                    <a:bodyPr/>
                    <a:lstStyle/>
                    <a:p>
                      <a:r>
                        <a:rPr lang="en-US" sz="1200" b="1" dirty="0" smtClean="0">
                          <a:latin typeface="+mn-lt"/>
                          <a:ea typeface="Calibri"/>
                          <a:cs typeface="Times New Roman"/>
                        </a:rPr>
                        <a:t>DR 7148 </a:t>
                      </a:r>
                      <a:endParaRPr lang="en-US" sz="1200" b="1" dirty="0"/>
                    </a:p>
                  </a:txBody>
                  <a:tcPr/>
                </a:tc>
                <a:tc>
                  <a:txBody>
                    <a:bodyPr/>
                    <a:lstStyle/>
                    <a:p>
                      <a:pPr marL="0" marR="0">
                        <a:lnSpc>
                          <a:spcPct val="115000"/>
                        </a:lnSpc>
                        <a:spcBef>
                          <a:spcPts val="0"/>
                        </a:spcBef>
                        <a:spcAft>
                          <a:spcPts val="0"/>
                        </a:spcAft>
                      </a:pPr>
                      <a:r>
                        <a:rPr lang="en-US" sz="1000" b="1" dirty="0" smtClean="0">
                          <a:latin typeface="+mn-lt"/>
                          <a:ea typeface="Calibri"/>
                          <a:cs typeface="Times New Roman"/>
                        </a:rPr>
                        <a:t>GIP Increase in use of Climatology in NDVI Rolling Tiles</a:t>
                      </a:r>
                      <a:endParaRPr lang="en-US" sz="1000" dirty="0" smtClean="0">
                        <a:latin typeface="+mn-lt"/>
                        <a:ea typeface="Calibri"/>
                        <a:cs typeface="Times New Roman"/>
                      </a:endParaRPr>
                    </a:p>
                    <a:p>
                      <a:pPr marL="0" marR="0">
                        <a:lnSpc>
                          <a:spcPct val="115000"/>
                        </a:lnSpc>
                        <a:spcBef>
                          <a:spcPts val="0"/>
                        </a:spcBef>
                        <a:spcAft>
                          <a:spcPts val="0"/>
                        </a:spcAft>
                      </a:pPr>
                      <a:r>
                        <a:rPr lang="en-US" sz="1000" b="1" dirty="0" smtClean="0">
                          <a:latin typeface="+mn-lt"/>
                          <a:ea typeface="Calibri"/>
                          <a:cs typeface="Times New Roman"/>
                        </a:rPr>
                        <a:t>Description:</a:t>
                      </a:r>
                      <a:r>
                        <a:rPr lang="en-US" sz="1000" dirty="0" smtClean="0">
                          <a:latin typeface="+mn-lt"/>
                          <a:ea typeface="Calibri"/>
                          <a:cs typeface="Times New Roman"/>
                        </a:rPr>
                        <a:t>  The updates to the NDVI rolling tiles that occurred from March 22 and April 8 show a significant increase in the number of cells that fall back to observations from the previous 17-day update or climatology.</a:t>
                      </a:r>
                    </a:p>
                  </a:txBody>
                  <a:tcPr/>
                </a:tc>
                <a:tc>
                  <a:txBody>
                    <a:bodyPr/>
                    <a:lstStyle/>
                    <a:p>
                      <a:pPr marL="0" marR="0">
                        <a:lnSpc>
                          <a:spcPct val="115000"/>
                        </a:lnSpc>
                        <a:spcBef>
                          <a:spcPts val="0"/>
                        </a:spcBef>
                        <a:spcAft>
                          <a:spcPts val="0"/>
                        </a:spcAft>
                      </a:pPr>
                      <a:r>
                        <a:rPr lang="en-US" sz="1000" b="1" dirty="0" smtClean="0">
                          <a:solidFill>
                            <a:srgbClr val="000000"/>
                          </a:solidFill>
                          <a:latin typeface="+mn-lt"/>
                          <a:ea typeface="Calibri"/>
                          <a:cs typeface="Arial"/>
                        </a:rPr>
                        <a:t>Status:</a:t>
                      </a:r>
                      <a:r>
                        <a:rPr lang="en-US" sz="1000" dirty="0" smtClean="0">
                          <a:solidFill>
                            <a:srgbClr val="000000"/>
                          </a:solidFill>
                          <a:latin typeface="+mn-lt"/>
                          <a:ea typeface="Calibri"/>
                          <a:cs typeface="Arial"/>
                        </a:rPr>
                        <a:t>  Investigation  identified the need to “tune” the threshold error that the RMSE is compared to in order to set NBAR NDVI retrieval quality flag.  This threshold has never been tuned since the system became operational.  It is likely that refining this quality flag threshold could further improve the dynamic updates. </a:t>
                      </a:r>
                      <a:endParaRPr lang="en-US" sz="1000" dirty="0" smtClean="0">
                        <a:latin typeface="+mn-lt"/>
                        <a:ea typeface="Calibri"/>
                        <a:cs typeface="Times New Roman"/>
                      </a:endParaRPr>
                    </a:p>
                  </a:txBody>
                  <a:tcPr/>
                </a:tc>
              </a:tr>
              <a:tr h="1293512">
                <a:tc>
                  <a:txBody>
                    <a:bodyPr/>
                    <a:lstStyle/>
                    <a:p>
                      <a:r>
                        <a:rPr lang="en-US" sz="1200" dirty="0" smtClean="0"/>
                        <a:t>4/6/2013</a:t>
                      </a:r>
                      <a:endParaRPr lang="en-US" sz="1200" dirty="0"/>
                    </a:p>
                  </a:txBody>
                  <a:tcPr/>
                </a:tc>
                <a:tc>
                  <a:txBody>
                    <a:bodyPr/>
                    <a:lstStyle/>
                    <a:p>
                      <a:r>
                        <a:rPr lang="en-US" sz="1200" b="1" kern="1200" dirty="0" smtClean="0">
                          <a:solidFill>
                            <a:schemeClr val="dk1"/>
                          </a:solidFill>
                          <a:latin typeface="+mn-lt"/>
                          <a:ea typeface="+mn-ea"/>
                          <a:cs typeface="+mn-cs"/>
                        </a:rPr>
                        <a:t>DR 7149 </a:t>
                      </a:r>
                      <a:endParaRPr lang="en-US" sz="1200" b="1" dirty="0"/>
                    </a:p>
                  </a:txBody>
                  <a:tcPr/>
                </a:tc>
                <a:tc>
                  <a:txBody>
                    <a:bodyPr/>
                    <a:lstStyle/>
                    <a:p>
                      <a:r>
                        <a:rPr lang="en-US" sz="1000" b="1" kern="1200" dirty="0" smtClean="0">
                          <a:solidFill>
                            <a:schemeClr val="dk1"/>
                          </a:solidFill>
                          <a:latin typeface="+mn-lt"/>
                          <a:ea typeface="+mn-ea"/>
                          <a:cs typeface="+mn-cs"/>
                        </a:rPr>
                        <a:t>SA Delivery of DPSA Swath Granulated IP for Diagnostics </a:t>
                      </a:r>
                      <a:endParaRPr lang="en-US" sz="1000" kern="1200" dirty="0" smtClean="0">
                        <a:solidFill>
                          <a:schemeClr val="dk1"/>
                        </a:solidFill>
                        <a:latin typeface="+mn-lt"/>
                        <a:ea typeface="+mn-ea"/>
                        <a:cs typeface="+mn-cs"/>
                      </a:endParaRPr>
                    </a:p>
                    <a:p>
                      <a:r>
                        <a:rPr lang="en-US" sz="1000" b="1" kern="1200" dirty="0" smtClean="0">
                          <a:solidFill>
                            <a:schemeClr val="dk1"/>
                          </a:solidFill>
                          <a:latin typeface="+mn-lt"/>
                          <a:ea typeface="+mn-ea"/>
                          <a:cs typeface="+mn-cs"/>
                        </a:rPr>
                        <a:t>Description</a:t>
                      </a:r>
                      <a:r>
                        <a:rPr lang="en-US" sz="1000" kern="1200" dirty="0" smtClean="0">
                          <a:solidFill>
                            <a:schemeClr val="dk1"/>
                          </a:solidFill>
                          <a:latin typeface="+mn-lt"/>
                          <a:ea typeface="+mn-ea"/>
                          <a:cs typeface="+mn-cs"/>
                        </a:rPr>
                        <a:t>. Request access to two granulated </a:t>
                      </a:r>
                      <a:r>
                        <a:rPr lang="en-US" sz="1000" kern="1200" dirty="0" err="1" smtClean="0">
                          <a:solidFill>
                            <a:schemeClr val="dk1"/>
                          </a:solidFill>
                          <a:latin typeface="+mn-lt"/>
                          <a:ea typeface="+mn-ea"/>
                          <a:cs typeface="+mn-cs"/>
                        </a:rPr>
                        <a:t>albedo</a:t>
                      </a:r>
                      <a:r>
                        <a:rPr lang="en-US" sz="1000" kern="1200" dirty="0" smtClean="0">
                          <a:solidFill>
                            <a:schemeClr val="dk1"/>
                          </a:solidFill>
                          <a:latin typeface="+mn-lt"/>
                          <a:ea typeface="+mn-ea"/>
                          <a:cs typeface="+mn-cs"/>
                        </a:rPr>
                        <a:t> IPs, the VIIRS-</a:t>
                      </a:r>
                      <a:r>
                        <a:rPr lang="en-US" sz="1000" kern="1200" dirty="0" err="1" smtClean="0">
                          <a:solidFill>
                            <a:schemeClr val="dk1"/>
                          </a:solidFill>
                          <a:latin typeface="+mn-lt"/>
                          <a:ea typeface="+mn-ea"/>
                          <a:cs typeface="+mn-cs"/>
                        </a:rPr>
                        <a:t>GridIP</a:t>
                      </a:r>
                      <a:r>
                        <a:rPr lang="en-US" sz="1000" kern="1200" dirty="0" smtClean="0">
                          <a:solidFill>
                            <a:schemeClr val="dk1"/>
                          </a:solidFill>
                          <a:latin typeface="+mn-lt"/>
                          <a:ea typeface="+mn-ea"/>
                          <a:cs typeface="+mn-cs"/>
                        </a:rPr>
                        <a:t>-VIIRS-Land-Surf-</a:t>
                      </a:r>
                      <a:r>
                        <a:rPr lang="en-US" sz="1000" kern="1200" dirty="0" err="1" smtClean="0">
                          <a:solidFill>
                            <a:schemeClr val="dk1"/>
                          </a:solidFill>
                          <a:latin typeface="+mn-lt"/>
                          <a:ea typeface="+mn-ea"/>
                          <a:cs typeface="+mn-cs"/>
                        </a:rPr>
                        <a:t>Albedo</a:t>
                      </a:r>
                      <a:r>
                        <a:rPr lang="en-US" sz="1000" kern="1200" dirty="0" smtClean="0">
                          <a:solidFill>
                            <a:schemeClr val="dk1"/>
                          </a:solidFill>
                          <a:latin typeface="+mn-lt"/>
                          <a:ea typeface="+mn-ea"/>
                          <a:cs typeface="+mn-cs"/>
                        </a:rPr>
                        <a:t>-Mod-Gran and the VIIRS LSA-IP order to compare the BPSA algorithm to the DPSA algorithm.  The gridded DPSA GIP is currently available, but VIIRS-</a:t>
                      </a:r>
                      <a:r>
                        <a:rPr lang="en-US" sz="1000" kern="1200" dirty="0" err="1" smtClean="0">
                          <a:solidFill>
                            <a:schemeClr val="dk1"/>
                          </a:solidFill>
                          <a:latin typeface="+mn-lt"/>
                          <a:ea typeface="+mn-ea"/>
                          <a:cs typeface="+mn-cs"/>
                        </a:rPr>
                        <a:t>GridIP</a:t>
                      </a:r>
                      <a:r>
                        <a:rPr lang="en-US" sz="1000" kern="1200" dirty="0" smtClean="0">
                          <a:solidFill>
                            <a:schemeClr val="dk1"/>
                          </a:solidFill>
                          <a:latin typeface="+mn-lt"/>
                          <a:ea typeface="+mn-ea"/>
                          <a:cs typeface="+mn-cs"/>
                        </a:rPr>
                        <a:t>-VIIRS-Land-Surf-</a:t>
                      </a:r>
                      <a:r>
                        <a:rPr lang="en-US" sz="1000" kern="1200" dirty="0" err="1" smtClean="0">
                          <a:solidFill>
                            <a:schemeClr val="dk1"/>
                          </a:solidFill>
                          <a:latin typeface="+mn-lt"/>
                          <a:ea typeface="+mn-ea"/>
                          <a:cs typeface="+mn-cs"/>
                        </a:rPr>
                        <a:t>Albedo</a:t>
                      </a:r>
                      <a:r>
                        <a:rPr lang="en-US" sz="1000" kern="1200" dirty="0" smtClean="0">
                          <a:solidFill>
                            <a:schemeClr val="dk1"/>
                          </a:solidFill>
                          <a:latin typeface="+mn-lt"/>
                          <a:ea typeface="+mn-ea"/>
                          <a:cs typeface="+mn-cs"/>
                        </a:rPr>
                        <a:t>-Mod-Gran is needed to access quality flag information that is not included in the DPSA GIP nor the VIIRS LSA-IP.  However, the VIIRS LSA-IP does have both the granulated DPSA and BPSA swath needed to compare algorithm performance.</a:t>
                      </a:r>
                    </a:p>
                  </a:txBody>
                  <a:tcPr/>
                </a:tc>
                <a:tc>
                  <a:txBody>
                    <a:bodyPr/>
                    <a:lstStyle/>
                    <a:p>
                      <a:r>
                        <a:rPr lang="en-US" sz="1000" b="1" kern="1200" dirty="0" smtClean="0">
                          <a:solidFill>
                            <a:srgbClr val="000000"/>
                          </a:solidFill>
                          <a:latin typeface="+mn-lt"/>
                          <a:ea typeface="Calibri"/>
                          <a:cs typeface="Arial"/>
                        </a:rPr>
                        <a:t>Status. </a:t>
                      </a:r>
                      <a:r>
                        <a:rPr lang="en-US" sz="1000" b="1" dirty="0" smtClean="0">
                          <a:latin typeface="+mn-lt"/>
                          <a:ea typeface="Calibri"/>
                          <a:cs typeface="Times New Roman"/>
                        </a:rPr>
                        <a:t>Analysis. </a:t>
                      </a:r>
                      <a:endParaRPr lang="en-US" sz="1000" b="1" kern="1200" dirty="0" smtClean="0">
                        <a:solidFill>
                          <a:srgbClr val="000000"/>
                        </a:solidFill>
                        <a:latin typeface="+mn-lt"/>
                        <a:ea typeface="Calibri"/>
                        <a:cs typeface="Arial"/>
                      </a:endParaRPr>
                    </a:p>
                    <a:p>
                      <a:r>
                        <a:rPr lang="en-US" sz="1000" b="1" kern="1200" dirty="0" smtClean="0">
                          <a:solidFill>
                            <a:srgbClr val="000000"/>
                          </a:solidFill>
                          <a:latin typeface="+mn-lt"/>
                          <a:ea typeface="Calibri"/>
                          <a:cs typeface="Arial"/>
                        </a:rPr>
                        <a:t>Interim:  </a:t>
                      </a:r>
                      <a:r>
                        <a:rPr lang="en-US" sz="1000" kern="1200" dirty="0" smtClean="0">
                          <a:solidFill>
                            <a:schemeClr val="dk1"/>
                          </a:solidFill>
                          <a:latin typeface="+mn-lt"/>
                          <a:ea typeface="+mn-ea"/>
                          <a:cs typeface="+mn-cs"/>
                        </a:rPr>
                        <a:t>VIIRS LSA-IP and VIIRS-</a:t>
                      </a:r>
                      <a:r>
                        <a:rPr lang="en-US" sz="1000" kern="1200" dirty="0" err="1" smtClean="0">
                          <a:solidFill>
                            <a:schemeClr val="dk1"/>
                          </a:solidFill>
                          <a:latin typeface="+mn-lt"/>
                          <a:ea typeface="+mn-ea"/>
                          <a:cs typeface="+mn-cs"/>
                        </a:rPr>
                        <a:t>GridIP</a:t>
                      </a:r>
                      <a:r>
                        <a:rPr lang="en-US" sz="1000" kern="1200" dirty="0" smtClean="0">
                          <a:solidFill>
                            <a:schemeClr val="dk1"/>
                          </a:solidFill>
                          <a:latin typeface="+mn-lt"/>
                          <a:ea typeface="+mn-ea"/>
                          <a:cs typeface="+mn-cs"/>
                        </a:rPr>
                        <a:t>-VIIRS-Land-Surf-Albedo-Mod-Gran IPs</a:t>
                      </a:r>
                      <a:r>
                        <a:rPr lang="en-US" sz="1000" kern="1200" baseline="0" dirty="0" smtClean="0">
                          <a:solidFill>
                            <a:schemeClr val="dk1"/>
                          </a:solidFill>
                          <a:latin typeface="+mn-lt"/>
                          <a:ea typeface="+mn-ea"/>
                          <a:cs typeface="+mn-cs"/>
                        </a:rPr>
                        <a:t> for specific requests being manually extracted from I&amp;T and uploaded to GRAVITE for analysis of DPSA performance.</a:t>
                      </a:r>
                      <a:endParaRPr lang="en-US" sz="1000" b="1" kern="1200" dirty="0" smtClean="0">
                        <a:solidFill>
                          <a:srgbClr val="000000"/>
                        </a:solidFill>
                        <a:latin typeface="+mn-lt"/>
                        <a:ea typeface="Calibri"/>
                        <a:cs typeface="Arial"/>
                      </a:endParaRPr>
                    </a:p>
                    <a:p>
                      <a:r>
                        <a:rPr lang="en-US" sz="1000" b="1" kern="1200" dirty="0" smtClean="0">
                          <a:solidFill>
                            <a:srgbClr val="000000"/>
                          </a:solidFill>
                          <a:latin typeface="+mn-lt"/>
                          <a:ea typeface="Calibri"/>
                          <a:cs typeface="Arial"/>
                        </a:rPr>
                        <a:t>Long term.</a:t>
                      </a:r>
                      <a:r>
                        <a:rPr lang="en-US" sz="1000" b="1" kern="1200" baseline="0" dirty="0" smtClean="0">
                          <a:solidFill>
                            <a:srgbClr val="000000"/>
                          </a:solidFill>
                          <a:latin typeface="+mn-lt"/>
                          <a:ea typeface="Calibri"/>
                          <a:cs typeface="Arial"/>
                        </a:rPr>
                        <a:t> </a:t>
                      </a:r>
                      <a:r>
                        <a:rPr lang="en-US" sz="1000" kern="1200" baseline="0" dirty="0" smtClean="0">
                          <a:solidFill>
                            <a:srgbClr val="000000"/>
                          </a:solidFill>
                          <a:latin typeface="+mn-lt"/>
                          <a:ea typeface="Calibri"/>
                          <a:cs typeface="Arial"/>
                        </a:rPr>
                        <a:t>Request for routine access </a:t>
                      </a:r>
                      <a:r>
                        <a:rPr lang="en-US" sz="1000" kern="1200" dirty="0" smtClean="0">
                          <a:solidFill>
                            <a:srgbClr val="000000"/>
                          </a:solidFill>
                          <a:latin typeface="+mn-lt"/>
                          <a:ea typeface="Calibri"/>
                          <a:cs typeface="Arial"/>
                        </a:rPr>
                        <a:t>on hold pending resolution of what SA grid-</a:t>
                      </a:r>
                      <a:r>
                        <a:rPr lang="en-US" sz="1000" kern="1200" dirty="0" err="1" smtClean="0">
                          <a:solidFill>
                            <a:srgbClr val="000000"/>
                          </a:solidFill>
                          <a:latin typeface="+mn-lt"/>
                          <a:ea typeface="Calibri"/>
                          <a:cs typeface="Arial"/>
                        </a:rPr>
                        <a:t>gran</a:t>
                      </a:r>
                      <a:r>
                        <a:rPr lang="en-US" sz="1000" kern="1200" dirty="0" smtClean="0">
                          <a:solidFill>
                            <a:srgbClr val="000000"/>
                          </a:solidFill>
                          <a:latin typeface="+mn-lt"/>
                          <a:ea typeface="Calibri"/>
                          <a:cs typeface="Arial"/>
                        </a:rPr>
                        <a:t> processing output is optimal for DPSA analysis.</a:t>
                      </a:r>
                      <a:endParaRPr lang="en-US" sz="1000" kern="1200" dirty="0">
                        <a:solidFill>
                          <a:srgbClr val="000000"/>
                        </a:solidFill>
                        <a:latin typeface="+mn-lt"/>
                        <a:ea typeface="Calibri"/>
                        <a:cs typeface="Arial"/>
                      </a:endParaRPr>
                    </a:p>
                  </a:txBody>
                  <a:tcPr/>
                </a:tc>
              </a:tr>
            </a:tbl>
          </a:graphicData>
        </a:graphic>
      </p:graphicFrame>
    </p:spTree>
    <p:extLst>
      <p:ext uri="{BB962C8B-B14F-4D97-AF65-F5344CB8AC3E}">
        <p14:creationId xmlns:p14="http://schemas.microsoft.com/office/powerpoint/2010/main" xmlns="" val="1061183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86698422"/>
              </p:ext>
            </p:extLst>
          </p:nvPr>
        </p:nvGraphicFramePr>
        <p:xfrm>
          <a:off x="191165" y="1285198"/>
          <a:ext cx="8667749" cy="1950720"/>
        </p:xfrm>
        <a:graphic>
          <a:graphicData uri="http://schemas.openxmlformats.org/drawingml/2006/table">
            <a:tbl>
              <a:tblPr firstRow="1" bandRow="1">
                <a:tableStyleId>{5C22544A-7EE6-4342-B048-85BDC9FD1C3A}</a:tableStyleId>
              </a:tblPr>
              <a:tblGrid>
                <a:gridCol w="892059"/>
                <a:gridCol w="849702"/>
                <a:gridCol w="4713890"/>
                <a:gridCol w="2212098"/>
              </a:tblGrid>
              <a:tr h="440970">
                <a:tc>
                  <a:txBody>
                    <a:bodyPr/>
                    <a:lstStyle/>
                    <a:p>
                      <a:r>
                        <a:rPr lang="en-US" sz="1200" dirty="0" smtClean="0"/>
                        <a:t>Date Submitted</a:t>
                      </a:r>
                      <a:endParaRPr lang="en-US" sz="1200" dirty="0"/>
                    </a:p>
                  </a:txBody>
                  <a:tcPr/>
                </a:tc>
                <a:tc>
                  <a:txBody>
                    <a:bodyPr/>
                    <a:lstStyle/>
                    <a:p>
                      <a:r>
                        <a:rPr lang="en-US" sz="1200" dirty="0" smtClean="0"/>
                        <a:t>Update/DR#</a:t>
                      </a:r>
                      <a:endParaRPr lang="en-US" sz="1200" dirty="0"/>
                    </a:p>
                  </a:txBody>
                  <a:tcPr/>
                </a:tc>
                <a:tc>
                  <a:txBody>
                    <a:bodyPr/>
                    <a:lstStyle/>
                    <a:p>
                      <a:r>
                        <a:rPr lang="en-US" sz="1400" dirty="0" smtClean="0"/>
                        <a:t>Description</a:t>
                      </a:r>
                      <a:endParaRPr lang="en-US" sz="1400" dirty="0"/>
                    </a:p>
                  </a:txBody>
                  <a:tcPr/>
                </a:tc>
                <a:tc>
                  <a:txBody>
                    <a:bodyPr/>
                    <a:lstStyle/>
                    <a:p>
                      <a:r>
                        <a:rPr lang="en-US" dirty="0" smtClean="0"/>
                        <a:t>Status</a:t>
                      </a:r>
                      <a:endParaRPr lang="en-US" dirty="0"/>
                    </a:p>
                  </a:txBody>
                  <a:tcPr/>
                </a:tc>
              </a:tr>
              <a:tr h="970134">
                <a:tc>
                  <a:txBody>
                    <a:bodyPr/>
                    <a:lstStyle/>
                    <a:p>
                      <a:r>
                        <a:rPr lang="en-US" sz="1200" dirty="0" smtClean="0"/>
                        <a:t>23 Apr</a:t>
                      </a:r>
                      <a:r>
                        <a:rPr lang="en-US" sz="1200" baseline="0" dirty="0" smtClean="0"/>
                        <a:t> 14</a:t>
                      </a:r>
                      <a:endParaRPr lang="en-US" sz="1200" dirty="0"/>
                    </a:p>
                  </a:txBody>
                  <a:tcPr/>
                </a:tc>
                <a:tc>
                  <a:txBody>
                    <a:bodyPr/>
                    <a:lstStyle/>
                    <a:p>
                      <a:r>
                        <a:rPr lang="en-US" sz="1200" b="1" kern="1200" dirty="0" smtClean="0">
                          <a:solidFill>
                            <a:schemeClr val="dk1"/>
                          </a:solidFill>
                          <a:latin typeface="+mn-lt"/>
                          <a:ea typeface="+mn-ea"/>
                          <a:cs typeface="+mn-cs"/>
                        </a:rPr>
                        <a:t>DR 7635 </a:t>
                      </a:r>
                      <a:endParaRPr lang="en-US" sz="1200" b="1" dirty="0"/>
                    </a:p>
                  </a:txBody>
                  <a:tcPr/>
                </a:tc>
                <a:tc>
                  <a:txBody>
                    <a:bodyPr/>
                    <a:lstStyle/>
                    <a:p>
                      <a:pPr lvl="0"/>
                      <a:r>
                        <a:rPr lang="en-US" sz="1000" b="1" kern="1200" dirty="0" smtClean="0">
                          <a:solidFill>
                            <a:schemeClr val="dk1"/>
                          </a:solidFill>
                          <a:latin typeface="+mn-lt"/>
                          <a:ea typeface="+mn-ea"/>
                          <a:cs typeface="+mn-cs"/>
                        </a:rPr>
                        <a:t>VIIRS LSA LUT Update for Provisional </a:t>
                      </a:r>
                      <a:r>
                        <a:rPr lang="en-US" sz="1000" b="1" kern="1200" dirty="0" err="1" smtClean="0">
                          <a:solidFill>
                            <a:schemeClr val="dk1"/>
                          </a:solidFill>
                          <a:latin typeface="+mn-lt"/>
                          <a:ea typeface="+mn-ea"/>
                          <a:cs typeface="+mn-cs"/>
                        </a:rPr>
                        <a:t>Effectivity</a:t>
                      </a:r>
                      <a:endParaRPr lang="en-US" sz="1000" b="1" kern="1200" dirty="0" smtClean="0">
                        <a:solidFill>
                          <a:schemeClr val="dk1"/>
                        </a:solidFill>
                        <a:latin typeface="+mn-lt"/>
                        <a:ea typeface="+mn-ea"/>
                        <a:cs typeface="+mn-cs"/>
                      </a:endParaRPr>
                    </a:p>
                    <a:p>
                      <a:pPr lvl="0"/>
                      <a:r>
                        <a:rPr lang="en-US" sz="1000" b="1" kern="1200" dirty="0" smtClean="0">
                          <a:solidFill>
                            <a:schemeClr val="dk1"/>
                          </a:solidFill>
                          <a:latin typeface="+mn-lt"/>
                          <a:ea typeface="+mn-ea"/>
                          <a:cs typeface="+mn-cs"/>
                        </a:rPr>
                        <a:t>Description:</a:t>
                      </a:r>
                      <a:r>
                        <a:rPr lang="en-US" sz="1000" kern="1200" dirty="0" smtClean="0">
                          <a:solidFill>
                            <a:schemeClr val="dk1"/>
                          </a:solidFill>
                          <a:latin typeface="+mn-lt"/>
                          <a:ea typeface="+mn-ea"/>
                          <a:cs typeface="+mn-cs"/>
                        </a:rPr>
                        <a:t> Refine the VIIRS Land Surface </a:t>
                      </a:r>
                      <a:r>
                        <a:rPr lang="en-US" sz="1000" kern="1200" dirty="0" err="1" smtClean="0">
                          <a:solidFill>
                            <a:schemeClr val="dk1"/>
                          </a:solidFill>
                          <a:latin typeface="+mn-lt"/>
                          <a:ea typeface="+mn-ea"/>
                          <a:cs typeface="+mn-cs"/>
                        </a:rPr>
                        <a:t>Albedo</a:t>
                      </a:r>
                      <a:r>
                        <a:rPr lang="en-US" sz="1000" kern="1200" dirty="0" smtClean="0">
                          <a:solidFill>
                            <a:schemeClr val="dk1"/>
                          </a:solidFill>
                          <a:latin typeface="+mn-lt"/>
                          <a:ea typeface="+mn-ea"/>
                          <a:cs typeface="+mn-cs"/>
                        </a:rPr>
                        <a:t> (LSA) BPSA LUT, and add more angle intervals. The LUT dependence on land cover types (desert and non-desert) is introduced in this implementation for the first time. The TOA reflectance correction due to H2O and O3 is removed. LSA Provisional Maturity </a:t>
                      </a:r>
                      <a:r>
                        <a:rPr lang="en-US" sz="1000" kern="1200" dirty="0" err="1" smtClean="0">
                          <a:solidFill>
                            <a:schemeClr val="dk1"/>
                          </a:solidFill>
                          <a:latin typeface="+mn-lt"/>
                          <a:ea typeface="+mn-ea"/>
                          <a:cs typeface="+mn-cs"/>
                        </a:rPr>
                        <a:t>effectivity</a:t>
                      </a:r>
                      <a:r>
                        <a:rPr lang="en-US" sz="1000" kern="1200" dirty="0" smtClean="0">
                          <a:solidFill>
                            <a:schemeClr val="dk1"/>
                          </a:solidFill>
                          <a:latin typeface="+mn-lt"/>
                          <a:ea typeface="+mn-ea"/>
                          <a:cs typeface="+mn-cs"/>
                        </a:rPr>
                        <a:t> date is dependent on implementation of this LUT update</a:t>
                      </a:r>
                    </a:p>
                  </a:txBody>
                  <a:tcPr/>
                </a:tc>
                <a:tc>
                  <a:txBody>
                    <a:bodyPr/>
                    <a:lstStyle/>
                    <a:p>
                      <a:pPr lvl="0"/>
                      <a:r>
                        <a:rPr lang="en-US" sz="1200" b="1" kern="1200" dirty="0" smtClean="0">
                          <a:solidFill>
                            <a:srgbClr val="0000FF"/>
                          </a:solidFill>
                          <a:latin typeface="+mn-lt"/>
                          <a:ea typeface="+mn-ea"/>
                          <a:cs typeface="+mn-cs"/>
                        </a:rPr>
                        <a:t>Closed</a:t>
                      </a:r>
                      <a:r>
                        <a:rPr lang="en-US" sz="1200" b="1" kern="1200" dirty="0" smtClean="0">
                          <a:solidFill>
                            <a:srgbClr val="0070C0"/>
                          </a:solidFill>
                          <a:latin typeface="+mn-lt"/>
                          <a:ea typeface="+mn-ea"/>
                          <a:cs typeface="+mn-cs"/>
                        </a:rPr>
                        <a:t>. </a:t>
                      </a:r>
                    </a:p>
                    <a:p>
                      <a:pPr lvl="0"/>
                      <a:r>
                        <a:rPr lang="en-US" sz="1000" kern="1200" dirty="0" smtClean="0">
                          <a:solidFill>
                            <a:schemeClr val="dk1"/>
                          </a:solidFill>
                          <a:latin typeface="+mn-lt"/>
                          <a:ea typeface="+mn-ea"/>
                          <a:cs typeface="+mn-cs"/>
                        </a:rPr>
                        <a:t>DR7635/CCR-14-1726 VIIRS LSA Provisional Maturity: Approved 17 Apr: STAR Provisional Review; Approved 4 Jun 14 by AERB</a:t>
                      </a:r>
                    </a:p>
                    <a:p>
                      <a:r>
                        <a:rPr lang="en-US" sz="1000" kern="1200" dirty="0" smtClean="0">
                          <a:solidFill>
                            <a:schemeClr val="dk1"/>
                          </a:solidFill>
                          <a:latin typeface="+mn-lt"/>
                          <a:ea typeface="+mn-ea"/>
                          <a:cs typeface="+mn-cs"/>
                        </a:rPr>
                        <a:t>474-CCR-14-1722- VIIRS LSA LUT Update for Provisional Effectivity (DR7635) implemented 21 Nov 2014 in Mx8.6</a:t>
                      </a:r>
                      <a:endParaRPr lang="en-US" sz="10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3787756197"/>
      </p:ext>
    </p:extLst>
  </p:cSld>
  <p:clrMapOvr>
    <a:masterClrMapping/>
  </p:clrMapOvr>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17911</TotalTime>
  <Words>3086</Words>
  <Application>Microsoft Office PowerPoint</Application>
  <PresentationFormat>On-screen Show (4:3)</PresentationFormat>
  <Paragraphs>527</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NPP_FOR</vt:lpstr>
      <vt:lpstr>Slide 1</vt:lpstr>
      <vt:lpstr>Outline</vt:lpstr>
      <vt:lpstr>Albedo EDR Cal/Val Team Membership</vt:lpstr>
      <vt:lpstr>L1RD Requirements</vt:lpstr>
      <vt:lpstr>Data Product Maturity Definition</vt:lpstr>
      <vt:lpstr>History of algorithm changes/updates</vt:lpstr>
      <vt:lpstr>History of algorithm changes/updates</vt:lpstr>
      <vt:lpstr>History of algorithm changes/updates</vt:lpstr>
      <vt:lpstr>History of algorithm changes/updates</vt:lpstr>
      <vt:lpstr>Evaluation of algorithm performance</vt:lpstr>
      <vt:lpstr>Example of LSA: temporal composite maps</vt:lpstr>
      <vt:lpstr>Evaluation of algorithm performance ---- Validation methods</vt:lpstr>
      <vt:lpstr>Evaluation of algorithm performance ---- Field stations</vt:lpstr>
      <vt:lpstr>Evaluation of algorithm performance ---- Validation results</vt:lpstr>
      <vt:lpstr>Validation results for non-snow albedo</vt:lpstr>
      <vt:lpstr>Validation results for snow albedo</vt:lpstr>
      <vt:lpstr>Evaluation of the effect of required algorithm inputs</vt:lpstr>
      <vt:lpstr>Quality flag analysis/validation</vt:lpstr>
      <vt:lpstr>Error Budget</vt:lpstr>
      <vt:lpstr>Documentation</vt:lpstr>
      <vt:lpstr>Major Users of LSA product  (Point of Contact)</vt:lpstr>
      <vt:lpstr>Identification of Processing Environment</vt:lpstr>
      <vt:lpstr>Conclusion</vt:lpstr>
      <vt:lpstr>Path Forward</vt:lpstr>
      <vt:lpstr>A specific LUT for snow albedo</vt:lpstr>
      <vt:lpstr>Post-processing: temporal filtering</vt:lpstr>
      <vt:lpstr>Granule vs Gridded Product</vt:lpstr>
      <vt:lpstr>Back-up Slides</vt:lpstr>
      <vt:lpstr>Inter-comparison with MODIS albedo</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the Suomi NPP VIIRS Aerosol EDRs and IPs for Provisional Maturity Level</dc:title>
  <dc:creator>Istvan Laszlo</dc:creator>
  <cp:lastModifiedBy>yu</cp:lastModifiedBy>
  <cp:revision>1569</cp:revision>
  <dcterms:created xsi:type="dcterms:W3CDTF">2011-10-05T18:31:57Z</dcterms:created>
  <dcterms:modified xsi:type="dcterms:W3CDTF">2014-12-10T18:29:17Z</dcterms:modified>
</cp:coreProperties>
</file>