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6"/>
  </p:notesMasterIdLst>
  <p:sldIdLst>
    <p:sldId id="874" r:id="rId2"/>
    <p:sldId id="875" r:id="rId3"/>
    <p:sldId id="890" r:id="rId4"/>
    <p:sldId id="889" r:id="rId5"/>
    <p:sldId id="888" r:id="rId6"/>
    <p:sldId id="878" r:id="rId7"/>
    <p:sldId id="911" r:id="rId8"/>
    <p:sldId id="879" r:id="rId9"/>
    <p:sldId id="880" r:id="rId10"/>
    <p:sldId id="896" r:id="rId11"/>
    <p:sldId id="898" r:id="rId12"/>
    <p:sldId id="932" r:id="rId13"/>
    <p:sldId id="891" r:id="rId14"/>
    <p:sldId id="919" r:id="rId15"/>
    <p:sldId id="920" r:id="rId16"/>
    <p:sldId id="906" r:id="rId17"/>
    <p:sldId id="908" r:id="rId18"/>
    <p:sldId id="909" r:id="rId19"/>
    <p:sldId id="910" r:id="rId20"/>
    <p:sldId id="901" r:id="rId21"/>
    <p:sldId id="902" r:id="rId22"/>
    <p:sldId id="900" r:id="rId23"/>
    <p:sldId id="935" r:id="rId24"/>
    <p:sldId id="936" r:id="rId25"/>
    <p:sldId id="933" r:id="rId26"/>
    <p:sldId id="903" r:id="rId27"/>
    <p:sldId id="914" r:id="rId28"/>
    <p:sldId id="883" r:id="rId29"/>
    <p:sldId id="884" r:id="rId30"/>
    <p:sldId id="930" r:id="rId31"/>
    <p:sldId id="931" r:id="rId32"/>
    <p:sldId id="886" r:id="rId33"/>
    <p:sldId id="887" r:id="rId34"/>
    <p:sldId id="934" r:id="rId35"/>
    <p:sldId id="925" r:id="rId36"/>
    <p:sldId id="917" r:id="rId37"/>
    <p:sldId id="921" r:id="rId38"/>
    <p:sldId id="865" r:id="rId39"/>
    <p:sldId id="866" r:id="rId40"/>
    <p:sldId id="867" r:id="rId41"/>
    <p:sldId id="868" r:id="rId42"/>
    <p:sldId id="869" r:id="rId43"/>
    <p:sldId id="724" r:id="rId44"/>
    <p:sldId id="86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575DD3"/>
    <a:srgbClr val="FF9966"/>
    <a:srgbClr val="8BFC6C"/>
    <a:srgbClr val="FF00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90617" autoAdjust="0"/>
  </p:normalViewPr>
  <p:slideViewPr>
    <p:cSldViewPr>
      <p:cViewPr varScale="1">
        <p:scale>
          <a:sx n="84" d="100"/>
          <a:sy n="84" d="100"/>
        </p:scale>
        <p:origin x="-121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55B88-36CC-4FB0-89F6-8302AE7A1755}" type="datetimeFigureOut">
              <a:rPr lang="en-US" smtClean="0"/>
              <a:pPr/>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2CA09-9C54-4362-B34D-6F6B0F8BAB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Version 4:34 9/2/2014</a:t>
            </a:r>
            <a:endParaRPr lang="en-US"/>
          </a:p>
        </p:txBody>
      </p:sp>
      <p:sp>
        <p:nvSpPr>
          <p:cNvPr id="4" name="Slide Number Placeholder 3"/>
          <p:cNvSpPr>
            <a:spLocks noGrp="1"/>
          </p:cNvSpPr>
          <p:nvPr>
            <p:ph type="sldNum" sz="quarter" idx="10"/>
          </p:nvPr>
        </p:nvSpPr>
        <p:spPr/>
        <p:txBody>
          <a:bodyPr/>
          <a:lstStyle/>
          <a:p>
            <a:fld id="{3602CA09-9C54-4362-B34D-6F6B0F8BAB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ATBD.</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 (</a:t>
            </a:r>
            <a:r>
              <a:rPr lang="en-US" sz="1200" b="1" dirty="0" smtClean="0"/>
              <a:t>CCR-14-1976 for Rev F) of 474-00077 NM SDR</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7753(OMPS)-TC EDR  VIIRS Cloud Fraction clean up</a:t>
            </a:r>
          </a:p>
          <a:p>
            <a:r>
              <a:rPr lang="en-US" dirty="0" smtClean="0"/>
              <a:t>DR 7754(OMPS)-TC IP  Temperature correction</a:t>
            </a:r>
          </a:p>
          <a:p>
            <a:r>
              <a:rPr lang="en-US" dirty="0" smtClean="0"/>
              <a:t>DR 7235(OMPS)- Impact of missing </a:t>
            </a:r>
            <a:r>
              <a:rPr lang="en-US" dirty="0" err="1" smtClean="0"/>
              <a:t>CrIS</a:t>
            </a:r>
            <a:r>
              <a:rPr lang="en-US" dirty="0" smtClean="0"/>
              <a:t> data on OMPS retrievals</a:t>
            </a:r>
          </a:p>
          <a:p>
            <a:r>
              <a:rPr lang="en-US" dirty="0" smtClean="0"/>
              <a:t>DR 7044(OMPS)- VIIRS snow/ice not well remapped to OMPS</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Profile figure from D. </a:t>
            </a:r>
            <a:r>
              <a:rPr lang="en-US" smtClean="0"/>
              <a:t>Rault</a:t>
            </a:r>
            <a:endParaRPr lang="en-US"/>
          </a:p>
        </p:txBody>
      </p:sp>
      <p:sp>
        <p:nvSpPr>
          <p:cNvPr id="4" name="Slide Number Placeholder 3"/>
          <p:cNvSpPr>
            <a:spLocks noGrp="1"/>
          </p:cNvSpPr>
          <p:nvPr>
            <p:ph type="sldNum" sz="quarter" idx="10"/>
          </p:nvPr>
        </p:nvSpPr>
        <p:spPr/>
        <p:txBody>
          <a:bodyPr/>
          <a:lstStyle/>
          <a:p>
            <a:fld id="{6E6B6CA0-1661-418F-BFE0-B1C6B47B96B0}"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B6CA0-1661-418F-BFE0-B1C6B47B96B0}"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1"/>
            <a:ext cx="5486400" cy="4114800"/>
          </a:xfrm>
          <a:prstGeom prst="rect">
            <a:avLst/>
          </a:prstGeom>
        </p:spPr>
        <p:txBody>
          <a:bodyPr lIns="89569" tIns="89569" rIns="89569" bIns="89569" anchor="ctr" anchorCtr="0">
            <a:noAutofit/>
          </a:bodyPr>
          <a:lstStyle/>
          <a:p>
            <a:endParaRPr dirty="0"/>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err="1" smtClean="0"/>
              <a:t>B.i</a:t>
            </a:r>
            <a:r>
              <a:rPr lang="en-US" dirty="0" smtClean="0"/>
              <a:t>. Measurement-based wavelength scale adjustments – February 19 Mx8.1. DONE. Need to include dichroic interaction with wavelength and calibration factors. FUTURE</a:t>
            </a:r>
          </a:p>
          <a:p>
            <a:r>
              <a:rPr lang="en-US" dirty="0" err="1" smtClean="0"/>
              <a:t>B.ii</a:t>
            </a:r>
            <a:r>
              <a:rPr lang="en-US" dirty="0" smtClean="0"/>
              <a:t>. Revised profile mixing fraction logic – March 17 in Mx8.3 (EDR only) DONE</a:t>
            </a:r>
          </a:p>
          <a:p>
            <a:r>
              <a:rPr lang="en-US" dirty="0" smtClean="0"/>
              <a:t>B.iii. First version of OOR Table for the stray light correction -- May 2014 (SDR Table Tuning and Code Change)</a:t>
            </a:r>
          </a:p>
          <a:p>
            <a:r>
              <a:rPr lang="en-US" dirty="0" smtClean="0"/>
              <a:t>New Table received. OOR cross-track dependence requires code change. CCR for Mx8.6. DONE</a:t>
            </a:r>
          </a:p>
          <a:p>
            <a:r>
              <a:rPr lang="en-US" dirty="0" smtClean="0"/>
              <a:t>CCR to proceed with this for the Mx8.5 build. It is a change to the code and table dimensions.  Minor ATBD and OAD and CDFCB changes. Change in 2-D OOR table to coincide with current code. DONE</a:t>
            </a:r>
          </a:p>
          <a:p>
            <a:r>
              <a:rPr lang="en-US" dirty="0" err="1" smtClean="0"/>
              <a:t>B.iv</a:t>
            </a:r>
            <a:r>
              <a:rPr lang="en-US" dirty="0" smtClean="0"/>
              <a:t>. New Day 1 Solar irradiance spectra and wavelength scales. Should be set to middle of orbital scale variation. Cross-track dependence is complex. – September (SDR Table Tuning)</a:t>
            </a:r>
          </a:p>
          <a:p>
            <a:r>
              <a:rPr lang="en-US" dirty="0" err="1" smtClean="0"/>
              <a:t>B.v</a:t>
            </a:r>
            <a:r>
              <a:rPr lang="en-US" dirty="0" smtClean="0"/>
              <a:t>. Soft Calibration adjustments to Day 1 Solar or CF Earth – September (SDR Table Tuning)</a:t>
            </a:r>
          </a:p>
          <a:p>
            <a:r>
              <a:rPr lang="en-US" dirty="0" smtClean="0"/>
              <a:t>B.vi. Check flagging and logic for total ozone out of range and fill for triplet retrievals. (EDR)</a:t>
            </a:r>
          </a:p>
          <a:p>
            <a:r>
              <a:rPr lang="en-US" dirty="0" smtClean="0"/>
              <a:t>B.vii. Possible </a:t>
            </a:r>
            <a:r>
              <a:rPr lang="en-US" dirty="0" err="1" smtClean="0"/>
              <a:t>bandpass</a:t>
            </a:r>
            <a:r>
              <a:rPr lang="en-US" dirty="0" smtClean="0"/>
              <a:t> changes -- ground to flight, intra-orbit. FUTURE.</a:t>
            </a:r>
          </a:p>
          <a:p>
            <a:pPr>
              <a:buNone/>
            </a:pPr>
            <a:endParaRPr lang="en-US" dirty="0" smtClean="0"/>
          </a:p>
          <a:p>
            <a:r>
              <a:rPr lang="en-US" dirty="0" smtClean="0"/>
              <a:t>OMPS TC V8</a:t>
            </a:r>
          </a:p>
          <a:p>
            <a:r>
              <a:rPr lang="en-US" dirty="0" err="1" smtClean="0"/>
              <a:t>D.i</a:t>
            </a:r>
            <a:r>
              <a:rPr lang="en-US" dirty="0" smtClean="0"/>
              <a:t>. Provide 12 soft calibration adjustments</a:t>
            </a:r>
          </a:p>
          <a:p>
            <a:r>
              <a:rPr lang="en-US" dirty="0" err="1" smtClean="0"/>
              <a:t>D.ii</a:t>
            </a:r>
            <a:r>
              <a:rPr lang="en-US" dirty="0" smtClean="0"/>
              <a:t>. Provide additional output -- standard profile and layer retrieval efficiencies (also in BUFR)</a:t>
            </a:r>
          </a:p>
          <a:p>
            <a:r>
              <a:rPr lang="en-US" dirty="0" smtClean="0"/>
              <a:t>D.iii. Put in Linear-Fit SO2 module. (Eight Granules)</a:t>
            </a:r>
          </a:p>
          <a:p>
            <a:r>
              <a:rPr lang="en-US" dirty="0" err="1" smtClean="0"/>
              <a:t>D.iv</a:t>
            </a:r>
            <a:r>
              <a:rPr lang="en-US" dirty="0" smtClean="0"/>
              <a:t>. Change to work with smaller FOVs (Test data 15x105)</a:t>
            </a:r>
          </a:p>
          <a:p>
            <a:r>
              <a:rPr lang="en-US" dirty="0" err="1" smtClean="0"/>
              <a:t>D.v</a:t>
            </a:r>
            <a:r>
              <a:rPr lang="en-US" dirty="0" smtClean="0"/>
              <a:t>. Put in N-value fitting (Noise reduction, outlier identification and removal, and information concentration)</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DR4266/CCR411 Implement partial cloud logic; Mx6.3. </a:t>
            </a:r>
          </a:p>
          <a:p>
            <a:r>
              <a:rPr lang="en-US" sz="1200" dirty="0" smtClean="0"/>
              <a:t>DR4955/CCR736 Replace cloud top pressure with UV-based climatology; Mx7.0.</a:t>
            </a:r>
          </a:p>
          <a:p>
            <a:r>
              <a:rPr lang="en-US" sz="1200" dirty="0" smtClean="0"/>
              <a:t>DR4918/CCR829 Replace SO2 absorption coefficients; completed out-of-build mid-2013. </a:t>
            </a:r>
          </a:p>
          <a:p>
            <a:r>
              <a:rPr lang="en-US" sz="1200" dirty="0" smtClean="0">
                <a:solidFill>
                  <a:srgbClr val="00B050"/>
                </a:solidFill>
              </a:rPr>
              <a:t>DR7310/CCR1215 Restrict the profile mixing fraction in the OMPS NM EDR; </a:t>
            </a:r>
            <a:r>
              <a:rPr lang="en-US" sz="1200" dirty="0" smtClean="0">
                <a:solidFill>
                  <a:srgbClr val="FF0000"/>
                </a:solidFill>
              </a:rPr>
              <a:t>DONE</a:t>
            </a:r>
          </a:p>
          <a:p>
            <a:r>
              <a:rPr lang="en-US" sz="1200" dirty="0" smtClean="0">
                <a:solidFill>
                  <a:srgbClr val="00B050"/>
                </a:solidFill>
              </a:rPr>
              <a:t>Turn on temperature corrections for the IP; can be done out of build.</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7753(OMPS)-TC EDR  VIIRS Cloud Fraction clean up</a:t>
            </a:r>
          </a:p>
          <a:p>
            <a:r>
              <a:rPr lang="en-US" dirty="0" smtClean="0"/>
              <a:t>DR 7754(OMPS)-TC IP  Temperature correction</a:t>
            </a:r>
          </a:p>
          <a:p>
            <a:r>
              <a:rPr lang="en-US" dirty="0" smtClean="0"/>
              <a:t>DR 7235(OMPS)- Impact of missing </a:t>
            </a:r>
            <a:r>
              <a:rPr lang="en-US" dirty="0" err="1" smtClean="0"/>
              <a:t>CrIS</a:t>
            </a:r>
            <a:r>
              <a:rPr lang="en-US" dirty="0" smtClean="0"/>
              <a:t> data on OMPS retrievals</a:t>
            </a:r>
          </a:p>
          <a:p>
            <a:r>
              <a:rPr lang="en-US" dirty="0" smtClean="0"/>
              <a:t>DR 7044(OMPS)- VIIRS snow/ice not well remapped to OMPS</a:t>
            </a:r>
          </a:p>
          <a:p>
            <a:r>
              <a:rPr lang="en-US" dirty="0" smtClean="0"/>
              <a:t>DR 5009 – The TC EDR QF 1 Bit 2 snow/ice fraction is set incorrectly - Placeholders </a:t>
            </a:r>
          </a:p>
          <a:p>
            <a:r>
              <a:rPr lang="en-US" dirty="0" smtClean="0"/>
              <a:t> with values of 1 were set prelaunch for the TC EDR snow/ice bit 2 in QF 1. This is incorrect and inconsistent with the SCF B4 snow/ice fraction &gt;0 and it needs to be corrected. </a:t>
            </a:r>
          </a:p>
          <a:p>
            <a:endParaRPr lang="en-US" dirty="0" smtClean="0"/>
          </a:p>
          <a:p>
            <a:r>
              <a:rPr lang="en-US" dirty="0" smtClean="0"/>
              <a:t>  DR 7655 OMPS TC SDR Ozone Day 1 solar irradiance spectra update and new wavelength scale</a:t>
            </a:r>
          </a:p>
          <a:p>
            <a:r>
              <a:rPr lang="en-US" dirty="0" smtClean="0"/>
              <a:t>  DR 7451 OMPS TC SDR OMPS NM Wavelength Scale (New analysis and middle of orbital pattern)</a:t>
            </a:r>
          </a:p>
          <a:p>
            <a:r>
              <a:rPr lang="en-US" dirty="0" smtClean="0"/>
              <a:t>DR 7753(OMPS)-TC EDR  VIIRS Cloud Fraction clean up </a:t>
            </a:r>
          </a:p>
          <a:p>
            <a:r>
              <a:rPr lang="en-US" dirty="0" smtClean="0"/>
              <a:t>    No longer used -- turn off VIIRS input.</a:t>
            </a:r>
          </a:p>
          <a:p>
            <a:r>
              <a:rPr lang="en-US" dirty="0" smtClean="0"/>
              <a:t>DR 7754(OMPS)-TC IP  Temperature correction </a:t>
            </a:r>
          </a:p>
          <a:p>
            <a:r>
              <a:rPr lang="en-US" dirty="0" smtClean="0"/>
              <a:t>    Investigate correction using NCEP forecasts </a:t>
            </a:r>
            <a:r>
              <a:rPr lang="en-US" dirty="0" err="1" smtClean="0"/>
              <a:t>vs</a:t>
            </a:r>
            <a:r>
              <a:rPr lang="en-US" dirty="0" smtClean="0"/>
              <a:t> </a:t>
            </a:r>
            <a:r>
              <a:rPr lang="en-US" dirty="0" err="1" smtClean="0"/>
              <a:t>CrIS</a:t>
            </a:r>
            <a:r>
              <a:rPr lang="en-US" dirty="0" smtClean="0"/>
              <a:t> retrievals.</a:t>
            </a:r>
          </a:p>
          <a:p>
            <a:r>
              <a:rPr lang="en-US" dirty="0" smtClean="0"/>
              <a:t>DR 7235(OMPS)- Impact of missing </a:t>
            </a:r>
            <a:r>
              <a:rPr lang="en-US" dirty="0" err="1" smtClean="0"/>
              <a:t>CrIS</a:t>
            </a:r>
            <a:r>
              <a:rPr lang="en-US" dirty="0" smtClean="0"/>
              <a:t> data on OMPS retrievals </a:t>
            </a:r>
          </a:p>
          <a:p>
            <a:r>
              <a:rPr lang="en-US" dirty="0" smtClean="0"/>
              <a:t>    Turn off input as it will not be present. </a:t>
            </a:r>
          </a:p>
          <a:p>
            <a:r>
              <a:rPr lang="en-US" dirty="0" smtClean="0"/>
              <a:t>    Do not activate degraded performance flag.</a:t>
            </a:r>
          </a:p>
          <a:p>
            <a:r>
              <a:rPr lang="en-US" dirty="0" smtClean="0"/>
              <a:t>DR 7044(OMPS)- VIIRS snow/ice not well remapped to OMPS </a:t>
            </a:r>
          </a:p>
          <a:p>
            <a:r>
              <a:rPr lang="en-US" dirty="0" smtClean="0"/>
              <a:t>    Turn off VIIRS input as </a:t>
            </a:r>
            <a:r>
              <a:rPr lang="en-US" dirty="0" err="1" smtClean="0"/>
              <a:t>tilings</a:t>
            </a:r>
            <a:r>
              <a:rPr lang="en-US" dirty="0" smtClean="0"/>
              <a:t> are superior. (Note Mx8.6 will use daily </a:t>
            </a:r>
            <a:r>
              <a:rPr lang="en-US" dirty="0" err="1" smtClean="0"/>
              <a:t>tilings</a:t>
            </a:r>
            <a:r>
              <a:rPr lang="en-US" dirty="0" smtClean="0"/>
              <a:t>.)</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3602CA09-9C54-4362-B34D-6F6B0F8BAB55}"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OMI Figure……</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From SDR provisional presentation with new notes by L. Flynn.</a:t>
            </a:r>
          </a:p>
        </p:txBody>
      </p:sp>
      <p:sp>
        <p:nvSpPr>
          <p:cNvPr id="4" name="Slide Number Placeholder 3"/>
          <p:cNvSpPr>
            <a:spLocks noGrp="1"/>
          </p:cNvSpPr>
          <p:nvPr>
            <p:ph type="sldNum" sz="quarter" idx="10"/>
          </p:nvPr>
        </p:nvSpPr>
        <p:spPr/>
        <p:txBody>
          <a:bodyPr/>
          <a:lstStyle/>
          <a:p>
            <a:fld id="{3602CA09-9C54-4362-B34D-6F6B0F8BAB55}"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BC8C1-D5D2-428E-9BF3-94DDEE134695}"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D581B-8DC3-4EE6-82A2-2F7326F5AA3A}"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59CA8-CE3B-401F-8CF5-51CB106474D5}"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FD057-B763-4C75-BBE0-394492535768}"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38204F-6FC4-47B7-9A08-788656072B3E}"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0AFFA5-21D1-40B3-A2C8-56820163A487}"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7E22BE-A1CD-4E31-AEF4-9D284F799D5C}" type="datetime1">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4AFA78-3C5B-4C5A-B57B-FDB8C40738F5}" type="datetime1">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55F50-21B1-4A9B-96B3-57F9CA6C5EC5}" type="datetime1">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F91FC-906F-4070-A2C5-8ADA0E8A715D}"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5E39C-53D0-4FC4-A5C5-75B6348497A6}"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841CC-5C26-4EBC-BFA4-CB77D6CE52E5}" type="datetime1">
              <a:rPr lang="en-US" smtClean="0"/>
              <a:pPr/>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EA597-D671-40E4-B0A9-DB87D029A0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1</a:t>
            </a:fld>
            <a:endParaRPr lang="en-US"/>
          </a:p>
        </p:txBody>
      </p:sp>
      <p:sp>
        <p:nvSpPr>
          <p:cNvPr id="5" name="Title 1"/>
          <p:cNvSpPr txBox="1">
            <a:spLocks/>
          </p:cNvSpPr>
          <p:nvPr/>
        </p:nvSpPr>
        <p:spPr>
          <a:xfrm>
            <a:off x="685800" y="609600"/>
            <a:ext cx="7772400" cy="2990851"/>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Validated Stage 1</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Science Maturity Review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for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OMPS Total</a:t>
            </a:r>
            <a:r>
              <a:rPr kumimoji="0" lang="en-US" sz="3600" b="1" i="0" u="none" strike="noStrike" kern="1200" cap="none" spc="0" normalizeH="0" noProof="0" dirty="0" smtClean="0">
                <a:ln>
                  <a:noFill/>
                </a:ln>
                <a:solidFill>
                  <a:schemeClr val="tx1"/>
                </a:solidFill>
                <a:effectLst/>
                <a:uLnTx/>
                <a:uFillTx/>
                <a:latin typeface="+mj-lt"/>
                <a:ea typeface="+mj-ea"/>
                <a:cs typeface="+mj-cs"/>
              </a:rPr>
              <a:t> Column Ozone </a:t>
            </a:r>
            <a:r>
              <a:rPr lang="en-US" sz="3600" b="1" dirty="0" smtClean="0">
                <a:latin typeface="+mj-lt"/>
                <a:ea typeface="+mj-ea"/>
                <a:cs typeface="+mj-cs"/>
              </a:rPr>
              <a:t>EDRs</a:t>
            </a:r>
          </a:p>
        </p:txBody>
      </p:sp>
      <p:sp>
        <p:nvSpPr>
          <p:cNvPr id="6" name="Subtitle 2"/>
          <p:cNvSpPr txBox="1">
            <a:spLocks/>
          </p:cNvSpPr>
          <p:nvPr/>
        </p:nvSpPr>
        <p:spPr>
          <a:xfrm>
            <a:off x="1485900" y="3886200"/>
            <a:ext cx="6431974" cy="1752600"/>
          </a:xfrm>
          <a:prstGeom prst="rect">
            <a:avLst/>
          </a:prstGeom>
        </p:spPr>
        <p:txBody>
          <a:bodyPr vert="horz" lIns="91440" tIns="45720" rIns="91440" bIns="45720" rtlCol="0">
            <a:normAutofit/>
          </a:bodyPr>
          <a:lstStyle/>
          <a:p>
            <a:pPr marL="342900" indent="-342900" algn="ctr" defTabSz="914400">
              <a:spcBef>
                <a:spcPct val="20000"/>
              </a:spcBef>
            </a:pPr>
            <a:r>
              <a:rPr lang="en-US" sz="2800" dirty="0" smtClean="0">
                <a:solidFill>
                  <a:schemeClr val="bg1">
                    <a:lumMod val="50000"/>
                  </a:schemeClr>
                </a:solidFill>
              </a:rPr>
              <a:t>Presented by</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bg1">
                    <a:lumMod val="50000"/>
                  </a:schemeClr>
                </a:solidFill>
                <a:effectLst/>
                <a:uLnTx/>
                <a:uFillTx/>
                <a:latin typeface="+mn-lt"/>
                <a:ea typeface="+mn-ea"/>
                <a:cs typeface="+mn-cs"/>
              </a:rPr>
              <a:t>L. Flynn, NOAA</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dirty="0" smtClean="0">
                <a:solidFill>
                  <a:schemeClr val="bg1">
                    <a:lumMod val="50000"/>
                  </a:schemeClr>
                </a:solidFill>
              </a:rPr>
              <a:t>September 3, 2014</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smtClean="0"/>
              <a:t>Important EDR/SDR Changes</a:t>
            </a:r>
            <a:endParaRPr lang="en-US" dirty="0"/>
          </a:p>
        </p:txBody>
      </p:sp>
      <p:sp>
        <p:nvSpPr>
          <p:cNvPr id="3" name="Content Placeholder 2"/>
          <p:cNvSpPr>
            <a:spLocks noGrp="1"/>
          </p:cNvSpPr>
          <p:nvPr>
            <p:ph idx="1"/>
          </p:nvPr>
        </p:nvSpPr>
        <p:spPr>
          <a:xfrm>
            <a:off x="457200" y="914400"/>
            <a:ext cx="8229600" cy="5410200"/>
          </a:xfrm>
        </p:spPr>
        <p:txBody>
          <a:bodyPr>
            <a:normAutofit/>
          </a:bodyPr>
          <a:lstStyle/>
          <a:p>
            <a:r>
              <a:rPr lang="en-US" sz="2800" dirty="0" smtClean="0"/>
              <a:t>DR7387/CCR1879 (SDR) TC SDR TC Stray Light Out-of-Range LUT update</a:t>
            </a:r>
          </a:p>
          <a:p>
            <a:r>
              <a:rPr lang="en-US" sz="2800" dirty="0" smtClean="0"/>
              <a:t>DR4266/CCR411 Implemented partial cloud logic; </a:t>
            </a:r>
          </a:p>
          <a:p>
            <a:r>
              <a:rPr lang="en-US" sz="2800" dirty="0" smtClean="0"/>
              <a:t>DR4955/CCR736 Replace cloud top pressure with UV-based climatology; Mx7.0.</a:t>
            </a:r>
          </a:p>
          <a:p>
            <a:r>
              <a:rPr lang="en-US" sz="2800" dirty="0" smtClean="0"/>
              <a:t>DR4918/CCR829 Replace SO2 absorption coefficients. </a:t>
            </a:r>
          </a:p>
          <a:p>
            <a:r>
              <a:rPr lang="en-US" sz="2800" dirty="0" smtClean="0"/>
              <a:t>DR7310/CCR1215 Restrict the profile mixing fraction in the OMPS NM EDR; </a:t>
            </a:r>
          </a:p>
          <a:p>
            <a:r>
              <a:rPr lang="en-US" sz="2800" dirty="0" smtClean="0">
                <a:solidFill>
                  <a:srgbClr val="00B050"/>
                </a:solidFill>
              </a:rPr>
              <a:t>Turn on temperature corrections for the IP; can be done out of build.</a:t>
            </a:r>
          </a:p>
        </p:txBody>
      </p:sp>
      <p:sp>
        <p:nvSpPr>
          <p:cNvPr id="4" name="Rectangle 3"/>
          <p:cNvSpPr/>
          <p:nvPr/>
        </p:nvSpPr>
        <p:spPr>
          <a:xfrm>
            <a:off x="228600" y="6243935"/>
            <a:ext cx="8687891" cy="461665"/>
          </a:xfrm>
          <a:prstGeom prst="rect">
            <a:avLst/>
          </a:prstGeom>
        </p:spPr>
        <p:txBody>
          <a:bodyPr wrap="none">
            <a:spAutoFit/>
          </a:bodyPr>
          <a:lstStyle/>
          <a:p>
            <a:r>
              <a:rPr lang="en-US" sz="2400" dirty="0" smtClean="0">
                <a:solidFill>
                  <a:srgbClr val="FF0000"/>
                </a:solidFill>
              </a:rPr>
              <a:t>CCRs actions include updates to appropriate documents, e.g., ATDBs.</a:t>
            </a:r>
            <a:endParaRPr lang="en-US" sz="2400" dirty="0"/>
          </a:p>
        </p:txBody>
      </p:sp>
      <p:sp>
        <p:nvSpPr>
          <p:cNvPr id="5" name="Slide Number Placeholder 4"/>
          <p:cNvSpPr>
            <a:spLocks noGrp="1"/>
          </p:cNvSpPr>
          <p:nvPr>
            <p:ph type="sldNum" sz="quarter" idx="12"/>
          </p:nvPr>
        </p:nvSpPr>
        <p:spPr/>
        <p:txBody>
          <a:bodyPr/>
          <a:lstStyle/>
          <a:p>
            <a:fld id="{DF5EA597-D671-40E4-B0A9-DB87D029A05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609600"/>
          <a:ext cx="8839200" cy="6181725"/>
        </p:xfrm>
        <a:graphic>
          <a:graphicData uri="http://schemas.openxmlformats.org/drawingml/2006/table">
            <a:tbl>
              <a:tblPr/>
              <a:tblGrid>
                <a:gridCol w="1230774"/>
                <a:gridCol w="7608426"/>
              </a:tblGrid>
              <a:tr h="364004">
                <a:tc>
                  <a:txBody>
                    <a:bodyPr/>
                    <a:lstStyle/>
                    <a:p>
                      <a:pPr marL="0" marR="0" algn="ctr">
                        <a:spcBef>
                          <a:spcPts val="0"/>
                        </a:spcBef>
                        <a:spcAft>
                          <a:spcPts val="0"/>
                        </a:spcAft>
                      </a:pPr>
                      <a:r>
                        <a:rPr lang="en-US" sz="1800" b="1" dirty="0">
                          <a:latin typeface="Times New Roman" pitchFamily="18" charset="0"/>
                          <a:ea typeface="SimSun"/>
                          <a:cs typeface="Times New Roman" pitchFamily="18" charset="0"/>
                        </a:rPr>
                        <a:t>DR #</a:t>
                      </a:r>
                      <a:endParaRPr lang="en-US" sz="1800" dirty="0">
                        <a:latin typeface="Times New Roman" pitchFamily="18" charset="0"/>
                        <a:ea typeface="SimSun"/>
                        <a:cs typeface="Times New Roman" pitchFamily="18"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latin typeface="Times New Roman" pitchFamily="18" charset="0"/>
                          <a:ea typeface="SimSun"/>
                          <a:cs typeface="Times New Roman" pitchFamily="18" charset="0"/>
                        </a:rPr>
                        <a:t>Short Description</a:t>
                      </a:r>
                      <a:endParaRPr lang="en-US" sz="1800" dirty="0">
                        <a:latin typeface="Times New Roman" pitchFamily="18" charset="0"/>
                        <a:ea typeface="SimSun"/>
                        <a:cs typeface="Times New Roman" pitchFamily="18"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397996">
                <a:tc>
                  <a:txBody>
                    <a:bodyPr/>
                    <a:lstStyle/>
                    <a:p>
                      <a:pPr marL="0" marR="0" algn="ctr">
                        <a:spcBef>
                          <a:spcPts val="0"/>
                        </a:spcBef>
                        <a:spcAft>
                          <a:spcPts val="0"/>
                        </a:spcAft>
                      </a:pPr>
                      <a:r>
                        <a:rPr lang="en-US" sz="2000" dirty="0" smtClean="0">
                          <a:solidFill>
                            <a:srgbClr val="00B050"/>
                          </a:solidFill>
                          <a:latin typeface="Times New Roman" pitchFamily="18" charset="0"/>
                          <a:ea typeface="SimSun"/>
                          <a:cs typeface="Times New Roman" pitchFamily="18" charset="0"/>
                        </a:rPr>
                        <a:t>7334</a:t>
                      </a:r>
                      <a:endParaRPr lang="en-US" sz="20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000" dirty="0" smtClean="0">
                          <a:solidFill>
                            <a:srgbClr val="00B050"/>
                          </a:solidFill>
                          <a:latin typeface="Times New Roman" pitchFamily="18" charset="0"/>
                          <a:ea typeface="SimSun"/>
                          <a:cs typeface="Times New Roman" pitchFamily="18" charset="0"/>
                        </a:rPr>
                        <a:t>Impact of dichroic shifts </a:t>
                      </a:r>
                      <a:r>
                        <a:rPr lang="en-US" sz="2000" dirty="0" smtClean="0">
                          <a:solidFill>
                            <a:srgbClr val="575DD3"/>
                          </a:solidFill>
                          <a:latin typeface="Times New Roman" pitchFamily="18" charset="0"/>
                          <a:ea typeface="SimSun"/>
                          <a:cs typeface="Times New Roman" pitchFamily="18" charset="0"/>
                        </a:rPr>
                        <a:t>(Stable;</a:t>
                      </a:r>
                      <a:r>
                        <a:rPr lang="en-US" sz="2000" baseline="0" dirty="0" smtClean="0">
                          <a:solidFill>
                            <a:srgbClr val="575DD3"/>
                          </a:solidFill>
                          <a:latin typeface="Times New Roman" pitchFamily="18" charset="0"/>
                          <a:ea typeface="SimSun"/>
                          <a:cs typeface="Times New Roman" pitchFamily="18" charset="0"/>
                        </a:rPr>
                        <a:t> </a:t>
                      </a:r>
                      <a:r>
                        <a:rPr lang="en-US" sz="2000" dirty="0" smtClean="0">
                          <a:solidFill>
                            <a:srgbClr val="FF0000"/>
                          </a:solidFill>
                          <a:latin typeface="Times New Roman" pitchFamily="18" charset="0"/>
                          <a:ea typeface="SimSun"/>
                          <a:cs typeface="Times New Roman" pitchFamily="18" charset="0"/>
                        </a:rPr>
                        <a:t>Soft Calibration 7314</a:t>
                      </a:r>
                      <a:r>
                        <a:rPr lang="en-US" sz="2000" dirty="0" smtClean="0">
                          <a:solidFill>
                            <a:srgbClr val="575DD3"/>
                          </a:solidFill>
                          <a:latin typeface="Times New Roman" pitchFamily="18" charset="0"/>
                          <a:ea typeface="SimSun"/>
                          <a:cs typeface="Times New Roman" pitchFamily="18" charset="0"/>
                        </a:rPr>
                        <a:t>)</a:t>
                      </a:r>
                      <a:endParaRPr lang="en-US" sz="2000" dirty="0">
                        <a:solidFill>
                          <a:srgbClr val="575DD3"/>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457200">
                <a:tc>
                  <a:txBody>
                    <a:bodyPr/>
                    <a:lstStyle/>
                    <a:p>
                      <a:pPr marL="0" marR="0" algn="ctr">
                        <a:spcBef>
                          <a:spcPts val="0"/>
                        </a:spcBef>
                        <a:spcAft>
                          <a:spcPts val="0"/>
                        </a:spcAft>
                      </a:pPr>
                      <a:r>
                        <a:rPr lang="en-US" sz="2000" dirty="0" smtClean="0">
                          <a:solidFill>
                            <a:srgbClr val="00B050"/>
                          </a:solidFill>
                          <a:latin typeface="Times New Roman" pitchFamily="18" charset="0"/>
                          <a:ea typeface="SimSun"/>
                          <a:cs typeface="Times New Roman" pitchFamily="18" charset="0"/>
                        </a:rPr>
                        <a:t>7260</a:t>
                      </a:r>
                      <a:endParaRPr lang="en-US" sz="20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000" dirty="0" smtClean="0">
                          <a:solidFill>
                            <a:srgbClr val="00B050"/>
                          </a:solidFill>
                          <a:latin typeface="Times New Roman" pitchFamily="18" charset="0"/>
                          <a:ea typeface="SimSun"/>
                          <a:cs typeface="Times New Roman" pitchFamily="18" charset="0"/>
                        </a:rPr>
                        <a:t>Impact of wavelength</a:t>
                      </a:r>
                      <a:r>
                        <a:rPr lang="en-US" sz="2000" baseline="0" dirty="0" smtClean="0">
                          <a:solidFill>
                            <a:srgbClr val="00B050"/>
                          </a:solidFill>
                          <a:latin typeface="Times New Roman" pitchFamily="18" charset="0"/>
                          <a:ea typeface="SimSun"/>
                          <a:cs typeface="Times New Roman" pitchFamily="18" charset="0"/>
                        </a:rPr>
                        <a:t> scale shift </a:t>
                      </a:r>
                      <a:r>
                        <a:rPr lang="en-US" sz="2000" baseline="0" dirty="0" smtClean="0">
                          <a:solidFill>
                            <a:srgbClr val="575DD3"/>
                          </a:solidFill>
                          <a:latin typeface="Times New Roman" pitchFamily="18" charset="0"/>
                          <a:ea typeface="SimSun"/>
                          <a:cs typeface="Times New Roman" pitchFamily="18" charset="0"/>
                        </a:rPr>
                        <a:t>(Small after correction)</a:t>
                      </a:r>
                      <a:endParaRPr lang="en-US" sz="2000" dirty="0">
                        <a:solidFill>
                          <a:srgbClr val="575DD3"/>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457200">
                <a:tc>
                  <a:txBody>
                    <a:bodyPr/>
                    <a:lstStyle/>
                    <a:p>
                      <a:pPr marL="0" marR="0" algn="ctr">
                        <a:spcBef>
                          <a:spcPts val="0"/>
                        </a:spcBef>
                        <a:spcAft>
                          <a:spcPts val="0"/>
                        </a:spcAft>
                      </a:pPr>
                      <a:r>
                        <a:rPr lang="en-US" sz="2000" dirty="0" smtClean="0">
                          <a:solidFill>
                            <a:schemeClr val="tx1"/>
                          </a:solidFill>
                          <a:latin typeface="Times New Roman" pitchFamily="18" charset="0"/>
                          <a:ea typeface="SimSun"/>
                          <a:cs typeface="Times New Roman" pitchFamily="18" charset="0"/>
                        </a:rPr>
                        <a:t>7315 4818</a:t>
                      </a:r>
                      <a:endParaRPr lang="en-US" sz="2000" dirty="0">
                        <a:solidFill>
                          <a:schemeClr val="tx1"/>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a:ea typeface="SimSun"/>
                        </a:rPr>
                        <a:t>B</a:t>
                      </a:r>
                      <a:r>
                        <a:rPr lang="en-US" sz="2000" baseline="0" dirty="0" smtClean="0">
                          <a:latin typeface="Times New Roman"/>
                          <a:ea typeface="SimSun"/>
                        </a:rPr>
                        <a:t>ias and smear errors</a:t>
                      </a:r>
                      <a:r>
                        <a:rPr lang="en-US" sz="2000" baseline="0" dirty="0">
                          <a:solidFill>
                            <a:srgbClr val="575DD3"/>
                          </a:solidFill>
                          <a:latin typeface="Times New Roman" pitchFamily="18" charset="0"/>
                          <a:ea typeface="SimSun"/>
                          <a:cs typeface="Times New Roman" pitchFamily="18" charset="0"/>
                        </a:rPr>
                        <a:t> </a:t>
                      </a:r>
                      <a:r>
                        <a:rPr lang="en-US" sz="2000" baseline="0" dirty="0" smtClean="0">
                          <a:solidFill>
                            <a:srgbClr val="575DD3"/>
                          </a:solidFill>
                          <a:latin typeface="Times New Roman" pitchFamily="18" charset="0"/>
                          <a:ea typeface="SimSun"/>
                          <a:cs typeface="Times New Roman" pitchFamily="18" charset="0"/>
                        </a:rPr>
                        <a:t>(Closed – Fixed 20140722 no impact)</a:t>
                      </a:r>
                      <a:endParaRPr lang="en-US" sz="2000" dirty="0" smtClean="0">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381000">
                <a:tc>
                  <a:txBody>
                    <a:bodyPr/>
                    <a:lstStyle/>
                    <a:p>
                      <a:pPr marL="0" marR="0" algn="ctr">
                        <a:spcBef>
                          <a:spcPts val="0"/>
                        </a:spcBef>
                        <a:spcAft>
                          <a:spcPts val="0"/>
                        </a:spcAft>
                      </a:pPr>
                      <a:r>
                        <a:rPr lang="en-US" sz="2000" dirty="0" smtClean="0">
                          <a:latin typeface="Times New Roman" pitchFamily="18" charset="0"/>
                          <a:cs typeface="Times New Roman" pitchFamily="18" charset="0"/>
                        </a:rPr>
                        <a:t>7753</a:t>
                      </a:r>
                      <a:endParaRPr lang="en-US" sz="20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000" dirty="0" smtClean="0">
                          <a:latin typeface="Times New Roman" pitchFamily="18" charset="0"/>
                          <a:cs typeface="Times New Roman" pitchFamily="18" charset="0"/>
                        </a:rPr>
                        <a:t>VIIRS Cloud Fraction clean up </a:t>
                      </a:r>
                      <a:r>
                        <a:rPr lang="en-US" sz="2000" dirty="0" smtClean="0">
                          <a:solidFill>
                            <a:srgbClr val="575DD3"/>
                          </a:solidFill>
                          <a:latin typeface="Times New Roman" pitchFamily="18" charset="0"/>
                          <a:cs typeface="Times New Roman" pitchFamily="18" charset="0"/>
                        </a:rPr>
                        <a:t>(No</a:t>
                      </a:r>
                      <a:r>
                        <a:rPr lang="en-US" sz="2000" baseline="0" dirty="0" smtClean="0">
                          <a:solidFill>
                            <a:srgbClr val="575DD3"/>
                          </a:solidFill>
                          <a:latin typeface="Times New Roman" pitchFamily="18" charset="0"/>
                          <a:cs typeface="Times New Roman" pitchFamily="18" charset="0"/>
                        </a:rPr>
                        <a:t> impact on product)</a:t>
                      </a:r>
                      <a:endParaRPr lang="en-US" sz="2000" dirty="0">
                        <a:solidFill>
                          <a:srgbClr val="575DD3"/>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525938">
                <a:tc>
                  <a:txBody>
                    <a:bodyPr/>
                    <a:lstStyle/>
                    <a:p>
                      <a:pPr marL="0" marR="0" algn="ctr">
                        <a:spcBef>
                          <a:spcPts val="0"/>
                        </a:spcBef>
                        <a:spcAft>
                          <a:spcPts val="0"/>
                        </a:spcAft>
                      </a:pPr>
                      <a:r>
                        <a:rPr lang="en-US" sz="2000" dirty="0" smtClean="0">
                          <a:solidFill>
                            <a:schemeClr val="tx1"/>
                          </a:solidFill>
                          <a:latin typeface="Times New Roman" pitchFamily="18" charset="0"/>
                          <a:ea typeface="SimSun"/>
                          <a:cs typeface="Times New Roman" pitchFamily="18" charset="0"/>
                        </a:rPr>
                        <a:t>5009</a:t>
                      </a:r>
                      <a:endParaRPr lang="en-US" sz="2000" dirty="0">
                        <a:solidFill>
                          <a:schemeClr val="tx1"/>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000" dirty="0" smtClean="0">
                          <a:latin typeface="Times New Roman" pitchFamily="18" charset="0"/>
                          <a:cs typeface="Times New Roman" pitchFamily="18" charset="0"/>
                        </a:rPr>
                        <a:t>QF 1 Bit 2 snow/ice fraction is set incorrectly</a:t>
                      </a:r>
                      <a:r>
                        <a:rPr lang="en-US" sz="2000" baseline="0" dirty="0" smtClean="0">
                          <a:latin typeface="Times New Roman" pitchFamily="18" charset="0"/>
                          <a:cs typeface="Times New Roman" pitchFamily="18" charset="0"/>
                        </a:rPr>
                        <a:t> </a:t>
                      </a:r>
                      <a:r>
                        <a:rPr lang="en-US" sz="2000" baseline="0" dirty="0" smtClean="0">
                          <a:solidFill>
                            <a:srgbClr val="575DD3"/>
                          </a:solidFill>
                          <a:latin typeface="Times New Roman" pitchFamily="18" charset="0"/>
                          <a:cs typeface="Times New Roman" pitchFamily="18" charset="0"/>
                        </a:rPr>
                        <a:t>(Redundant flags are set correctly – Note in Readme.)</a:t>
                      </a:r>
                      <a:endParaRPr lang="en-US" sz="2000" dirty="0">
                        <a:solidFill>
                          <a:srgbClr val="575DD3"/>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551362">
                <a:tc>
                  <a:txBody>
                    <a:bodyPr/>
                    <a:lstStyle/>
                    <a:p>
                      <a:pPr marL="0" marR="0" algn="ctr">
                        <a:spcBef>
                          <a:spcPts val="0"/>
                        </a:spcBef>
                        <a:spcAft>
                          <a:spcPts val="0"/>
                        </a:spcAft>
                      </a:pPr>
                      <a:r>
                        <a:rPr lang="en-US" sz="2000" dirty="0" smtClean="0">
                          <a:solidFill>
                            <a:srgbClr val="00B050"/>
                          </a:solidFill>
                          <a:latin typeface="Times New Roman" pitchFamily="18" charset="0"/>
                          <a:cs typeface="Times New Roman" pitchFamily="18" charset="0"/>
                        </a:rPr>
                        <a:t>7044</a:t>
                      </a:r>
                      <a:endParaRPr lang="en-US" sz="20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000" dirty="0" smtClean="0">
                          <a:solidFill>
                            <a:srgbClr val="00B050"/>
                          </a:solidFill>
                          <a:latin typeface="Times New Roman" pitchFamily="18" charset="0"/>
                          <a:cs typeface="Times New Roman" pitchFamily="18" charset="0"/>
                        </a:rPr>
                        <a:t>VIIRS snow/ice </a:t>
                      </a:r>
                      <a:r>
                        <a:rPr lang="en-US" sz="2000" dirty="0" smtClean="0">
                          <a:solidFill>
                            <a:srgbClr val="FF0000"/>
                          </a:solidFill>
                          <a:latin typeface="Times New Roman" pitchFamily="18" charset="0"/>
                          <a:cs typeface="Times New Roman" pitchFamily="18" charset="0"/>
                        </a:rPr>
                        <a:t>(Replace</a:t>
                      </a:r>
                      <a:r>
                        <a:rPr lang="en-US" sz="2000" baseline="0" dirty="0" smtClean="0">
                          <a:solidFill>
                            <a:srgbClr val="FF0000"/>
                          </a:solidFill>
                          <a:latin typeface="Times New Roman" pitchFamily="18" charset="0"/>
                          <a:cs typeface="Times New Roman" pitchFamily="18" charset="0"/>
                        </a:rPr>
                        <a:t> NRT product with Daily </a:t>
                      </a:r>
                      <a:r>
                        <a:rPr lang="en-US" sz="2000" baseline="0" dirty="0" err="1" smtClean="0">
                          <a:solidFill>
                            <a:srgbClr val="FF0000"/>
                          </a:solidFill>
                          <a:latin typeface="Times New Roman" pitchFamily="18" charset="0"/>
                          <a:cs typeface="Times New Roman" pitchFamily="18" charset="0"/>
                        </a:rPr>
                        <a:t>Tilings</a:t>
                      </a:r>
                      <a:r>
                        <a:rPr lang="en-US" sz="2000" baseline="0" dirty="0" smtClean="0">
                          <a:solidFill>
                            <a:srgbClr val="FF0000"/>
                          </a:solidFill>
                          <a:latin typeface="Times New Roman" pitchFamily="18" charset="0"/>
                          <a:cs typeface="Times New Roman" pitchFamily="18" charset="0"/>
                        </a:rPr>
                        <a:t>)</a:t>
                      </a:r>
                      <a:r>
                        <a:rPr lang="en-US" sz="2000" dirty="0" smtClean="0">
                          <a:solidFill>
                            <a:srgbClr val="00B050"/>
                          </a:solidFill>
                          <a:latin typeface="Times New Roman" pitchFamily="18" charset="0"/>
                          <a:cs typeface="Times New Roman" pitchFamily="18" charset="0"/>
                        </a:rPr>
                        <a:t> </a:t>
                      </a:r>
                      <a:r>
                        <a:rPr lang="en-US" sz="2000" dirty="0" smtClean="0">
                          <a:solidFill>
                            <a:srgbClr val="575DD3"/>
                          </a:solidFill>
                          <a:latin typeface="Times New Roman" pitchFamily="18" charset="0"/>
                          <a:cs typeface="Times New Roman" pitchFamily="18" charset="0"/>
                        </a:rPr>
                        <a:t>(In use in First</a:t>
                      </a:r>
                      <a:r>
                        <a:rPr lang="en-US" sz="2000" baseline="0" dirty="0" smtClean="0">
                          <a:solidFill>
                            <a:srgbClr val="575DD3"/>
                          </a:solidFill>
                          <a:latin typeface="Times New Roman" pitchFamily="18" charset="0"/>
                          <a:cs typeface="Times New Roman" pitchFamily="18" charset="0"/>
                        </a:rPr>
                        <a:t> Guess IP)</a:t>
                      </a:r>
                      <a:endParaRPr lang="en-US" sz="2000" dirty="0">
                        <a:solidFill>
                          <a:srgbClr val="575DD3"/>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51362">
                <a:tc>
                  <a:txBody>
                    <a:bodyPr/>
                    <a:lstStyle/>
                    <a:p>
                      <a:pPr marL="0" marR="0" algn="ctr">
                        <a:spcBef>
                          <a:spcPts val="0"/>
                        </a:spcBef>
                        <a:spcAft>
                          <a:spcPts val="0"/>
                        </a:spcAft>
                      </a:pPr>
                      <a:r>
                        <a:rPr lang="en-US" sz="2000" dirty="0" smtClean="0">
                          <a:solidFill>
                            <a:srgbClr val="00B050"/>
                          </a:solidFill>
                          <a:latin typeface="Times New Roman" pitchFamily="18" charset="0"/>
                          <a:cs typeface="Times New Roman" pitchFamily="18" charset="0"/>
                        </a:rPr>
                        <a:t>7235 7254</a:t>
                      </a:r>
                      <a:endParaRPr lang="en-US" sz="20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000" dirty="0" smtClean="0">
                          <a:solidFill>
                            <a:srgbClr val="00B050"/>
                          </a:solidFill>
                          <a:latin typeface="Times New Roman" pitchFamily="18" charset="0"/>
                          <a:ea typeface="SimSun"/>
                          <a:cs typeface="Times New Roman" pitchFamily="18" charset="0"/>
                        </a:rPr>
                        <a:t>Loss</a:t>
                      </a:r>
                      <a:r>
                        <a:rPr lang="en-US" sz="2000" baseline="0" dirty="0" smtClean="0">
                          <a:solidFill>
                            <a:srgbClr val="00B050"/>
                          </a:solidFill>
                          <a:latin typeface="Times New Roman" pitchFamily="18" charset="0"/>
                          <a:ea typeface="SimSun"/>
                          <a:cs typeface="Times New Roman" pitchFamily="18" charset="0"/>
                        </a:rPr>
                        <a:t> of </a:t>
                      </a:r>
                      <a:r>
                        <a:rPr lang="en-US" sz="2000" baseline="0" dirty="0" err="1" smtClean="0">
                          <a:solidFill>
                            <a:srgbClr val="00B050"/>
                          </a:solidFill>
                          <a:latin typeface="Times New Roman" pitchFamily="18" charset="0"/>
                          <a:ea typeface="SimSun"/>
                          <a:cs typeface="Times New Roman" pitchFamily="18" charset="0"/>
                        </a:rPr>
                        <a:t>CrIS</a:t>
                      </a:r>
                      <a:r>
                        <a:rPr lang="en-US" sz="2000" baseline="0" dirty="0" smtClean="0">
                          <a:solidFill>
                            <a:srgbClr val="00B050"/>
                          </a:solidFill>
                          <a:latin typeface="Times New Roman" pitchFamily="18" charset="0"/>
                          <a:ea typeface="SimSun"/>
                          <a:cs typeface="Times New Roman" pitchFamily="18" charset="0"/>
                        </a:rPr>
                        <a:t> temperature data; use of NCEP. </a:t>
                      </a:r>
                      <a:r>
                        <a:rPr lang="en-US" sz="2000" baseline="0" dirty="0" smtClean="0">
                          <a:solidFill>
                            <a:srgbClr val="FF0000"/>
                          </a:solidFill>
                          <a:latin typeface="Times New Roman" pitchFamily="18" charset="0"/>
                          <a:ea typeface="SimSun"/>
                          <a:cs typeface="Times New Roman" pitchFamily="18" charset="0"/>
                        </a:rPr>
                        <a:t>(First guess has Temp correction turned off. Do not set degraded flag.)</a:t>
                      </a:r>
                      <a:endParaRPr lang="en-US" sz="2000" dirty="0">
                        <a:solidFill>
                          <a:srgbClr val="FF000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28625">
                <a:tc>
                  <a:txBody>
                    <a:bodyPr/>
                    <a:lstStyle/>
                    <a:p>
                      <a:pPr marL="0" marR="0" algn="ctr">
                        <a:spcBef>
                          <a:spcPts val="0"/>
                        </a:spcBef>
                        <a:spcAft>
                          <a:spcPts val="0"/>
                        </a:spcAft>
                      </a:pPr>
                      <a:r>
                        <a:rPr lang="en-US" sz="2000" dirty="0" smtClean="0">
                          <a:solidFill>
                            <a:schemeClr val="tx1"/>
                          </a:solidFill>
                          <a:latin typeface="Times New Roman" pitchFamily="18" charset="0"/>
                          <a:ea typeface="SimSun"/>
                          <a:cs typeface="Times New Roman" pitchFamily="18" charset="0"/>
                        </a:rPr>
                        <a:t>7653</a:t>
                      </a:r>
                      <a:endParaRPr lang="en-US" sz="2000" dirty="0">
                        <a:solidFill>
                          <a:schemeClr val="tx1"/>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latin typeface="Times New Roman" pitchFamily="18" charset="0"/>
                          <a:cs typeface="Times New Roman" pitchFamily="18" charset="0"/>
                        </a:rPr>
                        <a:t>V8 Algorithm for Total</a:t>
                      </a:r>
                      <a:r>
                        <a:rPr lang="en-US" sz="2000" b="0" i="0" u="none" strike="noStrike" baseline="0" dirty="0" smtClean="0">
                          <a:solidFill>
                            <a:schemeClr val="tx1"/>
                          </a:solidFill>
                          <a:latin typeface="Times New Roman" pitchFamily="18" charset="0"/>
                          <a:cs typeface="Times New Roman" pitchFamily="18" charset="0"/>
                        </a:rPr>
                        <a:t> Ozone</a:t>
                      </a:r>
                      <a:r>
                        <a:rPr lang="en-US" sz="2000" b="0" i="0" u="none" strike="noStrike" dirty="0" smtClean="0">
                          <a:solidFill>
                            <a:schemeClr val="tx1"/>
                          </a:solidFill>
                          <a:latin typeface="Times New Roman" pitchFamily="18" charset="0"/>
                          <a:cs typeface="Times New Roman" pitchFamily="18" charset="0"/>
                        </a:rPr>
                        <a:t> EDR </a:t>
                      </a:r>
                      <a:r>
                        <a:rPr lang="en-US" sz="2000" b="0" i="0" u="none" strike="noStrike" dirty="0" smtClean="0">
                          <a:solidFill>
                            <a:srgbClr val="575DD3"/>
                          </a:solidFill>
                          <a:latin typeface="Times New Roman" pitchFamily="18" charset="0"/>
                          <a:cs typeface="Times New Roman" pitchFamily="18" charset="0"/>
                        </a:rPr>
                        <a:t>(Future)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57200">
                <a:tc>
                  <a:txBody>
                    <a:bodyPr/>
                    <a:lstStyle/>
                    <a:p>
                      <a:pPr marL="0" marR="0" algn="ctr">
                        <a:spcBef>
                          <a:spcPts val="0"/>
                        </a:spcBef>
                        <a:spcAft>
                          <a:spcPts val="0"/>
                        </a:spcAft>
                      </a:pPr>
                      <a:r>
                        <a:rPr lang="en-US" sz="2000" dirty="0" smtClean="0">
                          <a:solidFill>
                            <a:srgbClr val="00B050"/>
                          </a:solidFill>
                          <a:latin typeface="Times New Roman" pitchFamily="18" charset="0"/>
                          <a:ea typeface="SimSun"/>
                          <a:cs typeface="Times New Roman" pitchFamily="18" charset="0"/>
                        </a:rPr>
                        <a:t>7655</a:t>
                      </a:r>
                      <a:endParaRPr lang="en-US" sz="20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r>
                        <a:rPr lang="en-US" sz="2000" dirty="0" smtClean="0">
                          <a:solidFill>
                            <a:srgbClr val="00B050"/>
                          </a:solidFill>
                          <a:latin typeface="Times New Roman" pitchFamily="18" charset="0"/>
                          <a:cs typeface="Times New Roman" pitchFamily="18" charset="0"/>
                        </a:rPr>
                        <a:t>Day 1 Solar Spectra</a:t>
                      </a:r>
                      <a:r>
                        <a:rPr lang="en-US" sz="2000" baseline="0" dirty="0" smtClean="0">
                          <a:solidFill>
                            <a:srgbClr val="00B05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(Updates in testing)</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57200">
                <a:tc>
                  <a:txBody>
                    <a:bodyPr/>
                    <a:lstStyle/>
                    <a:p>
                      <a:pPr marL="0" marR="0" algn="ctr">
                        <a:spcBef>
                          <a:spcPts val="0"/>
                        </a:spcBef>
                        <a:spcAft>
                          <a:spcPts val="0"/>
                        </a:spcAft>
                      </a:pPr>
                      <a:r>
                        <a:rPr lang="en-US" sz="2000" dirty="0" smtClean="0">
                          <a:solidFill>
                            <a:srgbClr val="00B050"/>
                          </a:solidFill>
                          <a:latin typeface="Times New Roman" pitchFamily="18" charset="0"/>
                          <a:ea typeface="SimSun"/>
                          <a:cs typeface="Times New Roman" pitchFamily="18" charset="0"/>
                        </a:rPr>
                        <a:t>7451</a:t>
                      </a:r>
                      <a:endParaRPr lang="en-US" sz="20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000" dirty="0" smtClean="0">
                          <a:solidFill>
                            <a:srgbClr val="00B050"/>
                          </a:solidFill>
                          <a:latin typeface="Times New Roman" pitchFamily="18" charset="0"/>
                          <a:cs typeface="Times New Roman" pitchFamily="18" charset="0"/>
                        </a:rPr>
                        <a:t>Day</a:t>
                      </a:r>
                      <a:r>
                        <a:rPr lang="en-US" sz="2000" baseline="0" dirty="0" smtClean="0">
                          <a:solidFill>
                            <a:srgbClr val="00B050"/>
                          </a:solidFill>
                          <a:latin typeface="Times New Roman" pitchFamily="18" charset="0"/>
                          <a:cs typeface="Times New Roman" pitchFamily="18" charset="0"/>
                        </a:rPr>
                        <a:t> 1 </a:t>
                      </a:r>
                      <a:r>
                        <a:rPr lang="en-US" sz="2000" dirty="0" smtClean="0">
                          <a:solidFill>
                            <a:srgbClr val="00B050"/>
                          </a:solidFill>
                          <a:latin typeface="Times New Roman" pitchFamily="18" charset="0"/>
                          <a:cs typeface="Times New Roman" pitchFamily="18" charset="0"/>
                        </a:rPr>
                        <a:t>Wavelength Scale </a:t>
                      </a:r>
                      <a:r>
                        <a:rPr lang="en-US" sz="2000" dirty="0" smtClean="0">
                          <a:solidFill>
                            <a:srgbClr val="FF0000"/>
                          </a:solidFill>
                          <a:latin typeface="Times New Roman" pitchFamily="18" charset="0"/>
                          <a:cs typeface="Times New Roman" pitchFamily="18" charset="0"/>
                        </a:rPr>
                        <a:t>(Update to orbital </a:t>
                      </a:r>
                      <a:r>
                        <a:rPr lang="en-US" sz="2000" baseline="0" dirty="0" smtClean="0">
                          <a:solidFill>
                            <a:srgbClr val="FF0000"/>
                          </a:solidFill>
                          <a:latin typeface="Times New Roman" pitchFamily="18" charset="0"/>
                          <a:cs typeface="Times New Roman" pitchFamily="18" charset="0"/>
                        </a:rPr>
                        <a:t>average in testing)</a:t>
                      </a:r>
                      <a:endParaRPr lang="en-US" sz="2000" dirty="0">
                        <a:solidFill>
                          <a:srgbClr val="FF000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51362">
                <a:tc>
                  <a:txBody>
                    <a:bodyPr/>
                    <a:lstStyle/>
                    <a:p>
                      <a:pPr marL="0" marR="0" algn="ctr">
                        <a:spcBef>
                          <a:spcPts val="0"/>
                        </a:spcBef>
                        <a:spcAft>
                          <a:spcPts val="0"/>
                        </a:spcAft>
                      </a:pPr>
                      <a:r>
                        <a:rPr lang="en-US" sz="2000" dirty="0" smtClean="0">
                          <a:solidFill>
                            <a:srgbClr val="00B050"/>
                          </a:solidFill>
                          <a:latin typeface="Times New Roman" pitchFamily="18" charset="0"/>
                          <a:ea typeface="SimSun"/>
                          <a:cs typeface="Times New Roman" pitchFamily="18" charset="0"/>
                        </a:rPr>
                        <a:t>7314</a:t>
                      </a:r>
                    </a:p>
                    <a:p>
                      <a:pPr marL="0" marR="0" algn="ctr">
                        <a:spcBef>
                          <a:spcPts val="0"/>
                        </a:spcBef>
                        <a:spcAft>
                          <a:spcPts val="0"/>
                        </a:spcAft>
                      </a:pPr>
                      <a:endParaRPr lang="en-US" sz="20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latin typeface="Times New Roman" pitchFamily="18" charset="0"/>
                          <a:cs typeface="Times New Roman" pitchFamily="18" charset="0"/>
                        </a:rPr>
                        <a:t>Generate</a:t>
                      </a:r>
                      <a:r>
                        <a:rPr lang="en-US" sz="2000" baseline="0" dirty="0" smtClean="0">
                          <a:solidFill>
                            <a:srgbClr val="00B050"/>
                          </a:solidFill>
                          <a:latin typeface="Times New Roman" pitchFamily="18" charset="0"/>
                          <a:cs typeface="Times New Roman" pitchFamily="18" charset="0"/>
                        </a:rPr>
                        <a:t> </a:t>
                      </a:r>
                      <a:r>
                        <a:rPr lang="en-US" sz="2000" dirty="0" smtClean="0">
                          <a:solidFill>
                            <a:srgbClr val="00B050"/>
                          </a:solidFill>
                          <a:latin typeface="Times New Roman" pitchFamily="18" charset="0"/>
                          <a:cs typeface="Times New Roman" pitchFamily="18" charset="0"/>
                        </a:rPr>
                        <a:t>soft calibration coefficients </a:t>
                      </a:r>
                      <a:r>
                        <a:rPr lang="en-US" sz="2000" dirty="0" smtClean="0">
                          <a:solidFill>
                            <a:srgbClr val="FF0000"/>
                          </a:solidFill>
                          <a:latin typeface="Times New Roman" pitchFamily="18" charset="0"/>
                          <a:cs typeface="Times New Roman" pitchFamily="18" charset="0"/>
                        </a:rPr>
                        <a:t>(Set </a:t>
                      </a:r>
                      <a:r>
                        <a:rPr lang="en-US" sz="2000" baseline="0" dirty="0" smtClean="0">
                          <a:solidFill>
                            <a:srgbClr val="FF0000"/>
                          </a:solidFill>
                          <a:latin typeface="Times New Roman" pitchFamily="18" charset="0"/>
                          <a:cs typeface="Times New Roman" pitchFamily="18" charset="0"/>
                        </a:rPr>
                        <a:t>CFE u</a:t>
                      </a:r>
                      <a:r>
                        <a:rPr lang="en-US" sz="2000" dirty="0" smtClean="0">
                          <a:solidFill>
                            <a:srgbClr val="FF0000"/>
                          </a:solidFill>
                          <a:latin typeface="Times New Roman" pitchFamily="18" charset="0"/>
                          <a:cs typeface="Times New Roman" pitchFamily="18" charset="0"/>
                        </a:rPr>
                        <a:t>sing</a:t>
                      </a:r>
                      <a:r>
                        <a:rPr lang="en-US" sz="2000" dirty="0" smtClean="0">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Equatorial Pacific Box, 1-percentile</a:t>
                      </a:r>
                      <a:r>
                        <a:rPr lang="en-US" sz="2000" baseline="0" dirty="0" smtClean="0">
                          <a:solidFill>
                            <a:srgbClr val="FF0000"/>
                          </a:solidFill>
                          <a:latin typeface="Times New Roman" pitchFamily="18" charset="0"/>
                          <a:cs typeface="Times New Roman" pitchFamily="18" charset="0"/>
                        </a:rPr>
                        <a:t> reflectivity </a:t>
                      </a:r>
                      <a:r>
                        <a:rPr lang="en-US" sz="2000" dirty="0" smtClean="0">
                          <a:solidFill>
                            <a:srgbClr val="FF0000"/>
                          </a:solidFill>
                          <a:latin typeface="Times New Roman" pitchFamily="18" charset="0"/>
                          <a:cs typeface="Times New Roman" pitchFamily="18" charset="0"/>
                        </a:rPr>
                        <a:t>= 4%, OMI </a:t>
                      </a:r>
                      <a:r>
                        <a:rPr lang="en-US" sz="2000" dirty="0" err="1" smtClean="0">
                          <a:solidFill>
                            <a:srgbClr val="FF0000"/>
                          </a:solidFill>
                          <a:latin typeface="Times New Roman" pitchFamily="18" charset="0"/>
                          <a:cs typeface="Times New Roman" pitchFamily="18" charset="0"/>
                        </a:rPr>
                        <a:t>TOz</a:t>
                      </a:r>
                      <a:r>
                        <a:rPr lang="en-US" sz="2000" dirty="0" smtClean="0">
                          <a:solidFill>
                            <a:srgbClr val="FF0000"/>
                          </a:solidFill>
                          <a:latin typeface="Times New Roman" pitchFamily="18" charset="0"/>
                          <a:cs typeface="Times New Roman" pitchFamily="18" charset="0"/>
                        </a:rPr>
                        <a:t>, no aerosol, no SO</a:t>
                      </a:r>
                      <a:r>
                        <a:rPr lang="en-US" sz="2000" baseline="-25000" dirty="0" smtClean="0">
                          <a:solidFill>
                            <a:srgbClr val="FF0000"/>
                          </a:solidFill>
                          <a:latin typeface="Times New Roman" pitchFamily="18" charset="0"/>
                          <a:cs typeface="Times New Roman" pitchFamily="18" charset="0"/>
                        </a:rPr>
                        <a:t>2</a:t>
                      </a:r>
                      <a:r>
                        <a:rPr lang="en-US" sz="2000" dirty="0" smtClean="0">
                          <a:solidFill>
                            <a:srgbClr val="FF0000"/>
                          </a:solidFill>
                          <a:latin typeface="Times New Roman" pitchFamily="18" charset="0"/>
                          <a:cs typeface="Times New Roman" pitchFamily="18" charset="0"/>
                        </a:rPr>
                        <a:t>. Reduce SO</a:t>
                      </a:r>
                      <a:r>
                        <a:rPr lang="en-US" sz="2000" baseline="-25000" dirty="0" smtClean="0">
                          <a:solidFill>
                            <a:srgbClr val="FF0000"/>
                          </a:solidFill>
                          <a:latin typeface="Times New Roman" pitchFamily="18" charset="0"/>
                          <a:cs typeface="Times New Roman" pitchFamily="18" charset="0"/>
                        </a:rPr>
                        <a:t>2</a:t>
                      </a:r>
                      <a:r>
                        <a:rPr lang="en-US" sz="2000" dirty="0" smtClean="0">
                          <a:solidFill>
                            <a:srgbClr val="FF0000"/>
                          </a:solidFill>
                          <a:latin typeface="Times New Roman" pitchFamily="18" charset="0"/>
                          <a:cs typeface="Times New Roman" pitchFamily="18" charset="0"/>
                        </a:rPr>
                        <a:t> sensitivity if necessary.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188417" name="Rectangle 1"/>
          <p:cNvSpPr>
            <a:spLocks noChangeArrowheads="1"/>
          </p:cNvSpPr>
          <p:nvPr/>
        </p:nvSpPr>
        <p:spPr bwMode="auto">
          <a:xfrm>
            <a:off x="2985808" y="-63785"/>
            <a:ext cx="317240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Open DRs Today</a:t>
            </a:r>
            <a:endParaRPr kumimoji="0" lang="en-US" sz="6000" b="0" i="0" u="none" strike="noStrike" cap="none" normalizeH="0" baseline="0" dirty="0" smtClean="0">
              <a:ln>
                <a:noFill/>
              </a:ln>
              <a:solidFill>
                <a:schemeClr val="tx1"/>
              </a:solidFill>
              <a:effectLst/>
              <a:latin typeface="Arial" pitchFamily="34" charset="0"/>
            </a:endParaRPr>
          </a:p>
        </p:txBody>
      </p:sp>
      <p:sp>
        <p:nvSpPr>
          <p:cNvPr id="5" name="Slide Number Placeholder 4"/>
          <p:cNvSpPr>
            <a:spLocks noGrp="1"/>
          </p:cNvSpPr>
          <p:nvPr>
            <p:ph type="sldNum" sz="quarter" idx="12"/>
          </p:nvPr>
        </p:nvSpPr>
        <p:spPr/>
        <p:txBody>
          <a:bodyPr/>
          <a:lstStyle/>
          <a:p>
            <a:fld id="{DF5EA597-D671-40E4-B0A9-DB87D029A05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txBody>
          <a:bodyPr>
            <a:noAutofit/>
          </a:bodyPr>
          <a:lstStyle/>
          <a:p>
            <a:r>
              <a:rPr lang="en-US" sz="3600" dirty="0" smtClean="0"/>
              <a:t>Differences in Temperature Corrections using NCEP Forecast versus </a:t>
            </a:r>
            <a:r>
              <a:rPr lang="en-US" sz="3600" dirty="0" err="1" smtClean="0"/>
              <a:t>CrIMSS</a:t>
            </a:r>
            <a:r>
              <a:rPr lang="en-US" sz="3600" dirty="0" smtClean="0"/>
              <a:t> Profiles</a:t>
            </a:r>
            <a:endParaRPr lang="en-US" sz="3600" dirty="0"/>
          </a:p>
        </p:txBody>
      </p:sp>
      <p:pic>
        <p:nvPicPr>
          <p:cNvPr id="284674" name="Picture 2"/>
          <p:cNvPicPr>
            <a:picLocks noChangeAspect="1" noChangeArrowheads="1"/>
          </p:cNvPicPr>
          <p:nvPr/>
        </p:nvPicPr>
        <p:blipFill>
          <a:blip r:embed="rId2" cstate="print"/>
          <a:srcRect/>
          <a:stretch>
            <a:fillRect/>
          </a:stretch>
        </p:blipFill>
        <p:spPr bwMode="auto">
          <a:xfrm>
            <a:off x="719463" y="1143001"/>
            <a:ext cx="7891137" cy="5715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F5EA597-D671-40E4-B0A9-DB87D029A05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EA597-D671-40E4-B0A9-DB87D029A054}" type="slidenum">
              <a:rPr lang="en-US" smtClean="0"/>
              <a:pPr/>
              <a:t>13</a:t>
            </a:fld>
            <a:endParaRPr lang="en-US"/>
          </a:p>
        </p:txBody>
      </p:sp>
      <p:sp>
        <p:nvSpPr>
          <p:cNvPr id="9" name="Rectangle 8"/>
          <p:cNvSpPr/>
          <p:nvPr/>
        </p:nvSpPr>
        <p:spPr>
          <a:xfrm>
            <a:off x="762000" y="152400"/>
            <a:ext cx="7315200" cy="1200329"/>
          </a:xfrm>
          <a:prstGeom prst="rect">
            <a:avLst/>
          </a:prstGeom>
        </p:spPr>
        <p:txBody>
          <a:bodyPr wrap="square">
            <a:spAutoFit/>
          </a:bodyPr>
          <a:lstStyle/>
          <a:p>
            <a:r>
              <a:rPr lang="en-US" dirty="0" smtClean="0"/>
              <a:t>Internal Consistency and Vicarious Calibration/Validation</a:t>
            </a:r>
          </a:p>
          <a:p>
            <a:r>
              <a:rPr lang="en-US" dirty="0" smtClean="0"/>
              <a:t>DR 7314 OMPS TC EDR: Generation of soft calibration coefficients (CFE) – Use Equatorial Pacific Box, Minimum Reflectivity = 4%, no aerosol, no SO2, </a:t>
            </a:r>
            <a:r>
              <a:rPr lang="en-US" dirty="0" err="1" smtClean="0"/>
              <a:t>Toz</a:t>
            </a:r>
            <a:r>
              <a:rPr lang="en-US" dirty="0" smtClean="0"/>
              <a:t> set to OMI </a:t>
            </a:r>
            <a:r>
              <a:rPr lang="en-US" dirty="0" err="1" smtClean="0"/>
              <a:t>TOz</a:t>
            </a:r>
            <a:r>
              <a:rPr lang="en-US" dirty="0" smtClean="0"/>
              <a:t>. Reduce SO2 sensitivity if necessary.</a:t>
            </a:r>
          </a:p>
        </p:txBody>
      </p:sp>
      <p:grpSp>
        <p:nvGrpSpPr>
          <p:cNvPr id="17" name="Group 16"/>
          <p:cNvGrpSpPr/>
          <p:nvPr/>
        </p:nvGrpSpPr>
        <p:grpSpPr>
          <a:xfrm>
            <a:off x="0" y="1333500"/>
            <a:ext cx="3810000" cy="2857500"/>
            <a:chOff x="0" y="1333500"/>
            <a:chExt cx="3810000" cy="2857500"/>
          </a:xfrm>
        </p:grpSpPr>
        <p:pic>
          <p:nvPicPr>
            <p:cNvPr id="235522" name="Picture 2" descr="http://www.star.nesdis.noaa.gov/smcd/spb/wyu/OMPS/TOZ/incto/4wkMean/1ptile/4wklymean.tropics.1Percentile_INCTO_06.2014.png"/>
            <p:cNvPicPr>
              <a:picLocks noChangeAspect="1" noChangeArrowheads="1"/>
            </p:cNvPicPr>
            <p:nvPr/>
          </p:nvPicPr>
          <p:blipFill>
            <a:blip r:embed="rId3" cstate="print">
              <a:lum bright="-20000" contrast="40000"/>
            </a:blip>
            <a:srcRect/>
            <a:stretch>
              <a:fillRect/>
            </a:stretch>
          </p:blipFill>
          <p:spPr bwMode="auto">
            <a:xfrm>
              <a:off x="0" y="1333500"/>
              <a:ext cx="3810000" cy="2857500"/>
            </a:xfrm>
            <a:prstGeom prst="rect">
              <a:avLst/>
            </a:prstGeom>
            <a:noFill/>
          </p:spPr>
        </p:pic>
        <p:cxnSp>
          <p:nvCxnSpPr>
            <p:cNvPr id="12" name="Straight Connector 11"/>
            <p:cNvCxnSpPr/>
            <p:nvPr/>
          </p:nvCxnSpPr>
          <p:spPr>
            <a:xfrm>
              <a:off x="304800" y="2971800"/>
              <a:ext cx="3200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581400" y="1333500"/>
            <a:ext cx="3810000" cy="2857500"/>
            <a:chOff x="3581400" y="1333500"/>
            <a:chExt cx="3810000" cy="2857500"/>
          </a:xfrm>
        </p:grpSpPr>
        <p:pic>
          <p:nvPicPr>
            <p:cNvPr id="235528" name="Picture 8" descr="http://www.star.nesdis.noaa.gov/smcd/spb/wyu/OMPS/TOZ/incto/4wkMean/ai/4wklymean.tropics.AI_INCTO.06.2014.png"/>
            <p:cNvPicPr>
              <a:picLocks noChangeAspect="1" noChangeArrowheads="1"/>
            </p:cNvPicPr>
            <p:nvPr/>
          </p:nvPicPr>
          <p:blipFill>
            <a:blip r:embed="rId4" cstate="print">
              <a:lum bright="-20000" contrast="40000"/>
            </a:blip>
            <a:srcRect/>
            <a:stretch>
              <a:fillRect/>
            </a:stretch>
          </p:blipFill>
          <p:spPr bwMode="auto">
            <a:xfrm>
              <a:off x="3581400" y="1333500"/>
              <a:ext cx="3810000" cy="2857500"/>
            </a:xfrm>
            <a:prstGeom prst="rect">
              <a:avLst/>
            </a:prstGeom>
            <a:noFill/>
          </p:spPr>
        </p:pic>
        <p:cxnSp>
          <p:nvCxnSpPr>
            <p:cNvPr id="14" name="Straight Connector 13"/>
            <p:cNvCxnSpPr/>
            <p:nvPr/>
          </p:nvCxnSpPr>
          <p:spPr>
            <a:xfrm>
              <a:off x="3962400" y="3307422"/>
              <a:ext cx="3200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0" y="4000500"/>
            <a:ext cx="3810000" cy="2857500"/>
            <a:chOff x="0" y="4000500"/>
            <a:chExt cx="3810000" cy="2857500"/>
          </a:xfrm>
        </p:grpSpPr>
        <p:pic>
          <p:nvPicPr>
            <p:cNvPr id="235524" name="Picture 4" descr="http://www.star.nesdis.noaa.gov/smcd/spb/wyu/OMPS/TOZ/incto/4wkMean/o3/4wklymean.tropics.TO_INCTO.06.2014.png"/>
            <p:cNvPicPr>
              <a:picLocks noChangeAspect="1" noChangeArrowheads="1"/>
            </p:cNvPicPr>
            <p:nvPr/>
          </p:nvPicPr>
          <p:blipFill>
            <a:blip r:embed="rId5" cstate="print">
              <a:lum bright="-20000" contrast="40000"/>
            </a:blip>
            <a:srcRect/>
            <a:stretch>
              <a:fillRect/>
            </a:stretch>
          </p:blipFill>
          <p:spPr bwMode="auto">
            <a:xfrm>
              <a:off x="0" y="4000500"/>
              <a:ext cx="3810000" cy="2857500"/>
            </a:xfrm>
            <a:prstGeom prst="rect">
              <a:avLst/>
            </a:prstGeom>
            <a:noFill/>
          </p:spPr>
        </p:pic>
        <p:cxnSp>
          <p:nvCxnSpPr>
            <p:cNvPr id="15" name="Straight Connector 14"/>
            <p:cNvCxnSpPr/>
            <p:nvPr/>
          </p:nvCxnSpPr>
          <p:spPr>
            <a:xfrm>
              <a:off x="325348" y="5029200"/>
              <a:ext cx="3200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581400" y="4000500"/>
            <a:ext cx="3810000" cy="2857500"/>
            <a:chOff x="3581400" y="4000500"/>
            <a:chExt cx="3810000" cy="2857500"/>
          </a:xfrm>
        </p:grpSpPr>
        <p:pic>
          <p:nvPicPr>
            <p:cNvPr id="235526" name="Picture 6" descr="http://www.star.nesdis.noaa.gov/smcd/spb/wyu/OMPS/TOZ/incto/4wkMean/so2idx/4wklymean.tropics.So2idx_INCTO.06.2014.png"/>
            <p:cNvPicPr>
              <a:picLocks noChangeAspect="1" noChangeArrowheads="1"/>
            </p:cNvPicPr>
            <p:nvPr/>
          </p:nvPicPr>
          <p:blipFill>
            <a:blip r:embed="rId6" cstate="print">
              <a:lum bright="-20000" contrast="40000"/>
            </a:blip>
            <a:srcRect/>
            <a:stretch>
              <a:fillRect/>
            </a:stretch>
          </p:blipFill>
          <p:spPr bwMode="auto">
            <a:xfrm>
              <a:off x="3581400" y="4000500"/>
              <a:ext cx="3810000" cy="2857500"/>
            </a:xfrm>
            <a:prstGeom prst="rect">
              <a:avLst/>
            </a:prstGeom>
            <a:noFill/>
          </p:spPr>
        </p:pic>
        <p:cxnSp>
          <p:nvCxnSpPr>
            <p:cNvPr id="16" name="Straight Connector 15"/>
            <p:cNvCxnSpPr/>
            <p:nvPr/>
          </p:nvCxnSpPr>
          <p:spPr>
            <a:xfrm>
              <a:off x="3931578" y="6096000"/>
              <a:ext cx="3200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7315200" y="1467683"/>
            <a:ext cx="1752600" cy="4247317"/>
          </a:xfrm>
          <a:prstGeom prst="rect">
            <a:avLst/>
          </a:prstGeom>
        </p:spPr>
        <p:txBody>
          <a:bodyPr wrap="square">
            <a:spAutoFit/>
          </a:bodyPr>
          <a:lstStyle/>
          <a:p>
            <a:r>
              <a:rPr lang="en-US" dirty="0" smtClean="0"/>
              <a:t>Weekly average Effective Reflectivity, Total Column Ozone, Aerosol Index and SO2 Index values, for June 2014 for a latitude / longitude box in the Equatorial Pacific versus cross-track pixel.</a:t>
            </a:r>
          </a:p>
          <a:p>
            <a:endParaRPr lang="en-US" dirty="0" smtClean="0"/>
          </a:p>
          <a:p>
            <a:r>
              <a:rPr lang="en-US" dirty="0" smtClean="0">
                <a:solidFill>
                  <a:srgbClr val="FF0000"/>
                </a:solidFill>
              </a:rPr>
              <a:t>SO</a:t>
            </a:r>
            <a:r>
              <a:rPr lang="en-US" baseline="-25000" dirty="0" smtClean="0">
                <a:solidFill>
                  <a:srgbClr val="FF0000"/>
                </a:solidFill>
              </a:rPr>
              <a:t>2</a:t>
            </a:r>
            <a:r>
              <a:rPr lang="en-US" dirty="0" smtClean="0">
                <a:solidFill>
                  <a:srgbClr val="FF0000"/>
                </a:solidFill>
              </a:rPr>
              <a:t> exclusion</a:t>
            </a:r>
          </a:p>
        </p:txBody>
      </p:sp>
      <p:cxnSp>
        <p:nvCxnSpPr>
          <p:cNvPr id="22" name="Straight Connector 21"/>
          <p:cNvCxnSpPr/>
          <p:nvPr/>
        </p:nvCxnSpPr>
        <p:spPr>
          <a:xfrm>
            <a:off x="3912705" y="5536095"/>
            <a:ext cx="3200400" cy="0"/>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t>SO2 Error Currently Set</a:t>
            </a:r>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14</a:t>
            </a:fld>
            <a:endParaRPr lang="en-US"/>
          </a:p>
        </p:txBody>
      </p:sp>
      <p:pic>
        <p:nvPicPr>
          <p:cNvPr id="267266" name="Picture 2"/>
          <p:cNvPicPr>
            <a:picLocks noChangeAspect="1" noChangeArrowheads="1"/>
          </p:cNvPicPr>
          <p:nvPr/>
        </p:nvPicPr>
        <p:blipFill>
          <a:blip r:embed="rId2" cstate="print">
            <a:duotone>
              <a:schemeClr val="accent6">
                <a:shade val="45000"/>
                <a:satMod val="135000"/>
              </a:schemeClr>
              <a:prstClr val="white"/>
            </a:duotone>
            <a:lum bright="-20000" contrast="40000"/>
          </a:blip>
          <a:srcRect/>
          <a:stretch>
            <a:fillRect/>
          </a:stretch>
        </p:blipFill>
        <p:spPr bwMode="auto">
          <a:xfrm>
            <a:off x="76200" y="1362075"/>
            <a:ext cx="9072563"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https://mail-attachment.googleusercontent.com/attachment/u/0/?ui=2&amp;ik=cc18e36ed4&amp;view=att&amp;th=13c733394d01ba79&amp;attid=0.1&amp;disp=inline&amp;realattid=f_hcdq9l9z0&amp;safe=1&amp;zw&amp;saduie=AG9B_P8dgiGNjsRq4knU9aMoVWYh&amp;sadet=1375821647125&amp;sads=MdRrhrqdmT_PYfsg6xInKsHit7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1"/>
          <p:cNvSpPr>
            <a:spLocks noGrp="1"/>
          </p:cNvSpPr>
          <p:nvPr>
            <p:ph type="title"/>
          </p:nvPr>
        </p:nvSpPr>
        <p:spPr>
          <a:xfrm>
            <a:off x="457200" y="0"/>
            <a:ext cx="8229600" cy="533400"/>
          </a:xfrm>
        </p:spPr>
        <p:txBody>
          <a:bodyPr>
            <a:normAutofit fontScale="90000"/>
          </a:bodyPr>
          <a:lstStyle/>
          <a:p>
            <a:r>
              <a:rPr lang="en-US" sz="3600" dirty="0" smtClean="0"/>
              <a:t>SO2 Map After Removal of Cross-Track Biases</a:t>
            </a:r>
            <a:endParaRPr lang="en-US" sz="3600" dirty="0"/>
          </a:p>
        </p:txBody>
      </p:sp>
      <p:pic>
        <p:nvPicPr>
          <p:cNvPr id="7" name="Picture 6" descr="OMPS_NMEDR_ootco_SOI_remove_meridionalmean_20130308.png"/>
          <p:cNvPicPr>
            <a:picLocks noChangeAspect="1"/>
          </p:cNvPicPr>
          <p:nvPr/>
        </p:nvPicPr>
        <p:blipFill>
          <a:blip r:embed="rId2" cstate="print"/>
          <a:srcRect l="8182" t="4364" r="8182" b="9818"/>
          <a:stretch>
            <a:fillRect/>
          </a:stretch>
        </p:blipFill>
        <p:spPr>
          <a:xfrm>
            <a:off x="1066800" y="533400"/>
            <a:ext cx="7010400" cy="4495800"/>
          </a:xfrm>
          <a:prstGeom prst="rect">
            <a:avLst/>
          </a:prstGeom>
        </p:spPr>
      </p:pic>
      <p:pic>
        <p:nvPicPr>
          <p:cNvPr id="11" name="Picture 10" descr="OMPS_NMEDR_ootco_SOI_deviation_20130102.png"/>
          <p:cNvPicPr>
            <a:picLocks noChangeAspect="1"/>
          </p:cNvPicPr>
          <p:nvPr/>
        </p:nvPicPr>
        <p:blipFill>
          <a:blip r:embed="rId3" cstate="print"/>
          <a:srcRect l="6000" t="26877" r="7000" b="50988"/>
          <a:stretch>
            <a:fillRect/>
          </a:stretch>
        </p:blipFill>
        <p:spPr>
          <a:xfrm>
            <a:off x="861060" y="5105400"/>
            <a:ext cx="7292340" cy="1159597"/>
          </a:xfrm>
          <a:prstGeom prst="rect">
            <a:avLst/>
          </a:prstGeom>
        </p:spPr>
      </p:pic>
      <p:sp>
        <p:nvSpPr>
          <p:cNvPr id="6" name="Slide Number Placeholder 5"/>
          <p:cNvSpPr>
            <a:spLocks noGrp="1"/>
          </p:cNvSpPr>
          <p:nvPr>
            <p:ph type="sldNum" sz="quarter" idx="12"/>
          </p:nvPr>
        </p:nvSpPr>
        <p:spPr>
          <a:xfrm>
            <a:off x="6553200" y="6415953"/>
            <a:ext cx="2133600" cy="365125"/>
          </a:xfrm>
        </p:spPr>
        <p:txBody>
          <a:bodyPr/>
          <a:lstStyle/>
          <a:p>
            <a:fld id="{DF5EA597-D671-40E4-B0A9-DB87D029A054}" type="slidenum">
              <a:rPr lang="en-US" smtClean="0"/>
              <a:pPr/>
              <a:t>15</a:t>
            </a:fld>
            <a:endParaRPr lang="en-US"/>
          </a:p>
        </p:txBody>
      </p:sp>
      <p:sp>
        <p:nvSpPr>
          <p:cNvPr id="8" name="Oval 7"/>
          <p:cNvSpPr/>
          <p:nvPr/>
        </p:nvSpPr>
        <p:spPr>
          <a:xfrm>
            <a:off x="2895600" y="25908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200" y="6440788"/>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6412468"/>
            <a:ext cx="7445436" cy="369332"/>
          </a:xfrm>
          <a:prstGeom prst="rect">
            <a:avLst/>
          </a:prstGeom>
          <a:noFill/>
        </p:spPr>
        <p:txBody>
          <a:bodyPr wrap="none" rtlCol="0">
            <a:spAutoFit/>
          </a:bodyPr>
          <a:lstStyle/>
          <a:p>
            <a:r>
              <a:rPr lang="en-US" dirty="0" smtClean="0"/>
              <a:t>These features were removed with the change in SAA dark correction process.</a:t>
            </a:r>
            <a:endParaRPr lang="en-US" dirty="0"/>
          </a:p>
        </p:txBody>
      </p:sp>
      <p:sp>
        <p:nvSpPr>
          <p:cNvPr id="12" name="Oval 11"/>
          <p:cNvSpPr/>
          <p:nvPr/>
        </p:nvSpPr>
        <p:spPr>
          <a:xfrm>
            <a:off x="3810000" y="25146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52800" y="24384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38600" y="29718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33800" y="32004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76600" y="32004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0"/>
          <p:cNvCxnSpPr>
            <a:cxnSpLocks noChangeShapeType="1"/>
            <a:stCxn id="18" idx="1"/>
          </p:cNvCxnSpPr>
          <p:nvPr/>
        </p:nvCxnSpPr>
        <p:spPr bwMode="auto">
          <a:xfrm flipH="1" flipV="1">
            <a:off x="5029201" y="1143000"/>
            <a:ext cx="2433636" cy="94566"/>
          </a:xfrm>
          <a:prstGeom prst="straightConnector1">
            <a:avLst/>
          </a:prstGeom>
          <a:noFill/>
          <a:ln w="38100" algn="ctr">
            <a:solidFill>
              <a:schemeClr val="tx1"/>
            </a:solidFill>
            <a:round/>
            <a:headEnd/>
            <a:tailEnd type="arrow" w="med" len="med"/>
          </a:ln>
        </p:spPr>
      </p:cxnSp>
      <p:sp>
        <p:nvSpPr>
          <p:cNvPr id="18" name="TextBox 17"/>
          <p:cNvSpPr txBox="1">
            <a:spLocks noChangeArrowheads="1"/>
          </p:cNvSpPr>
          <p:nvPr/>
        </p:nvSpPr>
        <p:spPr bwMode="auto">
          <a:xfrm>
            <a:off x="7462837" y="914400"/>
            <a:ext cx="1604963" cy="646331"/>
          </a:xfrm>
          <a:prstGeom prst="rect">
            <a:avLst/>
          </a:prstGeom>
          <a:noFill/>
          <a:ln w="9525">
            <a:noFill/>
            <a:miter lim="800000"/>
            <a:headEnd/>
            <a:tailEnd/>
          </a:ln>
        </p:spPr>
        <p:txBody>
          <a:bodyPr wrap="square">
            <a:spAutoFit/>
          </a:bodyPr>
          <a:lstStyle/>
          <a:p>
            <a:r>
              <a:rPr lang="en-US" dirty="0" smtClean="0"/>
              <a:t>High Solar</a:t>
            </a:r>
          </a:p>
          <a:p>
            <a:r>
              <a:rPr lang="en-US" dirty="0" smtClean="0"/>
              <a:t>Zenith Angles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228600"/>
            <a:ext cx="5257800" cy="3372422"/>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19600" y="0"/>
            <a:ext cx="5088065" cy="2971800"/>
          </a:xfrm>
          <a:prstGeom prst="rect">
            <a:avLst/>
          </a:prstGeom>
          <a:noFill/>
          <a:ln w="9525">
            <a:noFill/>
            <a:miter lim="800000"/>
            <a:headEnd/>
            <a:tailEnd/>
          </a:ln>
        </p:spPr>
      </p:pic>
      <p:sp>
        <p:nvSpPr>
          <p:cNvPr id="4" name="Title 1"/>
          <p:cNvSpPr>
            <a:spLocks noGrp="1"/>
          </p:cNvSpPr>
          <p:nvPr>
            <p:ph type="title"/>
          </p:nvPr>
        </p:nvSpPr>
        <p:spPr>
          <a:xfrm>
            <a:off x="228600" y="4038600"/>
            <a:ext cx="8686800" cy="2362200"/>
          </a:xfrm>
        </p:spPr>
        <p:txBody>
          <a:bodyPr>
            <a:normAutofit/>
          </a:bodyPr>
          <a:lstStyle/>
          <a:p>
            <a:pPr algn="l"/>
            <a:r>
              <a:rPr lang="en-US" sz="2400" dirty="0" smtClean="0"/>
              <a:t>Comparison of cross-track and orbital patterns of estimated Earth radiance scales relative to the current day 1 solar from the proposed method using 346 nm to 380 nm with those from an analysis in an SO</a:t>
            </a:r>
            <a:r>
              <a:rPr lang="en-US" sz="2400" baseline="-25000" dirty="0" smtClean="0"/>
              <a:t>2</a:t>
            </a:r>
            <a:r>
              <a:rPr lang="en-US" sz="2400" dirty="0" smtClean="0"/>
              <a:t> product formulation. The two sets of results agree well in both along orbit and cross track variations. The results for every tenth scan are used to create the figures.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Comparison of Results for Test Granule</a:t>
            </a:r>
            <a:endParaRPr lang="en-US" dirty="0"/>
          </a:p>
        </p:txBody>
      </p:sp>
      <p:sp>
        <p:nvSpPr>
          <p:cNvPr id="3" name="Content Placeholder 2"/>
          <p:cNvSpPr>
            <a:spLocks noGrp="1"/>
          </p:cNvSpPr>
          <p:nvPr>
            <p:ph idx="1"/>
          </p:nvPr>
        </p:nvSpPr>
        <p:spPr>
          <a:xfrm>
            <a:off x="-76200" y="533400"/>
            <a:ext cx="9448800" cy="762000"/>
          </a:xfrm>
          <a:ln>
            <a:noFill/>
          </a:ln>
        </p:spPr>
        <p:txBody>
          <a:bodyPr/>
          <a:lstStyle/>
          <a:p>
            <a:pPr>
              <a:buNone/>
            </a:pPr>
            <a:r>
              <a:rPr lang="en-US" sz="1800" dirty="0" smtClean="0"/>
              <a:t>SOMTC_npp_d20130205_t1500128_e1500502_b06615_c20130205221511027836_noaa_ops.h5</a:t>
            </a:r>
          </a:p>
          <a:p>
            <a:pPr>
              <a:buNone/>
            </a:pPr>
            <a:r>
              <a:rPr lang="en-US" sz="1800" dirty="0" smtClean="0"/>
              <a:t>SOMTC_npp_d20130205_t1500128_e1500502_b06615_c20130812180617128986_ssec_cspp.h5</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9562" y="1409700"/>
            <a:ext cx="8529638" cy="54483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r="1639"/>
          <a:stretch>
            <a:fillRect/>
          </a:stretch>
        </p:blipFill>
        <p:spPr bwMode="auto">
          <a:xfrm>
            <a:off x="0" y="1409700"/>
            <a:ext cx="9144000" cy="54483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Autofit/>
          </a:bodyPr>
          <a:lstStyle/>
          <a:p>
            <a:r>
              <a:rPr lang="en-US" sz="3200" dirty="0" smtClean="0"/>
              <a:t>INCTO/OOTCO Error and Quality Flags</a:t>
            </a:r>
            <a:endParaRPr lang="en-US" sz="3200" dirty="0"/>
          </a:p>
        </p:txBody>
      </p:sp>
      <p:sp>
        <p:nvSpPr>
          <p:cNvPr id="3" name="Content Placeholder 2"/>
          <p:cNvSpPr>
            <a:spLocks noGrp="1"/>
          </p:cNvSpPr>
          <p:nvPr>
            <p:ph idx="1"/>
          </p:nvPr>
        </p:nvSpPr>
        <p:spPr>
          <a:xfrm>
            <a:off x="0" y="533400"/>
            <a:ext cx="9144000" cy="6324600"/>
          </a:xfrm>
        </p:spPr>
        <p:txBody>
          <a:bodyPr>
            <a:normAutofit fontScale="55000" lnSpcReduction="20000"/>
          </a:bodyPr>
          <a:lstStyle/>
          <a:p>
            <a:r>
              <a:rPr lang="en-US" dirty="0" smtClean="0"/>
              <a:t>Error Flag</a:t>
            </a:r>
          </a:p>
          <a:p>
            <a:pPr lvl="1"/>
            <a:r>
              <a:rPr lang="en-US" dirty="0" smtClean="0"/>
              <a:t>Bit1 0 good, 1 large residual; </a:t>
            </a:r>
            <a:r>
              <a:rPr lang="en-US" dirty="0" smtClean="0">
                <a:solidFill>
                  <a:srgbClr val="00B050"/>
                </a:solidFill>
              </a:rPr>
              <a:t>Bit2 1 large SO2 Index&amp;</a:t>
            </a:r>
            <a:r>
              <a:rPr lang="en-US" dirty="0" smtClean="0"/>
              <a:t>; Bit3 1 triplet inconsistency; Bit4 1 ozone out of range; Bit5 1 surface reflectivity out of range.</a:t>
            </a:r>
          </a:p>
          <a:p>
            <a:r>
              <a:rPr lang="en-US" dirty="0" smtClean="0"/>
              <a:t>Quality Flag 1</a:t>
            </a:r>
          </a:p>
          <a:p>
            <a:pPr lvl="1"/>
            <a:r>
              <a:rPr lang="en-US" dirty="0" smtClean="0"/>
              <a:t>Bit1/Bit2 Quality 0 no retrieval, 1 low, 2 medium, 3 high; Bit3 1 input data quality is not good; Bit4 1 triplet selection is not consistent; Bit5 1 inconsistent residuals; Bit6/Bit7 0 SZA&lt;80, 1 80&lt;SZA&lt;88, 2 SZA&gt;88</a:t>
            </a:r>
          </a:p>
          <a:p>
            <a:r>
              <a:rPr lang="en-US" dirty="0" smtClean="0"/>
              <a:t>Quality Flag 2 – Duplicates other flags or information</a:t>
            </a:r>
          </a:p>
          <a:p>
            <a:pPr lvl="1"/>
            <a:r>
              <a:rPr lang="en-US" dirty="0" smtClean="0"/>
              <a:t>Bit1 1 snow/ice present; Bit2 1 sun glint geometry over open water; Bit3 1 solar eclipse in FOV; Bit4 1 TOZ&lt;50 or TOZ&gt;650; Bit5/6 </a:t>
            </a:r>
            <a:r>
              <a:rPr lang="en-US" dirty="0" smtClean="0">
                <a:solidFill>
                  <a:srgbClr val="00B0F0"/>
                </a:solidFill>
              </a:rPr>
              <a:t>0 TOZ&gt; 450*, </a:t>
            </a:r>
            <a:r>
              <a:rPr lang="en-US" dirty="0" smtClean="0"/>
              <a:t>1 250&lt;TOZ&lt;450, 2 TOZ&lt;250, 3 not used; Bit7 1 Aerosol Index Too Large, AI&gt; 0.5; Bit8 Spare</a:t>
            </a:r>
          </a:p>
          <a:p>
            <a:r>
              <a:rPr lang="en-US" dirty="0" smtClean="0"/>
              <a:t>South Atlantic Anomaly Flag – Climatological intensity</a:t>
            </a:r>
          </a:p>
          <a:p>
            <a:pPr lvl="1"/>
            <a:r>
              <a:rPr lang="en-US" dirty="0" smtClean="0"/>
              <a:t>0 0-10%, 1 10-20%, 2 20-30%, 3 30-40%, 4 40-50%, 5 50-60%, 6 60-70%, 7 70-80%, 8 &gt;80%</a:t>
            </a:r>
          </a:p>
          <a:p>
            <a:r>
              <a:rPr lang="en-US" dirty="0" smtClean="0"/>
              <a:t>Scene Condition Flag</a:t>
            </a:r>
          </a:p>
          <a:p>
            <a:pPr lvl="1"/>
            <a:r>
              <a:rPr lang="en-US" dirty="0" smtClean="0">
                <a:solidFill>
                  <a:srgbClr val="00B0F0"/>
                </a:solidFill>
              </a:rPr>
              <a:t>Bit1 0 Descending, 1 Ascending^; Bit2 1 Snow/Ice present #; </a:t>
            </a:r>
            <a:r>
              <a:rPr lang="en-US" dirty="0" smtClean="0"/>
              <a:t>Bit3 1 </a:t>
            </a:r>
            <a:r>
              <a:rPr lang="en-US" dirty="0" err="1" smtClean="0"/>
              <a:t>Troposheric</a:t>
            </a:r>
            <a:r>
              <a:rPr lang="en-US" dirty="0" smtClean="0"/>
              <a:t> Aerosols present; Bit4 1 Snow/Ice Fraction &gt; 0; Bit5 1 Solar Zenith Angle (&gt;80</a:t>
            </a:r>
            <a:r>
              <a:rPr lang="en-US" dirty="0" smtClean="0">
                <a:latin typeface="Times New Roman"/>
                <a:cs typeface="Times New Roman"/>
              </a:rPr>
              <a:t>º</a:t>
            </a:r>
            <a:r>
              <a:rPr lang="en-US" dirty="0" smtClean="0"/>
              <a:t>); Bit6 1 Surface Reflectivity (&gt;1.2 or &lt;-0.05) </a:t>
            </a:r>
          </a:p>
          <a:p>
            <a:pPr>
              <a:buNone/>
            </a:pPr>
            <a:r>
              <a:rPr lang="en-US" dirty="0" smtClean="0"/>
              <a:t>See references on in the Provisional Presentation for more details on these flags.</a:t>
            </a:r>
          </a:p>
          <a:p>
            <a:pPr>
              <a:buNone/>
            </a:pPr>
            <a:r>
              <a:rPr lang="en-US" dirty="0" smtClean="0">
                <a:solidFill>
                  <a:srgbClr val="00B050"/>
                </a:solidFill>
              </a:rPr>
              <a:t>&amp;EF B2 the SO2 Index is affecting performance as data with SO2 incorrectly estimated as greater than 6 DU are flagged as poor retrievals.</a:t>
            </a:r>
            <a:endParaRPr lang="en-US" dirty="0" smtClean="0">
              <a:solidFill>
                <a:srgbClr val="FF0000"/>
              </a:solidFill>
            </a:endParaRPr>
          </a:p>
          <a:p>
            <a:pPr>
              <a:buNone/>
            </a:pPr>
            <a:r>
              <a:rPr lang="en-US" dirty="0" smtClean="0">
                <a:solidFill>
                  <a:srgbClr val="00B0F0"/>
                </a:solidFill>
              </a:rPr>
              <a:t>*QF2 B5/6 can be 0 when the condition is not checked in addition to when the total column ozone is greater than 450 DU. </a:t>
            </a:r>
            <a:r>
              <a:rPr lang="en-US" dirty="0" smtClean="0">
                <a:solidFill>
                  <a:srgbClr val="FF0000"/>
                </a:solidFill>
              </a:rPr>
              <a:t>It is not affecting the algorithm performance.</a:t>
            </a:r>
          </a:p>
          <a:p>
            <a:pPr>
              <a:buNone/>
            </a:pPr>
            <a:r>
              <a:rPr lang="en-US" dirty="0" smtClean="0">
                <a:solidFill>
                  <a:srgbClr val="00B0F0"/>
                </a:solidFill>
              </a:rPr>
              <a:t>^SCF B1 was not currently set properly according to the orbital A fix was implemented with Mx7.1 in June 2013. path, i.e., by checking the changes in latitude during a measurement. It was almost always set to 1, except for the first and last granules in a sequence of measurements as processed at IDPS. </a:t>
            </a:r>
            <a:r>
              <a:rPr lang="en-US" dirty="0" smtClean="0">
                <a:solidFill>
                  <a:srgbClr val="FF0000"/>
                </a:solidFill>
              </a:rPr>
              <a:t>It did not affect the algorithm performance.</a:t>
            </a:r>
            <a:endParaRPr lang="en-US" dirty="0" smtClean="0">
              <a:solidFill>
                <a:srgbClr val="00B0F0"/>
              </a:solidFill>
            </a:endParaRPr>
          </a:p>
          <a:p>
            <a:pPr>
              <a:buNone/>
            </a:pPr>
            <a:r>
              <a:rPr lang="en-US" dirty="0" smtClean="0">
                <a:solidFill>
                  <a:srgbClr val="00B0F0"/>
                </a:solidFill>
              </a:rPr>
              <a:t>#SCF B2 is not currently set properly. It is set to snow/ice present almost everywhere. It is inconsistent with SCF B4 Snow/Ice Faction &gt; 0. </a:t>
            </a:r>
            <a:r>
              <a:rPr lang="en-US" dirty="0" smtClean="0">
                <a:solidFill>
                  <a:srgbClr val="FF0000"/>
                </a:solidFill>
              </a:rPr>
              <a:t>It is not affecting the algorithm performance.</a:t>
            </a:r>
          </a:p>
        </p:txBody>
      </p:sp>
      <p:sp>
        <p:nvSpPr>
          <p:cNvPr id="4" name="Slide Number Placeholder 3"/>
          <p:cNvSpPr>
            <a:spLocks noGrp="1"/>
          </p:cNvSpPr>
          <p:nvPr>
            <p:ph type="sldNum" sz="quarter" idx="12"/>
          </p:nvPr>
        </p:nvSpPr>
        <p:spPr/>
        <p:txBody>
          <a:bodyPr/>
          <a:lstStyle/>
          <a:p>
            <a:fld id="{DF5EA597-D671-40E4-B0A9-DB87D029A05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274638"/>
            <a:ext cx="2438400" cy="5897562"/>
          </a:xfrm>
        </p:spPr>
        <p:txBody>
          <a:bodyPr>
            <a:normAutofit/>
          </a:bodyPr>
          <a:lstStyle/>
          <a:p>
            <a:pPr algn="l"/>
            <a:r>
              <a:rPr lang="en-US" sz="2800" dirty="0" smtClean="0"/>
              <a:t>Bad Snow/Ice from VIIRS NRT. Figure shows results for a day in July 2014. Top is for VIIRS NRT product. Bottom is for Weekly </a:t>
            </a:r>
            <a:r>
              <a:rPr lang="en-US" sz="2800" dirty="0" err="1" smtClean="0"/>
              <a:t>tilings</a:t>
            </a:r>
            <a:endParaRPr lang="en-US" sz="2800"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19</a:t>
            </a:fld>
            <a:endParaRPr lang="en-US"/>
          </a:p>
        </p:txBody>
      </p:sp>
      <p:pic>
        <p:nvPicPr>
          <p:cNvPr id="266242" name="Picture 2"/>
          <p:cNvPicPr>
            <a:picLocks noChangeAspect="1" noChangeArrowheads="1"/>
          </p:cNvPicPr>
          <p:nvPr/>
        </p:nvPicPr>
        <p:blipFill>
          <a:blip r:embed="rId2" cstate="print">
            <a:duotone>
              <a:schemeClr val="accent2">
                <a:shade val="45000"/>
                <a:satMod val="135000"/>
              </a:schemeClr>
              <a:prstClr val="white"/>
            </a:duotone>
            <a:lum bright="-20000" contrast="40000"/>
          </a:blip>
          <a:srcRect t="5714" r="3392"/>
          <a:stretch>
            <a:fillRect/>
          </a:stretch>
        </p:blipFill>
        <p:spPr bwMode="auto">
          <a:xfrm>
            <a:off x="-49695" y="0"/>
            <a:ext cx="6781800" cy="3771900"/>
          </a:xfrm>
          <a:prstGeom prst="rect">
            <a:avLst/>
          </a:prstGeom>
          <a:noFill/>
          <a:ln w="9525">
            <a:noFill/>
            <a:miter lim="800000"/>
            <a:headEnd/>
            <a:tailEnd/>
          </a:ln>
        </p:spPr>
      </p:pic>
      <p:pic>
        <p:nvPicPr>
          <p:cNvPr id="266243" name="Picture 3"/>
          <p:cNvPicPr>
            <a:picLocks noChangeAspect="1" noChangeArrowheads="1"/>
          </p:cNvPicPr>
          <p:nvPr/>
        </p:nvPicPr>
        <p:blipFill>
          <a:blip r:embed="rId3" cstate="print">
            <a:duotone>
              <a:schemeClr val="accent3">
                <a:shade val="45000"/>
                <a:satMod val="135000"/>
              </a:schemeClr>
              <a:prstClr val="white"/>
            </a:duotone>
            <a:lum bright="-20000" contrast="40000"/>
          </a:blip>
          <a:srcRect r="4348" b="10244"/>
          <a:stretch>
            <a:fillRect/>
          </a:stretch>
        </p:blipFill>
        <p:spPr bwMode="auto">
          <a:xfrm>
            <a:off x="0" y="3296478"/>
            <a:ext cx="6705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225899"/>
            <a:ext cx="8229600" cy="5305529"/>
          </a:xfrm>
        </p:spPr>
        <p:txBody>
          <a:bodyPr>
            <a:normAutofit lnSpcReduction="10000"/>
          </a:bodyPr>
          <a:lstStyle/>
          <a:p>
            <a:r>
              <a:rPr lang="en-US" sz="2600" dirty="0" smtClean="0"/>
              <a:t>Algorithm Cal/Val Team Members</a:t>
            </a:r>
          </a:p>
          <a:p>
            <a:r>
              <a:rPr lang="en-US" sz="2600" dirty="0" smtClean="0"/>
              <a:t>Product Requirements</a:t>
            </a:r>
          </a:p>
          <a:p>
            <a:r>
              <a:rPr lang="en-US" sz="2600" dirty="0" smtClean="0"/>
              <a:t>Evaluation of algorithm performance to specification requirements</a:t>
            </a:r>
          </a:p>
          <a:p>
            <a:pPr lvl="1"/>
            <a:r>
              <a:rPr lang="en-US" sz="2200" dirty="0" smtClean="0"/>
              <a:t>Evaluation of the effect of required algorithm inputs</a:t>
            </a:r>
          </a:p>
          <a:p>
            <a:pPr lvl="1"/>
            <a:r>
              <a:rPr lang="en-US" sz="2200" dirty="0" smtClean="0"/>
              <a:t>Quality flag analysis/validation</a:t>
            </a:r>
          </a:p>
          <a:p>
            <a:pPr lvl="1"/>
            <a:r>
              <a:rPr lang="en-US" sz="2200" dirty="0" smtClean="0"/>
              <a:t>Error Budget</a:t>
            </a:r>
          </a:p>
          <a:p>
            <a:r>
              <a:rPr lang="en-US" sz="2600" dirty="0" smtClean="0"/>
              <a:t>Documentation</a:t>
            </a:r>
          </a:p>
          <a:p>
            <a:r>
              <a:rPr lang="en-US" sz="2400" dirty="0" smtClean="0"/>
              <a:t>Identification of Processing Environment</a:t>
            </a:r>
            <a:endParaRPr lang="en-US" sz="2600" dirty="0" smtClean="0"/>
          </a:p>
          <a:p>
            <a:r>
              <a:rPr lang="en-US" sz="2600" dirty="0" smtClean="0"/>
              <a:t>Users &amp; User Feedback</a:t>
            </a:r>
          </a:p>
          <a:p>
            <a:r>
              <a:rPr lang="en-US" sz="2600" dirty="0" smtClean="0"/>
              <a:t>Conclusion</a:t>
            </a:r>
          </a:p>
          <a:p>
            <a:r>
              <a:rPr lang="en-US" sz="2600" dirty="0" smtClean="0"/>
              <a:t>Path Forward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EA597-D671-40E4-B0A9-DB87D029A054}" type="slidenum">
              <a:rPr lang="en-US" smtClean="0"/>
              <a:pPr/>
              <a:t>20</a:t>
            </a:fld>
            <a:endParaRPr lang="en-US"/>
          </a:p>
        </p:txBody>
      </p:sp>
      <p:pic>
        <p:nvPicPr>
          <p:cNvPr id="268292" name="Picture 4" descr="http://www.star.nesdis.noaa.gov/smcd/spb/wyu/OMPS/Toz/omi/12.2013/OMI_20131205_aitoff.png"/>
          <p:cNvPicPr>
            <a:picLocks noChangeAspect="1" noChangeArrowheads="1"/>
          </p:cNvPicPr>
          <p:nvPr/>
        </p:nvPicPr>
        <p:blipFill>
          <a:blip r:embed="rId2" cstate="print"/>
          <a:srcRect/>
          <a:stretch>
            <a:fillRect/>
          </a:stretch>
        </p:blipFill>
        <p:spPr bwMode="auto">
          <a:xfrm>
            <a:off x="4572000" y="3429000"/>
            <a:ext cx="4572000" cy="3429000"/>
          </a:xfrm>
          <a:prstGeom prst="rect">
            <a:avLst/>
          </a:prstGeom>
          <a:noFill/>
        </p:spPr>
      </p:pic>
      <p:pic>
        <p:nvPicPr>
          <p:cNvPr id="268294" name="Picture 6" descr="http://www.star.nesdis.noaa.gov/smcd/spb/wyu/OMPS/Toz/incto/o3/12.2013/O3_INCTO_20131205_aitoff.png"/>
          <p:cNvPicPr>
            <a:picLocks noChangeAspect="1" noChangeArrowheads="1"/>
          </p:cNvPicPr>
          <p:nvPr/>
        </p:nvPicPr>
        <p:blipFill>
          <a:blip r:embed="rId3" cstate="print"/>
          <a:srcRect/>
          <a:stretch>
            <a:fillRect/>
          </a:stretch>
        </p:blipFill>
        <p:spPr bwMode="auto">
          <a:xfrm>
            <a:off x="0" y="3383280"/>
            <a:ext cx="4560570" cy="3474720"/>
          </a:xfrm>
          <a:prstGeom prst="rect">
            <a:avLst/>
          </a:prstGeom>
          <a:noFill/>
        </p:spPr>
      </p:pic>
      <p:pic>
        <p:nvPicPr>
          <p:cNvPr id="268296" name="Picture 8" descr="http://www.star.nesdis.noaa.gov/smcd/spb/wyu/OMPS/Toz/Gome2b/o3/12.2013/O3_Gome2b_20131205_aitoff.png"/>
          <p:cNvPicPr>
            <a:picLocks noChangeAspect="1" noChangeArrowheads="1"/>
          </p:cNvPicPr>
          <p:nvPr/>
        </p:nvPicPr>
        <p:blipFill>
          <a:blip r:embed="rId4" cstate="print"/>
          <a:srcRect/>
          <a:stretch>
            <a:fillRect/>
          </a:stretch>
        </p:blipFill>
        <p:spPr bwMode="auto">
          <a:xfrm>
            <a:off x="4572000" y="0"/>
            <a:ext cx="4572000" cy="3429000"/>
          </a:xfrm>
          <a:prstGeom prst="rect">
            <a:avLst/>
          </a:prstGeom>
          <a:noFill/>
        </p:spPr>
      </p:pic>
      <p:pic>
        <p:nvPicPr>
          <p:cNvPr id="268298" name="Picture 10" descr="http://www.star.nesdis.noaa.gov/smcd/spb/wyu/OMPS/Toz/Gome2/o3/12.2013/O3_Gome2_20131205_aitoff.png"/>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4572000" y="0"/>
            <a:ext cx="4572000" cy="3429000"/>
          </a:xfrm>
          <a:prstGeom prst="rect">
            <a:avLst/>
          </a:prstGeom>
          <a:noFill/>
        </p:spPr>
      </p:pic>
      <p:sp>
        <p:nvSpPr>
          <p:cNvPr id="10" name="TextBox 9"/>
          <p:cNvSpPr txBox="1"/>
          <p:nvPr/>
        </p:nvSpPr>
        <p:spPr>
          <a:xfrm>
            <a:off x="381001" y="304800"/>
            <a:ext cx="3657600" cy="1200329"/>
          </a:xfrm>
          <a:prstGeom prst="rect">
            <a:avLst/>
          </a:prstGeom>
          <a:noFill/>
        </p:spPr>
        <p:txBody>
          <a:bodyPr wrap="square" rtlCol="0">
            <a:spAutoFit/>
          </a:bodyPr>
          <a:lstStyle/>
          <a:p>
            <a:r>
              <a:rPr lang="en-US" dirty="0" smtClean="0"/>
              <a:t>Comparisons among Total Column Ozone Products for </a:t>
            </a:r>
            <a:r>
              <a:rPr lang="en-US" dirty="0" err="1" smtClean="0"/>
              <a:t>MetOp</a:t>
            </a:r>
            <a:r>
              <a:rPr lang="en-US" dirty="0" smtClean="0"/>
              <a:t>-A/B GOME-2, NASA EOS Aura OMI and S-NPP OMPS (First Guess IP)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21</a:t>
            </a:fld>
            <a:endParaRPr lang="en-US"/>
          </a:p>
        </p:txBody>
      </p:sp>
      <p:pic>
        <p:nvPicPr>
          <p:cNvPr id="5" name="Picture 2" descr="http://www.star.nesdis.noaa.gov/smcd/spb/wyu/OMPS/Toz/incto/o3/07.2014/O3_INCTO_20140703_aitoff.png"/>
          <p:cNvPicPr>
            <a:picLocks noChangeAspect="1" noChangeArrowheads="1"/>
          </p:cNvPicPr>
          <p:nvPr/>
        </p:nvPicPr>
        <p:blipFill>
          <a:blip r:embed="rId3" cstate="print"/>
          <a:srcRect/>
          <a:stretch>
            <a:fillRect/>
          </a:stretch>
        </p:blipFill>
        <p:spPr bwMode="auto">
          <a:xfrm>
            <a:off x="0" y="0"/>
            <a:ext cx="4800600" cy="3657600"/>
          </a:xfrm>
          <a:prstGeom prst="rect">
            <a:avLst/>
          </a:prstGeom>
          <a:noFill/>
        </p:spPr>
      </p:pic>
      <p:pic>
        <p:nvPicPr>
          <p:cNvPr id="278530" name="Picture 2" descr="http://www.star.nesdis.noaa.gov/smcd/spb/wyu/OMPS/Toz/incto/ai/07.2014/AI_INCTO_20140703_aitoff.png"/>
          <p:cNvPicPr>
            <a:picLocks noChangeAspect="1" noChangeArrowheads="1"/>
          </p:cNvPicPr>
          <p:nvPr/>
        </p:nvPicPr>
        <p:blipFill>
          <a:blip r:embed="rId4" cstate="print"/>
          <a:srcRect/>
          <a:stretch>
            <a:fillRect/>
          </a:stretch>
        </p:blipFill>
        <p:spPr bwMode="auto">
          <a:xfrm>
            <a:off x="4343400" y="0"/>
            <a:ext cx="4800600" cy="3657600"/>
          </a:xfrm>
          <a:prstGeom prst="rect">
            <a:avLst/>
          </a:prstGeom>
          <a:noFill/>
        </p:spPr>
      </p:pic>
      <p:pic>
        <p:nvPicPr>
          <p:cNvPr id="278532" name="Picture 4" descr="http://www.star.nesdis.noaa.gov/smcd/spb/wyu/OMPS/Toz/incto/ref/07.2014/Ref_INCTO_20140703_aitoff.png"/>
          <p:cNvPicPr>
            <a:picLocks noChangeAspect="1" noChangeArrowheads="1"/>
          </p:cNvPicPr>
          <p:nvPr/>
        </p:nvPicPr>
        <p:blipFill>
          <a:blip r:embed="rId5" cstate="print"/>
          <a:srcRect/>
          <a:stretch>
            <a:fillRect/>
          </a:stretch>
        </p:blipFill>
        <p:spPr bwMode="auto">
          <a:xfrm>
            <a:off x="0" y="3505200"/>
            <a:ext cx="4800600" cy="3657600"/>
          </a:xfrm>
          <a:prstGeom prst="rect">
            <a:avLst/>
          </a:prstGeom>
          <a:noFill/>
        </p:spPr>
      </p:pic>
      <p:sp>
        <p:nvSpPr>
          <p:cNvPr id="8" name="TextBox 7"/>
          <p:cNvSpPr txBox="1"/>
          <p:nvPr/>
        </p:nvSpPr>
        <p:spPr>
          <a:xfrm>
            <a:off x="4953000" y="4419600"/>
            <a:ext cx="3657600" cy="1200329"/>
          </a:xfrm>
          <a:prstGeom prst="rect">
            <a:avLst/>
          </a:prstGeom>
          <a:noFill/>
        </p:spPr>
        <p:txBody>
          <a:bodyPr wrap="square" rtlCol="0">
            <a:spAutoFit/>
          </a:bodyPr>
          <a:lstStyle/>
          <a:p>
            <a:r>
              <a:rPr lang="en-US" dirty="0" smtClean="0"/>
              <a:t>Current S-NPP OMPS (First Guess IP) products for July 3, 2014.  Total Column Ozone, Effective Reflectivity and Aerosol Index.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22</a:t>
            </a:fld>
            <a:endParaRPr lang="en-US"/>
          </a:p>
        </p:txBody>
      </p:sp>
      <p:pic>
        <p:nvPicPr>
          <p:cNvPr id="269314" name="Picture 2" descr="http://www.star.nesdis.noaa.gov/smcd/spb/wyu/OMPS/comparison/TS.3OMPS.OMI.SBUV1819.2Gome.tropics.TO.png"/>
          <p:cNvPicPr>
            <a:picLocks noChangeAspect="1" noChangeArrowheads="1"/>
          </p:cNvPicPr>
          <p:nvPr/>
        </p:nvPicPr>
        <p:blipFill>
          <a:blip r:embed="rId2" cstate="print"/>
          <a:srcRect/>
          <a:stretch>
            <a:fillRect/>
          </a:stretch>
        </p:blipFill>
        <p:spPr bwMode="auto">
          <a:xfrm>
            <a:off x="0" y="-571500"/>
            <a:ext cx="9429750" cy="74295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838200"/>
            <a:ext cx="2667000" cy="3352800"/>
          </a:xfrm>
        </p:spPr>
        <p:txBody>
          <a:bodyPr>
            <a:noAutofit/>
          </a:bodyPr>
          <a:lstStyle/>
          <a:p>
            <a:pPr algn="l"/>
            <a:r>
              <a:rPr lang="en-US" sz="2400" dirty="0" smtClean="0"/>
              <a:t>Comparisons of INCTO to three very good Dobson ground stations 1/2012 to 6/2013.</a:t>
            </a:r>
            <a:br>
              <a:rPr lang="en-US" sz="2400" dirty="0" smtClean="0"/>
            </a:br>
            <a:r>
              <a:rPr lang="en-US" sz="2400" dirty="0" smtClean="0"/>
              <a:t>Notice the shift in biases in June 2012 with the introduction of new solar flux and wavelength scales.</a:t>
            </a:r>
            <a:endParaRPr lang="en-US" sz="2400" dirty="0"/>
          </a:p>
        </p:txBody>
      </p:sp>
      <p:sp>
        <p:nvSpPr>
          <p:cNvPr id="7" name="Slide Number Placeholder 6"/>
          <p:cNvSpPr>
            <a:spLocks noGrp="1"/>
          </p:cNvSpPr>
          <p:nvPr>
            <p:ph type="sldNum" sz="quarter" idx="12"/>
          </p:nvPr>
        </p:nvSpPr>
        <p:spPr/>
        <p:txBody>
          <a:bodyPr/>
          <a:lstStyle/>
          <a:p>
            <a:fld id="{DF5EA597-D671-40E4-B0A9-DB87D029A054}" type="slidenum">
              <a:rPr lang="en-US" smtClean="0"/>
              <a:pPr/>
              <a:t>23</a:t>
            </a:fld>
            <a:endParaRPr lang="en-US"/>
          </a:p>
        </p:txBody>
      </p:sp>
      <p:pic>
        <p:nvPicPr>
          <p:cNvPr id="278530" name="Picture 2"/>
          <p:cNvPicPr>
            <a:picLocks noChangeAspect="1" noChangeArrowheads="1"/>
          </p:cNvPicPr>
          <p:nvPr/>
        </p:nvPicPr>
        <p:blipFill>
          <a:blip r:embed="rId2" cstate="print"/>
          <a:srcRect t="14848" r="769"/>
          <a:stretch>
            <a:fillRect/>
          </a:stretch>
        </p:blipFill>
        <p:spPr bwMode="auto">
          <a:xfrm>
            <a:off x="-27708" y="-1"/>
            <a:ext cx="6311880" cy="2549202"/>
          </a:xfrm>
          <a:prstGeom prst="rect">
            <a:avLst/>
          </a:prstGeom>
          <a:noFill/>
          <a:ln w="9525">
            <a:noFill/>
            <a:miter lim="800000"/>
            <a:headEnd/>
            <a:tailEnd/>
          </a:ln>
        </p:spPr>
      </p:pic>
      <p:pic>
        <p:nvPicPr>
          <p:cNvPr id="278531" name="Picture 3"/>
          <p:cNvPicPr>
            <a:picLocks noChangeAspect="1" noChangeArrowheads="1"/>
          </p:cNvPicPr>
          <p:nvPr/>
        </p:nvPicPr>
        <p:blipFill>
          <a:blip r:embed="rId3" cstate="print"/>
          <a:srcRect t="20741"/>
          <a:stretch>
            <a:fillRect/>
          </a:stretch>
        </p:blipFill>
        <p:spPr bwMode="auto">
          <a:xfrm>
            <a:off x="0" y="1981200"/>
            <a:ext cx="6327458" cy="2378067"/>
          </a:xfrm>
          <a:prstGeom prst="rect">
            <a:avLst/>
          </a:prstGeom>
          <a:noFill/>
          <a:ln w="9525">
            <a:noFill/>
            <a:miter lim="800000"/>
            <a:headEnd/>
            <a:tailEnd/>
          </a:ln>
        </p:spPr>
      </p:pic>
      <p:pic>
        <p:nvPicPr>
          <p:cNvPr id="277510" name="Picture 6"/>
          <p:cNvPicPr>
            <a:picLocks noChangeAspect="1" noChangeArrowheads="1"/>
          </p:cNvPicPr>
          <p:nvPr/>
        </p:nvPicPr>
        <p:blipFill>
          <a:blip r:embed="rId4" cstate="print"/>
          <a:srcRect t="17949"/>
          <a:stretch>
            <a:fillRect/>
          </a:stretch>
        </p:blipFill>
        <p:spPr bwMode="auto">
          <a:xfrm>
            <a:off x="-1" y="4368808"/>
            <a:ext cx="6327458" cy="2489192"/>
          </a:xfrm>
          <a:prstGeom prst="rect">
            <a:avLst/>
          </a:prstGeom>
          <a:noFill/>
          <a:ln w="9525">
            <a:noFill/>
            <a:miter lim="800000"/>
            <a:headEnd/>
            <a:tailEnd/>
          </a:ln>
        </p:spPr>
      </p:pic>
      <p:sp>
        <p:nvSpPr>
          <p:cNvPr id="12" name="TextBox 11"/>
          <p:cNvSpPr txBox="1"/>
          <p:nvPr/>
        </p:nvSpPr>
        <p:spPr>
          <a:xfrm>
            <a:off x="1752600" y="533400"/>
            <a:ext cx="3048000" cy="215444"/>
          </a:xfrm>
          <a:prstGeom prst="rect">
            <a:avLst/>
          </a:prstGeom>
          <a:solidFill>
            <a:schemeClr val="accent1"/>
          </a:solidFill>
        </p:spPr>
        <p:txBody>
          <a:bodyPr wrap="square" lIns="0" tIns="0" rIns="0" bIns="0" rtlCol="0">
            <a:spAutoFit/>
          </a:bodyPr>
          <a:lstStyle/>
          <a:p>
            <a:r>
              <a:rPr lang="en-US" sz="1400" dirty="0" smtClean="0"/>
              <a:t>INCTO and Dobson Mauna Loa 2012/2013</a:t>
            </a:r>
            <a:endParaRPr lang="en-US" sz="1400" dirty="0"/>
          </a:p>
        </p:txBody>
      </p:sp>
      <p:sp>
        <p:nvSpPr>
          <p:cNvPr id="13" name="TextBox 12"/>
          <p:cNvSpPr txBox="1"/>
          <p:nvPr/>
        </p:nvSpPr>
        <p:spPr>
          <a:xfrm>
            <a:off x="1752600" y="2209800"/>
            <a:ext cx="3048000" cy="215444"/>
          </a:xfrm>
          <a:prstGeom prst="rect">
            <a:avLst/>
          </a:prstGeom>
          <a:solidFill>
            <a:schemeClr val="accent1"/>
          </a:solidFill>
        </p:spPr>
        <p:txBody>
          <a:bodyPr wrap="square" lIns="0" tIns="0" rIns="0" bIns="0" rtlCol="0">
            <a:spAutoFit/>
          </a:bodyPr>
          <a:lstStyle/>
          <a:p>
            <a:r>
              <a:rPr lang="en-US" sz="1400" dirty="0" smtClean="0"/>
              <a:t>INCTO and Dobson Boulder 2012/2013</a:t>
            </a:r>
            <a:endParaRPr lang="en-US" sz="1400" dirty="0"/>
          </a:p>
        </p:txBody>
      </p:sp>
      <p:sp>
        <p:nvSpPr>
          <p:cNvPr id="14" name="TextBox 13"/>
          <p:cNvSpPr txBox="1"/>
          <p:nvPr/>
        </p:nvSpPr>
        <p:spPr>
          <a:xfrm>
            <a:off x="1828800" y="4585156"/>
            <a:ext cx="3048000" cy="215444"/>
          </a:xfrm>
          <a:prstGeom prst="rect">
            <a:avLst/>
          </a:prstGeom>
          <a:solidFill>
            <a:schemeClr val="accent1"/>
          </a:solidFill>
        </p:spPr>
        <p:txBody>
          <a:bodyPr wrap="square" lIns="0" tIns="0" rIns="0" bIns="0" rtlCol="0">
            <a:spAutoFit/>
          </a:bodyPr>
          <a:lstStyle/>
          <a:p>
            <a:r>
              <a:rPr lang="en-US" sz="1400" dirty="0" smtClean="0"/>
              <a:t>INCTO and Dobson Lauder, NZ 2012/2013</a:t>
            </a:r>
            <a:endParaRPr lang="en-US" sz="1400" dirty="0"/>
          </a:p>
        </p:txBody>
      </p:sp>
      <p:cxnSp>
        <p:nvCxnSpPr>
          <p:cNvPr id="16" name="Straight Connector 15"/>
          <p:cNvCxnSpPr/>
          <p:nvPr/>
        </p:nvCxnSpPr>
        <p:spPr>
          <a:xfrm>
            <a:off x="2124547" y="0"/>
            <a:ext cx="76200" cy="6553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srcRect/>
          <a:stretch>
            <a:fillRect/>
          </a:stretch>
        </p:blipFill>
        <p:spPr bwMode="auto">
          <a:xfrm>
            <a:off x="0" y="0"/>
            <a:ext cx="5319713" cy="2533650"/>
          </a:xfrm>
          <a:prstGeom prst="rect">
            <a:avLst/>
          </a:prstGeom>
          <a:noFill/>
          <a:ln w="9525">
            <a:noFill/>
            <a:miter lim="800000"/>
            <a:headEnd/>
            <a:tailEnd/>
          </a:ln>
        </p:spPr>
      </p:pic>
      <p:pic>
        <p:nvPicPr>
          <p:cNvPr id="275458" name="Picture 2"/>
          <p:cNvPicPr>
            <a:picLocks noChangeAspect="1" noChangeArrowheads="1"/>
          </p:cNvPicPr>
          <p:nvPr/>
        </p:nvPicPr>
        <p:blipFill>
          <a:blip r:embed="rId3" cstate="print"/>
          <a:srcRect/>
          <a:stretch>
            <a:fillRect/>
          </a:stretch>
        </p:blipFill>
        <p:spPr bwMode="auto">
          <a:xfrm>
            <a:off x="0" y="2285839"/>
            <a:ext cx="5334000" cy="2514761"/>
          </a:xfrm>
          <a:prstGeom prst="rect">
            <a:avLst/>
          </a:prstGeom>
          <a:noFill/>
          <a:ln w="9525">
            <a:noFill/>
            <a:miter lim="800000"/>
            <a:headEnd/>
            <a:tailEnd/>
          </a:ln>
        </p:spPr>
      </p:pic>
      <p:pic>
        <p:nvPicPr>
          <p:cNvPr id="187395" name="Picture 3"/>
          <p:cNvPicPr>
            <a:picLocks noGrp="1" noChangeAspect="1" noChangeArrowheads="1"/>
          </p:cNvPicPr>
          <p:nvPr>
            <p:ph idx="1"/>
          </p:nvPr>
        </p:nvPicPr>
        <p:blipFill>
          <a:blip r:embed="rId4" cstate="print"/>
          <a:srcRect/>
          <a:stretch>
            <a:fillRect/>
          </a:stretch>
        </p:blipFill>
        <p:spPr bwMode="auto">
          <a:xfrm>
            <a:off x="0" y="4329112"/>
            <a:ext cx="5338763" cy="2528888"/>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5322712" y="2209800"/>
            <a:ext cx="2867025" cy="2276475"/>
          </a:xfrm>
          <a:prstGeom prst="rect">
            <a:avLst/>
          </a:prstGeom>
          <a:noFill/>
          <a:ln w="9525">
            <a:noFill/>
            <a:miter lim="800000"/>
            <a:headEnd/>
            <a:tailEnd/>
          </a:ln>
        </p:spPr>
      </p:pic>
      <p:pic>
        <p:nvPicPr>
          <p:cNvPr id="7" name="Picture 3"/>
          <p:cNvPicPr>
            <a:picLocks noChangeAspect="1" noChangeArrowheads="1"/>
          </p:cNvPicPr>
          <p:nvPr/>
        </p:nvPicPr>
        <p:blipFill>
          <a:blip r:embed="rId6" cstate="print"/>
          <a:srcRect r="2544"/>
          <a:stretch>
            <a:fillRect/>
          </a:stretch>
        </p:blipFill>
        <p:spPr bwMode="auto">
          <a:xfrm>
            <a:off x="5334000" y="4486275"/>
            <a:ext cx="2919413" cy="2371725"/>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319712" y="0"/>
            <a:ext cx="2909888" cy="2271713"/>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DF5EA597-D671-40E4-B0A9-DB87D029A054}" type="slidenum">
              <a:rPr lang="en-US" smtClean="0"/>
              <a:pPr/>
              <a:t>24</a:t>
            </a:fld>
            <a:endParaRPr lang="en-US"/>
          </a:p>
        </p:txBody>
      </p:sp>
      <p:sp>
        <p:nvSpPr>
          <p:cNvPr id="10" name="TextBox 9"/>
          <p:cNvSpPr txBox="1"/>
          <p:nvPr/>
        </p:nvSpPr>
        <p:spPr>
          <a:xfrm>
            <a:off x="7275155" y="2895600"/>
            <a:ext cx="1868845" cy="646331"/>
          </a:xfrm>
          <a:prstGeom prst="rect">
            <a:avLst/>
          </a:prstGeom>
          <a:noFill/>
        </p:spPr>
        <p:txBody>
          <a:bodyPr wrap="none" rtlCol="0">
            <a:spAutoFit/>
          </a:bodyPr>
          <a:lstStyle/>
          <a:p>
            <a:r>
              <a:rPr lang="en-US" dirty="0" smtClean="0">
                <a:solidFill>
                  <a:srgbClr val="DE0000"/>
                </a:solidFill>
              </a:rPr>
              <a:t>Red OMI V8</a:t>
            </a:r>
          </a:p>
          <a:p>
            <a:r>
              <a:rPr lang="en-US" dirty="0" smtClean="0">
                <a:solidFill>
                  <a:srgbClr val="0070C0"/>
                </a:solidFill>
              </a:rPr>
              <a:t>Blue OMPS INCTO</a:t>
            </a:r>
          </a:p>
        </p:txBody>
      </p:sp>
      <p:sp>
        <p:nvSpPr>
          <p:cNvPr id="11" name="TextBox 10"/>
          <p:cNvSpPr txBox="1"/>
          <p:nvPr/>
        </p:nvSpPr>
        <p:spPr>
          <a:xfrm>
            <a:off x="3276600" y="2667000"/>
            <a:ext cx="1811906" cy="646331"/>
          </a:xfrm>
          <a:prstGeom prst="rect">
            <a:avLst/>
          </a:prstGeom>
          <a:noFill/>
        </p:spPr>
        <p:txBody>
          <a:bodyPr wrap="none" rtlCol="0">
            <a:spAutoFit/>
          </a:bodyPr>
          <a:lstStyle/>
          <a:p>
            <a:r>
              <a:rPr lang="en-US" dirty="0" smtClean="0">
                <a:solidFill>
                  <a:srgbClr val="0070C0"/>
                </a:solidFill>
              </a:rPr>
              <a:t>Blue OMI V8</a:t>
            </a:r>
          </a:p>
          <a:p>
            <a:r>
              <a:rPr lang="en-US" dirty="0" smtClean="0">
                <a:solidFill>
                  <a:srgbClr val="DE0000"/>
                </a:solidFill>
              </a:rPr>
              <a:t>Red OMPS INCTO</a:t>
            </a:r>
            <a:endParaRPr lang="en-US" dirty="0">
              <a:solidFill>
                <a:srgbClr val="DE0000"/>
              </a:solidFill>
            </a:endParaRPr>
          </a:p>
        </p:txBody>
      </p:sp>
      <p:cxnSp>
        <p:nvCxnSpPr>
          <p:cNvPr id="12" name="Straight Connector 11"/>
          <p:cNvCxnSpPr/>
          <p:nvPr/>
        </p:nvCxnSpPr>
        <p:spPr>
          <a:xfrm>
            <a:off x="1752600" y="838200"/>
            <a:ext cx="76200" cy="5791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533400"/>
          </a:xfrm>
        </p:spPr>
        <p:txBody>
          <a:bodyPr>
            <a:normAutofit fontScale="90000"/>
          </a:bodyPr>
          <a:lstStyle/>
          <a:p>
            <a:r>
              <a:rPr lang="en-US" sz="3600" dirty="0" smtClean="0">
                <a:solidFill>
                  <a:srgbClr val="00B0F0"/>
                </a:solidFill>
              </a:rPr>
              <a:t>Nine Things to Know about the OMPS NM SDR</a:t>
            </a:r>
            <a:endParaRPr lang="en-US" sz="3600" dirty="0">
              <a:solidFill>
                <a:srgbClr val="00B0F0"/>
              </a:solidFill>
            </a:endParaRPr>
          </a:p>
        </p:txBody>
      </p:sp>
      <p:sp>
        <p:nvSpPr>
          <p:cNvPr id="3" name="Content Placeholder 2"/>
          <p:cNvSpPr>
            <a:spLocks noGrp="1"/>
          </p:cNvSpPr>
          <p:nvPr>
            <p:ph idx="1"/>
          </p:nvPr>
        </p:nvSpPr>
        <p:spPr>
          <a:xfrm>
            <a:off x="457200" y="838200"/>
            <a:ext cx="7848600" cy="5715000"/>
          </a:xfrm>
        </p:spPr>
        <p:txBody>
          <a:bodyPr>
            <a:normAutofit fontScale="55000" lnSpcReduction="20000"/>
          </a:bodyPr>
          <a:lstStyle/>
          <a:p>
            <a:r>
              <a:rPr lang="en-US" dirty="0" smtClean="0"/>
              <a:t>System linearity is stable and well-corrected.</a:t>
            </a:r>
          </a:p>
          <a:p>
            <a:r>
              <a:rPr lang="en-US" dirty="0" smtClean="0"/>
              <a:t>Dark currents continue to trend higher but measurement signal-to-noise ratios remain high – weekly dark updates are flowing into the system and have good accuracy. The SAA dark strategy has been revised.</a:t>
            </a:r>
          </a:p>
          <a:p>
            <a:r>
              <a:rPr lang="en-US" dirty="0" smtClean="0"/>
              <a:t>The offset biases are actually variable but the current constant corrections are superfluous unless they create negative radiances. They have intentionally been set to lower values to avoid zero truncation of negative intermediate quantities. </a:t>
            </a:r>
          </a:p>
          <a:p>
            <a:r>
              <a:rPr lang="en-US" dirty="0" smtClean="0"/>
              <a:t>Stray light corrections are in place and an improvement for out-of-range contributions has been provided. Remaining errors are small.</a:t>
            </a:r>
            <a:endParaRPr lang="en-US" dirty="0" smtClean="0">
              <a:solidFill>
                <a:schemeClr val="tx1">
                  <a:lumMod val="95000"/>
                  <a:lumOff val="5000"/>
                </a:schemeClr>
              </a:solidFill>
            </a:endParaRPr>
          </a:p>
          <a:p>
            <a:r>
              <a:rPr lang="en-US" dirty="0" smtClean="0">
                <a:solidFill>
                  <a:schemeClr val="tx1">
                    <a:lumMod val="95000"/>
                    <a:lumOff val="5000"/>
                  </a:schemeClr>
                </a:solidFill>
              </a:rPr>
              <a:t>Intra-orbital wavelength scale drifts have been identified and are related to variations in thermal gradients. A measurement-based approach to providing better estimates for each granule has been implemented. </a:t>
            </a:r>
            <a:r>
              <a:rPr lang="en-US" dirty="0" smtClean="0">
                <a:solidFill>
                  <a:srgbClr val="00B050"/>
                </a:solidFill>
              </a:rPr>
              <a:t>Day 1 solar wavelength scales will be set at the averages of the orbital excursions.</a:t>
            </a:r>
            <a:endParaRPr lang="en-US" dirty="0" smtClean="0">
              <a:solidFill>
                <a:schemeClr val="tx1">
                  <a:lumMod val="95000"/>
                  <a:lumOff val="5000"/>
                </a:schemeClr>
              </a:solidFill>
            </a:endParaRPr>
          </a:p>
          <a:p>
            <a:r>
              <a:rPr lang="en-US" dirty="0" smtClean="0"/>
              <a:t>Transient spikes are affecting a very small fraction of smear calculations. Possible solutions are under discussion.</a:t>
            </a:r>
          </a:p>
          <a:p>
            <a:r>
              <a:rPr lang="en-US" dirty="0" smtClean="0">
                <a:solidFill>
                  <a:srgbClr val="00B050"/>
                </a:solidFill>
              </a:rPr>
              <a:t>A second round of Day 1 Solar spectra with soft calibration adjustments is under development. </a:t>
            </a:r>
          </a:p>
          <a:p>
            <a:r>
              <a:rPr lang="en-US" dirty="0" smtClean="0">
                <a:solidFill>
                  <a:srgbClr val="00B050"/>
                </a:solidFill>
              </a:rPr>
              <a:t>Soft calibration adjustments will remove much of the inter-triplet imprecision and cross-track biases and provide a zero-mean SO2 index.</a:t>
            </a:r>
          </a:p>
          <a:p>
            <a:r>
              <a:rPr lang="en-US" dirty="0" smtClean="0"/>
              <a:t>The two and a half years of solar measurements show good long-term stability of instrument throughput and wavelength scales.</a:t>
            </a:r>
          </a:p>
        </p:txBody>
      </p:sp>
      <p:sp>
        <p:nvSpPr>
          <p:cNvPr id="4" name="Slide Number Placeholder 3"/>
          <p:cNvSpPr>
            <a:spLocks noGrp="1"/>
          </p:cNvSpPr>
          <p:nvPr>
            <p:ph type="sldNum" sz="quarter" idx="12"/>
          </p:nvPr>
        </p:nvSpPr>
        <p:spPr/>
        <p:txBody>
          <a:bodyPr/>
          <a:lstStyle/>
          <a:p>
            <a:fld id="{DF5EA597-D671-40E4-B0A9-DB87D029A05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sz="3200" b="1" dirty="0" smtClean="0"/>
              <a:t>Instrument Performance – OMPS NM</a:t>
            </a:r>
            <a:endParaRPr lang="en-US" sz="3200" b="1" dirty="0"/>
          </a:p>
        </p:txBody>
      </p:sp>
      <p:graphicFrame>
        <p:nvGraphicFramePr>
          <p:cNvPr id="4" name="Content Placeholder 3"/>
          <p:cNvGraphicFramePr>
            <a:graphicFrameLocks noGrp="1"/>
          </p:cNvGraphicFramePr>
          <p:nvPr>
            <p:ph idx="1"/>
          </p:nvPr>
        </p:nvGraphicFramePr>
        <p:xfrm>
          <a:off x="304800" y="533399"/>
          <a:ext cx="8229600" cy="4991229"/>
        </p:xfrm>
        <a:graphic>
          <a:graphicData uri="http://schemas.openxmlformats.org/drawingml/2006/table">
            <a:tbl>
              <a:tblPr firstRow="1" bandRow="1">
                <a:tableStyleId>{7DF18680-E054-41AD-8BC1-D1AEF772440D}</a:tableStyleId>
              </a:tblPr>
              <a:tblGrid>
                <a:gridCol w="2743200"/>
                <a:gridCol w="2743200"/>
                <a:gridCol w="2743200"/>
              </a:tblGrid>
              <a:tr h="433624">
                <a:tc>
                  <a:txBody>
                    <a:bodyPr/>
                    <a:lstStyle/>
                    <a:p>
                      <a:pPr marL="0" marR="0" algn="ctr">
                        <a:lnSpc>
                          <a:spcPct val="115000"/>
                        </a:lnSpc>
                        <a:spcBef>
                          <a:spcPts val="0"/>
                        </a:spcBef>
                        <a:spcAft>
                          <a:spcPts val="1000"/>
                        </a:spcAft>
                      </a:pPr>
                      <a:r>
                        <a:rPr lang="en-US" sz="1200" b="1" dirty="0" smtClean="0"/>
                        <a:t>Requirement</a:t>
                      </a:r>
                      <a:endParaRPr lang="en-US" sz="11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200" b="1" dirty="0"/>
                        <a:t>Specification/Prediction Value</a:t>
                      </a:r>
                      <a:endParaRPr lang="en-US" sz="11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200" b="1" dirty="0" smtClean="0"/>
                        <a:t>On-Orbit </a:t>
                      </a:r>
                      <a:r>
                        <a:rPr lang="en-US" sz="1200" b="1" dirty="0"/>
                        <a:t>Performance</a:t>
                      </a:r>
                      <a:endParaRPr lang="en-US" sz="1100" b="1" dirty="0">
                        <a:solidFill>
                          <a:schemeClr val="tx1"/>
                        </a:solidFill>
                        <a:latin typeface="Calibri"/>
                        <a:ea typeface="Calibri"/>
                        <a:cs typeface="Times New Roman"/>
                      </a:endParaRPr>
                    </a:p>
                  </a:txBody>
                  <a:tcPr marL="68580" marR="68580" marT="0" marB="0" anchor="ctr"/>
                </a:tc>
              </a:tr>
              <a:tr h="328377">
                <a:tc>
                  <a:txBody>
                    <a:bodyPr/>
                    <a:lstStyle/>
                    <a:p>
                      <a:pPr marL="0" marR="0" algn="ctr">
                        <a:lnSpc>
                          <a:spcPct val="115000"/>
                        </a:lnSpc>
                        <a:spcBef>
                          <a:spcPts val="0"/>
                        </a:spcBef>
                        <a:spcAft>
                          <a:spcPts val="0"/>
                        </a:spcAft>
                      </a:pPr>
                      <a:r>
                        <a:rPr lang="en-US" sz="1400" b="1" dirty="0"/>
                        <a:t>Non-linearity</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2% full well</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0.46%</a:t>
                      </a:r>
                      <a:endParaRPr lang="en-US" sz="1200" b="1" dirty="0">
                        <a:solidFill>
                          <a:schemeClr val="tx1"/>
                        </a:solidFill>
                        <a:latin typeface="Calibri"/>
                        <a:ea typeface="Calibri"/>
                        <a:cs typeface="Times New Roman"/>
                      </a:endParaRPr>
                    </a:p>
                  </a:txBody>
                  <a:tcPr marL="68580" marR="68580" marT="0" marB="0" anchor="ctr"/>
                </a:tc>
              </a:tr>
              <a:tr h="304800">
                <a:tc>
                  <a:txBody>
                    <a:bodyPr/>
                    <a:lstStyle/>
                    <a:p>
                      <a:pPr marL="0" marR="0" algn="ctr">
                        <a:lnSpc>
                          <a:spcPct val="115000"/>
                        </a:lnSpc>
                        <a:spcBef>
                          <a:spcPts val="0"/>
                        </a:spcBef>
                        <a:spcAft>
                          <a:spcPts val="0"/>
                        </a:spcAft>
                      </a:pPr>
                      <a:r>
                        <a:rPr lang="en-US" sz="1400" b="1" dirty="0"/>
                        <a:t>Non-linearity Knowledge</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0.5%</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~0.1</a:t>
                      </a:r>
                      <a:r>
                        <a:rPr lang="en-US" sz="1400" b="1" dirty="0"/>
                        <a:t>%</a:t>
                      </a:r>
                      <a:endParaRPr lang="en-US" sz="1200" b="1" dirty="0">
                        <a:solidFill>
                          <a:schemeClr val="tx1"/>
                        </a:solidFill>
                        <a:latin typeface="Calibri"/>
                        <a:ea typeface="Calibri"/>
                        <a:cs typeface="Times New Roman"/>
                      </a:endParaRPr>
                    </a:p>
                  </a:txBody>
                  <a:tcPr marL="68580" marR="68580" marT="0" marB="0" anchor="ctr"/>
                </a:tc>
              </a:tr>
              <a:tr h="304800">
                <a:tc>
                  <a:txBody>
                    <a:bodyPr/>
                    <a:lstStyle/>
                    <a:p>
                      <a:pPr marL="0" marR="0" algn="ctr">
                        <a:lnSpc>
                          <a:spcPct val="115000"/>
                        </a:lnSpc>
                        <a:spcBef>
                          <a:spcPts val="0"/>
                        </a:spcBef>
                        <a:spcAft>
                          <a:spcPts val="0"/>
                        </a:spcAft>
                      </a:pPr>
                      <a:r>
                        <a:rPr lang="en-US" sz="1400" b="1" dirty="0"/>
                        <a:t>On-orbit Wavelength Calibration</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0.01 nm</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rgbClr val="00B050"/>
                          </a:solidFill>
                        </a:rPr>
                        <a:t>0.01 nm#</a:t>
                      </a:r>
                      <a:endParaRPr lang="en-US" sz="1200" b="1" dirty="0">
                        <a:solidFill>
                          <a:srgbClr val="00B050"/>
                        </a:solidFill>
                        <a:latin typeface="Calibri"/>
                        <a:ea typeface="Calibri"/>
                        <a:cs typeface="Times New Roman"/>
                      </a:endParaRPr>
                    </a:p>
                  </a:txBody>
                  <a:tcPr marL="68580" marR="68580" marT="0" marB="0" anchor="ctr"/>
                </a:tc>
              </a:tr>
              <a:tr h="640337">
                <a:tc>
                  <a:txBody>
                    <a:bodyPr/>
                    <a:lstStyle/>
                    <a:p>
                      <a:pPr marL="0" marR="0" algn="ctr">
                        <a:lnSpc>
                          <a:spcPct val="115000"/>
                        </a:lnSpc>
                        <a:spcBef>
                          <a:spcPts val="0"/>
                        </a:spcBef>
                        <a:spcAft>
                          <a:spcPts val="0"/>
                        </a:spcAft>
                      </a:pPr>
                      <a:r>
                        <a:rPr lang="en-US" sz="1400" b="1" dirty="0"/>
                        <a:t>Stray Light NM </a:t>
                      </a:r>
                      <a:endParaRPr lang="en-US" sz="1400" b="1" dirty="0" smtClean="0"/>
                    </a:p>
                    <a:p>
                      <a:pPr marL="0" marR="0" algn="ctr">
                        <a:lnSpc>
                          <a:spcPct val="115000"/>
                        </a:lnSpc>
                        <a:spcBef>
                          <a:spcPts val="0"/>
                        </a:spcBef>
                        <a:spcAft>
                          <a:spcPts val="0"/>
                        </a:spcAft>
                      </a:pPr>
                      <a:r>
                        <a:rPr lang="en-US" sz="1400" b="1" dirty="0" smtClean="0"/>
                        <a:t>Out-of-Band </a:t>
                      </a:r>
                      <a:r>
                        <a:rPr lang="en-US" sz="1400" b="1" dirty="0"/>
                        <a:t>+ Out-of-Field Response</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 </a:t>
                      </a:r>
                      <a:r>
                        <a:rPr lang="en-US" sz="1400" b="1" dirty="0"/>
                        <a:t>2</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rgbClr val="00B050"/>
                          </a:solidFill>
                        </a:rPr>
                        <a:t>average ~± 0.5%^</a:t>
                      </a:r>
                      <a:endParaRPr lang="en-US" sz="1200" b="1" dirty="0">
                        <a:solidFill>
                          <a:srgbClr val="00B050"/>
                        </a:solidFill>
                        <a:latin typeface="Calibri"/>
                        <a:ea typeface="Calibri"/>
                        <a:cs typeface="Times New Roman"/>
                      </a:endParaRPr>
                    </a:p>
                  </a:txBody>
                  <a:tcPr marL="68580" marR="68580" marT="0" marB="0" anchor="ctr"/>
                </a:tc>
              </a:tr>
              <a:tr h="433624">
                <a:tc>
                  <a:txBody>
                    <a:bodyPr/>
                    <a:lstStyle/>
                    <a:p>
                      <a:pPr marL="0" marR="0" algn="ctr">
                        <a:lnSpc>
                          <a:spcPct val="115000"/>
                        </a:lnSpc>
                        <a:spcBef>
                          <a:spcPts val="0"/>
                        </a:spcBef>
                        <a:spcAft>
                          <a:spcPts val="0"/>
                        </a:spcAft>
                      </a:pPr>
                      <a:r>
                        <a:rPr lang="en-US" sz="1400" b="1" dirty="0"/>
                        <a:t>Intra-Orbit Wavelength Stability</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&lt;0.02 </a:t>
                      </a:r>
                      <a:r>
                        <a:rPr lang="en-US" sz="1400" b="1" dirty="0"/>
                        <a:t>nm</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B050"/>
                          </a:solidFill>
                        </a:rPr>
                        <a:t>&lt; </a:t>
                      </a:r>
                      <a:r>
                        <a:rPr lang="en-US" sz="1400" b="1" dirty="0" smtClean="0">
                          <a:solidFill>
                            <a:srgbClr val="00B050"/>
                          </a:solidFill>
                        </a:rPr>
                        <a:t>0.01 nm*</a:t>
                      </a:r>
                      <a:endParaRPr lang="en-US" sz="1200" b="1" dirty="0">
                        <a:solidFill>
                          <a:srgbClr val="00B050"/>
                        </a:solidFill>
                        <a:latin typeface="Calibri"/>
                        <a:ea typeface="Calibri"/>
                        <a:cs typeface="Times New Roman"/>
                      </a:endParaRPr>
                    </a:p>
                  </a:txBody>
                  <a:tcPr marL="68580" marR="68580" marT="0" marB="0" anchor="ctr"/>
                </a:tc>
              </a:tr>
              <a:tr h="368698">
                <a:tc>
                  <a:txBody>
                    <a:bodyPr/>
                    <a:lstStyle/>
                    <a:p>
                      <a:pPr marL="0" marR="0" algn="ctr">
                        <a:lnSpc>
                          <a:spcPct val="115000"/>
                        </a:lnSpc>
                        <a:spcBef>
                          <a:spcPts val="0"/>
                        </a:spcBef>
                        <a:spcAft>
                          <a:spcPts val="0"/>
                        </a:spcAft>
                      </a:pPr>
                      <a:r>
                        <a:rPr lang="en-US" sz="1400" b="1" dirty="0"/>
                        <a:t>SNR</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&gt;1000</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&gt; 1000 from SV and EV</a:t>
                      </a:r>
                      <a:endParaRPr lang="en-US" sz="1200" b="1" dirty="0">
                        <a:solidFill>
                          <a:schemeClr val="tx1"/>
                        </a:solidFill>
                        <a:latin typeface="Calibri"/>
                        <a:ea typeface="Calibri"/>
                        <a:cs typeface="Times New Roman"/>
                      </a:endParaRPr>
                    </a:p>
                  </a:txBody>
                  <a:tcPr marL="68580" marR="68580" marT="0" marB="0" anchor="ctr"/>
                </a:tc>
              </a:tr>
              <a:tr h="433624">
                <a:tc>
                  <a:txBody>
                    <a:bodyPr/>
                    <a:lstStyle/>
                    <a:p>
                      <a:pPr marL="0" marR="0" algn="ctr">
                        <a:lnSpc>
                          <a:spcPct val="115000"/>
                        </a:lnSpc>
                        <a:spcBef>
                          <a:spcPts val="0"/>
                        </a:spcBef>
                        <a:spcAft>
                          <a:spcPts val="0"/>
                        </a:spcAft>
                      </a:pPr>
                      <a:r>
                        <a:rPr lang="en-US" sz="1400" b="1" dirty="0"/>
                        <a:t>Inter-Orbital Thermal Wavelength Shift</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&lt;0.02 </a:t>
                      </a:r>
                      <a:r>
                        <a:rPr lang="en-US" sz="1400" b="1" dirty="0"/>
                        <a:t>nm</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&lt;0.01 nm</a:t>
                      </a:r>
                      <a:endParaRPr lang="en-US" sz="1200" b="1" dirty="0">
                        <a:solidFill>
                          <a:schemeClr val="tx1"/>
                        </a:solidFill>
                        <a:latin typeface="Calibri"/>
                        <a:ea typeface="Calibri"/>
                        <a:cs typeface="Times New Roman"/>
                      </a:endParaRPr>
                    </a:p>
                  </a:txBody>
                  <a:tcPr marL="68580" marR="68580" marT="0" marB="0" anchor="ctr"/>
                </a:tc>
              </a:tr>
              <a:tr h="361886">
                <a:tc>
                  <a:txBody>
                    <a:bodyPr/>
                    <a:lstStyle/>
                    <a:p>
                      <a:pPr marL="0" marR="0" algn="ctr">
                        <a:lnSpc>
                          <a:spcPct val="115000"/>
                        </a:lnSpc>
                        <a:spcBef>
                          <a:spcPts val="0"/>
                        </a:spcBef>
                        <a:spcAft>
                          <a:spcPts val="0"/>
                        </a:spcAft>
                      </a:pPr>
                      <a:r>
                        <a:rPr lang="en-US" sz="1400" b="1" dirty="0"/>
                        <a:t>CCD Read Noise</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&lt;60 </a:t>
                      </a:r>
                      <a:r>
                        <a:rPr lang="en-US" sz="1400" b="1" dirty="0"/>
                        <a:t>–e RMS</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25 –e RMS</a:t>
                      </a:r>
                      <a:endParaRPr lang="en-US" sz="1200" b="1" dirty="0">
                        <a:solidFill>
                          <a:schemeClr val="tx1"/>
                        </a:solidFill>
                        <a:latin typeface="Calibri"/>
                        <a:ea typeface="Calibri"/>
                        <a:cs typeface="Times New Roman"/>
                      </a:endParaRPr>
                    </a:p>
                  </a:txBody>
                  <a:tcPr marL="68580" marR="68580" marT="0" marB="0" anchor="ctr"/>
                </a:tc>
              </a:tr>
              <a:tr h="304800">
                <a:tc>
                  <a:txBody>
                    <a:bodyPr/>
                    <a:lstStyle/>
                    <a:p>
                      <a:pPr marL="0" marR="0" algn="ctr">
                        <a:lnSpc>
                          <a:spcPct val="115000"/>
                        </a:lnSpc>
                        <a:spcBef>
                          <a:spcPts val="0"/>
                        </a:spcBef>
                        <a:spcAft>
                          <a:spcPts val="0"/>
                        </a:spcAft>
                      </a:pPr>
                      <a:r>
                        <a:rPr lang="en-US" sz="1400" b="1" dirty="0"/>
                        <a:t>Detector Gain</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baseline="0" dirty="0" smtClean="0"/>
                        <a:t>&gt;</a:t>
                      </a:r>
                      <a:r>
                        <a:rPr lang="en-US" sz="1400" b="1" dirty="0" smtClean="0"/>
                        <a:t>46</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baseline="0" dirty="0" smtClean="0"/>
                        <a:t>~</a:t>
                      </a:r>
                      <a:r>
                        <a:rPr lang="en-US" sz="1400" b="1" dirty="0" smtClean="0"/>
                        <a:t>42</a:t>
                      </a:r>
                      <a:endParaRPr lang="en-US" sz="1200" b="1" dirty="0">
                        <a:solidFill>
                          <a:schemeClr val="tx1"/>
                        </a:solidFill>
                        <a:latin typeface="Calibri"/>
                        <a:ea typeface="Calibri"/>
                        <a:cs typeface="Times New Roman"/>
                      </a:endParaRPr>
                    </a:p>
                  </a:txBody>
                  <a:tcPr marL="68580" marR="68580" marT="0" marB="0" anchor="ctr"/>
                </a:tc>
              </a:tr>
              <a:tr h="433624">
                <a:tc>
                  <a:txBody>
                    <a:bodyPr/>
                    <a:lstStyle/>
                    <a:p>
                      <a:pPr marL="0" marR="0" algn="ctr">
                        <a:lnSpc>
                          <a:spcPct val="115000"/>
                        </a:lnSpc>
                        <a:spcBef>
                          <a:spcPts val="0"/>
                        </a:spcBef>
                        <a:spcAft>
                          <a:spcPts val="0"/>
                        </a:spcAft>
                      </a:pPr>
                      <a:r>
                        <a:rPr lang="en-US" sz="1400" b="1" dirty="0"/>
                        <a:t>Absolute Irradiance Calibration Accuracy</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7%</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5%</a:t>
                      </a:r>
                      <a:endParaRPr lang="en-US" sz="1200" b="1" dirty="0">
                        <a:solidFill>
                          <a:schemeClr val="tx1"/>
                        </a:solidFill>
                        <a:latin typeface="Calibri"/>
                        <a:ea typeface="Calibri"/>
                        <a:cs typeface="Times New Roman"/>
                      </a:endParaRPr>
                    </a:p>
                  </a:txBody>
                  <a:tcPr marL="68580" marR="68580" marT="0" marB="0" anchor="ctr"/>
                </a:tc>
              </a:tr>
              <a:tr h="433624">
                <a:tc>
                  <a:txBody>
                    <a:bodyPr/>
                    <a:lstStyle/>
                    <a:p>
                      <a:pPr marL="0" marR="0" algn="ctr">
                        <a:lnSpc>
                          <a:spcPct val="115000"/>
                        </a:lnSpc>
                        <a:spcBef>
                          <a:spcPts val="0"/>
                        </a:spcBef>
                        <a:spcAft>
                          <a:spcPts val="0"/>
                        </a:spcAft>
                      </a:pPr>
                      <a:r>
                        <a:rPr lang="en-US" sz="1400" b="1" dirty="0"/>
                        <a:t>Absolute Radiance Calibration Accuracy</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8%</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5%</a:t>
                      </a:r>
                      <a:endParaRPr lang="en-US" sz="1200" b="1" dirty="0">
                        <a:solidFill>
                          <a:schemeClr val="tx1"/>
                        </a:solidFill>
                        <a:latin typeface="Calibri"/>
                        <a:ea typeface="Calibri"/>
                        <a:cs typeface="Times New Roman"/>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96E36F11-A39A-294D-A59D-6180D50ED29D}" type="slidenum">
              <a:rPr lang="en-US" smtClean="0"/>
              <a:pPr/>
              <a:t>26</a:t>
            </a:fld>
            <a:endParaRPr lang="en-US" dirty="0"/>
          </a:p>
        </p:txBody>
      </p:sp>
      <p:sp>
        <p:nvSpPr>
          <p:cNvPr id="8" name="TextBox 7"/>
          <p:cNvSpPr txBox="1"/>
          <p:nvPr/>
        </p:nvSpPr>
        <p:spPr>
          <a:xfrm>
            <a:off x="7467600" y="6477000"/>
            <a:ext cx="1524000" cy="307777"/>
          </a:xfrm>
          <a:prstGeom prst="rect">
            <a:avLst/>
          </a:prstGeom>
          <a:noFill/>
        </p:spPr>
        <p:txBody>
          <a:bodyPr wrap="square" rtlCol="0">
            <a:spAutoFit/>
          </a:bodyPr>
          <a:lstStyle/>
          <a:p>
            <a:pPr algn="r"/>
            <a:r>
              <a:rPr lang="en-US" sz="1400" b="1" dirty="0" smtClean="0"/>
              <a:t>C. Pan</a:t>
            </a:r>
            <a:endParaRPr lang="en-US" sz="1400" b="1" dirty="0"/>
          </a:p>
        </p:txBody>
      </p:sp>
      <p:sp>
        <p:nvSpPr>
          <p:cNvPr id="9" name="TextBox 8"/>
          <p:cNvSpPr txBox="1"/>
          <p:nvPr/>
        </p:nvSpPr>
        <p:spPr>
          <a:xfrm>
            <a:off x="228600" y="5867400"/>
            <a:ext cx="8425147" cy="923330"/>
          </a:xfrm>
          <a:prstGeom prst="rect">
            <a:avLst/>
          </a:prstGeom>
          <a:noFill/>
        </p:spPr>
        <p:txBody>
          <a:bodyPr wrap="square" rtlCol="0">
            <a:spAutoFit/>
          </a:bodyPr>
          <a:lstStyle/>
          <a:p>
            <a:r>
              <a:rPr lang="en-US" dirty="0" smtClean="0">
                <a:solidFill>
                  <a:srgbClr val="00B050"/>
                </a:solidFill>
              </a:rPr>
              <a:t># After new analysis for Day 1 wavelength scale.</a:t>
            </a:r>
          </a:p>
          <a:p>
            <a:r>
              <a:rPr lang="en-US" dirty="0" smtClean="0">
                <a:solidFill>
                  <a:srgbClr val="00B050"/>
                </a:solidFill>
              </a:rPr>
              <a:t>^ After ground-based correction for </a:t>
            </a:r>
            <a:r>
              <a:rPr lang="en-US" dirty="0" err="1" smtClean="0">
                <a:solidFill>
                  <a:srgbClr val="00B050"/>
                </a:solidFill>
              </a:rPr>
              <a:t>TOz</a:t>
            </a:r>
            <a:r>
              <a:rPr lang="en-US" dirty="0" smtClean="0">
                <a:solidFill>
                  <a:srgbClr val="00B050"/>
                </a:solidFill>
              </a:rPr>
              <a:t> algorithm channels.</a:t>
            </a:r>
          </a:p>
          <a:p>
            <a:r>
              <a:rPr lang="en-US" dirty="0" smtClean="0">
                <a:solidFill>
                  <a:srgbClr val="00B050"/>
                </a:solidFill>
              </a:rPr>
              <a:t>* After intra-orbit adjustments.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Example of Triplet Sensitivity Analysis</a:t>
            </a:r>
            <a:endParaRPr lang="en-US" dirty="0"/>
          </a:p>
        </p:txBody>
      </p:sp>
      <p:pic>
        <p:nvPicPr>
          <p:cNvPr id="2050" name="Picture 2"/>
          <p:cNvPicPr>
            <a:picLocks noChangeAspect="1" noChangeArrowheads="1"/>
          </p:cNvPicPr>
          <p:nvPr/>
        </p:nvPicPr>
        <p:blipFill>
          <a:blip r:embed="rId3" cstate="print"/>
          <a:srcRect b="10551"/>
          <a:stretch>
            <a:fillRect/>
          </a:stretch>
        </p:blipFill>
        <p:spPr bwMode="auto">
          <a:xfrm>
            <a:off x="381000" y="838200"/>
            <a:ext cx="8635821" cy="5867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F5EA597-D671-40E4-B0A9-DB87D029A05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Documentation</a:t>
            </a:r>
            <a:endParaRPr lang="en-US" dirty="0"/>
          </a:p>
        </p:txBody>
      </p:sp>
      <p:sp>
        <p:nvSpPr>
          <p:cNvPr id="3" name="Content Placeholder 2"/>
          <p:cNvSpPr>
            <a:spLocks noGrp="1"/>
          </p:cNvSpPr>
          <p:nvPr>
            <p:ph idx="1"/>
          </p:nvPr>
        </p:nvSpPr>
        <p:spPr>
          <a:xfrm>
            <a:off x="609600" y="1524000"/>
            <a:ext cx="7944416" cy="3762561"/>
          </a:xfrm>
        </p:spPr>
        <p:txBody>
          <a:bodyPr>
            <a:normAutofit fontScale="85000" lnSpcReduction="20000"/>
          </a:bodyPr>
          <a:lstStyle/>
          <a:p>
            <a:r>
              <a:rPr lang="en-US" sz="2600" dirty="0" smtClean="0"/>
              <a:t>The following documents will be updated and provided to the EDR Review Board before AERB approval:</a:t>
            </a:r>
          </a:p>
          <a:p>
            <a:pPr lvl="1"/>
            <a:r>
              <a:rPr lang="en-US" sz="2200" dirty="0" smtClean="0"/>
              <a:t>ATBD</a:t>
            </a:r>
          </a:p>
          <a:p>
            <a:r>
              <a:rPr lang="en-US" sz="2800" b="1" dirty="0" smtClean="0"/>
              <a:t>474-00029 Joint Polar Satellite System (JPSS) </a:t>
            </a:r>
            <a:r>
              <a:rPr lang="es-ES" sz="2800" b="1" dirty="0" smtClean="0"/>
              <a:t>OMPS NADIR Total </a:t>
            </a:r>
            <a:r>
              <a:rPr lang="es-ES" sz="2800" b="1" dirty="0" err="1" smtClean="0"/>
              <a:t>Column</a:t>
            </a:r>
            <a:r>
              <a:rPr lang="es-ES" sz="2800" b="1" dirty="0" smtClean="0"/>
              <a:t> Ozone </a:t>
            </a:r>
            <a:r>
              <a:rPr lang="en-US" sz="2800" b="1" dirty="0" smtClean="0"/>
              <a:t>Algorithm Theoretical Basis Document (ATBD) 20110422</a:t>
            </a:r>
            <a:endParaRPr lang="en-US" sz="2800" dirty="0" smtClean="0"/>
          </a:p>
          <a:p>
            <a:pPr lvl="1"/>
            <a:r>
              <a:rPr lang="en-US" sz="2200" dirty="0" smtClean="0"/>
              <a:t>OAD</a:t>
            </a:r>
          </a:p>
          <a:p>
            <a:r>
              <a:rPr lang="en-US" sz="2800" b="1" dirty="0" smtClean="0"/>
              <a:t>474-00066 Rev E: Joint Polar Satellite System (JPSS)</a:t>
            </a:r>
            <a:r>
              <a:rPr lang="en-US" sz="2800" dirty="0" smtClean="0"/>
              <a:t> </a:t>
            </a:r>
            <a:r>
              <a:rPr lang="en-US" sz="2800" b="1" dirty="0" smtClean="0"/>
              <a:t>Operational Algorithm Description (OAD)</a:t>
            </a:r>
            <a:r>
              <a:rPr lang="en-US" sz="2800" dirty="0" smtClean="0"/>
              <a:t> </a:t>
            </a:r>
            <a:r>
              <a:rPr lang="en-US" sz="2800" b="1" dirty="0" smtClean="0"/>
              <a:t>Document for Ozone Mapping and Profiler Suite (OMPS) Total Column (TC) Environmental Data Records (EDR) Software</a:t>
            </a:r>
            <a:endParaRPr lang="en-US" sz="2800" dirty="0" smtClean="0"/>
          </a:p>
          <a:p>
            <a:pPr lvl="1"/>
            <a:r>
              <a:rPr lang="en-US" sz="2200" dirty="0" smtClean="0"/>
              <a:t>Updating Provisional README file for CLASS</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Identification of Processing Environment</a:t>
            </a:r>
            <a:endParaRPr lang="en-US" dirty="0"/>
          </a:p>
        </p:txBody>
      </p:sp>
      <p:sp>
        <p:nvSpPr>
          <p:cNvPr id="3" name="Content Placeholder 2"/>
          <p:cNvSpPr>
            <a:spLocks noGrp="1"/>
          </p:cNvSpPr>
          <p:nvPr>
            <p:ph idx="1"/>
          </p:nvPr>
        </p:nvSpPr>
        <p:spPr>
          <a:xfrm>
            <a:off x="599792" y="1425074"/>
            <a:ext cx="7944416" cy="3762561"/>
          </a:xfrm>
        </p:spPr>
        <p:txBody>
          <a:bodyPr>
            <a:normAutofit fontScale="77500" lnSpcReduction="20000"/>
          </a:bodyPr>
          <a:lstStyle/>
          <a:p>
            <a:r>
              <a:rPr lang="en-US" sz="2600" dirty="0" smtClean="0"/>
              <a:t>IDPS Mx8.6 (with planned revision for Mx8.8 February 2015)</a:t>
            </a:r>
          </a:p>
          <a:p>
            <a:r>
              <a:rPr lang="en-US" sz="2600" dirty="0" smtClean="0"/>
              <a:t>The algorithm version is the Multiple Triplet IP and EDR algorithm.</a:t>
            </a:r>
          </a:p>
          <a:p>
            <a:pPr marL="342900" lvl="2" indent="-342900"/>
            <a:r>
              <a:rPr lang="en-US" dirty="0" smtClean="0"/>
              <a:t>The EDR and First Guess IP have been converging in their use of external data.  NRT products from VIIRS and </a:t>
            </a:r>
            <a:r>
              <a:rPr lang="en-US" dirty="0" err="1" smtClean="0"/>
              <a:t>CrIS</a:t>
            </a:r>
            <a:r>
              <a:rPr lang="en-US" dirty="0" smtClean="0"/>
              <a:t> are replaced with internal calculations, forecasts and UV specific </a:t>
            </a:r>
            <a:r>
              <a:rPr lang="en-US" dirty="0" err="1" smtClean="0"/>
              <a:t>climatologies</a:t>
            </a:r>
            <a:r>
              <a:rPr lang="en-US" dirty="0" smtClean="0"/>
              <a:t>.</a:t>
            </a:r>
          </a:p>
          <a:p>
            <a:r>
              <a:rPr lang="en-US" sz="2800" dirty="0" smtClean="0"/>
              <a:t>IDPS Build: I1.05.08.05 (</a:t>
            </a:r>
            <a:r>
              <a:rPr lang="en-US" sz="2800" dirty="0" err="1" smtClean="0"/>
              <a:t>Mx</a:t>
            </a:r>
            <a:r>
              <a:rPr lang="en-US" sz="2800" dirty="0" smtClean="0"/>
              <a:t> 8.5)</a:t>
            </a:r>
          </a:p>
          <a:p>
            <a:r>
              <a:rPr lang="en-US" sz="2800" dirty="0" smtClean="0"/>
              <a:t>EDR version: </a:t>
            </a:r>
            <a:r>
              <a:rPr lang="en-US" sz="2800" dirty="0" err="1" smtClean="0"/>
              <a:t>Mx</a:t>
            </a:r>
            <a:r>
              <a:rPr lang="en-US" sz="2800" dirty="0" smtClean="0"/>
              <a:t> 8.5</a:t>
            </a:r>
          </a:p>
          <a:p>
            <a:r>
              <a:rPr lang="en-US" sz="2800" dirty="0" smtClean="0"/>
              <a:t>LUT Version: PS-1-O-CCR-13-0829-JPSS-DPA-002-PE</a:t>
            </a:r>
          </a:p>
          <a:p>
            <a:r>
              <a:rPr lang="en-US" sz="2800" dirty="0" smtClean="0"/>
              <a:t>PCT Version: N/A</a:t>
            </a:r>
          </a:p>
          <a:p>
            <a:r>
              <a:rPr lang="en-US" sz="2800" dirty="0" smtClean="0"/>
              <a:t>Environment for testing: Linux (ADL </a:t>
            </a:r>
            <a:r>
              <a:rPr lang="en-US" sz="2800" dirty="0" err="1" smtClean="0"/>
              <a:t>Mx</a:t>
            </a:r>
            <a:r>
              <a:rPr lang="en-US" sz="2800" dirty="0" smtClean="0"/>
              <a:t> 8.x) and AIX (ADA </a:t>
            </a:r>
            <a:r>
              <a:rPr lang="en-US" sz="2800" dirty="0" err="1" smtClean="0"/>
              <a:t>Mx</a:t>
            </a:r>
            <a:r>
              <a:rPr lang="en-US" sz="2800" dirty="0" smtClean="0"/>
              <a:t> 8.x)</a:t>
            </a:r>
          </a:p>
          <a:p>
            <a:endParaRPr lang="en-US" sz="2600" dirty="0" smtClean="0"/>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38150" y="0"/>
            <a:ext cx="8229600" cy="6477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dirty="0" smtClean="0">
                <a:solidFill>
                  <a:schemeClr val="dk1"/>
                </a:solidFill>
                <a:latin typeface="Calibri"/>
                <a:ea typeface="Calibri"/>
                <a:cs typeface="Calibri"/>
                <a:sym typeface="Calibri"/>
              </a:rPr>
              <a:t>Ozone</a:t>
            </a:r>
            <a:r>
              <a:rPr lang="en-US" sz="3200" b="0" i="1" u="none" strike="noStrike" cap="none" baseline="0" dirty="0" smtClean="0">
                <a:solidFill>
                  <a:schemeClr val="dk1"/>
                </a:solidFill>
                <a:latin typeface="Calibri"/>
                <a:ea typeface="Calibri"/>
                <a:cs typeface="Calibri"/>
                <a:sym typeface="Calibri"/>
              </a:rPr>
              <a:t> </a:t>
            </a:r>
            <a:r>
              <a:rPr lang="en-US" sz="3200" b="0" i="0" u="none" strike="noStrike" cap="none" baseline="0" dirty="0">
                <a:solidFill>
                  <a:schemeClr val="dk1"/>
                </a:solidFill>
                <a:latin typeface="Calibri"/>
                <a:ea typeface="Calibri"/>
                <a:cs typeface="Calibri"/>
                <a:sym typeface="Calibri"/>
              </a:rPr>
              <a:t>Cal/Val </a:t>
            </a:r>
            <a:r>
              <a:rPr lang="en-US" sz="3200" b="0" i="0" u="none" strike="noStrike" cap="none" baseline="0" dirty="0" smtClean="0">
                <a:solidFill>
                  <a:schemeClr val="dk1"/>
                </a:solidFill>
                <a:latin typeface="Calibri"/>
                <a:ea typeface="Calibri"/>
                <a:cs typeface="Calibri"/>
                <a:sym typeface="Calibri"/>
              </a:rPr>
              <a:t>Team Membership</a:t>
            </a:r>
            <a:endParaRPr lang="en-US" sz="3200" b="0" i="0" u="none" strike="noStrike" cap="none" baseline="0" dirty="0">
              <a:solidFill>
                <a:schemeClr val="dk1"/>
              </a:solidFill>
              <a:latin typeface="Calibri"/>
              <a:ea typeface="Calibri"/>
              <a:cs typeface="Calibri"/>
              <a:sym typeface="Calibri"/>
            </a:endParaRPr>
          </a:p>
        </p:txBody>
      </p:sp>
      <p:sp>
        <p:nvSpPr>
          <p:cNvPr id="308" name="Shape 30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graphicFrame>
        <p:nvGraphicFramePr>
          <p:cNvPr id="309" name="Shape 309"/>
          <p:cNvGraphicFramePr/>
          <p:nvPr/>
        </p:nvGraphicFramePr>
        <p:xfrm>
          <a:off x="457200" y="655311"/>
          <a:ext cx="8382000" cy="5638799"/>
        </p:xfrm>
        <a:graphic>
          <a:graphicData uri="http://schemas.openxmlformats.org/drawingml/2006/table">
            <a:tbl>
              <a:tblPr>
                <a:noFill/>
              </a:tblPr>
              <a:tblGrid>
                <a:gridCol w="1583142"/>
                <a:gridCol w="1833112"/>
                <a:gridCol w="2282725"/>
                <a:gridCol w="2683021"/>
              </a:tblGrid>
              <a:tr h="551425">
                <a:tc>
                  <a:txBody>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EDR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Name</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Organization</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Task</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r>
              <a:tr h="347429">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Lead</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Lawrence Flynn</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NOAA/NESDIS/STAR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Lead Ozone EDR </a:t>
                      </a:r>
                      <a:r>
                        <a:rPr lang="en-US" sz="1600" b="0" i="0" u="none" strike="noStrike" cap="none" baseline="0" dirty="0">
                          <a:solidFill>
                            <a:srgbClr val="000000"/>
                          </a:solidFill>
                          <a:latin typeface="Calibri"/>
                          <a:ea typeface="Calibri"/>
                          <a:cs typeface="Calibri"/>
                          <a:sym typeface="Calibri"/>
                        </a:rPr>
                        <a:t>Team</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r h="569284">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Member</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Irina </a:t>
                      </a:r>
                      <a:r>
                        <a:rPr lang="en-US" sz="1600" b="0" i="0" u="none" strike="noStrike" cap="none" baseline="0" dirty="0" err="1" smtClean="0">
                          <a:solidFill>
                            <a:srgbClr val="000000"/>
                          </a:solidFill>
                          <a:latin typeface="Calibri"/>
                          <a:ea typeface="Calibri"/>
                          <a:cs typeface="Calibri"/>
                          <a:sym typeface="Calibri"/>
                        </a:rPr>
                        <a:t>Petropavlovskikh</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NOAA/ESRL/CIRES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Ground-based Validation Lead</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noFill/>
                  </a:tcPr>
                </a:tc>
              </a:tr>
              <a:tr h="425192">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Member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Craig Long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NOAA/NWS/NCEP</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Product Application Lead</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588200">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Member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Trevor Beck</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NOAA/NESDIS/STAR</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Algorithm development and ADL implementation</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808978">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Member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err="1" smtClean="0">
                          <a:solidFill>
                            <a:srgbClr val="000000"/>
                          </a:solidFill>
                          <a:latin typeface="Calibri"/>
                          <a:ea typeface="Calibri"/>
                          <a:cs typeface="Calibri"/>
                          <a:sym typeface="Calibri"/>
                        </a:rPr>
                        <a:t>Jianguo</a:t>
                      </a:r>
                      <a:r>
                        <a:rPr lang="en-US" sz="1600" b="0" i="0" u="none" strike="noStrike" cap="none" baseline="0" dirty="0" smtClean="0">
                          <a:solidFill>
                            <a:srgbClr val="000000"/>
                          </a:solidFill>
                          <a:latin typeface="Calibri"/>
                          <a:ea typeface="Calibri"/>
                          <a:cs typeface="Calibri"/>
                          <a:sym typeface="Calibri"/>
                        </a:rPr>
                        <a:t> </a:t>
                      </a:r>
                      <a:r>
                        <a:rPr lang="en-US" sz="1600" b="0" i="0" u="none" strike="noStrike" cap="none" baseline="0" dirty="0" err="1" smtClean="0">
                          <a:solidFill>
                            <a:srgbClr val="000000"/>
                          </a:solidFill>
                          <a:latin typeface="Calibri"/>
                          <a:ea typeface="Calibri"/>
                          <a:cs typeface="Calibri"/>
                          <a:sym typeface="Calibri"/>
                        </a:rPr>
                        <a:t>Niu</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STAR/IMSG/SRG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Algorithm development, trouble shooting, Limb Profiler science</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569284">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Member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Eric Beach</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STAR/IMSG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Comparisons, ICVS/Monitoring, Data management</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r>
              <a:tr h="808978">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Member</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err="1" smtClean="0">
                          <a:solidFill>
                            <a:srgbClr val="000000"/>
                          </a:solidFill>
                          <a:latin typeface="Calibri"/>
                          <a:ea typeface="Calibri"/>
                          <a:cs typeface="Calibri"/>
                          <a:sym typeface="Calibri"/>
                        </a:rPr>
                        <a:t>Zhihua</a:t>
                      </a:r>
                      <a:r>
                        <a:rPr lang="en-US" sz="1600" b="0" i="0" u="none" strike="noStrike" cap="none" baseline="0" dirty="0" smtClean="0">
                          <a:solidFill>
                            <a:srgbClr val="000000"/>
                          </a:solidFill>
                          <a:latin typeface="Calibri"/>
                          <a:ea typeface="Calibri"/>
                          <a:cs typeface="Calibri"/>
                          <a:sym typeface="Calibri"/>
                        </a:rPr>
                        <a:t> Zhang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STAR/IMSG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V8 Algorithms implementation &amp; modification</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r>
              <a:tr h="343223">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JAM</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Maria </a:t>
                      </a:r>
                      <a:r>
                        <a:rPr lang="en-US" sz="1600" b="0" i="0" u="none" strike="noStrike" cap="none" baseline="0" dirty="0" err="1" smtClean="0">
                          <a:solidFill>
                            <a:srgbClr val="000000"/>
                          </a:solidFill>
                          <a:latin typeface="Calibri"/>
                          <a:ea typeface="Calibri"/>
                          <a:cs typeface="Calibri"/>
                          <a:sym typeface="Calibri"/>
                        </a:rPr>
                        <a:t>Caponi</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JPSS/Aerospace</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Coordination, DRs and CCRs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r>
              <a:tr h="304800">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Member</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err="1" smtClean="0">
                          <a:solidFill>
                            <a:srgbClr val="000000"/>
                          </a:solidFill>
                          <a:latin typeface="Calibri"/>
                          <a:ea typeface="Calibri"/>
                          <a:cs typeface="Calibri"/>
                          <a:sym typeface="Calibri"/>
                        </a:rPr>
                        <a:t>Bhaswar</a:t>
                      </a:r>
                      <a:r>
                        <a:rPr lang="en-US" sz="1600" b="0" i="0" u="none" strike="noStrike" cap="none" baseline="0" dirty="0" smtClean="0">
                          <a:solidFill>
                            <a:srgbClr val="000000"/>
                          </a:solidFill>
                          <a:latin typeface="Calibri"/>
                          <a:ea typeface="Calibri"/>
                          <a:cs typeface="Calibri"/>
                          <a:sym typeface="Calibri"/>
                        </a:rPr>
                        <a:t> </a:t>
                      </a:r>
                      <a:r>
                        <a:rPr lang="en-US" sz="1600" b="0" i="0" u="none" strike="noStrike" cap="none" baseline="0" dirty="0" err="1" smtClean="0">
                          <a:solidFill>
                            <a:srgbClr val="000000"/>
                          </a:solidFill>
                          <a:latin typeface="Calibri"/>
                          <a:ea typeface="Calibri"/>
                          <a:cs typeface="Calibri"/>
                          <a:sym typeface="Calibri"/>
                        </a:rPr>
                        <a:t>Sen</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NGAS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Current Algorithms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bl>
          </a:graphicData>
        </a:graphic>
      </p:graphicFrame>
      <p:sp>
        <p:nvSpPr>
          <p:cNvPr id="5" name="Rectangle 4"/>
          <p:cNvSpPr/>
          <p:nvPr/>
        </p:nvSpPr>
        <p:spPr>
          <a:xfrm>
            <a:off x="0" y="6519446"/>
            <a:ext cx="8305800" cy="338554"/>
          </a:xfrm>
          <a:prstGeom prst="rect">
            <a:avLst/>
          </a:prstGeom>
        </p:spPr>
        <p:txBody>
          <a:bodyPr wrap="square">
            <a:spAutoFit/>
          </a:bodyPr>
          <a:lstStyle/>
          <a:p>
            <a:r>
              <a:rPr lang="en-US" sz="1600" dirty="0" smtClean="0"/>
              <a:t>Raytheon team members with major contributions include Derek </a:t>
            </a:r>
            <a:r>
              <a:rPr lang="en-US" sz="1600" dirty="0" err="1" smtClean="0"/>
              <a:t>Stuhmer</a:t>
            </a:r>
            <a:r>
              <a:rPr lang="en-US" sz="1600" dirty="0" smtClean="0"/>
              <a:t> and Daniel </a:t>
            </a:r>
            <a:r>
              <a:rPr lang="en-US" sz="1600" dirty="0" err="1" smtClean="0"/>
              <a:t>Cumpton</a:t>
            </a:r>
            <a:r>
              <a:rPr lang="en-US" sz="1600" dirty="0" smtClean="0"/>
              <a:t>.</a:t>
            </a:r>
            <a:endParaRPr lang="en-US" sz="1600" dirty="0"/>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Users &amp; User Feedback</a:t>
            </a:r>
            <a:endParaRPr lang="en-US" dirty="0"/>
          </a:p>
        </p:txBody>
      </p:sp>
      <p:sp>
        <p:nvSpPr>
          <p:cNvPr id="3" name="Content Placeholder 2"/>
          <p:cNvSpPr>
            <a:spLocks noGrp="1"/>
          </p:cNvSpPr>
          <p:nvPr>
            <p:ph idx="1"/>
          </p:nvPr>
        </p:nvSpPr>
        <p:spPr>
          <a:xfrm>
            <a:off x="599792" y="1425074"/>
            <a:ext cx="7944416" cy="4518526"/>
          </a:xfrm>
        </p:spPr>
        <p:txBody>
          <a:bodyPr>
            <a:normAutofit fontScale="92500" lnSpcReduction="10000"/>
          </a:bodyPr>
          <a:lstStyle/>
          <a:p>
            <a:r>
              <a:rPr lang="en-US" sz="2600" dirty="0" smtClean="0"/>
              <a:t>Users list</a:t>
            </a:r>
          </a:p>
          <a:p>
            <a:pPr lvl="1"/>
            <a:r>
              <a:rPr lang="en-US" sz="2200" dirty="0" smtClean="0"/>
              <a:t>NCEP, NASA, NRL, Environment Canada, </a:t>
            </a:r>
            <a:r>
              <a:rPr lang="en-US" sz="2200" dirty="0" err="1" smtClean="0"/>
              <a:t>EuMetSat</a:t>
            </a:r>
            <a:endParaRPr lang="en-US" sz="2200" dirty="0" smtClean="0"/>
          </a:p>
          <a:p>
            <a:r>
              <a:rPr lang="en-US" sz="2600" dirty="0" smtClean="0"/>
              <a:t>Feedback from users</a:t>
            </a:r>
          </a:p>
          <a:p>
            <a:pPr lvl="1"/>
            <a:r>
              <a:rPr lang="en-US" sz="1600" dirty="0" smtClean="0"/>
              <a:t>BUFR product in testing at  NCEP, EC, and </a:t>
            </a:r>
            <a:r>
              <a:rPr lang="en-US" sz="1600" dirty="0" err="1" smtClean="0"/>
              <a:t>EuMetSat</a:t>
            </a:r>
            <a:endParaRPr lang="en-US" sz="1200" dirty="0" smtClean="0"/>
          </a:p>
          <a:p>
            <a:r>
              <a:rPr lang="en-US" sz="2600" dirty="0" smtClean="0"/>
              <a:t>Downstream product list</a:t>
            </a:r>
          </a:p>
          <a:p>
            <a:pPr lvl="1"/>
            <a:r>
              <a:rPr lang="en-US" sz="2200" dirty="0" smtClean="0"/>
              <a:t>NCEP assimilation (UV Index and weather)</a:t>
            </a:r>
          </a:p>
          <a:p>
            <a:pPr lvl="1"/>
            <a:r>
              <a:rPr lang="en-US" sz="2200" dirty="0" smtClean="0"/>
              <a:t>Ozone Hole Monitoring (Stratospheric Summaries)</a:t>
            </a:r>
          </a:p>
          <a:p>
            <a:pPr lvl="1"/>
            <a:r>
              <a:rPr lang="en-US" sz="2200" dirty="0" smtClean="0"/>
              <a:t>Ozone Layer Assessments</a:t>
            </a:r>
          </a:p>
          <a:p>
            <a:r>
              <a:rPr lang="en-US" sz="2600" dirty="0" smtClean="0"/>
              <a:t>Reports from downstream product teams on the dependencies and impacts</a:t>
            </a:r>
          </a:p>
          <a:p>
            <a:pPr lvl="1"/>
            <a:r>
              <a:rPr lang="en-US" sz="2200" dirty="0" smtClean="0"/>
              <a:t>Calibration bias creates offsets with OMI total ozone products</a:t>
            </a:r>
          </a:p>
          <a:p>
            <a:pPr lvl="1"/>
            <a:r>
              <a:rPr lang="en-US" sz="2200" dirty="0" smtClean="0"/>
              <a:t>Request for V8TOz algorithm for consistency with OMI, GOME-2 and SBUV/2.</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9400" y="381000"/>
            <a:ext cx="2844800" cy="3200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3581400"/>
            <a:ext cx="3200400" cy="3200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8333" t="10162" r="17143"/>
          <a:stretch/>
        </p:blipFill>
        <p:spPr bwMode="auto">
          <a:xfrm>
            <a:off x="4547032" y="457200"/>
            <a:ext cx="3225368" cy="33680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3581400"/>
            <a:ext cx="3200400" cy="3200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78720" y="4736068"/>
            <a:ext cx="1382110" cy="923330"/>
          </a:xfrm>
          <a:prstGeom prst="rect">
            <a:avLst/>
          </a:prstGeom>
          <a:noFill/>
        </p:spPr>
        <p:txBody>
          <a:bodyPr wrap="none" rtlCol="0">
            <a:spAutoFit/>
          </a:bodyPr>
          <a:lstStyle/>
          <a:p>
            <a:pPr algn="ctr"/>
            <a:r>
              <a:rPr lang="en-US" b="1" dirty="0" smtClean="0"/>
              <a:t>OMPS NP v6</a:t>
            </a:r>
          </a:p>
          <a:p>
            <a:pPr algn="ctr"/>
            <a:r>
              <a:rPr lang="en-US" b="1" dirty="0" smtClean="0"/>
              <a:t>SH</a:t>
            </a:r>
          </a:p>
          <a:p>
            <a:pPr algn="ctr"/>
            <a:r>
              <a:rPr lang="en-US" b="1" dirty="0" smtClean="0"/>
              <a:t>TOTPRO</a:t>
            </a:r>
            <a:endParaRPr lang="en-US" b="1" dirty="0"/>
          </a:p>
        </p:txBody>
      </p:sp>
      <p:sp>
        <p:nvSpPr>
          <p:cNvPr id="7" name="TextBox 6"/>
          <p:cNvSpPr txBox="1"/>
          <p:nvPr/>
        </p:nvSpPr>
        <p:spPr>
          <a:xfrm>
            <a:off x="7776756" y="4724400"/>
            <a:ext cx="1194943" cy="923330"/>
          </a:xfrm>
          <a:prstGeom prst="rect">
            <a:avLst/>
          </a:prstGeom>
          <a:noFill/>
        </p:spPr>
        <p:txBody>
          <a:bodyPr wrap="none" rtlCol="0">
            <a:spAutoFit/>
          </a:bodyPr>
          <a:lstStyle/>
          <a:p>
            <a:pPr algn="ctr"/>
            <a:r>
              <a:rPr lang="en-US" b="1" dirty="0" smtClean="0"/>
              <a:t>SBUV/2 v8</a:t>
            </a:r>
          </a:p>
          <a:p>
            <a:pPr algn="ctr"/>
            <a:r>
              <a:rPr lang="en-US" b="1" dirty="0" smtClean="0"/>
              <a:t>SH</a:t>
            </a:r>
          </a:p>
          <a:p>
            <a:pPr algn="ctr"/>
            <a:r>
              <a:rPr lang="en-US" b="1" dirty="0" smtClean="0"/>
              <a:t>TOTPRO</a:t>
            </a:r>
            <a:endParaRPr lang="en-US" b="1" dirty="0"/>
          </a:p>
        </p:txBody>
      </p:sp>
      <p:sp>
        <p:nvSpPr>
          <p:cNvPr id="8" name="TextBox 7"/>
          <p:cNvSpPr txBox="1"/>
          <p:nvPr/>
        </p:nvSpPr>
        <p:spPr>
          <a:xfrm>
            <a:off x="7616141" y="1143000"/>
            <a:ext cx="1507465" cy="646331"/>
          </a:xfrm>
          <a:prstGeom prst="rect">
            <a:avLst/>
          </a:prstGeom>
          <a:noFill/>
        </p:spPr>
        <p:txBody>
          <a:bodyPr wrap="none" rtlCol="0">
            <a:spAutoFit/>
          </a:bodyPr>
          <a:lstStyle/>
          <a:p>
            <a:pPr algn="ctr"/>
            <a:r>
              <a:rPr lang="en-US" b="1" dirty="0" smtClean="0"/>
              <a:t>OMI</a:t>
            </a:r>
          </a:p>
          <a:p>
            <a:pPr algn="ctr"/>
            <a:r>
              <a:rPr lang="en-US" b="1" dirty="0" smtClean="0"/>
              <a:t>TOTAL OZONE</a:t>
            </a:r>
            <a:endParaRPr lang="en-US" b="1" dirty="0"/>
          </a:p>
        </p:txBody>
      </p:sp>
      <p:sp>
        <p:nvSpPr>
          <p:cNvPr id="9" name="TextBox 8"/>
          <p:cNvSpPr txBox="1"/>
          <p:nvPr/>
        </p:nvSpPr>
        <p:spPr>
          <a:xfrm>
            <a:off x="16535" y="1143000"/>
            <a:ext cx="1507465" cy="646331"/>
          </a:xfrm>
          <a:prstGeom prst="rect">
            <a:avLst/>
          </a:prstGeom>
          <a:noFill/>
        </p:spPr>
        <p:txBody>
          <a:bodyPr wrap="none" rtlCol="0">
            <a:spAutoFit/>
          </a:bodyPr>
          <a:lstStyle/>
          <a:p>
            <a:pPr algn="ctr"/>
            <a:r>
              <a:rPr lang="en-US" b="1" dirty="0" smtClean="0"/>
              <a:t>OMPS  NM</a:t>
            </a:r>
          </a:p>
          <a:p>
            <a:pPr algn="ctr"/>
            <a:r>
              <a:rPr lang="en-US" b="1" dirty="0" smtClean="0"/>
              <a:t>TOTAL OZONE</a:t>
            </a:r>
            <a:endParaRPr lang="en-US" b="1" dirty="0"/>
          </a:p>
        </p:txBody>
      </p:sp>
      <p:sp>
        <p:nvSpPr>
          <p:cNvPr id="10" name="TextBox 9"/>
          <p:cNvSpPr txBox="1"/>
          <p:nvPr/>
        </p:nvSpPr>
        <p:spPr>
          <a:xfrm>
            <a:off x="2161193" y="-4465"/>
            <a:ext cx="4772973" cy="461665"/>
          </a:xfrm>
          <a:prstGeom prst="rect">
            <a:avLst/>
          </a:prstGeom>
          <a:noFill/>
          <a:ln>
            <a:solidFill>
              <a:srgbClr val="0070C0"/>
            </a:solidFill>
          </a:ln>
        </p:spPr>
        <p:txBody>
          <a:bodyPr wrap="none" rtlCol="0">
            <a:spAutoFit/>
          </a:bodyPr>
          <a:lstStyle/>
          <a:p>
            <a:pPr algn="ctr"/>
            <a:r>
              <a:rPr lang="en-US" sz="2400" b="1" dirty="0" smtClean="0"/>
              <a:t>Total Column Ozone</a:t>
            </a:r>
            <a:r>
              <a:rPr lang="en-US" sz="2400" b="1" i="1" dirty="0" smtClean="0">
                <a:solidFill>
                  <a:srgbClr val="0000FF"/>
                </a:solidFill>
              </a:rPr>
              <a:t> </a:t>
            </a:r>
            <a:r>
              <a:rPr lang="en-US" sz="2400" b="1" dirty="0" smtClean="0">
                <a:solidFill>
                  <a:srgbClr val="0000FF"/>
                </a:solidFill>
              </a:rPr>
              <a:t>: </a:t>
            </a:r>
            <a:r>
              <a:rPr lang="en-US" sz="2400" b="1" dirty="0" smtClean="0"/>
              <a:t>Aug 31, 2014</a:t>
            </a:r>
            <a:endParaRPr lang="en-US" sz="2400" b="1" dirty="0"/>
          </a:p>
        </p:txBody>
      </p:sp>
    </p:spTree>
    <p:extLst>
      <p:ext uri="{BB962C8B-B14F-4D97-AF65-F5344CB8AC3E}">
        <p14:creationId xmlns="" xmlns:p14="http://schemas.microsoft.com/office/powerpoint/2010/main" val="3438341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529628" y="1479396"/>
            <a:ext cx="7627545" cy="4769004"/>
          </a:xfrm>
        </p:spPr>
        <p:txBody>
          <a:bodyPr>
            <a:normAutofit/>
          </a:bodyPr>
          <a:lstStyle/>
          <a:p>
            <a:r>
              <a:rPr lang="en-US" dirty="0" smtClean="0"/>
              <a:t>Cal/Val results summary:</a:t>
            </a:r>
          </a:p>
          <a:p>
            <a:pPr lvl="1"/>
            <a:r>
              <a:rPr lang="en-US" dirty="0" smtClean="0"/>
              <a:t>Team recommends Validated Stage 1 Maturity </a:t>
            </a:r>
          </a:p>
          <a:p>
            <a:pPr lvl="2"/>
            <a:r>
              <a:rPr lang="en-US" dirty="0" smtClean="0"/>
              <a:t>Products in OOTCO (EDR) flagged with snow/ice present should not be used until VIIRS input is replaced. Products in INCTO (First Guess IP) are good.</a:t>
            </a:r>
          </a:p>
          <a:p>
            <a:pPr lvl="2"/>
            <a:r>
              <a:rPr lang="en-US" dirty="0" smtClean="0"/>
              <a:t>Data will have small changes in performance when </a:t>
            </a:r>
            <a:r>
              <a:rPr lang="en-US" dirty="0" err="1" smtClean="0"/>
              <a:t>CrIMSS</a:t>
            </a:r>
            <a:r>
              <a:rPr lang="en-US" dirty="0" smtClean="0"/>
              <a:t> temperature products are replaced with forecasts.</a:t>
            </a:r>
          </a:p>
          <a:p>
            <a:pPr lvl="2"/>
            <a:r>
              <a:rPr lang="en-US" dirty="0" smtClean="0"/>
              <a:t>Products will meet performance requirements after three Key SDR CCRs are implemented.</a:t>
            </a:r>
          </a:p>
          <a:p>
            <a:pPr lvl="2"/>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Path Forward</a:t>
            </a:r>
          </a:p>
        </p:txBody>
      </p:sp>
      <p:sp>
        <p:nvSpPr>
          <p:cNvPr id="3" name="Content Placeholder 2"/>
          <p:cNvSpPr>
            <a:spLocks noGrp="1"/>
          </p:cNvSpPr>
          <p:nvPr>
            <p:ph idx="1"/>
          </p:nvPr>
        </p:nvSpPr>
        <p:spPr>
          <a:xfrm>
            <a:off x="762755" y="838200"/>
            <a:ext cx="7600384" cy="5715000"/>
          </a:xfrm>
        </p:spPr>
        <p:txBody>
          <a:bodyPr>
            <a:normAutofit fontScale="92500" lnSpcReduction="20000"/>
          </a:bodyPr>
          <a:lstStyle/>
          <a:p>
            <a:r>
              <a:rPr lang="en-US" sz="3200" dirty="0" smtClean="0"/>
              <a:t>Planned further improvements</a:t>
            </a:r>
          </a:p>
          <a:p>
            <a:pPr lvl="1"/>
            <a:r>
              <a:rPr lang="en-US" dirty="0" smtClean="0"/>
              <a:t>Implement V8TOz with true SO2 retrieval using the OMI Linear Fit algorithm.</a:t>
            </a:r>
          </a:p>
          <a:p>
            <a:pPr lvl="1"/>
            <a:r>
              <a:rPr lang="en-US" sz="2800" dirty="0" smtClean="0"/>
              <a:t>Adapt system to process smaller FOV products.</a:t>
            </a:r>
          </a:p>
          <a:p>
            <a:r>
              <a:rPr lang="en-US" sz="3200" dirty="0" smtClean="0"/>
              <a:t>Planned Cal/Val activities / milestones</a:t>
            </a:r>
          </a:p>
          <a:p>
            <a:pPr lvl="1"/>
            <a:r>
              <a:rPr lang="en-US" sz="2800" dirty="0" smtClean="0"/>
              <a:t>December 2014 Demonstrate reduced bias (and better cross-track consistency) of OMPS Column </a:t>
            </a:r>
            <a:r>
              <a:rPr lang="en-US" dirty="0" smtClean="0"/>
              <a:t>Ozone </a:t>
            </a:r>
            <a:r>
              <a:rPr lang="en-US" sz="2800" dirty="0" smtClean="0"/>
              <a:t>products with improved SDR versus OMI and SBUV/2</a:t>
            </a:r>
          </a:p>
          <a:p>
            <a:pPr lvl="1"/>
            <a:r>
              <a:rPr lang="en-US" dirty="0" smtClean="0"/>
              <a:t>March 2015 complete global validation with corrected snow/ice fields and forecast temperatures for Validated Stage 2.</a:t>
            </a:r>
          </a:p>
          <a:p>
            <a:pPr lvl="1"/>
            <a:r>
              <a:rPr lang="en-US" sz="2800" dirty="0" smtClean="0"/>
              <a:t>July 2015 demonstrate validation for annual variations and stability of products for Validated Stage 3. </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1235" y="1066800"/>
            <a:ext cx="8797965" cy="4648200"/>
          </a:xfrm>
          <a:prstGeom prst="rect">
            <a:avLst/>
          </a:prstGeom>
          <a:noFill/>
          <a:ln w="9525">
            <a:noFill/>
            <a:miter lim="800000"/>
            <a:headEnd/>
            <a:tailEnd/>
          </a:ln>
        </p:spPr>
      </p:pic>
      <p:sp>
        <p:nvSpPr>
          <p:cNvPr id="5" name="Title 4"/>
          <p:cNvSpPr>
            <a:spLocks noGrp="1"/>
          </p:cNvSpPr>
          <p:nvPr>
            <p:ph type="title"/>
          </p:nvPr>
        </p:nvSpPr>
        <p:spPr>
          <a:xfrm>
            <a:off x="0" y="76200"/>
            <a:ext cx="9144000" cy="715962"/>
          </a:xfrm>
        </p:spPr>
        <p:txBody>
          <a:bodyPr>
            <a:noAutofit/>
          </a:bodyPr>
          <a:lstStyle/>
          <a:p>
            <a:r>
              <a:rPr lang="en-US" sz="3200" dirty="0" smtClean="0"/>
              <a:t>Brief mapping of sensor and algorithm performance</a:t>
            </a:r>
            <a:endParaRPr lang="en-US" sz="3200" dirty="0"/>
          </a:p>
        </p:txBody>
      </p:sp>
      <p:sp>
        <p:nvSpPr>
          <p:cNvPr id="6" name="Slide Number Placeholder 5"/>
          <p:cNvSpPr>
            <a:spLocks noGrp="1"/>
          </p:cNvSpPr>
          <p:nvPr>
            <p:ph type="sldNum" sz="quarter" idx="12"/>
          </p:nvPr>
        </p:nvSpPr>
        <p:spPr/>
        <p:txBody>
          <a:bodyPr/>
          <a:lstStyle/>
          <a:p>
            <a:fld id="{DF5EA597-D671-40E4-B0A9-DB87D029A054}" type="slidenum">
              <a:rPr lang="en-US" smtClean="0"/>
              <a:pPr/>
              <a:t>35</a:t>
            </a:fld>
            <a:endParaRPr lang="en-US"/>
          </a:p>
        </p:txBody>
      </p:sp>
      <p:sp>
        <p:nvSpPr>
          <p:cNvPr id="7" name="Rectangle 6"/>
          <p:cNvSpPr/>
          <p:nvPr/>
        </p:nvSpPr>
        <p:spPr>
          <a:xfrm>
            <a:off x="228600" y="5754469"/>
            <a:ext cx="8229600" cy="646331"/>
          </a:xfrm>
          <a:prstGeom prst="rect">
            <a:avLst/>
          </a:prstGeom>
        </p:spPr>
        <p:txBody>
          <a:bodyPr wrap="square">
            <a:spAutoFit/>
          </a:bodyPr>
          <a:lstStyle/>
          <a:p>
            <a:r>
              <a:rPr lang="en-US" dirty="0" smtClean="0">
                <a:solidFill>
                  <a:srgbClr val="00B050"/>
                </a:solidFill>
                <a:latin typeface="Times New Roman" pitchFamily="18" charset="0"/>
                <a:cs typeface="Times New Roman" pitchFamily="18" charset="0"/>
              </a:rPr>
              <a:t>Pixel to pixel calibration will contribute to both </a:t>
            </a:r>
            <a:r>
              <a:rPr lang="en-US" b="1" dirty="0" smtClean="0">
                <a:solidFill>
                  <a:srgbClr val="00B050"/>
                </a:solidFill>
                <a:latin typeface="Times New Roman" pitchFamily="18" charset="0"/>
                <a:cs typeface="Times New Roman" pitchFamily="18" charset="0"/>
              </a:rPr>
              <a:t>Accuracy and Precision </a:t>
            </a:r>
            <a:r>
              <a:rPr lang="en-US" dirty="0" smtClean="0">
                <a:solidFill>
                  <a:srgbClr val="00B050"/>
                </a:solidFill>
                <a:latin typeface="Times New Roman" pitchFamily="18" charset="0"/>
                <a:cs typeface="Times New Roman" pitchFamily="18" charset="0"/>
              </a:rPr>
              <a:t>error budgets.</a:t>
            </a:r>
          </a:p>
          <a:p>
            <a:r>
              <a:rPr lang="en-US" dirty="0" smtClean="0">
                <a:solidFill>
                  <a:srgbClr val="00B050"/>
                </a:solidFill>
                <a:latin typeface="Times New Roman" pitchFamily="18" charset="0"/>
                <a:cs typeface="Times New Roman" pitchFamily="18" charset="0"/>
              </a:rPr>
              <a:t>Notice that this allocation is at the 0.5% level.</a:t>
            </a:r>
            <a:endParaRPr lang="en-US" dirty="0"/>
          </a:p>
        </p:txBody>
      </p:sp>
      <p:sp>
        <p:nvSpPr>
          <p:cNvPr id="8" name="Rectangle 7"/>
          <p:cNvSpPr/>
          <p:nvPr/>
        </p:nvSpPr>
        <p:spPr>
          <a:xfrm>
            <a:off x="353841" y="4191000"/>
            <a:ext cx="7799559"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(1 slide)</a:t>
            </a:r>
            <a:endParaRPr lang="en-US" dirty="0"/>
          </a:p>
        </p:txBody>
      </p:sp>
      <p:sp>
        <p:nvSpPr>
          <p:cNvPr id="3" name="Content Placeholder 2"/>
          <p:cNvSpPr>
            <a:spLocks noGrp="1"/>
          </p:cNvSpPr>
          <p:nvPr>
            <p:ph idx="1"/>
          </p:nvPr>
        </p:nvSpPr>
        <p:spPr>
          <a:xfrm>
            <a:off x="457200" y="1225900"/>
            <a:ext cx="8229600" cy="638760"/>
          </a:xfrm>
        </p:spPr>
        <p:txBody>
          <a:bodyPr>
            <a:normAutofit/>
          </a:bodyPr>
          <a:lstStyle/>
          <a:p>
            <a:pPr>
              <a:buNone/>
            </a:pPr>
            <a:r>
              <a:rPr lang="en-US" sz="2600" dirty="0" smtClean="0"/>
              <a:t>Product Requirements from JPSS L1RD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36</a:t>
            </a:fld>
            <a:endParaRPr lang="en-US"/>
          </a:p>
        </p:txBody>
      </p:sp>
      <p:graphicFrame>
        <p:nvGraphicFramePr>
          <p:cNvPr id="5" name="Table 4"/>
          <p:cNvGraphicFramePr>
            <a:graphicFrameLocks noGrp="1"/>
          </p:cNvGraphicFramePr>
          <p:nvPr/>
        </p:nvGraphicFramePr>
        <p:xfrm>
          <a:off x="654423" y="2060561"/>
          <a:ext cx="7835154" cy="4053906"/>
        </p:xfrm>
        <a:graphic>
          <a:graphicData uri="http://schemas.openxmlformats.org/drawingml/2006/table">
            <a:tbl>
              <a:tblPr firstRow="1" bandRow="1">
                <a:tableStyleId>{5C22544A-7EE6-4342-B048-85BDC9FD1C3A}</a:tableStyleId>
              </a:tblPr>
              <a:tblGrid>
                <a:gridCol w="2949389"/>
                <a:gridCol w="2420470"/>
                <a:gridCol w="2465295"/>
              </a:tblGrid>
              <a:tr h="358214">
                <a:tc>
                  <a:txBody>
                    <a:bodyPr/>
                    <a:lstStyle/>
                    <a:p>
                      <a:pPr algn="ctr"/>
                      <a:r>
                        <a:rPr lang="en-US" sz="1800" dirty="0" smtClean="0">
                          <a:latin typeface="Times New Roman" pitchFamily="18" charset="0"/>
                          <a:cs typeface="Times New Roman" pitchFamily="18" charset="0"/>
                        </a:rPr>
                        <a:t>Attribute</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Threshold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Objective</a:t>
                      </a: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Geographic coverage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Coverage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Horizontal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Mapping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Range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Accuracy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Precision</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Budget</a:t>
            </a:r>
            <a:endParaRPr lang="en-US" dirty="0"/>
          </a:p>
        </p:txBody>
      </p:sp>
      <p:sp>
        <p:nvSpPr>
          <p:cNvPr id="3" name="Content Placeholder 2"/>
          <p:cNvSpPr>
            <a:spLocks noGrp="1"/>
          </p:cNvSpPr>
          <p:nvPr>
            <p:ph idx="1"/>
          </p:nvPr>
        </p:nvSpPr>
        <p:spPr>
          <a:xfrm>
            <a:off x="669957" y="1352649"/>
            <a:ext cx="7776926" cy="1707422"/>
          </a:xfrm>
        </p:spPr>
        <p:txBody>
          <a:bodyPr>
            <a:normAutofit fontScale="77500" lnSpcReduction="20000"/>
          </a:bodyPr>
          <a:lstStyle/>
          <a:p>
            <a:pPr marL="0" indent="0">
              <a:spcBef>
                <a:spcPts val="300"/>
              </a:spcBef>
              <a:spcAft>
                <a:spcPts val="600"/>
              </a:spcAft>
              <a:buNone/>
            </a:pPr>
            <a:r>
              <a:rPr lang="en-US" dirty="0" smtClean="0"/>
              <a:t>Compare analysis/validation results against requirements, present as a table. Error budget limitations should be explained. Describe prospects for overcoming error budget limitations with future improvement of the algorithm, test data, and error analysis methodology.</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37</a:t>
            </a:fld>
            <a:endParaRPr lang="en-US"/>
          </a:p>
        </p:txBody>
      </p:sp>
      <p:graphicFrame>
        <p:nvGraphicFramePr>
          <p:cNvPr id="6" name="Table 5"/>
          <p:cNvGraphicFramePr>
            <a:graphicFrameLocks noGrp="1"/>
          </p:cNvGraphicFramePr>
          <p:nvPr/>
        </p:nvGraphicFramePr>
        <p:xfrm>
          <a:off x="627262" y="3418581"/>
          <a:ext cx="7835154" cy="1645938"/>
        </p:xfrm>
        <a:graphic>
          <a:graphicData uri="http://schemas.openxmlformats.org/drawingml/2006/table">
            <a:tbl>
              <a:tblPr firstRow="1" bandRow="1">
                <a:tableStyleId>{5C22544A-7EE6-4342-B048-85BDC9FD1C3A}</a:tableStyleId>
              </a:tblPr>
              <a:tblGrid>
                <a:gridCol w="1608943"/>
                <a:gridCol w="1692998"/>
                <a:gridCol w="2218099"/>
                <a:gridCol w="2315114"/>
              </a:tblGrid>
              <a:tr h="358214">
                <a:tc>
                  <a:txBody>
                    <a:bodyPr/>
                    <a:lstStyle/>
                    <a:p>
                      <a:pPr algn="ctr"/>
                      <a:r>
                        <a:rPr lang="en-US" sz="1800" dirty="0" smtClean="0">
                          <a:latin typeface="Times New Roman" pitchFamily="18" charset="0"/>
                          <a:cs typeface="Times New Roman" pitchFamily="18" charset="0"/>
                        </a:rPr>
                        <a:t>Attribute Analyzed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 L1RD Threshold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Analysis/Validation Result</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Error Summary</a:t>
                      </a: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a:xfrm>
            <a:off x="685800" y="84138"/>
            <a:ext cx="8458200" cy="449262"/>
          </a:xfrm>
        </p:spPr>
        <p:txBody>
          <a:bodyPr>
            <a:noAutofit/>
          </a:bodyPr>
          <a:lstStyle/>
          <a:p>
            <a:pPr>
              <a:defRPr/>
            </a:pPr>
            <a:r>
              <a:rPr lang="en-US" sz="2800" dirty="0" smtClean="0"/>
              <a:t>   Provisional Maturity for S-NPP OMPS EDR products</a:t>
            </a:r>
          </a:p>
        </p:txBody>
      </p:sp>
      <p:sp>
        <p:nvSpPr>
          <p:cNvPr id="2052" name="Rectangle 6"/>
          <p:cNvSpPr>
            <a:spLocks noChangeArrowheads="1"/>
          </p:cNvSpPr>
          <p:nvPr/>
        </p:nvSpPr>
        <p:spPr bwMode="auto">
          <a:xfrm>
            <a:off x="21770" y="914400"/>
            <a:ext cx="4495800" cy="3886200"/>
          </a:xfrm>
          <a:prstGeom prst="rect">
            <a:avLst/>
          </a:prstGeom>
          <a:noFill/>
          <a:ln w="9525">
            <a:noFill/>
            <a:miter lim="800000"/>
            <a:headEnd/>
            <a:tailEnd/>
          </a:ln>
        </p:spPr>
        <p:txBody>
          <a:bodyPr/>
          <a:lstStyle/>
          <a:p>
            <a:pPr marL="233363" indent="-233363" algn="just" eaLnBrk="0" hangingPunct="0">
              <a:spcBef>
                <a:spcPct val="20000"/>
              </a:spcBef>
              <a:buFontTx/>
              <a:buChar char="•"/>
            </a:pPr>
            <a:r>
              <a:rPr lang="en-US" sz="1600" dirty="0" smtClean="0">
                <a:latin typeface="Times New Roman" pitchFamily="18" charset="0"/>
                <a:cs typeface="Times New Roman" pitchFamily="18" charset="0"/>
              </a:rPr>
              <a:t>The Ozone Mapping &amp; Profiler Suite (OMPS) was launched on the </a:t>
            </a:r>
            <a:r>
              <a:rPr lang="en-US" sz="1600" dirty="0" err="1" smtClean="0">
                <a:latin typeface="Times New Roman" pitchFamily="18" charset="0"/>
                <a:cs typeface="Times New Roman" pitchFamily="18" charset="0"/>
              </a:rPr>
              <a:t>Suomi</a:t>
            </a:r>
            <a:r>
              <a:rPr lang="en-US" sz="1600" dirty="0" smtClean="0">
                <a:latin typeface="Times New Roman" pitchFamily="18" charset="0"/>
                <a:cs typeface="Times New Roman" pitchFamily="18" charset="0"/>
              </a:rPr>
              <a:t> National Polar Partnership (S-NPP) satellite on October 28, 2011. The OMPS is the next generation of operational ozone sensors for NOAA. Its products will replace existing ones from the Solar Backscatter Ultraviolet (SBUV/2) instruments.</a:t>
            </a:r>
          </a:p>
          <a:p>
            <a:pPr marL="233363" indent="-233363" algn="just" eaLnBrk="0" hangingPunct="0">
              <a:spcBef>
                <a:spcPct val="20000"/>
              </a:spcBef>
              <a:buFontTx/>
              <a:buChar char="•"/>
            </a:pPr>
            <a:r>
              <a:rPr lang="en-US" sz="1600" dirty="0" smtClean="0">
                <a:latin typeface="Times New Roman" pitchFamily="18" charset="0"/>
                <a:cs typeface="Times New Roman" pitchFamily="18" charset="0"/>
              </a:rPr>
              <a:t>NOAA/NESDIS has provided validation and analysis of the Total Column and Nadir Profile operational ozone products from the Interface Data Processing Segment (IDPS) to justify their advance to </a:t>
            </a:r>
            <a:r>
              <a:rPr lang="en-US" sz="1600" i="1" dirty="0" smtClean="0">
                <a:latin typeface="Times New Roman" pitchFamily="18" charset="0"/>
                <a:cs typeface="Times New Roman" pitchFamily="18" charset="0"/>
              </a:rPr>
              <a:t>Provisional Maturity</a:t>
            </a:r>
            <a:r>
              <a:rPr lang="en-US" sz="1600" dirty="0" smtClean="0">
                <a:latin typeface="Times New Roman" pitchFamily="18" charset="0"/>
                <a:cs typeface="Times New Roman" pitchFamily="18" charset="0"/>
              </a:rPr>
              <a:t>. This will be applied retroactively to the products as of March 1, 2013. Findings presentations &amp; ReadMe files are provided with the products at CLASS.</a:t>
            </a:r>
          </a:p>
          <a:p>
            <a:pPr marL="233363" indent="-233363" algn="just" eaLnBrk="0" hangingPunct="0">
              <a:spcBef>
                <a:spcPct val="20000"/>
              </a:spcBef>
            </a:pPr>
            <a:endParaRPr lang="en-US" sz="1200" dirty="0">
              <a:latin typeface="Times New Roman" pitchFamily="18" charset="0"/>
              <a:cs typeface="Times New Roman" pitchFamily="18" charset="0"/>
            </a:endParaRPr>
          </a:p>
        </p:txBody>
      </p:sp>
      <p:sp>
        <p:nvSpPr>
          <p:cNvPr id="578568" name="Text Box 8"/>
          <p:cNvSpPr txBox="1">
            <a:spLocks noChangeArrowheads="1"/>
          </p:cNvSpPr>
          <p:nvPr/>
        </p:nvSpPr>
        <p:spPr bwMode="auto">
          <a:xfrm>
            <a:off x="0" y="6334780"/>
            <a:ext cx="4648200" cy="523220"/>
          </a:xfrm>
          <a:prstGeom prst="rect">
            <a:avLst/>
          </a:prstGeom>
          <a:solidFill>
            <a:srgbClr val="79BCFF"/>
          </a:solidFill>
          <a:ln w="19050">
            <a:solidFill>
              <a:srgbClr val="333399"/>
            </a:solidFill>
            <a:miter lim="800000"/>
            <a:headEnd/>
            <a:tailEnd/>
          </a:ln>
          <a:effectLst/>
        </p:spPr>
        <p:txBody>
          <a:bodyPr wrap="square">
            <a:spAutoFit/>
          </a:bodyPr>
          <a:lstStyle/>
          <a:p>
            <a:pPr marL="114300" eaLnBrk="0" hangingPunct="0">
              <a:spcBef>
                <a:spcPct val="20000"/>
              </a:spcBef>
              <a:defRPr/>
            </a:pPr>
            <a:r>
              <a:rPr lang="en-US" sz="1400" b="1" dirty="0" smtClean="0">
                <a:effectLst>
                  <a:outerShdw blurRad="38100" dist="38100" dir="2700000" algn="tl">
                    <a:srgbClr val="FFFFFF"/>
                  </a:outerShdw>
                </a:effectLst>
              </a:rPr>
              <a:t>Significance</a:t>
            </a:r>
            <a:r>
              <a:rPr lang="en-US" sz="1400" dirty="0"/>
              <a:t>: </a:t>
            </a:r>
            <a:r>
              <a:rPr lang="en-US" sz="1400" dirty="0" smtClean="0"/>
              <a:t>The OMPS instruments provide the measurements to continue monitoring atmospheric ozone.</a:t>
            </a:r>
            <a:endParaRPr lang="en-US" sz="1400" dirty="0"/>
          </a:p>
        </p:txBody>
      </p:sp>
      <p:sp>
        <p:nvSpPr>
          <p:cNvPr id="2055" name="Text Box 17"/>
          <p:cNvSpPr txBox="1">
            <a:spLocks noChangeArrowheads="1"/>
          </p:cNvSpPr>
          <p:nvPr/>
        </p:nvSpPr>
        <p:spPr bwMode="auto">
          <a:xfrm>
            <a:off x="6553200" y="6629400"/>
            <a:ext cx="2625058" cy="184666"/>
          </a:xfrm>
          <a:prstGeom prst="rect">
            <a:avLst/>
          </a:prstGeom>
          <a:noFill/>
          <a:ln w="9525">
            <a:noFill/>
            <a:miter lim="800000"/>
            <a:headEnd/>
            <a:tailEnd/>
          </a:ln>
        </p:spPr>
        <p:txBody>
          <a:bodyPr wrap="square" lIns="0" tIns="0" rIns="0" bIns="0">
            <a:spAutoFit/>
          </a:bodyPr>
          <a:lstStyle/>
          <a:p>
            <a:r>
              <a:rPr lang="en-US" sz="1200" i="1" dirty="0"/>
              <a:t>Slide courtesy of </a:t>
            </a:r>
            <a:r>
              <a:rPr lang="en-US" sz="1200" i="1" dirty="0" smtClean="0"/>
              <a:t>L. Flynn;  Maps by W. Yu.</a:t>
            </a:r>
            <a:endParaRPr lang="en-US" sz="1200" i="1" dirty="0"/>
          </a:p>
        </p:txBody>
      </p:sp>
      <p:pic>
        <p:nvPicPr>
          <p:cNvPr id="11" name="Picture 74"/>
          <p:cNvPicPr>
            <a:picLocks noChangeAspect="1" noChangeArrowheads="1"/>
          </p:cNvPicPr>
          <p:nvPr/>
        </p:nvPicPr>
        <p:blipFill>
          <a:blip r:embed="rId3" cstate="print"/>
          <a:srcRect/>
          <a:stretch>
            <a:fillRect/>
          </a:stretch>
        </p:blipFill>
        <p:spPr bwMode="auto">
          <a:xfrm>
            <a:off x="0" y="0"/>
            <a:ext cx="990600" cy="876300"/>
          </a:xfrm>
          <a:prstGeom prst="rect">
            <a:avLst/>
          </a:prstGeom>
          <a:solidFill>
            <a:schemeClr val="bg1">
              <a:alpha val="0"/>
            </a:schemeClr>
          </a:solidFill>
          <a:ln w="9525">
            <a:noFill/>
            <a:miter lim="800000"/>
            <a:headEnd/>
            <a:tailEnd/>
          </a:ln>
        </p:spPr>
      </p:pic>
      <p:sp>
        <p:nvSpPr>
          <p:cNvPr id="12" name="Rectangle 12"/>
          <p:cNvSpPr>
            <a:spLocks noChangeArrowheads="1"/>
          </p:cNvSpPr>
          <p:nvPr/>
        </p:nvSpPr>
        <p:spPr bwMode="auto">
          <a:xfrm>
            <a:off x="1236836" y="381000"/>
            <a:ext cx="6346225" cy="369332"/>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b="1" dirty="0">
                <a:solidFill>
                  <a:srgbClr val="3F9FFF"/>
                </a:solidFill>
                <a:effectLst>
                  <a:outerShdw blurRad="38100" dist="38100" dir="2700000" algn="tl">
                    <a:srgbClr val="C0C0C0"/>
                  </a:outerShdw>
                </a:effectLst>
                <a:latin typeface="+mn-lt"/>
              </a:rPr>
              <a:t>Supports the </a:t>
            </a:r>
            <a:r>
              <a:rPr lang="en-US" b="1" dirty="0" smtClean="0">
                <a:solidFill>
                  <a:srgbClr val="3F9FFF"/>
                </a:solidFill>
                <a:effectLst>
                  <a:outerShdw blurRad="38100" dist="38100" dir="2700000" algn="tl">
                    <a:srgbClr val="C0C0C0"/>
                  </a:outerShdw>
                </a:effectLst>
                <a:latin typeface="+mn-lt"/>
              </a:rPr>
              <a:t>CLIMATE Mission and the WEATHER &amp; WATER</a:t>
            </a:r>
            <a:r>
              <a:rPr lang="en-US" dirty="0" smtClean="0">
                <a:solidFill>
                  <a:srgbClr val="3F9FFF"/>
                </a:solidFill>
                <a:latin typeface="+mn-lt"/>
              </a:rPr>
              <a:t> </a:t>
            </a:r>
            <a:r>
              <a:rPr lang="en-US" b="1" dirty="0" smtClean="0">
                <a:solidFill>
                  <a:srgbClr val="3F9FFF"/>
                </a:solidFill>
                <a:effectLst>
                  <a:outerShdw blurRad="38100" dist="38100" dir="2700000" algn="tl">
                    <a:srgbClr val="C0C0C0"/>
                  </a:outerShdw>
                </a:effectLst>
                <a:latin typeface="+mn-lt"/>
              </a:rPr>
              <a:t>Goals</a:t>
            </a:r>
            <a:endParaRPr lang="en-US" b="1" dirty="0">
              <a:solidFill>
                <a:srgbClr val="3F9FFF"/>
              </a:solidFill>
              <a:effectLst>
                <a:outerShdw blurRad="38100" dist="38100" dir="2700000" algn="tl">
                  <a:srgbClr val="C0C0C0"/>
                </a:outerShdw>
              </a:effectLst>
              <a:latin typeface="+mn-lt"/>
            </a:endParaRPr>
          </a:p>
        </p:txBody>
      </p:sp>
      <p:grpSp>
        <p:nvGrpSpPr>
          <p:cNvPr id="2" name="Group 21"/>
          <p:cNvGrpSpPr/>
          <p:nvPr/>
        </p:nvGrpSpPr>
        <p:grpSpPr>
          <a:xfrm>
            <a:off x="4634350" y="838200"/>
            <a:ext cx="4509650" cy="2979158"/>
            <a:chOff x="-2964" y="685800"/>
            <a:chExt cx="4509650" cy="2979158"/>
          </a:xfrm>
        </p:grpSpPr>
        <p:pic>
          <p:nvPicPr>
            <p:cNvPr id="23" name="Picture 2" descr="http://www.star.nesdis.noaa.gov/smcd/spb/wyu/OMPS/Toz/omi/2012/10.2012/OMI_20121004_aitoff.png"/>
            <p:cNvPicPr>
              <a:picLocks noChangeAspect="1" noChangeArrowheads="1"/>
            </p:cNvPicPr>
            <p:nvPr/>
          </p:nvPicPr>
          <p:blipFill>
            <a:blip r:embed="rId4" cstate="print"/>
            <a:srcRect t="13334"/>
            <a:stretch>
              <a:fillRect/>
            </a:stretch>
          </p:blipFill>
          <p:spPr bwMode="auto">
            <a:xfrm>
              <a:off x="2220686" y="685800"/>
              <a:ext cx="2286000" cy="1485889"/>
            </a:xfrm>
            <a:prstGeom prst="rect">
              <a:avLst/>
            </a:prstGeom>
            <a:noFill/>
          </p:spPr>
        </p:pic>
        <p:pic>
          <p:nvPicPr>
            <p:cNvPr id="24" name="Picture 4" descr="http://www.star.nesdis.noaa.gov/smcd/spb/wyu/OMPS/Toz/incto/o3/2012/10.2012/O3_INCTO_20121004_aitoff.png"/>
            <p:cNvPicPr>
              <a:picLocks noChangeAspect="1" noChangeArrowheads="1"/>
            </p:cNvPicPr>
            <p:nvPr/>
          </p:nvPicPr>
          <p:blipFill>
            <a:blip r:embed="rId5" cstate="print"/>
            <a:srcRect t="12946"/>
            <a:stretch>
              <a:fillRect/>
            </a:stretch>
          </p:blipFill>
          <p:spPr bwMode="auto">
            <a:xfrm>
              <a:off x="1385" y="685801"/>
              <a:ext cx="2240280" cy="1485907"/>
            </a:xfrm>
            <a:prstGeom prst="rect">
              <a:avLst/>
            </a:prstGeom>
            <a:noFill/>
          </p:spPr>
        </p:pic>
        <p:pic>
          <p:nvPicPr>
            <p:cNvPr id="25" name="Picture 6" descr="http://www.star.nesdis.noaa.gov/smcd/spb/wyu/OMPS/Toz/Gome2/2012/10.2012/Gome2_20121004_aitoff.png"/>
            <p:cNvPicPr>
              <a:picLocks noChangeAspect="1" noChangeArrowheads="1"/>
            </p:cNvPicPr>
            <p:nvPr/>
          </p:nvPicPr>
          <p:blipFill>
            <a:blip r:embed="rId6" cstate="print"/>
            <a:srcRect t="11299"/>
            <a:stretch>
              <a:fillRect/>
            </a:stretch>
          </p:blipFill>
          <p:spPr bwMode="auto">
            <a:xfrm>
              <a:off x="-2964" y="2165742"/>
              <a:ext cx="2267712" cy="1499216"/>
            </a:xfrm>
            <a:prstGeom prst="rect">
              <a:avLst/>
            </a:prstGeom>
            <a:noFill/>
          </p:spPr>
        </p:pic>
      </p:grpSp>
      <p:sp>
        <p:nvSpPr>
          <p:cNvPr id="26" name="Subtitle 2"/>
          <p:cNvSpPr txBox="1">
            <a:spLocks/>
          </p:cNvSpPr>
          <p:nvPr/>
        </p:nvSpPr>
        <p:spPr>
          <a:xfrm>
            <a:off x="6944691" y="2286000"/>
            <a:ext cx="2176272" cy="1600200"/>
          </a:xfrm>
          <a:prstGeom prst="rect">
            <a:avLst/>
          </a:prstGeom>
        </p:spPr>
        <p:txBody>
          <a:bodyPr vert="horz" lIns="0" tIns="0" rIns="0" bIns="0" rtlCol="0">
            <a:normAutofit fontScale="92500" lnSpcReduction="10000"/>
          </a:bodyPr>
          <a:lstStyle/>
          <a:p>
            <a:pPr marR="0" lvl="0" defTabSz="914400" rtl="0" eaLnBrk="1" fontAlgn="auto" latinLnBrk="0" hangingPunct="1">
              <a:lnSpc>
                <a:spcPct val="110000"/>
              </a:lnSpc>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Total</a:t>
            </a:r>
            <a:r>
              <a:rPr kumimoji="0" lang="en-US" sz="1400" b="0" i="0" u="none" strike="noStrike" kern="1200" cap="none" spc="0" normalizeH="0" noProof="0" dirty="0" smtClean="0">
                <a:ln>
                  <a:noFill/>
                </a:ln>
                <a:solidFill>
                  <a:schemeClr val="tx1"/>
                </a:solidFill>
                <a:effectLst/>
                <a:uLnTx/>
                <a:uFillTx/>
                <a:latin typeface="+mn-lt"/>
                <a:ea typeface="+mn-ea"/>
                <a:cs typeface="+mn-cs"/>
              </a:rPr>
              <a:t> Ozone (DU) from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S-NPP OMPS (top left), NASA EOS Aura OMI (top right) and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MetOp</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 GOME-2 (lower</a:t>
            </a:r>
            <a:r>
              <a:rPr kumimoji="0" lang="en-US" sz="1400" b="0" i="0" u="none" strike="noStrike" kern="1200" cap="none" spc="0" normalizeH="0" noProof="0" dirty="0" smtClean="0">
                <a:ln>
                  <a:noFill/>
                </a:ln>
                <a:solidFill>
                  <a:schemeClr val="tx1"/>
                </a:solidFill>
                <a:effectLst/>
                <a:uLnTx/>
                <a:uFillTx/>
                <a:latin typeface="+mn-lt"/>
                <a:ea typeface="+mn-ea"/>
                <a:cs typeface="+mn-cs"/>
              </a:rPr>
              <a:t> left) total ozone maps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for October 4, 2012. Ozone Hole conditions (&lt; 220 DU) are present</a:t>
            </a:r>
            <a:r>
              <a:rPr kumimoji="0" lang="en-US" sz="1400" b="0" i="0" u="none" strike="noStrike" kern="1200" cap="none" spc="0" normalizeH="0" noProof="0" dirty="0" smtClean="0">
                <a:ln>
                  <a:noFill/>
                </a:ln>
                <a:solidFill>
                  <a:schemeClr val="tx1"/>
                </a:solidFill>
                <a:effectLst/>
                <a:uLnTx/>
                <a:uFillTx/>
                <a:latin typeface="+mn-lt"/>
                <a:ea typeface="+mn-ea"/>
                <a:cs typeface="+mn-cs"/>
              </a:rPr>
              <a:t> at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the southern tip of South America.</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27" name="Picture 1"/>
          <p:cNvPicPr>
            <a:picLocks noChangeAspect="1"/>
          </p:cNvPicPr>
          <p:nvPr/>
        </p:nvPicPr>
        <p:blipFill>
          <a:blip r:embed="rId7" cstate="print"/>
          <a:srcRect/>
          <a:stretch>
            <a:fillRect/>
          </a:stretch>
        </p:blipFill>
        <p:spPr bwMode="auto">
          <a:xfrm>
            <a:off x="4648201" y="3886200"/>
            <a:ext cx="4495800" cy="2743200"/>
          </a:xfrm>
          <a:prstGeom prst="rect">
            <a:avLst/>
          </a:prstGeom>
          <a:noFill/>
          <a:ln w="9525">
            <a:noFill/>
            <a:miter lim="800000"/>
            <a:headEnd/>
            <a:tailEnd/>
          </a:ln>
        </p:spPr>
      </p:pic>
      <p:sp>
        <p:nvSpPr>
          <p:cNvPr id="29" name="Text Box 103"/>
          <p:cNvSpPr txBox="1">
            <a:spLocks noChangeArrowheads="1"/>
          </p:cNvSpPr>
          <p:nvPr/>
        </p:nvSpPr>
        <p:spPr bwMode="auto">
          <a:xfrm>
            <a:off x="141514" y="4724400"/>
            <a:ext cx="4495800" cy="1508105"/>
          </a:xfrm>
          <a:prstGeom prst="rect">
            <a:avLst/>
          </a:prstGeom>
          <a:noFill/>
          <a:ln w="9525">
            <a:noFill/>
            <a:miter lim="800000"/>
            <a:headEnd/>
            <a:tailEnd/>
          </a:ln>
        </p:spPr>
        <p:txBody>
          <a:bodyPr wrap="square" lIns="0" tIns="0" rIns="0" bIns="0">
            <a:spAutoFit/>
          </a:bodyPr>
          <a:lstStyle/>
          <a:p>
            <a:pPr eaLnBrk="0" hangingPunct="0"/>
            <a:r>
              <a:rPr lang="en-US" sz="1400" dirty="0" smtClean="0">
                <a:latin typeface="Times New Roman" pitchFamily="18" charset="0"/>
                <a:cs typeface="Times New Roman" pitchFamily="18" charset="0"/>
              </a:rPr>
              <a:t>The two figures on the right compare the OMPS Limb Profiler and Nadir Profiler ozone profiles for September 6, 2012. They show the zonal mean mixing ratios at pressures from 100 to 1 </a:t>
            </a:r>
            <a:r>
              <a:rPr lang="en-US" sz="1400" dirty="0" err="1" smtClean="0">
                <a:latin typeface="Times New Roman" pitchFamily="18" charset="0"/>
                <a:cs typeface="Times New Roman" pitchFamily="18" charset="0"/>
              </a:rPr>
              <a:t>mbars</a:t>
            </a:r>
            <a:r>
              <a:rPr lang="en-US" sz="1400" dirty="0" smtClean="0">
                <a:latin typeface="Times New Roman" pitchFamily="18" charset="0"/>
                <a:cs typeface="Times New Roman" pitchFamily="18" charset="0"/>
              </a:rPr>
              <a:t> versus Latitude. The Limb data has been smoothed vertically to be similar to the Nadir resolution. Refinements of both products are continuing. (Limb Profiler data and figures are from the NASA OMPS NPP Science Team.)</a:t>
            </a:r>
            <a:endParaRPr lang="en-US" sz="1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a:xfrm>
            <a:off x="685800" y="0"/>
            <a:ext cx="8458200" cy="449262"/>
          </a:xfrm>
        </p:spPr>
        <p:txBody>
          <a:bodyPr>
            <a:noAutofit/>
          </a:bodyPr>
          <a:lstStyle/>
          <a:p>
            <a:pPr>
              <a:defRPr/>
            </a:pPr>
            <a:r>
              <a:rPr lang="en-US" sz="2800" dirty="0" smtClean="0"/>
              <a:t>   New Products from S-NPP OMPS</a:t>
            </a:r>
          </a:p>
        </p:txBody>
      </p:sp>
      <p:sp>
        <p:nvSpPr>
          <p:cNvPr id="2052" name="Rectangle 6"/>
          <p:cNvSpPr>
            <a:spLocks noChangeArrowheads="1"/>
          </p:cNvSpPr>
          <p:nvPr/>
        </p:nvSpPr>
        <p:spPr bwMode="auto">
          <a:xfrm>
            <a:off x="21770" y="914400"/>
            <a:ext cx="5083630" cy="3886200"/>
          </a:xfrm>
          <a:prstGeom prst="rect">
            <a:avLst/>
          </a:prstGeom>
          <a:noFill/>
          <a:ln w="9525">
            <a:noFill/>
            <a:miter lim="800000"/>
            <a:headEnd/>
            <a:tailEnd/>
          </a:ln>
        </p:spPr>
        <p:txBody>
          <a:bodyPr/>
          <a:lstStyle/>
          <a:p>
            <a:pPr marL="233363" indent="-233363" algn="just" eaLnBrk="0" hangingPunct="0">
              <a:spcBef>
                <a:spcPct val="20000"/>
              </a:spcBef>
              <a:buFontTx/>
              <a:buChar char="•"/>
            </a:pPr>
            <a:r>
              <a:rPr lang="en-US" sz="1600" dirty="0" smtClean="0">
                <a:latin typeface="Times New Roman" pitchFamily="18" charset="0"/>
                <a:cs typeface="Times New Roman" pitchFamily="18" charset="0"/>
              </a:rPr>
              <a:t>The Ozone Mapping &amp; Profiler Suite (OMPS) was launched on the </a:t>
            </a:r>
            <a:r>
              <a:rPr lang="en-US" sz="1600" dirty="0" err="1" smtClean="0">
                <a:latin typeface="Times New Roman" pitchFamily="18" charset="0"/>
                <a:cs typeface="Times New Roman" pitchFamily="18" charset="0"/>
              </a:rPr>
              <a:t>Suomi</a:t>
            </a:r>
            <a:r>
              <a:rPr lang="en-US" sz="1600" dirty="0" smtClean="0">
                <a:latin typeface="Times New Roman" pitchFamily="18" charset="0"/>
                <a:cs typeface="Times New Roman" pitchFamily="18" charset="0"/>
              </a:rPr>
              <a:t> National Polar Partnership (S-NPP) satellite on October 28, 2011. The OMPS is the next generation of operational ozone sensors for NOAA. Its products will replace existing ones from the Solar Backscatter Ultraviolet (SBUV/2) instruments.</a:t>
            </a:r>
          </a:p>
          <a:p>
            <a:pPr marL="233363" indent="-233363" algn="just" eaLnBrk="0" hangingPunct="0">
              <a:spcBef>
                <a:spcPct val="20000"/>
              </a:spcBef>
              <a:buFontTx/>
              <a:buChar char="•"/>
            </a:pPr>
            <a:r>
              <a:rPr lang="en-US" sz="1600" dirty="0" smtClean="0">
                <a:latin typeface="Times New Roman" pitchFamily="18" charset="0"/>
                <a:cs typeface="Times New Roman" pitchFamily="18" charset="0"/>
              </a:rPr>
              <a:t>NOAA/NESDIS are now providing BUFR versions of the OMPS Nadir Ozone Profile and Total Column maps to users in NRT from the NDE system. This format is compatible with applications for the NWS and other operational users.</a:t>
            </a:r>
          </a:p>
          <a:p>
            <a:pPr marL="233363" indent="-233363" algn="just" eaLnBrk="0" hangingPunct="0">
              <a:spcBef>
                <a:spcPct val="20000"/>
              </a:spcBef>
              <a:buFontTx/>
              <a:buChar char="•"/>
            </a:pPr>
            <a:r>
              <a:rPr lang="en-US" sz="1600" dirty="0" smtClean="0">
                <a:latin typeface="Times New Roman" pitchFamily="18" charset="0"/>
                <a:cs typeface="Times New Roman" pitchFamily="18" charset="0"/>
              </a:rPr>
              <a:t>A newer version of the combined UV/IR total ozone maps (called TACO) using information from the </a:t>
            </a:r>
            <a:r>
              <a:rPr lang="en-US" sz="1600" dirty="0" err="1" smtClean="0">
                <a:latin typeface="Times New Roman" pitchFamily="18" charset="0"/>
                <a:cs typeface="Times New Roman" pitchFamily="18" charset="0"/>
              </a:rPr>
              <a:t>CrIS</a:t>
            </a:r>
            <a:r>
              <a:rPr lang="en-US" sz="1600" dirty="0" smtClean="0">
                <a:latin typeface="Times New Roman" pitchFamily="18" charset="0"/>
                <a:cs typeface="Times New Roman" pitchFamily="18" charset="0"/>
              </a:rPr>
              <a:t> Ozone product in place of HIRS is now in operational production at OSDPD. As soon as the OMPS Ozone Profile product advances to validated maturity, it will use that information in place of the SBUV/2 data.</a:t>
            </a:r>
          </a:p>
          <a:p>
            <a:pPr marL="233363" indent="-233363" algn="just" eaLnBrk="0" hangingPunct="0">
              <a:spcBef>
                <a:spcPct val="20000"/>
              </a:spcBef>
            </a:pPr>
            <a:endParaRPr lang="en-US" sz="1200" dirty="0">
              <a:latin typeface="Times New Roman" pitchFamily="18" charset="0"/>
              <a:cs typeface="Times New Roman" pitchFamily="18" charset="0"/>
            </a:endParaRPr>
          </a:p>
        </p:txBody>
      </p:sp>
      <p:sp>
        <p:nvSpPr>
          <p:cNvPr id="578568" name="Text Box 8"/>
          <p:cNvSpPr txBox="1">
            <a:spLocks noChangeArrowheads="1"/>
          </p:cNvSpPr>
          <p:nvPr/>
        </p:nvSpPr>
        <p:spPr bwMode="auto">
          <a:xfrm>
            <a:off x="0" y="6334780"/>
            <a:ext cx="4648200" cy="523220"/>
          </a:xfrm>
          <a:prstGeom prst="rect">
            <a:avLst/>
          </a:prstGeom>
          <a:solidFill>
            <a:srgbClr val="79BCFF"/>
          </a:solidFill>
          <a:ln w="19050">
            <a:solidFill>
              <a:srgbClr val="333399"/>
            </a:solidFill>
            <a:miter lim="800000"/>
            <a:headEnd/>
            <a:tailEnd/>
          </a:ln>
          <a:effectLst/>
        </p:spPr>
        <p:txBody>
          <a:bodyPr wrap="square">
            <a:spAutoFit/>
          </a:bodyPr>
          <a:lstStyle/>
          <a:p>
            <a:pPr marL="114300" eaLnBrk="0" hangingPunct="0">
              <a:spcBef>
                <a:spcPct val="20000"/>
              </a:spcBef>
              <a:defRPr/>
            </a:pPr>
            <a:r>
              <a:rPr lang="en-US" sz="1400" b="1" dirty="0" smtClean="0">
                <a:effectLst>
                  <a:outerShdw blurRad="38100" dist="38100" dir="2700000" algn="tl">
                    <a:srgbClr val="FFFFFF"/>
                  </a:outerShdw>
                </a:effectLst>
              </a:rPr>
              <a:t>Significance</a:t>
            </a:r>
            <a:r>
              <a:rPr lang="en-US" sz="1400" dirty="0"/>
              <a:t>: </a:t>
            </a:r>
            <a:r>
              <a:rPr lang="en-US" sz="1400" dirty="0" smtClean="0"/>
              <a:t>The OMPS instruments provide the measurements to continue monitoring atmospheric ozone.</a:t>
            </a:r>
            <a:endParaRPr lang="en-US" sz="1400" dirty="0"/>
          </a:p>
        </p:txBody>
      </p:sp>
      <p:sp>
        <p:nvSpPr>
          <p:cNvPr id="2055" name="Text Box 17"/>
          <p:cNvSpPr txBox="1">
            <a:spLocks noChangeArrowheads="1"/>
          </p:cNvSpPr>
          <p:nvPr/>
        </p:nvSpPr>
        <p:spPr bwMode="auto">
          <a:xfrm>
            <a:off x="6553200" y="6629400"/>
            <a:ext cx="2625058" cy="184666"/>
          </a:xfrm>
          <a:prstGeom prst="rect">
            <a:avLst/>
          </a:prstGeom>
          <a:noFill/>
          <a:ln w="9525">
            <a:noFill/>
            <a:miter lim="800000"/>
            <a:headEnd/>
            <a:tailEnd/>
          </a:ln>
        </p:spPr>
        <p:txBody>
          <a:bodyPr wrap="square" lIns="0" tIns="0" rIns="0" bIns="0">
            <a:spAutoFit/>
          </a:bodyPr>
          <a:lstStyle/>
          <a:p>
            <a:r>
              <a:rPr lang="en-US" sz="1200" i="1" dirty="0"/>
              <a:t>Slide courtesy of </a:t>
            </a:r>
            <a:r>
              <a:rPr lang="en-US" sz="1200" i="1" dirty="0" smtClean="0"/>
              <a:t>L. Flynn;  Maps by J. </a:t>
            </a:r>
            <a:r>
              <a:rPr lang="en-US" sz="1200" i="1" dirty="0" err="1" smtClean="0"/>
              <a:t>Niu</a:t>
            </a:r>
            <a:r>
              <a:rPr lang="en-US" sz="1200" i="1" dirty="0" smtClean="0"/>
              <a:t>.</a:t>
            </a:r>
            <a:endParaRPr lang="en-US" sz="1200" i="1" dirty="0"/>
          </a:p>
        </p:txBody>
      </p:sp>
      <p:pic>
        <p:nvPicPr>
          <p:cNvPr id="11" name="Picture 74"/>
          <p:cNvPicPr>
            <a:picLocks noChangeAspect="1" noChangeArrowheads="1"/>
          </p:cNvPicPr>
          <p:nvPr/>
        </p:nvPicPr>
        <p:blipFill>
          <a:blip r:embed="rId3" cstate="print"/>
          <a:srcRect/>
          <a:stretch>
            <a:fillRect/>
          </a:stretch>
        </p:blipFill>
        <p:spPr bwMode="auto">
          <a:xfrm>
            <a:off x="0" y="0"/>
            <a:ext cx="990600" cy="876300"/>
          </a:xfrm>
          <a:prstGeom prst="rect">
            <a:avLst/>
          </a:prstGeom>
          <a:solidFill>
            <a:schemeClr val="bg1">
              <a:alpha val="0"/>
            </a:schemeClr>
          </a:solidFill>
          <a:ln w="9525">
            <a:noFill/>
            <a:miter lim="800000"/>
            <a:headEnd/>
            <a:tailEnd/>
          </a:ln>
        </p:spPr>
      </p:pic>
      <p:sp>
        <p:nvSpPr>
          <p:cNvPr id="12" name="Rectangle 12"/>
          <p:cNvSpPr>
            <a:spLocks noChangeArrowheads="1"/>
          </p:cNvSpPr>
          <p:nvPr/>
        </p:nvSpPr>
        <p:spPr bwMode="auto">
          <a:xfrm>
            <a:off x="1236836" y="381000"/>
            <a:ext cx="6346225" cy="369332"/>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b="1" dirty="0">
                <a:solidFill>
                  <a:srgbClr val="3F9FFF"/>
                </a:solidFill>
                <a:effectLst>
                  <a:outerShdw blurRad="38100" dist="38100" dir="2700000" algn="tl">
                    <a:srgbClr val="C0C0C0"/>
                  </a:outerShdw>
                </a:effectLst>
                <a:latin typeface="+mn-lt"/>
              </a:rPr>
              <a:t>Supports the </a:t>
            </a:r>
            <a:r>
              <a:rPr lang="en-US" b="1" dirty="0" smtClean="0">
                <a:solidFill>
                  <a:srgbClr val="3F9FFF"/>
                </a:solidFill>
                <a:effectLst>
                  <a:outerShdw blurRad="38100" dist="38100" dir="2700000" algn="tl">
                    <a:srgbClr val="C0C0C0"/>
                  </a:outerShdw>
                </a:effectLst>
                <a:latin typeface="+mn-lt"/>
              </a:rPr>
              <a:t>CLIMATE Mission and the WEATHER &amp; WATER</a:t>
            </a:r>
            <a:r>
              <a:rPr lang="en-US" dirty="0" smtClean="0">
                <a:solidFill>
                  <a:srgbClr val="3F9FFF"/>
                </a:solidFill>
                <a:latin typeface="+mn-lt"/>
              </a:rPr>
              <a:t> </a:t>
            </a:r>
            <a:r>
              <a:rPr lang="en-US" b="1" dirty="0" smtClean="0">
                <a:solidFill>
                  <a:srgbClr val="3F9FFF"/>
                </a:solidFill>
                <a:effectLst>
                  <a:outerShdw blurRad="38100" dist="38100" dir="2700000" algn="tl">
                    <a:srgbClr val="C0C0C0"/>
                  </a:outerShdw>
                </a:effectLst>
                <a:latin typeface="+mn-lt"/>
              </a:rPr>
              <a:t>Goals</a:t>
            </a:r>
            <a:endParaRPr lang="en-US" b="1" dirty="0">
              <a:solidFill>
                <a:srgbClr val="3F9FFF"/>
              </a:solidFill>
              <a:effectLst>
                <a:outerShdw blurRad="38100" dist="38100" dir="2700000" algn="tl">
                  <a:srgbClr val="C0C0C0"/>
                </a:outerShdw>
              </a:effectLst>
              <a:latin typeface="+mn-lt"/>
            </a:endParaRPr>
          </a:p>
        </p:txBody>
      </p:sp>
      <p:sp>
        <p:nvSpPr>
          <p:cNvPr id="29" name="Text Box 103"/>
          <p:cNvSpPr txBox="1">
            <a:spLocks noChangeArrowheads="1"/>
          </p:cNvSpPr>
          <p:nvPr/>
        </p:nvSpPr>
        <p:spPr bwMode="auto">
          <a:xfrm>
            <a:off x="76200" y="5310426"/>
            <a:ext cx="5257800" cy="861774"/>
          </a:xfrm>
          <a:prstGeom prst="rect">
            <a:avLst/>
          </a:prstGeom>
          <a:noFill/>
          <a:ln w="9525">
            <a:noFill/>
            <a:miter lim="800000"/>
            <a:headEnd/>
            <a:tailEnd/>
          </a:ln>
        </p:spPr>
        <p:txBody>
          <a:bodyPr wrap="square" lIns="0" tIns="0" rIns="0" bIns="0">
            <a:spAutoFit/>
          </a:bodyPr>
          <a:lstStyle/>
          <a:p>
            <a:pPr eaLnBrk="0" hangingPunct="0"/>
            <a:r>
              <a:rPr lang="en-US" sz="1400" b="1" dirty="0" smtClean="0">
                <a:latin typeface="Times New Roman" pitchFamily="18" charset="0"/>
                <a:cs typeface="Times New Roman" pitchFamily="18" charset="0"/>
              </a:rPr>
              <a:t>The two figures on the right compare the current TOAST Product using HIRS and SBUV/2 (top) with the new (TACO) one using </a:t>
            </a:r>
            <a:r>
              <a:rPr lang="en-US" sz="1400" b="1" dirty="0" err="1" smtClean="0">
                <a:latin typeface="Times New Roman" pitchFamily="18" charset="0"/>
                <a:cs typeface="Times New Roman" pitchFamily="18" charset="0"/>
              </a:rPr>
              <a:t>CrIS</a:t>
            </a:r>
            <a:r>
              <a:rPr lang="en-US" sz="1400" b="1" dirty="0" smtClean="0">
                <a:latin typeface="Times New Roman" pitchFamily="18" charset="0"/>
                <a:cs typeface="Times New Roman" pitchFamily="18" charset="0"/>
              </a:rPr>
              <a:t> and SBUV/2. Validation studies confirm that the </a:t>
            </a:r>
            <a:r>
              <a:rPr lang="en-US" sz="1400" b="1" dirty="0" err="1" smtClean="0">
                <a:latin typeface="Times New Roman" pitchFamily="18" charset="0"/>
                <a:cs typeface="Times New Roman" pitchFamily="18" charset="0"/>
              </a:rPr>
              <a:t>CrIS</a:t>
            </a:r>
            <a:r>
              <a:rPr lang="en-US" sz="1400" b="1" dirty="0" smtClean="0">
                <a:latin typeface="Times New Roman" pitchFamily="18" charset="0"/>
                <a:cs typeface="Times New Roman" pitchFamily="18" charset="0"/>
              </a:rPr>
              <a:t> ozone product information is superior to the HIRS single channel retrievals.</a:t>
            </a:r>
          </a:p>
        </p:txBody>
      </p:sp>
      <p:pic>
        <p:nvPicPr>
          <p:cNvPr id="15" name="Picture 2" descr="C:\Documents and Settings\vaishali.kapoor\My Documents\toast_20140525.png"/>
          <p:cNvPicPr>
            <a:picLocks noChangeAspect="1" noChangeArrowheads="1"/>
          </p:cNvPicPr>
          <p:nvPr/>
        </p:nvPicPr>
        <p:blipFill>
          <a:blip r:embed="rId4" cstate="print"/>
          <a:srcRect/>
          <a:stretch>
            <a:fillRect/>
          </a:stretch>
        </p:blipFill>
        <p:spPr bwMode="auto">
          <a:xfrm>
            <a:off x="5242560" y="655320"/>
            <a:ext cx="3901440" cy="2926080"/>
          </a:xfrm>
          <a:prstGeom prst="rect">
            <a:avLst/>
          </a:prstGeom>
          <a:noFill/>
          <a:ln w="9525">
            <a:noFill/>
            <a:miter lim="800000"/>
            <a:headEnd/>
            <a:tailEnd/>
          </a:ln>
        </p:spPr>
      </p:pic>
      <p:pic>
        <p:nvPicPr>
          <p:cNvPr id="16" name="Picture 2" descr="C:\Documents and Settings\vaishali.kapoor\My Documents\toast (2).png"/>
          <p:cNvPicPr>
            <a:picLocks noGrp="1" noChangeAspect="1" noChangeArrowheads="1"/>
          </p:cNvPicPr>
          <p:nvPr>
            <p:ph sz="half" idx="1"/>
          </p:nvPr>
        </p:nvPicPr>
        <p:blipFill>
          <a:blip r:embed="rId5" cstate="print"/>
          <a:stretch>
            <a:fillRect/>
          </a:stretch>
        </p:blipFill>
        <p:spPr bwMode="auto">
          <a:xfrm>
            <a:off x="5257800" y="3703320"/>
            <a:ext cx="3901440" cy="29260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638" algn="l"/>
                <a:tab pos="549275" algn="l"/>
                <a:tab pos="914400" algn="l"/>
                <a:tab pos="1371600" algn="l"/>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5" name="Picture 3"/>
          <p:cNvPicPr>
            <a:picLocks noChangeAspect="1" noChangeArrowheads="1"/>
          </p:cNvPicPr>
          <p:nvPr/>
        </p:nvPicPr>
        <p:blipFill>
          <a:blip r:embed="rId2" cstate="print"/>
          <a:srcRect/>
          <a:stretch>
            <a:fillRect/>
          </a:stretch>
        </p:blipFill>
        <p:spPr bwMode="auto">
          <a:xfrm>
            <a:off x="76200" y="76200"/>
            <a:ext cx="9029700" cy="12039600"/>
          </a:xfrm>
          <a:prstGeom prst="rect">
            <a:avLst/>
          </a:prstGeom>
          <a:noFill/>
        </p:spPr>
      </p:pic>
      <p:sp>
        <p:nvSpPr>
          <p:cNvPr id="5" name="Slide Number Placeholder 4"/>
          <p:cNvSpPr>
            <a:spLocks noGrp="1"/>
          </p:cNvSpPr>
          <p:nvPr>
            <p:ph type="sldNum" sz="quarter" idx="12"/>
          </p:nvPr>
        </p:nvSpPr>
        <p:spPr/>
        <p:txBody>
          <a:bodyPr/>
          <a:lstStyle/>
          <a:p>
            <a:fld id="{DF5EA597-D671-40E4-B0A9-DB87D029A054}" type="slidenum">
              <a:rPr lang="en-US" smtClean="0"/>
              <a:pPr/>
              <a:t>4</a:t>
            </a:fld>
            <a:endParaRPr lang="en-US"/>
          </a:p>
        </p:txBody>
      </p:sp>
      <p:sp>
        <p:nvSpPr>
          <p:cNvPr id="8" name="TextBox 7"/>
          <p:cNvSpPr txBox="1"/>
          <p:nvPr/>
        </p:nvSpPr>
        <p:spPr>
          <a:xfrm>
            <a:off x="4876800" y="2743200"/>
            <a:ext cx="635110" cy="369332"/>
          </a:xfrm>
          <a:prstGeom prst="rect">
            <a:avLst/>
          </a:prstGeom>
          <a:noFill/>
        </p:spPr>
        <p:txBody>
          <a:bodyPr wrap="none" rtlCol="0">
            <a:spAutoFit/>
          </a:bodyPr>
          <a:lstStyle/>
          <a:p>
            <a:r>
              <a:rPr lang="en-US" dirty="0" smtClean="0">
                <a:solidFill>
                  <a:srgbClr val="00B0F0"/>
                </a:solidFill>
              </a:rPr>
              <a:t>~ 2%</a:t>
            </a:r>
            <a:endParaRPr lang="en-US" dirty="0">
              <a:solidFill>
                <a:srgbClr val="00B0F0"/>
              </a:solidFill>
            </a:endParaRPr>
          </a:p>
        </p:txBody>
      </p:sp>
      <p:sp>
        <p:nvSpPr>
          <p:cNvPr id="9" name="TextBox 8"/>
          <p:cNvSpPr txBox="1"/>
          <p:nvPr/>
        </p:nvSpPr>
        <p:spPr>
          <a:xfrm>
            <a:off x="4851290" y="3821668"/>
            <a:ext cx="635110" cy="369332"/>
          </a:xfrm>
          <a:prstGeom prst="rect">
            <a:avLst/>
          </a:prstGeom>
          <a:noFill/>
        </p:spPr>
        <p:txBody>
          <a:bodyPr wrap="none" rtlCol="0">
            <a:spAutoFit/>
          </a:bodyPr>
          <a:lstStyle/>
          <a:p>
            <a:r>
              <a:rPr lang="en-US" dirty="0" smtClean="0">
                <a:solidFill>
                  <a:srgbClr val="00B0F0"/>
                </a:solidFill>
              </a:rPr>
              <a:t>~ 3%</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Ozone Path to Validation</a:t>
            </a:r>
            <a:endParaRPr lang="en-US" dirty="0"/>
          </a:p>
        </p:txBody>
      </p:sp>
      <p:sp>
        <p:nvSpPr>
          <p:cNvPr id="3" name="Content Placeholder 2"/>
          <p:cNvSpPr>
            <a:spLocks noGrp="1"/>
          </p:cNvSpPr>
          <p:nvPr>
            <p:ph idx="1"/>
          </p:nvPr>
        </p:nvSpPr>
        <p:spPr>
          <a:xfrm>
            <a:off x="457200" y="1371600"/>
            <a:ext cx="8229600" cy="5257800"/>
          </a:xfrm>
        </p:spPr>
        <p:txBody>
          <a:bodyPr>
            <a:normAutofit lnSpcReduction="10000"/>
          </a:bodyPr>
          <a:lstStyle/>
          <a:p>
            <a:r>
              <a:rPr lang="en-US" dirty="0" smtClean="0"/>
              <a:t>New Day 1 solar spectra are under development to improve the corrections for intra-orbit wavelength scale variations.</a:t>
            </a:r>
          </a:p>
          <a:p>
            <a:r>
              <a:rPr lang="en-US" dirty="0" smtClean="0"/>
              <a:t> Soft calibration adjustments are also under development to correct for cross-track calibration uncertainties and SO</a:t>
            </a:r>
            <a:r>
              <a:rPr lang="en-US" baseline="-25000" dirty="0" smtClean="0"/>
              <a:t>2</a:t>
            </a:r>
            <a:r>
              <a:rPr lang="en-US" dirty="0" smtClean="0"/>
              <a:t> sensitivity.</a:t>
            </a:r>
          </a:p>
          <a:p>
            <a:r>
              <a:rPr lang="en-US" dirty="0" smtClean="0"/>
              <a:t>Both problems show repeatable behaviors that are now well-characterized.</a:t>
            </a:r>
          </a:p>
          <a:p>
            <a:r>
              <a:rPr lang="en-US" dirty="0" smtClean="0"/>
              <a:t>The Total Ozone products from OMPS will be validated by the end of the year.</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Current Total Ozone Deficiencies</a:t>
            </a:r>
            <a:endParaRPr lang="en-US" dirty="0"/>
          </a:p>
        </p:txBody>
      </p:sp>
      <p:pic>
        <p:nvPicPr>
          <p:cNvPr id="2050" name="Picture 2" descr="http://www.star.nesdis.noaa.gov/smcd/spb/wyu/OMPS/TOZ/ootco/4wkMean/so2idx/4wklymean.tropics.So2idx_OOTCO.06.2014.png"/>
          <p:cNvPicPr>
            <a:picLocks noChangeAspect="1" noChangeArrowheads="1"/>
          </p:cNvPicPr>
          <p:nvPr/>
        </p:nvPicPr>
        <p:blipFill>
          <a:blip r:embed="rId2" cstate="print">
            <a:lum bright="-20000" contrast="40000"/>
          </a:blip>
          <a:srcRect/>
          <a:stretch>
            <a:fillRect/>
          </a:stretch>
        </p:blipFill>
        <p:spPr bwMode="auto">
          <a:xfrm>
            <a:off x="76200" y="914400"/>
            <a:ext cx="4572000" cy="3429000"/>
          </a:xfrm>
          <a:prstGeom prst="rect">
            <a:avLst/>
          </a:prstGeom>
          <a:noFill/>
        </p:spPr>
      </p:pic>
      <p:pic>
        <p:nvPicPr>
          <p:cNvPr id="2052" name="Picture 4" descr="http://www.star.nesdis.noaa.gov/smcd/spb/wyu/OMPS/TOZ/ootco/4wkMean/o3/4wklymean.tropics.TO_OOTCO.06.2014.png"/>
          <p:cNvPicPr>
            <a:picLocks noChangeAspect="1" noChangeArrowheads="1"/>
          </p:cNvPicPr>
          <p:nvPr/>
        </p:nvPicPr>
        <p:blipFill>
          <a:blip r:embed="rId3" cstate="print">
            <a:lum bright="-20000" contrast="40000"/>
          </a:blip>
          <a:stretch>
            <a:fillRect/>
          </a:stretch>
        </p:blipFill>
        <p:spPr bwMode="auto">
          <a:xfrm>
            <a:off x="4572000" y="914400"/>
            <a:ext cx="4572000" cy="3429000"/>
          </a:xfrm>
          <a:prstGeom prst="rect">
            <a:avLst/>
          </a:prstGeom>
          <a:noFill/>
          <a:ln>
            <a:noFill/>
          </a:ln>
        </p:spPr>
      </p:pic>
      <p:grpSp>
        <p:nvGrpSpPr>
          <p:cNvPr id="3" name="Group 7"/>
          <p:cNvGrpSpPr/>
          <p:nvPr/>
        </p:nvGrpSpPr>
        <p:grpSpPr>
          <a:xfrm>
            <a:off x="5105400" y="2362200"/>
            <a:ext cx="1366225" cy="954982"/>
            <a:chOff x="5410200" y="2474018"/>
            <a:chExt cx="1366225" cy="954982"/>
          </a:xfrm>
        </p:grpSpPr>
        <p:sp>
          <p:nvSpPr>
            <p:cNvPr id="6" name="Line 10"/>
            <p:cNvSpPr>
              <a:spLocks noChangeShapeType="1"/>
            </p:cNvSpPr>
            <p:nvPr/>
          </p:nvSpPr>
          <p:spPr bwMode="auto">
            <a:xfrm>
              <a:off x="5638800" y="2702618"/>
              <a:ext cx="0" cy="452062"/>
            </a:xfrm>
            <a:prstGeom prst="line">
              <a:avLst/>
            </a:prstGeom>
            <a:noFill/>
            <a:ln w="19050">
              <a:solidFill>
                <a:schemeClr val="tx1"/>
              </a:solidFill>
              <a:round/>
              <a:headEnd type="stealth" w="lg" len="lg"/>
              <a:tailEnd type="stealth" w="lg" len="lg"/>
            </a:ln>
          </p:spPr>
          <p:txBody>
            <a:bodyPr lIns="397106" tIns="198553" rIns="397106" bIns="198553"/>
            <a:lstStyle/>
            <a:p>
              <a:endParaRPr lang="en-US" dirty="0"/>
            </a:p>
          </p:txBody>
        </p:sp>
        <p:sp>
          <p:nvSpPr>
            <p:cNvPr id="7" name="Text Box 11"/>
            <p:cNvSpPr txBox="1">
              <a:spLocks noChangeArrowheads="1"/>
            </p:cNvSpPr>
            <p:nvPr/>
          </p:nvSpPr>
          <p:spPr bwMode="auto">
            <a:xfrm>
              <a:off x="5410200" y="2474018"/>
              <a:ext cx="1366225" cy="954982"/>
            </a:xfrm>
            <a:prstGeom prst="rect">
              <a:avLst/>
            </a:prstGeom>
            <a:noFill/>
            <a:ln w="9525">
              <a:noFill/>
              <a:miter lim="800000"/>
              <a:headEnd/>
              <a:tailEnd/>
            </a:ln>
          </p:spPr>
          <p:txBody>
            <a:bodyPr wrap="none" lIns="397106" tIns="198553" rIns="397106" bIns="198553">
              <a:spAutoFit/>
            </a:bodyPr>
            <a:lstStyle/>
            <a:p>
              <a:r>
                <a:rPr lang="en-US" sz="3600" dirty="0" smtClean="0"/>
                <a:t>4%</a:t>
              </a:r>
              <a:endParaRPr lang="en-US" sz="3600" dirty="0"/>
            </a:p>
          </p:txBody>
        </p:sp>
      </p:grpSp>
      <p:sp>
        <p:nvSpPr>
          <p:cNvPr id="10" name="TextBox 9"/>
          <p:cNvSpPr txBox="1"/>
          <p:nvPr/>
        </p:nvSpPr>
        <p:spPr>
          <a:xfrm>
            <a:off x="4724400" y="4419600"/>
            <a:ext cx="4038599" cy="923330"/>
          </a:xfrm>
          <a:prstGeom prst="rect">
            <a:avLst/>
          </a:prstGeom>
          <a:noFill/>
        </p:spPr>
        <p:txBody>
          <a:bodyPr wrap="square" rtlCol="0">
            <a:spAutoFit/>
          </a:bodyPr>
          <a:lstStyle/>
          <a:p>
            <a:r>
              <a:rPr lang="en-US" dirty="0" smtClean="0"/>
              <a:t>Small uncertainties in the calibration produce a cross-track dependence in the total ozone with satellite view angle</a:t>
            </a:r>
          </a:p>
        </p:txBody>
      </p:sp>
      <p:sp>
        <p:nvSpPr>
          <p:cNvPr id="11" name="TextBox 10"/>
          <p:cNvSpPr txBox="1"/>
          <p:nvPr/>
        </p:nvSpPr>
        <p:spPr>
          <a:xfrm>
            <a:off x="304800" y="4419600"/>
            <a:ext cx="4191000" cy="1200329"/>
          </a:xfrm>
          <a:prstGeom prst="rect">
            <a:avLst/>
          </a:prstGeom>
          <a:noFill/>
        </p:spPr>
        <p:txBody>
          <a:bodyPr wrap="square" rtlCol="0">
            <a:spAutoFit/>
          </a:bodyPr>
          <a:lstStyle/>
          <a:p>
            <a:r>
              <a:rPr lang="en-US" dirty="0" smtClean="0"/>
              <a:t>The wavelength quadruplet chosen for</a:t>
            </a:r>
          </a:p>
          <a:p>
            <a:r>
              <a:rPr lang="en-US" dirty="0" smtClean="0"/>
              <a:t>the SO</a:t>
            </a:r>
            <a:r>
              <a:rPr lang="en-US" baseline="-25000" dirty="0" smtClean="0"/>
              <a:t>2</a:t>
            </a:r>
            <a:r>
              <a:rPr lang="en-US" dirty="0" smtClean="0"/>
              <a:t> index is too sensitive to calibration uncertainties. This leads to a large number of false positives.</a:t>
            </a:r>
          </a:p>
        </p:txBody>
      </p:sp>
      <p:sp>
        <p:nvSpPr>
          <p:cNvPr id="12" name="TextBox 11"/>
          <p:cNvSpPr txBox="1"/>
          <p:nvPr/>
        </p:nvSpPr>
        <p:spPr>
          <a:xfrm>
            <a:off x="304800" y="5791200"/>
            <a:ext cx="8229600" cy="923330"/>
          </a:xfrm>
          <a:prstGeom prst="rect">
            <a:avLst/>
          </a:prstGeom>
          <a:noFill/>
        </p:spPr>
        <p:txBody>
          <a:bodyPr wrap="square" rtlCol="0">
            <a:spAutoFit/>
          </a:bodyPr>
          <a:lstStyle/>
          <a:p>
            <a:r>
              <a:rPr lang="en-US" dirty="0" smtClean="0"/>
              <a:t>The figures show weekly averages for June 2014 for a latitude/longitude box in the equatorial Pacific. The horizontal axes are cross-track position. These patterns are repeatable and will be removed with soft calibration adjustments.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Refinements for the Total Ozone Product</a:t>
            </a:r>
            <a:endParaRPr lang="en-US" dirty="0"/>
          </a:p>
        </p:txBody>
      </p:sp>
      <p:sp>
        <p:nvSpPr>
          <p:cNvPr id="3" name="Content Placeholder 2"/>
          <p:cNvSpPr>
            <a:spLocks noGrp="1"/>
          </p:cNvSpPr>
          <p:nvPr>
            <p:ph idx="1"/>
          </p:nvPr>
        </p:nvSpPr>
        <p:spPr/>
        <p:txBody>
          <a:bodyPr/>
          <a:lstStyle/>
          <a:p>
            <a:r>
              <a:rPr lang="en-US" dirty="0" smtClean="0"/>
              <a:t>The total ozone product algorithm will be upgraded to the Version 8 TOMS algorithm currently in use at NOAA to produce operational products from the SBUV/2 and GOME-2 instruments.</a:t>
            </a:r>
          </a:p>
          <a:p>
            <a:r>
              <a:rPr lang="en-US" dirty="0" smtClean="0"/>
              <a:t>The new algorithm will include an improved SO</a:t>
            </a:r>
            <a:r>
              <a:rPr lang="en-US" baseline="-25000" dirty="0" smtClean="0"/>
              <a:t>2</a:t>
            </a:r>
            <a:r>
              <a:rPr lang="en-US" dirty="0" smtClean="0"/>
              <a:t> product for detection of volcanic eruptions.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52438" y="228600"/>
            <a:ext cx="8239125" cy="6096000"/>
          </a:xfrm>
          <a:prstGeom prst="rect">
            <a:avLst/>
          </a:prstGeom>
          <a:noFill/>
          <a:ln w="9525">
            <a:noFill/>
            <a:miter lim="800000"/>
            <a:headEnd/>
            <a:tailEnd/>
          </a:ln>
        </p:spPr>
      </p:pic>
      <p:sp>
        <p:nvSpPr>
          <p:cNvPr id="3" name="Rectangle 2"/>
          <p:cNvSpPr/>
          <p:nvPr/>
        </p:nvSpPr>
        <p:spPr>
          <a:xfrm>
            <a:off x="609600" y="0"/>
            <a:ext cx="8345554" cy="461665"/>
          </a:xfrm>
          <a:prstGeom prst="rect">
            <a:avLst/>
          </a:prstGeom>
        </p:spPr>
        <p:txBody>
          <a:bodyPr wrap="none">
            <a:spAutoFit/>
          </a:bodyPr>
          <a:lstStyle/>
          <a:p>
            <a:pPr lvl="0" eaLnBrk="0" fontAlgn="base" hangingPunct="0">
              <a:spcBef>
                <a:spcPct val="0"/>
              </a:spcBef>
              <a:spcAft>
                <a:spcPct val="0"/>
              </a:spcAft>
              <a:defRPr/>
            </a:pPr>
            <a:r>
              <a:rPr lang="en-US" sz="2400" b="1" i="1" kern="0" dirty="0" smtClean="0">
                <a:solidFill>
                  <a:schemeClr val="tx2"/>
                </a:solidFill>
              </a:rPr>
              <a:t>Wavelength shifts can be determined from Earth measurements</a:t>
            </a:r>
            <a:endParaRPr lang="en-US" sz="2400" b="1" kern="0" dirty="0" smtClean="0">
              <a:solidFill>
                <a:schemeClr val="tx2"/>
              </a:solidFill>
            </a:endParaRPr>
          </a:p>
        </p:txBody>
      </p:sp>
      <p:sp>
        <p:nvSpPr>
          <p:cNvPr id="5" name="Slide Number Placeholder 4"/>
          <p:cNvSpPr>
            <a:spLocks noGrp="1"/>
          </p:cNvSpPr>
          <p:nvPr>
            <p:ph type="sldNum" sz="quarter" idx="12"/>
          </p:nvPr>
        </p:nvSpPr>
        <p:spPr/>
        <p:txBody>
          <a:bodyPr/>
          <a:lstStyle/>
          <a:p>
            <a:fld id="{DF5EA597-D671-40E4-B0A9-DB87D029A054}" type="slidenum">
              <a:rPr lang="en-US" smtClean="0"/>
              <a:pPr/>
              <a:t>43</a:t>
            </a:fld>
            <a:endParaRPr lang="en-US"/>
          </a:p>
        </p:txBody>
      </p:sp>
      <p:sp>
        <p:nvSpPr>
          <p:cNvPr id="6" name="Rectangle 5"/>
          <p:cNvSpPr/>
          <p:nvPr/>
        </p:nvSpPr>
        <p:spPr>
          <a:xfrm>
            <a:off x="457200" y="6073914"/>
            <a:ext cx="6858000" cy="707886"/>
          </a:xfrm>
          <a:prstGeom prst="rect">
            <a:avLst/>
          </a:prstGeom>
        </p:spPr>
        <p:txBody>
          <a:bodyPr wrap="square">
            <a:spAutoFit/>
          </a:bodyPr>
          <a:lstStyle/>
          <a:p>
            <a:r>
              <a:rPr lang="en-US" sz="2000" dirty="0" smtClean="0">
                <a:solidFill>
                  <a:srgbClr val="00B050"/>
                </a:solidFill>
                <a:latin typeface="Times New Roman" pitchFamily="18" charset="0"/>
                <a:cs typeface="Times New Roman" pitchFamily="18" charset="0"/>
              </a:rPr>
              <a:t>The cross-track and triplet differences in these changes contribute to both the accuracy and precision error budget. </a:t>
            </a:r>
            <a:r>
              <a:rPr lang="en-US" sz="2000" dirty="0" smtClean="0">
                <a:solidFill>
                  <a:srgbClr val="FF0000"/>
                </a:solidFill>
                <a:latin typeface="Times New Roman" pitchFamily="18" charset="0"/>
                <a:cs typeface="Times New Roman" pitchFamily="18" charset="0"/>
              </a:rPr>
              <a:t>(DONE)</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ncto_IDPS (1).png"/>
          <p:cNvPicPr>
            <a:picLocks noChangeAspect="1"/>
          </p:cNvPicPr>
          <p:nvPr/>
        </p:nvPicPr>
        <p:blipFill>
          <a:blip r:embed="rId2" cstate="print"/>
          <a:stretch>
            <a:fillRect/>
          </a:stretch>
        </p:blipFill>
        <p:spPr>
          <a:xfrm>
            <a:off x="0" y="762000"/>
            <a:ext cx="5079366" cy="5638800"/>
          </a:xfrm>
          <a:prstGeom prst="rect">
            <a:avLst/>
          </a:prstGeom>
        </p:spPr>
      </p:pic>
      <p:pic>
        <p:nvPicPr>
          <p:cNvPr id="13" name="Picture 12" descr="incto_ADL.png"/>
          <p:cNvPicPr>
            <a:picLocks noChangeAspect="1"/>
          </p:cNvPicPr>
          <p:nvPr/>
        </p:nvPicPr>
        <p:blipFill>
          <a:blip r:embed="rId3" cstate="print"/>
          <a:stretch>
            <a:fillRect/>
          </a:stretch>
        </p:blipFill>
        <p:spPr>
          <a:xfrm>
            <a:off x="4064634" y="762000"/>
            <a:ext cx="5079366" cy="5638800"/>
          </a:xfrm>
          <a:prstGeom prst="rect">
            <a:avLst/>
          </a:prstGeom>
        </p:spPr>
      </p:pic>
      <p:sp>
        <p:nvSpPr>
          <p:cNvPr id="2" name="Title 1"/>
          <p:cNvSpPr>
            <a:spLocks noGrp="1"/>
          </p:cNvSpPr>
          <p:nvPr>
            <p:ph type="title"/>
          </p:nvPr>
        </p:nvSpPr>
        <p:spPr>
          <a:xfrm>
            <a:off x="0" y="76200"/>
            <a:ext cx="9144000" cy="381000"/>
          </a:xfrm>
        </p:spPr>
        <p:txBody>
          <a:bodyPr>
            <a:noAutofit/>
          </a:bodyPr>
          <a:lstStyle/>
          <a:p>
            <a:r>
              <a:rPr lang="en-US" sz="2400" dirty="0" smtClean="0"/>
              <a:t>Comparison of INCTO Ozone </a:t>
            </a:r>
            <a:r>
              <a:rPr lang="en-US" sz="2400" dirty="0" err="1" smtClean="0"/>
              <a:t>wo</a:t>
            </a:r>
            <a:r>
              <a:rPr lang="en-US" sz="2400" dirty="0" smtClean="0"/>
              <a:t>/w wavelength scale knowledge</a:t>
            </a:r>
            <a:endParaRPr lang="en-US" sz="2400" dirty="0"/>
          </a:p>
        </p:txBody>
      </p:sp>
      <p:sp>
        <p:nvSpPr>
          <p:cNvPr id="6" name="TextBox 5"/>
          <p:cNvSpPr txBox="1"/>
          <p:nvPr/>
        </p:nvSpPr>
        <p:spPr>
          <a:xfrm>
            <a:off x="1751813" y="457200"/>
            <a:ext cx="915187" cy="369332"/>
          </a:xfrm>
          <a:prstGeom prst="rect">
            <a:avLst/>
          </a:prstGeom>
          <a:noFill/>
        </p:spPr>
        <p:txBody>
          <a:bodyPr wrap="none" rtlCol="0">
            <a:spAutoFit/>
          </a:bodyPr>
          <a:lstStyle/>
          <a:p>
            <a:r>
              <a:rPr lang="en-US" dirty="0" smtClean="0"/>
              <a:t>BEFORE</a:t>
            </a:r>
            <a:endParaRPr lang="en-US" dirty="0"/>
          </a:p>
        </p:txBody>
      </p:sp>
      <p:sp>
        <p:nvSpPr>
          <p:cNvPr id="7" name="TextBox 6"/>
          <p:cNvSpPr txBox="1"/>
          <p:nvPr/>
        </p:nvSpPr>
        <p:spPr>
          <a:xfrm>
            <a:off x="5715000" y="457200"/>
            <a:ext cx="772969" cy="369332"/>
          </a:xfrm>
          <a:prstGeom prst="rect">
            <a:avLst/>
          </a:prstGeom>
          <a:noFill/>
        </p:spPr>
        <p:txBody>
          <a:bodyPr wrap="none" rtlCol="0">
            <a:spAutoFit/>
          </a:bodyPr>
          <a:lstStyle/>
          <a:p>
            <a:r>
              <a:rPr lang="en-US" dirty="0" smtClean="0"/>
              <a:t>AFTER</a:t>
            </a:r>
            <a:endParaRPr lang="en-US" dirty="0"/>
          </a:p>
        </p:txBody>
      </p:sp>
      <p:sp>
        <p:nvSpPr>
          <p:cNvPr id="8" name="Slide Number Placeholder 7"/>
          <p:cNvSpPr>
            <a:spLocks noGrp="1"/>
          </p:cNvSpPr>
          <p:nvPr>
            <p:ph type="sldNum" sz="quarter" idx="12"/>
          </p:nvPr>
        </p:nvSpPr>
        <p:spPr>
          <a:xfrm>
            <a:off x="6553200" y="5822950"/>
            <a:ext cx="2133600" cy="365125"/>
          </a:xfrm>
        </p:spPr>
        <p:txBody>
          <a:bodyPr/>
          <a:lstStyle/>
          <a:p>
            <a:fld id="{B6F15528-21DE-4FAA-801E-634DDDAF4B2B}" type="slidenum">
              <a:rPr lang="en-US" smtClean="0"/>
              <a:pPr/>
              <a:t>44</a:t>
            </a:fld>
            <a:endParaRPr lang="en-US"/>
          </a:p>
        </p:txBody>
      </p:sp>
      <p:sp>
        <p:nvSpPr>
          <p:cNvPr id="9" name="Oval 8"/>
          <p:cNvSpPr/>
          <p:nvPr/>
        </p:nvSpPr>
        <p:spPr>
          <a:xfrm>
            <a:off x="609600" y="2514600"/>
            <a:ext cx="1752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2514600"/>
            <a:ext cx="1752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05000" y="6400800"/>
            <a:ext cx="5675785" cy="369332"/>
          </a:xfrm>
          <a:prstGeom prst="rect">
            <a:avLst/>
          </a:prstGeom>
          <a:noFill/>
        </p:spPr>
        <p:txBody>
          <a:bodyPr wrap="none" rtlCol="0">
            <a:spAutoFit/>
          </a:bodyPr>
          <a:lstStyle/>
          <a:p>
            <a:r>
              <a:rPr lang="en-US" dirty="0" smtClean="0">
                <a:solidFill>
                  <a:srgbClr val="00B050"/>
                </a:solidFill>
              </a:rPr>
              <a:t>Notice the reduced striping – better cross track consistency</a:t>
            </a:r>
            <a:endParaRPr lang="en-US" dirty="0">
              <a:solidFill>
                <a:srgbClr val="00B050"/>
              </a:solidFill>
            </a:endParaRPr>
          </a:p>
        </p:txBody>
      </p:sp>
      <p:sp>
        <p:nvSpPr>
          <p:cNvPr id="12" name="Oval 11"/>
          <p:cNvSpPr/>
          <p:nvPr/>
        </p:nvSpPr>
        <p:spPr>
          <a:xfrm>
            <a:off x="1632858" y="6432676"/>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defRPr/>
            </a:pPr>
            <a:r>
              <a:rPr lang="en-US" dirty="0" smtClean="0"/>
              <a:t>Independence and Long Term Stability</a:t>
            </a:r>
            <a:endParaRPr lang="en-US" dirty="0"/>
          </a:p>
        </p:txBody>
      </p:sp>
      <p:sp>
        <p:nvSpPr>
          <p:cNvPr id="3" name="Content Placeholder 2"/>
          <p:cNvSpPr>
            <a:spLocks noGrp="1"/>
          </p:cNvSpPr>
          <p:nvPr>
            <p:ph idx="1"/>
          </p:nvPr>
        </p:nvSpPr>
        <p:spPr>
          <a:xfrm>
            <a:off x="228600" y="1066800"/>
            <a:ext cx="8686800" cy="5562600"/>
          </a:xfrm>
        </p:spPr>
        <p:txBody>
          <a:bodyPr>
            <a:noAutofit/>
          </a:bodyPr>
          <a:lstStyle/>
          <a:p>
            <a:pPr>
              <a:defRPr/>
            </a:pPr>
            <a:r>
              <a:rPr lang="en-US" sz="2400" dirty="0" smtClean="0"/>
              <a:t>The OMPS ~3% total column ozone accuracy requirements were for its minimal performance as a stand-alone instrument.</a:t>
            </a:r>
          </a:p>
          <a:p>
            <a:pPr>
              <a:defRPr/>
            </a:pPr>
            <a:r>
              <a:rPr lang="en-US" sz="2400" dirty="0" smtClean="0"/>
              <a:t>By using other assets we can set/correct the product bias to close to 0%.</a:t>
            </a:r>
          </a:p>
          <a:p>
            <a:pPr>
              <a:defRPr/>
            </a:pPr>
            <a:r>
              <a:rPr lang="en-US" sz="2400" dirty="0" smtClean="0"/>
              <a:t>The long-term stability of the accuracy at 1% was also a stand-alone requirement, that is, the system was designed so that the products’ accuracy was not allowed to wander around between +3% and -3%.</a:t>
            </a:r>
          </a:p>
          <a:p>
            <a:pPr>
              <a:defRPr/>
            </a:pPr>
            <a:r>
              <a:rPr lang="en-US" sz="2400" dirty="0" smtClean="0"/>
              <a:t>Users expect a stable product – applications are negatively affected by both short term jumps and discontinuities and longer term drifts.</a:t>
            </a:r>
          </a:p>
          <a:p>
            <a:pPr>
              <a:defRPr/>
            </a:pPr>
            <a:r>
              <a:rPr lang="en-US" sz="2400" dirty="0" smtClean="0"/>
              <a:t>Over the course of a mission, new adjustments to the measurement characterizations are phased in as changes warrant.</a:t>
            </a:r>
            <a:endParaRPr lang="en-US" sz="2400" dirty="0"/>
          </a:p>
        </p:txBody>
      </p:sp>
      <p:sp>
        <p:nvSpPr>
          <p:cNvPr id="6148" name="Slide Number Placeholder 3"/>
          <p:cNvSpPr>
            <a:spLocks noGrp="1"/>
          </p:cNvSpPr>
          <p:nvPr>
            <p:ph type="sldNum" sz="quarter" idx="10"/>
          </p:nvPr>
        </p:nvSpPr>
        <p:spPr>
          <a:xfrm>
            <a:off x="304800" y="6400800"/>
            <a:ext cx="1600200" cy="320675"/>
          </a:xfrm>
          <a:noFill/>
        </p:spPr>
        <p:txBody>
          <a:bodyPr/>
          <a:lstStyle/>
          <a:p>
            <a:pPr algn="l"/>
            <a:fld id="{E1AA9B0D-3703-460A-8B35-E8571442EA42}" type="slidenum">
              <a:rPr lang="en-US" sz="800" smtClean="0"/>
              <a:pPr algn="l"/>
              <a:t>5</a:t>
            </a:fld>
            <a:endParaRPr lang="en-US" sz="8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Product Maturity Definition</a:t>
            </a:r>
            <a:endParaRPr lang="en-US" dirty="0"/>
          </a:p>
        </p:txBody>
      </p:sp>
      <p:sp>
        <p:nvSpPr>
          <p:cNvPr id="3" name="Content Placeholder 2"/>
          <p:cNvSpPr>
            <a:spLocks noGrp="1"/>
          </p:cNvSpPr>
          <p:nvPr>
            <p:ph idx="1"/>
          </p:nvPr>
        </p:nvSpPr>
        <p:spPr>
          <a:xfrm>
            <a:off x="637543" y="1401735"/>
            <a:ext cx="7850675" cy="4444883"/>
          </a:xfrm>
        </p:spPr>
        <p:txBody>
          <a:bodyPr>
            <a:normAutofit/>
          </a:bodyPr>
          <a:lstStyle/>
          <a:p>
            <a:pPr>
              <a:buNone/>
            </a:pPr>
            <a:r>
              <a:rPr lang="en-US" b="1" dirty="0" smtClean="0"/>
              <a:t>Validated Stage 1:</a:t>
            </a:r>
          </a:p>
          <a:p>
            <a:pPr marL="1146175" lvl="1" indent="0">
              <a:buSzPct val="80000"/>
              <a:buNone/>
            </a:pPr>
            <a:r>
              <a:rPr lang="en-US" sz="2000" dirty="0" smtClean="0"/>
              <a:t>Using a limited set of samples, the algorithm output is shown to meet the threshold performance attributes identified in the JPSS Level 1 Requirements Supplement with the exception of the S-NPP Performance Exclusions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457200"/>
          </a:xfrm>
        </p:spPr>
        <p:txBody>
          <a:bodyPr>
            <a:noAutofit/>
          </a:bodyPr>
          <a:lstStyle/>
          <a:p>
            <a:r>
              <a:rPr lang="en-US" sz="2800" dirty="0" smtClean="0">
                <a:solidFill>
                  <a:srgbClr val="00B0F0"/>
                </a:solidFill>
              </a:rPr>
              <a:t>Nine Things to Know about the OMPS Total Ozone EDR</a:t>
            </a:r>
            <a:endParaRPr lang="en-US" sz="2800" dirty="0">
              <a:solidFill>
                <a:srgbClr val="00B0F0"/>
              </a:solidFill>
            </a:endParaRPr>
          </a:p>
        </p:txBody>
      </p:sp>
      <p:sp>
        <p:nvSpPr>
          <p:cNvPr id="3" name="Content Placeholder 2"/>
          <p:cNvSpPr>
            <a:spLocks noGrp="1"/>
          </p:cNvSpPr>
          <p:nvPr>
            <p:ph idx="1"/>
          </p:nvPr>
        </p:nvSpPr>
        <p:spPr>
          <a:xfrm>
            <a:off x="152400" y="533400"/>
            <a:ext cx="8839200" cy="6096000"/>
          </a:xfrm>
        </p:spPr>
        <p:txBody>
          <a:bodyPr>
            <a:normAutofit fontScale="40000" lnSpcReduction="20000"/>
          </a:bodyPr>
          <a:lstStyle/>
          <a:p>
            <a:r>
              <a:rPr lang="en-US" sz="4500" dirty="0" smtClean="0"/>
              <a:t>The algorithm uses information at 22 wavelengths obtained from 44 </a:t>
            </a:r>
            <a:r>
              <a:rPr lang="en-US" sz="4500" dirty="0" err="1" smtClean="0"/>
              <a:t>macropixels</a:t>
            </a:r>
            <a:r>
              <a:rPr lang="en-US" sz="4500" dirty="0" smtClean="0"/>
              <a:t> (20 or more spatial pixels) x 35 cross-track measurements.</a:t>
            </a:r>
          </a:p>
          <a:p>
            <a:r>
              <a:rPr lang="en-US" sz="4500" dirty="0" smtClean="0"/>
              <a:t>Channels are combined three at a time to generate ozone, reflectivity and wavelength dependence of reflectivity (e.g., aerosol effects) estimates.</a:t>
            </a:r>
          </a:p>
          <a:p>
            <a:r>
              <a:rPr lang="en-US" sz="4500" dirty="0" smtClean="0"/>
              <a:t>A single triplet is used to generate the heritage Version 7 ozone estimate.</a:t>
            </a:r>
          </a:p>
          <a:p>
            <a:r>
              <a:rPr lang="en-US" sz="4500" dirty="0" smtClean="0"/>
              <a:t>A single triplet (317, 331 and 336 nm)</a:t>
            </a:r>
            <a:r>
              <a:rPr lang="en-US" sz="4500" dirty="0" smtClean="0">
                <a:solidFill>
                  <a:srgbClr val="C00000"/>
                </a:solidFill>
              </a:rPr>
              <a:t> </a:t>
            </a:r>
            <a:r>
              <a:rPr lang="en-US" sz="4500" dirty="0" smtClean="0"/>
              <a:t>is used to generate the SO2 Index. It shows the effect of inter-channel biases and its use is problematic at high Solar Zenith Angles.</a:t>
            </a:r>
          </a:p>
          <a:p>
            <a:r>
              <a:rPr lang="en-US" sz="4500" dirty="0" smtClean="0"/>
              <a:t>Internal comparisons monitoring cross-track variations in ozone, reflectivity, aerosol and SO2 Index values provide direct information on inter-channel biases.</a:t>
            </a:r>
          </a:p>
          <a:p>
            <a:r>
              <a:rPr lang="en-US" sz="4500" dirty="0" smtClean="0"/>
              <a:t>Absolute calibration of the reflectivity channels is tested by vicarious methods by using Greenland and Antarctic ice fields, cloud-free equatorial Pacific ocean, and minimum land values.</a:t>
            </a:r>
          </a:p>
          <a:p>
            <a:r>
              <a:rPr lang="en-US" sz="4500" dirty="0" smtClean="0"/>
              <a:t>Absolute calibration of ozone sensitive channels can be set to agree with the validation “truth” data set of choice.</a:t>
            </a:r>
          </a:p>
          <a:p>
            <a:r>
              <a:rPr lang="en-US" sz="4500" dirty="0" smtClean="0"/>
              <a:t>The First Guess IP and EDR products have been converging.</a:t>
            </a:r>
          </a:p>
          <a:p>
            <a:pPr lvl="1"/>
            <a:r>
              <a:rPr lang="en-US" sz="3600" dirty="0" smtClean="0"/>
              <a:t>Partial Cloud calculations are the same except for the use of differing  Snow/Ice information</a:t>
            </a:r>
          </a:p>
          <a:p>
            <a:pPr lvl="2"/>
            <a:r>
              <a:rPr lang="en-US" sz="3600" dirty="0" smtClean="0"/>
              <a:t>Identical logic for cloud fractions and input for cloud top pressures</a:t>
            </a:r>
          </a:p>
          <a:p>
            <a:pPr lvl="2"/>
            <a:r>
              <a:rPr lang="en-US" sz="3600" dirty="0" smtClean="0"/>
              <a:t>Snow/Ice for NRT VIIRS in EDR is still erroneous –  Snow/Ice </a:t>
            </a:r>
            <a:r>
              <a:rPr lang="en-US" sz="3600" dirty="0" err="1" smtClean="0"/>
              <a:t>tilings</a:t>
            </a:r>
            <a:r>
              <a:rPr lang="en-US" sz="3600" dirty="0" smtClean="0"/>
              <a:t> in 1</a:t>
            </a:r>
            <a:r>
              <a:rPr lang="en-US" sz="3600" baseline="30000" dirty="0" smtClean="0"/>
              <a:t>st</a:t>
            </a:r>
            <a:r>
              <a:rPr lang="en-US" sz="3600" dirty="0" smtClean="0"/>
              <a:t> Guess are very good climatology; These will be updated daily starting in 2014</a:t>
            </a:r>
          </a:p>
          <a:p>
            <a:pPr lvl="1"/>
            <a:r>
              <a:rPr lang="en-US" sz="3600" dirty="0" smtClean="0"/>
              <a:t>Temperature data options – Climatology, NCEP, </a:t>
            </a:r>
            <a:r>
              <a:rPr lang="en-US" sz="3600" dirty="0" err="1" smtClean="0"/>
              <a:t>CrIMSS</a:t>
            </a:r>
            <a:r>
              <a:rPr lang="en-US" sz="3600" dirty="0" smtClean="0"/>
              <a:t> (and correction On/Off)</a:t>
            </a:r>
          </a:p>
          <a:p>
            <a:pPr lvl="2"/>
            <a:r>
              <a:rPr lang="en-US" sz="3200" dirty="0" smtClean="0"/>
              <a:t>Need to bring forecasts for the stratosphere into IDPS and turn on the correction for the IP.</a:t>
            </a:r>
          </a:p>
          <a:p>
            <a:r>
              <a:rPr lang="en-US" sz="4500" dirty="0" smtClean="0"/>
              <a:t>The total ozone column products do not currently meet requirements; soft calibration adjustments to remove inter-channel and cross-track calibration errors in the SDR are necessary to achieve the performance.</a:t>
            </a:r>
          </a:p>
          <a:p>
            <a:endParaRPr lang="en-US" sz="4500" dirty="0" smtClean="0"/>
          </a:p>
        </p:txBody>
      </p:sp>
      <p:sp>
        <p:nvSpPr>
          <p:cNvPr id="4" name="Slide Number Placeholder 3"/>
          <p:cNvSpPr>
            <a:spLocks noGrp="1"/>
          </p:cNvSpPr>
          <p:nvPr>
            <p:ph type="sldNum" sz="quarter" idx="12"/>
          </p:nvPr>
        </p:nvSpPr>
        <p:spPr/>
        <p:txBody>
          <a:bodyPr/>
          <a:lstStyle/>
          <a:p>
            <a:fld id="{DF5EA597-D671-40E4-B0A9-DB87D029A05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68362"/>
          </a:xfrm>
        </p:spPr>
        <p:txBody>
          <a:bodyPr>
            <a:normAutofit fontScale="90000"/>
          </a:bodyPr>
          <a:lstStyle/>
          <a:p>
            <a:r>
              <a:rPr lang="en-US" dirty="0" smtClean="0"/>
              <a:t>Evaluation of algorithm performance to specification requirements</a:t>
            </a:r>
            <a:endParaRPr lang="en-US" dirty="0"/>
          </a:p>
        </p:txBody>
      </p:sp>
      <p:sp>
        <p:nvSpPr>
          <p:cNvPr id="3" name="Content Placeholder 2"/>
          <p:cNvSpPr>
            <a:spLocks noGrp="1"/>
          </p:cNvSpPr>
          <p:nvPr>
            <p:ph idx="1"/>
          </p:nvPr>
        </p:nvSpPr>
        <p:spPr>
          <a:xfrm>
            <a:off x="667871" y="1225900"/>
            <a:ext cx="7808259" cy="5031466"/>
          </a:xfrm>
        </p:spPr>
        <p:txBody>
          <a:bodyPr>
            <a:normAutofit/>
          </a:bodyPr>
          <a:lstStyle/>
          <a:p>
            <a:r>
              <a:rPr lang="en-US" dirty="0" smtClean="0"/>
              <a:t>Improvements since Provisional</a:t>
            </a:r>
          </a:p>
          <a:p>
            <a:pPr lvl="1"/>
            <a:r>
              <a:rPr lang="en-US" dirty="0" smtClean="0"/>
              <a:t>Algorithm Improvements  </a:t>
            </a:r>
          </a:p>
          <a:p>
            <a:pPr lvl="2"/>
            <a:r>
              <a:rPr lang="en-US" dirty="0" smtClean="0"/>
              <a:t>Restricted extrapolation of Profile Mixing Fraction</a:t>
            </a:r>
          </a:p>
          <a:p>
            <a:pPr lvl="2"/>
            <a:r>
              <a:rPr lang="en-US" dirty="0" smtClean="0"/>
              <a:t>Implemented stray light corrections in SDR</a:t>
            </a:r>
          </a:p>
          <a:p>
            <a:pPr lvl="2"/>
            <a:r>
              <a:rPr lang="en-US" dirty="0" smtClean="0"/>
              <a:t>Implemented Intra-orbital wavelength scale in SDR</a:t>
            </a:r>
          </a:p>
          <a:p>
            <a:pPr lvl="1"/>
            <a:r>
              <a:rPr lang="en-US" dirty="0" smtClean="0"/>
              <a:t>LUT / PCT updates</a:t>
            </a:r>
          </a:p>
          <a:p>
            <a:pPr lvl="2"/>
            <a:r>
              <a:rPr lang="en-US" sz="2400" dirty="0" smtClean="0"/>
              <a:t>Regular weekly updates of Dark corrections</a:t>
            </a:r>
          </a:p>
          <a:p>
            <a:r>
              <a:rPr lang="en-US" dirty="0" smtClean="0"/>
              <a:t>Cal/Val Activities for evaluating algorithm performance:</a:t>
            </a:r>
          </a:p>
          <a:p>
            <a:pPr lvl="1"/>
            <a:r>
              <a:rPr lang="en-US" dirty="0" smtClean="0"/>
              <a:t>Ground truth and Satellite data sets</a:t>
            </a:r>
          </a:p>
          <a:p>
            <a:pPr lvl="1"/>
            <a:endParaRPr lang="en-US" dirty="0" smtClean="0"/>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2960"/>
          </a:xfrm>
        </p:spPr>
        <p:txBody>
          <a:bodyPr>
            <a:noAutofit/>
          </a:bodyPr>
          <a:lstStyle/>
          <a:p>
            <a:r>
              <a:rPr lang="en-US" sz="3200" dirty="0" smtClean="0"/>
              <a:t>Evaluation of the effect of required algorithm inputs</a:t>
            </a:r>
            <a:endParaRPr lang="en-US" sz="3200" dirty="0"/>
          </a:p>
        </p:txBody>
      </p:sp>
      <p:sp>
        <p:nvSpPr>
          <p:cNvPr id="3" name="Content Placeholder 2"/>
          <p:cNvSpPr>
            <a:spLocks noGrp="1"/>
          </p:cNvSpPr>
          <p:nvPr>
            <p:ph idx="1"/>
          </p:nvPr>
        </p:nvSpPr>
        <p:spPr>
          <a:xfrm>
            <a:off x="556456" y="990600"/>
            <a:ext cx="8031089" cy="5410200"/>
          </a:xfrm>
        </p:spPr>
        <p:txBody>
          <a:bodyPr>
            <a:normAutofit fontScale="62500" lnSpcReduction="20000"/>
          </a:bodyPr>
          <a:lstStyle/>
          <a:p>
            <a:r>
              <a:rPr lang="en-US" dirty="0" smtClean="0"/>
              <a:t>Required Algorithm Inputs</a:t>
            </a:r>
          </a:p>
          <a:p>
            <a:pPr lvl="1"/>
            <a:r>
              <a:rPr lang="en-US" dirty="0" smtClean="0"/>
              <a:t>Primary Sensor Data</a:t>
            </a:r>
          </a:p>
          <a:p>
            <a:pPr lvl="2"/>
            <a:r>
              <a:rPr lang="en-US" dirty="0" smtClean="0"/>
              <a:t>Stray light including out-of-range contributions are now well corrected</a:t>
            </a:r>
          </a:p>
          <a:p>
            <a:pPr lvl="2"/>
            <a:r>
              <a:rPr lang="en-US" dirty="0" smtClean="0"/>
              <a:t>Measurement based intra-orbit wavelength scale adjustments are implemented</a:t>
            </a:r>
          </a:p>
          <a:p>
            <a:pPr lvl="2"/>
            <a:r>
              <a:rPr lang="en-US" dirty="0" smtClean="0">
                <a:solidFill>
                  <a:srgbClr val="00B050"/>
                </a:solidFill>
              </a:rPr>
              <a:t>New Day 1 and wavelength scale in testing</a:t>
            </a:r>
          </a:p>
          <a:p>
            <a:pPr lvl="2"/>
            <a:r>
              <a:rPr lang="en-US" dirty="0" smtClean="0">
                <a:solidFill>
                  <a:srgbClr val="00B050"/>
                </a:solidFill>
              </a:rPr>
              <a:t>Calibration Factor Earth (CFE) Soft Calibration in preparation</a:t>
            </a:r>
          </a:p>
          <a:p>
            <a:pPr lvl="3"/>
            <a:r>
              <a:rPr lang="en-US" dirty="0" smtClean="0">
                <a:solidFill>
                  <a:srgbClr val="00B050"/>
                </a:solidFill>
              </a:rPr>
              <a:t>One-percentile reflectivity</a:t>
            </a:r>
          </a:p>
          <a:p>
            <a:pPr lvl="3"/>
            <a:r>
              <a:rPr lang="en-US" dirty="0" smtClean="0">
                <a:solidFill>
                  <a:srgbClr val="00B050"/>
                </a:solidFill>
              </a:rPr>
              <a:t>OMI Ozone</a:t>
            </a:r>
          </a:p>
          <a:p>
            <a:pPr lvl="3"/>
            <a:r>
              <a:rPr lang="en-US" dirty="0" smtClean="0">
                <a:solidFill>
                  <a:srgbClr val="00B050"/>
                </a:solidFill>
              </a:rPr>
              <a:t>Aerosol and SO2 free regions</a:t>
            </a:r>
          </a:p>
          <a:p>
            <a:pPr lvl="1"/>
            <a:r>
              <a:rPr lang="en-US" dirty="0" smtClean="0"/>
              <a:t>Ancillary Data</a:t>
            </a:r>
          </a:p>
          <a:p>
            <a:pPr lvl="2"/>
            <a:r>
              <a:rPr lang="en-US" dirty="0" smtClean="0"/>
              <a:t>The TC EDR and First Guess IP have been converging in their use of external data.  NRT products from VIIRS and </a:t>
            </a:r>
            <a:r>
              <a:rPr lang="en-US" dirty="0" err="1" smtClean="0"/>
              <a:t>CrIS</a:t>
            </a:r>
            <a:r>
              <a:rPr lang="en-US" dirty="0" smtClean="0"/>
              <a:t> are being replaced with Internal Calculations, Forecasts and UV specific </a:t>
            </a:r>
            <a:r>
              <a:rPr lang="en-US" dirty="0" err="1" smtClean="0"/>
              <a:t>climatologies</a:t>
            </a:r>
            <a:r>
              <a:rPr lang="en-US" dirty="0" smtClean="0"/>
              <a:t>.</a:t>
            </a:r>
          </a:p>
          <a:p>
            <a:pPr lvl="1"/>
            <a:r>
              <a:rPr lang="en-US" dirty="0" smtClean="0"/>
              <a:t>LUTs / PCTs</a:t>
            </a:r>
          </a:p>
          <a:p>
            <a:pPr lvl="2"/>
            <a:r>
              <a:rPr lang="en-US" dirty="0" smtClean="0"/>
              <a:t>RT LUTs are stable. Measurements radiance/</a:t>
            </a:r>
            <a:r>
              <a:rPr lang="en-US" dirty="0" err="1" smtClean="0"/>
              <a:t>irrradiance</a:t>
            </a:r>
            <a:r>
              <a:rPr lang="en-US" dirty="0" smtClean="0"/>
              <a:t> ratios are interpolated to table channel wavelengths. Corrections for SO2 absorption coefficients.</a:t>
            </a:r>
          </a:p>
          <a:p>
            <a:pPr lvl="2"/>
            <a:r>
              <a:rPr lang="en-US" dirty="0" smtClean="0"/>
              <a:t>Weekly dark updates are continuing.</a:t>
            </a:r>
          </a:p>
          <a:p>
            <a:pPr lvl="2"/>
            <a:r>
              <a:rPr lang="en-US" dirty="0" smtClean="0"/>
              <a:t>Bi-annual Solar reference diffuser measurements show a very stable instrument.</a:t>
            </a:r>
          </a:p>
          <a:p>
            <a:r>
              <a:rPr lang="en-US" dirty="0" smtClean="0"/>
              <a:t>Evaluation of the effect of required algorithm inputs</a:t>
            </a:r>
          </a:p>
          <a:p>
            <a:pPr lvl="1"/>
            <a:r>
              <a:rPr lang="en-US" dirty="0" smtClean="0"/>
              <a:t>SDR Performance for most attributes meets requirements.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521901</TotalTime>
  <Words>3743</Words>
  <Application>Microsoft Office PowerPoint</Application>
  <PresentationFormat>On-screen Show (4:3)</PresentationFormat>
  <Paragraphs>457</Paragraphs>
  <Slides>44</Slides>
  <Notes>14</Notes>
  <HiddenSlides>1</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Outline</vt:lpstr>
      <vt:lpstr>Ozone Cal/Val Team Membership</vt:lpstr>
      <vt:lpstr>Slide 4</vt:lpstr>
      <vt:lpstr>Independence and Long Term Stability</vt:lpstr>
      <vt:lpstr>Data Product Maturity Definition</vt:lpstr>
      <vt:lpstr>Nine Things to Know about the OMPS Total Ozone EDR</vt:lpstr>
      <vt:lpstr>Evaluation of algorithm performance to specification requirements</vt:lpstr>
      <vt:lpstr>Evaluation of the effect of required algorithm inputs</vt:lpstr>
      <vt:lpstr>Important EDR/SDR Changes</vt:lpstr>
      <vt:lpstr>Slide 11</vt:lpstr>
      <vt:lpstr>Differences in Temperature Corrections using NCEP Forecast versus CrIMSS Profiles</vt:lpstr>
      <vt:lpstr>Slide 13</vt:lpstr>
      <vt:lpstr>SO2 Error Currently Set</vt:lpstr>
      <vt:lpstr>SO2 Map After Removal of Cross-Track Biases</vt:lpstr>
      <vt:lpstr>Comparison of cross-track and orbital patterns of estimated Earth radiance scales relative to the current day 1 solar from the proposed method using 346 nm to 380 nm with those from an analysis in an SO2 product formulation. The two sets of results agree well in both along orbit and cross track variations. The results for every tenth scan are used to create the figures.</vt:lpstr>
      <vt:lpstr>Comparison of Results for Test Granule</vt:lpstr>
      <vt:lpstr>INCTO/OOTCO Error and Quality Flags</vt:lpstr>
      <vt:lpstr>Bad Snow/Ice from VIIRS NRT. Figure shows results for a day in July 2014. Top is for VIIRS NRT product. Bottom is for Weekly tilings</vt:lpstr>
      <vt:lpstr>Slide 20</vt:lpstr>
      <vt:lpstr>Slide 21</vt:lpstr>
      <vt:lpstr>Slide 22</vt:lpstr>
      <vt:lpstr>Comparisons of INCTO to three very good Dobson ground stations 1/2012 to 6/2013. Notice the shift in biases in June 2012 with the introduction of new solar flux and wavelength scales.</vt:lpstr>
      <vt:lpstr>Slide 24</vt:lpstr>
      <vt:lpstr>Nine Things to Know about the OMPS NM SDR</vt:lpstr>
      <vt:lpstr>Instrument Performance – OMPS NM</vt:lpstr>
      <vt:lpstr>Example of Triplet Sensitivity Analysis</vt:lpstr>
      <vt:lpstr>Documentation</vt:lpstr>
      <vt:lpstr>Identification of Processing Environment</vt:lpstr>
      <vt:lpstr>Users &amp; User Feedback</vt:lpstr>
      <vt:lpstr>Slide 31</vt:lpstr>
      <vt:lpstr>Conclusions</vt:lpstr>
      <vt:lpstr>Path Forward</vt:lpstr>
      <vt:lpstr>Backup</vt:lpstr>
      <vt:lpstr>Brief mapping of sensor and algorithm performance</vt:lpstr>
      <vt:lpstr>Requirements (1 slide)</vt:lpstr>
      <vt:lpstr>Error Budget</vt:lpstr>
      <vt:lpstr>   Provisional Maturity for S-NPP OMPS EDR products</vt:lpstr>
      <vt:lpstr>   New Products from S-NPP OMPS</vt:lpstr>
      <vt:lpstr>Total Ozone Path to Validation</vt:lpstr>
      <vt:lpstr>Current Total Ozone Deficiencies</vt:lpstr>
      <vt:lpstr>Future Refinements for the Total Ozone Product</vt:lpstr>
      <vt:lpstr>Slide 43</vt:lpstr>
      <vt:lpstr>Comparison of INCTO Ozone wo/w wavelength scale knowledge</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nwang</cp:lastModifiedBy>
  <cp:revision>6840</cp:revision>
  <dcterms:created xsi:type="dcterms:W3CDTF">2012-01-31T15:35:41Z</dcterms:created>
  <dcterms:modified xsi:type="dcterms:W3CDTF">2014-09-02T20:42:35Z</dcterms:modified>
</cp:coreProperties>
</file>