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664" r:id="rId2"/>
    <p:sldId id="665" r:id="rId3"/>
    <p:sldId id="679" r:id="rId4"/>
    <p:sldId id="678" r:id="rId5"/>
    <p:sldId id="680" r:id="rId6"/>
    <p:sldId id="668" r:id="rId7"/>
    <p:sldId id="711" r:id="rId8"/>
    <p:sldId id="712" r:id="rId9"/>
    <p:sldId id="669" r:id="rId10"/>
    <p:sldId id="707" r:id="rId11"/>
    <p:sldId id="693" r:id="rId12"/>
    <p:sldId id="704" r:id="rId13"/>
    <p:sldId id="700" r:id="rId14"/>
    <p:sldId id="705" r:id="rId15"/>
    <p:sldId id="713" r:id="rId16"/>
    <p:sldId id="714" r:id="rId17"/>
    <p:sldId id="690" r:id="rId18"/>
    <p:sldId id="694" r:id="rId19"/>
    <p:sldId id="701" r:id="rId20"/>
    <p:sldId id="695" r:id="rId21"/>
    <p:sldId id="696" r:id="rId22"/>
    <p:sldId id="698" r:id="rId23"/>
    <p:sldId id="681" r:id="rId24"/>
    <p:sldId id="691" r:id="rId25"/>
    <p:sldId id="692" r:id="rId26"/>
    <p:sldId id="708" r:id="rId27"/>
    <p:sldId id="699" r:id="rId28"/>
    <p:sldId id="671" r:id="rId29"/>
    <p:sldId id="710" r:id="rId30"/>
    <p:sldId id="673" r:id="rId31"/>
    <p:sldId id="674" r:id="rId32"/>
    <p:sldId id="675" r:id="rId33"/>
    <p:sldId id="721" r:id="rId34"/>
    <p:sldId id="722" r:id="rId35"/>
    <p:sldId id="723" r:id="rId36"/>
    <p:sldId id="676" r:id="rId37"/>
    <p:sldId id="677" r:id="rId38"/>
    <p:sldId id="715" r:id="rId39"/>
    <p:sldId id="716" r:id="rId40"/>
    <p:sldId id="717" r:id="rId41"/>
    <p:sldId id="718" r:id="rId42"/>
    <p:sldId id="72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30C086"/>
    <a:srgbClr val="575DD3"/>
    <a:srgbClr val="FF9966"/>
    <a:srgbClr val="8BFC6C"/>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85" autoAdjust="0"/>
    <p:restoredTop sz="85786" autoAdjust="0"/>
  </p:normalViewPr>
  <p:slideViewPr>
    <p:cSldViewPr>
      <p:cViewPr varScale="1">
        <p:scale>
          <a:sx n="79" d="100"/>
          <a:sy n="79" d="100"/>
        </p:scale>
        <p:origin x="-13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55B88-36CC-4FB0-89F6-8302AE7A1755}" type="datetimeFigureOut">
              <a:rPr lang="en-US" smtClean="0"/>
              <a:pPr/>
              <a:t>9/2/2014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2CA09-9C54-4362-B34D-6F6B0F8BAB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tmos-meas-tech.net/5/2951/2012/amt-5-2951-2012.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Version 4:24pm 9/2/2014</a:t>
            </a:r>
            <a:endParaRPr lang="en-US"/>
          </a:p>
        </p:txBody>
      </p:sp>
      <p:sp>
        <p:nvSpPr>
          <p:cNvPr id="4" name="Slide Number Placeholder 3"/>
          <p:cNvSpPr>
            <a:spLocks noGrp="1"/>
          </p:cNvSpPr>
          <p:nvPr>
            <p:ph type="sldNum" sz="quarter" idx="10"/>
          </p:nvPr>
        </p:nvSpPr>
        <p:spPr/>
        <p:txBody>
          <a:bodyPr/>
          <a:lstStyle/>
          <a:p>
            <a:fld id="{3602CA09-9C54-4362-B34D-6F6B0F8BAB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t>% Layer O3 / % Reflectivity</a:t>
            </a:r>
          </a:p>
          <a:p>
            <a:pPr>
              <a:buNone/>
            </a:pPr>
            <a:r>
              <a:rPr lang="en-US" sz="1200" dirty="0" smtClean="0"/>
              <a:t>2013 April 1</a:t>
            </a:r>
            <a:r>
              <a:rPr lang="en-US" sz="1200" baseline="30000" dirty="0" smtClean="0"/>
              <a:t>st </a:t>
            </a:r>
            <a:endParaRPr lang="en-US" sz="1200" dirty="0" smtClean="0"/>
          </a:p>
          <a:p>
            <a:pPr>
              <a:buNone/>
            </a:pPr>
            <a:r>
              <a:rPr lang="en-US" sz="1200" dirty="0" smtClean="0"/>
              <a:t>OMPS     -12.8385     -8.63500     -5.69450     -3.09687     -2.14902</a:t>
            </a:r>
          </a:p>
          <a:p>
            <a:pPr>
              <a:buNone/>
            </a:pPr>
            <a:r>
              <a:rPr lang="en-US" sz="1200" dirty="0" smtClean="0"/>
              <a:t>SBUV/2    -1.79121     -1.02818    -0.481300     0.134237    0.0825660</a:t>
            </a:r>
          </a:p>
          <a:p>
            <a:pPr>
              <a:buNone/>
            </a:pPr>
            <a:r>
              <a:rPr lang="en-US" sz="1200" dirty="0" smtClean="0"/>
              <a:t>2013 May 1st</a:t>
            </a:r>
          </a:p>
          <a:p>
            <a:pPr>
              <a:buNone/>
            </a:pPr>
            <a:r>
              <a:rPr lang="en-US" sz="1200" dirty="0" smtClean="0"/>
              <a:t>OMPS     -15.6586     -10.3020     -6.70976     -3.43819     -2.59988</a:t>
            </a:r>
          </a:p>
          <a:p>
            <a:pPr>
              <a:buNone/>
            </a:pPr>
            <a:r>
              <a:rPr lang="en-US" sz="1200" dirty="0" smtClean="0"/>
              <a:t>SBUV/2     -2.02118     -1.26577    -0.751157    0.0446392    -0.185982</a:t>
            </a:r>
          </a:p>
          <a:p>
            <a:pPr>
              <a:buNone/>
            </a:pPr>
            <a:r>
              <a:rPr lang="en-US" sz="1200" dirty="0" smtClean="0"/>
              <a:t>2014 May 15th</a:t>
            </a:r>
          </a:p>
          <a:p>
            <a:pPr>
              <a:buNone/>
            </a:pPr>
            <a:r>
              <a:rPr lang="en-US" sz="1200" dirty="0" smtClean="0"/>
              <a:t>OMPS         -4.59342     -3.11101     -1.97659     -1.10884     -1.98181</a:t>
            </a:r>
          </a:p>
          <a:p>
            <a:pPr>
              <a:buNone/>
            </a:pPr>
            <a:r>
              <a:rPr lang="en-US" sz="1200" dirty="0" smtClean="0"/>
              <a:t>SBUV/2      -7.15280     -4.08495     -1.65302      1.26124    -0.613306 </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Scatter</a:t>
            </a:r>
            <a:r>
              <a:rPr lang="en-US" baseline="0" dirty="0" smtClean="0"/>
              <a:t> is an upper limit on effect of instrument noise as there are real variations for different orbits.</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C. Pan SDR Provisional.</a:t>
            </a:r>
          </a:p>
          <a:p>
            <a:r>
              <a:rPr lang="en-US" baseline="0" dirty="0" smtClean="0"/>
              <a:t>New notes from L. Flynn.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baseline="0" dirty="0" smtClean="0">
                <a:solidFill>
                  <a:schemeClr val="tx1"/>
                </a:solidFill>
                <a:latin typeface="+mn-lt"/>
                <a:ea typeface="+mn-ea"/>
                <a:cs typeface="+mn-cs"/>
              </a:rPr>
              <a:t>Differences  1.54  0.13 -0.06  0.06  0.14  0.00 -0.08 -0.06 -0.01  0.00  0.05 -0.17 -0.18 nm.</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602CA09-9C54-4362-B34D-6F6B0F8BAB55}"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total ozone code 7, the subroutine </a:t>
            </a:r>
            <a:r>
              <a:rPr lang="en-US" sz="1200" dirty="0" smtClean="0"/>
              <a:t>BESTOZ.F has 0.15; the OAD has 0.05</a:t>
            </a:r>
            <a:r>
              <a:rPr lang="en-US" sz="1200" baseline="0" dirty="0" smtClean="0"/>
              <a:t> – </a:t>
            </a:r>
            <a:r>
              <a:rPr lang="en-US" sz="1200" dirty="0" smtClean="0"/>
              <a:t>although </a:t>
            </a:r>
            <a:r>
              <a:rPr lang="en-US" sz="1200" dirty="0" err="1" smtClean="0"/>
              <a:t>ecode</a:t>
            </a:r>
            <a:r>
              <a:rPr lang="en-US" sz="1200" dirty="0" smtClean="0"/>
              <a:t> is used as a name for both error codes and the OAD has 0.15 for the profile Code 7.</a:t>
            </a:r>
          </a:p>
          <a:p>
            <a:r>
              <a:rPr lang="en-US" sz="1200" dirty="0" smtClean="0"/>
              <a:t>252 nm channel was turned</a:t>
            </a:r>
            <a:r>
              <a:rPr lang="en-US" sz="1200" baseline="0" dirty="0" smtClean="0"/>
              <a:t> off. Check IOPTS for </a:t>
            </a:r>
            <a:r>
              <a:rPr lang="en-US" sz="1200" dirty="0" smtClean="0"/>
              <a:t>NO_2520_RAD_INDEX  = 8 in NP_CONSTANTS.F</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Bhartia</a:t>
            </a:r>
            <a:r>
              <a:rPr lang="en-US" dirty="0" smtClean="0"/>
              <a:t>, P. K., </a:t>
            </a:r>
            <a:r>
              <a:rPr lang="en-US" dirty="0" err="1" smtClean="0"/>
              <a:t>McPeters</a:t>
            </a:r>
            <a:r>
              <a:rPr lang="en-US" dirty="0" smtClean="0"/>
              <a:t>, R. D., </a:t>
            </a:r>
            <a:r>
              <a:rPr lang="en-US" dirty="0" err="1" smtClean="0"/>
              <a:t>Mateer</a:t>
            </a:r>
            <a:r>
              <a:rPr lang="en-US" dirty="0" smtClean="0"/>
              <a:t>, C. L., Flynn, L. E., and</a:t>
            </a:r>
            <a:r>
              <a:rPr lang="en-US" baseline="0" dirty="0" smtClean="0"/>
              <a:t> </a:t>
            </a:r>
            <a:r>
              <a:rPr lang="en-US" dirty="0" err="1" smtClean="0"/>
              <a:t>Wellemeyer</a:t>
            </a:r>
            <a:r>
              <a:rPr lang="en-US" dirty="0" smtClean="0"/>
              <a:t>, C.: Algorithm for the estimation of vertical ozone</a:t>
            </a:r>
            <a:r>
              <a:rPr lang="en-US" baseline="0" dirty="0" smtClean="0"/>
              <a:t> </a:t>
            </a:r>
            <a:r>
              <a:rPr lang="en-US" dirty="0" smtClean="0"/>
              <a:t>profiles from the backscattered ultraviolet technique, J. </a:t>
            </a:r>
            <a:r>
              <a:rPr lang="en-US" dirty="0" err="1" smtClean="0"/>
              <a:t>Geophys</a:t>
            </a:r>
            <a:r>
              <a:rPr lang="en-US" dirty="0" smtClean="0"/>
              <a:t>.</a:t>
            </a:r>
            <a:r>
              <a:rPr lang="en-US" baseline="0" dirty="0" smtClean="0"/>
              <a:t> </a:t>
            </a:r>
            <a:r>
              <a:rPr lang="en-US" dirty="0" smtClean="0"/>
              <a:t>Res.-Atmos., 101, 18793–18806, 1996.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DR4802: snow/ice flag is 0 everywhere for NP EDR - The NP product, IMOPO, does not have the Snow/Ice flag set anywhere -- It is always 0, even over Greenland and Antarctica. </a:t>
            </a:r>
          </a:p>
          <a:p>
            <a:r>
              <a:rPr lang="en-US" dirty="0" smtClean="0"/>
              <a:t>We should use the Snow/Ice Tiling as input.</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1"/>
            <a:ext cx="5486400" cy="4114800"/>
          </a:xfrm>
          <a:prstGeom prst="rect">
            <a:avLst/>
          </a:prstGeom>
        </p:spPr>
        <p:txBody>
          <a:bodyPr lIns="89569" tIns="89569" rIns="89569" bIns="89569" anchor="ctr" anchorCtr="0">
            <a:noAutofit/>
          </a:bodyPr>
          <a:lstStyle/>
          <a:p>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Ozone Nadir Profile Description</a:t>
            </a:r>
            <a:r>
              <a:rPr lang="en-US" dirty="0" smtClean="0"/>
              <a:t>: </a:t>
            </a:r>
          </a:p>
          <a:p>
            <a:r>
              <a:rPr lang="en-US" dirty="0" smtClean="0"/>
              <a:t>The Ozone Nadir Profile is an EDR created from measurements made by the OMPS Nadir Profiler and the OMPS Nadir Mapper sensors. This product will continue the heritage ozone profile products made by the POES SBUV/2. These products have vertical resolution between 7 and 10 km in the middle and upper stratosphere. When an OMPS Limb Profiler instrument is present, the OMPS measurements can be used to make (limb) ozone profile EDRs with high vertical resolution (&lt; 3 km) throughout the stratosphere.  The detailed vertical structure of lower stratospheric ozone (12 to 25 km altitude region) has been shown to be a useful contributor to extended range (beyond 1 week) forecast skill in global models. It is also a key region for monitoring interactions between the expected ozone recovery and climate change. </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smtClean="0">
                <a:solidFill>
                  <a:schemeClr val="tx1"/>
                </a:solidFill>
                <a:latin typeface="+mn-lt"/>
                <a:ea typeface="+mn-ea"/>
                <a:cs typeface="+mn-cs"/>
              </a:rPr>
              <a:t>There have been some new problems/situations created that require more EDR work.</a:t>
            </a:r>
          </a:p>
          <a:p>
            <a:r>
              <a:rPr lang="en-US" sz="1200" b="0" i="0" kern="1200" dirty="0" smtClean="0">
                <a:solidFill>
                  <a:schemeClr val="tx1"/>
                </a:solidFill>
                <a:latin typeface="+mn-lt"/>
                <a:ea typeface="+mn-ea"/>
                <a:cs typeface="+mn-cs"/>
              </a:rPr>
              <a:t>Some of it is near term, but the lessons has to be that stuff happens.</a:t>
            </a:r>
          </a:p>
          <a:p>
            <a:r>
              <a:rPr lang="en-US" sz="1200" b="0" i="0" kern="1200" dirty="0" smtClean="0">
                <a:solidFill>
                  <a:schemeClr val="tx1"/>
                </a:solidFill>
                <a:latin typeface="+mn-lt"/>
                <a:ea typeface="+mn-ea"/>
                <a:cs typeface="+mn-cs"/>
              </a:rPr>
              <a:t>The first is the removal of the </a:t>
            </a:r>
            <a:r>
              <a:rPr lang="en-US" sz="1200" b="0" i="0" kern="1200" dirty="0" err="1" smtClean="0">
                <a:solidFill>
                  <a:schemeClr val="tx1"/>
                </a:solidFill>
                <a:latin typeface="+mn-lt"/>
                <a:ea typeface="+mn-ea"/>
                <a:cs typeface="+mn-cs"/>
              </a:rPr>
              <a:t>CrIMSS</a:t>
            </a:r>
            <a:r>
              <a:rPr lang="en-US" sz="1200" b="0" i="0" kern="1200" dirty="0" smtClean="0">
                <a:solidFill>
                  <a:schemeClr val="tx1"/>
                </a:solidFill>
                <a:latin typeface="+mn-lt"/>
                <a:ea typeface="+mn-ea"/>
                <a:cs typeface="+mn-cs"/>
              </a:rPr>
              <a:t> products from the IDPS. We will need</a:t>
            </a:r>
          </a:p>
          <a:p>
            <a:r>
              <a:rPr lang="en-US" sz="1200" b="0" i="0" kern="1200" dirty="0" smtClean="0">
                <a:solidFill>
                  <a:schemeClr val="tx1"/>
                </a:solidFill>
                <a:latin typeface="+mn-lt"/>
                <a:ea typeface="+mn-ea"/>
                <a:cs typeface="+mn-cs"/>
              </a:rPr>
              <a:t>some support for evaluating and reworking the EDR for this change. The second</a:t>
            </a:r>
          </a:p>
          <a:p>
            <a:r>
              <a:rPr lang="en-US" sz="1200" b="0" i="0" kern="1200" dirty="0" smtClean="0">
                <a:solidFill>
                  <a:schemeClr val="tx1"/>
                </a:solidFill>
                <a:latin typeface="+mn-lt"/>
                <a:ea typeface="+mn-ea"/>
                <a:cs typeface="+mn-cs"/>
              </a:rPr>
              <a:t>is the need to improve the SDR wavelength scale. While this is SDR work, we need</a:t>
            </a:r>
          </a:p>
          <a:p>
            <a:r>
              <a:rPr lang="en-US" sz="1200" b="0" i="0" kern="1200" dirty="0" smtClean="0">
                <a:solidFill>
                  <a:schemeClr val="tx1"/>
                </a:solidFill>
                <a:latin typeface="+mn-lt"/>
                <a:ea typeface="+mn-ea"/>
                <a:cs typeface="+mn-cs"/>
              </a:rPr>
              <a:t>to evaluate its effects on the EDR. The third is the soft calibration to provide improved</a:t>
            </a:r>
          </a:p>
          <a:p>
            <a:r>
              <a:rPr lang="en-US" sz="1200" b="0" i="0" kern="1200" dirty="0" smtClean="0">
                <a:solidFill>
                  <a:schemeClr val="tx1"/>
                </a:solidFill>
                <a:latin typeface="+mn-lt"/>
                <a:ea typeface="+mn-ea"/>
                <a:cs typeface="+mn-cs"/>
              </a:rPr>
              <a:t>solar spectra in the SDR. Again, while it is an SDR improvement, it has significant and</a:t>
            </a:r>
          </a:p>
          <a:p>
            <a:r>
              <a:rPr lang="en-US" sz="1200" b="0" i="0" kern="1200" dirty="0" smtClean="0">
                <a:solidFill>
                  <a:schemeClr val="tx1"/>
                </a:solidFill>
                <a:latin typeface="+mn-lt"/>
                <a:ea typeface="+mn-ea"/>
                <a:cs typeface="+mn-cs"/>
              </a:rPr>
              <a:t>complex affects on the EDR. The fourth is the placement of the V8 Profile algorithm.</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If the powers that be decide this should go into IDPS we would need more NGAS</a:t>
            </a:r>
          </a:p>
          <a:p>
            <a:r>
              <a:rPr lang="en-US" sz="1200" b="0" i="0" kern="1200" dirty="0" smtClean="0">
                <a:solidFill>
                  <a:schemeClr val="tx1"/>
                </a:solidFill>
                <a:latin typeface="+mn-lt"/>
                <a:ea typeface="+mn-ea"/>
                <a:cs typeface="+mn-cs"/>
              </a:rPr>
              <a:t>support. Finally, there is a STAR/DPA -- DPE mix. The same pool of NGAS personnel</a:t>
            </a:r>
          </a:p>
          <a:p>
            <a:r>
              <a:rPr lang="en-US" sz="1200" b="0" i="0" kern="1200" dirty="0" smtClean="0">
                <a:solidFill>
                  <a:schemeClr val="tx1"/>
                </a:solidFill>
                <a:latin typeface="+mn-lt"/>
                <a:ea typeface="+mn-ea"/>
                <a:cs typeface="+mn-cs"/>
              </a:rPr>
              <a:t>who are creating the test data for our deliveries are also participating in the DPE</a:t>
            </a:r>
          </a:p>
          <a:p>
            <a:r>
              <a:rPr lang="en-US" sz="1200" b="0" i="0" kern="1200" dirty="0" smtClean="0">
                <a:solidFill>
                  <a:schemeClr val="tx1"/>
                </a:solidFill>
                <a:latin typeface="+mn-lt"/>
                <a:ea typeface="+mn-ea"/>
                <a:cs typeface="+mn-cs"/>
              </a:rPr>
              <a:t>testing of the deliveries. For obvious reasons this means that there need to be two</a:t>
            </a:r>
          </a:p>
          <a:p>
            <a:r>
              <a:rPr lang="en-US" sz="1200" b="0" i="0" kern="1200" dirty="0" smtClean="0">
                <a:solidFill>
                  <a:schemeClr val="tx1"/>
                </a:solidFill>
                <a:latin typeface="+mn-lt"/>
                <a:ea typeface="+mn-ea"/>
                <a:cs typeface="+mn-cs"/>
              </a:rPr>
              <a:t>people in this chain. Unless there is a program that will share them with us there</a:t>
            </a:r>
          </a:p>
          <a:p>
            <a:r>
              <a:rPr lang="en-US" sz="1200" b="0" i="0" kern="1200" dirty="0" smtClean="0">
                <a:solidFill>
                  <a:schemeClr val="tx1"/>
                </a:solidFill>
                <a:latin typeface="+mn-lt"/>
                <a:ea typeface="+mn-ea"/>
                <a:cs typeface="+mn-cs"/>
              </a:rPr>
              <a:t>are manpower allocation problems. </a:t>
            </a:r>
          </a:p>
          <a:p>
            <a:r>
              <a:rPr lang="en-US" sz="1200" b="0" i="0" kern="1200" dirty="0" smtClean="0">
                <a:solidFill>
                  <a:schemeClr val="tx1"/>
                </a:solidFill>
                <a:latin typeface="+mn-lt"/>
                <a:ea typeface="+mn-ea"/>
                <a:cs typeface="+mn-cs"/>
              </a:rPr>
              <a:t>We have solved many of the OMPS EDR algorithm problems. There are three open</a:t>
            </a:r>
          </a:p>
          <a:p>
            <a:r>
              <a:rPr lang="en-US" sz="1200" b="0" i="0" kern="1200" dirty="0" smtClean="0">
                <a:solidFill>
                  <a:schemeClr val="tx1"/>
                </a:solidFill>
                <a:latin typeface="+mn-lt"/>
                <a:ea typeface="+mn-ea"/>
                <a:cs typeface="+mn-cs"/>
              </a:rPr>
              <a:t>ones that are not fully SDR produced/solved. The first is the SO2 Index, the second</a:t>
            </a:r>
          </a:p>
          <a:p>
            <a:r>
              <a:rPr lang="en-US" sz="1200" b="0" i="0" kern="1200" dirty="0" smtClean="0">
                <a:solidFill>
                  <a:schemeClr val="tx1"/>
                </a:solidFill>
                <a:latin typeface="+mn-lt"/>
                <a:ea typeface="+mn-ea"/>
                <a:cs typeface="+mn-cs"/>
              </a:rPr>
              <a:t>is the profile mixing fraction behavior, and the third is the ozone out of range. We are</a:t>
            </a:r>
          </a:p>
          <a:p>
            <a:r>
              <a:rPr lang="en-US" sz="1200" b="0" i="0" kern="1200" dirty="0" smtClean="0">
                <a:solidFill>
                  <a:schemeClr val="tx1"/>
                </a:solidFill>
                <a:latin typeface="+mn-lt"/>
                <a:ea typeface="+mn-ea"/>
                <a:cs typeface="+mn-cs"/>
              </a:rPr>
              <a:t>also looking at information concentration/outlier detection and removal that may be</a:t>
            </a:r>
          </a:p>
          <a:p>
            <a:r>
              <a:rPr lang="en-US" sz="1200" b="0" i="0" kern="1200" dirty="0" smtClean="0">
                <a:solidFill>
                  <a:schemeClr val="tx1"/>
                </a:solidFill>
                <a:latin typeface="+mn-lt"/>
                <a:ea typeface="+mn-ea"/>
                <a:cs typeface="+mn-cs"/>
              </a:rPr>
              <a:t>best done at the EDR input level. There is also the work on smaller FOVs. The</a:t>
            </a:r>
          </a:p>
          <a:p>
            <a:r>
              <a:rPr lang="en-US" sz="1200" b="0" i="0" kern="1200" dirty="0" smtClean="0">
                <a:solidFill>
                  <a:schemeClr val="tx1"/>
                </a:solidFill>
                <a:latin typeface="+mn-lt"/>
                <a:ea typeface="+mn-ea"/>
                <a:cs typeface="+mn-cs"/>
              </a:rPr>
              <a:t>current SDR algorithm can handle a nine-fold (three by three) reduction in the size</a:t>
            </a:r>
          </a:p>
          <a:p>
            <a:r>
              <a:rPr lang="en-US" sz="1200" b="0" i="0" kern="1200" dirty="0" smtClean="0">
                <a:solidFill>
                  <a:schemeClr val="tx1"/>
                </a:solidFill>
                <a:latin typeface="+mn-lt"/>
                <a:ea typeface="+mn-ea"/>
                <a:cs typeface="+mn-cs"/>
              </a:rPr>
              <a:t>of the FOVs for the Nadir </a:t>
            </a:r>
            <a:r>
              <a:rPr lang="en-US" sz="1200" b="0" i="0" kern="1200" dirty="0" err="1" smtClean="0">
                <a:solidFill>
                  <a:schemeClr val="tx1"/>
                </a:solidFill>
                <a:latin typeface="+mn-lt"/>
                <a:ea typeface="+mn-ea"/>
                <a:cs typeface="+mn-cs"/>
              </a:rPr>
              <a:t>Mapper</a:t>
            </a:r>
            <a:r>
              <a:rPr lang="en-US" sz="1200" b="0" i="0" kern="1200" dirty="0" smtClean="0">
                <a:solidFill>
                  <a:schemeClr val="tx1"/>
                </a:solidFill>
                <a:latin typeface="+mn-lt"/>
                <a:ea typeface="+mn-ea"/>
                <a:cs typeface="+mn-cs"/>
              </a:rPr>
              <a:t> and a twenty-five-fold (five by five) reduction</a:t>
            </a:r>
          </a:p>
          <a:p>
            <a:r>
              <a:rPr lang="en-US" sz="1200" b="0" i="0" kern="1200" dirty="0" smtClean="0">
                <a:solidFill>
                  <a:schemeClr val="tx1"/>
                </a:solidFill>
                <a:latin typeface="+mn-lt"/>
                <a:ea typeface="+mn-ea"/>
                <a:cs typeface="+mn-cs"/>
              </a:rPr>
              <a:t>in size for the Nadir Profiler but the EDRS need to be tweaked (changes in hardcoded</a:t>
            </a:r>
          </a:p>
          <a:p>
            <a:r>
              <a:rPr lang="en-US" sz="1200" b="0" i="0" kern="1200" dirty="0" smtClean="0">
                <a:solidFill>
                  <a:schemeClr val="tx1"/>
                </a:solidFill>
                <a:latin typeface="+mn-lt"/>
                <a:ea typeface="+mn-ea"/>
                <a:cs typeface="+mn-cs"/>
              </a:rPr>
              <a:t>dimensions for input processing and output) to handle these cases.</a:t>
            </a:r>
          </a:p>
        </p:txBody>
      </p:sp>
      <p:sp>
        <p:nvSpPr>
          <p:cNvPr id="4" name="Slide Number Placeholder 3"/>
          <p:cNvSpPr>
            <a:spLocks noGrp="1"/>
          </p:cNvSpPr>
          <p:nvPr>
            <p:ph type="sldNum" sz="quarter" idx="10"/>
          </p:nvPr>
        </p:nvSpPr>
        <p:spPr/>
        <p:txBody>
          <a:bodyPr/>
          <a:lstStyle/>
          <a:p>
            <a:fld id="{3602CA09-9C54-4362-B34D-6F6B0F8BAB55}"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http://www.star.nesdis.noaa.gov/icvs/prodDemos/proComparison.php</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Sigma up/down</a:t>
            </a:r>
            <a:r>
              <a:rPr lang="en-US" baseline="0" dirty="0" smtClean="0"/>
              <a:t>/up</a:t>
            </a:r>
          </a:p>
          <a:p>
            <a:r>
              <a:rPr lang="en-US" dirty="0" smtClean="0"/>
              <a:t>298, 302, and 306 nm channels need adjustments</a:t>
            </a:r>
            <a:r>
              <a:rPr lang="en-US" baseline="0" dirty="0" smtClean="0"/>
              <a:t> (after total ozone adjustments).</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w="9525"/>
        </p:spPr>
        <p:txBody>
          <a:bodyPr/>
          <a:lstStyle/>
          <a:p>
            <a:r>
              <a:rPr lang="en-US" dirty="0" err="1" smtClean="0">
                <a:latin typeface="Arial" pitchFamily="34" charset="0"/>
              </a:rPr>
              <a:t>Dy</a:t>
            </a:r>
            <a:r>
              <a:rPr lang="en-US" dirty="0" smtClean="0">
                <a:latin typeface="Arial" pitchFamily="34" charset="0"/>
              </a:rPr>
              <a:t>, measurement contribution function; </a:t>
            </a:r>
            <a:r>
              <a:rPr lang="en-US" dirty="0" err="1" smtClean="0">
                <a:latin typeface="Arial" pitchFamily="34" charset="0"/>
              </a:rPr>
              <a:t>deltaM</a:t>
            </a:r>
            <a:r>
              <a:rPr lang="en-US" dirty="0" smtClean="0">
                <a:latin typeface="Arial" pitchFamily="34" charset="0"/>
              </a:rPr>
              <a:t>, difference in annual tropical zonal mean initial measurement</a:t>
            </a:r>
            <a:r>
              <a:rPr lang="en-US" baseline="0" dirty="0" smtClean="0">
                <a:latin typeface="Arial" pitchFamily="34" charset="0"/>
              </a:rPr>
              <a:t> </a:t>
            </a:r>
            <a:r>
              <a:rPr lang="en-US" dirty="0" smtClean="0">
                <a:latin typeface="Arial" pitchFamily="34" charset="0"/>
              </a:rPr>
              <a:t>residuals.</a:t>
            </a:r>
          </a:p>
          <a:p>
            <a:endParaRPr lang="en-US" dirty="0" smtClean="0">
              <a:latin typeface="Arial" pitchFamily="34" charset="0"/>
            </a:endParaRPr>
          </a:p>
          <a:p>
            <a:r>
              <a:rPr lang="en-US" sz="1200" b="0" i="0" kern="1200" dirty="0" smtClean="0">
                <a:solidFill>
                  <a:schemeClr val="tx1"/>
                </a:solidFill>
                <a:latin typeface="+mn-lt"/>
                <a:ea typeface="+mn-ea"/>
                <a:cs typeface="+mn-cs"/>
                <a:hlinkClick r:id="rId3"/>
              </a:rPr>
              <a:t>http://www.atmos-meas-tech.net/5/2951/2012/amt-5-2951-2012.html</a:t>
            </a:r>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Citation: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DeLand</a:t>
            </a:r>
            <a:r>
              <a:rPr lang="en-US" sz="1200" b="0" i="0" kern="1200" dirty="0" smtClean="0">
                <a:solidFill>
                  <a:schemeClr val="tx1"/>
                </a:solidFill>
                <a:latin typeface="+mn-lt"/>
                <a:ea typeface="+mn-ea"/>
                <a:cs typeface="+mn-cs"/>
              </a:rPr>
              <a:t>, M. T., Taylor, S. L., Huang, L. K., and Fisher, B. L.: Calibration of the SBUV version 8.6 ozone data product, Atmos. Meas. Tech., 5, 2951-2967, doi:10.5194/amt-5-2951-2012, 2012.</a:t>
            </a:r>
          </a:p>
          <a:p>
            <a:endParaRPr lang="en-US" dirty="0" smtClean="0">
              <a:latin typeface="Arial" pitchFamily="34" charset="0"/>
            </a:endParaRPr>
          </a:p>
        </p:txBody>
      </p:sp>
      <p:sp>
        <p:nvSpPr>
          <p:cNvPr id="153604" name="Slide Number Placeholder 3"/>
          <p:cNvSpPr>
            <a:spLocks noGrp="1"/>
          </p:cNvSpPr>
          <p:nvPr>
            <p:ph type="sldNum" sz="quarter" idx="4294967295"/>
          </p:nvPr>
        </p:nvSpPr>
        <p:spPr bwMode="auto">
          <a:xfrm>
            <a:off x="3884177" y="8685783"/>
            <a:ext cx="2972267" cy="456653"/>
          </a:xfrm>
          <a:prstGeom prst="rect">
            <a:avLst/>
          </a:prstGeom>
          <a:noFill/>
          <a:ln>
            <a:miter lim="800000"/>
            <a:headEnd/>
            <a:tailEnd/>
          </a:ln>
        </p:spPr>
        <p:txBody>
          <a:bodyPr lIns="91432" tIns="45715" rIns="91432" bIns="45715"/>
          <a:lstStyle/>
          <a:p>
            <a:fld id="{0231AC5C-AF96-4709-BFAB-2E0515E4E0E8}" type="slidenum">
              <a:rPr lang="en-US"/>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DR on wavelengths – Alpha off</a:t>
            </a:r>
            <a:r>
              <a:rPr lang="en-US" baseline="0" dirty="0" smtClean="0"/>
              <a:t> by 0.5%.</a:t>
            </a:r>
          </a:p>
          <a:p>
            <a:r>
              <a:rPr lang="en-US" dirty="0" err="1" smtClean="0"/>
              <a:t>A.i</a:t>
            </a:r>
            <a:r>
              <a:rPr lang="en-US" dirty="0" smtClean="0"/>
              <a:t>. Turn on the 253 nm channel in the retrieval algorithm -- DONE.</a:t>
            </a:r>
          </a:p>
          <a:p>
            <a:r>
              <a:rPr lang="en-US" dirty="0" err="1" smtClean="0"/>
              <a:t>A.ii</a:t>
            </a:r>
            <a:r>
              <a:rPr lang="en-US" dirty="0" smtClean="0"/>
              <a:t>. First version of the stray light correction. – March 17 in Mx8.3 DONE.</a:t>
            </a:r>
          </a:p>
          <a:p>
            <a:r>
              <a:rPr lang="en-US" dirty="0" smtClean="0"/>
              <a:t>A.iii. Improved/tuned stray light correction table -- April (SDR Table Tuning) Analysis shows there is room for improvement. Mg II Index suggests error may be within performance. Need to evaluate impact on upper layer ozone directly. Which channels are the best proxies?</a:t>
            </a:r>
          </a:p>
          <a:p>
            <a:r>
              <a:rPr lang="en-US" dirty="0" err="1" smtClean="0"/>
              <a:t>A.iv</a:t>
            </a:r>
            <a:r>
              <a:rPr lang="en-US" dirty="0" smtClean="0"/>
              <a:t>. New Day 1 Solar irradiance spectrum and wavelength scale – September (SDR Table Tuning)</a:t>
            </a:r>
          </a:p>
          <a:p>
            <a:pPr>
              <a:buNone/>
            </a:pPr>
            <a:r>
              <a:rPr lang="en-US" dirty="0" smtClean="0"/>
              <a:t>Simple -0.115 nm shift relative to Day 0. </a:t>
            </a:r>
          </a:p>
          <a:p>
            <a:pPr>
              <a:buNone/>
            </a:pPr>
            <a:r>
              <a:rPr lang="en-US" dirty="0" smtClean="0"/>
              <a:t>Annual wavelength scale variations and wavelength dependent shifts. Future.</a:t>
            </a:r>
          </a:p>
          <a:p>
            <a:pPr>
              <a:buNone/>
            </a:pPr>
            <a:r>
              <a:rPr lang="en-US" dirty="0" smtClean="0"/>
              <a:t>Hard-coded wavelengths in </a:t>
            </a:r>
            <a:r>
              <a:rPr lang="en-US" dirty="0" err="1" smtClean="0"/>
              <a:t>glueware</a:t>
            </a:r>
            <a:r>
              <a:rPr lang="en-US" dirty="0" smtClean="0"/>
              <a:t> are incorrect.</a:t>
            </a:r>
          </a:p>
          <a:p>
            <a:r>
              <a:rPr lang="en-US" dirty="0" smtClean="0"/>
              <a:t>Proper matchup for Nadir </a:t>
            </a:r>
            <a:r>
              <a:rPr lang="en-US" dirty="0" err="1" smtClean="0"/>
              <a:t>Mapper</a:t>
            </a:r>
            <a:r>
              <a:rPr lang="en-US" dirty="0" smtClean="0"/>
              <a:t> and Nadir Profiler FOVs – TTO May 19 in Mx8.4 DONE. Missing NM -&gt; fill in Mx8.5 . DONE</a:t>
            </a:r>
          </a:p>
          <a:p>
            <a:r>
              <a:rPr lang="en-US" dirty="0" smtClean="0"/>
              <a:t>A.vi. Error in smear subtraction creating offset bias error – Correct code (in Mx8.6), Change Input Bias to 742.7 counts CCR submitted. DONE</a:t>
            </a:r>
          </a:p>
          <a:p>
            <a:r>
              <a:rPr lang="en-US" dirty="0" smtClean="0"/>
              <a:t>A.vii. Soft Calibration adjustments including dichroic to Day 1 Solar or CF Earth – September (SDR Table Tuning).</a:t>
            </a:r>
          </a:p>
          <a:p>
            <a:r>
              <a:rPr lang="en-US" dirty="0" err="1" smtClean="0"/>
              <a:t>A.viii</a:t>
            </a:r>
            <a:r>
              <a:rPr lang="en-US" dirty="0" smtClean="0"/>
              <a:t>. Annual variations in the wavelength scale correlated with temperature gradients. SDR. Need to include dichroic interaction with wavelength and calibration factors. FUTURE</a:t>
            </a:r>
          </a:p>
          <a:p>
            <a:r>
              <a:rPr lang="en-US" dirty="0" err="1" smtClean="0"/>
              <a:t>A.ix</a:t>
            </a:r>
            <a:r>
              <a:rPr lang="en-US" dirty="0" smtClean="0"/>
              <a:t>. Adjustments to Day 1 Solar for solar activity.  SDR. FUTURE</a:t>
            </a:r>
          </a:p>
          <a:p>
            <a:r>
              <a:rPr lang="en-US" dirty="0" smtClean="0"/>
              <a:t>10. Algorithm Paths Forward</a:t>
            </a:r>
          </a:p>
          <a:p>
            <a:r>
              <a:rPr lang="en-US" dirty="0" smtClean="0"/>
              <a:t>OMPS NP V8Pro in ADL to converge POES, CDR and JPSS:</a:t>
            </a:r>
          </a:p>
          <a:p>
            <a:r>
              <a:rPr lang="en-US" dirty="0" err="1" smtClean="0"/>
              <a:t>C.i</a:t>
            </a:r>
            <a:r>
              <a:rPr lang="en-US" dirty="0" smtClean="0"/>
              <a:t>. Provide 12 soft calibration adjustments</a:t>
            </a:r>
          </a:p>
          <a:p>
            <a:r>
              <a:rPr lang="en-US" dirty="0" err="1" smtClean="0"/>
              <a:t>C.ii</a:t>
            </a:r>
            <a:r>
              <a:rPr lang="en-US" dirty="0" smtClean="0"/>
              <a:t>. Change to work with smaller FOVs (just along track at 50KM)</a:t>
            </a:r>
          </a:p>
          <a:p>
            <a:r>
              <a:rPr lang="en-US" dirty="0" smtClean="0"/>
              <a:t>C.iii. Put in N-value fitting (Noise reduction, outlier identification and removal, and information concentration)</a:t>
            </a:r>
          </a:p>
          <a:p>
            <a:r>
              <a:rPr lang="en-US" dirty="0" err="1" smtClean="0"/>
              <a:t>C.iv</a:t>
            </a:r>
            <a:r>
              <a:rPr lang="en-US" dirty="0" smtClean="0"/>
              <a:t>. Add Solar Activity / Scale Factors </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B8D69A-EFD6-406F-BC19-E1FA9EF53DA7}"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9F7E5-BA60-48FF-8C5E-9A5D141EA2EE}"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BA0E4-2DDC-4939-B00D-F74FC82D447C}"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F96318-4605-450F-9E2E-B50D8971C6D8}"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7DF164-8E09-4112-80F4-BE99A4FE83C0}"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AA5F0-A06E-4E98-8E7F-5EB8A2351504}"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E6AF8D-956C-4B4A-A30B-A6C127FF5158}" type="datetime1">
              <a:rPr lang="en-US" smtClean="0"/>
              <a:pPr/>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CFE7A7-F47B-4D69-BAE3-506E237F16ED}" type="datetime1">
              <a:rPr lang="en-US" smtClean="0"/>
              <a:pPr/>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3CFE0-4980-4065-BDD8-1EEA17789445}" type="datetime1">
              <a:rPr lang="en-US" smtClean="0"/>
              <a:pPr/>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B2D97-0903-4B28-A7F5-14FD7B2BD33B}"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9AB63-D939-4592-BC11-36D5E957C1D5}"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34A2F-3459-4A35-B4D7-E87AEB4E088D}" type="datetime1">
              <a:rPr lang="en-US" smtClean="0"/>
              <a:pPr/>
              <a:t>9/2/2014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EA597-D671-40E4-B0A9-DB87D029A0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star.nesdis.noaa.gov/icvs/prodDemos/index.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atmos-meas-tech.net/5/2951/2012/amt-5-2951-2012.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ntrs.nasa.gov/archive/nasa/casi.ntrs.nasa.gov/19900007911.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npp.gsfc.nasa.gov/science/sciencedocuments/ATBD_122011/474-00026_Rev-Baseline.pdf" TargetMode="External"/><Relationship Id="rId2" Type="http://schemas.openxmlformats.org/officeDocument/2006/relationships/hyperlink" Target="http://npp.gsfc.nasa.gov/documents.html" TargetMode="External"/><Relationship Id="rId1" Type="http://schemas.openxmlformats.org/officeDocument/2006/relationships/slideLayout" Target="../slideLayouts/slideLayout2.xml"/><Relationship Id="rId5" Type="http://schemas.openxmlformats.org/officeDocument/2006/relationships/hyperlink" Target="http://npp.gsfc.nasa.gov/science/sciencedocuments/CDFCB_122011/474-00001-04-01_CDFCB-Vol4-Part1_Rev-_Block-1-1_31Mar2011.pdf" TargetMode="External"/><Relationship Id="rId4" Type="http://schemas.openxmlformats.org/officeDocument/2006/relationships/hyperlink" Target="http://npp.gsfc.nasa.gov/science/sciencedocuments/022012/474-00067_OAD-OMPS-NP-IP-SW_RevA_20120127.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E36F11-A39A-294D-A59D-6180D50ED29D}" type="slidenum">
              <a:rPr lang="en-US" smtClean="0"/>
              <a:pPr/>
              <a:t>1</a:t>
            </a:fld>
            <a:endParaRPr lang="en-US"/>
          </a:p>
        </p:txBody>
      </p:sp>
      <p:sp>
        <p:nvSpPr>
          <p:cNvPr id="5" name="Title 1"/>
          <p:cNvSpPr txBox="1">
            <a:spLocks/>
          </p:cNvSpPr>
          <p:nvPr/>
        </p:nvSpPr>
        <p:spPr>
          <a:xfrm>
            <a:off x="685800" y="609600"/>
            <a:ext cx="7772400" cy="2990851"/>
          </a:xfrm>
          <a:prstGeom prst="rect">
            <a:avLst/>
          </a:prstGeom>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Validated Stage 1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Science Maturity Review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for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OMPS </a:t>
            </a:r>
            <a:r>
              <a:rPr lang="en-US" sz="3600" b="1" dirty="0" smtClean="0">
                <a:latin typeface="+mj-lt"/>
                <a:ea typeface="+mj-ea"/>
                <a:cs typeface="+mj-cs"/>
              </a:rPr>
              <a:t>Nadir Ozone Profile EDRs</a:t>
            </a:r>
          </a:p>
        </p:txBody>
      </p:sp>
      <p:sp>
        <p:nvSpPr>
          <p:cNvPr id="6" name="Subtitle 2"/>
          <p:cNvSpPr txBox="1">
            <a:spLocks/>
          </p:cNvSpPr>
          <p:nvPr/>
        </p:nvSpPr>
        <p:spPr>
          <a:xfrm>
            <a:off x="1485900" y="3886200"/>
            <a:ext cx="6431974" cy="1752600"/>
          </a:xfrm>
          <a:prstGeom prst="rect">
            <a:avLst/>
          </a:prstGeom>
        </p:spPr>
        <p:txBody>
          <a:bodyPr vert="horz" lIns="91440" tIns="45720" rIns="91440" bIns="45720" rtlCol="0">
            <a:normAutofit/>
          </a:bodyPr>
          <a:lstStyle/>
          <a:p>
            <a:pPr marL="342900" indent="-342900" algn="ctr" defTabSz="914400">
              <a:spcBef>
                <a:spcPct val="20000"/>
              </a:spcBef>
            </a:pPr>
            <a:r>
              <a:rPr lang="en-US" sz="2800" dirty="0" smtClean="0">
                <a:solidFill>
                  <a:schemeClr val="bg1">
                    <a:lumMod val="50000"/>
                  </a:schemeClr>
                </a:solidFill>
              </a:rPr>
              <a:t>Presented by</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bg1">
                    <a:lumMod val="50000"/>
                  </a:schemeClr>
                </a:solidFill>
                <a:effectLst/>
                <a:uLnTx/>
                <a:uFillTx/>
                <a:latin typeface="+mn-lt"/>
                <a:ea typeface="+mn-ea"/>
                <a:cs typeface="+mn-cs"/>
              </a:rPr>
              <a:t>L. Flynn, NOAA</a:t>
            </a:r>
          </a:p>
          <a:p>
            <a:pPr marL="342900" marR="0" lvl="0" indent="-342900" algn="ctr" defTabSz="914400" rtl="0" eaLnBrk="1" fontAlgn="auto" latinLnBrk="0" hangingPunct="1">
              <a:lnSpc>
                <a:spcPct val="100000"/>
              </a:lnSpc>
              <a:spcBef>
                <a:spcPct val="20000"/>
              </a:spcBef>
              <a:spcAft>
                <a:spcPts val="0"/>
              </a:spcAft>
              <a:buClrTx/>
              <a:buSzTx/>
              <a:tabLst/>
              <a:defRPr/>
            </a:pPr>
            <a:r>
              <a:rPr lang="en-US" sz="2800" dirty="0" smtClean="0">
                <a:solidFill>
                  <a:schemeClr val="bg1">
                    <a:lumMod val="50000"/>
                  </a:schemeClr>
                </a:solidFill>
              </a:rPr>
              <a:t>September 3, 2014</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en-US" sz="3200" dirty="0" smtClean="0"/>
              <a:t>Evaluation of algorithm performance to specification requirements</a:t>
            </a:r>
            <a:endParaRPr lang="en-US" sz="3200" dirty="0"/>
          </a:p>
        </p:txBody>
      </p:sp>
      <p:sp>
        <p:nvSpPr>
          <p:cNvPr id="3" name="Content Placeholder 2"/>
          <p:cNvSpPr>
            <a:spLocks noGrp="1"/>
          </p:cNvSpPr>
          <p:nvPr>
            <p:ph idx="1"/>
          </p:nvPr>
        </p:nvSpPr>
        <p:spPr>
          <a:xfrm>
            <a:off x="457201" y="990600"/>
            <a:ext cx="8018930" cy="5562600"/>
          </a:xfrm>
        </p:spPr>
        <p:txBody>
          <a:bodyPr>
            <a:normAutofit fontScale="85000" lnSpcReduction="20000"/>
          </a:bodyPr>
          <a:lstStyle/>
          <a:p>
            <a:r>
              <a:rPr lang="en-US" dirty="0" smtClean="0"/>
              <a:t>Findings/Issues in the last week</a:t>
            </a:r>
          </a:p>
          <a:p>
            <a:pPr lvl="1"/>
            <a:r>
              <a:rPr lang="en-US" dirty="0" err="1" smtClean="0"/>
              <a:t>Glueware</a:t>
            </a:r>
            <a:r>
              <a:rPr lang="en-US" dirty="0" smtClean="0"/>
              <a:t> has hardcoded wavelengths that differ from the input parameters and RT LUT. Differences at the 13 channels are 1.54  0.13 -0.06  0.06  0.14  0.00 -0.08 -0.06 -0.01  0.00  0.05 -0.17 -0.18 nm. </a:t>
            </a:r>
            <a:r>
              <a:rPr lang="en-US" dirty="0" smtClean="0">
                <a:solidFill>
                  <a:srgbClr val="00B0F0"/>
                </a:solidFill>
              </a:rPr>
              <a:t>Differences in ozone-cross sections (Alphas) are less than 1%.</a:t>
            </a:r>
          </a:p>
          <a:p>
            <a:r>
              <a:rPr lang="en-US" dirty="0" smtClean="0"/>
              <a:t>Cal/Val Activities for evaluating algorithm performance:</a:t>
            </a:r>
          </a:p>
          <a:p>
            <a:pPr lvl="1"/>
            <a:r>
              <a:rPr lang="en-US" dirty="0" smtClean="0"/>
              <a:t>Comparisons to NOAA-18 and NOAA-19 SBUV/2</a:t>
            </a:r>
          </a:p>
          <a:p>
            <a:pPr lvl="2"/>
            <a:r>
              <a:rPr lang="en-US" dirty="0" smtClean="0"/>
              <a:t>Zonal means (with SAA region removed)</a:t>
            </a:r>
          </a:p>
          <a:p>
            <a:pPr lvl="2"/>
            <a:r>
              <a:rPr lang="en-US" dirty="0" smtClean="0"/>
              <a:t>Chasing orbits (Opportunistic Formation Flying – OFF)</a:t>
            </a:r>
          </a:p>
          <a:p>
            <a:pPr lvl="2"/>
            <a:r>
              <a:rPr lang="en-US" dirty="0" smtClean="0"/>
              <a:t>Comparisons include initial and final residuals (biases and standard deviations), ozone layer and ozone mixing ratio profiles, total ozone and reflectivity</a:t>
            </a:r>
          </a:p>
          <a:p>
            <a:pPr lvl="2"/>
            <a:r>
              <a:rPr lang="en-US" dirty="0" smtClean="0">
                <a:hlinkClick r:id="rId2"/>
              </a:rPr>
              <a:t>www.star.nesdis.noaa.gov/icvs/prodDemos/index.php</a:t>
            </a:r>
            <a:endParaRPr lang="en-US" dirty="0" smtClean="0"/>
          </a:p>
          <a:p>
            <a:pPr lvl="1"/>
            <a:r>
              <a:rPr lang="en-US" dirty="0" smtClean="0"/>
              <a:t>Comparisons to </a:t>
            </a:r>
            <a:r>
              <a:rPr lang="en-US" dirty="0" err="1" smtClean="0"/>
              <a:t>Umkehr</a:t>
            </a:r>
            <a:r>
              <a:rPr lang="en-US" dirty="0" smtClean="0"/>
              <a:t> retrievals</a:t>
            </a:r>
          </a:p>
          <a:p>
            <a:pPr lvl="2"/>
            <a:r>
              <a:rPr lang="en-US" dirty="0" smtClean="0"/>
              <a:t>Overpass data sets for NOAA network of </a:t>
            </a:r>
            <a:r>
              <a:rPr lang="en-US" dirty="0" err="1" smtClean="0"/>
              <a:t>Umkehr</a:t>
            </a:r>
            <a:r>
              <a:rPr lang="en-US" dirty="0" smtClean="0"/>
              <a:t> stations</a:t>
            </a:r>
          </a:p>
        </p:txBody>
      </p:sp>
      <p:sp>
        <p:nvSpPr>
          <p:cNvPr id="4" name="Slide Number Placeholder 3"/>
          <p:cNvSpPr>
            <a:spLocks noGrp="1"/>
          </p:cNvSpPr>
          <p:nvPr>
            <p:ph type="sldNum" sz="quarter" idx="12"/>
          </p:nvPr>
        </p:nvSpPr>
        <p:spPr/>
        <p:txBody>
          <a:bodyPr/>
          <a:lstStyle/>
          <a:p>
            <a:fld id="{96E36F11-A39A-294D-A59D-6180D50ED29D}"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5EA597-D671-40E4-B0A9-DB87D029A054}" type="slidenum">
              <a:rPr lang="en-US" smtClean="0"/>
              <a:pPr/>
              <a:t>11</a:t>
            </a:fld>
            <a:endParaRPr lang="en-US"/>
          </a:p>
        </p:txBody>
      </p:sp>
      <p:pic>
        <p:nvPicPr>
          <p:cNvPr id="5" name="Picture 4"/>
          <p:cNvPicPr/>
          <p:nvPr/>
        </p:nvPicPr>
        <p:blipFill>
          <a:blip r:embed="rId3" cstate="print">
            <a:lum bright="-20000" contrast="40000"/>
          </a:blip>
          <a:srcRect/>
          <a:stretch>
            <a:fillRect/>
          </a:stretch>
        </p:blipFill>
        <p:spPr bwMode="auto">
          <a:xfrm>
            <a:off x="0" y="0"/>
            <a:ext cx="7848600" cy="5715000"/>
          </a:xfrm>
          <a:prstGeom prst="rect">
            <a:avLst/>
          </a:prstGeom>
          <a:noFill/>
          <a:ln w="9525">
            <a:noFill/>
            <a:miter lim="800000"/>
            <a:headEnd/>
            <a:tailEnd/>
          </a:ln>
        </p:spPr>
      </p:pic>
      <p:sp>
        <p:nvSpPr>
          <p:cNvPr id="292865" name="Rectangle 1"/>
          <p:cNvSpPr>
            <a:spLocks noChangeArrowheads="1"/>
          </p:cNvSpPr>
          <p:nvPr/>
        </p:nvSpPr>
        <p:spPr bwMode="auto">
          <a:xfrm>
            <a:off x="0" y="5780782"/>
            <a:ext cx="9144000" cy="10772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36525" algn="l"/>
                <a:tab pos="622300" algn="l"/>
                <a:tab pos="102870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Chasing orbit comparisons of SBUV/2 and OMPS-NP Version 6 Ozone Profiles for </a:t>
            </a:r>
            <a:r>
              <a:rPr kumimoji="0" lang="en-US"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July 10, 2013</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Figures (a)-(l) show the 12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Umkehr</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layer amounts versus latitude for the two products. The layer boundaries are given in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hPa</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within the figures. The two orbits are within 50 km and 15 minutes of each other at the Equator.</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7696200" y="76200"/>
            <a:ext cx="1524000" cy="4247317"/>
          </a:xfrm>
          <a:prstGeom prst="rect">
            <a:avLst/>
          </a:prstGeom>
        </p:spPr>
        <p:txBody>
          <a:bodyPr wrap="square">
            <a:spAutoFit/>
          </a:bodyPr>
          <a:lstStyle/>
          <a:p>
            <a:r>
              <a:rPr lang="en-US" dirty="0" smtClean="0">
                <a:solidFill>
                  <a:srgbClr val="0070C0"/>
                </a:solidFill>
              </a:rPr>
              <a:t>Biases and offsets from </a:t>
            </a:r>
            <a:r>
              <a:rPr lang="en-US" dirty="0" smtClean="0">
                <a:solidFill>
                  <a:srgbClr val="7030A0"/>
                </a:solidFill>
              </a:rPr>
              <a:t>stray light, </a:t>
            </a:r>
            <a:r>
              <a:rPr lang="en-US" dirty="0" smtClean="0">
                <a:solidFill>
                  <a:srgbClr val="FF0000"/>
                </a:solidFill>
              </a:rPr>
              <a:t>initial calibration errors </a:t>
            </a:r>
            <a:r>
              <a:rPr lang="en-US" dirty="0" smtClean="0">
                <a:solidFill>
                  <a:srgbClr val="0070C0"/>
                </a:solidFill>
              </a:rPr>
              <a:t>and </a:t>
            </a:r>
            <a:r>
              <a:rPr lang="en-US" dirty="0" smtClean="0">
                <a:solidFill>
                  <a:srgbClr val="00B050"/>
                </a:solidFill>
              </a:rPr>
              <a:t>mismatched FOVs </a:t>
            </a:r>
            <a:r>
              <a:rPr lang="en-US" dirty="0" smtClean="0">
                <a:solidFill>
                  <a:srgbClr val="0070C0"/>
                </a:solidFill>
              </a:rPr>
              <a:t>appear in the comparisons to NOAA-19 SBUV/2 ozone profiles for “chasing” orbits.</a:t>
            </a:r>
          </a:p>
        </p:txBody>
      </p:sp>
      <p:sp>
        <p:nvSpPr>
          <p:cNvPr id="6" name="Oval 5"/>
          <p:cNvSpPr/>
          <p:nvPr/>
        </p:nvSpPr>
        <p:spPr>
          <a:xfrm>
            <a:off x="1219200" y="381000"/>
            <a:ext cx="1066800" cy="304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86200" y="533400"/>
            <a:ext cx="1066800" cy="304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90600" y="28956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33800" y="2971800"/>
            <a:ext cx="10668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200" y="3505200"/>
            <a:ext cx="10668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singorb20140523_sbuv_ompsNP_v6profcompare2_3.png"/>
          <p:cNvPicPr>
            <a:picLocks noChangeAspect="1"/>
          </p:cNvPicPr>
          <p:nvPr/>
        </p:nvPicPr>
        <p:blipFill>
          <a:blip r:embed="rId2" cstate="print"/>
          <a:stretch>
            <a:fillRect/>
          </a:stretch>
        </p:blipFill>
        <p:spPr>
          <a:xfrm>
            <a:off x="0" y="0"/>
            <a:ext cx="7696200" cy="5714999"/>
          </a:xfrm>
          <a:prstGeom prst="rect">
            <a:avLst/>
          </a:prstGeom>
        </p:spPr>
      </p:pic>
      <p:sp>
        <p:nvSpPr>
          <p:cNvPr id="4" name="Slide Number Placeholder 3"/>
          <p:cNvSpPr>
            <a:spLocks noGrp="1"/>
          </p:cNvSpPr>
          <p:nvPr>
            <p:ph type="sldNum" sz="quarter" idx="12"/>
          </p:nvPr>
        </p:nvSpPr>
        <p:spPr/>
        <p:txBody>
          <a:bodyPr/>
          <a:lstStyle/>
          <a:p>
            <a:fld id="{DF5EA597-D671-40E4-B0A9-DB87D029A054}" type="slidenum">
              <a:rPr lang="en-US" smtClean="0"/>
              <a:pPr/>
              <a:t>12</a:t>
            </a:fld>
            <a:endParaRPr lang="en-US"/>
          </a:p>
        </p:txBody>
      </p:sp>
      <p:sp>
        <p:nvSpPr>
          <p:cNvPr id="8" name="Rectangle 1"/>
          <p:cNvSpPr>
            <a:spLocks noChangeArrowheads="1"/>
          </p:cNvSpPr>
          <p:nvPr/>
        </p:nvSpPr>
        <p:spPr bwMode="auto">
          <a:xfrm>
            <a:off x="0" y="5780782"/>
            <a:ext cx="9144000" cy="10772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36525" algn="l"/>
                <a:tab pos="622300" algn="l"/>
                <a:tab pos="102870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Chasing orbit comparisons of SBUV/2 and OMPS-NP Version 6 Ozone Profiles for </a:t>
            </a:r>
            <a:r>
              <a:rPr lang="en-US" sz="1600" b="1" u="sng" dirty="0" smtClean="0">
                <a:latin typeface="Arial" pitchFamily="34" charset="0"/>
                <a:ea typeface="Times New Roman" pitchFamily="18" charset="0"/>
                <a:cs typeface="Arial" pitchFamily="34" charset="0"/>
              </a:rPr>
              <a:t>May 23</a:t>
            </a:r>
            <a:r>
              <a:rPr kumimoji="0" lang="en-US"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2014.</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Figures (a)-(l) show the 12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Umkehr</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layer amounts versus latitude for the two products. The layer </a:t>
            </a:r>
            <a:r>
              <a:rPr lang="en-US" sz="1600" b="1" dirty="0" smtClean="0">
                <a:latin typeface="Arial" pitchFamily="34" charset="0"/>
                <a:ea typeface="Times New Roman" pitchFamily="18" charset="0"/>
                <a:cs typeface="Arial" pitchFamily="34" charset="0"/>
              </a:rPr>
              <a:t>lower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boundaries are given in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hPa</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above the figures. The two orbits are within 20 km and </a:t>
            </a:r>
            <a:r>
              <a:rPr lang="en-US" sz="1600" b="1" dirty="0" smtClean="0">
                <a:latin typeface="Arial" pitchFamily="34" charset="0"/>
                <a:ea typeface="Times New Roman" pitchFamily="18" charset="0"/>
                <a:cs typeface="Arial" pitchFamily="34" charset="0"/>
              </a:rPr>
              <a:t>15</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minutes of each other at the Equator.</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7696200" y="76200"/>
            <a:ext cx="1524000" cy="4801314"/>
          </a:xfrm>
          <a:prstGeom prst="rect">
            <a:avLst/>
          </a:prstGeom>
          <a:ln>
            <a:solidFill>
              <a:srgbClr val="30C086"/>
            </a:solidFill>
          </a:ln>
        </p:spPr>
        <p:txBody>
          <a:bodyPr wrap="square">
            <a:spAutoFit/>
          </a:bodyPr>
          <a:lstStyle/>
          <a:p>
            <a:r>
              <a:rPr lang="en-US" dirty="0" smtClean="0"/>
              <a:t>Biases and offsets from </a:t>
            </a:r>
            <a:r>
              <a:rPr lang="en-US" dirty="0" smtClean="0">
                <a:solidFill>
                  <a:srgbClr val="7030A0"/>
                </a:solidFill>
              </a:rPr>
              <a:t>stray light, </a:t>
            </a:r>
            <a:r>
              <a:rPr lang="en-US" dirty="0" smtClean="0">
                <a:solidFill>
                  <a:srgbClr val="00B050"/>
                </a:solidFill>
              </a:rPr>
              <a:t>initial calibration errors </a:t>
            </a:r>
            <a:r>
              <a:rPr lang="en-US" b="1" dirty="0" smtClean="0">
                <a:solidFill>
                  <a:srgbClr val="00B050"/>
                </a:solidFill>
              </a:rPr>
              <a:t>(252 nm turned on)</a:t>
            </a:r>
            <a:r>
              <a:rPr lang="en-US" dirty="0" smtClean="0">
                <a:solidFill>
                  <a:srgbClr val="00B050"/>
                </a:solidFill>
              </a:rPr>
              <a:t> </a:t>
            </a:r>
            <a:r>
              <a:rPr lang="en-US" dirty="0" smtClean="0"/>
              <a:t>and </a:t>
            </a:r>
            <a:r>
              <a:rPr lang="en-US" dirty="0" smtClean="0">
                <a:solidFill>
                  <a:srgbClr val="00B0F0"/>
                </a:solidFill>
              </a:rPr>
              <a:t>(Mismatched FOVs; </a:t>
            </a:r>
            <a:r>
              <a:rPr lang="en-US" b="1" dirty="0" smtClean="0">
                <a:solidFill>
                  <a:srgbClr val="00B0F0"/>
                </a:solidFill>
              </a:rPr>
              <a:t>Fixed</a:t>
            </a:r>
            <a:r>
              <a:rPr lang="en-US" dirty="0" smtClean="0">
                <a:solidFill>
                  <a:srgbClr val="00B0F0"/>
                </a:solidFill>
              </a:rPr>
              <a:t>) </a:t>
            </a:r>
            <a:r>
              <a:rPr lang="en-US" dirty="0" smtClean="0">
                <a:solidFill>
                  <a:srgbClr val="002060"/>
                </a:solidFill>
              </a:rPr>
              <a:t>appear in the comparisons to NOAA-19 SBUV/2 ozone profiles for “chasing” orbits.</a:t>
            </a:r>
          </a:p>
        </p:txBody>
      </p:sp>
      <p:sp>
        <p:nvSpPr>
          <p:cNvPr id="11" name="Oval 10"/>
          <p:cNvSpPr/>
          <p:nvPr/>
        </p:nvSpPr>
        <p:spPr>
          <a:xfrm>
            <a:off x="1143000" y="457200"/>
            <a:ext cx="1066800" cy="304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90600" y="3048000"/>
            <a:ext cx="10668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81400" y="3048000"/>
            <a:ext cx="1066800" cy="304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657600" y="609600"/>
            <a:ext cx="1066800" cy="304800"/>
          </a:xfrm>
          <a:prstGeom prst="ellipse">
            <a:avLst/>
          </a:prstGeom>
          <a:noFill/>
          <a:ln>
            <a:solidFill>
              <a:srgbClr val="30C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43002" y="326572"/>
            <a:ext cx="1066800" cy="587828"/>
          </a:xfrm>
          <a:prstGeom prst="ellipse">
            <a:avLst/>
          </a:prstGeom>
          <a:noFill/>
          <a:ln>
            <a:solidFill>
              <a:srgbClr val="30C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5EA597-D671-40E4-B0A9-DB87D029A054}" type="slidenum">
              <a:rPr lang="en-US" smtClean="0"/>
              <a:pPr/>
              <a:t>13</a:t>
            </a:fld>
            <a:endParaRPr lang="en-US"/>
          </a:p>
        </p:txBody>
      </p:sp>
      <p:pic>
        <p:nvPicPr>
          <p:cNvPr id="7170" name="Picture 2" descr="http://www.star.nesdis.noaa.gov/smcd/spb/wyu/OMPS/comparison/chasing/ir/chasing_IR_20130709_sbuv.v6pro_vs_imopo.png"/>
          <p:cNvPicPr>
            <a:picLocks noChangeAspect="1" noChangeArrowheads="1"/>
          </p:cNvPicPr>
          <p:nvPr/>
        </p:nvPicPr>
        <p:blipFill>
          <a:blip r:embed="rId2" cstate="print"/>
          <a:srcRect b="22857"/>
          <a:stretch>
            <a:fillRect/>
          </a:stretch>
        </p:blipFill>
        <p:spPr bwMode="auto">
          <a:xfrm>
            <a:off x="0" y="0"/>
            <a:ext cx="9144000" cy="5867400"/>
          </a:xfrm>
          <a:prstGeom prst="rect">
            <a:avLst/>
          </a:prstGeom>
          <a:noFill/>
        </p:spPr>
      </p:pic>
      <p:sp>
        <p:nvSpPr>
          <p:cNvPr id="10" name="Rectangle 1"/>
          <p:cNvSpPr>
            <a:spLocks noChangeArrowheads="1"/>
          </p:cNvSpPr>
          <p:nvPr/>
        </p:nvSpPr>
        <p:spPr bwMode="auto">
          <a:xfrm>
            <a:off x="0" y="5903892"/>
            <a:ext cx="9144000"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36525" algn="l"/>
                <a:tab pos="622300" algn="l"/>
                <a:tab pos="102870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Chasing orbit comparisons of NOAA-19 SBUV/2 and OMPS-NP Version 6 results for July 10, 2013. Figures show channel initial</a:t>
            </a:r>
            <a:r>
              <a:rPr kumimoji="0" lang="en-US" sz="1600" b="1" i="0" u="none" strike="noStrike" cap="none" normalizeH="0" dirty="0" smtClean="0">
                <a:ln>
                  <a:noFill/>
                </a:ln>
                <a:solidFill>
                  <a:schemeClr val="tx1"/>
                </a:solidFill>
                <a:effectLst/>
                <a:latin typeface="Arial" pitchFamily="34" charset="0"/>
                <a:ea typeface="Times New Roman" pitchFamily="18" charset="0"/>
                <a:cs typeface="Arial" pitchFamily="34" charset="0"/>
              </a:rPr>
              <a:t> measurement residuals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versus latitude for the nine profiling</a:t>
            </a:r>
            <a:r>
              <a:rPr kumimoji="0" lang="en-US" sz="1600" b="1" i="0" u="none" strike="noStrike" cap="none" normalizeH="0" dirty="0" smtClean="0">
                <a:ln>
                  <a:noFill/>
                </a:ln>
                <a:solidFill>
                  <a:schemeClr val="tx1"/>
                </a:solidFill>
                <a:effectLst/>
                <a:latin typeface="Arial" pitchFamily="34" charset="0"/>
                <a:ea typeface="Times New Roman" pitchFamily="18" charset="0"/>
                <a:cs typeface="Arial" pitchFamily="34" charset="0"/>
              </a:rPr>
              <a:t> wavelengths for the</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two products.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5EA597-D671-40E4-B0A9-DB87D029A054}" type="slidenum">
              <a:rPr lang="en-US" smtClean="0"/>
              <a:pPr/>
              <a:t>14</a:t>
            </a:fld>
            <a:endParaRPr lang="en-US"/>
          </a:p>
        </p:txBody>
      </p:sp>
      <p:pic>
        <p:nvPicPr>
          <p:cNvPr id="12" name="Picture 11" descr="chasingorb20140523_sbuv_ompsNP_v6_res_profcompare_2.pn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97778"/>
            <a:ext cx="9144000" cy="5812778"/>
          </a:xfrm>
          <a:prstGeom prst="rect">
            <a:avLst/>
          </a:prstGeom>
        </p:spPr>
      </p:pic>
      <p:sp>
        <p:nvSpPr>
          <p:cNvPr id="11" name="Rectangle 1"/>
          <p:cNvSpPr>
            <a:spLocks noChangeArrowheads="1"/>
          </p:cNvSpPr>
          <p:nvPr/>
        </p:nvSpPr>
        <p:spPr bwMode="auto">
          <a:xfrm>
            <a:off x="0" y="5903892"/>
            <a:ext cx="9144000"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36525" algn="l"/>
                <a:tab pos="622300" algn="l"/>
                <a:tab pos="102870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Chasing orbit comparisons of NOAA-19 SBUV/2 and OMPS-NP Version 6 results for May</a:t>
            </a:r>
            <a:r>
              <a:rPr kumimoji="0" lang="en-US" sz="1600" b="1" i="0" u="none" strike="noStrike" cap="none" normalizeH="0" dirty="0" smtClean="0">
                <a:ln>
                  <a:noFill/>
                </a:ln>
                <a:solidFill>
                  <a:schemeClr val="tx1"/>
                </a:solidFill>
                <a:effectLst/>
                <a:latin typeface="Arial" pitchFamily="34" charset="0"/>
                <a:ea typeface="Times New Roman" pitchFamily="18" charset="0"/>
                <a:cs typeface="Arial" pitchFamily="34" charset="0"/>
              </a:rPr>
              <a:t> 23, 2014</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Figures show channel initial</a:t>
            </a:r>
            <a:r>
              <a:rPr kumimoji="0" lang="en-US" sz="1600" b="1" i="0" u="none" strike="noStrike" cap="none" normalizeH="0" dirty="0" smtClean="0">
                <a:ln>
                  <a:noFill/>
                </a:ln>
                <a:solidFill>
                  <a:schemeClr val="tx1"/>
                </a:solidFill>
                <a:effectLst/>
                <a:latin typeface="Arial" pitchFamily="34" charset="0"/>
                <a:ea typeface="Times New Roman" pitchFamily="18" charset="0"/>
                <a:cs typeface="Arial" pitchFamily="34" charset="0"/>
              </a:rPr>
              <a:t> measurement residuals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versus latitude for the nine profiling</a:t>
            </a:r>
            <a:r>
              <a:rPr kumimoji="0" lang="en-US" sz="1600" b="1" i="0" u="none" strike="noStrike" cap="none" normalizeH="0" dirty="0" smtClean="0">
                <a:ln>
                  <a:noFill/>
                </a:ln>
                <a:solidFill>
                  <a:schemeClr val="tx1"/>
                </a:solidFill>
                <a:effectLst/>
                <a:latin typeface="Arial" pitchFamily="34" charset="0"/>
                <a:ea typeface="Times New Roman" pitchFamily="18" charset="0"/>
                <a:cs typeface="Arial" pitchFamily="34" charset="0"/>
              </a:rPr>
              <a:t> wavelengths for the</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two products.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3810000" y="0"/>
            <a:ext cx="2173095" cy="369332"/>
          </a:xfrm>
          <a:prstGeom prst="rect">
            <a:avLst/>
          </a:prstGeom>
        </p:spPr>
        <p:txBody>
          <a:bodyPr wrap="none">
            <a:spAutoFit/>
          </a:bodyPr>
          <a:lstStyle/>
          <a:p>
            <a:r>
              <a:rPr lang="en-US" dirty="0" smtClean="0">
                <a:solidFill>
                  <a:srgbClr val="00B050"/>
                </a:solidFill>
              </a:rPr>
              <a:t>C-Sigma up/down/up</a:t>
            </a:r>
          </a:p>
        </p:txBody>
      </p:sp>
      <p:sp>
        <p:nvSpPr>
          <p:cNvPr id="14" name="Oval 13"/>
          <p:cNvSpPr/>
          <p:nvPr/>
        </p:nvSpPr>
        <p:spPr>
          <a:xfrm>
            <a:off x="4343400" y="609600"/>
            <a:ext cx="10668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19200" y="685800"/>
            <a:ext cx="10668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391400" y="762000"/>
            <a:ext cx="10668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19600" y="4495800"/>
            <a:ext cx="1066800" cy="304800"/>
          </a:xfrm>
          <a:prstGeom prst="ellipse">
            <a:avLst/>
          </a:prstGeom>
          <a:no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315200" y="2819400"/>
            <a:ext cx="1066800" cy="304800"/>
          </a:xfrm>
          <a:prstGeom prst="ellipse">
            <a:avLst/>
          </a:prstGeom>
          <a:no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218305" y="3516868"/>
            <a:ext cx="1840119" cy="369332"/>
          </a:xfrm>
          <a:prstGeom prst="rect">
            <a:avLst/>
          </a:prstGeom>
        </p:spPr>
        <p:txBody>
          <a:bodyPr wrap="none">
            <a:spAutoFit/>
          </a:bodyPr>
          <a:lstStyle/>
          <a:p>
            <a:r>
              <a:rPr lang="en-US" dirty="0" smtClean="0">
                <a:solidFill>
                  <a:srgbClr val="FF0000"/>
                </a:solidFill>
              </a:rPr>
              <a:t>Calibration Biases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533400"/>
          </a:xfrm>
        </p:spPr>
        <p:txBody>
          <a:bodyPr>
            <a:normAutofit fontScale="90000"/>
          </a:bodyPr>
          <a:lstStyle/>
          <a:p>
            <a:pPr eaLnBrk="1" hangingPunct="1"/>
            <a:r>
              <a:rPr lang="en-US" smtClean="0"/>
              <a:t>Adjustments using A, K, and Dy</a:t>
            </a:r>
          </a:p>
        </p:txBody>
      </p:sp>
      <p:sp>
        <p:nvSpPr>
          <p:cNvPr id="13315" name="Rectangle 3"/>
          <p:cNvSpPr>
            <a:spLocks noGrp="1" noChangeArrowheads="1"/>
          </p:cNvSpPr>
          <p:nvPr>
            <p:ph type="body" idx="1"/>
          </p:nvPr>
        </p:nvSpPr>
        <p:spPr>
          <a:xfrm>
            <a:off x="304800" y="685800"/>
            <a:ext cx="8229600" cy="5867400"/>
          </a:xfrm>
        </p:spPr>
        <p:txBody>
          <a:bodyPr>
            <a:normAutofit fontScale="92500" lnSpcReduction="20000"/>
          </a:bodyPr>
          <a:lstStyle/>
          <a:p>
            <a:pPr eaLnBrk="1" hangingPunct="1">
              <a:lnSpc>
                <a:spcPct val="80000"/>
              </a:lnSpc>
              <a:buFontTx/>
              <a:buNone/>
            </a:pPr>
            <a:r>
              <a:rPr lang="en-US" dirty="0" smtClean="0"/>
              <a:t>The Averaging Kernel, A, is the product of the </a:t>
            </a:r>
            <a:r>
              <a:rPr lang="en-US" dirty="0" err="1" smtClean="0"/>
              <a:t>Jacobian</a:t>
            </a:r>
            <a:r>
              <a:rPr lang="en-US" dirty="0" smtClean="0"/>
              <a:t> of partial derivatives of the measurements with respect to the ozone profile layers, K, and the measurement retrieval contribution function, </a:t>
            </a:r>
            <a:r>
              <a:rPr lang="en-US" dirty="0" err="1" smtClean="0"/>
              <a:t>Dy</a:t>
            </a:r>
            <a:r>
              <a:rPr lang="en-US" dirty="0" smtClean="0"/>
              <a:t>:</a:t>
            </a:r>
          </a:p>
          <a:p>
            <a:pPr eaLnBrk="1" hangingPunct="1">
              <a:lnSpc>
                <a:spcPct val="80000"/>
              </a:lnSpc>
              <a:buFontTx/>
              <a:buNone/>
            </a:pPr>
            <a:r>
              <a:rPr lang="en-US" sz="800" dirty="0" smtClean="0"/>
              <a:t> </a:t>
            </a:r>
          </a:p>
          <a:p>
            <a:pPr eaLnBrk="1" hangingPunct="1">
              <a:lnSpc>
                <a:spcPct val="80000"/>
              </a:lnSpc>
              <a:buFontTx/>
              <a:buNone/>
            </a:pPr>
            <a:r>
              <a:rPr lang="en-US" dirty="0" smtClean="0"/>
              <a:t>	 	A = </a:t>
            </a:r>
            <a:r>
              <a:rPr lang="en-US" dirty="0" err="1" smtClean="0"/>
              <a:t>Dy</a:t>
            </a:r>
            <a:r>
              <a:rPr lang="en-US" dirty="0" smtClean="0"/>
              <a:t> # K</a:t>
            </a:r>
          </a:p>
          <a:p>
            <a:pPr eaLnBrk="1" hangingPunct="1">
              <a:lnSpc>
                <a:spcPct val="80000"/>
              </a:lnSpc>
              <a:buFontTx/>
              <a:buNone/>
            </a:pPr>
            <a:r>
              <a:rPr lang="en-US" sz="800" dirty="0" smtClean="0"/>
              <a:t> </a:t>
            </a:r>
          </a:p>
          <a:p>
            <a:pPr eaLnBrk="1" hangingPunct="1">
              <a:lnSpc>
                <a:spcPct val="80000"/>
              </a:lnSpc>
              <a:buFontTx/>
              <a:buNone/>
            </a:pPr>
            <a:r>
              <a:rPr lang="en-US" dirty="0" smtClean="0"/>
              <a:t>For a linear problem, the retrieved profile, </a:t>
            </a:r>
            <a:r>
              <a:rPr lang="en-US" dirty="0" err="1" smtClean="0"/>
              <a:t>Xr</a:t>
            </a:r>
            <a:r>
              <a:rPr lang="en-US" dirty="0" smtClean="0"/>
              <a:t>, is the sum of the A Priori Profile, </a:t>
            </a:r>
            <a:r>
              <a:rPr lang="en-US" dirty="0" err="1" smtClean="0"/>
              <a:t>Xa</a:t>
            </a:r>
            <a:r>
              <a:rPr lang="en-US" dirty="0" smtClean="0"/>
              <a:t>, plus the product of the Averaging Kernel, A, times the difference between the Truth Profile, </a:t>
            </a:r>
            <a:r>
              <a:rPr lang="en-US" dirty="0" err="1" smtClean="0"/>
              <a:t>Xt</a:t>
            </a:r>
            <a:r>
              <a:rPr lang="en-US" dirty="0" smtClean="0"/>
              <a:t>, and </a:t>
            </a:r>
            <a:r>
              <a:rPr lang="en-US" dirty="0" err="1" smtClean="0"/>
              <a:t>Xa</a:t>
            </a:r>
            <a:r>
              <a:rPr lang="en-US" dirty="0" smtClean="0"/>
              <a:t>:</a:t>
            </a:r>
          </a:p>
          <a:p>
            <a:pPr eaLnBrk="1" hangingPunct="1">
              <a:lnSpc>
                <a:spcPct val="80000"/>
              </a:lnSpc>
              <a:buFontTx/>
              <a:buNone/>
            </a:pPr>
            <a:r>
              <a:rPr lang="en-US" sz="800" dirty="0" smtClean="0"/>
              <a:t> </a:t>
            </a:r>
          </a:p>
          <a:p>
            <a:pPr eaLnBrk="1" hangingPunct="1">
              <a:lnSpc>
                <a:spcPct val="80000"/>
              </a:lnSpc>
              <a:buFontTx/>
              <a:buNone/>
            </a:pPr>
            <a:r>
              <a:rPr lang="en-US" dirty="0" smtClean="0"/>
              <a:t>		</a:t>
            </a:r>
            <a:r>
              <a:rPr lang="en-US" dirty="0" err="1" smtClean="0"/>
              <a:t>Xr</a:t>
            </a:r>
            <a:r>
              <a:rPr lang="en-US" dirty="0" smtClean="0"/>
              <a:t> = </a:t>
            </a:r>
            <a:r>
              <a:rPr lang="en-US" dirty="0" err="1" smtClean="0"/>
              <a:t>Xa</a:t>
            </a:r>
            <a:r>
              <a:rPr lang="en-US" dirty="0" smtClean="0"/>
              <a:t> + A # [</a:t>
            </a:r>
            <a:r>
              <a:rPr lang="en-US" dirty="0" err="1" smtClean="0"/>
              <a:t>Xt</a:t>
            </a:r>
            <a:r>
              <a:rPr lang="en-US" dirty="0" smtClean="0"/>
              <a:t> – </a:t>
            </a:r>
            <a:r>
              <a:rPr lang="en-US" dirty="0" err="1" smtClean="0"/>
              <a:t>Xa</a:t>
            </a:r>
            <a:r>
              <a:rPr lang="en-US" dirty="0" smtClean="0"/>
              <a:t>] </a:t>
            </a:r>
          </a:p>
          <a:p>
            <a:pPr eaLnBrk="1" hangingPunct="1">
              <a:lnSpc>
                <a:spcPct val="80000"/>
              </a:lnSpc>
              <a:buFontTx/>
              <a:buNone/>
            </a:pPr>
            <a:r>
              <a:rPr lang="en-US" sz="800" dirty="0" smtClean="0"/>
              <a:t> </a:t>
            </a:r>
          </a:p>
          <a:p>
            <a:pPr eaLnBrk="1" hangingPunct="1">
              <a:lnSpc>
                <a:spcPct val="80000"/>
              </a:lnSpc>
              <a:buFontTx/>
              <a:buNone/>
            </a:pPr>
            <a:r>
              <a:rPr lang="en-US" dirty="0" smtClean="0"/>
              <a:t>The measurement change, ΔM, is the </a:t>
            </a:r>
            <a:r>
              <a:rPr lang="en-US" dirty="0" err="1" smtClean="0"/>
              <a:t>Jacobian</a:t>
            </a:r>
            <a:r>
              <a:rPr lang="en-US" dirty="0" smtClean="0"/>
              <a:t> times a profile change, ΔX:</a:t>
            </a:r>
          </a:p>
          <a:p>
            <a:pPr eaLnBrk="1" hangingPunct="1">
              <a:lnSpc>
                <a:spcPct val="80000"/>
              </a:lnSpc>
              <a:buFontTx/>
              <a:buNone/>
            </a:pPr>
            <a:r>
              <a:rPr lang="en-US" dirty="0" smtClean="0"/>
              <a:t>		ΔM = K # ΔX</a:t>
            </a:r>
          </a:p>
          <a:p>
            <a:pPr eaLnBrk="1" hangingPunct="1">
              <a:lnSpc>
                <a:spcPct val="80000"/>
              </a:lnSpc>
              <a:buFontTx/>
              <a:buNone/>
            </a:pPr>
            <a:r>
              <a:rPr lang="en-US" sz="800" dirty="0" smtClean="0"/>
              <a:t> </a:t>
            </a:r>
          </a:p>
          <a:p>
            <a:pPr eaLnBrk="1" hangingPunct="1">
              <a:lnSpc>
                <a:spcPct val="80000"/>
              </a:lnSpc>
              <a:buFontTx/>
              <a:buNone/>
            </a:pPr>
            <a:r>
              <a:rPr lang="en-US" dirty="0" smtClean="0"/>
              <a:t>The retrieval change, </a:t>
            </a:r>
            <a:r>
              <a:rPr lang="en-US" dirty="0" err="1" smtClean="0"/>
              <a:t>ΔXr</a:t>
            </a:r>
            <a:r>
              <a:rPr lang="en-US" dirty="0" smtClean="0"/>
              <a:t>, is the contribution function times a measurement change, ΔM:</a:t>
            </a:r>
          </a:p>
          <a:p>
            <a:pPr eaLnBrk="1" hangingPunct="1">
              <a:lnSpc>
                <a:spcPct val="80000"/>
              </a:lnSpc>
              <a:buFontTx/>
              <a:buNone/>
            </a:pPr>
            <a:r>
              <a:rPr lang="en-US" dirty="0" smtClean="0"/>
              <a:t>		</a:t>
            </a:r>
            <a:r>
              <a:rPr lang="en-US" dirty="0" err="1" smtClean="0"/>
              <a:t>ΔXr</a:t>
            </a:r>
            <a:r>
              <a:rPr lang="en-US" dirty="0" smtClean="0"/>
              <a:t> = </a:t>
            </a:r>
            <a:r>
              <a:rPr lang="en-US" dirty="0" err="1" smtClean="0"/>
              <a:t>Dy</a:t>
            </a:r>
            <a:r>
              <a:rPr lang="en-US" dirty="0" smtClean="0"/>
              <a:t> # ΔM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lum bright="-20000" contrast="40000"/>
          </a:blip>
          <a:srcRect/>
          <a:stretch>
            <a:fillRect/>
          </a:stretch>
        </p:blipFill>
        <p:spPr bwMode="auto">
          <a:xfrm>
            <a:off x="609600" y="0"/>
            <a:ext cx="6734175" cy="4791075"/>
          </a:xfrm>
          <a:prstGeom prst="rect">
            <a:avLst/>
          </a:prstGeom>
          <a:noFill/>
          <a:ln w="9525">
            <a:noFill/>
            <a:miter lim="800000"/>
            <a:headEnd/>
            <a:tailEnd/>
          </a:ln>
        </p:spPr>
      </p:pic>
      <p:sp>
        <p:nvSpPr>
          <p:cNvPr id="14339" name="Rectangle 3"/>
          <p:cNvSpPr>
            <a:spLocks noChangeArrowheads="1"/>
          </p:cNvSpPr>
          <p:nvPr/>
        </p:nvSpPr>
        <p:spPr bwMode="auto">
          <a:xfrm>
            <a:off x="76200" y="4663731"/>
            <a:ext cx="8991600" cy="2041869"/>
          </a:xfrm>
          <a:prstGeom prst="rect">
            <a:avLst/>
          </a:prstGeom>
          <a:noFill/>
          <a:ln w="12700">
            <a:noFill/>
            <a:miter lim="800000"/>
            <a:headEnd/>
            <a:tailEnd/>
          </a:ln>
        </p:spPr>
        <p:txBody>
          <a:bodyPr wrap="square" lIns="101882" tIns="50941" rIns="101882" bIns="50941" anchor="ctr">
            <a:spAutoFit/>
          </a:bodyPr>
          <a:lstStyle/>
          <a:p>
            <a:r>
              <a:rPr lang="en-US" dirty="0">
                <a:latin typeface="Times" pitchFamily="18" charset="0"/>
              </a:rPr>
              <a:t>Comparison of actual differences in annual tropical zonal mean profiles retrieved by NOAA-16 and NOAA-17 SBUV/2 for 2003 with those predicted by their differences in their initial residuals. The “+” symbols are </a:t>
            </a:r>
            <a:r>
              <a:rPr lang="en-US" dirty="0" err="1">
                <a:latin typeface="Times" pitchFamily="18" charset="0"/>
              </a:rPr>
              <a:t>Δ</a:t>
            </a:r>
            <a:r>
              <a:rPr lang="en-US" b="1" dirty="0" err="1">
                <a:latin typeface="Times" pitchFamily="18" charset="0"/>
              </a:rPr>
              <a:t>Xr</a:t>
            </a:r>
            <a:r>
              <a:rPr lang="en-US" dirty="0">
                <a:latin typeface="Times" pitchFamily="18" charset="0"/>
              </a:rPr>
              <a:t> computed directly and the * symbols are </a:t>
            </a:r>
            <a:r>
              <a:rPr lang="en-US" b="1" dirty="0" err="1">
                <a:latin typeface="Times" pitchFamily="18" charset="0"/>
              </a:rPr>
              <a:t>Dy</a:t>
            </a:r>
            <a:r>
              <a:rPr lang="en-US" dirty="0">
                <a:latin typeface="Times" pitchFamily="18" charset="0"/>
              </a:rPr>
              <a:t> Δ</a:t>
            </a:r>
            <a:r>
              <a:rPr lang="en-US" b="1" dirty="0">
                <a:latin typeface="Times" pitchFamily="18" charset="0"/>
              </a:rPr>
              <a:t>M</a:t>
            </a:r>
            <a:r>
              <a:rPr lang="en-US" dirty="0">
                <a:latin typeface="Times" pitchFamily="18" charset="0"/>
              </a:rPr>
              <a:t> with Δ</a:t>
            </a:r>
            <a:r>
              <a:rPr lang="en-US" b="1" dirty="0">
                <a:latin typeface="Times" pitchFamily="18" charset="0"/>
              </a:rPr>
              <a:t>M</a:t>
            </a:r>
            <a:r>
              <a:rPr lang="en-US" dirty="0">
                <a:latin typeface="Times" pitchFamily="18" charset="0"/>
              </a:rPr>
              <a:t> computed from the initial residuals</a:t>
            </a:r>
            <a:r>
              <a:rPr lang="en-US" dirty="0" smtClean="0">
                <a:latin typeface="Times" pitchFamily="18" charset="0"/>
              </a:rPr>
              <a:t>. </a:t>
            </a:r>
          </a:p>
          <a:p>
            <a:r>
              <a:rPr lang="en-US" dirty="0" smtClean="0">
                <a:latin typeface="Times" pitchFamily="18" charset="0"/>
              </a:rPr>
              <a:t>See also </a:t>
            </a:r>
            <a:r>
              <a:rPr lang="en-US" dirty="0" smtClean="0">
                <a:hlinkClick r:id="rId4"/>
              </a:rPr>
              <a:t>www.atmos-meas-tech.net/5/2951/2012/amt-5-2951-2012.html</a:t>
            </a:r>
            <a:endParaRPr lang="en-US" dirty="0" smtClean="0"/>
          </a:p>
          <a:p>
            <a:r>
              <a:rPr lang="en-US" dirty="0" err="1" smtClean="0"/>
              <a:t>DeLand</a:t>
            </a:r>
            <a:r>
              <a:rPr lang="en-US" dirty="0" smtClean="0"/>
              <a:t>, M. T., Taylor, S. L., Huang, L. K., and Fisher, B. L.: Calibration of the SBUV version 8.6 ozone data product, Atmos. Meas. Tech., 5, 2951-2967, doi:10.5194/amt-5-2951-2012, 2012.</a:t>
            </a:r>
          </a:p>
        </p:txBody>
      </p:sp>
      <p:sp>
        <p:nvSpPr>
          <p:cNvPr id="14340" name="Text Box 2"/>
          <p:cNvSpPr txBox="1">
            <a:spLocks noChangeArrowheads="1"/>
          </p:cNvSpPr>
          <p:nvPr/>
        </p:nvSpPr>
        <p:spPr bwMode="auto">
          <a:xfrm>
            <a:off x="1752600" y="2209800"/>
            <a:ext cx="1157288" cy="611188"/>
          </a:xfrm>
          <a:prstGeom prst="rect">
            <a:avLst/>
          </a:prstGeom>
          <a:noFill/>
          <a:ln w="9525">
            <a:noFill/>
            <a:miter lim="800000"/>
            <a:headEnd/>
            <a:tailEnd/>
          </a:ln>
        </p:spPr>
        <p:txBody>
          <a:bodyPr lIns="67666" tIns="33833" rIns="67666" bIns="33833"/>
          <a:lstStyle/>
          <a:p>
            <a:pPr eaLnBrk="1" hangingPunct="1">
              <a:spcAft>
                <a:spcPts val="1000"/>
              </a:spcAft>
            </a:pPr>
            <a:r>
              <a:rPr lang="en-US" sz="1800" dirty="0">
                <a:solidFill>
                  <a:srgbClr val="000000"/>
                </a:solidFill>
                <a:cs typeface="Arial" pitchFamily="34" charset="0"/>
              </a:rPr>
              <a:t>+ </a:t>
            </a:r>
            <a:r>
              <a:rPr lang="en-US" sz="1800" dirty="0" err="1">
                <a:solidFill>
                  <a:srgbClr val="000000"/>
                </a:solidFill>
                <a:cs typeface="Arial" pitchFamily="34" charset="0"/>
              </a:rPr>
              <a:t>ΔXr</a:t>
            </a:r>
            <a:endParaRPr lang="en-US" sz="1800" dirty="0">
              <a:solidFill>
                <a:srgbClr val="000000"/>
              </a:solidFill>
              <a:cs typeface="Arial" pitchFamily="34" charset="0"/>
            </a:endParaRPr>
          </a:p>
          <a:p>
            <a:pPr eaLnBrk="1" hangingPunct="1">
              <a:spcAft>
                <a:spcPts val="1000"/>
              </a:spcAft>
            </a:pPr>
            <a:r>
              <a:rPr lang="en-US" sz="1800" dirty="0">
                <a:solidFill>
                  <a:srgbClr val="000000"/>
                </a:solidFill>
                <a:cs typeface="Arial" pitchFamily="34" charset="0"/>
              </a:rPr>
              <a:t>* </a:t>
            </a:r>
            <a:r>
              <a:rPr lang="en-US" sz="1800" dirty="0" err="1">
                <a:solidFill>
                  <a:srgbClr val="000000"/>
                </a:solidFill>
                <a:cs typeface="Arial" pitchFamily="34" charset="0"/>
              </a:rPr>
              <a:t>Dy</a:t>
            </a:r>
            <a:r>
              <a:rPr lang="en-US" sz="1800" dirty="0">
                <a:solidFill>
                  <a:srgbClr val="000000"/>
                </a:solidFill>
                <a:cs typeface="Arial" pitchFamily="34" charset="0"/>
              </a:rPr>
              <a:t> # ΔM</a:t>
            </a:r>
            <a:endParaRPr lang="en-US" sz="1800" dirty="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725170"/>
          <a:ext cx="8382000" cy="6102666"/>
        </p:xfrm>
        <a:graphic>
          <a:graphicData uri="http://schemas.openxmlformats.org/drawingml/2006/table">
            <a:tbl>
              <a:tblPr/>
              <a:tblGrid>
                <a:gridCol w="1167114"/>
                <a:gridCol w="7214886"/>
              </a:tblGrid>
              <a:tr h="361172">
                <a:tc>
                  <a:txBody>
                    <a:bodyPr/>
                    <a:lstStyle/>
                    <a:p>
                      <a:pPr marL="0" marR="0" algn="ctr">
                        <a:spcBef>
                          <a:spcPts val="0"/>
                        </a:spcBef>
                        <a:spcAft>
                          <a:spcPts val="0"/>
                        </a:spcAft>
                      </a:pPr>
                      <a:r>
                        <a:rPr lang="en-US" sz="2400" b="1" dirty="0">
                          <a:solidFill>
                            <a:schemeClr val="tx1"/>
                          </a:solidFill>
                          <a:latin typeface="Times New Roman"/>
                          <a:ea typeface="SimSun"/>
                        </a:rPr>
                        <a:t>DR #</a:t>
                      </a:r>
                      <a:endParaRPr lang="en-US" sz="2400" dirty="0">
                        <a:solidFill>
                          <a:schemeClr val="tx1"/>
                        </a:solidFill>
                        <a:latin typeface="Times New Roman"/>
                        <a:ea typeface="SimSu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2400" b="1" dirty="0">
                          <a:solidFill>
                            <a:schemeClr val="tx1"/>
                          </a:solidFill>
                          <a:latin typeface="Times New Roman"/>
                          <a:ea typeface="SimSun"/>
                        </a:rPr>
                        <a:t>Short Description</a:t>
                      </a:r>
                      <a:endParaRPr lang="en-US" sz="2400" dirty="0">
                        <a:solidFill>
                          <a:schemeClr val="tx1"/>
                        </a:solidFill>
                        <a:latin typeface="Times New Roman"/>
                        <a:ea typeface="SimSu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590058">
                <a:tc>
                  <a:txBody>
                    <a:bodyPr/>
                    <a:lstStyle/>
                    <a:p>
                      <a:pPr marL="0" marR="0" algn="ctr">
                        <a:spcBef>
                          <a:spcPts val="0"/>
                        </a:spcBef>
                        <a:spcAft>
                          <a:spcPts val="0"/>
                        </a:spcAft>
                      </a:pPr>
                      <a:r>
                        <a:rPr lang="en-US" sz="2800" dirty="0" smtClean="0">
                          <a:solidFill>
                            <a:schemeClr val="tx1"/>
                          </a:solidFill>
                          <a:latin typeface="Times New Roman"/>
                          <a:ea typeface="SimSun"/>
                        </a:rPr>
                        <a:t>7334</a:t>
                      </a:r>
                      <a:endParaRPr lang="en-US" sz="2800" dirty="0">
                        <a:solidFill>
                          <a:schemeClr val="tx1"/>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2800" dirty="0" smtClean="0">
                          <a:solidFill>
                            <a:schemeClr val="tx1"/>
                          </a:solidFill>
                          <a:latin typeface="Times New Roman"/>
                          <a:ea typeface="SimSun"/>
                        </a:rPr>
                        <a:t>Impact of dichroic shifts (Use</a:t>
                      </a:r>
                      <a:r>
                        <a:rPr lang="en-US" sz="2800" baseline="0" dirty="0" smtClean="0">
                          <a:solidFill>
                            <a:schemeClr val="tx1"/>
                          </a:solidFill>
                          <a:latin typeface="Times New Roman"/>
                          <a:ea typeface="SimSun"/>
                        </a:rPr>
                        <a:t> NP &lt; 310 nm)</a:t>
                      </a:r>
                      <a:endParaRPr lang="en-US" sz="2800" dirty="0">
                        <a:solidFill>
                          <a:schemeClr val="tx1"/>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r h="590058">
                <a:tc>
                  <a:txBody>
                    <a:bodyPr/>
                    <a:lstStyle/>
                    <a:p>
                      <a:pPr marL="0" marR="0" algn="ctr">
                        <a:spcBef>
                          <a:spcPts val="0"/>
                        </a:spcBef>
                        <a:spcAft>
                          <a:spcPts val="0"/>
                        </a:spcAft>
                      </a:pPr>
                      <a:r>
                        <a:rPr lang="en-US" sz="2800" dirty="0" smtClean="0">
                          <a:solidFill>
                            <a:schemeClr val="tx1"/>
                          </a:solidFill>
                          <a:latin typeface="Times New Roman"/>
                          <a:ea typeface="SimSun"/>
                        </a:rPr>
                        <a:t>7335</a:t>
                      </a:r>
                      <a:endParaRPr lang="en-US" sz="2800" dirty="0">
                        <a:solidFill>
                          <a:schemeClr val="tx1"/>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2800" dirty="0" smtClean="0">
                          <a:solidFill>
                            <a:schemeClr val="tx1"/>
                          </a:solidFill>
                          <a:latin typeface="Times New Roman"/>
                          <a:ea typeface="SimSun"/>
                        </a:rPr>
                        <a:t>Impact</a:t>
                      </a:r>
                      <a:r>
                        <a:rPr lang="en-US" sz="2800" baseline="0" dirty="0" smtClean="0">
                          <a:solidFill>
                            <a:schemeClr val="tx1"/>
                          </a:solidFill>
                          <a:latin typeface="Times New Roman"/>
                          <a:ea typeface="SimSun"/>
                        </a:rPr>
                        <a:t> of time-dependent solar activity</a:t>
                      </a:r>
                      <a:endParaRPr lang="en-US" sz="2800" dirty="0">
                        <a:solidFill>
                          <a:schemeClr val="tx1"/>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r h="590058">
                <a:tc>
                  <a:txBody>
                    <a:bodyPr/>
                    <a:lstStyle/>
                    <a:p>
                      <a:pPr marL="0" marR="0" algn="ctr">
                        <a:spcBef>
                          <a:spcPts val="0"/>
                        </a:spcBef>
                        <a:spcAft>
                          <a:spcPts val="0"/>
                        </a:spcAft>
                      </a:pPr>
                      <a:r>
                        <a:rPr lang="en-US" sz="2800" dirty="0" smtClean="0">
                          <a:solidFill>
                            <a:schemeClr val="tx1"/>
                          </a:solidFill>
                          <a:latin typeface="Times New Roman"/>
                          <a:ea typeface="SimSun"/>
                        </a:rPr>
                        <a:t>7283</a:t>
                      </a:r>
                      <a:endParaRPr lang="en-US" sz="2800" dirty="0">
                        <a:solidFill>
                          <a:schemeClr val="tx1"/>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2800" dirty="0" smtClean="0">
                          <a:solidFill>
                            <a:schemeClr val="tx1"/>
                          </a:solidFill>
                          <a:latin typeface="Times New Roman"/>
                          <a:ea typeface="SimSun"/>
                        </a:rPr>
                        <a:t>Use of</a:t>
                      </a:r>
                      <a:r>
                        <a:rPr lang="en-US" sz="2800" baseline="0" dirty="0" smtClean="0">
                          <a:solidFill>
                            <a:schemeClr val="tx1"/>
                          </a:solidFill>
                          <a:latin typeface="Times New Roman"/>
                          <a:ea typeface="SimSun"/>
                        </a:rPr>
                        <a:t> Medium Resolution Data in Nadir Profile</a:t>
                      </a:r>
                      <a:endParaRPr lang="en-US" sz="2800" dirty="0">
                        <a:solidFill>
                          <a:schemeClr val="tx1"/>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90058">
                <a:tc>
                  <a:txBody>
                    <a:bodyPr/>
                    <a:lstStyle/>
                    <a:p>
                      <a:pPr marL="0" marR="0" algn="ctr">
                        <a:spcBef>
                          <a:spcPts val="0"/>
                        </a:spcBef>
                        <a:spcAft>
                          <a:spcPts val="0"/>
                        </a:spcAft>
                      </a:pPr>
                      <a:r>
                        <a:rPr lang="en-US" sz="2800" dirty="0" smtClean="0">
                          <a:solidFill>
                            <a:schemeClr val="tx1"/>
                          </a:solidFill>
                          <a:latin typeface="Times New Roman"/>
                          <a:ea typeface="SimSun"/>
                        </a:rPr>
                        <a:t>7260</a:t>
                      </a:r>
                      <a:endParaRPr lang="en-US" sz="2800" dirty="0">
                        <a:solidFill>
                          <a:schemeClr val="tx1"/>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2800" dirty="0" smtClean="0">
                          <a:solidFill>
                            <a:schemeClr val="tx1"/>
                          </a:solidFill>
                          <a:latin typeface="Times New Roman"/>
                          <a:ea typeface="SimSun"/>
                        </a:rPr>
                        <a:t>Impact of Annual wavelength</a:t>
                      </a:r>
                      <a:r>
                        <a:rPr lang="en-US" sz="2800" baseline="0" dirty="0" smtClean="0">
                          <a:solidFill>
                            <a:schemeClr val="tx1"/>
                          </a:solidFill>
                          <a:latin typeface="Times New Roman"/>
                          <a:ea typeface="SimSun"/>
                        </a:rPr>
                        <a:t> scale shift cycle</a:t>
                      </a:r>
                      <a:endParaRPr lang="en-US" sz="2800" dirty="0">
                        <a:solidFill>
                          <a:schemeClr val="tx1"/>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47073">
                <a:tc>
                  <a:txBody>
                    <a:bodyPr/>
                    <a:lstStyle/>
                    <a:p>
                      <a:pPr marL="0" marR="0" algn="ctr">
                        <a:spcBef>
                          <a:spcPts val="0"/>
                        </a:spcBef>
                        <a:spcAft>
                          <a:spcPts val="0"/>
                        </a:spcAft>
                      </a:pPr>
                      <a:r>
                        <a:rPr lang="en-US" sz="2800" dirty="0" smtClean="0">
                          <a:solidFill>
                            <a:schemeClr val="tx1"/>
                          </a:solidFill>
                          <a:latin typeface="Times New Roman"/>
                          <a:ea typeface="SimSun"/>
                        </a:rPr>
                        <a:t>7013</a:t>
                      </a:r>
                      <a:endParaRPr lang="en-US" sz="2800" dirty="0">
                        <a:solidFill>
                          <a:schemeClr val="tx1"/>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2800" dirty="0" smtClean="0">
                          <a:solidFill>
                            <a:schemeClr val="tx1"/>
                          </a:solidFill>
                          <a:latin typeface="Times New Roman"/>
                          <a:ea typeface="SimSun"/>
                        </a:rPr>
                        <a:t>Activate 252 nm Channel (CCR Completed)</a:t>
                      </a:r>
                      <a:endParaRPr lang="en-US" sz="2800" dirty="0">
                        <a:solidFill>
                          <a:schemeClr val="tx1"/>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47073">
                <a:tc>
                  <a:txBody>
                    <a:bodyPr/>
                    <a:lstStyle/>
                    <a:p>
                      <a:pPr marL="0" marR="0" algn="ctr">
                        <a:spcBef>
                          <a:spcPts val="0"/>
                        </a:spcBef>
                        <a:spcAft>
                          <a:spcPts val="0"/>
                        </a:spcAft>
                      </a:pPr>
                      <a:r>
                        <a:rPr lang="en-US" sz="2800" dirty="0" smtClean="0">
                          <a:solidFill>
                            <a:schemeClr val="tx1"/>
                          </a:solidFill>
                          <a:latin typeface="Times New Roman"/>
                          <a:ea typeface="SimSun"/>
                        </a:rPr>
                        <a:t>4802</a:t>
                      </a:r>
                      <a:endParaRPr lang="en-US" sz="2800" dirty="0">
                        <a:solidFill>
                          <a:schemeClr val="tx1"/>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2800" dirty="0" smtClean="0">
                          <a:solidFill>
                            <a:schemeClr val="tx1"/>
                          </a:solidFill>
                          <a:latin typeface="Times New Roman"/>
                          <a:ea typeface="SimSun"/>
                        </a:rPr>
                        <a:t>Snow/Ice flag</a:t>
                      </a:r>
                      <a:r>
                        <a:rPr lang="en-US" sz="2800" baseline="0" dirty="0" smtClean="0">
                          <a:solidFill>
                            <a:schemeClr val="tx1"/>
                          </a:solidFill>
                          <a:latin typeface="Times New Roman"/>
                          <a:ea typeface="SimSun"/>
                        </a:rPr>
                        <a:t> is 0 everywhere</a:t>
                      </a:r>
                      <a:endParaRPr lang="en-US" sz="2800" dirty="0">
                        <a:solidFill>
                          <a:schemeClr val="tx1"/>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31465">
                <a:tc>
                  <a:txBody>
                    <a:bodyPr/>
                    <a:lstStyle/>
                    <a:p>
                      <a:pPr marL="0" marR="0" algn="ctr">
                        <a:spcBef>
                          <a:spcPts val="0"/>
                        </a:spcBef>
                        <a:spcAft>
                          <a:spcPts val="0"/>
                        </a:spcAft>
                      </a:pPr>
                      <a:r>
                        <a:rPr lang="en-US" sz="2800" dirty="0" smtClean="0">
                          <a:solidFill>
                            <a:schemeClr val="tx1"/>
                          </a:solidFill>
                          <a:latin typeface="Times New Roman" pitchFamily="18" charset="0"/>
                          <a:ea typeface="SimSun"/>
                          <a:cs typeface="Times New Roman" pitchFamily="18" charset="0"/>
                        </a:rPr>
                        <a:t>4256</a:t>
                      </a:r>
                      <a:endParaRPr lang="en-US" sz="2800" dirty="0">
                        <a:solidFill>
                          <a:schemeClr val="tx1"/>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0" i="0" u="none" strike="noStrike" dirty="0" smtClean="0">
                          <a:solidFill>
                            <a:schemeClr val="tx1"/>
                          </a:solidFill>
                          <a:latin typeface="Times New Roman" pitchFamily="18" charset="0"/>
                          <a:cs typeface="Times New Roman" pitchFamily="18" charset="0"/>
                        </a:rPr>
                        <a:t>Improved Algorithm for OMPS Nadir Ozone Profile EDR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47073">
                <a:tc>
                  <a:txBody>
                    <a:bodyPr/>
                    <a:lstStyle/>
                    <a:p>
                      <a:pPr marL="0" marR="0" algn="ctr">
                        <a:spcBef>
                          <a:spcPts val="0"/>
                        </a:spcBef>
                        <a:spcAft>
                          <a:spcPts val="0"/>
                        </a:spcAft>
                      </a:pPr>
                      <a:r>
                        <a:rPr lang="en-US" sz="2800" dirty="0" smtClean="0">
                          <a:solidFill>
                            <a:schemeClr val="tx1"/>
                          </a:solidFill>
                          <a:latin typeface="Times New Roman"/>
                          <a:ea typeface="SimSun"/>
                        </a:rPr>
                        <a:t>7623</a:t>
                      </a:r>
                      <a:endParaRPr lang="en-US" sz="2800" dirty="0">
                        <a:solidFill>
                          <a:schemeClr val="tx1"/>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just">
                        <a:spcBef>
                          <a:spcPts val="0"/>
                        </a:spcBef>
                        <a:spcAft>
                          <a:spcPts val="0"/>
                        </a:spcAft>
                      </a:pPr>
                      <a:r>
                        <a:rPr lang="en-US" sz="2800" dirty="0" smtClean="0">
                          <a:solidFill>
                            <a:schemeClr val="tx1"/>
                          </a:solidFill>
                          <a:latin typeface="Times New Roman"/>
                          <a:ea typeface="SimSun"/>
                        </a:rPr>
                        <a:t>Stray light correction</a:t>
                      </a:r>
                      <a:r>
                        <a:rPr lang="en-US" sz="2800" baseline="0" dirty="0" smtClean="0">
                          <a:solidFill>
                            <a:schemeClr val="tx1"/>
                          </a:solidFill>
                          <a:latin typeface="Times New Roman"/>
                          <a:ea typeface="SimSun"/>
                        </a:rPr>
                        <a:t> (New, CCR completed)</a:t>
                      </a:r>
                      <a:endParaRPr lang="en-US" sz="2800" dirty="0">
                        <a:solidFill>
                          <a:schemeClr val="tx1"/>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47073">
                <a:tc>
                  <a:txBody>
                    <a:bodyPr/>
                    <a:lstStyle/>
                    <a:p>
                      <a:pPr marL="0" marR="0" algn="ctr">
                        <a:spcBef>
                          <a:spcPts val="0"/>
                        </a:spcBef>
                        <a:spcAft>
                          <a:spcPts val="0"/>
                        </a:spcAft>
                      </a:pPr>
                      <a:r>
                        <a:rPr lang="en-US" sz="2800" dirty="0" smtClean="0">
                          <a:solidFill>
                            <a:schemeClr val="tx1"/>
                          </a:solidFill>
                          <a:latin typeface="Times New Roman" pitchFamily="18" charset="0"/>
                          <a:ea typeface="SimSun"/>
                          <a:cs typeface="Times New Roman" pitchFamily="18" charset="0"/>
                        </a:rPr>
                        <a:t>7630</a:t>
                      </a:r>
                      <a:endParaRPr lang="en-US" sz="2800" dirty="0">
                        <a:solidFill>
                          <a:schemeClr val="tx1"/>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2800" b="0" i="0" u="none" strike="noStrike" dirty="0" smtClean="0">
                          <a:solidFill>
                            <a:schemeClr val="tx1"/>
                          </a:solidFill>
                          <a:latin typeface="Times New Roman" pitchFamily="18" charset="0"/>
                          <a:cs typeface="Times New Roman" pitchFamily="18" charset="0"/>
                        </a:rPr>
                        <a:t>Incorrect </a:t>
                      </a:r>
                      <a:r>
                        <a:rPr lang="en-US" sz="2800" b="0" i="0" u="none" strike="noStrike" dirty="0">
                          <a:solidFill>
                            <a:schemeClr val="tx1"/>
                          </a:solidFill>
                          <a:latin typeface="Times New Roman" pitchFamily="18" charset="0"/>
                          <a:cs typeface="Times New Roman" pitchFamily="18" charset="0"/>
                        </a:rPr>
                        <a:t>spatial </a:t>
                      </a:r>
                      <a:r>
                        <a:rPr lang="en-US" sz="2800" b="0" i="0" u="none" strike="noStrike" dirty="0" smtClean="0">
                          <a:solidFill>
                            <a:schemeClr val="tx1"/>
                          </a:solidFill>
                          <a:latin typeface="Times New Roman" pitchFamily="18" charset="0"/>
                          <a:cs typeface="Times New Roman" pitchFamily="18" charset="0"/>
                        </a:rPr>
                        <a:t>pixel</a:t>
                      </a:r>
                      <a:r>
                        <a:rPr lang="en-US" sz="2800" b="0" i="0" u="none" strike="noStrike" baseline="0" dirty="0" smtClean="0">
                          <a:solidFill>
                            <a:schemeClr val="tx1"/>
                          </a:solidFill>
                          <a:latin typeface="Times New Roman" pitchFamily="18" charset="0"/>
                          <a:cs typeface="Times New Roman" pitchFamily="18" charset="0"/>
                        </a:rPr>
                        <a:t> for</a:t>
                      </a:r>
                      <a:r>
                        <a:rPr lang="en-US" sz="2800" b="0" i="0" u="none" strike="noStrike" dirty="0" smtClean="0">
                          <a:solidFill>
                            <a:schemeClr val="tx1"/>
                          </a:solidFill>
                          <a:latin typeface="Times New Roman" pitchFamily="18" charset="0"/>
                          <a:cs typeface="Times New Roman" pitchFamily="18" charset="0"/>
                        </a:rPr>
                        <a:t> bias calculation (New, CCR completed)</a:t>
                      </a:r>
                      <a:endParaRPr lang="en-US" sz="2800" b="0" i="0" u="none" strike="noStrike" dirty="0">
                        <a:solidFill>
                          <a:schemeClr val="tx1"/>
                        </a:solidFill>
                        <a:latin typeface="Times New Roman" pitchFamily="18" charset="0"/>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
        <p:nvSpPr>
          <p:cNvPr id="188417" name="Rectangle 1"/>
          <p:cNvSpPr>
            <a:spLocks noChangeArrowheads="1"/>
          </p:cNvSpPr>
          <p:nvPr/>
        </p:nvSpPr>
        <p:spPr bwMode="auto">
          <a:xfrm>
            <a:off x="1585687" y="-63785"/>
            <a:ext cx="597266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Open DRs at or since Provisional</a:t>
            </a:r>
            <a:endParaRPr kumimoji="0" lang="en-US" sz="6000" b="0" i="0" u="none" strike="noStrike" cap="none" normalizeH="0" baseline="0" dirty="0" smtClean="0">
              <a:ln>
                <a:noFill/>
              </a:ln>
              <a:solidFill>
                <a:schemeClr val="tx1"/>
              </a:solidFill>
              <a:effectLst/>
              <a:latin typeface="Arial" pitchFamily="34" charset="0"/>
            </a:endParaRPr>
          </a:p>
        </p:txBody>
      </p:sp>
      <p:sp>
        <p:nvSpPr>
          <p:cNvPr id="5" name="Slide Number Placeholder 4"/>
          <p:cNvSpPr>
            <a:spLocks noGrp="1"/>
          </p:cNvSpPr>
          <p:nvPr>
            <p:ph type="sldNum" sz="quarter" idx="12"/>
          </p:nvPr>
        </p:nvSpPr>
        <p:spPr/>
        <p:txBody>
          <a:bodyPr/>
          <a:lstStyle/>
          <a:p>
            <a:fld id="{DF5EA597-D671-40E4-B0A9-DB87D029A05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457200"/>
          <a:ext cx="8839200" cy="6360983"/>
        </p:xfrm>
        <a:graphic>
          <a:graphicData uri="http://schemas.openxmlformats.org/drawingml/2006/table">
            <a:tbl>
              <a:tblPr/>
              <a:tblGrid>
                <a:gridCol w="1230774"/>
                <a:gridCol w="7608426"/>
              </a:tblGrid>
              <a:tr h="386680">
                <a:tc>
                  <a:txBody>
                    <a:bodyPr/>
                    <a:lstStyle/>
                    <a:p>
                      <a:pPr marL="0" marR="0" algn="ctr">
                        <a:spcBef>
                          <a:spcPts val="0"/>
                        </a:spcBef>
                        <a:spcAft>
                          <a:spcPts val="0"/>
                        </a:spcAft>
                      </a:pPr>
                      <a:r>
                        <a:rPr lang="en-US" sz="2400" b="1" dirty="0">
                          <a:latin typeface="Times New Roman"/>
                          <a:ea typeface="SimSun"/>
                        </a:rPr>
                        <a:t>DR #</a:t>
                      </a:r>
                      <a:endParaRPr lang="en-US" sz="2400" dirty="0">
                        <a:latin typeface="Times New Roman"/>
                        <a:ea typeface="SimSu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2400" b="1" dirty="0">
                          <a:latin typeface="Times New Roman"/>
                          <a:ea typeface="SimSun"/>
                        </a:rPr>
                        <a:t>Short Description</a:t>
                      </a:r>
                      <a:endParaRPr lang="en-US" sz="2400" dirty="0">
                        <a:latin typeface="Times New Roman"/>
                        <a:ea typeface="SimSu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503736">
                <a:tc>
                  <a:txBody>
                    <a:bodyPr/>
                    <a:lstStyle/>
                    <a:p>
                      <a:pPr marL="0" marR="0" algn="l">
                        <a:spcBef>
                          <a:spcPts val="0"/>
                        </a:spcBef>
                        <a:spcAft>
                          <a:spcPts val="0"/>
                        </a:spcAft>
                      </a:pPr>
                      <a:r>
                        <a:rPr lang="en-US" sz="2400" dirty="0" smtClean="0">
                          <a:solidFill>
                            <a:srgbClr val="00B050"/>
                          </a:solidFill>
                          <a:latin typeface="Times New Roman" pitchFamily="18" charset="0"/>
                          <a:ea typeface="SimSun"/>
                          <a:cs typeface="Times New Roman" pitchFamily="18" charset="0"/>
                        </a:rPr>
                        <a:t>7334</a:t>
                      </a:r>
                      <a:endParaRPr lang="en-US" sz="2400" dirty="0">
                        <a:solidFill>
                          <a:srgbClr val="00B050"/>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marL="0" marR="0" algn="l">
                        <a:spcBef>
                          <a:spcPts val="0"/>
                        </a:spcBef>
                        <a:spcAft>
                          <a:spcPts val="0"/>
                        </a:spcAft>
                      </a:pPr>
                      <a:r>
                        <a:rPr lang="en-US" sz="2400" dirty="0" smtClean="0">
                          <a:solidFill>
                            <a:srgbClr val="00B050"/>
                          </a:solidFill>
                          <a:latin typeface="Times New Roman" pitchFamily="18" charset="0"/>
                          <a:ea typeface="SimSun"/>
                          <a:cs typeface="Times New Roman" pitchFamily="18" charset="0"/>
                        </a:rPr>
                        <a:t>Impact of dichroic shifts </a:t>
                      </a:r>
                      <a:r>
                        <a:rPr lang="en-US" sz="2400" dirty="0" smtClean="0">
                          <a:solidFill>
                            <a:srgbClr val="575DD3"/>
                          </a:solidFill>
                          <a:latin typeface="Times New Roman" pitchFamily="18" charset="0"/>
                          <a:ea typeface="SimSun"/>
                          <a:cs typeface="Times New Roman" pitchFamily="18" charset="0"/>
                        </a:rPr>
                        <a:t>(SDR stable;</a:t>
                      </a:r>
                      <a:r>
                        <a:rPr lang="en-US" sz="2400" baseline="0" dirty="0" smtClean="0">
                          <a:solidFill>
                            <a:srgbClr val="575DD3"/>
                          </a:solidFill>
                          <a:latin typeface="Times New Roman" pitchFamily="18" charset="0"/>
                          <a:ea typeface="SimSun"/>
                          <a:cs typeface="Times New Roman" pitchFamily="18" charset="0"/>
                        </a:rPr>
                        <a:t> </a:t>
                      </a:r>
                      <a:r>
                        <a:rPr lang="en-US" sz="2400" dirty="0" smtClean="0">
                          <a:solidFill>
                            <a:srgbClr val="FF0000"/>
                          </a:solidFill>
                          <a:latin typeface="Times New Roman" pitchFamily="18" charset="0"/>
                          <a:ea typeface="SimSun"/>
                          <a:cs typeface="Times New Roman" pitchFamily="18" charset="0"/>
                        </a:rPr>
                        <a:t>Soft Calibration 5074</a:t>
                      </a:r>
                      <a:r>
                        <a:rPr lang="en-US" sz="2400" dirty="0" smtClean="0">
                          <a:solidFill>
                            <a:srgbClr val="575DD3"/>
                          </a:solidFill>
                          <a:latin typeface="Times New Roman" pitchFamily="18" charset="0"/>
                          <a:ea typeface="SimSun"/>
                          <a:cs typeface="Times New Roman" pitchFamily="18" charset="0"/>
                        </a:rPr>
                        <a:t>)</a:t>
                      </a:r>
                      <a:endParaRPr lang="en-US" sz="2400" dirty="0">
                        <a:solidFill>
                          <a:srgbClr val="575DD3"/>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r h="485681">
                <a:tc>
                  <a:txBody>
                    <a:bodyPr/>
                    <a:lstStyle/>
                    <a:p>
                      <a:pPr marL="0" marR="0" algn="l">
                        <a:spcBef>
                          <a:spcPts val="0"/>
                        </a:spcBef>
                        <a:spcAft>
                          <a:spcPts val="0"/>
                        </a:spcAft>
                      </a:pPr>
                      <a:r>
                        <a:rPr lang="en-US" sz="2400" dirty="0" smtClean="0">
                          <a:solidFill>
                            <a:srgbClr val="00B050"/>
                          </a:solidFill>
                          <a:latin typeface="Times New Roman" pitchFamily="18" charset="0"/>
                          <a:ea typeface="SimSun"/>
                          <a:cs typeface="Times New Roman" pitchFamily="18" charset="0"/>
                        </a:rPr>
                        <a:t>7335</a:t>
                      </a:r>
                      <a:endParaRPr lang="en-US" sz="2400" dirty="0">
                        <a:solidFill>
                          <a:srgbClr val="00B050"/>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marL="0" marR="0" algn="l">
                        <a:spcBef>
                          <a:spcPts val="0"/>
                        </a:spcBef>
                        <a:spcAft>
                          <a:spcPts val="0"/>
                        </a:spcAft>
                      </a:pPr>
                      <a:r>
                        <a:rPr lang="en-US" sz="2400" dirty="0" smtClean="0">
                          <a:solidFill>
                            <a:srgbClr val="00B050"/>
                          </a:solidFill>
                          <a:latin typeface="Times New Roman" pitchFamily="18" charset="0"/>
                          <a:ea typeface="SimSun"/>
                          <a:cs typeface="Times New Roman" pitchFamily="18" charset="0"/>
                        </a:rPr>
                        <a:t>Impact</a:t>
                      </a:r>
                      <a:r>
                        <a:rPr lang="en-US" sz="2400" baseline="0" dirty="0" smtClean="0">
                          <a:solidFill>
                            <a:srgbClr val="00B050"/>
                          </a:solidFill>
                          <a:latin typeface="Times New Roman" pitchFamily="18" charset="0"/>
                          <a:ea typeface="SimSun"/>
                          <a:cs typeface="Times New Roman" pitchFamily="18" charset="0"/>
                        </a:rPr>
                        <a:t> of solar activity </a:t>
                      </a:r>
                      <a:r>
                        <a:rPr lang="en-US" sz="2400" baseline="0" dirty="0" smtClean="0">
                          <a:solidFill>
                            <a:srgbClr val="575DD3"/>
                          </a:solidFill>
                          <a:latin typeface="Times New Roman" pitchFamily="18" charset="0"/>
                          <a:ea typeface="SimSun"/>
                          <a:cs typeface="Times New Roman" pitchFamily="18" charset="0"/>
                        </a:rPr>
                        <a:t>(SDR small; endure, future)</a:t>
                      </a:r>
                      <a:endParaRPr lang="en-US" sz="2400" dirty="0">
                        <a:solidFill>
                          <a:srgbClr val="575DD3"/>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r>
              <a:tr h="452703">
                <a:tc>
                  <a:txBody>
                    <a:bodyPr/>
                    <a:lstStyle/>
                    <a:p>
                      <a:pPr marL="0" marR="0" algn="l">
                        <a:spcBef>
                          <a:spcPts val="0"/>
                        </a:spcBef>
                        <a:spcAft>
                          <a:spcPts val="0"/>
                        </a:spcAft>
                      </a:pPr>
                      <a:r>
                        <a:rPr lang="en-US" sz="2400" dirty="0" smtClean="0">
                          <a:latin typeface="Times New Roman" pitchFamily="18" charset="0"/>
                          <a:ea typeface="SimSun"/>
                          <a:cs typeface="Times New Roman" pitchFamily="18" charset="0"/>
                        </a:rPr>
                        <a:t>7283</a:t>
                      </a:r>
                      <a:endParaRPr lang="en-US" sz="2400" dirty="0">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l">
                        <a:spcBef>
                          <a:spcPts val="0"/>
                        </a:spcBef>
                        <a:spcAft>
                          <a:spcPts val="0"/>
                        </a:spcAft>
                      </a:pPr>
                      <a:r>
                        <a:rPr lang="en-US" sz="2400" dirty="0" smtClean="0">
                          <a:latin typeface="Times New Roman" pitchFamily="18" charset="0"/>
                          <a:ea typeface="SimSun"/>
                          <a:cs typeface="Times New Roman" pitchFamily="18" charset="0"/>
                        </a:rPr>
                        <a:t>Use of</a:t>
                      </a:r>
                      <a:r>
                        <a:rPr lang="en-US" sz="2400" baseline="0" dirty="0" smtClean="0">
                          <a:latin typeface="Times New Roman" pitchFamily="18" charset="0"/>
                          <a:ea typeface="SimSun"/>
                          <a:cs typeface="Times New Roman" pitchFamily="18" charset="0"/>
                        </a:rPr>
                        <a:t> Medium Resolution Data in Nadir Profile </a:t>
                      </a:r>
                      <a:r>
                        <a:rPr lang="en-US" sz="2400" baseline="0" dirty="0" smtClean="0">
                          <a:solidFill>
                            <a:srgbClr val="575DD3"/>
                          </a:solidFill>
                          <a:latin typeface="Times New Roman" pitchFamily="18" charset="0"/>
                          <a:ea typeface="SimSun"/>
                          <a:cs typeface="Times New Roman" pitchFamily="18" charset="0"/>
                        </a:rPr>
                        <a:t>(Future; J1)</a:t>
                      </a:r>
                      <a:endParaRPr lang="en-US" sz="2400" dirty="0">
                        <a:solidFill>
                          <a:srgbClr val="575DD3"/>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85681">
                <a:tc>
                  <a:txBody>
                    <a:bodyPr/>
                    <a:lstStyle/>
                    <a:p>
                      <a:pPr marL="0" marR="0" algn="l">
                        <a:spcBef>
                          <a:spcPts val="0"/>
                        </a:spcBef>
                        <a:spcAft>
                          <a:spcPts val="0"/>
                        </a:spcAft>
                      </a:pPr>
                      <a:r>
                        <a:rPr lang="en-US" sz="2400" dirty="0" smtClean="0">
                          <a:solidFill>
                            <a:srgbClr val="00B050"/>
                          </a:solidFill>
                          <a:latin typeface="Times New Roman" pitchFamily="18" charset="0"/>
                          <a:ea typeface="SimSun"/>
                          <a:cs typeface="Times New Roman" pitchFamily="18" charset="0"/>
                        </a:rPr>
                        <a:t>7260</a:t>
                      </a:r>
                      <a:endParaRPr lang="en-US" sz="2400" dirty="0">
                        <a:solidFill>
                          <a:srgbClr val="00B050"/>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l">
                        <a:spcBef>
                          <a:spcPts val="0"/>
                        </a:spcBef>
                        <a:spcAft>
                          <a:spcPts val="0"/>
                        </a:spcAft>
                      </a:pPr>
                      <a:r>
                        <a:rPr lang="en-US" sz="2400" dirty="0" smtClean="0">
                          <a:solidFill>
                            <a:srgbClr val="00B050"/>
                          </a:solidFill>
                          <a:latin typeface="Times New Roman" pitchFamily="18" charset="0"/>
                          <a:ea typeface="SimSun"/>
                          <a:cs typeface="Times New Roman" pitchFamily="18" charset="0"/>
                        </a:rPr>
                        <a:t>Impact of wavelength</a:t>
                      </a:r>
                      <a:r>
                        <a:rPr lang="en-US" sz="2400" baseline="0" dirty="0" smtClean="0">
                          <a:solidFill>
                            <a:srgbClr val="00B050"/>
                          </a:solidFill>
                          <a:latin typeface="Times New Roman" pitchFamily="18" charset="0"/>
                          <a:ea typeface="SimSun"/>
                          <a:cs typeface="Times New Roman" pitchFamily="18" charset="0"/>
                        </a:rPr>
                        <a:t> scale shift </a:t>
                      </a:r>
                      <a:r>
                        <a:rPr lang="en-US" sz="2400" baseline="0" dirty="0" smtClean="0">
                          <a:solidFill>
                            <a:srgbClr val="575DD3"/>
                          </a:solidFill>
                          <a:latin typeface="Times New Roman" pitchFamily="18" charset="0"/>
                          <a:ea typeface="SimSun"/>
                          <a:cs typeface="Times New Roman" pitchFamily="18" charset="0"/>
                        </a:rPr>
                        <a:t>(Small </a:t>
                      </a:r>
                      <a:r>
                        <a:rPr lang="en-US" sz="2400" baseline="0" dirty="0" smtClean="0">
                          <a:solidFill>
                            <a:srgbClr val="FF0000"/>
                          </a:solidFill>
                          <a:latin typeface="Times New Roman" pitchFamily="18" charset="0"/>
                          <a:ea typeface="SimSun"/>
                          <a:cs typeface="Times New Roman" pitchFamily="18" charset="0"/>
                        </a:rPr>
                        <a:t>after 7450</a:t>
                      </a:r>
                      <a:r>
                        <a:rPr lang="en-US" sz="2400" baseline="0" dirty="0" smtClean="0">
                          <a:solidFill>
                            <a:srgbClr val="575DD3"/>
                          </a:solidFill>
                          <a:latin typeface="Times New Roman" pitchFamily="18" charset="0"/>
                          <a:ea typeface="SimSun"/>
                          <a:cs typeface="Times New Roman" pitchFamily="18" charset="0"/>
                        </a:rPr>
                        <a:t>; endure)</a:t>
                      </a:r>
                      <a:endParaRPr lang="en-US" sz="2400" dirty="0">
                        <a:solidFill>
                          <a:srgbClr val="575DD3"/>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71941">
                <a:tc>
                  <a:txBody>
                    <a:bodyPr/>
                    <a:lstStyle/>
                    <a:p>
                      <a:pPr marL="0" marR="0" algn="l">
                        <a:spcBef>
                          <a:spcPts val="0"/>
                        </a:spcBef>
                        <a:spcAft>
                          <a:spcPts val="0"/>
                        </a:spcAft>
                      </a:pPr>
                      <a:r>
                        <a:rPr lang="en-US" sz="2400" dirty="0" smtClean="0">
                          <a:solidFill>
                            <a:srgbClr val="00B050"/>
                          </a:solidFill>
                          <a:latin typeface="Times New Roman" pitchFamily="18" charset="0"/>
                          <a:ea typeface="SimSun"/>
                          <a:cs typeface="Times New Roman" pitchFamily="18" charset="0"/>
                        </a:rPr>
                        <a:t>4802</a:t>
                      </a:r>
                      <a:endParaRPr lang="en-US" sz="2400" dirty="0">
                        <a:solidFill>
                          <a:srgbClr val="00B050"/>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l">
                        <a:spcBef>
                          <a:spcPts val="0"/>
                        </a:spcBef>
                        <a:spcAft>
                          <a:spcPts val="0"/>
                        </a:spcAft>
                      </a:pPr>
                      <a:r>
                        <a:rPr lang="en-US" sz="2400" dirty="0" smtClean="0">
                          <a:solidFill>
                            <a:srgbClr val="00B050"/>
                          </a:solidFill>
                          <a:latin typeface="Times New Roman" pitchFamily="18" charset="0"/>
                          <a:ea typeface="SimSun"/>
                          <a:cs typeface="Times New Roman" pitchFamily="18" charset="0"/>
                        </a:rPr>
                        <a:t>Snow/Ice flag</a:t>
                      </a:r>
                      <a:r>
                        <a:rPr lang="en-US" sz="2400" baseline="0" dirty="0" smtClean="0">
                          <a:solidFill>
                            <a:srgbClr val="00B050"/>
                          </a:solidFill>
                          <a:latin typeface="Times New Roman" pitchFamily="18" charset="0"/>
                          <a:ea typeface="SimSun"/>
                          <a:cs typeface="Times New Roman" pitchFamily="18" charset="0"/>
                        </a:rPr>
                        <a:t> is 0 everywhere </a:t>
                      </a:r>
                      <a:r>
                        <a:rPr lang="en-US" sz="2400" baseline="0" dirty="0" smtClean="0">
                          <a:solidFill>
                            <a:srgbClr val="575DD3"/>
                          </a:solidFill>
                          <a:latin typeface="Times New Roman" pitchFamily="18" charset="0"/>
                          <a:ea typeface="SimSun"/>
                          <a:cs typeface="Times New Roman" pitchFamily="18" charset="0"/>
                        </a:rPr>
                        <a:t>(Small; endure for Val Stage1)</a:t>
                      </a:r>
                      <a:endParaRPr lang="en-US" sz="2400" dirty="0">
                        <a:solidFill>
                          <a:srgbClr val="575DD3"/>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57200">
                <a:tc>
                  <a:txBody>
                    <a:bodyPr/>
                    <a:lstStyle/>
                    <a:p>
                      <a:pPr marL="0" marR="0" algn="l">
                        <a:spcBef>
                          <a:spcPts val="0"/>
                        </a:spcBef>
                        <a:spcAft>
                          <a:spcPts val="0"/>
                        </a:spcAft>
                      </a:pPr>
                      <a:r>
                        <a:rPr lang="en-US" sz="2400" dirty="0" smtClean="0">
                          <a:solidFill>
                            <a:schemeClr val="tx1"/>
                          </a:solidFill>
                          <a:latin typeface="Times New Roman" pitchFamily="18" charset="0"/>
                          <a:ea typeface="SimSun"/>
                          <a:cs typeface="Times New Roman" pitchFamily="18" charset="0"/>
                        </a:rPr>
                        <a:t>4256</a:t>
                      </a:r>
                      <a:endParaRPr lang="en-US" sz="2400" dirty="0">
                        <a:solidFill>
                          <a:schemeClr val="tx1"/>
                        </a:solidFill>
                        <a:latin typeface="Times New Roman" pitchFamily="18" charset="0"/>
                        <a:ea typeface="SimSun"/>
                        <a:cs typeface="Times New Roman"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dirty="0" smtClean="0">
                          <a:solidFill>
                            <a:schemeClr val="tx1"/>
                          </a:solidFill>
                          <a:latin typeface="Times New Roman" pitchFamily="18" charset="0"/>
                          <a:cs typeface="Times New Roman" pitchFamily="18" charset="0"/>
                        </a:rPr>
                        <a:t>V8 Algorithm for Profile EDR </a:t>
                      </a:r>
                      <a:r>
                        <a:rPr lang="en-US" sz="2400" b="0" i="0" u="none" strike="noStrike" dirty="0" smtClean="0">
                          <a:solidFill>
                            <a:srgbClr val="575DD3"/>
                          </a:solidFill>
                          <a:latin typeface="Times New Roman" pitchFamily="18" charset="0"/>
                          <a:cs typeface="Times New Roman" pitchFamily="18" charset="0"/>
                        </a:rPr>
                        <a:t>(Future)</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28466">
                <a:tc>
                  <a:txBody>
                    <a:bodyPr/>
                    <a:lstStyle/>
                    <a:p>
                      <a:pPr marL="0" marR="0" algn="l">
                        <a:spcBef>
                          <a:spcPts val="0"/>
                        </a:spcBef>
                        <a:spcAft>
                          <a:spcPts val="0"/>
                        </a:spcAft>
                      </a:pPr>
                      <a:r>
                        <a:rPr lang="en-US" sz="2400" dirty="0" smtClean="0">
                          <a:solidFill>
                            <a:srgbClr val="00B050"/>
                          </a:solidFill>
                          <a:latin typeface="Times New Roman"/>
                          <a:ea typeface="SimSun"/>
                        </a:rPr>
                        <a:t>7654</a:t>
                      </a:r>
                      <a:endParaRPr lang="en-US" sz="2400" dirty="0">
                        <a:solidFill>
                          <a:srgbClr val="00B050"/>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a:r>
                        <a:rPr lang="en-US" sz="2400" dirty="0" smtClean="0">
                          <a:solidFill>
                            <a:srgbClr val="00B050"/>
                          </a:solidFill>
                        </a:rPr>
                        <a:t>Day 1 Solar Spectra</a:t>
                      </a:r>
                      <a:r>
                        <a:rPr lang="en-US" sz="2400" baseline="0" dirty="0" smtClean="0">
                          <a:solidFill>
                            <a:srgbClr val="00B050"/>
                          </a:solidFill>
                        </a:rPr>
                        <a:t> </a:t>
                      </a:r>
                      <a:r>
                        <a:rPr lang="en-US" sz="2400" dirty="0" smtClean="0">
                          <a:solidFill>
                            <a:srgbClr val="FF0000"/>
                          </a:solidFill>
                        </a:rPr>
                        <a:t>(SDR Update in testing)</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85681">
                <a:tc>
                  <a:txBody>
                    <a:bodyPr/>
                    <a:lstStyle/>
                    <a:p>
                      <a:pPr marL="0" marR="0" algn="l">
                        <a:spcBef>
                          <a:spcPts val="0"/>
                        </a:spcBef>
                        <a:spcAft>
                          <a:spcPts val="0"/>
                        </a:spcAft>
                      </a:pPr>
                      <a:r>
                        <a:rPr lang="en-US" sz="2400" dirty="0" smtClean="0">
                          <a:solidFill>
                            <a:srgbClr val="00B050"/>
                          </a:solidFill>
                          <a:latin typeface="Times New Roman"/>
                          <a:ea typeface="SimSun"/>
                        </a:rPr>
                        <a:t>7450</a:t>
                      </a:r>
                      <a:endParaRPr lang="en-US" sz="2400" dirty="0">
                        <a:solidFill>
                          <a:srgbClr val="00B050"/>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l">
                        <a:spcBef>
                          <a:spcPts val="0"/>
                        </a:spcBef>
                        <a:spcAft>
                          <a:spcPts val="0"/>
                        </a:spcAft>
                      </a:pPr>
                      <a:r>
                        <a:rPr lang="en-US" sz="2400" dirty="0" smtClean="0">
                          <a:solidFill>
                            <a:srgbClr val="00B050"/>
                          </a:solidFill>
                        </a:rPr>
                        <a:t>Day</a:t>
                      </a:r>
                      <a:r>
                        <a:rPr lang="en-US" sz="2400" baseline="0" dirty="0" smtClean="0">
                          <a:solidFill>
                            <a:srgbClr val="00B050"/>
                          </a:solidFill>
                        </a:rPr>
                        <a:t> 1 </a:t>
                      </a:r>
                      <a:r>
                        <a:rPr lang="en-US" sz="2400" dirty="0" smtClean="0">
                          <a:solidFill>
                            <a:srgbClr val="00B050"/>
                          </a:solidFill>
                        </a:rPr>
                        <a:t>Wavelength Scale </a:t>
                      </a:r>
                      <a:r>
                        <a:rPr lang="en-US" sz="2400" dirty="0" smtClean="0">
                          <a:solidFill>
                            <a:srgbClr val="FF0000"/>
                          </a:solidFill>
                        </a:rPr>
                        <a:t>(SDR Update to annual</a:t>
                      </a:r>
                      <a:r>
                        <a:rPr lang="en-US" sz="2400" baseline="0" dirty="0" smtClean="0">
                          <a:solidFill>
                            <a:srgbClr val="FF0000"/>
                          </a:solidFill>
                        </a:rPr>
                        <a:t> average in testing; </a:t>
                      </a:r>
                      <a:r>
                        <a:rPr lang="en-US" sz="2400" baseline="0" dirty="0" smtClean="0">
                          <a:solidFill>
                            <a:srgbClr val="575DD3"/>
                          </a:solidFill>
                        </a:rPr>
                        <a:t>endure 7260)</a:t>
                      </a:r>
                      <a:endParaRPr lang="en-US" sz="2400" dirty="0">
                        <a:solidFill>
                          <a:srgbClr val="575DD3"/>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981481">
                <a:tc>
                  <a:txBody>
                    <a:bodyPr/>
                    <a:lstStyle/>
                    <a:p>
                      <a:pPr marL="0" marR="0" algn="l">
                        <a:spcBef>
                          <a:spcPts val="0"/>
                        </a:spcBef>
                        <a:spcAft>
                          <a:spcPts val="0"/>
                        </a:spcAft>
                      </a:pPr>
                      <a:r>
                        <a:rPr lang="en-US" sz="2400" dirty="0" smtClean="0">
                          <a:solidFill>
                            <a:srgbClr val="00B050"/>
                          </a:solidFill>
                          <a:latin typeface="Times New Roman"/>
                          <a:ea typeface="SimSun"/>
                        </a:rPr>
                        <a:t>5074</a:t>
                      </a:r>
                    </a:p>
                    <a:p>
                      <a:pPr marL="0" marR="0" algn="l">
                        <a:spcBef>
                          <a:spcPts val="0"/>
                        </a:spcBef>
                        <a:spcAft>
                          <a:spcPts val="0"/>
                        </a:spcAft>
                      </a:pPr>
                      <a:endParaRPr lang="en-US" sz="2400" dirty="0">
                        <a:solidFill>
                          <a:srgbClr val="00B050"/>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l">
                        <a:spcBef>
                          <a:spcPts val="0"/>
                        </a:spcBef>
                        <a:spcAft>
                          <a:spcPts val="0"/>
                        </a:spcAft>
                      </a:pPr>
                      <a:r>
                        <a:rPr lang="en-US" sz="2400" dirty="0" smtClean="0">
                          <a:solidFill>
                            <a:srgbClr val="00B050"/>
                          </a:solidFill>
                        </a:rPr>
                        <a:t>Generate</a:t>
                      </a:r>
                      <a:r>
                        <a:rPr lang="en-US" sz="2400" baseline="0" dirty="0" smtClean="0">
                          <a:solidFill>
                            <a:srgbClr val="00B050"/>
                          </a:solidFill>
                        </a:rPr>
                        <a:t> </a:t>
                      </a:r>
                      <a:r>
                        <a:rPr lang="en-US" sz="2400" dirty="0" smtClean="0">
                          <a:solidFill>
                            <a:srgbClr val="00B050"/>
                          </a:solidFill>
                        </a:rPr>
                        <a:t>soft calibration coefficients </a:t>
                      </a:r>
                      <a:r>
                        <a:rPr lang="en-US" sz="2400" dirty="0" smtClean="0">
                          <a:solidFill>
                            <a:srgbClr val="FF0000"/>
                          </a:solidFill>
                        </a:rPr>
                        <a:t>(Set SDR </a:t>
                      </a:r>
                      <a:r>
                        <a:rPr lang="en-US" sz="2400" baseline="0" dirty="0" smtClean="0">
                          <a:solidFill>
                            <a:srgbClr val="FF0000"/>
                          </a:solidFill>
                        </a:rPr>
                        <a:t>CFE u</a:t>
                      </a:r>
                      <a:r>
                        <a:rPr lang="en-US" sz="2400" dirty="0" smtClean="0">
                          <a:solidFill>
                            <a:srgbClr val="FF0000"/>
                          </a:solidFill>
                        </a:rPr>
                        <a:t>sing initial residuals and chasing orbits from NOAA-18/19 SBUV/2; </a:t>
                      </a:r>
                      <a:r>
                        <a:rPr lang="en-US" sz="2400" dirty="0" smtClean="0">
                          <a:solidFill>
                            <a:srgbClr val="575DD3"/>
                          </a:solidFill>
                        </a:rPr>
                        <a:t>time-dependent CFE for future degradation.</a:t>
                      </a:r>
                      <a:r>
                        <a:rPr lang="en-US" sz="2400" dirty="0" smtClean="0">
                          <a:solidFill>
                            <a:srgbClr val="FF0000"/>
                          </a:solidFill>
                        </a:rPr>
                        <a:t>)</a:t>
                      </a:r>
                      <a:endParaRPr lang="en-US" sz="2400" dirty="0">
                        <a:solidFill>
                          <a:srgbClr val="FF0000"/>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657693">
                <a:tc>
                  <a:txBody>
                    <a:bodyPr/>
                    <a:lstStyle/>
                    <a:p>
                      <a:pPr marL="0" marR="0" algn="l">
                        <a:spcBef>
                          <a:spcPts val="0"/>
                        </a:spcBef>
                        <a:spcAft>
                          <a:spcPts val="0"/>
                        </a:spcAft>
                      </a:pPr>
                      <a:r>
                        <a:rPr lang="en-US" sz="2400" dirty="0" smtClean="0">
                          <a:solidFill>
                            <a:srgbClr val="00B050"/>
                          </a:solidFill>
                          <a:latin typeface="Times New Roman"/>
                          <a:ea typeface="SimSun"/>
                        </a:rPr>
                        <a:t>NEW #### </a:t>
                      </a:r>
                      <a:endParaRPr lang="en-US" sz="2400" dirty="0">
                        <a:solidFill>
                          <a:srgbClr val="00B050"/>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l">
                        <a:spcBef>
                          <a:spcPts val="0"/>
                        </a:spcBef>
                        <a:spcAft>
                          <a:spcPts val="0"/>
                        </a:spcAft>
                      </a:pPr>
                      <a:r>
                        <a:rPr lang="en-US" sz="2400" dirty="0" smtClean="0">
                          <a:solidFill>
                            <a:srgbClr val="00B050"/>
                          </a:solidFill>
                          <a:latin typeface="Times New Roman"/>
                          <a:ea typeface="SimSun"/>
                        </a:rPr>
                        <a:t>Incorrect wavelengths</a:t>
                      </a:r>
                      <a:r>
                        <a:rPr lang="en-US" sz="2400" baseline="0" dirty="0" smtClean="0">
                          <a:solidFill>
                            <a:srgbClr val="00B050"/>
                          </a:solidFill>
                          <a:latin typeface="Times New Roman"/>
                          <a:ea typeface="SimSun"/>
                        </a:rPr>
                        <a:t> hardcoded in </a:t>
                      </a:r>
                      <a:r>
                        <a:rPr lang="en-US" sz="2400" baseline="0" dirty="0" err="1" smtClean="0">
                          <a:solidFill>
                            <a:srgbClr val="00B050"/>
                          </a:solidFill>
                          <a:latin typeface="Times New Roman"/>
                          <a:ea typeface="SimSun"/>
                        </a:rPr>
                        <a:t>glueware</a:t>
                      </a:r>
                      <a:r>
                        <a:rPr lang="en-US" sz="2400" baseline="0" dirty="0" smtClean="0">
                          <a:solidFill>
                            <a:srgbClr val="00B050"/>
                          </a:solidFill>
                          <a:latin typeface="Times New Roman"/>
                          <a:ea typeface="SimSun"/>
                        </a:rPr>
                        <a:t>.</a:t>
                      </a:r>
                      <a:r>
                        <a:rPr lang="en-US" sz="2400" baseline="0" dirty="0" smtClean="0">
                          <a:solidFill>
                            <a:srgbClr val="575DD3"/>
                          </a:solidFill>
                          <a:latin typeface="Times New Roman"/>
                          <a:ea typeface="SimSun"/>
                        </a:rPr>
                        <a:t> (SDR small </a:t>
                      </a:r>
                      <a:r>
                        <a:rPr lang="en-US" sz="2400" baseline="0" dirty="0" smtClean="0">
                          <a:solidFill>
                            <a:srgbClr val="FF0000"/>
                          </a:solidFill>
                          <a:latin typeface="Times New Roman"/>
                          <a:ea typeface="SimSun"/>
                        </a:rPr>
                        <a:t>after 5074</a:t>
                      </a:r>
                      <a:r>
                        <a:rPr lang="en-US" sz="2400" baseline="0" dirty="0" smtClean="0">
                          <a:solidFill>
                            <a:srgbClr val="575DD3"/>
                          </a:solidFill>
                          <a:latin typeface="Times New Roman"/>
                          <a:ea typeface="SimSun"/>
                        </a:rPr>
                        <a:t>; endure until CCR for Mx8.8)</a:t>
                      </a:r>
                      <a:endParaRPr lang="en-US" sz="2400" dirty="0">
                        <a:solidFill>
                          <a:srgbClr val="575DD3"/>
                        </a:solidFill>
                        <a:latin typeface="Times New Roman"/>
                        <a:ea typeface="SimSu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
        <p:nvSpPr>
          <p:cNvPr id="188417" name="Rectangle 1"/>
          <p:cNvSpPr>
            <a:spLocks noChangeArrowheads="1"/>
          </p:cNvSpPr>
          <p:nvPr/>
        </p:nvSpPr>
        <p:spPr bwMode="auto">
          <a:xfrm>
            <a:off x="2985808" y="-63785"/>
            <a:ext cx="317240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Open DRs Today</a:t>
            </a:r>
            <a:endParaRPr kumimoji="0" lang="en-US" sz="6000" b="0" i="0" u="none" strike="noStrike" cap="none" normalizeH="0" baseline="0" dirty="0" smtClean="0">
              <a:ln>
                <a:noFill/>
              </a:ln>
              <a:solidFill>
                <a:schemeClr val="tx1"/>
              </a:solidFill>
              <a:effectLst/>
              <a:latin typeface="Arial" pitchFamily="34" charset="0"/>
            </a:endParaRPr>
          </a:p>
        </p:txBody>
      </p:sp>
      <p:sp>
        <p:nvSpPr>
          <p:cNvPr id="5" name="Slide Number Placeholder 4"/>
          <p:cNvSpPr>
            <a:spLocks noGrp="1"/>
          </p:cNvSpPr>
          <p:nvPr>
            <p:ph type="sldNum" sz="quarter" idx="12"/>
          </p:nvPr>
        </p:nvSpPr>
        <p:spPr/>
        <p:txBody>
          <a:bodyPr/>
          <a:lstStyle/>
          <a:p>
            <a:fld id="{DF5EA597-D671-40E4-B0A9-DB87D029A05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432" y="167640"/>
            <a:ext cx="6391746" cy="822960"/>
          </a:xfrm>
        </p:spPr>
        <p:txBody>
          <a:bodyPr>
            <a:noAutofit/>
          </a:bodyPr>
          <a:lstStyle/>
          <a:p>
            <a:r>
              <a:rPr lang="en-US" sz="3600" dirty="0" smtClean="0"/>
              <a:t>Evaluation of the effects of marginal algorithm corrections</a:t>
            </a:r>
            <a:endParaRPr lang="en-US" sz="3600" dirty="0"/>
          </a:p>
        </p:txBody>
      </p:sp>
      <p:sp>
        <p:nvSpPr>
          <p:cNvPr id="3" name="Content Placeholder 2"/>
          <p:cNvSpPr>
            <a:spLocks noGrp="1"/>
          </p:cNvSpPr>
          <p:nvPr>
            <p:ph idx="1"/>
          </p:nvPr>
        </p:nvSpPr>
        <p:spPr>
          <a:xfrm>
            <a:off x="533400" y="1524000"/>
            <a:ext cx="8031089" cy="4559265"/>
          </a:xfrm>
        </p:spPr>
        <p:txBody>
          <a:bodyPr>
            <a:normAutofit lnSpcReduction="10000"/>
          </a:bodyPr>
          <a:lstStyle/>
          <a:p>
            <a:r>
              <a:rPr lang="en-US" dirty="0" smtClean="0"/>
              <a:t>Desired Algorithm Improvements in SDR</a:t>
            </a:r>
          </a:p>
          <a:p>
            <a:pPr lvl="1"/>
            <a:r>
              <a:rPr lang="en-US" dirty="0" smtClean="0"/>
              <a:t>Better Stray Light correction</a:t>
            </a:r>
          </a:p>
          <a:p>
            <a:pPr lvl="1"/>
            <a:r>
              <a:rPr lang="en-US" dirty="0" smtClean="0"/>
              <a:t>Annual cycle of Wavelength Scales</a:t>
            </a:r>
          </a:p>
          <a:p>
            <a:pPr lvl="1"/>
            <a:r>
              <a:rPr lang="en-US" dirty="0" smtClean="0"/>
              <a:t>Variations for Solar Activity</a:t>
            </a:r>
          </a:p>
          <a:p>
            <a:pPr lvl="1"/>
            <a:r>
              <a:rPr lang="en-US" dirty="0" smtClean="0"/>
              <a:t>Time-dependent Instrument Degradation</a:t>
            </a:r>
          </a:p>
          <a:p>
            <a:pPr lvl="1"/>
            <a:r>
              <a:rPr lang="en-US" dirty="0" smtClean="0"/>
              <a:t>Outlier detection / information concentration</a:t>
            </a:r>
          </a:p>
          <a:p>
            <a:r>
              <a:rPr lang="en-US" dirty="0" smtClean="0"/>
              <a:t>Evaluation of the effect of marginal algorithm inputs</a:t>
            </a:r>
          </a:p>
          <a:p>
            <a:pPr lvl="1"/>
            <a:r>
              <a:rPr lang="en-US" dirty="0" smtClean="0"/>
              <a:t>Error Bounds and Sensitivity Analyses</a:t>
            </a:r>
          </a:p>
        </p:txBody>
      </p:sp>
      <p:sp>
        <p:nvSpPr>
          <p:cNvPr id="4" name="Slide Number Placeholder 3"/>
          <p:cNvSpPr>
            <a:spLocks noGrp="1"/>
          </p:cNvSpPr>
          <p:nvPr>
            <p:ph type="sldNum" sz="quarter" idx="12"/>
          </p:nvPr>
        </p:nvSpPr>
        <p:spPr/>
        <p:txBody>
          <a:bodyPr/>
          <a:lstStyle/>
          <a:p>
            <a:fld id="{96E36F11-A39A-294D-A59D-6180D50ED29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225899"/>
            <a:ext cx="8229600" cy="5305529"/>
          </a:xfrm>
        </p:spPr>
        <p:txBody>
          <a:bodyPr>
            <a:normAutofit lnSpcReduction="10000"/>
          </a:bodyPr>
          <a:lstStyle/>
          <a:p>
            <a:r>
              <a:rPr lang="en-US" sz="2600" dirty="0" smtClean="0"/>
              <a:t>Algorithm Cal/Val Team Members</a:t>
            </a:r>
          </a:p>
          <a:p>
            <a:r>
              <a:rPr lang="en-US" sz="2600" dirty="0" smtClean="0"/>
              <a:t>Product Requirements</a:t>
            </a:r>
          </a:p>
          <a:p>
            <a:r>
              <a:rPr lang="en-US" sz="2600" dirty="0" smtClean="0"/>
              <a:t>Evaluation of algorithm performance to specification requirements</a:t>
            </a:r>
          </a:p>
          <a:p>
            <a:pPr lvl="1"/>
            <a:r>
              <a:rPr lang="en-US" sz="2200" dirty="0" smtClean="0"/>
              <a:t>Evaluation of the effect of required algorithm inputs</a:t>
            </a:r>
          </a:p>
          <a:p>
            <a:pPr lvl="1"/>
            <a:r>
              <a:rPr lang="en-US" sz="2200" dirty="0" smtClean="0"/>
              <a:t>Quality flag analysis/validation</a:t>
            </a:r>
          </a:p>
          <a:p>
            <a:pPr lvl="1"/>
            <a:r>
              <a:rPr lang="en-US" sz="2200" dirty="0" smtClean="0"/>
              <a:t>Error Budget</a:t>
            </a:r>
          </a:p>
          <a:p>
            <a:r>
              <a:rPr lang="en-US" sz="2600" dirty="0" smtClean="0"/>
              <a:t>Documentation</a:t>
            </a:r>
          </a:p>
          <a:p>
            <a:r>
              <a:rPr lang="en-US" sz="2400" dirty="0" smtClean="0"/>
              <a:t>Identification of Processing Environment</a:t>
            </a:r>
            <a:endParaRPr lang="en-US" sz="2600" dirty="0" smtClean="0"/>
          </a:p>
          <a:p>
            <a:r>
              <a:rPr lang="en-US" sz="2600" dirty="0" smtClean="0"/>
              <a:t>Users &amp; User Feedback</a:t>
            </a:r>
          </a:p>
          <a:p>
            <a:r>
              <a:rPr lang="en-US" sz="2600" dirty="0" smtClean="0"/>
              <a:t>Conclusion</a:t>
            </a:r>
          </a:p>
          <a:p>
            <a:r>
              <a:rPr lang="en-US" sz="2600" dirty="0" smtClean="0"/>
              <a:t>Path Forward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120602" y="365125"/>
            <a:ext cx="8544599" cy="6324600"/>
            <a:chOff x="120602" y="228600"/>
            <a:chExt cx="8544599" cy="6324600"/>
          </a:xfrm>
        </p:grpSpPr>
        <p:pic>
          <p:nvPicPr>
            <p:cNvPr id="5122" name="Picture 2"/>
            <p:cNvPicPr>
              <a:picLocks noChangeAspect="1" noChangeArrowheads="1"/>
            </p:cNvPicPr>
            <p:nvPr/>
          </p:nvPicPr>
          <p:blipFill>
            <a:blip r:embed="rId3" cstate="print"/>
            <a:srcRect/>
            <a:stretch>
              <a:fillRect/>
            </a:stretch>
          </p:blipFill>
          <p:spPr bwMode="auto">
            <a:xfrm>
              <a:off x="120602" y="228600"/>
              <a:ext cx="8544599" cy="6324600"/>
            </a:xfrm>
            <a:prstGeom prst="rect">
              <a:avLst/>
            </a:prstGeom>
            <a:noFill/>
            <a:ln w="9525">
              <a:noFill/>
              <a:miter lim="800000"/>
              <a:headEnd/>
              <a:tailEnd/>
            </a:ln>
          </p:spPr>
        </p:pic>
        <p:sp>
          <p:nvSpPr>
            <p:cNvPr id="6" name="TextBox 5"/>
            <p:cNvSpPr txBox="1"/>
            <p:nvPr/>
          </p:nvSpPr>
          <p:spPr>
            <a:xfrm>
              <a:off x="914400" y="3733800"/>
              <a:ext cx="2955489" cy="369332"/>
            </a:xfrm>
            <a:prstGeom prst="rect">
              <a:avLst/>
            </a:prstGeom>
            <a:noFill/>
          </p:spPr>
          <p:txBody>
            <a:bodyPr wrap="none" rtlCol="0">
              <a:spAutoFit/>
            </a:bodyPr>
            <a:lstStyle/>
            <a:p>
              <a:r>
                <a:rPr lang="en-US" dirty="0" smtClean="0"/>
                <a:t>Wavelength Shift Effects &lt; 1%</a:t>
              </a:r>
              <a:endParaRPr lang="en-US" dirty="0"/>
            </a:p>
          </p:txBody>
        </p:sp>
        <p:sp>
          <p:nvSpPr>
            <p:cNvPr id="7" name="TextBox 6"/>
            <p:cNvSpPr txBox="1"/>
            <p:nvPr/>
          </p:nvSpPr>
          <p:spPr>
            <a:xfrm>
              <a:off x="5410200" y="3733800"/>
              <a:ext cx="2581925" cy="369332"/>
            </a:xfrm>
            <a:prstGeom prst="rect">
              <a:avLst/>
            </a:prstGeom>
            <a:noFill/>
          </p:spPr>
          <p:txBody>
            <a:bodyPr wrap="none" rtlCol="0">
              <a:spAutoFit/>
            </a:bodyPr>
            <a:lstStyle/>
            <a:p>
              <a:r>
                <a:rPr lang="en-US" dirty="0" smtClean="0"/>
                <a:t>Solar Activity Effects &lt; 1%</a:t>
              </a:r>
              <a:endParaRPr lang="en-US" dirty="0"/>
            </a:p>
          </p:txBody>
        </p:sp>
        <p:sp>
          <p:nvSpPr>
            <p:cNvPr id="8" name="TextBox 7"/>
            <p:cNvSpPr txBox="1"/>
            <p:nvPr/>
          </p:nvSpPr>
          <p:spPr>
            <a:xfrm>
              <a:off x="2514600" y="609600"/>
              <a:ext cx="1410451" cy="369332"/>
            </a:xfrm>
            <a:prstGeom prst="rect">
              <a:avLst/>
            </a:prstGeom>
            <a:noFill/>
          </p:spPr>
          <p:txBody>
            <a:bodyPr wrap="none" rtlCol="0">
              <a:spAutoFit/>
            </a:bodyPr>
            <a:lstStyle/>
            <a:p>
              <a:r>
                <a:rPr lang="en-US" dirty="0" smtClean="0"/>
                <a:t>All Variations</a:t>
              </a:r>
              <a:endParaRPr lang="en-US" dirty="0"/>
            </a:p>
          </p:txBody>
        </p:sp>
        <p:sp>
          <p:nvSpPr>
            <p:cNvPr id="9" name="TextBox 8"/>
            <p:cNvSpPr txBox="1"/>
            <p:nvPr/>
          </p:nvSpPr>
          <p:spPr>
            <a:xfrm>
              <a:off x="5486400" y="533400"/>
              <a:ext cx="2833146" cy="646331"/>
            </a:xfrm>
            <a:prstGeom prst="rect">
              <a:avLst/>
            </a:prstGeom>
            <a:noFill/>
          </p:spPr>
          <p:txBody>
            <a:bodyPr wrap="square" rtlCol="0">
              <a:spAutoFit/>
            </a:bodyPr>
            <a:lstStyle/>
            <a:p>
              <a:r>
                <a:rPr lang="en-US" dirty="0" smtClean="0"/>
                <a:t>Instrument and Working Diffuser Degradation</a:t>
              </a:r>
              <a:endParaRPr lang="en-US" dirty="0"/>
            </a:p>
          </p:txBody>
        </p:sp>
        <p:grpSp>
          <p:nvGrpSpPr>
            <p:cNvPr id="21" name="Group 20"/>
            <p:cNvGrpSpPr/>
            <p:nvPr/>
          </p:nvGrpSpPr>
          <p:grpSpPr>
            <a:xfrm>
              <a:off x="947058" y="2286000"/>
              <a:ext cx="2830284" cy="609600"/>
              <a:chOff x="947058" y="457200"/>
              <a:chExt cx="2830284" cy="2438400"/>
            </a:xfrm>
          </p:grpSpPr>
          <p:cxnSp>
            <p:nvCxnSpPr>
              <p:cNvPr id="13" name="Straight Connector 12"/>
              <p:cNvCxnSpPr/>
              <p:nvPr/>
            </p:nvCxnSpPr>
            <p:spPr>
              <a:xfrm>
                <a:off x="947058"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02970"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25486"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0"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31028"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59628"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77342"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127172" y="2286000"/>
              <a:ext cx="2830284" cy="609600"/>
              <a:chOff x="947058" y="457200"/>
              <a:chExt cx="2830284" cy="2438400"/>
            </a:xfrm>
          </p:grpSpPr>
          <p:cxnSp>
            <p:nvCxnSpPr>
              <p:cNvPr id="26" name="Straight Connector 25"/>
              <p:cNvCxnSpPr/>
              <p:nvPr/>
            </p:nvCxnSpPr>
            <p:spPr>
              <a:xfrm>
                <a:off x="947058"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02970"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25486"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19400"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48000"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331028"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59628"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77342"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947058" y="5388428"/>
              <a:ext cx="2830284" cy="609600"/>
              <a:chOff x="947058" y="457200"/>
              <a:chExt cx="2830284" cy="2438400"/>
            </a:xfrm>
          </p:grpSpPr>
          <p:cxnSp>
            <p:nvCxnSpPr>
              <p:cNvPr id="35" name="Straight Connector 34"/>
              <p:cNvCxnSpPr/>
              <p:nvPr/>
            </p:nvCxnSpPr>
            <p:spPr>
              <a:xfrm>
                <a:off x="947058"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02970"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25486"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19400"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48000"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331028"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59628"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77342"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127172" y="5355772"/>
              <a:ext cx="2830284" cy="609600"/>
              <a:chOff x="947058" y="457200"/>
              <a:chExt cx="2830284" cy="2438400"/>
            </a:xfrm>
          </p:grpSpPr>
          <p:cxnSp>
            <p:nvCxnSpPr>
              <p:cNvPr id="44" name="Straight Connector 43"/>
              <p:cNvCxnSpPr/>
              <p:nvPr/>
            </p:nvCxnSpPr>
            <p:spPr>
              <a:xfrm>
                <a:off x="947058"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002970"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25486"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819400"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048000"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31028"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59628" y="457200"/>
                <a:ext cx="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77342" y="457200"/>
                <a:ext cx="0" cy="2438400"/>
              </a:xfrm>
              <a:prstGeom prst="line">
                <a:avLst/>
              </a:prstGeom>
              <a:ln w="19050">
                <a:solidFill>
                  <a:srgbClr val="DE0000"/>
                </a:solidFill>
              </a:ln>
            </p:spPr>
            <p:style>
              <a:lnRef idx="1">
                <a:schemeClr val="accent1"/>
              </a:lnRef>
              <a:fillRef idx="0">
                <a:schemeClr val="accent1"/>
              </a:fillRef>
              <a:effectRef idx="0">
                <a:schemeClr val="accent1"/>
              </a:effectRef>
              <a:fontRef idx="minor">
                <a:schemeClr val="tx1"/>
              </a:fontRef>
            </p:style>
          </p:cxnSp>
        </p:grpSp>
      </p:grpSp>
      <p:sp>
        <p:nvSpPr>
          <p:cNvPr id="4" name="Slide Number Placeholder 3"/>
          <p:cNvSpPr>
            <a:spLocks noGrp="1"/>
          </p:cNvSpPr>
          <p:nvPr>
            <p:ph type="sldNum" sz="quarter" idx="12"/>
          </p:nvPr>
        </p:nvSpPr>
        <p:spPr>
          <a:xfrm>
            <a:off x="6553200" y="6492875"/>
            <a:ext cx="2133600" cy="365125"/>
          </a:xfrm>
        </p:spPr>
        <p:txBody>
          <a:bodyPr/>
          <a:lstStyle/>
          <a:p>
            <a:fld id="{DF5EA597-D671-40E4-B0A9-DB87D029A054}" type="slidenum">
              <a:rPr lang="en-US" smtClean="0"/>
              <a:pPr/>
              <a:t>20</a:t>
            </a:fld>
            <a:endParaRPr lang="en-US"/>
          </a:p>
        </p:txBody>
      </p:sp>
      <p:cxnSp>
        <p:nvCxnSpPr>
          <p:cNvPr id="22" name="Straight Connector 21"/>
          <p:cNvCxnSpPr/>
          <p:nvPr/>
        </p:nvCxnSpPr>
        <p:spPr>
          <a:xfrm>
            <a:off x="5867400" y="6400800"/>
            <a:ext cx="0" cy="457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43200" y="6400800"/>
            <a:ext cx="3056286" cy="400110"/>
          </a:xfrm>
          <a:prstGeom prst="rect">
            <a:avLst/>
          </a:prstGeom>
          <a:noFill/>
        </p:spPr>
        <p:txBody>
          <a:bodyPr wrap="none" rtlCol="0">
            <a:spAutoFit/>
          </a:bodyPr>
          <a:lstStyle/>
          <a:p>
            <a:r>
              <a:rPr lang="en-US" sz="2000" dirty="0" smtClean="0"/>
              <a:t>Retrieval Channel Locations</a:t>
            </a:r>
            <a:endParaRPr lang="en-US" sz="2000" dirty="0"/>
          </a:p>
        </p:txBody>
      </p:sp>
      <p:sp>
        <p:nvSpPr>
          <p:cNvPr id="53" name="TextBox 52"/>
          <p:cNvSpPr txBox="1"/>
          <p:nvPr/>
        </p:nvSpPr>
        <p:spPr>
          <a:xfrm>
            <a:off x="1821388" y="76200"/>
            <a:ext cx="5493812" cy="369332"/>
          </a:xfrm>
          <a:prstGeom prst="rect">
            <a:avLst/>
          </a:prstGeom>
          <a:noFill/>
        </p:spPr>
        <p:txBody>
          <a:bodyPr wrap="none" rtlCol="0">
            <a:spAutoFit/>
          </a:bodyPr>
          <a:lstStyle/>
          <a:p>
            <a:r>
              <a:rPr lang="en-US" dirty="0" smtClean="0"/>
              <a:t>Analysis of Solar Measurements for the Working Diffuser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715962"/>
          </a:xfrm>
        </p:spPr>
        <p:txBody>
          <a:bodyPr>
            <a:noAutofit/>
          </a:bodyPr>
          <a:lstStyle/>
          <a:p>
            <a:r>
              <a:rPr lang="en-US" sz="3200" dirty="0" smtClean="0"/>
              <a:t>Spectral Patterns and Their Temporal Coefficients</a:t>
            </a:r>
            <a:endParaRPr lang="en-US" sz="3200"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21</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0" y="761999"/>
            <a:ext cx="4514850" cy="57721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t="395"/>
          <a:stretch>
            <a:fillRect/>
          </a:stretch>
        </p:blipFill>
        <p:spPr bwMode="auto">
          <a:xfrm>
            <a:off x="4495800" y="936363"/>
            <a:ext cx="4629150" cy="5533017"/>
          </a:xfrm>
          <a:prstGeom prst="rect">
            <a:avLst/>
          </a:prstGeom>
          <a:noFill/>
          <a:ln w="9525">
            <a:noFill/>
            <a:miter lim="800000"/>
            <a:headEnd/>
            <a:tailEnd/>
          </a:ln>
        </p:spPr>
      </p:pic>
      <p:sp>
        <p:nvSpPr>
          <p:cNvPr id="8" name="TextBox 7"/>
          <p:cNvSpPr txBox="1"/>
          <p:nvPr/>
        </p:nvSpPr>
        <p:spPr>
          <a:xfrm>
            <a:off x="5855465" y="685800"/>
            <a:ext cx="1916935" cy="338554"/>
          </a:xfrm>
          <a:prstGeom prst="rect">
            <a:avLst/>
          </a:prstGeom>
          <a:noFill/>
        </p:spPr>
        <p:txBody>
          <a:bodyPr wrap="none" rtlCol="0">
            <a:spAutoFit/>
          </a:bodyPr>
          <a:lstStyle/>
          <a:p>
            <a:r>
              <a:rPr lang="en-US" sz="1600" dirty="0" smtClean="0"/>
              <a:t>Solar activity pattern</a:t>
            </a:r>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lum bright="-20000" contrast="40000"/>
          </a:blip>
          <a:srcRect b="5722"/>
          <a:stretch>
            <a:fillRect/>
          </a:stretch>
        </p:blipFill>
        <p:spPr bwMode="auto">
          <a:xfrm>
            <a:off x="485775" y="504825"/>
            <a:ext cx="8201025" cy="6276975"/>
          </a:xfrm>
          <a:prstGeom prst="rect">
            <a:avLst/>
          </a:prstGeom>
          <a:noFill/>
          <a:ln w="9525">
            <a:noFill/>
            <a:miter lim="800000"/>
            <a:headEnd/>
            <a:tailEnd/>
          </a:ln>
        </p:spPr>
      </p:pic>
      <p:sp>
        <p:nvSpPr>
          <p:cNvPr id="5" name="TextBox 4"/>
          <p:cNvSpPr txBox="1"/>
          <p:nvPr/>
        </p:nvSpPr>
        <p:spPr>
          <a:xfrm>
            <a:off x="1578985" y="6412468"/>
            <a:ext cx="1011815" cy="369332"/>
          </a:xfrm>
          <a:prstGeom prst="rect">
            <a:avLst/>
          </a:prstGeom>
          <a:solidFill>
            <a:schemeClr val="bg1"/>
          </a:solidFill>
        </p:spPr>
        <p:txBody>
          <a:bodyPr wrap="none" rtlCol="0">
            <a:spAutoFit/>
          </a:bodyPr>
          <a:lstStyle/>
          <a:p>
            <a:r>
              <a:rPr lang="en-US" b="1" dirty="0" smtClean="0">
                <a:latin typeface="Courier New" pitchFamily="49" charset="0"/>
                <a:cs typeface="Courier New" pitchFamily="49" charset="0"/>
              </a:rPr>
              <a:t>250 nm</a:t>
            </a:r>
            <a:endParaRPr lang="en-US" b="1" dirty="0">
              <a:latin typeface="Courier New" pitchFamily="49" charset="0"/>
              <a:cs typeface="Courier New" pitchFamily="49" charset="0"/>
            </a:endParaRPr>
          </a:p>
        </p:txBody>
      </p:sp>
      <p:sp>
        <p:nvSpPr>
          <p:cNvPr id="6" name="TextBox 5"/>
          <p:cNvSpPr txBox="1"/>
          <p:nvPr/>
        </p:nvSpPr>
        <p:spPr>
          <a:xfrm>
            <a:off x="7217785" y="6412468"/>
            <a:ext cx="1011815" cy="369332"/>
          </a:xfrm>
          <a:prstGeom prst="rect">
            <a:avLst/>
          </a:prstGeom>
          <a:solidFill>
            <a:schemeClr val="bg1"/>
          </a:solidFill>
        </p:spPr>
        <p:txBody>
          <a:bodyPr wrap="none" rtlCol="0">
            <a:spAutoFit/>
          </a:bodyPr>
          <a:lstStyle/>
          <a:p>
            <a:r>
              <a:rPr lang="en-US" b="1" dirty="0" smtClean="0">
                <a:latin typeface="Courier New" pitchFamily="49" charset="0"/>
                <a:cs typeface="Courier New" pitchFamily="49" charset="0"/>
              </a:rPr>
              <a:t>310 nm</a:t>
            </a:r>
            <a:endParaRPr lang="en-US" b="1" dirty="0">
              <a:latin typeface="Courier New" pitchFamily="49" charset="0"/>
              <a:cs typeface="Courier New" pitchFamily="49" charset="0"/>
            </a:endParaRPr>
          </a:p>
        </p:txBody>
      </p:sp>
      <p:sp>
        <p:nvSpPr>
          <p:cNvPr id="7" name="Title 1"/>
          <p:cNvSpPr>
            <a:spLocks noGrp="1"/>
          </p:cNvSpPr>
          <p:nvPr>
            <p:ph type="title"/>
          </p:nvPr>
        </p:nvSpPr>
        <p:spPr>
          <a:xfrm>
            <a:off x="457200" y="152400"/>
            <a:ext cx="8229600" cy="334962"/>
          </a:xfrm>
        </p:spPr>
        <p:txBody>
          <a:bodyPr>
            <a:normAutofit fontScale="90000"/>
          </a:bodyPr>
          <a:lstStyle/>
          <a:p>
            <a:r>
              <a:rPr lang="en-US" dirty="0" smtClean="0"/>
              <a:t>Diffuser and Instrument Degradation</a:t>
            </a:r>
            <a:endParaRPr lang="en-US" dirty="0"/>
          </a:p>
        </p:txBody>
      </p:sp>
      <p:sp>
        <p:nvSpPr>
          <p:cNvPr id="8" name="Slide Number Placeholder 7"/>
          <p:cNvSpPr>
            <a:spLocks noGrp="1"/>
          </p:cNvSpPr>
          <p:nvPr>
            <p:ph type="sldNum" sz="quarter" idx="12"/>
          </p:nvPr>
        </p:nvSpPr>
        <p:spPr/>
        <p:txBody>
          <a:bodyPr/>
          <a:lstStyle/>
          <a:p>
            <a:fld id="{DF5EA597-D671-40E4-B0A9-DB87D029A054}" type="slidenum">
              <a:rPr lang="en-US" smtClean="0"/>
              <a:pPr/>
              <a:t>22</a:t>
            </a:fld>
            <a:endParaRPr lang="en-US"/>
          </a:p>
        </p:txBody>
      </p:sp>
      <p:cxnSp>
        <p:nvCxnSpPr>
          <p:cNvPr id="10" name="Straight Connector 9"/>
          <p:cNvCxnSpPr/>
          <p:nvPr/>
        </p:nvCxnSpPr>
        <p:spPr>
          <a:xfrm flipH="1">
            <a:off x="2057400" y="1295400"/>
            <a:ext cx="5562600" cy="1219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33600" y="2667000"/>
            <a:ext cx="3581400" cy="914400"/>
          </a:xfrm>
          <a:prstGeom prst="rect">
            <a:avLst/>
          </a:prstGeom>
        </p:spPr>
        <p:txBody>
          <a:bodyPr wrap="square">
            <a:spAutoFit/>
          </a:bodyPr>
          <a:lstStyle/>
          <a:p>
            <a:r>
              <a:rPr lang="en-US" dirty="0" smtClean="0">
                <a:solidFill>
                  <a:srgbClr val="00B0F0"/>
                </a:solidFill>
              </a:rPr>
              <a:t>Throughput degradation is at the smaller end of the range for heritage BUV instruments.</a:t>
            </a:r>
            <a:endParaRPr lang="en-US" dirty="0"/>
          </a:p>
        </p:txBody>
      </p:sp>
      <p:sp>
        <p:nvSpPr>
          <p:cNvPr id="13" name="Rectangle 12"/>
          <p:cNvSpPr/>
          <p:nvPr/>
        </p:nvSpPr>
        <p:spPr>
          <a:xfrm>
            <a:off x="5486400" y="3733800"/>
            <a:ext cx="970074" cy="369332"/>
          </a:xfrm>
          <a:prstGeom prst="rect">
            <a:avLst/>
          </a:prstGeom>
        </p:spPr>
        <p:txBody>
          <a:bodyPr wrap="none">
            <a:spAutoFit/>
          </a:bodyPr>
          <a:lstStyle/>
          <a:p>
            <a:r>
              <a:rPr lang="en-US" dirty="0" smtClean="0"/>
              <a:t>Working</a:t>
            </a:r>
            <a:endParaRPr lang="en-US" dirty="0"/>
          </a:p>
        </p:txBody>
      </p:sp>
      <p:sp>
        <p:nvSpPr>
          <p:cNvPr id="14" name="Rectangle 13"/>
          <p:cNvSpPr/>
          <p:nvPr/>
        </p:nvSpPr>
        <p:spPr>
          <a:xfrm>
            <a:off x="5410200" y="2145268"/>
            <a:ext cx="2258632" cy="369332"/>
          </a:xfrm>
          <a:prstGeom prst="rect">
            <a:avLst/>
          </a:prstGeom>
        </p:spPr>
        <p:txBody>
          <a:bodyPr wrap="none">
            <a:spAutoFit/>
          </a:bodyPr>
          <a:lstStyle/>
          <a:p>
            <a:r>
              <a:rPr lang="en-US" dirty="0" smtClean="0"/>
              <a:t>Reference/Instrument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2800" dirty="0" smtClean="0"/>
              <a:t>Variations (Maximum minus Minimum) in shorter wavelength channels from linear fit with 299 nm variations.</a:t>
            </a:r>
            <a:br>
              <a:rPr lang="en-US" sz="2800" dirty="0" smtClean="0"/>
            </a:br>
            <a:r>
              <a:rPr lang="en-US" sz="2800" dirty="0" smtClean="0"/>
              <a:t>May 15, 2013 vs. May 16, 2014</a:t>
            </a:r>
            <a:endParaRPr lang="en-US" sz="2800" dirty="0"/>
          </a:p>
        </p:txBody>
      </p:sp>
      <p:sp>
        <p:nvSpPr>
          <p:cNvPr id="3" name="Content Placeholder 2"/>
          <p:cNvSpPr>
            <a:spLocks noGrp="1"/>
          </p:cNvSpPr>
          <p:nvPr>
            <p:ph idx="1"/>
          </p:nvPr>
        </p:nvSpPr>
        <p:spPr>
          <a:xfrm>
            <a:off x="0" y="4800600"/>
            <a:ext cx="8991600" cy="1935163"/>
          </a:xfrm>
        </p:spPr>
        <p:txBody>
          <a:bodyPr>
            <a:noAutofit/>
          </a:bodyPr>
          <a:lstStyle/>
          <a:p>
            <a:pPr marL="0" indent="0">
              <a:buNone/>
            </a:pPr>
            <a:r>
              <a:rPr lang="en-US" sz="2000" dirty="0" smtClean="0"/>
              <a:t>The solid line shows the range of variations relative to polynomial fits of Earth radiances for low SZA cases that are correlated with similar variations for the 299 nm wavelength channel. The solid line shows the behavior before applying a laboratory-based stray light correction and the dotted line shows the behavior with the correction applied. The correction reduces the stray light by over 50% and the errors are now within limits. The </a:t>
            </a:r>
            <a:r>
              <a:rPr lang="en-US" sz="2000" dirty="0" smtClean="0">
                <a:solidFill>
                  <a:srgbClr val="FF0000"/>
                </a:solidFill>
              </a:rPr>
              <a:t>vertical red lines </a:t>
            </a:r>
            <a:r>
              <a:rPr lang="en-US" sz="2000" dirty="0" smtClean="0"/>
              <a:t>are retrieval channel locations.</a:t>
            </a:r>
            <a:endParaRPr lang="en-US" sz="2000"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23</a:t>
            </a:fld>
            <a:endParaRPr lang="en-US"/>
          </a:p>
        </p:txBody>
      </p:sp>
      <p:grpSp>
        <p:nvGrpSpPr>
          <p:cNvPr id="14" name="Group 13"/>
          <p:cNvGrpSpPr/>
          <p:nvPr/>
        </p:nvGrpSpPr>
        <p:grpSpPr>
          <a:xfrm>
            <a:off x="0" y="1447800"/>
            <a:ext cx="9144000" cy="3276600"/>
            <a:chOff x="0" y="1447800"/>
            <a:chExt cx="9144000" cy="3276600"/>
          </a:xfrm>
        </p:grpSpPr>
        <p:pic>
          <p:nvPicPr>
            <p:cNvPr id="1028" name="Picture 4"/>
            <p:cNvPicPr>
              <a:picLocks noChangeAspect="1" noChangeArrowheads="1"/>
            </p:cNvPicPr>
            <p:nvPr/>
          </p:nvPicPr>
          <p:blipFill>
            <a:blip r:embed="rId3" cstate="print"/>
            <a:srcRect l="797" r="3586" b="8021"/>
            <a:stretch>
              <a:fillRect/>
            </a:stretch>
          </p:blipFill>
          <p:spPr bwMode="auto">
            <a:xfrm>
              <a:off x="0" y="1447800"/>
              <a:ext cx="9144000" cy="3276600"/>
            </a:xfrm>
            <a:prstGeom prst="rect">
              <a:avLst/>
            </a:prstGeom>
            <a:noFill/>
            <a:ln w="9525">
              <a:noFill/>
              <a:miter lim="800000"/>
              <a:headEnd/>
              <a:tailEnd/>
            </a:ln>
          </p:spPr>
        </p:pic>
        <p:cxnSp>
          <p:nvCxnSpPr>
            <p:cNvPr id="10" name="Straight Connector 9"/>
            <p:cNvCxnSpPr/>
            <p:nvPr/>
          </p:nvCxnSpPr>
          <p:spPr>
            <a:xfrm flipV="1">
              <a:off x="1219200" y="1676400"/>
              <a:ext cx="0" cy="2590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486400" y="1676400"/>
              <a:ext cx="0" cy="2590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620000" y="1676400"/>
              <a:ext cx="0" cy="2590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610600" y="1676400"/>
              <a:ext cx="0" cy="2590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11162"/>
          </a:xfrm>
        </p:spPr>
        <p:txBody>
          <a:bodyPr>
            <a:noAutofit/>
          </a:bodyPr>
          <a:lstStyle/>
          <a:p>
            <a:pPr lvl="0"/>
            <a:r>
              <a:rPr lang="en-US" sz="2000" b="1" dirty="0" smtClean="0">
                <a:latin typeface="Times New Roman" pitchFamily="18" charset="0"/>
                <a:ea typeface="Times New Roman" pitchFamily="18" charset="0"/>
              </a:rPr>
              <a:t>Scatter Plots of Ozone Layer Variations versus Reflectivity Variations</a:t>
            </a:r>
            <a:br>
              <a:rPr lang="en-US" sz="2000" b="1" dirty="0" smtClean="0">
                <a:latin typeface="Times New Roman" pitchFamily="18" charset="0"/>
                <a:ea typeface="Times New Roman" pitchFamily="18" charset="0"/>
              </a:rPr>
            </a:br>
            <a:r>
              <a:rPr lang="en-US" sz="2000" b="1" dirty="0" smtClean="0">
                <a:latin typeface="Times New Roman" pitchFamily="18" charset="0"/>
                <a:ea typeface="Times New Roman" pitchFamily="18" charset="0"/>
              </a:rPr>
              <a:t> for the first five orbits of </a:t>
            </a:r>
            <a:r>
              <a:rPr lang="en-US" sz="2000" b="1" u="sng" dirty="0" smtClean="0">
                <a:latin typeface="Times New Roman" pitchFamily="18" charset="0"/>
                <a:ea typeface="Times New Roman" pitchFamily="18" charset="0"/>
              </a:rPr>
              <a:t>May 15, 2013 </a:t>
            </a:r>
            <a:endParaRPr lang="en-US" sz="2000" b="1" u="sng" dirty="0"/>
          </a:p>
        </p:txBody>
      </p:sp>
      <p:sp>
        <p:nvSpPr>
          <p:cNvPr id="4" name="Slide Number Placeholder 3"/>
          <p:cNvSpPr>
            <a:spLocks noGrp="1"/>
          </p:cNvSpPr>
          <p:nvPr>
            <p:ph type="sldNum" sz="quarter" idx="10"/>
          </p:nvPr>
        </p:nvSpPr>
        <p:spPr>
          <a:xfrm>
            <a:off x="228600" y="6356350"/>
            <a:ext cx="2133600" cy="365125"/>
          </a:xfrm>
        </p:spPr>
        <p:txBody>
          <a:bodyPr/>
          <a:lstStyle/>
          <a:p>
            <a:fld id="{B90F5B9D-61FC-4E29-ACC3-AC6D4651C8F8}" type="slidenum">
              <a:rPr lang="en-US" smtClean="0"/>
              <a:pPr/>
              <a:t>24</a:t>
            </a:fld>
            <a:endParaRPr lang="en-US"/>
          </a:p>
        </p:txBody>
      </p:sp>
      <p:sp>
        <p:nvSpPr>
          <p:cNvPr id="626690" name="Rectangle 2"/>
          <p:cNvSpPr>
            <a:spLocks noChangeArrowheads="1"/>
          </p:cNvSpPr>
          <p:nvPr/>
        </p:nvSpPr>
        <p:spPr bwMode="auto">
          <a:xfrm>
            <a:off x="0" y="0"/>
            <a:ext cx="9144000" cy="457200"/>
          </a:xfrm>
          <a:prstGeom prst="rect">
            <a:avLst/>
          </a:prstGeom>
          <a:noFill/>
          <a:ln w="12700"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36525" algn="l"/>
                <a:tab pos="622300" algn="l"/>
                <a:tab pos="1028700" algn="l"/>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626689" name="Picture 2"/>
          <p:cNvPicPr>
            <a:picLocks noChangeAspect="1" noChangeArrowheads="1"/>
          </p:cNvPicPr>
          <p:nvPr/>
        </p:nvPicPr>
        <p:blipFill>
          <a:blip r:embed="rId2" cstate="print">
            <a:lum bright="-20000" contrast="40000"/>
          </a:blip>
          <a:srcRect l="84" t="110"/>
          <a:stretch>
            <a:fillRect/>
          </a:stretch>
        </p:blipFill>
        <p:spPr bwMode="auto">
          <a:xfrm>
            <a:off x="1148663" y="691459"/>
            <a:ext cx="6699937" cy="5152495"/>
          </a:xfrm>
          <a:prstGeom prst="rect">
            <a:avLst/>
          </a:prstGeom>
          <a:noFill/>
        </p:spPr>
      </p:pic>
      <p:sp>
        <p:nvSpPr>
          <p:cNvPr id="626691" name="Rectangle 3"/>
          <p:cNvSpPr>
            <a:spLocks noChangeArrowheads="1"/>
          </p:cNvSpPr>
          <p:nvPr/>
        </p:nvSpPr>
        <p:spPr bwMode="auto">
          <a:xfrm>
            <a:off x="914400" y="5791200"/>
            <a:ext cx="8001000" cy="1077218"/>
          </a:xfrm>
          <a:prstGeom prst="rect">
            <a:avLst/>
          </a:prstGeom>
          <a:noFill/>
          <a:ln w="12700"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36525" algn="l"/>
                <a:tab pos="622300" algn="l"/>
                <a:tab pos="1028700" algn="l"/>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Upper Left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rPr>
              <a:t>Umkehr</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 Layer 12 and above (&gt; 0.25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rPr>
              <a:t>hPa</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a:t>
            </a:r>
            <a:r>
              <a:rPr lang="en-US" sz="1050" dirty="0" smtClean="0">
                <a:latin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Upper Right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rPr>
              <a:t>Umkehr</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 Layer 11 (0.5 – 0.25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rPr>
              <a:t>hPa</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136525" algn="l"/>
                <a:tab pos="622300" algn="l"/>
                <a:tab pos="1028700" algn="l"/>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Lower Left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rPr>
              <a:t>Umkehr</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 Layer 10 (1.0 – 0.5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rPr>
              <a:t>hPa</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a:t>
            </a:r>
            <a:r>
              <a:rPr lang="en-US" sz="1050" dirty="0" smtClean="0">
                <a:latin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Lower Right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rPr>
              <a:t>Umkehr</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 Layer 9 (2.0 – 1.0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rPr>
              <a:t>hPa</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136525" algn="l"/>
                <a:tab pos="622300" algn="l"/>
                <a:tab pos="1028700" algn="l"/>
              </a:tabLst>
            </a:pPr>
            <a:r>
              <a:rPr lang="en-US" dirty="0" smtClean="0">
                <a:solidFill>
                  <a:srgbClr val="00B050"/>
                </a:solidFill>
                <a:latin typeface="Times New Roman" pitchFamily="18" charset="0"/>
                <a:ea typeface="Times New Roman" pitchFamily="18" charset="0"/>
              </a:rPr>
              <a:t>Without corrections, stray light contributes to both the accuracy and precision </a:t>
            </a:r>
          </a:p>
          <a:p>
            <a:pPr marL="0" marR="0" lvl="0" indent="0" algn="l" defTabSz="914400" rtl="0" eaLnBrk="0" fontAlgn="base" latinLnBrk="0" hangingPunct="0">
              <a:lnSpc>
                <a:spcPct val="100000"/>
              </a:lnSpc>
              <a:spcBef>
                <a:spcPct val="0"/>
              </a:spcBef>
              <a:spcAft>
                <a:spcPct val="0"/>
              </a:spcAft>
              <a:buClrTx/>
              <a:buSzTx/>
              <a:buFontTx/>
              <a:buNone/>
              <a:tabLst>
                <a:tab pos="136525" algn="l"/>
                <a:tab pos="622300" algn="l"/>
                <a:tab pos="1028700" algn="l"/>
              </a:tabLst>
            </a:pPr>
            <a:r>
              <a:rPr lang="en-US" dirty="0" smtClean="0">
                <a:solidFill>
                  <a:srgbClr val="00B050"/>
                </a:solidFill>
                <a:latin typeface="Times New Roman" pitchFamily="18" charset="0"/>
                <a:ea typeface="Times New Roman" pitchFamily="18" charset="0"/>
              </a:rPr>
              <a:t>error budgets for the upper layers.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rPr>
              <a:t> </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endParaRPr>
          </a:p>
        </p:txBody>
      </p:sp>
      <p:sp>
        <p:nvSpPr>
          <p:cNvPr id="10" name="Rectangle 9"/>
          <p:cNvSpPr/>
          <p:nvPr/>
        </p:nvSpPr>
        <p:spPr>
          <a:xfrm>
            <a:off x="-76200" y="381000"/>
            <a:ext cx="2209800" cy="923330"/>
          </a:xfrm>
          <a:prstGeom prst="rect">
            <a:avLst/>
          </a:prstGeom>
        </p:spPr>
        <p:txBody>
          <a:bodyPr wrap="square">
            <a:spAutoFit/>
          </a:bodyPr>
          <a:lstStyle/>
          <a:p>
            <a:r>
              <a:rPr lang="en-US" dirty="0" smtClean="0">
                <a:solidFill>
                  <a:srgbClr val="00B0F0"/>
                </a:solidFill>
                <a:latin typeface="Times New Roman" pitchFamily="18" charset="0"/>
                <a:ea typeface="Times New Roman" pitchFamily="18" charset="0"/>
              </a:rPr>
              <a:t>Correlations are evidence of stray light impact. </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11162"/>
          </a:xfrm>
        </p:spPr>
        <p:txBody>
          <a:bodyPr>
            <a:noAutofit/>
          </a:bodyPr>
          <a:lstStyle/>
          <a:p>
            <a:pPr lvl="0"/>
            <a:r>
              <a:rPr lang="en-US" sz="2000" b="1" dirty="0" smtClean="0">
                <a:latin typeface="Times New Roman" pitchFamily="18" charset="0"/>
                <a:ea typeface="Times New Roman" pitchFamily="18" charset="0"/>
              </a:rPr>
              <a:t>Scatter Plots of Ozone Layer Variations versus Reflectivity Variations</a:t>
            </a:r>
            <a:br>
              <a:rPr lang="en-US" sz="2000" b="1" dirty="0" smtClean="0">
                <a:latin typeface="Times New Roman" pitchFamily="18" charset="0"/>
                <a:ea typeface="Times New Roman" pitchFamily="18" charset="0"/>
              </a:rPr>
            </a:br>
            <a:r>
              <a:rPr lang="en-US" sz="2000" b="1" dirty="0" smtClean="0">
                <a:latin typeface="Times New Roman" pitchFamily="18" charset="0"/>
                <a:ea typeface="Times New Roman" pitchFamily="18" charset="0"/>
              </a:rPr>
              <a:t> for the first five orbits of </a:t>
            </a:r>
            <a:r>
              <a:rPr lang="en-US" sz="2000" b="1" u="sng" dirty="0" smtClean="0">
                <a:latin typeface="Times New Roman" pitchFamily="18" charset="0"/>
                <a:ea typeface="Times New Roman" pitchFamily="18" charset="0"/>
              </a:rPr>
              <a:t>May 16, 2014 </a:t>
            </a:r>
            <a:endParaRPr lang="en-US" sz="2000" b="1" u="sng" dirty="0"/>
          </a:p>
        </p:txBody>
      </p:sp>
      <p:sp>
        <p:nvSpPr>
          <p:cNvPr id="4" name="Slide Number Placeholder 3"/>
          <p:cNvSpPr>
            <a:spLocks noGrp="1"/>
          </p:cNvSpPr>
          <p:nvPr>
            <p:ph type="sldNum" sz="quarter" idx="10"/>
          </p:nvPr>
        </p:nvSpPr>
        <p:spPr>
          <a:xfrm>
            <a:off x="228600" y="6356350"/>
            <a:ext cx="2133600" cy="365125"/>
          </a:xfrm>
        </p:spPr>
        <p:txBody>
          <a:bodyPr/>
          <a:lstStyle/>
          <a:p>
            <a:fld id="{B90F5B9D-61FC-4E29-ACC3-AC6D4651C8F8}" type="slidenum">
              <a:rPr lang="en-US" smtClean="0"/>
              <a:pPr/>
              <a:t>25</a:t>
            </a:fld>
            <a:endParaRPr lang="en-US"/>
          </a:p>
        </p:txBody>
      </p:sp>
      <p:sp>
        <p:nvSpPr>
          <p:cNvPr id="626690" name="Rectangle 2"/>
          <p:cNvSpPr>
            <a:spLocks noChangeArrowheads="1"/>
          </p:cNvSpPr>
          <p:nvPr/>
        </p:nvSpPr>
        <p:spPr bwMode="auto">
          <a:xfrm>
            <a:off x="0" y="0"/>
            <a:ext cx="9144000" cy="457200"/>
          </a:xfrm>
          <a:prstGeom prst="rect">
            <a:avLst/>
          </a:prstGeom>
          <a:noFill/>
          <a:ln w="12700"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36525" algn="l"/>
                <a:tab pos="622300" algn="l"/>
                <a:tab pos="1028700" algn="l"/>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8" name="Picture 2"/>
          <p:cNvPicPr>
            <a:picLocks noChangeAspect="1" noChangeArrowheads="1"/>
          </p:cNvPicPr>
          <p:nvPr/>
        </p:nvPicPr>
        <p:blipFill>
          <a:blip r:embed="rId3" cstate="print">
            <a:lum bright="-20000" contrast="40000"/>
          </a:blip>
          <a:srcRect/>
          <a:stretch>
            <a:fillRect/>
          </a:stretch>
        </p:blipFill>
        <p:spPr bwMode="auto">
          <a:xfrm>
            <a:off x="1215771" y="743712"/>
            <a:ext cx="6861429" cy="5047488"/>
          </a:xfrm>
          <a:prstGeom prst="rect">
            <a:avLst/>
          </a:prstGeom>
          <a:noFill/>
          <a:ln w="9525">
            <a:noFill/>
            <a:miter lim="800000"/>
            <a:headEnd/>
            <a:tailEnd/>
          </a:ln>
        </p:spPr>
      </p:pic>
      <p:sp>
        <p:nvSpPr>
          <p:cNvPr id="10" name="Rectangle 9"/>
          <p:cNvSpPr/>
          <p:nvPr/>
        </p:nvSpPr>
        <p:spPr>
          <a:xfrm>
            <a:off x="76200" y="381000"/>
            <a:ext cx="1676400" cy="646331"/>
          </a:xfrm>
          <a:prstGeom prst="rect">
            <a:avLst/>
          </a:prstGeom>
        </p:spPr>
        <p:txBody>
          <a:bodyPr wrap="square">
            <a:spAutoFit/>
          </a:bodyPr>
          <a:lstStyle/>
          <a:p>
            <a:r>
              <a:rPr lang="en-US" dirty="0" smtClean="0">
                <a:solidFill>
                  <a:srgbClr val="00B0F0"/>
                </a:solidFill>
                <a:latin typeface="Times New Roman" pitchFamily="18" charset="0"/>
                <a:ea typeface="Times New Roman" pitchFamily="18" charset="0"/>
              </a:rPr>
              <a:t>Reduced stray </a:t>
            </a:r>
          </a:p>
          <a:p>
            <a:r>
              <a:rPr lang="en-US" dirty="0" smtClean="0">
                <a:solidFill>
                  <a:srgbClr val="00B0F0"/>
                </a:solidFill>
                <a:latin typeface="Times New Roman" pitchFamily="18" charset="0"/>
                <a:ea typeface="Times New Roman" pitchFamily="18" charset="0"/>
              </a:rPr>
              <a:t>light impact. </a:t>
            </a:r>
            <a:endParaRPr lang="en-US" dirty="0">
              <a:solidFill>
                <a:srgbClr val="00B0F0"/>
              </a:solidFill>
            </a:endParaRPr>
          </a:p>
        </p:txBody>
      </p:sp>
      <p:sp>
        <p:nvSpPr>
          <p:cNvPr id="18" name="Rectangle 17"/>
          <p:cNvSpPr/>
          <p:nvPr/>
        </p:nvSpPr>
        <p:spPr>
          <a:xfrm>
            <a:off x="914400" y="5943600"/>
            <a:ext cx="7010400" cy="646331"/>
          </a:xfrm>
          <a:prstGeom prst="rect">
            <a:avLst/>
          </a:prstGeom>
        </p:spPr>
        <p:txBody>
          <a:bodyPr wrap="square">
            <a:spAutoFit/>
          </a:bodyPr>
          <a:lstStyle/>
          <a:p>
            <a:r>
              <a:rPr lang="en-US" dirty="0" smtClean="0">
                <a:solidFill>
                  <a:srgbClr val="575DD3"/>
                </a:solidFill>
              </a:rPr>
              <a:t>Scatter gives an upper limit on effect of instrument noise on the retrieval precision as there are real variations for different orbits and latitudes</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457200"/>
          </a:xfrm>
        </p:spPr>
        <p:txBody>
          <a:bodyPr>
            <a:normAutofit fontScale="90000"/>
          </a:bodyPr>
          <a:lstStyle/>
          <a:p>
            <a:r>
              <a:rPr lang="en-US" sz="3200" b="1" dirty="0" smtClean="0"/>
              <a:t>Instrument Performance</a:t>
            </a:r>
            <a:endParaRPr lang="en-US" sz="3200" b="1" dirty="0"/>
          </a:p>
        </p:txBody>
      </p:sp>
      <p:graphicFrame>
        <p:nvGraphicFramePr>
          <p:cNvPr id="4" name="Content Placeholder 3"/>
          <p:cNvGraphicFramePr>
            <a:graphicFrameLocks noGrp="1"/>
          </p:cNvGraphicFramePr>
          <p:nvPr>
            <p:ph idx="1"/>
          </p:nvPr>
        </p:nvGraphicFramePr>
        <p:xfrm>
          <a:off x="457200" y="609605"/>
          <a:ext cx="8229600" cy="4958265"/>
        </p:xfrm>
        <a:graphic>
          <a:graphicData uri="http://schemas.openxmlformats.org/drawingml/2006/table">
            <a:tbl>
              <a:tblPr firstRow="1" bandRow="1">
                <a:tableStyleId>{7DF18680-E054-41AD-8BC1-D1AEF772440D}</a:tableStyleId>
              </a:tblPr>
              <a:tblGrid>
                <a:gridCol w="2743200"/>
                <a:gridCol w="2438400"/>
                <a:gridCol w="3048000"/>
              </a:tblGrid>
              <a:tr h="293202">
                <a:tc>
                  <a:txBody>
                    <a:bodyPr/>
                    <a:lstStyle/>
                    <a:p>
                      <a:pPr marL="0" marR="0" algn="ctr">
                        <a:lnSpc>
                          <a:spcPct val="115000"/>
                        </a:lnSpc>
                        <a:spcBef>
                          <a:spcPts val="0"/>
                        </a:spcBef>
                        <a:spcAft>
                          <a:spcPts val="1000"/>
                        </a:spcAft>
                      </a:pPr>
                      <a:r>
                        <a:rPr lang="en-US" sz="1400" b="1" dirty="0" smtClean="0"/>
                        <a:t>Requirement</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400" b="1" dirty="0"/>
                        <a:t>Specification/Prediction Value</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400" b="1" dirty="0" smtClean="0"/>
                        <a:t>On-Orbit </a:t>
                      </a:r>
                      <a:r>
                        <a:rPr lang="en-US" sz="1400" b="1" dirty="0"/>
                        <a:t>Performance</a:t>
                      </a:r>
                      <a:endParaRPr lang="en-US" sz="1200" b="1" dirty="0">
                        <a:solidFill>
                          <a:schemeClr val="tx1"/>
                        </a:solidFill>
                        <a:latin typeface="Calibri"/>
                        <a:ea typeface="Calibri"/>
                        <a:cs typeface="Times New Roman"/>
                      </a:endParaRPr>
                    </a:p>
                  </a:txBody>
                  <a:tcPr marL="68580" marR="68580" marT="0" marB="0" anchor="ctr"/>
                </a:tc>
              </a:tr>
              <a:tr h="316393">
                <a:tc>
                  <a:txBody>
                    <a:bodyPr/>
                    <a:lstStyle/>
                    <a:p>
                      <a:pPr marL="0" marR="0" algn="ctr">
                        <a:lnSpc>
                          <a:spcPct val="115000"/>
                        </a:lnSpc>
                        <a:spcBef>
                          <a:spcPts val="0"/>
                        </a:spcBef>
                        <a:spcAft>
                          <a:spcPts val="0"/>
                        </a:spcAft>
                      </a:pPr>
                      <a:r>
                        <a:rPr lang="en-US" sz="1400" b="1" dirty="0"/>
                        <a:t>Non-linearity</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2% full well</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0.46%</a:t>
                      </a:r>
                      <a:endParaRPr lang="en-US" sz="1200" b="1" dirty="0">
                        <a:solidFill>
                          <a:schemeClr val="tx1"/>
                        </a:solidFill>
                        <a:latin typeface="Calibri"/>
                        <a:ea typeface="Calibri"/>
                        <a:cs typeface="Times New Roman"/>
                      </a:endParaRPr>
                    </a:p>
                  </a:txBody>
                  <a:tcPr marL="68580" marR="68580" marT="0" marB="0" anchor="ctr"/>
                </a:tc>
              </a:tr>
              <a:tr h="304800">
                <a:tc>
                  <a:txBody>
                    <a:bodyPr/>
                    <a:lstStyle/>
                    <a:p>
                      <a:pPr marL="0" marR="0" algn="ctr">
                        <a:lnSpc>
                          <a:spcPct val="115000"/>
                        </a:lnSpc>
                        <a:spcBef>
                          <a:spcPts val="0"/>
                        </a:spcBef>
                        <a:spcAft>
                          <a:spcPts val="0"/>
                        </a:spcAft>
                      </a:pPr>
                      <a:r>
                        <a:rPr lang="en-US" sz="1400" b="1" dirty="0"/>
                        <a:t>Non-linearity Knowledge</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0.5%</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~0.1</a:t>
                      </a:r>
                      <a:r>
                        <a:rPr lang="en-US" sz="1400" b="1" dirty="0"/>
                        <a:t>%</a:t>
                      </a:r>
                      <a:endParaRPr lang="en-US" sz="1200" b="1" dirty="0">
                        <a:solidFill>
                          <a:schemeClr val="tx1"/>
                        </a:solidFill>
                        <a:latin typeface="Calibri"/>
                        <a:ea typeface="Calibri"/>
                        <a:cs typeface="Times New Roman"/>
                      </a:endParaRPr>
                    </a:p>
                  </a:txBody>
                  <a:tcPr marL="68580" marR="68580" marT="0" marB="0" anchor="ctr"/>
                </a:tc>
              </a:tr>
              <a:tr h="386103">
                <a:tc>
                  <a:txBody>
                    <a:bodyPr/>
                    <a:lstStyle/>
                    <a:p>
                      <a:pPr marL="0" marR="0" algn="ctr">
                        <a:lnSpc>
                          <a:spcPct val="115000"/>
                        </a:lnSpc>
                        <a:spcBef>
                          <a:spcPts val="0"/>
                        </a:spcBef>
                        <a:spcAft>
                          <a:spcPts val="0"/>
                        </a:spcAft>
                      </a:pPr>
                      <a:r>
                        <a:rPr lang="en-US" sz="1400" b="1" dirty="0"/>
                        <a:t>On-orbit Wavelength Calibration</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0.01 nm</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smtClean="0">
                          <a:solidFill>
                            <a:srgbClr val="00B050"/>
                          </a:solidFill>
                        </a:rPr>
                        <a:t>&lt; 0.01 nm #</a:t>
                      </a:r>
                      <a:endParaRPr lang="en-US" sz="1100" b="1" dirty="0">
                        <a:solidFill>
                          <a:srgbClr val="00B050"/>
                        </a:solidFill>
                        <a:latin typeface="+mn-lt"/>
                        <a:ea typeface="Calibri"/>
                        <a:cs typeface="Times New Roman"/>
                      </a:endParaRPr>
                    </a:p>
                  </a:txBody>
                  <a:tcPr marL="68580" marR="68580" marT="0" marB="0" anchor="ctr"/>
                </a:tc>
              </a:tr>
              <a:tr h="756897">
                <a:tc>
                  <a:txBody>
                    <a:bodyPr/>
                    <a:lstStyle/>
                    <a:p>
                      <a:pPr marL="0" marR="0" algn="ctr">
                        <a:lnSpc>
                          <a:spcPct val="115000"/>
                        </a:lnSpc>
                        <a:spcBef>
                          <a:spcPts val="0"/>
                        </a:spcBef>
                        <a:spcAft>
                          <a:spcPts val="0"/>
                        </a:spcAft>
                      </a:pPr>
                      <a:r>
                        <a:rPr lang="en-US" sz="1400" b="1" dirty="0"/>
                        <a:t>Stray Light NM </a:t>
                      </a:r>
                      <a:endParaRPr lang="en-US" sz="1400" b="1" dirty="0" smtClean="0"/>
                    </a:p>
                    <a:p>
                      <a:pPr marL="0" marR="0" algn="ctr">
                        <a:lnSpc>
                          <a:spcPct val="115000"/>
                        </a:lnSpc>
                        <a:spcBef>
                          <a:spcPts val="0"/>
                        </a:spcBef>
                        <a:spcAft>
                          <a:spcPts val="0"/>
                        </a:spcAft>
                      </a:pPr>
                      <a:r>
                        <a:rPr lang="en-US" sz="1400" b="1" dirty="0" smtClean="0"/>
                        <a:t>Out-of-Band </a:t>
                      </a:r>
                      <a:r>
                        <a:rPr lang="en-US" sz="1400" b="1" dirty="0"/>
                        <a:t>+ Out-of-Field Response</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 2%</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B050"/>
                          </a:solidFill>
                        </a:rPr>
                        <a:t>average </a:t>
                      </a:r>
                      <a:r>
                        <a:rPr lang="en-US" sz="1400" b="1" dirty="0" smtClean="0">
                          <a:solidFill>
                            <a:srgbClr val="00B050"/>
                          </a:solidFill>
                        </a:rPr>
                        <a:t>~± </a:t>
                      </a:r>
                      <a:r>
                        <a:rPr lang="en-US" sz="1400" b="1" dirty="0">
                          <a:solidFill>
                            <a:srgbClr val="00B050"/>
                          </a:solidFill>
                        </a:rPr>
                        <a:t>1</a:t>
                      </a:r>
                      <a:r>
                        <a:rPr lang="en-US" sz="1400" b="1" dirty="0" smtClean="0">
                          <a:solidFill>
                            <a:srgbClr val="00B050"/>
                          </a:solidFill>
                        </a:rPr>
                        <a:t>%*</a:t>
                      </a:r>
                      <a:endParaRPr lang="en-US" sz="1200" b="1" dirty="0">
                        <a:solidFill>
                          <a:srgbClr val="00B050"/>
                        </a:solidFill>
                        <a:latin typeface="Calibri"/>
                        <a:ea typeface="Calibri"/>
                        <a:cs typeface="Times New Roman"/>
                      </a:endParaRPr>
                    </a:p>
                  </a:txBody>
                  <a:tcPr marL="68580" marR="68580" marT="0" marB="0" anchor="ctr"/>
                </a:tc>
              </a:tr>
              <a:tr h="386103">
                <a:tc>
                  <a:txBody>
                    <a:bodyPr/>
                    <a:lstStyle/>
                    <a:p>
                      <a:pPr marL="0" marR="0" algn="ctr">
                        <a:lnSpc>
                          <a:spcPct val="115000"/>
                        </a:lnSpc>
                        <a:spcBef>
                          <a:spcPts val="0"/>
                        </a:spcBef>
                        <a:spcAft>
                          <a:spcPts val="0"/>
                        </a:spcAft>
                      </a:pPr>
                      <a:r>
                        <a:rPr lang="en-US" sz="1400" b="1" dirty="0"/>
                        <a:t>Intra-Orbit Wavelength Stability</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&lt;0.02 </a:t>
                      </a:r>
                      <a:r>
                        <a:rPr lang="en-US" sz="1400" b="1" dirty="0"/>
                        <a:t>nm</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a:t>
                      </a:r>
                      <a:r>
                        <a:rPr lang="en-US" sz="1400" b="1" dirty="0" smtClean="0"/>
                        <a:t>0.01 </a:t>
                      </a:r>
                      <a:r>
                        <a:rPr lang="en-US" sz="1400" b="1" dirty="0"/>
                        <a:t>nm</a:t>
                      </a:r>
                      <a:endParaRPr lang="en-US" sz="1200" b="1" dirty="0">
                        <a:solidFill>
                          <a:schemeClr val="tx1"/>
                        </a:solidFill>
                        <a:latin typeface="Calibri"/>
                        <a:ea typeface="Calibri"/>
                        <a:cs typeface="Times New Roman"/>
                      </a:endParaRPr>
                    </a:p>
                  </a:txBody>
                  <a:tcPr marL="68580" marR="68580" marT="0" marB="0" anchor="ctr"/>
                </a:tc>
              </a:tr>
              <a:tr h="386103">
                <a:tc>
                  <a:txBody>
                    <a:bodyPr/>
                    <a:lstStyle/>
                    <a:p>
                      <a:pPr marL="0" marR="0" algn="ctr">
                        <a:lnSpc>
                          <a:spcPct val="115000"/>
                        </a:lnSpc>
                        <a:spcBef>
                          <a:spcPts val="0"/>
                        </a:spcBef>
                        <a:spcAft>
                          <a:spcPts val="0"/>
                        </a:spcAft>
                      </a:pPr>
                      <a:r>
                        <a:rPr lang="en-US" sz="1400" b="1" dirty="0"/>
                        <a:t>SNR</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chemeClr val="dk1"/>
                          </a:solidFill>
                          <a:latin typeface="+mn-lt"/>
                          <a:ea typeface="+mn-ea"/>
                          <a:cs typeface="+mn-cs"/>
                        </a:rPr>
                        <a:t>Channel</a:t>
                      </a:r>
                      <a:r>
                        <a:rPr lang="en-US" sz="1400" b="1" baseline="0" dirty="0" smtClean="0">
                          <a:solidFill>
                            <a:schemeClr val="dk1"/>
                          </a:solidFill>
                          <a:latin typeface="+mn-lt"/>
                          <a:ea typeface="+mn-ea"/>
                          <a:cs typeface="+mn-cs"/>
                        </a:rPr>
                        <a:t> Dependent</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As</a:t>
                      </a:r>
                      <a:r>
                        <a:rPr lang="en-US" sz="1400" b="1" baseline="0" dirty="0" smtClean="0"/>
                        <a:t> good as</a:t>
                      </a:r>
                      <a:r>
                        <a:rPr lang="en-US" sz="1400" b="1" dirty="0" smtClean="0"/>
                        <a:t> SBUV/2 at Alg.</a:t>
                      </a:r>
                      <a:r>
                        <a:rPr lang="en-US" sz="1400" b="1" baseline="0" dirty="0" smtClean="0"/>
                        <a:t> Channels &amp;</a:t>
                      </a:r>
                      <a:endParaRPr lang="en-US" sz="1200" b="1" dirty="0">
                        <a:solidFill>
                          <a:schemeClr val="tx1"/>
                        </a:solidFill>
                        <a:latin typeface="Calibri"/>
                        <a:ea typeface="Calibri"/>
                        <a:cs typeface="Times New Roman"/>
                      </a:endParaRPr>
                    </a:p>
                  </a:txBody>
                  <a:tcPr marL="68580" marR="68580" marT="0" marB="0" anchor="ctr"/>
                </a:tc>
              </a:tr>
              <a:tr h="386103">
                <a:tc>
                  <a:txBody>
                    <a:bodyPr/>
                    <a:lstStyle/>
                    <a:p>
                      <a:pPr marL="0" marR="0" algn="ctr">
                        <a:lnSpc>
                          <a:spcPct val="115000"/>
                        </a:lnSpc>
                        <a:spcBef>
                          <a:spcPts val="0"/>
                        </a:spcBef>
                        <a:spcAft>
                          <a:spcPts val="0"/>
                        </a:spcAft>
                      </a:pPr>
                      <a:r>
                        <a:rPr lang="en-US" sz="1400" b="1" dirty="0"/>
                        <a:t>Inter-Orbital Thermal Wavelength Shift</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&lt;0.02 </a:t>
                      </a:r>
                      <a:r>
                        <a:rPr lang="en-US" sz="1400" b="1" dirty="0"/>
                        <a:t>nm</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rgbClr val="00B050"/>
                          </a:solidFill>
                          <a:latin typeface="+mn-lt"/>
                          <a:ea typeface="Calibri"/>
                          <a:cs typeface="Times New Roman"/>
                        </a:rPr>
                        <a:t>0.03</a:t>
                      </a:r>
                      <a:r>
                        <a:rPr lang="en-US" sz="1400" b="1" baseline="0" dirty="0" smtClean="0">
                          <a:solidFill>
                            <a:srgbClr val="00B050"/>
                          </a:solidFill>
                          <a:latin typeface="+mn-lt"/>
                          <a:ea typeface="Calibri"/>
                          <a:cs typeface="Times New Roman"/>
                        </a:rPr>
                        <a:t>-nm amplitude annual cycle^</a:t>
                      </a:r>
                      <a:endParaRPr lang="en-US" sz="1200" b="1" dirty="0">
                        <a:solidFill>
                          <a:srgbClr val="00B050"/>
                        </a:solidFill>
                        <a:latin typeface="+mn-lt"/>
                        <a:ea typeface="Calibri"/>
                        <a:cs typeface="Times New Roman"/>
                      </a:endParaRPr>
                    </a:p>
                  </a:txBody>
                  <a:tcPr marL="68580" marR="68580" marT="0" marB="0" anchor="ctr"/>
                </a:tc>
              </a:tr>
              <a:tr h="351680">
                <a:tc>
                  <a:txBody>
                    <a:bodyPr/>
                    <a:lstStyle/>
                    <a:p>
                      <a:pPr marL="0" marR="0" algn="ctr">
                        <a:lnSpc>
                          <a:spcPct val="115000"/>
                        </a:lnSpc>
                        <a:spcBef>
                          <a:spcPts val="0"/>
                        </a:spcBef>
                        <a:spcAft>
                          <a:spcPts val="0"/>
                        </a:spcAft>
                      </a:pPr>
                      <a:r>
                        <a:rPr lang="en-US" sz="1400" b="1" dirty="0" smtClean="0"/>
                        <a:t>^CCD </a:t>
                      </a:r>
                      <a:r>
                        <a:rPr lang="en-US" sz="1400" b="1" dirty="0"/>
                        <a:t>Read Noise</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&lt;60 </a:t>
                      </a:r>
                      <a:r>
                        <a:rPr lang="en-US" sz="1400" b="1" dirty="0"/>
                        <a:t>–e RMS</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25 –e RMS</a:t>
                      </a:r>
                      <a:endParaRPr lang="en-US" sz="1200" b="1" dirty="0">
                        <a:solidFill>
                          <a:schemeClr val="tx1"/>
                        </a:solidFill>
                        <a:latin typeface="Calibri"/>
                        <a:ea typeface="Calibri"/>
                        <a:cs typeface="Times New Roman"/>
                      </a:endParaRPr>
                    </a:p>
                  </a:txBody>
                  <a:tcPr marL="68580" marR="68580" marT="0" marB="0" anchor="ctr"/>
                </a:tc>
              </a:tr>
              <a:tr h="304800">
                <a:tc>
                  <a:txBody>
                    <a:bodyPr/>
                    <a:lstStyle/>
                    <a:p>
                      <a:pPr marL="0" marR="0" algn="ctr">
                        <a:lnSpc>
                          <a:spcPct val="115000"/>
                        </a:lnSpc>
                        <a:spcBef>
                          <a:spcPts val="0"/>
                        </a:spcBef>
                        <a:spcAft>
                          <a:spcPts val="0"/>
                        </a:spcAft>
                      </a:pPr>
                      <a:r>
                        <a:rPr lang="en-US" sz="1400" b="1" dirty="0"/>
                        <a:t>Detector Gain</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&gt;43</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~45</a:t>
                      </a:r>
                      <a:endParaRPr lang="en-US" sz="1200" b="1" dirty="0">
                        <a:solidFill>
                          <a:schemeClr val="tx1"/>
                        </a:solidFill>
                        <a:latin typeface="Calibri"/>
                        <a:ea typeface="Calibri"/>
                        <a:cs typeface="Times New Roman"/>
                      </a:endParaRPr>
                    </a:p>
                  </a:txBody>
                  <a:tcPr marL="68580" marR="68580" marT="0" marB="0" anchor="ctr"/>
                </a:tc>
              </a:tr>
              <a:tr h="386103">
                <a:tc>
                  <a:txBody>
                    <a:bodyPr/>
                    <a:lstStyle/>
                    <a:p>
                      <a:pPr marL="0" marR="0" algn="ctr">
                        <a:lnSpc>
                          <a:spcPct val="115000"/>
                        </a:lnSpc>
                        <a:spcBef>
                          <a:spcPts val="0"/>
                        </a:spcBef>
                        <a:spcAft>
                          <a:spcPts val="0"/>
                        </a:spcAft>
                      </a:pPr>
                      <a:r>
                        <a:rPr lang="en-US" sz="1400" b="1" dirty="0"/>
                        <a:t>Absolute Irradiance Calibration Accuracy</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7%</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t>1~10</a:t>
                      </a:r>
                      <a:r>
                        <a:rPr lang="en-US" sz="1400" b="1" dirty="0"/>
                        <a:t>% </a:t>
                      </a:r>
                      <a:r>
                        <a:rPr lang="en-US" sz="1400" b="1" dirty="0" smtClean="0"/>
                        <a:t>,</a:t>
                      </a:r>
                      <a:r>
                        <a:rPr lang="en-US" sz="1400" b="1" baseline="0" dirty="0" smtClean="0"/>
                        <a:t> a</a:t>
                      </a:r>
                      <a:r>
                        <a:rPr lang="en-US" sz="1400" b="1" dirty="0" smtClean="0"/>
                        <a:t>verage: ~7%</a:t>
                      </a:r>
                      <a:endParaRPr lang="en-US" sz="1200" b="1" dirty="0">
                        <a:solidFill>
                          <a:schemeClr val="tx1"/>
                        </a:solidFill>
                        <a:latin typeface="Calibri"/>
                        <a:ea typeface="Calibri"/>
                        <a:cs typeface="Times New Roman"/>
                      </a:endParaRPr>
                    </a:p>
                  </a:txBody>
                  <a:tcPr marL="68580" marR="68580" marT="0" marB="0" anchor="ctr"/>
                </a:tc>
              </a:tr>
              <a:tr h="386103">
                <a:tc>
                  <a:txBody>
                    <a:bodyPr/>
                    <a:lstStyle/>
                    <a:p>
                      <a:pPr marL="0" marR="0" algn="ctr">
                        <a:lnSpc>
                          <a:spcPct val="115000"/>
                        </a:lnSpc>
                        <a:spcBef>
                          <a:spcPts val="0"/>
                        </a:spcBef>
                        <a:spcAft>
                          <a:spcPts val="0"/>
                        </a:spcAft>
                      </a:pPr>
                      <a:r>
                        <a:rPr lang="en-US" sz="1400" b="1" dirty="0"/>
                        <a:t>Absolute Radiance Calibration Accuracy</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8%</a:t>
                      </a:r>
                      <a:endParaRPr lang="en-US" sz="1200" b="1" dirty="0">
                        <a:solidFill>
                          <a:schemeClr val="tx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&lt; 5%</a:t>
                      </a:r>
                      <a:endParaRPr lang="en-US" sz="1200" b="1" dirty="0">
                        <a:solidFill>
                          <a:schemeClr val="tx1"/>
                        </a:solidFill>
                        <a:latin typeface="Calibri"/>
                        <a:ea typeface="Calibri"/>
                        <a:cs typeface="Times New Roman"/>
                      </a:endParaRPr>
                    </a:p>
                  </a:txBody>
                  <a:tcPr marL="68580" marR="68580" marT="0" marB="0" anchor="ctr"/>
                </a:tc>
              </a:tr>
            </a:tbl>
          </a:graphicData>
        </a:graphic>
      </p:graphicFrame>
      <p:sp>
        <p:nvSpPr>
          <p:cNvPr id="6" name="Slide Number Placeholder 5"/>
          <p:cNvSpPr>
            <a:spLocks noGrp="1"/>
          </p:cNvSpPr>
          <p:nvPr>
            <p:ph type="sldNum" sz="quarter" idx="12"/>
          </p:nvPr>
        </p:nvSpPr>
        <p:spPr/>
        <p:txBody>
          <a:bodyPr/>
          <a:lstStyle/>
          <a:p>
            <a:fld id="{96E36F11-A39A-294D-A59D-6180D50ED29D}" type="slidenum">
              <a:rPr lang="en-US" smtClean="0"/>
              <a:pPr/>
              <a:t>26</a:t>
            </a:fld>
            <a:endParaRPr lang="en-US" dirty="0"/>
          </a:p>
        </p:txBody>
      </p:sp>
      <p:sp>
        <p:nvSpPr>
          <p:cNvPr id="8" name="TextBox 7"/>
          <p:cNvSpPr txBox="1"/>
          <p:nvPr/>
        </p:nvSpPr>
        <p:spPr>
          <a:xfrm>
            <a:off x="7467600" y="6477000"/>
            <a:ext cx="1524000" cy="307777"/>
          </a:xfrm>
          <a:prstGeom prst="rect">
            <a:avLst/>
          </a:prstGeom>
          <a:noFill/>
        </p:spPr>
        <p:txBody>
          <a:bodyPr wrap="square" rtlCol="0">
            <a:spAutoFit/>
          </a:bodyPr>
          <a:lstStyle/>
          <a:p>
            <a:pPr algn="r"/>
            <a:r>
              <a:rPr lang="en-US" sz="1400" b="1" dirty="0" smtClean="0"/>
              <a:t>C. Pan</a:t>
            </a:r>
            <a:endParaRPr lang="en-US" sz="1400" b="1" dirty="0"/>
          </a:p>
        </p:txBody>
      </p:sp>
      <p:sp>
        <p:nvSpPr>
          <p:cNvPr id="9" name="TextBox 8"/>
          <p:cNvSpPr txBox="1"/>
          <p:nvPr/>
        </p:nvSpPr>
        <p:spPr>
          <a:xfrm>
            <a:off x="533400" y="5562600"/>
            <a:ext cx="7566690" cy="1200329"/>
          </a:xfrm>
          <a:prstGeom prst="rect">
            <a:avLst/>
          </a:prstGeom>
          <a:noFill/>
        </p:spPr>
        <p:txBody>
          <a:bodyPr wrap="square" rtlCol="0">
            <a:spAutoFit/>
          </a:bodyPr>
          <a:lstStyle/>
          <a:p>
            <a:r>
              <a:rPr lang="en-US" dirty="0" smtClean="0">
                <a:solidFill>
                  <a:srgbClr val="00B050"/>
                </a:solidFill>
              </a:rPr>
              <a:t># After new analysis of Day 1 Solar</a:t>
            </a:r>
          </a:p>
          <a:p>
            <a:r>
              <a:rPr lang="en-US" dirty="0" smtClean="0">
                <a:solidFill>
                  <a:srgbClr val="00B050"/>
                </a:solidFill>
              </a:rPr>
              <a:t>* After measurement-based correction using prelaunch characterization</a:t>
            </a:r>
          </a:p>
          <a:p>
            <a:r>
              <a:rPr lang="en-US" dirty="0" smtClean="0">
                <a:solidFill>
                  <a:srgbClr val="00B050"/>
                </a:solidFill>
              </a:rPr>
              <a:t>^ Regular annual cycle affects accuracy and stability</a:t>
            </a:r>
          </a:p>
          <a:p>
            <a:r>
              <a:rPr lang="en-US" dirty="0" smtClean="0"/>
              <a:t>&amp; Information concentration possible by using near-by channels.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Error Impacts on Precision/Accuracy</a:t>
            </a:r>
            <a:endParaRPr lang="en-US" dirty="0"/>
          </a:p>
        </p:txBody>
      </p:sp>
      <p:sp>
        <p:nvSpPr>
          <p:cNvPr id="3" name="Content Placeholder 2"/>
          <p:cNvSpPr>
            <a:spLocks noGrp="1"/>
          </p:cNvSpPr>
          <p:nvPr>
            <p:ph idx="1"/>
          </p:nvPr>
        </p:nvSpPr>
        <p:spPr>
          <a:xfrm>
            <a:off x="457200" y="762000"/>
            <a:ext cx="8382000" cy="5943600"/>
          </a:xfrm>
        </p:spPr>
        <p:txBody>
          <a:bodyPr>
            <a:normAutofit fontScale="77500" lnSpcReduction="20000"/>
          </a:bodyPr>
          <a:lstStyle/>
          <a:p>
            <a:r>
              <a:rPr lang="en-US" dirty="0" smtClean="0">
                <a:solidFill>
                  <a:srgbClr val="575DD3"/>
                </a:solidFill>
              </a:rPr>
              <a:t>The sensitivity of the ozone retrievals to radiance/irradiance ratio errors is approximately 1.6%::1% .</a:t>
            </a:r>
          </a:p>
          <a:p>
            <a:r>
              <a:rPr lang="en-US" dirty="0" smtClean="0"/>
              <a:t>Wavelength scale produces radiance variations of ±1% </a:t>
            </a:r>
          </a:p>
          <a:p>
            <a:pPr lvl="1"/>
            <a:r>
              <a:rPr lang="en-US" dirty="0" smtClean="0"/>
              <a:t>1.6%/1% x 1% = 1.6% O3 effects</a:t>
            </a:r>
          </a:p>
          <a:p>
            <a:pPr>
              <a:buNone/>
            </a:pPr>
            <a:r>
              <a:rPr lang="en-US" dirty="0" smtClean="0"/>
              <a:t>	and ozone cross-section, alpha, of ±0.4 %, </a:t>
            </a:r>
          </a:p>
          <a:p>
            <a:pPr lvl="1"/>
            <a:r>
              <a:rPr lang="en-US" dirty="0" smtClean="0"/>
              <a:t>0.02 nm x 100%/5 nm x 1%/1% = 0.4% O3 effects</a:t>
            </a:r>
          </a:p>
          <a:p>
            <a:r>
              <a:rPr lang="en-US" dirty="0" smtClean="0"/>
              <a:t>Solar activity produces irradiance variations of ±1%</a:t>
            </a:r>
          </a:p>
          <a:p>
            <a:pPr lvl="1"/>
            <a:r>
              <a:rPr lang="en-US" dirty="0" smtClean="0"/>
              <a:t>1.6%/1% x 1% = 1.6% O3 effects</a:t>
            </a:r>
          </a:p>
          <a:p>
            <a:r>
              <a:rPr lang="en-US" dirty="0" smtClean="0"/>
              <a:t>Instrument degradation is -0.5%/year at 253 nm</a:t>
            </a:r>
          </a:p>
          <a:p>
            <a:pPr lvl="1"/>
            <a:r>
              <a:rPr lang="en-US" dirty="0" smtClean="0"/>
              <a:t>1.6%/1% x 0.5%/year = 0.8%/year O3 effects  (annual update to CFE)</a:t>
            </a:r>
          </a:p>
          <a:p>
            <a:r>
              <a:rPr lang="en-US" dirty="0" smtClean="0"/>
              <a:t>Stray light errors are now approximately 1/3 of the original errors with radiance variations of ±1%</a:t>
            </a:r>
          </a:p>
          <a:p>
            <a:pPr lvl="1"/>
            <a:r>
              <a:rPr lang="en-US" dirty="0" smtClean="0"/>
              <a:t>1.6%/1% x 1% = 1.6% O3 effects </a:t>
            </a:r>
          </a:p>
          <a:p>
            <a:r>
              <a:rPr lang="en-US" dirty="0" smtClean="0"/>
              <a:t>New DR####: Small (1% in alpha) error from incorrect channel assignment in </a:t>
            </a:r>
            <a:r>
              <a:rPr lang="en-US" dirty="0" err="1" smtClean="0"/>
              <a:t>glueware</a:t>
            </a:r>
            <a:r>
              <a:rPr lang="en-US" dirty="0" smtClean="0"/>
              <a:t>. Will be removed to first order with soft calibration as it is primarily a bias.</a:t>
            </a:r>
          </a:p>
        </p:txBody>
      </p:sp>
      <p:sp>
        <p:nvSpPr>
          <p:cNvPr id="4" name="Slide Number Placeholder 3"/>
          <p:cNvSpPr>
            <a:spLocks noGrp="1"/>
          </p:cNvSpPr>
          <p:nvPr>
            <p:ph type="sldNum" sz="quarter" idx="12"/>
          </p:nvPr>
        </p:nvSpPr>
        <p:spPr/>
        <p:txBody>
          <a:bodyPr/>
          <a:lstStyle/>
          <a:p>
            <a:fld id="{DF5EA597-D671-40E4-B0A9-DB87D029A05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Quality flag analysis/validation</a:t>
            </a:r>
            <a:endParaRPr lang="en-US" dirty="0"/>
          </a:p>
        </p:txBody>
      </p:sp>
      <p:sp>
        <p:nvSpPr>
          <p:cNvPr id="3" name="Content Placeholder 2"/>
          <p:cNvSpPr>
            <a:spLocks noGrp="1"/>
          </p:cNvSpPr>
          <p:nvPr>
            <p:ph idx="1"/>
          </p:nvPr>
        </p:nvSpPr>
        <p:spPr>
          <a:xfrm>
            <a:off x="645060" y="1406968"/>
            <a:ext cx="7853881" cy="4360089"/>
          </a:xfrm>
        </p:spPr>
        <p:txBody>
          <a:bodyPr>
            <a:normAutofit lnSpcReduction="10000"/>
          </a:bodyPr>
          <a:lstStyle/>
          <a:p>
            <a:r>
              <a:rPr lang="en-US" dirty="0" smtClean="0"/>
              <a:t>Quality Flags</a:t>
            </a:r>
          </a:p>
          <a:p>
            <a:pPr lvl="1"/>
            <a:r>
              <a:rPr lang="en-US" dirty="0" smtClean="0"/>
              <a:t>Switched names corrected. (July 2013)</a:t>
            </a:r>
          </a:p>
          <a:p>
            <a:pPr lvl="1"/>
            <a:r>
              <a:rPr lang="en-US" dirty="0" smtClean="0"/>
              <a:t>SAA Functioning properly.</a:t>
            </a:r>
          </a:p>
          <a:p>
            <a:pPr lvl="1"/>
            <a:r>
              <a:rPr lang="en-US" dirty="0" smtClean="0"/>
              <a:t>Ascending/Descending fixed (August 2013).</a:t>
            </a:r>
          </a:p>
          <a:p>
            <a:pPr lvl="1"/>
            <a:r>
              <a:rPr lang="en-US" dirty="0" smtClean="0"/>
              <a:t>Terrain pressure limit fixed (February 2013)</a:t>
            </a:r>
          </a:p>
          <a:p>
            <a:pPr lvl="1"/>
            <a:r>
              <a:rPr lang="en-US" dirty="0" smtClean="0"/>
              <a:t>No snow ice reported.</a:t>
            </a:r>
          </a:p>
          <a:p>
            <a:r>
              <a:rPr lang="en-US" dirty="0" smtClean="0"/>
              <a:t>Other quality flag analysis/validation Provided in Provisional report. Summary on the next slide.</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dirty="0" smtClean="0"/>
              <a:t>IMOPO Error Flags</a:t>
            </a:r>
            <a:endParaRPr lang="en-US" dirty="0"/>
          </a:p>
        </p:txBody>
      </p:sp>
      <p:sp>
        <p:nvSpPr>
          <p:cNvPr id="3" name="Content Placeholder 2"/>
          <p:cNvSpPr>
            <a:spLocks noGrp="1"/>
          </p:cNvSpPr>
          <p:nvPr>
            <p:ph idx="1"/>
          </p:nvPr>
        </p:nvSpPr>
        <p:spPr>
          <a:xfrm>
            <a:off x="152400" y="304800"/>
            <a:ext cx="8839200" cy="6172200"/>
          </a:xfrm>
        </p:spPr>
        <p:txBody>
          <a:bodyPr>
            <a:noAutofit/>
          </a:bodyPr>
          <a:lstStyle/>
          <a:p>
            <a:pPr>
              <a:spcBef>
                <a:spcPts val="0"/>
              </a:spcBef>
            </a:pPr>
            <a:r>
              <a:rPr lang="en-US" sz="1800" dirty="0" smtClean="0"/>
              <a:t>Individual Flags</a:t>
            </a:r>
          </a:p>
          <a:p>
            <a:pPr lvl="1">
              <a:spcBef>
                <a:spcPts val="0"/>
              </a:spcBef>
            </a:pPr>
            <a:r>
              <a:rPr lang="en-US" sz="1600" dirty="0" smtClean="0"/>
              <a:t>Sun Glint,  SAA, and Eclipse are all set correctly</a:t>
            </a:r>
          </a:p>
          <a:p>
            <a:pPr lvl="1">
              <a:spcBef>
                <a:spcPts val="0"/>
              </a:spcBef>
            </a:pPr>
            <a:r>
              <a:rPr lang="en-US" sz="1600" dirty="0" smtClean="0"/>
              <a:t>SO2 Index is running too negative; it and the Volcano Contamination Index (VMI) are affected by initial calibration uncertainties.</a:t>
            </a:r>
          </a:p>
          <a:p>
            <a:pPr lvl="1">
              <a:spcBef>
                <a:spcPts val="0"/>
              </a:spcBef>
            </a:pPr>
            <a:r>
              <a:rPr lang="en-US" sz="1600" dirty="0" smtClean="0">
                <a:solidFill>
                  <a:srgbClr val="00B050"/>
                </a:solidFill>
              </a:rPr>
              <a:t>Snow/Ice is always zero – DR #4802</a:t>
            </a:r>
          </a:p>
          <a:p>
            <a:pPr>
              <a:spcBef>
                <a:spcPts val="0"/>
              </a:spcBef>
            </a:pPr>
            <a:r>
              <a:rPr lang="en-US" sz="1800" dirty="0" smtClean="0"/>
              <a:t>Profile Error Codes*</a:t>
            </a:r>
          </a:p>
          <a:p>
            <a:pPr lvl="1">
              <a:spcBef>
                <a:spcPts val="0"/>
              </a:spcBef>
            </a:pPr>
            <a:r>
              <a:rPr lang="en-US" sz="1600" dirty="0" smtClean="0"/>
              <a:t>Code 1 is set correctly (Lower three layers)</a:t>
            </a:r>
          </a:p>
          <a:p>
            <a:pPr lvl="1">
              <a:spcBef>
                <a:spcPts val="0"/>
              </a:spcBef>
            </a:pPr>
            <a:r>
              <a:rPr lang="en-US" sz="1600" dirty="0" smtClean="0"/>
              <a:t>Code 2 is set correctly (</a:t>
            </a:r>
            <a:r>
              <a:rPr lang="en-US" sz="1600" dirty="0" err="1" smtClean="0"/>
              <a:t>BestTOZ</a:t>
            </a:r>
            <a:r>
              <a:rPr lang="en-US" sz="1600" dirty="0" smtClean="0"/>
              <a:t> </a:t>
            </a:r>
            <a:r>
              <a:rPr lang="en-US" sz="1600" dirty="0" err="1" smtClean="0"/>
              <a:t>vs</a:t>
            </a:r>
            <a:r>
              <a:rPr lang="en-US" sz="1600" dirty="0" smtClean="0"/>
              <a:t> </a:t>
            </a:r>
            <a:r>
              <a:rPr lang="en-US" sz="1600" dirty="0" err="1" smtClean="0"/>
              <a:t>ProTOZ</a:t>
            </a:r>
            <a:r>
              <a:rPr lang="en-US" sz="1600" dirty="0" smtClean="0"/>
              <a:t>)</a:t>
            </a:r>
          </a:p>
          <a:p>
            <a:pPr lvl="1">
              <a:spcBef>
                <a:spcPts val="0"/>
              </a:spcBef>
            </a:pPr>
            <a:r>
              <a:rPr lang="en-US" sz="1600" dirty="0" smtClean="0"/>
              <a:t>Code 3 is set correctly (large final residuals – often for data in SAA)</a:t>
            </a:r>
          </a:p>
          <a:p>
            <a:pPr lvl="1">
              <a:spcBef>
                <a:spcPts val="0"/>
              </a:spcBef>
            </a:pPr>
            <a:r>
              <a:rPr lang="en-US" sz="1600" dirty="0" smtClean="0"/>
              <a:t>Code 5 is set correctly (C outside of range – often for data in SAA)</a:t>
            </a:r>
          </a:p>
          <a:p>
            <a:pPr lvl="1">
              <a:spcBef>
                <a:spcPts val="0"/>
              </a:spcBef>
            </a:pPr>
            <a:r>
              <a:rPr lang="en-US" sz="1600" dirty="0" smtClean="0"/>
              <a:t>Codes 4, 6, 7 &amp; 8 conditions are not met in samples</a:t>
            </a:r>
          </a:p>
          <a:p>
            <a:pPr lvl="1">
              <a:spcBef>
                <a:spcPts val="0"/>
              </a:spcBef>
            </a:pPr>
            <a:r>
              <a:rPr lang="en-US" sz="1600" dirty="0" smtClean="0"/>
              <a:t>Code 9 (Bad counts/missing measurements)</a:t>
            </a:r>
          </a:p>
          <a:p>
            <a:pPr lvl="1">
              <a:spcBef>
                <a:spcPts val="0"/>
              </a:spcBef>
            </a:pPr>
            <a:r>
              <a:rPr lang="en-US" sz="1600" dirty="0" smtClean="0"/>
              <a:t>Code 20 Invalid or out-of-range inputs – Flagged all terrain pressure &gt; 1.001 atm. until </a:t>
            </a:r>
            <a:r>
              <a:rPr lang="en-US" sz="1600" dirty="0" smtClean="0">
                <a:solidFill>
                  <a:srgbClr val="00B0F0"/>
                </a:solidFill>
              </a:rPr>
              <a:t>fixed in February 2013</a:t>
            </a:r>
            <a:r>
              <a:rPr lang="en-US" sz="1600" dirty="0" smtClean="0"/>
              <a:t>.</a:t>
            </a:r>
          </a:p>
          <a:p>
            <a:pPr lvl="1">
              <a:spcBef>
                <a:spcPts val="0"/>
              </a:spcBef>
            </a:pPr>
            <a:r>
              <a:rPr lang="en-US" sz="1600" dirty="0" smtClean="0"/>
              <a:t>Descending Flag (+10) in error, </a:t>
            </a:r>
            <a:r>
              <a:rPr lang="en-US" sz="1600" dirty="0" smtClean="0">
                <a:solidFill>
                  <a:srgbClr val="00B0F0"/>
                </a:solidFill>
              </a:rPr>
              <a:t>fixed with DR 5046/CCR881 in Mx8.0</a:t>
            </a:r>
            <a:r>
              <a:rPr lang="en-US" sz="1600" dirty="0" smtClean="0"/>
              <a:t>.</a:t>
            </a:r>
            <a:endParaRPr lang="en-US" sz="1400" dirty="0" smtClean="0"/>
          </a:p>
          <a:p>
            <a:pPr>
              <a:spcBef>
                <a:spcPts val="0"/>
              </a:spcBef>
            </a:pPr>
            <a:r>
              <a:rPr lang="en-US" sz="1800" dirty="0" smtClean="0"/>
              <a:t>Total Ozone Error Codes*</a:t>
            </a:r>
          </a:p>
          <a:p>
            <a:pPr lvl="1">
              <a:spcBef>
                <a:spcPts val="0"/>
              </a:spcBef>
            </a:pPr>
            <a:r>
              <a:rPr lang="en-US" sz="1600" dirty="0" smtClean="0"/>
              <a:t>Codes 1 &amp; 2 are set correctly by comparing S </a:t>
            </a:r>
            <a:r>
              <a:rPr lang="en-US" sz="1400" dirty="0" smtClean="0"/>
              <a:t>x</a:t>
            </a:r>
            <a:r>
              <a:rPr lang="en-US" sz="1600" dirty="0" smtClean="0"/>
              <a:t> Omega to 1.5 and 3.5 </a:t>
            </a:r>
            <a:r>
              <a:rPr lang="en-US" sz="1600" dirty="0" err="1" smtClean="0"/>
              <a:t>atm</a:t>
            </a:r>
            <a:r>
              <a:rPr lang="en-US" sz="1600" dirty="0" smtClean="0"/>
              <a:t>-cm, respectively</a:t>
            </a:r>
          </a:p>
          <a:p>
            <a:pPr lvl="1">
              <a:spcBef>
                <a:spcPts val="0"/>
              </a:spcBef>
            </a:pPr>
            <a:r>
              <a:rPr lang="en-US" sz="1600" dirty="0" smtClean="0"/>
              <a:t>Code 4 is set correctly (Pair differences)</a:t>
            </a:r>
          </a:p>
          <a:p>
            <a:pPr lvl="1">
              <a:spcBef>
                <a:spcPts val="0"/>
              </a:spcBef>
            </a:pPr>
            <a:r>
              <a:rPr lang="en-US" sz="1600" dirty="0" smtClean="0"/>
              <a:t>TOZ Error Code 5 matches  PRO Code 2</a:t>
            </a:r>
          </a:p>
          <a:p>
            <a:pPr lvl="1">
              <a:spcBef>
                <a:spcPts val="0"/>
              </a:spcBef>
            </a:pPr>
            <a:r>
              <a:rPr lang="en-US" sz="1600" dirty="0" smtClean="0"/>
              <a:t>Code 7 not seen; Photometer Reflectivity difference is not in the output.  All channels are coincident.</a:t>
            </a:r>
          </a:p>
          <a:p>
            <a:pPr lvl="1">
              <a:spcBef>
                <a:spcPts val="0"/>
              </a:spcBef>
            </a:pPr>
            <a:r>
              <a:rPr lang="en-US" sz="1600" dirty="0" smtClean="0"/>
              <a:t>Codes 8 &amp; 9 conditions are not met in samples; Codes 3 &amp; 6 are Spares</a:t>
            </a:r>
          </a:p>
          <a:p>
            <a:pPr lvl="1">
              <a:spcBef>
                <a:spcPts val="0"/>
              </a:spcBef>
            </a:pPr>
            <a:r>
              <a:rPr lang="en-US" sz="1600" dirty="0" smtClean="0"/>
              <a:t>Code 20 Invalid or out-of-range inputs – matches profile behavior</a:t>
            </a:r>
          </a:p>
          <a:p>
            <a:pPr lvl="1">
              <a:spcBef>
                <a:spcPts val="0"/>
              </a:spcBef>
            </a:pPr>
            <a:r>
              <a:rPr lang="en-US" sz="1600" dirty="0" smtClean="0"/>
              <a:t>Descending Flag (+10) matches Profile Error behavior</a:t>
            </a:r>
            <a:endParaRPr lang="en-US" sz="1400" dirty="0" smtClean="0"/>
          </a:p>
          <a:p>
            <a:pPr marL="342900" lvl="1" indent="-342900">
              <a:spcBef>
                <a:spcPts val="0"/>
              </a:spcBef>
              <a:buNone/>
            </a:pPr>
            <a:r>
              <a:rPr lang="en-US" sz="1800" dirty="0" smtClean="0"/>
              <a:t>*</a:t>
            </a:r>
            <a:r>
              <a:rPr lang="en-US" sz="1800" dirty="0" smtClean="0">
                <a:solidFill>
                  <a:srgbClr val="00B0F0"/>
                </a:solidFill>
              </a:rPr>
              <a:t>Profile and total ozone error flags were switched in the HDF5 output. This was fixed with the implementation of PCR 27740 in 2013</a:t>
            </a:r>
            <a:r>
              <a:rPr lang="en-US" sz="1800" dirty="0" smtClean="0"/>
              <a:t>.</a:t>
            </a:r>
          </a:p>
        </p:txBody>
      </p:sp>
      <p:sp>
        <p:nvSpPr>
          <p:cNvPr id="4" name="Slide Number Placeholder 3"/>
          <p:cNvSpPr>
            <a:spLocks noGrp="1"/>
          </p:cNvSpPr>
          <p:nvPr>
            <p:ph type="sldNum" sz="quarter" idx="12"/>
          </p:nvPr>
        </p:nvSpPr>
        <p:spPr/>
        <p:txBody>
          <a:bodyPr/>
          <a:lstStyle/>
          <a:p>
            <a:fld id="{DF5EA597-D671-40E4-B0A9-DB87D029A054}"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38150" y="0"/>
            <a:ext cx="8229600" cy="6477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baseline="0" dirty="0" smtClean="0">
                <a:solidFill>
                  <a:schemeClr val="dk1"/>
                </a:solidFill>
                <a:latin typeface="Calibri"/>
                <a:ea typeface="Calibri"/>
                <a:cs typeface="Calibri"/>
                <a:sym typeface="Calibri"/>
              </a:rPr>
              <a:t>Ozone</a:t>
            </a:r>
            <a:r>
              <a:rPr lang="en-US" sz="3200" b="0" i="1" u="none" strike="noStrike" cap="none" baseline="0" dirty="0" smtClean="0">
                <a:solidFill>
                  <a:schemeClr val="dk1"/>
                </a:solidFill>
                <a:latin typeface="Calibri"/>
                <a:ea typeface="Calibri"/>
                <a:cs typeface="Calibri"/>
                <a:sym typeface="Calibri"/>
              </a:rPr>
              <a:t> </a:t>
            </a:r>
            <a:r>
              <a:rPr lang="en-US" sz="3200" b="0" i="0" u="none" strike="noStrike" cap="none" baseline="0" dirty="0">
                <a:solidFill>
                  <a:schemeClr val="dk1"/>
                </a:solidFill>
                <a:latin typeface="Calibri"/>
                <a:ea typeface="Calibri"/>
                <a:cs typeface="Calibri"/>
                <a:sym typeface="Calibri"/>
              </a:rPr>
              <a:t>Cal/Val </a:t>
            </a:r>
            <a:r>
              <a:rPr lang="en-US" sz="3200" b="0" i="0" u="none" strike="noStrike" cap="none" baseline="0" dirty="0" smtClean="0">
                <a:solidFill>
                  <a:schemeClr val="dk1"/>
                </a:solidFill>
                <a:latin typeface="Calibri"/>
                <a:ea typeface="Calibri"/>
                <a:cs typeface="Calibri"/>
                <a:sym typeface="Calibri"/>
              </a:rPr>
              <a:t>Team Membership</a:t>
            </a:r>
            <a:endParaRPr lang="en-US" sz="3200" b="0" i="0" u="none" strike="noStrike" cap="none" baseline="0" dirty="0">
              <a:solidFill>
                <a:schemeClr val="dk1"/>
              </a:solidFill>
              <a:latin typeface="Calibri"/>
              <a:ea typeface="Calibri"/>
              <a:cs typeface="Calibri"/>
              <a:sym typeface="Calibri"/>
            </a:endParaRPr>
          </a:p>
        </p:txBody>
      </p:sp>
      <p:sp>
        <p:nvSpPr>
          <p:cNvPr id="308" name="Shape 30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graphicFrame>
        <p:nvGraphicFramePr>
          <p:cNvPr id="309" name="Shape 309"/>
          <p:cNvGraphicFramePr/>
          <p:nvPr/>
        </p:nvGraphicFramePr>
        <p:xfrm>
          <a:off x="457200" y="655311"/>
          <a:ext cx="8382000" cy="5394959"/>
        </p:xfrm>
        <a:graphic>
          <a:graphicData uri="http://schemas.openxmlformats.org/drawingml/2006/table">
            <a:tbl>
              <a:tblPr>
                <a:noFill/>
              </a:tblPr>
              <a:tblGrid>
                <a:gridCol w="1583142"/>
                <a:gridCol w="1833112"/>
                <a:gridCol w="2282725"/>
                <a:gridCol w="2683021"/>
              </a:tblGrid>
              <a:tr h="551425">
                <a:tc>
                  <a:txBody>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baseline="0" dirty="0">
                          <a:solidFill>
                            <a:srgbClr val="FFFFFF"/>
                          </a:solidFill>
                          <a:latin typeface="Calibri"/>
                          <a:ea typeface="Calibri"/>
                          <a:cs typeface="Calibri"/>
                          <a:sym typeface="Calibri"/>
                        </a:rPr>
                        <a:t>EDR</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baseline="0" dirty="0">
                          <a:solidFill>
                            <a:srgbClr val="FFFFFF"/>
                          </a:solidFill>
                          <a:latin typeface="Calibri"/>
                          <a:ea typeface="Calibri"/>
                          <a:cs typeface="Calibri"/>
                          <a:sym typeface="Calibri"/>
                        </a:rPr>
                        <a:t>Name</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baseline="0" dirty="0">
                          <a:solidFill>
                            <a:srgbClr val="FFFFFF"/>
                          </a:solidFill>
                          <a:latin typeface="Calibri"/>
                          <a:ea typeface="Calibri"/>
                          <a:cs typeface="Calibri"/>
                          <a:sym typeface="Calibri"/>
                        </a:rPr>
                        <a:t>Organization</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baseline="0" dirty="0">
                          <a:solidFill>
                            <a:srgbClr val="FFFFFF"/>
                          </a:solidFill>
                          <a:latin typeface="Calibri"/>
                          <a:ea typeface="Calibri"/>
                          <a:cs typeface="Calibri"/>
                          <a:sym typeface="Calibri"/>
                        </a:rPr>
                        <a:t>Task</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r>
              <a:tr h="347429">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a:solidFill>
                            <a:srgbClr val="000000"/>
                          </a:solidFill>
                          <a:latin typeface="Calibri"/>
                          <a:ea typeface="Calibri"/>
                          <a:cs typeface="Calibri"/>
                          <a:sym typeface="Calibri"/>
                        </a:rPr>
                        <a:t>Lead</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Lawrence Flynn</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a:solidFill>
                            <a:srgbClr val="000000"/>
                          </a:solidFill>
                          <a:latin typeface="Calibri"/>
                          <a:ea typeface="Calibri"/>
                          <a:cs typeface="Calibri"/>
                          <a:sym typeface="Calibri"/>
                        </a:rPr>
                        <a:t>NOAA/NESDIS/STAR</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Lead Ozone EDR </a:t>
                      </a:r>
                      <a:r>
                        <a:rPr lang="en-US" sz="1600" b="0" i="0" u="none" strike="noStrike" cap="none" baseline="0" dirty="0">
                          <a:solidFill>
                            <a:srgbClr val="000000"/>
                          </a:solidFill>
                          <a:latin typeface="Calibri"/>
                          <a:ea typeface="Calibri"/>
                          <a:cs typeface="Calibri"/>
                          <a:sym typeface="Calibri"/>
                        </a:rPr>
                        <a:t>Team</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r>
              <a:tr h="569284">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Member</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Irina </a:t>
                      </a:r>
                      <a:r>
                        <a:rPr lang="en-US" sz="1600" b="0" i="0" u="none" strike="noStrike" cap="none" baseline="0" dirty="0" err="1" smtClean="0">
                          <a:solidFill>
                            <a:srgbClr val="000000"/>
                          </a:solidFill>
                          <a:latin typeface="Calibri"/>
                          <a:ea typeface="Calibri"/>
                          <a:cs typeface="Calibri"/>
                          <a:sym typeface="Calibri"/>
                        </a:rPr>
                        <a:t>Petropavlovskikh</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NOAA/ESRL/CIRES</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Ground-based Validation Lead</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noFill/>
                  </a:tcPr>
                </a:tc>
              </a:tr>
              <a:tr h="425192">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a:solidFill>
                            <a:srgbClr val="000000"/>
                          </a:solidFill>
                          <a:latin typeface="Calibri"/>
                          <a:ea typeface="Calibri"/>
                          <a:cs typeface="Calibri"/>
                          <a:sym typeface="Calibri"/>
                        </a:rPr>
                        <a:t>Member</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Craig Long</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NOAA/NWS/NCEP</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Product Application Lead</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r h="588200">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a:solidFill>
                            <a:srgbClr val="000000"/>
                          </a:solidFill>
                          <a:latin typeface="Calibri"/>
                          <a:ea typeface="Calibri"/>
                          <a:cs typeface="Calibri"/>
                          <a:sym typeface="Calibri"/>
                        </a:rPr>
                        <a:t>Member</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Trevor Beck</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NOAA/NESDIS/STAR</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Algorithm development and ADL implementation</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r h="808978">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a:solidFill>
                            <a:srgbClr val="000000"/>
                          </a:solidFill>
                          <a:latin typeface="Calibri"/>
                          <a:ea typeface="Calibri"/>
                          <a:cs typeface="Calibri"/>
                          <a:sym typeface="Calibri"/>
                        </a:rPr>
                        <a:t>Member</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err="1" smtClean="0">
                          <a:solidFill>
                            <a:srgbClr val="000000"/>
                          </a:solidFill>
                          <a:latin typeface="Calibri"/>
                          <a:ea typeface="Calibri"/>
                          <a:cs typeface="Calibri"/>
                          <a:sym typeface="Calibri"/>
                        </a:rPr>
                        <a:t>Jianguo</a:t>
                      </a:r>
                      <a:r>
                        <a:rPr lang="en-US" sz="1600" b="0" i="0" u="none" strike="noStrike" cap="none" baseline="0" dirty="0" smtClean="0">
                          <a:solidFill>
                            <a:srgbClr val="000000"/>
                          </a:solidFill>
                          <a:latin typeface="Calibri"/>
                          <a:ea typeface="Calibri"/>
                          <a:cs typeface="Calibri"/>
                          <a:sym typeface="Calibri"/>
                        </a:rPr>
                        <a:t> </a:t>
                      </a:r>
                      <a:r>
                        <a:rPr lang="en-US" sz="1600" b="0" i="0" u="none" strike="noStrike" cap="none" baseline="0" dirty="0" err="1" smtClean="0">
                          <a:solidFill>
                            <a:srgbClr val="000000"/>
                          </a:solidFill>
                          <a:latin typeface="Calibri"/>
                          <a:ea typeface="Calibri"/>
                          <a:cs typeface="Calibri"/>
                          <a:sym typeface="Calibri"/>
                        </a:rPr>
                        <a:t>Niu</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STAR/IMSG/SRG</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Algorithm development, trouble shooting, Limb Profiler science</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r h="569284">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a:solidFill>
                            <a:srgbClr val="000000"/>
                          </a:solidFill>
                          <a:latin typeface="Calibri"/>
                          <a:ea typeface="Calibri"/>
                          <a:cs typeface="Calibri"/>
                          <a:sym typeface="Calibri"/>
                        </a:rPr>
                        <a:t>Member</a:t>
                      </a: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Eric Beach</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STAR/IMSG</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Validation, ICVS/Monitoring, Data management</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r>
              <a:tr h="808978">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Member</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err="1" smtClean="0">
                          <a:solidFill>
                            <a:srgbClr val="000000"/>
                          </a:solidFill>
                          <a:latin typeface="Calibri"/>
                          <a:ea typeface="Calibri"/>
                          <a:cs typeface="Calibri"/>
                          <a:sym typeface="Calibri"/>
                        </a:rPr>
                        <a:t>Zhihua</a:t>
                      </a:r>
                      <a:r>
                        <a:rPr lang="en-US" sz="1600" b="0" i="0" u="none" strike="noStrike" cap="none" baseline="0" dirty="0" smtClean="0">
                          <a:solidFill>
                            <a:srgbClr val="000000"/>
                          </a:solidFill>
                          <a:latin typeface="Calibri"/>
                          <a:ea typeface="Calibri"/>
                          <a:cs typeface="Calibri"/>
                          <a:sym typeface="Calibri"/>
                        </a:rPr>
                        <a:t> Zhang</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STAR/IMSG</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V8 Algorithms implementation &amp; modification</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r>
              <a:tr h="343223">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JAM</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Maria </a:t>
                      </a:r>
                      <a:r>
                        <a:rPr lang="en-US" sz="1600" b="0" i="0" u="none" strike="noStrike" cap="none" baseline="0" dirty="0" err="1" smtClean="0">
                          <a:solidFill>
                            <a:srgbClr val="000000"/>
                          </a:solidFill>
                          <a:latin typeface="Calibri"/>
                          <a:ea typeface="Calibri"/>
                          <a:cs typeface="Calibri"/>
                          <a:sym typeface="Calibri"/>
                        </a:rPr>
                        <a:t>Caponi</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JPSS/Aerospace</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Coordination, DRs, CCRs</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E9EDF4"/>
                    </a:solidFill>
                  </a:tcPr>
                </a:tc>
              </a:tr>
              <a:tr h="304800">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Member</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err="1" smtClean="0">
                          <a:solidFill>
                            <a:srgbClr val="000000"/>
                          </a:solidFill>
                          <a:latin typeface="Calibri"/>
                          <a:ea typeface="Calibri"/>
                          <a:cs typeface="Calibri"/>
                          <a:sym typeface="Calibri"/>
                        </a:rPr>
                        <a:t>Bhaswar</a:t>
                      </a:r>
                      <a:r>
                        <a:rPr lang="en-US" sz="1600" b="0" i="0" u="none" strike="noStrike" cap="none" baseline="0" dirty="0" smtClean="0">
                          <a:solidFill>
                            <a:srgbClr val="000000"/>
                          </a:solidFill>
                          <a:latin typeface="Calibri"/>
                          <a:ea typeface="Calibri"/>
                          <a:cs typeface="Calibri"/>
                          <a:sym typeface="Calibri"/>
                        </a:rPr>
                        <a:t> </a:t>
                      </a:r>
                      <a:r>
                        <a:rPr lang="en-US" sz="1600" b="0" i="0" u="none" strike="noStrike" cap="none" baseline="0" dirty="0" err="1" smtClean="0">
                          <a:solidFill>
                            <a:srgbClr val="000000"/>
                          </a:solidFill>
                          <a:latin typeface="Calibri"/>
                          <a:ea typeface="Calibri"/>
                          <a:cs typeface="Calibri"/>
                          <a:sym typeface="Calibri"/>
                        </a:rPr>
                        <a:t>Sen</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NGAS</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Current Algorithms</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lnL w="12700" cap="flat" cmpd="sng" algn="ctr">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bl>
          </a:graphicData>
        </a:graphic>
      </p:graphicFrame>
      <p:sp>
        <p:nvSpPr>
          <p:cNvPr id="5" name="Rectangle 4"/>
          <p:cNvSpPr/>
          <p:nvPr/>
        </p:nvSpPr>
        <p:spPr>
          <a:xfrm>
            <a:off x="0" y="6519446"/>
            <a:ext cx="8305800" cy="338554"/>
          </a:xfrm>
          <a:prstGeom prst="rect">
            <a:avLst/>
          </a:prstGeom>
        </p:spPr>
        <p:txBody>
          <a:bodyPr wrap="square">
            <a:spAutoFit/>
          </a:bodyPr>
          <a:lstStyle/>
          <a:p>
            <a:r>
              <a:rPr lang="en-US" sz="1600" dirty="0" smtClean="0"/>
              <a:t>Raytheon team members with major contributions include Derek </a:t>
            </a:r>
            <a:r>
              <a:rPr lang="en-US" sz="1600" dirty="0" err="1" smtClean="0"/>
              <a:t>Stuhmer</a:t>
            </a:r>
            <a:r>
              <a:rPr lang="en-US" sz="1600" dirty="0" smtClean="0"/>
              <a:t> and Daniel </a:t>
            </a:r>
            <a:r>
              <a:rPr lang="en-US" sz="1600" dirty="0" err="1" smtClean="0"/>
              <a:t>Cumpton</a:t>
            </a:r>
            <a:r>
              <a:rPr lang="en-US" sz="1600" dirty="0" smtClean="0"/>
              <a:t>.</a:t>
            </a:r>
            <a:endParaRPr lang="en-US" sz="1600" dirty="0"/>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2"/>
          </a:xfrm>
        </p:spPr>
        <p:txBody>
          <a:bodyPr>
            <a:normAutofit fontScale="90000"/>
          </a:bodyPr>
          <a:lstStyle/>
          <a:p>
            <a:r>
              <a:rPr lang="en-US" dirty="0" smtClean="0"/>
              <a:t>Documentation</a:t>
            </a:r>
            <a:endParaRPr lang="en-US" dirty="0"/>
          </a:p>
        </p:txBody>
      </p:sp>
      <p:sp>
        <p:nvSpPr>
          <p:cNvPr id="3" name="Content Placeholder 2"/>
          <p:cNvSpPr>
            <a:spLocks noGrp="1"/>
          </p:cNvSpPr>
          <p:nvPr>
            <p:ph idx="1"/>
          </p:nvPr>
        </p:nvSpPr>
        <p:spPr>
          <a:xfrm>
            <a:off x="599792" y="609600"/>
            <a:ext cx="7944416" cy="5943600"/>
          </a:xfrm>
        </p:spPr>
        <p:txBody>
          <a:bodyPr>
            <a:normAutofit fontScale="85000" lnSpcReduction="20000"/>
          </a:bodyPr>
          <a:lstStyle/>
          <a:p>
            <a:r>
              <a:rPr lang="en-US" sz="2600" dirty="0" smtClean="0"/>
              <a:t>The following documents will be checked to ensure consistency with current codes  and performance, updated as needed, and provided to the EDR Review Board before AERB approval:</a:t>
            </a:r>
          </a:p>
          <a:p>
            <a:pPr lvl="1"/>
            <a:r>
              <a:rPr lang="en-US" sz="2200" dirty="0" smtClean="0"/>
              <a:t>ATBD</a:t>
            </a:r>
          </a:p>
          <a:p>
            <a:r>
              <a:rPr lang="en-US" sz="2200" b="1" dirty="0" smtClean="0"/>
              <a:t>474-00026 (April 2011) Joint Polar Satellite System (JPSS) OMPS Nadir Profile Ozone</a:t>
            </a:r>
            <a:r>
              <a:rPr lang="en-US" sz="1100" dirty="0" smtClean="0"/>
              <a:t> </a:t>
            </a:r>
            <a:r>
              <a:rPr lang="en-US" sz="2200" b="1" dirty="0" smtClean="0"/>
              <a:t>Algorithm Theoretical Basis Document</a:t>
            </a:r>
            <a:r>
              <a:rPr lang="en-US" sz="1100" dirty="0" smtClean="0"/>
              <a:t> </a:t>
            </a:r>
            <a:r>
              <a:rPr lang="en-US" sz="2200" b="1" dirty="0" smtClean="0"/>
              <a:t>(ATBD)</a:t>
            </a:r>
            <a:endParaRPr lang="en-US" sz="1100" dirty="0" smtClean="0"/>
          </a:p>
          <a:p>
            <a:pPr lvl="1"/>
            <a:r>
              <a:rPr lang="en-US" sz="2200" dirty="0" smtClean="0"/>
              <a:t>OAD</a:t>
            </a:r>
          </a:p>
          <a:p>
            <a:r>
              <a:rPr lang="en-US" sz="2100" b="1" dirty="0" smtClean="0"/>
              <a:t>474-00067 Revision C: Joint Polar Satellite System (JPSS)</a:t>
            </a:r>
            <a:r>
              <a:rPr lang="en-US" sz="700" dirty="0" smtClean="0"/>
              <a:t> </a:t>
            </a:r>
            <a:r>
              <a:rPr lang="en-US" sz="2100" b="1" dirty="0" smtClean="0"/>
              <a:t>Operational Algorithm Description (OAD)</a:t>
            </a:r>
            <a:r>
              <a:rPr lang="en-US" sz="700" dirty="0" smtClean="0"/>
              <a:t> </a:t>
            </a:r>
            <a:r>
              <a:rPr lang="en-US" sz="2100" b="1" dirty="0" smtClean="0"/>
              <a:t>Document for Ozone Mapping and Profiler Suite (OMPS) Nadir Profile (NP) Intermediate Product (IP) Software</a:t>
            </a:r>
          </a:p>
          <a:p>
            <a:r>
              <a:rPr lang="en-US" sz="2000" b="1" dirty="0" smtClean="0"/>
              <a:t>474-00448-03-22</a:t>
            </a:r>
            <a:r>
              <a:rPr lang="en-US" sz="2000" dirty="0" smtClean="0"/>
              <a:t> </a:t>
            </a:r>
            <a:r>
              <a:rPr lang="en-US" sz="2000" b="1" dirty="0" smtClean="0"/>
              <a:t>Joint Polar Satellite System (JPSS)</a:t>
            </a:r>
            <a:r>
              <a:rPr lang="en-US" sz="2000" dirty="0" smtClean="0"/>
              <a:t> </a:t>
            </a:r>
            <a:r>
              <a:rPr lang="en-US" sz="2000" b="1" dirty="0" smtClean="0"/>
              <a:t>Algorithm Specification Volume III: Operational Algorithm Description (OAD) for the Ozone Nadir Profile EDR</a:t>
            </a:r>
            <a:endParaRPr lang="en-US" sz="2200" dirty="0" smtClean="0"/>
          </a:p>
          <a:p>
            <a:pPr lvl="1"/>
            <a:r>
              <a:rPr lang="en-US" sz="2200" dirty="0" smtClean="0"/>
              <a:t>Updated README file for CLASS</a:t>
            </a:r>
          </a:p>
          <a:p>
            <a:r>
              <a:rPr lang="en-US" sz="2100" b="1" dirty="0" smtClean="0"/>
              <a:t>Revising Provisional Release Readme.</a:t>
            </a:r>
          </a:p>
          <a:p>
            <a:r>
              <a:rPr lang="en-US" sz="2100" b="1" dirty="0" smtClean="0"/>
              <a:t>Algorithm References:</a:t>
            </a:r>
          </a:p>
          <a:p>
            <a:pPr lvl="1"/>
            <a:r>
              <a:rPr lang="en-US" sz="1900" dirty="0" smtClean="0"/>
              <a:t>Version 6: </a:t>
            </a:r>
            <a:r>
              <a:rPr lang="en-US" sz="1900" dirty="0" err="1" smtClean="0"/>
              <a:t>Bhartia</a:t>
            </a:r>
            <a:r>
              <a:rPr lang="en-US" sz="1900" dirty="0" smtClean="0"/>
              <a:t>, P. K., </a:t>
            </a:r>
            <a:r>
              <a:rPr lang="en-US" sz="1900" dirty="0" err="1" smtClean="0"/>
              <a:t>McPeters</a:t>
            </a:r>
            <a:r>
              <a:rPr lang="en-US" sz="1900" dirty="0" smtClean="0"/>
              <a:t>, R. D., </a:t>
            </a:r>
            <a:r>
              <a:rPr lang="en-US" sz="1900" dirty="0" err="1" smtClean="0"/>
              <a:t>Mateer</a:t>
            </a:r>
            <a:r>
              <a:rPr lang="en-US" sz="1900" dirty="0" smtClean="0"/>
              <a:t>, C. L., Flynn, L. E., and </a:t>
            </a:r>
            <a:r>
              <a:rPr lang="en-US" sz="1900" dirty="0" err="1" smtClean="0"/>
              <a:t>Wellemeyer</a:t>
            </a:r>
            <a:r>
              <a:rPr lang="en-US" sz="1900" dirty="0" smtClean="0"/>
              <a:t>, C.: Algorithm for the estimation of vertical ozone profiles from the backscattered ultraviolet technique, J. </a:t>
            </a:r>
            <a:r>
              <a:rPr lang="en-US" sz="1900" dirty="0" err="1" smtClean="0"/>
              <a:t>Geophys</a:t>
            </a:r>
            <a:r>
              <a:rPr lang="en-US" sz="1900" dirty="0" smtClean="0"/>
              <a:t>. Res.-Atmos., 101, 18793–18806, 1996.</a:t>
            </a:r>
          </a:p>
          <a:p>
            <a:pPr lvl="1"/>
            <a:r>
              <a:rPr lang="en-US" sz="1900" dirty="0" smtClean="0"/>
              <a:t>Version 5: </a:t>
            </a:r>
            <a:r>
              <a:rPr lang="en-US" sz="1900" dirty="0" smtClean="0">
                <a:hlinkClick r:id="rId3"/>
              </a:rPr>
              <a:t>http://ntrs.nasa.gov/archive/nasa/casi.ntrs.nasa.gov/19900007911.pdf</a:t>
            </a:r>
            <a:endParaRPr lang="en-US" sz="1900" dirty="0" smtClean="0"/>
          </a:p>
          <a:p>
            <a:pPr lvl="1"/>
            <a:r>
              <a:rPr lang="en-US" sz="1900" dirty="0" smtClean="0"/>
              <a:t>Version 8: </a:t>
            </a:r>
            <a:r>
              <a:rPr lang="en-US" sz="1800" dirty="0" err="1" smtClean="0"/>
              <a:t>Bhartia</a:t>
            </a:r>
            <a:r>
              <a:rPr lang="en-US" sz="1800" dirty="0" smtClean="0"/>
              <a:t>, P. K., </a:t>
            </a:r>
            <a:r>
              <a:rPr lang="en-US" sz="1800" dirty="0" err="1" smtClean="0"/>
              <a:t>McPeters</a:t>
            </a:r>
            <a:r>
              <a:rPr lang="en-US" sz="1800" dirty="0" smtClean="0"/>
              <a:t>, R. D., Flynn, L. E., Taylor, S., </a:t>
            </a:r>
            <a:r>
              <a:rPr lang="en-US" sz="1800" dirty="0" err="1" smtClean="0"/>
              <a:t>Kramrova</a:t>
            </a:r>
            <a:r>
              <a:rPr lang="en-US" sz="1800" dirty="0" smtClean="0"/>
              <a:t>, N. A., </a:t>
            </a:r>
            <a:r>
              <a:rPr lang="en-US" sz="1800" dirty="0" err="1" smtClean="0"/>
              <a:t>Frith</a:t>
            </a:r>
            <a:r>
              <a:rPr lang="en-US" sz="1800" dirty="0" smtClean="0"/>
              <a:t>, S., Fisher, B., and </a:t>
            </a:r>
            <a:r>
              <a:rPr lang="en-US" sz="1800" dirty="0" err="1" smtClean="0"/>
              <a:t>DeLand</a:t>
            </a:r>
            <a:r>
              <a:rPr lang="en-US" sz="1800" dirty="0" smtClean="0"/>
              <a:t>, M.: Solar Backscatter UV (SBUV) total ozone and profile algorithm, Atmos. Meas. Tech. Discuss., 5, 5913\u20135951, doi:10.5194/amtd-5-5913-2012, 2012.</a:t>
            </a:r>
            <a:endParaRPr lang="en-US" sz="1900" dirty="0" smtClean="0"/>
          </a:p>
          <a:p>
            <a:pPr lvl="1">
              <a:buNone/>
            </a:pPr>
            <a:endParaRPr lang="en-US" sz="22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Identification of Processing Environment</a:t>
            </a:r>
            <a:endParaRPr lang="en-US" dirty="0"/>
          </a:p>
        </p:txBody>
      </p:sp>
      <p:sp>
        <p:nvSpPr>
          <p:cNvPr id="3" name="Content Placeholder 2"/>
          <p:cNvSpPr>
            <a:spLocks noGrp="1"/>
          </p:cNvSpPr>
          <p:nvPr>
            <p:ph idx="1"/>
          </p:nvPr>
        </p:nvSpPr>
        <p:spPr>
          <a:xfrm>
            <a:off x="599792" y="1425074"/>
            <a:ext cx="7944416" cy="3762561"/>
          </a:xfrm>
        </p:spPr>
        <p:txBody>
          <a:bodyPr>
            <a:normAutofit fontScale="92500"/>
          </a:bodyPr>
          <a:lstStyle/>
          <a:p>
            <a:r>
              <a:rPr lang="en-US" sz="2600" dirty="0" smtClean="0"/>
              <a:t>IDPS Mx8.6 (With planned revision for Mx8.8 February 2015)</a:t>
            </a:r>
          </a:p>
          <a:p>
            <a:r>
              <a:rPr lang="en-US" sz="2600" dirty="0" smtClean="0"/>
              <a:t>Algorithm version (Version 6 SBUV algorithm) as adapted for OMPS with additional CCRs.</a:t>
            </a:r>
          </a:p>
          <a:p>
            <a:r>
              <a:rPr lang="en-US" sz="2400" dirty="0" smtClean="0"/>
              <a:t>IDPS Build: I1.05.08.05 (</a:t>
            </a:r>
            <a:r>
              <a:rPr lang="en-US" sz="2400" dirty="0" err="1" smtClean="0"/>
              <a:t>Mx</a:t>
            </a:r>
            <a:r>
              <a:rPr lang="en-US" sz="2400" dirty="0" smtClean="0"/>
              <a:t> 8.5)</a:t>
            </a:r>
          </a:p>
          <a:p>
            <a:r>
              <a:rPr lang="en-US" sz="2400" dirty="0" smtClean="0"/>
              <a:t>EDR version: </a:t>
            </a:r>
            <a:r>
              <a:rPr lang="en-US" sz="2400" dirty="0" err="1" smtClean="0"/>
              <a:t>Mx</a:t>
            </a:r>
            <a:r>
              <a:rPr lang="en-US" sz="2400" dirty="0" smtClean="0"/>
              <a:t> 8.5</a:t>
            </a:r>
          </a:p>
          <a:p>
            <a:r>
              <a:rPr lang="en-US" sz="2400" dirty="0" smtClean="0"/>
              <a:t>LUT Version: PS-1-O-CCR-13-0829-JPSS-DPA-002-PE</a:t>
            </a:r>
          </a:p>
          <a:p>
            <a:r>
              <a:rPr lang="en-US" sz="2400" dirty="0" smtClean="0"/>
              <a:t>PCT Version: N/A</a:t>
            </a:r>
          </a:p>
          <a:p>
            <a:r>
              <a:rPr lang="en-US" sz="2400" dirty="0" smtClean="0"/>
              <a:t>Environment for testing: Linux (ADL </a:t>
            </a:r>
            <a:r>
              <a:rPr lang="en-US" sz="2400" dirty="0" err="1" smtClean="0"/>
              <a:t>Mx</a:t>
            </a:r>
            <a:r>
              <a:rPr lang="en-US" sz="2400" dirty="0" smtClean="0"/>
              <a:t> 8.x) and AIX (ADA </a:t>
            </a:r>
            <a:r>
              <a:rPr lang="en-US" sz="2400" dirty="0" err="1" smtClean="0"/>
              <a:t>Mx</a:t>
            </a:r>
            <a:r>
              <a:rPr lang="en-US" sz="2400" dirty="0" smtClean="0"/>
              <a:t> 8.x)</a:t>
            </a:r>
            <a:endParaRPr lang="en-US" sz="2600" dirty="0" smtClean="0"/>
          </a:p>
          <a:p>
            <a:pPr>
              <a:buNone/>
            </a:pPr>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Users &amp; User Feedback</a:t>
            </a:r>
            <a:endParaRPr lang="en-US" dirty="0"/>
          </a:p>
        </p:txBody>
      </p:sp>
      <p:sp>
        <p:nvSpPr>
          <p:cNvPr id="3" name="Content Placeholder 2"/>
          <p:cNvSpPr>
            <a:spLocks noGrp="1"/>
          </p:cNvSpPr>
          <p:nvPr>
            <p:ph idx="1"/>
          </p:nvPr>
        </p:nvSpPr>
        <p:spPr>
          <a:xfrm>
            <a:off x="599792" y="1425074"/>
            <a:ext cx="7944416" cy="4518526"/>
          </a:xfrm>
        </p:spPr>
        <p:txBody>
          <a:bodyPr>
            <a:normAutofit fontScale="92500" lnSpcReduction="20000"/>
          </a:bodyPr>
          <a:lstStyle/>
          <a:p>
            <a:r>
              <a:rPr lang="en-US" sz="2600" dirty="0" smtClean="0"/>
              <a:t>Users list</a:t>
            </a:r>
          </a:p>
          <a:p>
            <a:pPr lvl="1"/>
            <a:r>
              <a:rPr lang="en-US" sz="2200" dirty="0" smtClean="0"/>
              <a:t>NCEP, NASA, NRL, Environment Canada, </a:t>
            </a:r>
            <a:r>
              <a:rPr lang="en-US" sz="2200" dirty="0" err="1" smtClean="0"/>
              <a:t>EuMetSat</a:t>
            </a:r>
            <a:endParaRPr lang="en-US" sz="2200" dirty="0" smtClean="0"/>
          </a:p>
          <a:p>
            <a:r>
              <a:rPr lang="en-US" sz="2600" dirty="0" smtClean="0"/>
              <a:t>Feedback from users</a:t>
            </a:r>
          </a:p>
          <a:p>
            <a:pPr lvl="1"/>
            <a:r>
              <a:rPr lang="en-US" sz="1600" dirty="0" smtClean="0"/>
              <a:t>BUFR product in testing at  NCEP, EC, and </a:t>
            </a:r>
            <a:r>
              <a:rPr lang="en-US" sz="1600" dirty="0" err="1" smtClean="0"/>
              <a:t>EuMetSat</a:t>
            </a:r>
            <a:endParaRPr lang="en-US" sz="1200" dirty="0" smtClean="0"/>
          </a:p>
          <a:p>
            <a:r>
              <a:rPr lang="en-US" sz="2600" dirty="0" smtClean="0"/>
              <a:t>Downstream product/application list</a:t>
            </a:r>
          </a:p>
          <a:p>
            <a:pPr lvl="1"/>
            <a:r>
              <a:rPr lang="en-US" sz="2200" dirty="0" smtClean="0"/>
              <a:t>NCEP assimilation (UV Index and weather)</a:t>
            </a:r>
          </a:p>
          <a:p>
            <a:pPr lvl="1"/>
            <a:r>
              <a:rPr lang="en-US" sz="2200" dirty="0" smtClean="0"/>
              <a:t>Ozone Hole Monitoring (Six-month Stratospheric Summaries)</a:t>
            </a:r>
          </a:p>
          <a:p>
            <a:pPr lvl="1"/>
            <a:r>
              <a:rPr lang="en-US" sz="2200" dirty="0" smtClean="0"/>
              <a:t>Ozone Layer Assessments</a:t>
            </a:r>
          </a:p>
          <a:p>
            <a:pPr lvl="1"/>
            <a:r>
              <a:rPr lang="en-US" sz="2200" dirty="0" smtClean="0"/>
              <a:t>TOAST daily ozone maps</a:t>
            </a:r>
          </a:p>
          <a:p>
            <a:r>
              <a:rPr lang="en-US" sz="2600" dirty="0" smtClean="0"/>
              <a:t>Reports from downstream product teams on the dependencies and impacts</a:t>
            </a:r>
          </a:p>
          <a:p>
            <a:pPr lvl="1"/>
            <a:r>
              <a:rPr lang="en-US" sz="2200" dirty="0" smtClean="0"/>
              <a:t>Calibration bias creates offsets with NOAA-19 SBUV/2 products</a:t>
            </a:r>
          </a:p>
          <a:p>
            <a:pPr lvl="1"/>
            <a:r>
              <a:rPr lang="en-US" sz="2200" dirty="0" smtClean="0"/>
              <a:t>Desire for averaging kernels in BUFR product (with V8Pro)</a:t>
            </a:r>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93520" y="3627120"/>
            <a:ext cx="3017520" cy="30175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93920" y="3627120"/>
            <a:ext cx="3017520" cy="30175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93920" y="475488"/>
            <a:ext cx="3017520" cy="30175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93520" y="475488"/>
            <a:ext cx="3017520" cy="30175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199206" y="1703308"/>
            <a:ext cx="1267078" cy="369332"/>
          </a:xfrm>
          <a:prstGeom prst="rect">
            <a:avLst/>
          </a:prstGeom>
          <a:noFill/>
        </p:spPr>
        <p:txBody>
          <a:bodyPr wrap="none" rtlCol="0">
            <a:spAutoFit/>
          </a:bodyPr>
          <a:lstStyle/>
          <a:p>
            <a:r>
              <a:rPr lang="en-US" b="1" dirty="0" smtClean="0"/>
              <a:t>SBUV/2 NH</a:t>
            </a:r>
            <a:endParaRPr lang="en-US" b="1" dirty="0"/>
          </a:p>
        </p:txBody>
      </p:sp>
      <p:sp>
        <p:nvSpPr>
          <p:cNvPr id="8" name="TextBox 7"/>
          <p:cNvSpPr txBox="1"/>
          <p:nvPr/>
        </p:nvSpPr>
        <p:spPr>
          <a:xfrm>
            <a:off x="228600" y="4736068"/>
            <a:ext cx="1223797" cy="369332"/>
          </a:xfrm>
          <a:prstGeom prst="rect">
            <a:avLst/>
          </a:prstGeom>
          <a:noFill/>
        </p:spPr>
        <p:txBody>
          <a:bodyPr wrap="none" rtlCol="0">
            <a:spAutoFit/>
          </a:bodyPr>
          <a:lstStyle/>
          <a:p>
            <a:r>
              <a:rPr lang="en-US" b="1" dirty="0" smtClean="0"/>
              <a:t>SBUV/2 </a:t>
            </a:r>
            <a:r>
              <a:rPr lang="en-US" b="1" dirty="0"/>
              <a:t>S</a:t>
            </a:r>
            <a:r>
              <a:rPr lang="en-US" b="1" dirty="0" smtClean="0"/>
              <a:t>H</a:t>
            </a:r>
            <a:endParaRPr lang="en-US" b="1" dirty="0"/>
          </a:p>
        </p:txBody>
      </p:sp>
      <p:sp>
        <p:nvSpPr>
          <p:cNvPr id="9" name="TextBox 8"/>
          <p:cNvSpPr txBox="1"/>
          <p:nvPr/>
        </p:nvSpPr>
        <p:spPr>
          <a:xfrm>
            <a:off x="7724522" y="1676400"/>
            <a:ext cx="1125629" cy="369332"/>
          </a:xfrm>
          <a:prstGeom prst="rect">
            <a:avLst/>
          </a:prstGeom>
          <a:noFill/>
        </p:spPr>
        <p:txBody>
          <a:bodyPr wrap="none" rtlCol="0">
            <a:spAutoFit/>
          </a:bodyPr>
          <a:lstStyle/>
          <a:p>
            <a:r>
              <a:rPr lang="en-US" b="1" dirty="0" smtClean="0"/>
              <a:t>OMPS NH</a:t>
            </a:r>
            <a:endParaRPr lang="en-US" b="1" dirty="0"/>
          </a:p>
        </p:txBody>
      </p:sp>
      <p:sp>
        <p:nvSpPr>
          <p:cNvPr id="10" name="TextBox 9"/>
          <p:cNvSpPr txBox="1"/>
          <p:nvPr/>
        </p:nvSpPr>
        <p:spPr>
          <a:xfrm>
            <a:off x="7753916" y="4709160"/>
            <a:ext cx="1082348" cy="369332"/>
          </a:xfrm>
          <a:prstGeom prst="rect">
            <a:avLst/>
          </a:prstGeom>
          <a:noFill/>
        </p:spPr>
        <p:txBody>
          <a:bodyPr wrap="none" rtlCol="0">
            <a:spAutoFit/>
          </a:bodyPr>
          <a:lstStyle/>
          <a:p>
            <a:r>
              <a:rPr lang="en-US" b="1" dirty="0" smtClean="0"/>
              <a:t>OMPS SH</a:t>
            </a:r>
            <a:endParaRPr lang="en-US" b="1" dirty="0"/>
          </a:p>
        </p:txBody>
      </p:sp>
      <p:sp>
        <p:nvSpPr>
          <p:cNvPr id="11" name="TextBox 10"/>
          <p:cNvSpPr txBox="1"/>
          <p:nvPr/>
        </p:nvSpPr>
        <p:spPr>
          <a:xfrm>
            <a:off x="1805193" y="76200"/>
            <a:ext cx="5484964" cy="461665"/>
          </a:xfrm>
          <a:prstGeom prst="rect">
            <a:avLst/>
          </a:prstGeom>
          <a:noFill/>
          <a:ln>
            <a:solidFill>
              <a:srgbClr val="0070C0"/>
            </a:solidFill>
          </a:ln>
        </p:spPr>
        <p:txBody>
          <a:bodyPr wrap="none" rtlCol="0">
            <a:spAutoFit/>
          </a:bodyPr>
          <a:lstStyle/>
          <a:p>
            <a:pPr algn="ctr"/>
            <a:r>
              <a:rPr lang="en-US" sz="2400" b="1" dirty="0" smtClean="0"/>
              <a:t>Ozone Mixing Ratio - </a:t>
            </a:r>
            <a:r>
              <a:rPr lang="en-US" sz="2400" b="1" i="1" dirty="0">
                <a:solidFill>
                  <a:srgbClr val="0000FF"/>
                </a:solidFill>
              </a:rPr>
              <a:t>2</a:t>
            </a:r>
            <a:r>
              <a:rPr lang="en-US" sz="2400" b="1" i="1" dirty="0" smtClean="0">
                <a:solidFill>
                  <a:srgbClr val="0000FF"/>
                </a:solidFill>
              </a:rPr>
              <a:t> hPa </a:t>
            </a:r>
            <a:r>
              <a:rPr lang="en-US" sz="2400" b="1" dirty="0" smtClean="0">
                <a:solidFill>
                  <a:srgbClr val="0000FF"/>
                </a:solidFill>
              </a:rPr>
              <a:t>: </a:t>
            </a:r>
            <a:r>
              <a:rPr lang="en-US" sz="2400" b="1" dirty="0" smtClean="0"/>
              <a:t>Aug 27, 2014</a:t>
            </a:r>
            <a:endParaRPr lang="en-US" sz="2400" b="1" dirty="0"/>
          </a:p>
        </p:txBody>
      </p:sp>
    </p:spTree>
    <p:extLst>
      <p:ext uri="{BB962C8B-B14F-4D97-AF65-F5344CB8AC3E}">
        <p14:creationId xmlns="" xmlns:p14="http://schemas.microsoft.com/office/powerpoint/2010/main" val="3047779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2080" y="3611880"/>
            <a:ext cx="3017520" cy="30175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8680" y="3611880"/>
            <a:ext cx="3017520" cy="30175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8680" y="563880"/>
            <a:ext cx="3017520" cy="30175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02080" y="563880"/>
            <a:ext cx="3017520" cy="30175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199206" y="1703308"/>
            <a:ext cx="1267078" cy="369332"/>
          </a:xfrm>
          <a:prstGeom prst="rect">
            <a:avLst/>
          </a:prstGeom>
          <a:noFill/>
        </p:spPr>
        <p:txBody>
          <a:bodyPr wrap="none" rtlCol="0">
            <a:spAutoFit/>
          </a:bodyPr>
          <a:lstStyle/>
          <a:p>
            <a:r>
              <a:rPr lang="en-US" b="1" dirty="0" smtClean="0"/>
              <a:t>SBUV/2 NH</a:t>
            </a:r>
            <a:endParaRPr lang="en-US" b="1" dirty="0"/>
          </a:p>
        </p:txBody>
      </p:sp>
      <p:sp>
        <p:nvSpPr>
          <p:cNvPr id="7" name="TextBox 6"/>
          <p:cNvSpPr txBox="1"/>
          <p:nvPr/>
        </p:nvSpPr>
        <p:spPr>
          <a:xfrm>
            <a:off x="1805193" y="76200"/>
            <a:ext cx="5484964" cy="461665"/>
          </a:xfrm>
          <a:prstGeom prst="rect">
            <a:avLst/>
          </a:prstGeom>
          <a:noFill/>
          <a:ln>
            <a:solidFill>
              <a:srgbClr val="0070C0"/>
            </a:solidFill>
          </a:ln>
        </p:spPr>
        <p:txBody>
          <a:bodyPr wrap="none" rtlCol="0">
            <a:spAutoFit/>
          </a:bodyPr>
          <a:lstStyle/>
          <a:p>
            <a:pPr algn="ctr"/>
            <a:r>
              <a:rPr lang="en-US" sz="2400" b="1" dirty="0" smtClean="0"/>
              <a:t>Ozone Mixing Ratio - </a:t>
            </a:r>
            <a:r>
              <a:rPr lang="en-US" sz="2400" b="1" i="1" dirty="0">
                <a:solidFill>
                  <a:srgbClr val="0000FF"/>
                </a:solidFill>
              </a:rPr>
              <a:t>2</a:t>
            </a:r>
            <a:r>
              <a:rPr lang="en-US" sz="2400" b="1" i="1" dirty="0" smtClean="0">
                <a:solidFill>
                  <a:srgbClr val="0000FF"/>
                </a:solidFill>
              </a:rPr>
              <a:t> hPa </a:t>
            </a:r>
            <a:r>
              <a:rPr lang="en-US" sz="2400" b="1" dirty="0" smtClean="0">
                <a:solidFill>
                  <a:srgbClr val="0000FF"/>
                </a:solidFill>
              </a:rPr>
              <a:t>: </a:t>
            </a:r>
            <a:r>
              <a:rPr lang="en-US" sz="2400" b="1" dirty="0" smtClean="0"/>
              <a:t>Aug 27, 2014</a:t>
            </a:r>
            <a:endParaRPr lang="en-US" sz="2400" b="1" dirty="0"/>
          </a:p>
        </p:txBody>
      </p:sp>
      <p:sp>
        <p:nvSpPr>
          <p:cNvPr id="8" name="TextBox 7"/>
          <p:cNvSpPr txBox="1"/>
          <p:nvPr/>
        </p:nvSpPr>
        <p:spPr>
          <a:xfrm>
            <a:off x="228600" y="4736068"/>
            <a:ext cx="1223797" cy="369332"/>
          </a:xfrm>
          <a:prstGeom prst="rect">
            <a:avLst/>
          </a:prstGeom>
          <a:noFill/>
        </p:spPr>
        <p:txBody>
          <a:bodyPr wrap="none" rtlCol="0">
            <a:spAutoFit/>
          </a:bodyPr>
          <a:lstStyle/>
          <a:p>
            <a:r>
              <a:rPr lang="en-US" b="1" dirty="0" smtClean="0"/>
              <a:t>SBUV/2 </a:t>
            </a:r>
            <a:r>
              <a:rPr lang="en-US" b="1" dirty="0"/>
              <a:t>S</a:t>
            </a:r>
            <a:r>
              <a:rPr lang="en-US" b="1" dirty="0" smtClean="0"/>
              <a:t>H</a:t>
            </a:r>
            <a:endParaRPr lang="en-US" b="1" dirty="0"/>
          </a:p>
        </p:txBody>
      </p:sp>
      <p:sp>
        <p:nvSpPr>
          <p:cNvPr id="9" name="TextBox 8"/>
          <p:cNvSpPr txBox="1"/>
          <p:nvPr/>
        </p:nvSpPr>
        <p:spPr>
          <a:xfrm>
            <a:off x="7724522" y="1676400"/>
            <a:ext cx="1125629" cy="369332"/>
          </a:xfrm>
          <a:prstGeom prst="rect">
            <a:avLst/>
          </a:prstGeom>
          <a:noFill/>
        </p:spPr>
        <p:txBody>
          <a:bodyPr wrap="none" rtlCol="0">
            <a:spAutoFit/>
          </a:bodyPr>
          <a:lstStyle/>
          <a:p>
            <a:r>
              <a:rPr lang="en-US" b="1" dirty="0" smtClean="0"/>
              <a:t>OMPS NH</a:t>
            </a:r>
            <a:endParaRPr lang="en-US" b="1" dirty="0"/>
          </a:p>
        </p:txBody>
      </p:sp>
      <p:sp>
        <p:nvSpPr>
          <p:cNvPr id="10" name="TextBox 9"/>
          <p:cNvSpPr txBox="1"/>
          <p:nvPr/>
        </p:nvSpPr>
        <p:spPr>
          <a:xfrm>
            <a:off x="7753916" y="4709160"/>
            <a:ext cx="1082348" cy="369332"/>
          </a:xfrm>
          <a:prstGeom prst="rect">
            <a:avLst/>
          </a:prstGeom>
          <a:noFill/>
        </p:spPr>
        <p:txBody>
          <a:bodyPr wrap="none" rtlCol="0">
            <a:spAutoFit/>
          </a:bodyPr>
          <a:lstStyle/>
          <a:p>
            <a:r>
              <a:rPr lang="en-US" b="1" dirty="0" smtClean="0"/>
              <a:t>OMPS SH</a:t>
            </a:r>
            <a:endParaRPr lang="en-US" b="1" dirty="0"/>
          </a:p>
        </p:txBody>
      </p:sp>
    </p:spTree>
    <p:extLst>
      <p:ext uri="{BB962C8B-B14F-4D97-AF65-F5344CB8AC3E}">
        <p14:creationId xmlns="" xmlns:p14="http://schemas.microsoft.com/office/powerpoint/2010/main" val="3188702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71600" y="1143000"/>
            <a:ext cx="7315200" cy="4572000"/>
          </a:xfrm>
          <a:prstGeom prst="rect">
            <a:avLst/>
          </a:prstGeom>
        </p:spPr>
      </p:pic>
      <p:cxnSp>
        <p:nvCxnSpPr>
          <p:cNvPr id="7" name="Straight Connector 6"/>
          <p:cNvCxnSpPr/>
          <p:nvPr/>
        </p:nvCxnSpPr>
        <p:spPr>
          <a:xfrm>
            <a:off x="1676400" y="2286000"/>
            <a:ext cx="5791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76400" y="3886200"/>
            <a:ext cx="5791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5493" y="76200"/>
            <a:ext cx="7564378" cy="830997"/>
          </a:xfrm>
          <a:prstGeom prst="rect">
            <a:avLst/>
          </a:prstGeom>
          <a:noFill/>
          <a:ln>
            <a:solidFill>
              <a:srgbClr val="0070C0"/>
            </a:solidFill>
          </a:ln>
        </p:spPr>
        <p:txBody>
          <a:bodyPr wrap="none" rtlCol="0">
            <a:spAutoFit/>
          </a:bodyPr>
          <a:lstStyle/>
          <a:p>
            <a:pPr algn="ctr"/>
            <a:r>
              <a:rPr lang="en-US" sz="2400" b="1" dirty="0" smtClean="0"/>
              <a:t>Monthly Mean Ozone Mixing Ratio Differences </a:t>
            </a:r>
            <a:r>
              <a:rPr lang="en-US" sz="2400" b="1" dirty="0" smtClean="0">
                <a:solidFill>
                  <a:srgbClr val="0000FF"/>
                </a:solidFill>
              </a:rPr>
              <a:t>: </a:t>
            </a:r>
            <a:r>
              <a:rPr lang="en-US" sz="2400" b="1" dirty="0" smtClean="0"/>
              <a:t>July 2014</a:t>
            </a:r>
          </a:p>
          <a:p>
            <a:pPr algn="ctr"/>
            <a:r>
              <a:rPr lang="en-US" sz="2400" b="1" i="1" dirty="0" smtClean="0">
                <a:solidFill>
                  <a:srgbClr val="0070C0"/>
                </a:solidFill>
              </a:rPr>
              <a:t>Comparison with N19 SBUV/2</a:t>
            </a:r>
            <a:endParaRPr lang="en-US" sz="2400" b="1" i="1" dirty="0">
              <a:solidFill>
                <a:srgbClr val="0070C0"/>
              </a:solidFill>
            </a:endParaRPr>
          </a:p>
        </p:txBody>
      </p:sp>
      <p:sp>
        <p:nvSpPr>
          <p:cNvPr id="3" name="TextBox 2"/>
          <p:cNvSpPr txBox="1"/>
          <p:nvPr/>
        </p:nvSpPr>
        <p:spPr>
          <a:xfrm>
            <a:off x="140494" y="1828800"/>
            <a:ext cx="1247586" cy="369332"/>
          </a:xfrm>
          <a:prstGeom prst="rect">
            <a:avLst/>
          </a:prstGeom>
          <a:noFill/>
        </p:spPr>
        <p:txBody>
          <a:bodyPr wrap="none" rtlCol="0">
            <a:spAutoFit/>
          </a:bodyPr>
          <a:lstStyle/>
          <a:p>
            <a:r>
              <a:rPr lang="en-US" b="1" dirty="0" smtClean="0"/>
              <a:t>Agreement</a:t>
            </a:r>
            <a:endParaRPr lang="en-US" b="1" dirty="0"/>
          </a:p>
        </p:txBody>
      </p:sp>
      <p:sp>
        <p:nvSpPr>
          <p:cNvPr id="9" name="TextBox 8"/>
          <p:cNvSpPr txBox="1"/>
          <p:nvPr/>
        </p:nvSpPr>
        <p:spPr>
          <a:xfrm>
            <a:off x="76200" y="3288268"/>
            <a:ext cx="1415131" cy="369332"/>
          </a:xfrm>
          <a:prstGeom prst="rect">
            <a:avLst/>
          </a:prstGeom>
          <a:noFill/>
        </p:spPr>
        <p:txBody>
          <a:bodyPr wrap="none" rtlCol="0">
            <a:spAutoFit/>
          </a:bodyPr>
          <a:lstStyle/>
          <a:p>
            <a:r>
              <a:rPr lang="en-US" b="1" dirty="0" smtClean="0"/>
              <a:t>OMPS Lower</a:t>
            </a:r>
            <a:endParaRPr lang="en-US" b="1" dirty="0"/>
          </a:p>
        </p:txBody>
      </p:sp>
      <p:sp>
        <p:nvSpPr>
          <p:cNvPr id="10" name="TextBox 9"/>
          <p:cNvSpPr txBox="1"/>
          <p:nvPr/>
        </p:nvSpPr>
        <p:spPr>
          <a:xfrm>
            <a:off x="76200" y="4126468"/>
            <a:ext cx="1459054" cy="369332"/>
          </a:xfrm>
          <a:prstGeom prst="rect">
            <a:avLst/>
          </a:prstGeom>
          <a:noFill/>
        </p:spPr>
        <p:txBody>
          <a:bodyPr wrap="none" rtlCol="0">
            <a:spAutoFit/>
          </a:bodyPr>
          <a:lstStyle/>
          <a:p>
            <a:r>
              <a:rPr lang="en-US" b="1" dirty="0" smtClean="0"/>
              <a:t>OMPS Higher</a:t>
            </a:r>
            <a:endParaRPr lang="en-US" b="1" dirty="0"/>
          </a:p>
        </p:txBody>
      </p:sp>
      <p:cxnSp>
        <p:nvCxnSpPr>
          <p:cNvPr id="6" name="Straight Arrow Connector 5"/>
          <p:cNvCxnSpPr/>
          <p:nvPr/>
        </p:nvCxnSpPr>
        <p:spPr>
          <a:xfrm>
            <a:off x="1394392" y="2034846"/>
            <a:ext cx="2165237" cy="4797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464978" y="2286000"/>
            <a:ext cx="3335622" cy="11869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464978" y="3571297"/>
            <a:ext cx="3488022" cy="4673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405278" y="4398415"/>
            <a:ext cx="2154351" cy="1735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33603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304800" y="1479396"/>
            <a:ext cx="8382000" cy="4692804"/>
          </a:xfrm>
        </p:spPr>
        <p:txBody>
          <a:bodyPr>
            <a:normAutofit/>
          </a:bodyPr>
          <a:lstStyle/>
          <a:p>
            <a:r>
              <a:rPr lang="en-US" dirty="0" smtClean="0"/>
              <a:t>Cal/Val results summary:</a:t>
            </a:r>
          </a:p>
          <a:p>
            <a:pPr lvl="1"/>
            <a:r>
              <a:rPr lang="en-US" dirty="0" smtClean="0"/>
              <a:t>Team recommends product advancement to Validated Stage 1 Maturity effective with key corrections</a:t>
            </a:r>
          </a:p>
          <a:p>
            <a:pPr lvl="2"/>
            <a:r>
              <a:rPr lang="en-US" dirty="0" smtClean="0"/>
              <a:t>CCRs for three SDR DRs (All to Tables not to Code)</a:t>
            </a:r>
          </a:p>
          <a:p>
            <a:pPr lvl="3"/>
            <a:r>
              <a:rPr lang="en-US" dirty="0" smtClean="0"/>
              <a:t> DR 7654 OMPS NP SDR  Nadir Profiler Day 1 solar irradiance spectrum update</a:t>
            </a:r>
          </a:p>
          <a:p>
            <a:pPr lvl="3"/>
            <a:r>
              <a:rPr lang="en-US" dirty="0" smtClean="0"/>
              <a:t>DR 7450 OMPS NP SDR  OMPS NP Wavelength Scale</a:t>
            </a:r>
          </a:p>
          <a:p>
            <a:pPr lvl="3"/>
            <a:r>
              <a:rPr lang="en-US" dirty="0" smtClean="0"/>
              <a:t>DR 5047 OMPS NP IP  Generation of soft calibration coefficients for NP IP – Use chasing orbits and calibrate to NOAA-19 SBUV/2</a:t>
            </a:r>
          </a:p>
          <a:p>
            <a:pPr lvl="2"/>
            <a:r>
              <a:rPr lang="en-US" dirty="0" smtClean="0"/>
              <a:t>CCR to change hard-coded wavelengths in </a:t>
            </a:r>
            <a:r>
              <a:rPr lang="en-US" dirty="0" err="1" smtClean="0"/>
              <a:t>Glueware</a:t>
            </a:r>
            <a:r>
              <a:rPr lang="en-US" dirty="0" smtClean="0"/>
              <a:t>.</a:t>
            </a:r>
          </a:p>
          <a:p>
            <a:pPr lvl="2"/>
            <a:endParaRPr lang="en-US"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smtClean="0"/>
              <a:t>Path Forward</a:t>
            </a:r>
          </a:p>
        </p:txBody>
      </p:sp>
      <p:sp>
        <p:nvSpPr>
          <p:cNvPr id="3" name="Content Placeholder 2"/>
          <p:cNvSpPr>
            <a:spLocks noGrp="1"/>
          </p:cNvSpPr>
          <p:nvPr>
            <p:ph idx="1"/>
          </p:nvPr>
        </p:nvSpPr>
        <p:spPr>
          <a:xfrm>
            <a:off x="762755" y="838200"/>
            <a:ext cx="7600384" cy="5486400"/>
          </a:xfrm>
        </p:spPr>
        <p:txBody>
          <a:bodyPr>
            <a:normAutofit fontScale="92500" lnSpcReduction="20000"/>
          </a:bodyPr>
          <a:lstStyle/>
          <a:p>
            <a:r>
              <a:rPr lang="en-US" dirty="0" smtClean="0"/>
              <a:t>Areas with p</a:t>
            </a:r>
            <a:r>
              <a:rPr lang="en-US" sz="3200" dirty="0" smtClean="0"/>
              <a:t>lanned further improvements</a:t>
            </a:r>
          </a:p>
          <a:p>
            <a:pPr lvl="1"/>
            <a:r>
              <a:rPr lang="en-US" sz="2800" dirty="0" smtClean="0"/>
              <a:t>Information concentration / outlier detection</a:t>
            </a:r>
          </a:p>
          <a:p>
            <a:pPr lvl="1"/>
            <a:r>
              <a:rPr lang="en-US" dirty="0" smtClean="0"/>
              <a:t>Implement V8Pro algorithm and Small FOV</a:t>
            </a:r>
          </a:p>
          <a:p>
            <a:pPr lvl="1"/>
            <a:r>
              <a:rPr lang="en-US" dirty="0" smtClean="0"/>
              <a:t>Model solar activity</a:t>
            </a:r>
          </a:p>
          <a:p>
            <a:pPr lvl="1"/>
            <a:r>
              <a:rPr lang="en-US" sz="2800" dirty="0" smtClean="0"/>
              <a:t>Snow/Ice – use daily forecast </a:t>
            </a:r>
            <a:r>
              <a:rPr lang="en-US" sz="2800" dirty="0" err="1" smtClean="0"/>
              <a:t>tilings</a:t>
            </a:r>
            <a:r>
              <a:rPr lang="en-US" sz="2800" dirty="0" smtClean="0"/>
              <a:t> </a:t>
            </a:r>
          </a:p>
          <a:p>
            <a:pPr lvl="1"/>
            <a:r>
              <a:rPr lang="en-US" dirty="0" smtClean="0"/>
              <a:t>Implement annually varying wavelength scale</a:t>
            </a:r>
            <a:endParaRPr lang="en-US" sz="2800" dirty="0" smtClean="0"/>
          </a:p>
          <a:p>
            <a:r>
              <a:rPr lang="en-US" sz="3200" dirty="0" smtClean="0"/>
              <a:t>Planned Cal/Val activities / milestones</a:t>
            </a:r>
          </a:p>
          <a:p>
            <a:pPr lvl="1"/>
            <a:r>
              <a:rPr lang="en-US" dirty="0" smtClean="0"/>
              <a:t>December 2014 – Show improved comparisons to NOAA-19 SBUV/2 and ground-based </a:t>
            </a:r>
            <a:r>
              <a:rPr lang="en-US" dirty="0" err="1" smtClean="0"/>
              <a:t>Umkehr</a:t>
            </a:r>
            <a:r>
              <a:rPr lang="en-US" dirty="0" smtClean="0"/>
              <a:t> with new SDR.</a:t>
            </a:r>
          </a:p>
          <a:p>
            <a:pPr lvl="1"/>
            <a:r>
              <a:rPr lang="en-US" sz="2800" dirty="0" smtClean="0"/>
              <a:t>March 2015 – extend analysi</a:t>
            </a:r>
            <a:r>
              <a:rPr lang="en-US" dirty="0" smtClean="0"/>
              <a:t>s to show Validated Stage 2.</a:t>
            </a:r>
          </a:p>
          <a:p>
            <a:pPr lvl="1"/>
            <a:r>
              <a:rPr lang="en-US" sz="2800" dirty="0" smtClean="0"/>
              <a:t>July 2015 – demonstrate stability and annual cycle analysis to show Validated Stage 3.</a:t>
            </a:r>
          </a:p>
        </p:txBody>
      </p:sp>
      <p:sp>
        <p:nvSpPr>
          <p:cNvPr id="4" name="Slide Number Placeholder 3"/>
          <p:cNvSpPr>
            <a:spLocks noGrp="1"/>
          </p:cNvSpPr>
          <p:nvPr>
            <p:ph type="sldNum" sz="quarter" idx="12"/>
          </p:nvPr>
        </p:nvSpPr>
        <p:spPr/>
        <p:txBody>
          <a:bodyPr/>
          <a:lstStyle/>
          <a:p>
            <a:fld id="{96E36F11-A39A-294D-A59D-6180D50ED29D}"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F5EA597-D671-40E4-B0A9-DB87D029A054}"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258762"/>
          </a:xfrm>
        </p:spPr>
        <p:txBody>
          <a:bodyPr>
            <a:noAutofit/>
          </a:bodyPr>
          <a:lstStyle/>
          <a:p>
            <a:r>
              <a:rPr lang="en-US" sz="2000" b="1" dirty="0" smtClean="0">
                <a:latin typeface="Times New Roman" pitchFamily="18" charset="0"/>
                <a:ea typeface="Times New Roman" pitchFamily="18" charset="0"/>
              </a:rPr>
              <a:t>Initial Measurement Residuals for OMPS-NP and SBUV/2 Version 6 Algorithm</a:t>
            </a:r>
            <a:endParaRPr lang="en-US" sz="2000" dirty="0"/>
          </a:p>
        </p:txBody>
      </p:sp>
      <p:sp>
        <p:nvSpPr>
          <p:cNvPr id="4" name="Slide Number Placeholder 3"/>
          <p:cNvSpPr>
            <a:spLocks noGrp="1"/>
          </p:cNvSpPr>
          <p:nvPr>
            <p:ph type="sldNum" sz="quarter" idx="10"/>
          </p:nvPr>
        </p:nvSpPr>
        <p:spPr>
          <a:xfrm>
            <a:off x="7086600" y="6492875"/>
            <a:ext cx="2133600" cy="365125"/>
          </a:xfrm>
        </p:spPr>
        <p:txBody>
          <a:bodyPr/>
          <a:lstStyle/>
          <a:p>
            <a:fld id="{B90F5B9D-61FC-4E29-ACC3-AC6D4651C8F8}" type="slidenum">
              <a:rPr lang="en-US" smtClean="0"/>
              <a:pPr/>
              <a:t>39</a:t>
            </a:fld>
            <a:endParaRPr lang="en-US"/>
          </a:p>
        </p:txBody>
      </p:sp>
      <p:pic>
        <p:nvPicPr>
          <p:cNvPr id="627714" name="Picture 26" descr="TS.Imopo.tropicsV6-90w0.OMPS.NOAA1819_cha4to6_InitR (1).png"/>
          <p:cNvPicPr>
            <a:picLocks noChangeAspect="1" noChangeArrowheads="1"/>
          </p:cNvPicPr>
          <p:nvPr/>
        </p:nvPicPr>
        <p:blipFill>
          <a:blip r:embed="rId2" cstate="print">
            <a:lum bright="-20000" contrast="40000"/>
          </a:blip>
          <a:srcRect l="2455" t="3999" r="7529" b="5054"/>
          <a:stretch>
            <a:fillRect/>
          </a:stretch>
        </p:blipFill>
        <p:spPr bwMode="auto">
          <a:xfrm>
            <a:off x="4495800" y="735317"/>
            <a:ext cx="4648200" cy="4662357"/>
          </a:xfrm>
          <a:prstGeom prst="rect">
            <a:avLst/>
          </a:prstGeom>
          <a:noFill/>
        </p:spPr>
      </p:pic>
      <p:pic>
        <p:nvPicPr>
          <p:cNvPr id="627713" name="Picture 4"/>
          <p:cNvPicPr>
            <a:picLocks noChangeAspect="1" noChangeArrowheads="1"/>
          </p:cNvPicPr>
          <p:nvPr/>
        </p:nvPicPr>
        <p:blipFill>
          <a:blip r:embed="rId3" cstate="print">
            <a:lum bright="-20000" contrast="40000"/>
          </a:blip>
          <a:srcRect l="4413" r="3247" b="2451"/>
          <a:stretch>
            <a:fillRect/>
          </a:stretch>
        </p:blipFill>
        <p:spPr bwMode="auto">
          <a:xfrm>
            <a:off x="19049" y="685800"/>
            <a:ext cx="4781551" cy="4680097"/>
          </a:xfrm>
          <a:prstGeom prst="rect">
            <a:avLst/>
          </a:prstGeom>
          <a:noFill/>
        </p:spPr>
      </p:pic>
      <p:sp>
        <p:nvSpPr>
          <p:cNvPr id="627715" name="Rectangle 3"/>
          <p:cNvSpPr>
            <a:spLocks noChangeArrowheads="1"/>
          </p:cNvSpPr>
          <p:nvPr/>
        </p:nvSpPr>
        <p:spPr bwMode="auto">
          <a:xfrm>
            <a:off x="0" y="0"/>
            <a:ext cx="9144000" cy="457200"/>
          </a:xfrm>
          <a:prstGeom prst="rect">
            <a:avLst/>
          </a:prstGeom>
          <a:noFill/>
          <a:ln w="12700"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27716" name="Rectangle 4"/>
          <p:cNvSpPr>
            <a:spLocks noChangeArrowheads="1"/>
          </p:cNvSpPr>
          <p:nvPr/>
        </p:nvSpPr>
        <p:spPr bwMode="auto">
          <a:xfrm>
            <a:off x="381000" y="5256312"/>
            <a:ext cx="8382000" cy="1477328"/>
          </a:xfrm>
          <a:prstGeom prst="rect">
            <a:avLst/>
          </a:prstGeom>
          <a:noFill/>
          <a:ln w="12700"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136525" algn="l"/>
                <a:tab pos="622300" algn="l"/>
                <a:tab pos="1028700" algn="l"/>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The six figures show the initial measurement residuals for profile wavelengths (a) Top – 252 nm (b) Second – 274 nm, and (c) Third– 283 nm (c) fourth – 288 nm (b) Fifth – 292 nm, and (c) Bottom – 298 nm  for the V6PRO  product from OMPS compared to the V6PRO product for the operational POES NOAA-18 and POES NOAA-19 SBUV/2 for the equatorial daily zonal means (20N to 20S) with 0-90W removed to avoid the SAA effects.</a:t>
            </a:r>
            <a:r>
              <a:rPr kumimoji="0" lang="en-US" sz="1400" b="0" i="0" u="none" strike="noStrike" cap="none" normalizeH="0" baseline="0" dirty="0" smtClean="0">
                <a:ln>
                  <a:noFill/>
                </a:ln>
                <a:solidFill>
                  <a:srgbClr val="00B050"/>
                </a:solidFill>
                <a:effectLst/>
                <a:latin typeface="Times New Roman" pitchFamily="18" charset="0"/>
                <a:ea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tab pos="136525" algn="l"/>
                <a:tab pos="622300" algn="l"/>
                <a:tab pos="1028700" algn="l"/>
              </a:tabLst>
            </a:pPr>
            <a:r>
              <a:rPr kumimoji="0" lang="en-US" sz="1600" b="0" i="0" u="none" strike="noStrike" cap="none" normalizeH="0" baseline="0" dirty="0" smtClean="0">
                <a:ln>
                  <a:noFill/>
                </a:ln>
                <a:solidFill>
                  <a:srgbClr val="00B050"/>
                </a:solidFill>
                <a:effectLst/>
                <a:latin typeface="Times New Roman" pitchFamily="18" charset="0"/>
                <a:ea typeface="Times New Roman" pitchFamily="18" charset="0"/>
              </a:rPr>
              <a:t>The</a:t>
            </a:r>
            <a:r>
              <a:rPr kumimoji="0" lang="en-US" sz="1600" b="0" i="0" u="none" strike="noStrike" cap="none" normalizeH="0" dirty="0" smtClean="0">
                <a:ln>
                  <a:noFill/>
                </a:ln>
                <a:solidFill>
                  <a:srgbClr val="00B050"/>
                </a:solidFill>
                <a:effectLst/>
                <a:latin typeface="Times New Roman" pitchFamily="18" charset="0"/>
                <a:ea typeface="Times New Roman" pitchFamily="18" charset="0"/>
              </a:rPr>
              <a:t> OMPS soft calibration can be set to remove the differences in these residuals and consequently reduce the biases in the ozone profile products.</a:t>
            </a:r>
            <a:endParaRPr kumimoji="0" lang="en-US" sz="44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3581400" y="1295400"/>
            <a:ext cx="436338" cy="369332"/>
          </a:xfrm>
          <a:prstGeom prst="rect">
            <a:avLst/>
          </a:prstGeom>
          <a:noFill/>
        </p:spPr>
        <p:txBody>
          <a:bodyPr wrap="none" rtlCol="0">
            <a:spAutoFit/>
          </a:bodyPr>
          <a:lstStyle/>
          <a:p>
            <a:r>
              <a:rPr lang="en-US" dirty="0" smtClean="0"/>
              <a:t>(a)</a:t>
            </a:r>
            <a:endParaRPr lang="en-US" dirty="0"/>
          </a:p>
        </p:txBody>
      </p:sp>
      <p:sp>
        <p:nvSpPr>
          <p:cNvPr id="9" name="TextBox 8"/>
          <p:cNvSpPr txBox="1"/>
          <p:nvPr/>
        </p:nvSpPr>
        <p:spPr>
          <a:xfrm>
            <a:off x="3581400" y="2819400"/>
            <a:ext cx="447558" cy="369332"/>
          </a:xfrm>
          <a:prstGeom prst="rect">
            <a:avLst/>
          </a:prstGeom>
          <a:noFill/>
        </p:spPr>
        <p:txBody>
          <a:bodyPr wrap="none" rtlCol="0">
            <a:spAutoFit/>
          </a:bodyPr>
          <a:lstStyle/>
          <a:p>
            <a:r>
              <a:rPr lang="en-US" dirty="0" smtClean="0"/>
              <a:t>(b)</a:t>
            </a:r>
            <a:endParaRPr lang="en-US" dirty="0"/>
          </a:p>
        </p:txBody>
      </p:sp>
      <p:sp>
        <p:nvSpPr>
          <p:cNvPr id="10" name="TextBox 9"/>
          <p:cNvSpPr txBox="1"/>
          <p:nvPr/>
        </p:nvSpPr>
        <p:spPr>
          <a:xfrm>
            <a:off x="3657600" y="4495800"/>
            <a:ext cx="423514" cy="369332"/>
          </a:xfrm>
          <a:prstGeom prst="rect">
            <a:avLst/>
          </a:prstGeom>
          <a:noFill/>
        </p:spPr>
        <p:txBody>
          <a:bodyPr wrap="none" rtlCol="0">
            <a:spAutoFit/>
          </a:bodyPr>
          <a:lstStyle/>
          <a:p>
            <a:r>
              <a:rPr lang="en-US" dirty="0" smtClean="0"/>
              <a:t>(c)</a:t>
            </a:r>
            <a:endParaRPr lang="en-US" dirty="0"/>
          </a:p>
        </p:txBody>
      </p:sp>
      <p:sp>
        <p:nvSpPr>
          <p:cNvPr id="11" name="TextBox 10"/>
          <p:cNvSpPr txBox="1"/>
          <p:nvPr/>
        </p:nvSpPr>
        <p:spPr>
          <a:xfrm>
            <a:off x="8153400" y="1447800"/>
            <a:ext cx="447558" cy="369332"/>
          </a:xfrm>
          <a:prstGeom prst="rect">
            <a:avLst/>
          </a:prstGeom>
          <a:noFill/>
        </p:spPr>
        <p:txBody>
          <a:bodyPr wrap="none" rtlCol="0">
            <a:spAutoFit/>
          </a:bodyPr>
          <a:lstStyle/>
          <a:p>
            <a:r>
              <a:rPr lang="en-US" dirty="0" smtClean="0"/>
              <a:t>(d)</a:t>
            </a:r>
            <a:endParaRPr lang="en-US" dirty="0"/>
          </a:p>
        </p:txBody>
      </p:sp>
      <p:sp>
        <p:nvSpPr>
          <p:cNvPr id="12" name="TextBox 11"/>
          <p:cNvSpPr txBox="1"/>
          <p:nvPr/>
        </p:nvSpPr>
        <p:spPr>
          <a:xfrm>
            <a:off x="8153400" y="2971800"/>
            <a:ext cx="441146" cy="369332"/>
          </a:xfrm>
          <a:prstGeom prst="rect">
            <a:avLst/>
          </a:prstGeom>
          <a:noFill/>
        </p:spPr>
        <p:txBody>
          <a:bodyPr wrap="none" rtlCol="0">
            <a:spAutoFit/>
          </a:bodyPr>
          <a:lstStyle/>
          <a:p>
            <a:r>
              <a:rPr lang="en-US" dirty="0" smtClean="0"/>
              <a:t>(e)</a:t>
            </a:r>
            <a:endParaRPr lang="en-US" dirty="0"/>
          </a:p>
        </p:txBody>
      </p:sp>
      <p:sp>
        <p:nvSpPr>
          <p:cNvPr id="13" name="TextBox 12"/>
          <p:cNvSpPr txBox="1"/>
          <p:nvPr/>
        </p:nvSpPr>
        <p:spPr>
          <a:xfrm>
            <a:off x="8153400" y="4495800"/>
            <a:ext cx="399661" cy="369332"/>
          </a:xfrm>
          <a:prstGeom prst="rect">
            <a:avLst/>
          </a:prstGeom>
          <a:noFill/>
        </p:spPr>
        <p:txBody>
          <a:bodyPr wrap="none" rtlCol="0">
            <a:spAutoFit/>
          </a:bodyPr>
          <a:lstStyle/>
          <a:p>
            <a:r>
              <a:rPr lang="en-US" dirty="0" smtClean="0"/>
              <a:t>(f)</a:t>
            </a:r>
            <a:endParaRPr lang="en-US" dirty="0"/>
          </a:p>
        </p:txBody>
      </p:sp>
      <p:sp>
        <p:nvSpPr>
          <p:cNvPr id="14" name="TextBox 5"/>
          <p:cNvSpPr txBox="1">
            <a:spLocks noChangeArrowheads="1"/>
          </p:cNvSpPr>
          <p:nvPr/>
        </p:nvSpPr>
        <p:spPr bwMode="auto">
          <a:xfrm>
            <a:off x="304800" y="3962400"/>
            <a:ext cx="3581400" cy="369332"/>
          </a:xfrm>
          <a:prstGeom prst="rect">
            <a:avLst/>
          </a:prstGeom>
          <a:noFill/>
          <a:ln w="9525">
            <a:noFill/>
            <a:miter lim="800000"/>
            <a:headEnd/>
            <a:tailEnd/>
          </a:ln>
        </p:spPr>
        <p:txBody>
          <a:bodyPr wrap="square">
            <a:spAutoFit/>
          </a:bodyPr>
          <a:lstStyle/>
          <a:p>
            <a:r>
              <a:rPr lang="en-US" dirty="0" smtClean="0">
                <a:solidFill>
                  <a:srgbClr val="00B0F0"/>
                </a:solidFill>
              </a:rPr>
              <a:t>Change in Day 1 Solar for OMPS NP</a:t>
            </a:r>
            <a:endParaRPr lang="en-US" dirty="0">
              <a:solidFill>
                <a:srgbClr val="00B0F0"/>
              </a:solidFill>
            </a:endParaRPr>
          </a:p>
        </p:txBody>
      </p:sp>
      <p:cxnSp>
        <p:nvCxnSpPr>
          <p:cNvPr id="15" name="Straight Arrow Connector 7"/>
          <p:cNvCxnSpPr>
            <a:cxnSpLocks noChangeShapeType="1"/>
          </p:cNvCxnSpPr>
          <p:nvPr/>
        </p:nvCxnSpPr>
        <p:spPr bwMode="auto">
          <a:xfrm flipV="1">
            <a:off x="762000" y="1447800"/>
            <a:ext cx="685800" cy="2667000"/>
          </a:xfrm>
          <a:prstGeom prst="straightConnector1">
            <a:avLst/>
          </a:prstGeom>
          <a:noFill/>
          <a:ln w="38100" algn="ctr">
            <a:solidFill>
              <a:schemeClr val="tx1"/>
            </a:solidFill>
            <a:round/>
            <a:headEnd/>
            <a:tailEnd type="arrow" w="med" len="med"/>
          </a:ln>
        </p:spPr>
      </p:cxnSp>
      <p:cxnSp>
        <p:nvCxnSpPr>
          <p:cNvPr id="18" name="Straight Arrow Connector 7"/>
          <p:cNvCxnSpPr>
            <a:cxnSpLocks noChangeShapeType="1"/>
          </p:cNvCxnSpPr>
          <p:nvPr/>
        </p:nvCxnSpPr>
        <p:spPr bwMode="auto">
          <a:xfrm>
            <a:off x="914400" y="4267200"/>
            <a:ext cx="457200" cy="228600"/>
          </a:xfrm>
          <a:prstGeom prst="straightConnector1">
            <a:avLst/>
          </a:prstGeom>
          <a:noFill/>
          <a:ln w="38100" algn="ctr">
            <a:solidFill>
              <a:schemeClr val="tx1"/>
            </a:solidFill>
            <a:round/>
            <a:headEnd/>
            <a:tailEnd type="arrow" w="med" len="med"/>
          </a:ln>
        </p:spPr>
      </p:cxnSp>
      <p:sp>
        <p:nvSpPr>
          <p:cNvPr id="21" name="TextBox 5"/>
          <p:cNvSpPr txBox="1">
            <a:spLocks noChangeArrowheads="1"/>
          </p:cNvSpPr>
          <p:nvPr/>
        </p:nvSpPr>
        <p:spPr bwMode="auto">
          <a:xfrm>
            <a:off x="4800600" y="381000"/>
            <a:ext cx="2826671" cy="369332"/>
          </a:xfrm>
          <a:prstGeom prst="rect">
            <a:avLst/>
          </a:prstGeom>
          <a:noFill/>
          <a:ln w="9525">
            <a:noFill/>
            <a:miter lim="800000"/>
            <a:headEnd/>
            <a:tailEnd/>
          </a:ln>
        </p:spPr>
        <p:txBody>
          <a:bodyPr wrap="none">
            <a:spAutoFit/>
          </a:bodyPr>
          <a:lstStyle/>
          <a:p>
            <a:r>
              <a:rPr lang="en-US" dirty="0">
                <a:solidFill>
                  <a:srgbClr val="00B0F0"/>
                </a:solidFill>
              </a:rPr>
              <a:t>Weekly Dark Updates Began</a:t>
            </a:r>
          </a:p>
        </p:txBody>
      </p:sp>
      <p:cxnSp>
        <p:nvCxnSpPr>
          <p:cNvPr id="23" name="Straight Arrow Connector 10"/>
          <p:cNvCxnSpPr>
            <a:cxnSpLocks noChangeShapeType="1"/>
          </p:cNvCxnSpPr>
          <p:nvPr/>
        </p:nvCxnSpPr>
        <p:spPr bwMode="auto">
          <a:xfrm flipH="1">
            <a:off x="2743200" y="685800"/>
            <a:ext cx="2133600" cy="609600"/>
          </a:xfrm>
          <a:prstGeom prst="straightConnector1">
            <a:avLst/>
          </a:prstGeom>
          <a:noFill/>
          <a:ln w="38100" algn="ctr">
            <a:solidFill>
              <a:schemeClr val="tx1"/>
            </a:solidFill>
            <a:round/>
            <a:headEnd/>
            <a:tailEnd type="arrow" w="med" len="med"/>
          </a:ln>
        </p:spPr>
      </p:cxnSp>
      <p:sp>
        <p:nvSpPr>
          <p:cNvPr id="26" name="TextBox 5"/>
          <p:cNvSpPr txBox="1">
            <a:spLocks noChangeArrowheads="1"/>
          </p:cNvSpPr>
          <p:nvPr/>
        </p:nvSpPr>
        <p:spPr bwMode="auto">
          <a:xfrm>
            <a:off x="4953000" y="3962400"/>
            <a:ext cx="3581400" cy="369332"/>
          </a:xfrm>
          <a:prstGeom prst="rect">
            <a:avLst/>
          </a:prstGeom>
          <a:noFill/>
          <a:ln w="9525">
            <a:noFill/>
            <a:miter lim="800000"/>
            <a:headEnd/>
            <a:tailEnd/>
          </a:ln>
        </p:spPr>
        <p:txBody>
          <a:bodyPr wrap="square">
            <a:spAutoFit/>
          </a:bodyPr>
          <a:lstStyle/>
          <a:p>
            <a:r>
              <a:rPr lang="en-US" dirty="0" smtClean="0">
                <a:solidFill>
                  <a:srgbClr val="00B0F0"/>
                </a:solidFill>
              </a:rPr>
              <a:t>Change in Day 1 Solar for OMPS NM</a:t>
            </a:r>
            <a:endParaRPr lang="en-US" dirty="0">
              <a:solidFill>
                <a:srgbClr val="00B0F0"/>
              </a:solidFill>
            </a:endParaRPr>
          </a:p>
        </p:txBody>
      </p:sp>
      <p:cxnSp>
        <p:nvCxnSpPr>
          <p:cNvPr id="27" name="Straight Arrow Connector 7"/>
          <p:cNvCxnSpPr>
            <a:cxnSpLocks noChangeShapeType="1"/>
          </p:cNvCxnSpPr>
          <p:nvPr/>
        </p:nvCxnSpPr>
        <p:spPr bwMode="auto">
          <a:xfrm>
            <a:off x="5257800" y="4267200"/>
            <a:ext cx="533400" cy="304800"/>
          </a:xfrm>
          <a:prstGeom prst="straightConnector1">
            <a:avLst/>
          </a:prstGeom>
          <a:noFill/>
          <a:ln w="38100"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76200"/>
          <a:ext cx="7924800" cy="6514284"/>
        </p:xfrm>
        <a:graphic>
          <a:graphicData uri="http://schemas.openxmlformats.org/drawingml/2006/table">
            <a:tbl>
              <a:tblPr/>
              <a:tblGrid>
                <a:gridCol w="2652393"/>
                <a:gridCol w="2638516"/>
                <a:gridCol w="2633891"/>
              </a:tblGrid>
              <a:tr h="261600">
                <a:tc gridSpan="3">
                  <a:txBody>
                    <a:bodyPr/>
                    <a:lstStyle/>
                    <a:p>
                      <a:pPr marL="0" marR="0">
                        <a:lnSpc>
                          <a:spcPct val="115000"/>
                        </a:lnSpc>
                        <a:spcBef>
                          <a:spcPts val="0"/>
                        </a:spcBef>
                        <a:spcAft>
                          <a:spcPts val="0"/>
                        </a:spcAft>
                      </a:pPr>
                      <a:r>
                        <a:rPr lang="en-US" sz="1400" b="1" dirty="0">
                          <a:solidFill>
                            <a:srgbClr val="000000"/>
                          </a:solidFill>
                          <a:latin typeface="Times New Roman" pitchFamily="18" charset="0"/>
                          <a:ea typeface="MS Mincho"/>
                          <a:cs typeface="Times New Roman" pitchFamily="18" charset="0"/>
                        </a:rPr>
                        <a:t>Table 4.2.4  -  Ozone Nadir Profile   (</a:t>
                      </a:r>
                      <a:r>
                        <a:rPr lang="en-US" sz="1400" b="1" dirty="0" smtClean="0">
                          <a:solidFill>
                            <a:srgbClr val="000000"/>
                          </a:solidFill>
                          <a:latin typeface="Times New Roman" pitchFamily="18" charset="0"/>
                          <a:ea typeface="MS Mincho"/>
                          <a:cs typeface="Times New Roman" pitchFamily="18" charset="0"/>
                        </a:rPr>
                        <a:t>OMPS-NP) </a:t>
                      </a:r>
                      <a:endParaRPr lang="en-US" sz="20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11771">
                <a:tc>
                  <a:txBody>
                    <a:bodyPr/>
                    <a:lstStyle/>
                    <a:p>
                      <a:pPr marL="0" marR="0">
                        <a:lnSpc>
                          <a:spcPct val="115000"/>
                        </a:lnSpc>
                        <a:spcBef>
                          <a:spcPts val="0"/>
                        </a:spcBef>
                        <a:spcAft>
                          <a:spcPts val="0"/>
                        </a:spcAft>
                      </a:pPr>
                      <a:r>
                        <a:rPr lang="en-US" sz="1100" b="1" dirty="0">
                          <a:solidFill>
                            <a:srgbClr val="000000"/>
                          </a:solidFill>
                          <a:latin typeface="Times New Roman" pitchFamily="18" charset="0"/>
                          <a:ea typeface="MS Mincho"/>
                          <a:cs typeface="Times New Roman" pitchFamily="18" charset="0"/>
                        </a:rPr>
                        <a:t>Attribute </a:t>
                      </a:r>
                      <a:endParaRPr lang="en-US" sz="1100" dirty="0">
                        <a:solidFill>
                          <a:srgbClr val="000000"/>
                        </a:solidFill>
                        <a:latin typeface="Times New Roman" pitchFamily="18" charset="0"/>
                        <a:ea typeface="MS Mincho"/>
                        <a:cs typeface="Times New Roman" pitchFamily="18" charset="0"/>
                      </a:endParaRP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Times New Roman" pitchFamily="18" charset="0"/>
                          <a:ea typeface="MS Mincho"/>
                          <a:cs typeface="Times New Roman" pitchFamily="18" charset="0"/>
                        </a:rPr>
                        <a:t>Threshold </a:t>
                      </a:r>
                      <a:endParaRPr lang="en-US" sz="1100">
                        <a:solidFill>
                          <a:srgbClr val="000000"/>
                        </a:solidFill>
                        <a:latin typeface="Times New Roman" pitchFamily="18" charset="0"/>
                        <a:ea typeface="MS Mincho"/>
                        <a:cs typeface="Times New Roman" pitchFamily="18" charset="0"/>
                      </a:endParaRP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Times New Roman" pitchFamily="18" charset="0"/>
                          <a:ea typeface="MS Mincho"/>
                          <a:cs typeface="Times New Roman" pitchFamily="18" charset="0"/>
                        </a:rPr>
                        <a:t>Objective </a:t>
                      </a:r>
                      <a:endParaRPr lang="en-US" sz="1100">
                        <a:solidFill>
                          <a:srgbClr val="000000"/>
                        </a:solidFill>
                        <a:latin typeface="Times New Roman" pitchFamily="18" charset="0"/>
                        <a:ea typeface="MS Mincho"/>
                        <a:cs typeface="Times New Roman" pitchFamily="18" charset="0"/>
                      </a:endParaRP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52061">
                <a:tc>
                  <a:txBody>
                    <a:bodyPr/>
                    <a:lstStyle/>
                    <a:p>
                      <a:pPr marL="0" marR="0">
                        <a:lnSpc>
                          <a:spcPct val="115000"/>
                        </a:lnSpc>
                        <a:spcBef>
                          <a:spcPts val="0"/>
                        </a:spcBef>
                        <a:spcAft>
                          <a:spcPts val="0"/>
                        </a:spcAft>
                      </a:pPr>
                      <a:r>
                        <a:rPr lang="en-US" sz="1100" b="1" dirty="0">
                          <a:solidFill>
                            <a:srgbClr val="000000"/>
                          </a:solidFill>
                          <a:latin typeface="Times New Roman" pitchFamily="18" charset="0"/>
                          <a:ea typeface="MS Mincho"/>
                          <a:cs typeface="Times New Roman" pitchFamily="18" charset="0"/>
                        </a:rPr>
                        <a:t>Ozone NP Applicable Conditions:</a:t>
                      </a:r>
                      <a:r>
                        <a:rPr lang="en-US" sz="1100" dirty="0">
                          <a:solidFill>
                            <a:srgbClr val="000000"/>
                          </a:solidFill>
                          <a:latin typeface="Times New Roman" pitchFamily="18" charset="0"/>
                          <a:ea typeface="MS Mincho"/>
                          <a:cs typeface="Times New Roman" pitchFamily="18" charset="0"/>
                        </a:rPr>
                        <a:t>   1.  </a:t>
                      </a:r>
                      <a:r>
                        <a:rPr lang="en-US" sz="1100" dirty="0" smtClean="0">
                          <a:solidFill>
                            <a:srgbClr val="000000"/>
                          </a:solidFill>
                          <a:latin typeface="Times New Roman" pitchFamily="18" charset="0"/>
                          <a:ea typeface="MS Mincho"/>
                          <a:cs typeface="Times New Roman" pitchFamily="18" charset="0"/>
                        </a:rPr>
                        <a:t>daytime </a:t>
                      </a:r>
                      <a:r>
                        <a:rPr lang="en-US" sz="1100" dirty="0">
                          <a:solidFill>
                            <a:srgbClr val="000000"/>
                          </a:solidFill>
                          <a:latin typeface="Times New Roman" pitchFamily="18" charset="0"/>
                          <a:ea typeface="MS Mincho"/>
                          <a:cs typeface="Times New Roman" pitchFamily="18" charset="0"/>
                        </a:rPr>
                        <a:t>only  (3)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4911">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a. Horizontal Cell Size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250 X 250 km (1)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Times New Roman" pitchFamily="18" charset="0"/>
                          <a:ea typeface="MS Mincho"/>
                          <a:cs typeface="Times New Roman" pitchFamily="18" charset="0"/>
                        </a:rPr>
                        <a:t>50 x 50 km2 </a:t>
                      </a: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408">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b. Vertical Cell Size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5 km reporting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4911">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 Below 30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&lt; 25 km) </a:t>
                      </a: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10 -20 km </a:t>
                      </a: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Times New Roman" pitchFamily="18" charset="0"/>
                          <a:ea typeface="MS Mincho"/>
                          <a:cs typeface="Times New Roman" pitchFamily="18" charset="0"/>
                        </a:rPr>
                        <a:t>3 km (0 -Th) </a:t>
                      </a: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4911">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2. 30 -1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25 -50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7 -10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Times New Roman" pitchFamily="18" charset="0"/>
                          <a:ea typeface="MS Mincho"/>
                          <a:cs typeface="Times New Roman" pitchFamily="18" charset="0"/>
                        </a:rPr>
                        <a:t>1 km (TH -25 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911">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3. Above 1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&gt; 50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10 -20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Times New Roman" pitchFamily="18" charset="0"/>
                          <a:ea typeface="MS Mincho"/>
                          <a:cs typeface="Times New Roman" pitchFamily="18" charset="0"/>
                        </a:rPr>
                        <a:t>3 km (25 -60 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4911">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c. Mapping Uncertainty, 1 Sigma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&lt; 25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a:solidFill>
                            <a:srgbClr val="000000"/>
                          </a:solidFill>
                          <a:latin typeface="Times New Roman" pitchFamily="18" charset="0"/>
                          <a:ea typeface="MS Mincho"/>
                          <a:cs typeface="Times New Roman" pitchFamily="18" charset="0"/>
                        </a:rPr>
                        <a:t>5 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20408">
                <a:tc>
                  <a:txBody>
                    <a:bodyPr/>
                    <a:lstStyle/>
                    <a:p>
                      <a:pPr marL="0" marR="0">
                        <a:lnSpc>
                          <a:spcPct val="115000"/>
                        </a:lnSpc>
                        <a:spcBef>
                          <a:spcPts val="0"/>
                        </a:spcBef>
                        <a:spcAft>
                          <a:spcPts val="0"/>
                        </a:spcAft>
                      </a:pPr>
                      <a:r>
                        <a:rPr lang="en-US" sz="1100" kern="1200" baseline="0" dirty="0" smtClean="0">
                          <a:solidFill>
                            <a:schemeClr val="tx1"/>
                          </a:solidFill>
                          <a:latin typeface="Times New Roman" pitchFamily="18" charset="0"/>
                          <a:ea typeface="+mn-ea"/>
                          <a:cs typeface="Times New Roman" pitchFamily="18" charset="0"/>
                        </a:rPr>
                        <a:t>d. Measurement Range</a:t>
                      </a:r>
                      <a:endParaRPr lang="en-US" sz="1100" dirty="0">
                        <a:solidFill>
                          <a:srgbClr val="000000"/>
                        </a:solidFill>
                        <a:latin typeface="Times New Roman" pitchFamily="18" charset="0"/>
                        <a:ea typeface="MS Mincho"/>
                        <a:cs typeface="Times New Roman" pitchFamily="18" charset="0"/>
                      </a:endParaRP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061">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     Nadir Profile,  0 - 60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0.1-15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0.01 -3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r>
                        <a:rPr lang="en-US" sz="1100" dirty="0" smtClean="0">
                          <a:solidFill>
                            <a:srgbClr val="000000"/>
                          </a:solidFill>
                          <a:latin typeface="Times New Roman" pitchFamily="18" charset="0"/>
                          <a:ea typeface="MS Mincho"/>
                          <a:cs typeface="Times New Roman" pitchFamily="18" charset="0"/>
                        </a:rPr>
                        <a:t>0-TH</a:t>
                      </a:r>
                      <a:r>
                        <a:rPr lang="en-US" sz="1100" dirty="0">
                          <a:solidFill>
                            <a:srgbClr val="000000"/>
                          </a:solidFill>
                          <a:latin typeface="Times New Roman" pitchFamily="18" charset="0"/>
                          <a:ea typeface="MS Mincho"/>
                          <a:cs typeface="Times New Roman" pitchFamily="18" charset="0"/>
                        </a:rPr>
                        <a:t>) 0.1-15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r>
                        <a:rPr lang="en-US" sz="1100" dirty="0" smtClean="0">
                          <a:solidFill>
                            <a:srgbClr val="000000"/>
                          </a:solidFill>
                          <a:latin typeface="Times New Roman" pitchFamily="18" charset="0"/>
                          <a:ea typeface="MS Mincho"/>
                          <a:cs typeface="Times New Roman" pitchFamily="18" charset="0"/>
                        </a:rPr>
                        <a:t>TH-60 </a:t>
                      </a:r>
                      <a:r>
                        <a:rPr lang="en-US" sz="1100" dirty="0">
                          <a:solidFill>
                            <a:srgbClr val="000000"/>
                          </a:solidFill>
                          <a:latin typeface="Times New Roman" pitchFamily="18" charset="0"/>
                          <a:ea typeface="MS Mincho"/>
                          <a:cs typeface="Times New Roman" pitchFamily="18" charset="0"/>
                        </a:rPr>
                        <a:t>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20408">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e. Measurement Precision (2)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911">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 Below 30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&lt; 25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Greater of 20 % or 0.1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10% (0 -TH)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4911">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2. At 30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25 km) </a:t>
                      </a: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Greater of 10 % or 0.1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3% </a:t>
                      </a: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4911">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3. 30 -1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25 -50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5% -10%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911">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4. Above 1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&gt; 50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Greater of 10% or 0.1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3%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3092">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f. Measurement Accuracy (2) </a:t>
                      </a: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smtClean="0">
                          <a:solidFill>
                            <a:srgbClr val="000000"/>
                          </a:solidFill>
                          <a:latin typeface="Times New Roman" pitchFamily="18" charset="0"/>
                          <a:ea typeface="MS Mincho"/>
                          <a:cs typeface="Times New Roman" pitchFamily="18" charset="0"/>
                        </a:rPr>
                        <a:t> </a:t>
                      </a: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smtClean="0">
                          <a:solidFill>
                            <a:srgbClr val="000000"/>
                          </a:solidFill>
                          <a:latin typeface="Times New Roman" pitchFamily="18" charset="0"/>
                          <a:ea typeface="MS Mincho"/>
                          <a:cs typeface="Times New Roman" pitchFamily="18" charset="0"/>
                        </a:rPr>
                        <a:t>  </a:t>
                      </a: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911">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 Below 30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&lt; 25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Greater of 10 % or 0.1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10% (0 -15 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911">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2. 30 -1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25 -50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5% -10%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5% (15 -60 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4911">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3. At 1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50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Greater of 10 % or 0.1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5% (15 -60 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4911">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4. Above 1 </a:t>
                      </a:r>
                      <a:r>
                        <a:rPr lang="en-US" sz="1100" dirty="0" err="1">
                          <a:solidFill>
                            <a:srgbClr val="000000"/>
                          </a:solidFill>
                          <a:latin typeface="Times New Roman" pitchFamily="18" charset="0"/>
                          <a:ea typeface="MS Mincho"/>
                          <a:cs typeface="Times New Roman" pitchFamily="18" charset="0"/>
                        </a:rPr>
                        <a:t>hPa</a:t>
                      </a:r>
                      <a:r>
                        <a:rPr lang="en-US" sz="1100" dirty="0">
                          <a:solidFill>
                            <a:srgbClr val="000000"/>
                          </a:solidFill>
                          <a:latin typeface="Times New Roman" pitchFamily="18" charset="0"/>
                          <a:ea typeface="MS Mincho"/>
                          <a:cs typeface="Times New Roman" pitchFamily="18" charset="0"/>
                        </a:rPr>
                        <a:t> ( ~ &gt; 50 km)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Greater of 10 % or 0.1 </a:t>
                      </a:r>
                      <a:r>
                        <a:rPr lang="en-US" sz="1100" dirty="0" err="1">
                          <a:solidFill>
                            <a:srgbClr val="000000"/>
                          </a:solidFill>
                          <a:latin typeface="Times New Roman" pitchFamily="18" charset="0"/>
                          <a:ea typeface="MS Mincho"/>
                          <a:cs typeface="Times New Roman" pitchFamily="18" charset="0"/>
                        </a:rPr>
                        <a:t>ppmv</a:t>
                      </a:r>
                      <a:r>
                        <a:rPr lang="en-US" sz="1100" dirty="0">
                          <a:solidFill>
                            <a:srgbClr val="000000"/>
                          </a:solidFill>
                          <a:latin typeface="Times New Roman" pitchFamily="18" charset="0"/>
                          <a:ea typeface="MS Mincho"/>
                          <a:cs typeface="Times New Roman" pitchFamily="18" charset="0"/>
                        </a:rPr>
                        <a:t>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5% (15 -60 km)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061">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g. Refresh </a:t>
                      </a:r>
                    </a:p>
                  </a:txBody>
                  <a:tcPr marL="68379" marR="68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At least 60% coverage of the globe every 7 days (monthly average) (2,3) </a:t>
                      </a: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24 hrs. (2,3)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20408">
                <a:tc>
                  <a:txBody>
                    <a:bodyPr/>
                    <a:lstStyle/>
                    <a:p>
                      <a:pPr marL="0" marR="0">
                        <a:lnSpc>
                          <a:spcPct val="115000"/>
                        </a:lnSpc>
                        <a:spcBef>
                          <a:spcPts val="0"/>
                        </a:spcBef>
                        <a:spcAft>
                          <a:spcPts val="0"/>
                        </a:spcAft>
                      </a:pPr>
                      <a:endParaRPr lang="en-US" sz="1100" dirty="0">
                        <a:solidFill>
                          <a:srgbClr val="000000"/>
                        </a:solidFill>
                        <a:latin typeface="Times New Roman" pitchFamily="18" charset="0"/>
                        <a:ea typeface="MS Mincho"/>
                        <a:cs typeface="Times New Roman" pitchFamily="18" charset="0"/>
                      </a:endParaRP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(16.7° FOV) </a:t>
                      </a:r>
                    </a:p>
                  </a:txBody>
                  <a:tcPr marL="68379" marR="68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rgbClr val="000000"/>
                          </a:solidFill>
                          <a:latin typeface="Times New Roman" pitchFamily="18" charset="0"/>
                          <a:ea typeface="MS Mincho"/>
                          <a:cs typeface="Times New Roman" pitchFamily="18" charset="0"/>
                        </a:rPr>
                        <a:t>v2,0, 9/22/12 </a:t>
                      </a:r>
                    </a:p>
                  </a:txBody>
                  <a:tcPr marL="68379" marR="6837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903561">
                <a:tc gridSpan="3">
                  <a:txBody>
                    <a:bodyPr/>
                    <a:lstStyle/>
                    <a:p>
                      <a:pPr marL="0" marR="0">
                        <a:lnSpc>
                          <a:spcPct val="115000"/>
                        </a:lnSpc>
                        <a:spcBef>
                          <a:spcPts val="0"/>
                        </a:spcBef>
                        <a:spcAft>
                          <a:spcPts val="0"/>
                        </a:spcAft>
                      </a:pPr>
                      <a:r>
                        <a:rPr lang="en-US" sz="1100" b="1" dirty="0">
                          <a:solidFill>
                            <a:srgbClr val="000000"/>
                          </a:solidFill>
                          <a:latin typeface="Times New Roman" pitchFamily="18" charset="0"/>
                          <a:ea typeface="MS Mincho"/>
                          <a:cs typeface="Times New Roman" pitchFamily="18" charset="0"/>
                        </a:rPr>
                        <a:t>Notes: </a:t>
                      </a:r>
                      <a:r>
                        <a:rPr lang="en-US" sz="1100" dirty="0">
                          <a:solidFill>
                            <a:srgbClr val="000000"/>
                          </a:solidFill>
                          <a:latin typeface="Times New Roman" pitchFamily="18" charset="0"/>
                          <a:ea typeface="MS Mincho"/>
                          <a:cs typeface="Times New Roman" pitchFamily="18" charset="0"/>
                        </a:rPr>
                        <a:t>1. The SBUV/2 has a 180 km X 180 km cross-track by along -track FOV. It makes its 12 measurements over 24 Samples (160 km of along-track motion). The OMPS Nadir Profiler is designed to be operated in a mode that is able to subsample the required HCS. 2. The OMPS Nadir Profiler performance is expected to degrade in the area of the South Atlantic Anomaly (SAA) due to the impact of periodic charged particle effects in this region. 3. All OMPS measurements require sunlight, so there is no coverage in polar night areas. </a:t>
                      </a:r>
                    </a:p>
                  </a:txBody>
                  <a:tcPr marL="68379" marR="6837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bl>
          </a:graphicData>
        </a:graphic>
      </p:graphicFrame>
      <p:sp>
        <p:nvSpPr>
          <p:cNvPr id="6" name="Slide Number Placeholder 5"/>
          <p:cNvSpPr>
            <a:spLocks noGrp="1"/>
          </p:cNvSpPr>
          <p:nvPr>
            <p:ph type="sldNum" sz="quarter" idx="12"/>
          </p:nvPr>
        </p:nvSpPr>
        <p:spPr/>
        <p:txBody>
          <a:bodyPr/>
          <a:lstStyle/>
          <a:p>
            <a:fld id="{DF5EA597-D671-40E4-B0A9-DB87D029A054}"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(1 slide)</a:t>
            </a:r>
            <a:endParaRPr lang="en-US" dirty="0"/>
          </a:p>
        </p:txBody>
      </p:sp>
      <p:sp>
        <p:nvSpPr>
          <p:cNvPr id="3" name="Content Placeholder 2"/>
          <p:cNvSpPr>
            <a:spLocks noGrp="1"/>
          </p:cNvSpPr>
          <p:nvPr>
            <p:ph idx="1"/>
          </p:nvPr>
        </p:nvSpPr>
        <p:spPr>
          <a:xfrm>
            <a:off x="457200" y="1225900"/>
            <a:ext cx="8229600" cy="638760"/>
          </a:xfrm>
        </p:spPr>
        <p:txBody>
          <a:bodyPr>
            <a:normAutofit/>
          </a:bodyPr>
          <a:lstStyle/>
          <a:p>
            <a:pPr>
              <a:buNone/>
            </a:pPr>
            <a:r>
              <a:rPr lang="en-US" sz="2600" dirty="0" smtClean="0"/>
              <a:t>Product Requirements from JPSS L1RD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40</a:t>
            </a:fld>
            <a:endParaRPr lang="en-US"/>
          </a:p>
        </p:txBody>
      </p:sp>
      <p:graphicFrame>
        <p:nvGraphicFramePr>
          <p:cNvPr id="5" name="Table 4"/>
          <p:cNvGraphicFramePr>
            <a:graphicFrameLocks noGrp="1"/>
          </p:cNvGraphicFramePr>
          <p:nvPr/>
        </p:nvGraphicFramePr>
        <p:xfrm>
          <a:off x="654423" y="2060561"/>
          <a:ext cx="7835154" cy="4053906"/>
        </p:xfrm>
        <a:graphic>
          <a:graphicData uri="http://schemas.openxmlformats.org/drawingml/2006/table">
            <a:tbl>
              <a:tblPr firstRow="1" bandRow="1">
                <a:tableStyleId>{5C22544A-7EE6-4342-B048-85BDC9FD1C3A}</a:tableStyleId>
              </a:tblPr>
              <a:tblGrid>
                <a:gridCol w="2949389"/>
                <a:gridCol w="2420470"/>
                <a:gridCol w="2465295"/>
              </a:tblGrid>
              <a:tr h="358214">
                <a:tc>
                  <a:txBody>
                    <a:bodyPr/>
                    <a:lstStyle/>
                    <a:p>
                      <a:pPr algn="ctr"/>
                      <a:r>
                        <a:rPr lang="en-US" sz="1800" dirty="0" smtClean="0">
                          <a:latin typeface="Times New Roman" pitchFamily="18" charset="0"/>
                          <a:cs typeface="Times New Roman" pitchFamily="18" charset="0"/>
                        </a:rPr>
                        <a:t>Attribute</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Threshold</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Objective</a:t>
                      </a:r>
                      <a:endParaRPr lang="en-US" sz="18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Geographic coverage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Coverage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Horizontal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Mapping Uncertainty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Range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Accuracy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Precision</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Uncertainty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Error Budget</a:t>
            </a:r>
            <a:endParaRPr lang="en-US" dirty="0"/>
          </a:p>
        </p:txBody>
      </p:sp>
      <p:sp>
        <p:nvSpPr>
          <p:cNvPr id="3" name="Content Placeholder 2"/>
          <p:cNvSpPr>
            <a:spLocks noGrp="1"/>
          </p:cNvSpPr>
          <p:nvPr>
            <p:ph idx="1"/>
          </p:nvPr>
        </p:nvSpPr>
        <p:spPr>
          <a:xfrm>
            <a:off x="669957" y="1352649"/>
            <a:ext cx="7776926" cy="1707422"/>
          </a:xfrm>
        </p:spPr>
        <p:txBody>
          <a:bodyPr>
            <a:normAutofit fontScale="77500" lnSpcReduction="20000"/>
          </a:bodyPr>
          <a:lstStyle/>
          <a:p>
            <a:pPr marL="0" indent="0">
              <a:spcBef>
                <a:spcPts val="300"/>
              </a:spcBef>
              <a:spcAft>
                <a:spcPts val="600"/>
              </a:spcAft>
              <a:buNone/>
            </a:pPr>
            <a:r>
              <a:rPr lang="en-US" dirty="0" smtClean="0"/>
              <a:t>Compare analysis/validation results against requirements, present as a table. Error budget limitations should be explained. Describe prospects for overcoming error budget limitations with future improvement of the algorithm, test data, and error analysis methodology.</a:t>
            </a:r>
          </a:p>
        </p:txBody>
      </p:sp>
      <p:sp>
        <p:nvSpPr>
          <p:cNvPr id="4" name="Slide Number Placeholder 3"/>
          <p:cNvSpPr>
            <a:spLocks noGrp="1"/>
          </p:cNvSpPr>
          <p:nvPr>
            <p:ph type="sldNum" sz="quarter" idx="12"/>
          </p:nvPr>
        </p:nvSpPr>
        <p:spPr/>
        <p:txBody>
          <a:bodyPr/>
          <a:lstStyle/>
          <a:p>
            <a:fld id="{96E36F11-A39A-294D-A59D-6180D50ED29D}" type="slidenum">
              <a:rPr lang="en-US" smtClean="0"/>
              <a:pPr/>
              <a:t>41</a:t>
            </a:fld>
            <a:endParaRPr lang="en-US"/>
          </a:p>
        </p:txBody>
      </p:sp>
      <p:graphicFrame>
        <p:nvGraphicFramePr>
          <p:cNvPr id="6" name="Table 5"/>
          <p:cNvGraphicFramePr>
            <a:graphicFrameLocks noGrp="1"/>
          </p:cNvGraphicFramePr>
          <p:nvPr/>
        </p:nvGraphicFramePr>
        <p:xfrm>
          <a:off x="627262" y="3418581"/>
          <a:ext cx="7835154" cy="1645938"/>
        </p:xfrm>
        <a:graphic>
          <a:graphicData uri="http://schemas.openxmlformats.org/drawingml/2006/table">
            <a:tbl>
              <a:tblPr firstRow="1" bandRow="1">
                <a:tableStyleId>{5C22544A-7EE6-4342-B048-85BDC9FD1C3A}</a:tableStyleId>
              </a:tblPr>
              <a:tblGrid>
                <a:gridCol w="1608943"/>
                <a:gridCol w="1692998"/>
                <a:gridCol w="2218099"/>
                <a:gridCol w="2315114"/>
              </a:tblGrid>
              <a:tr h="358214">
                <a:tc>
                  <a:txBody>
                    <a:bodyPr/>
                    <a:lstStyle/>
                    <a:p>
                      <a:pPr algn="ctr"/>
                      <a:r>
                        <a:rPr lang="en-US" sz="1800" dirty="0" smtClean="0">
                          <a:latin typeface="Times New Roman" pitchFamily="18" charset="0"/>
                          <a:cs typeface="Times New Roman" pitchFamily="18" charset="0"/>
                        </a:rPr>
                        <a:t>Attribute Analyzed</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 L1RD Threshold</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Analysis/Validation Result</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Error Summary</a:t>
                      </a:r>
                      <a:endParaRPr lang="en-US" sz="18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Ozone Profile Product</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The OMPS Nadir Profile product is created by using the Version 6 SBUV/2 algorithm. </a:t>
            </a:r>
          </a:p>
          <a:p>
            <a:r>
              <a:rPr lang="en-US" dirty="0" smtClean="0"/>
              <a:t>The product is currently at provisional status awaiting new Day 1 solar spectra and wavelength scales and soft calibration adjustments to force it to agree with the NOAA-19 ozone profile products. These should be in place by the end of the year.</a:t>
            </a:r>
          </a:p>
          <a:p>
            <a:r>
              <a:rPr lang="en-US" dirty="0" smtClean="0"/>
              <a:t>An upgrade of the algorithm to the Version 8 SBUV/2 algorithm is progressing through testing and should be in operations by early next year.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
            <a:ext cx="8229600" cy="639762"/>
          </a:xfrm>
        </p:spPr>
        <p:txBody>
          <a:bodyPr>
            <a:normAutofit fontScale="90000"/>
          </a:bodyPr>
          <a:lstStyle/>
          <a:p>
            <a:r>
              <a:rPr lang="en-US" dirty="0" smtClean="0"/>
              <a:t>Independence and Long Term Stability</a:t>
            </a:r>
          </a:p>
        </p:txBody>
      </p:sp>
      <p:sp>
        <p:nvSpPr>
          <p:cNvPr id="3" name="Content Placeholder 2"/>
          <p:cNvSpPr>
            <a:spLocks noGrp="1"/>
          </p:cNvSpPr>
          <p:nvPr>
            <p:ph idx="1"/>
          </p:nvPr>
        </p:nvSpPr>
        <p:spPr>
          <a:xfrm>
            <a:off x="457200" y="838200"/>
            <a:ext cx="8229600" cy="5562600"/>
          </a:xfrm>
        </p:spPr>
        <p:txBody>
          <a:bodyPr>
            <a:noAutofit/>
          </a:bodyPr>
          <a:lstStyle/>
          <a:p>
            <a:pPr>
              <a:defRPr/>
            </a:pPr>
            <a:r>
              <a:rPr lang="en-US" sz="2400" dirty="0" smtClean="0"/>
              <a:t>The OMPS 5% to 10% accuracy requirements were for its minimal performance as a stand-alone instrument.</a:t>
            </a:r>
          </a:p>
          <a:p>
            <a:pPr>
              <a:defRPr/>
            </a:pPr>
            <a:r>
              <a:rPr lang="en-US" sz="2400" dirty="0" smtClean="0"/>
              <a:t>By using other assets we can set/correct its bias close to 2%.</a:t>
            </a:r>
          </a:p>
          <a:p>
            <a:pPr>
              <a:defRPr/>
            </a:pPr>
            <a:r>
              <a:rPr lang="en-US" sz="2400" dirty="0" smtClean="0"/>
              <a:t>The long-term stability of the accuracy at 2% was also a stand-alone requirement, that is, the system was designed so that products’ accuracy was not allowed to wander around between +5% and -5%.</a:t>
            </a:r>
          </a:p>
          <a:p>
            <a:pPr>
              <a:defRPr/>
            </a:pPr>
            <a:r>
              <a:rPr lang="en-US" sz="2400" dirty="0" smtClean="0"/>
              <a:t>Users expect a stable product – applications are negatively affected by both short term jumps and discontinuities and longer term drifts.</a:t>
            </a:r>
          </a:p>
          <a:p>
            <a:pPr>
              <a:defRPr/>
            </a:pPr>
            <a:r>
              <a:rPr lang="en-US" sz="2400" dirty="0" smtClean="0"/>
              <a:t>Over the course of a mission, new adjustments to the measurement characterizations are phased in as changes warrant.</a:t>
            </a:r>
          </a:p>
        </p:txBody>
      </p:sp>
      <p:sp>
        <p:nvSpPr>
          <p:cNvPr id="11268" name="Slide Number Placeholder 3"/>
          <p:cNvSpPr>
            <a:spLocks noGrp="1"/>
          </p:cNvSpPr>
          <p:nvPr>
            <p:ph type="sldNum" sz="quarter" idx="10"/>
          </p:nvPr>
        </p:nvSpPr>
        <p:spPr>
          <a:xfrm>
            <a:off x="304800" y="6400800"/>
            <a:ext cx="1600200" cy="320675"/>
          </a:xfrm>
          <a:noFill/>
        </p:spPr>
        <p:txBody>
          <a:bodyPr/>
          <a:lstStyle/>
          <a:p>
            <a:pPr algn="l"/>
            <a:fld id="{F52AF497-B2B3-4370-AF2E-8E577970772B}" type="slidenum">
              <a:rPr lang="en-US" sz="800" smtClean="0"/>
              <a:pPr algn="l"/>
              <a:t>5</a:t>
            </a:fld>
            <a:endParaRPr lang="en-US" sz="8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Product Maturity Definition</a:t>
            </a:r>
            <a:endParaRPr lang="en-US" dirty="0"/>
          </a:p>
        </p:txBody>
      </p:sp>
      <p:sp>
        <p:nvSpPr>
          <p:cNvPr id="3" name="Content Placeholder 2"/>
          <p:cNvSpPr>
            <a:spLocks noGrp="1"/>
          </p:cNvSpPr>
          <p:nvPr>
            <p:ph idx="1"/>
          </p:nvPr>
        </p:nvSpPr>
        <p:spPr>
          <a:xfrm>
            <a:off x="637543" y="1401735"/>
            <a:ext cx="7850675" cy="4999065"/>
          </a:xfrm>
        </p:spPr>
        <p:txBody>
          <a:bodyPr>
            <a:normAutofit/>
          </a:bodyPr>
          <a:lstStyle/>
          <a:p>
            <a:pPr>
              <a:buNone/>
            </a:pPr>
            <a:r>
              <a:rPr lang="en-US" b="1" dirty="0" smtClean="0"/>
              <a:t>Validated Stage 1:</a:t>
            </a:r>
          </a:p>
          <a:p>
            <a:pPr marL="1146175" lvl="1" indent="0">
              <a:buSzPct val="80000"/>
              <a:buNone/>
            </a:pPr>
            <a:r>
              <a:rPr lang="en-US" dirty="0" smtClean="0"/>
              <a:t>Using a limited set of samples, the algorithm output is shown to meet the threshold performance attributes identified in the JPSS Level 1 Requirements Supplement with the exception of the S-NPP Performance Exclusions.</a:t>
            </a:r>
            <a:endParaRPr lang="en-US" sz="3200" b="1" dirty="0" smtClean="0"/>
          </a:p>
          <a:p>
            <a:pPr>
              <a:buNone/>
            </a:pPr>
            <a:r>
              <a:rPr lang="en-US" sz="1200" dirty="0" smtClean="0">
                <a:solidFill>
                  <a:srgbClr val="575DD3"/>
                </a:solidFill>
              </a:rPr>
              <a:t> </a:t>
            </a:r>
            <a:endParaRPr lang="en-US" dirty="0" smtClean="0">
              <a:solidFill>
                <a:srgbClr val="575DD3"/>
              </a:solidFill>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3200" dirty="0" smtClean="0"/>
              <a:t>Ozone Profile Product, </a:t>
            </a:r>
            <a:r>
              <a:rPr lang="en-US" sz="3200" b="1" dirty="0" smtClean="0"/>
              <a:t>IMOPO</a:t>
            </a:r>
            <a:endParaRPr lang="en-US" sz="3200" b="1" dirty="0"/>
          </a:p>
        </p:txBody>
      </p:sp>
      <p:sp>
        <p:nvSpPr>
          <p:cNvPr id="3" name="Content Placeholder 2"/>
          <p:cNvSpPr>
            <a:spLocks noGrp="1"/>
          </p:cNvSpPr>
          <p:nvPr>
            <p:ph idx="1"/>
          </p:nvPr>
        </p:nvSpPr>
        <p:spPr>
          <a:xfrm>
            <a:off x="76200" y="381000"/>
            <a:ext cx="8915400" cy="6400800"/>
          </a:xfrm>
        </p:spPr>
        <p:txBody>
          <a:bodyPr>
            <a:noAutofit/>
          </a:bodyPr>
          <a:lstStyle/>
          <a:p>
            <a:pPr marL="0" indent="0">
              <a:spcBef>
                <a:spcPts val="0"/>
              </a:spcBef>
              <a:buNone/>
            </a:pPr>
            <a:r>
              <a:rPr lang="en-US" sz="2000" dirty="0" smtClean="0"/>
              <a:t>The spectral measurements from the OMPS Nadir Profiler and Nadir Mapper of the radiances scattered by the Earth’s atmosphere are used to generate estimates of the ozone vertical profile along the orbital track (</a:t>
            </a:r>
            <a:r>
              <a:rPr lang="en-US" sz="2000" b="1" dirty="0" smtClean="0"/>
              <a:t>IMOPO</a:t>
            </a:r>
            <a:r>
              <a:rPr lang="en-US" sz="2000" dirty="0" smtClean="0"/>
              <a:t>). The algorithm uses ratios of Earth radiance to Solar irradiance at a set of 12 wavelengths (at approximately </a:t>
            </a:r>
            <a:r>
              <a:rPr lang="en-US" sz="2000" dirty="0" smtClean="0">
                <a:solidFill>
                  <a:srgbClr val="7030A0"/>
                </a:solidFill>
              </a:rPr>
              <a:t>252, 273, 283, 288, 292, 298, 302, 306</a:t>
            </a:r>
            <a:r>
              <a:rPr lang="en-US" sz="2000" dirty="0" smtClean="0"/>
              <a:t>, </a:t>
            </a:r>
            <a:r>
              <a:rPr lang="en-US" sz="2000" dirty="0" smtClean="0">
                <a:solidFill>
                  <a:srgbClr val="00B0F0"/>
                </a:solidFill>
              </a:rPr>
              <a:t>313, 318, 331 and 340 </a:t>
            </a:r>
            <a:r>
              <a:rPr lang="en-US" sz="2000" dirty="0" smtClean="0"/>
              <a:t>nm) with </a:t>
            </a:r>
            <a:r>
              <a:rPr lang="en-US" sz="2000" dirty="0" smtClean="0">
                <a:solidFill>
                  <a:srgbClr val="7030A0"/>
                </a:solidFill>
              </a:rPr>
              <a:t>eight from the Nadir Profiler</a:t>
            </a:r>
            <a:r>
              <a:rPr lang="en-US" sz="2000" dirty="0" smtClean="0"/>
              <a:t> and </a:t>
            </a:r>
            <a:r>
              <a:rPr lang="en-US" sz="2000" dirty="0" smtClean="0">
                <a:solidFill>
                  <a:srgbClr val="00B0F0"/>
                </a:solidFill>
              </a:rPr>
              <a:t>four from the Nadir Mapper</a:t>
            </a:r>
            <a:r>
              <a:rPr lang="en-US" sz="2000" dirty="0" smtClean="0"/>
              <a:t> to obtain estimates of the total column ozone, effective reflectivity, and the ozone vertical profile in 12 Umkehr Layers. The radiances for the four longer wavelength are obtained from the 25 Nadir Mapper FOVs co-located with a single Nadir Profiler FOV. The longer channel radiance/irradiance ratios are used to generate estimates of the total column ozone and scene effective reflectivity. The total column ozone is used to generate a first guess ozone profile that becomes the A Priori for a maximum likelihood ozone profile retrieval using the ratios for the eight shortest wavelengths (including 313 nm at high SZA).</a:t>
            </a:r>
            <a:r>
              <a:rPr lang="en-US" sz="2000" dirty="0" smtClean="0">
                <a:solidFill>
                  <a:srgbClr val="FF9966"/>
                </a:solidFill>
              </a:rPr>
              <a:t> </a:t>
            </a:r>
            <a:r>
              <a:rPr lang="en-US" sz="2000" dirty="0" smtClean="0"/>
              <a:t>Additional information is in the OMPS Nadir Profile Algorithm Theoretical Basis and Operational Algorithm Description Documents, and a volume of the Common Data Format Control Book at: </a:t>
            </a:r>
            <a:r>
              <a:rPr lang="en-US" sz="2000" dirty="0" smtClean="0">
                <a:hlinkClick r:id="rId2"/>
              </a:rPr>
              <a:t>http://npp.gsfc.nasa.gov/documents.html</a:t>
            </a:r>
            <a:endParaRPr lang="en-US" sz="2000" dirty="0" smtClean="0"/>
          </a:p>
          <a:p>
            <a:pPr marL="0" indent="0">
              <a:spcBef>
                <a:spcPts val="0"/>
              </a:spcBef>
              <a:buNone/>
            </a:pPr>
            <a:r>
              <a:rPr lang="en-US" sz="2000" dirty="0" smtClean="0"/>
              <a:t>  OMPS NP ATBD </a:t>
            </a:r>
            <a:r>
              <a:rPr lang="en-US" sz="2000" dirty="0" smtClean="0">
                <a:hlinkClick r:id="rId3"/>
              </a:rPr>
              <a:t>474-00026_Rev-Baseline.pdf</a:t>
            </a:r>
            <a:endParaRPr lang="en-US" sz="2000" dirty="0" smtClean="0"/>
          </a:p>
          <a:p>
            <a:pPr marL="0" indent="0">
              <a:spcBef>
                <a:spcPts val="0"/>
              </a:spcBef>
              <a:buNone/>
            </a:pPr>
            <a:r>
              <a:rPr lang="en-US" sz="2000" dirty="0" smtClean="0"/>
              <a:t>  OMPS NP OAD </a:t>
            </a:r>
            <a:r>
              <a:rPr lang="en-US" sz="2000" dirty="0" smtClean="0">
                <a:hlinkClick r:id="rId4"/>
              </a:rPr>
              <a:t>474-00067_OAD-OMPS-NP-IP-SW_RevA_201</a:t>
            </a:r>
          </a:p>
          <a:p>
            <a:pPr marL="0" indent="0">
              <a:spcBef>
                <a:spcPts val="0"/>
              </a:spcBef>
              <a:buNone/>
            </a:pPr>
            <a:r>
              <a:rPr lang="en-US" sz="2000" dirty="0" smtClean="0"/>
              <a:t>  Intermediate Product CDFCB </a:t>
            </a:r>
          </a:p>
          <a:p>
            <a:pPr marL="0" indent="0">
              <a:spcBef>
                <a:spcPts val="0"/>
              </a:spcBef>
              <a:buNone/>
            </a:pPr>
            <a:r>
              <a:rPr lang="en-US" sz="2000" dirty="0" smtClean="0">
                <a:hlinkClick r:id="rId5"/>
              </a:rPr>
              <a:t>     474-00001-04-01_CDFCB-Vol4-Part1_Rev-_Block-1-1_31Mar2011.pdf</a:t>
            </a:r>
            <a:r>
              <a:rPr lang="en-US" sz="2000" dirty="0" smtClean="0">
                <a:hlinkClick r:id="rId4"/>
              </a:rPr>
              <a:t>20127.pdf</a:t>
            </a:r>
            <a:endParaRPr lang="en-US" sz="2000" dirty="0" smtClean="0">
              <a:solidFill>
                <a:srgbClr val="FF9966"/>
              </a:solidFill>
            </a:endParaRPr>
          </a:p>
        </p:txBody>
      </p:sp>
      <p:sp>
        <p:nvSpPr>
          <p:cNvPr id="4" name="Slide Number Placeholder 3"/>
          <p:cNvSpPr>
            <a:spLocks noGrp="1"/>
          </p:cNvSpPr>
          <p:nvPr>
            <p:ph type="sldNum" sz="quarter" idx="12"/>
          </p:nvPr>
        </p:nvSpPr>
        <p:spPr/>
        <p:txBody>
          <a:bodyPr/>
          <a:lstStyle/>
          <a:p>
            <a:fld id="{DF5EA597-D671-40E4-B0A9-DB87D029A054}"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792162"/>
          </a:xfrm>
        </p:spPr>
        <p:txBody>
          <a:bodyPr>
            <a:normAutofit/>
          </a:bodyPr>
          <a:lstStyle/>
          <a:p>
            <a:r>
              <a:rPr lang="en-US" sz="3600" dirty="0" smtClean="0"/>
              <a:t>Nine Things to Know about the OMPS NP SDR</a:t>
            </a:r>
            <a:endParaRPr lang="en-US" sz="3600" dirty="0"/>
          </a:p>
        </p:txBody>
      </p:sp>
      <p:sp>
        <p:nvSpPr>
          <p:cNvPr id="3" name="Content Placeholder 2"/>
          <p:cNvSpPr>
            <a:spLocks noGrp="1"/>
          </p:cNvSpPr>
          <p:nvPr>
            <p:ph idx="1"/>
          </p:nvPr>
        </p:nvSpPr>
        <p:spPr>
          <a:xfrm>
            <a:off x="0" y="762000"/>
            <a:ext cx="8915400" cy="6096000"/>
          </a:xfrm>
        </p:spPr>
        <p:txBody>
          <a:bodyPr>
            <a:normAutofit fontScale="70000" lnSpcReduction="20000"/>
          </a:bodyPr>
          <a:lstStyle/>
          <a:p>
            <a:r>
              <a:rPr lang="en-US" dirty="0" smtClean="0"/>
              <a:t>System linearity is stable and well-corrected.</a:t>
            </a:r>
          </a:p>
          <a:p>
            <a:r>
              <a:rPr lang="en-US" dirty="0" smtClean="0"/>
              <a:t>Dark currents continue to trend higher but measurement signal-to-noise ratios remain high – weekly dark updates are flowing into the system and have good accuracy. The products are properly flagged in the SAA.</a:t>
            </a:r>
          </a:p>
          <a:p>
            <a:r>
              <a:rPr lang="en-US" dirty="0" smtClean="0">
                <a:solidFill>
                  <a:srgbClr val="00B0F0"/>
                </a:solidFill>
              </a:rPr>
              <a:t>Stray light corrections have been implemented and reduce this error significantly. </a:t>
            </a:r>
          </a:p>
          <a:p>
            <a:r>
              <a:rPr lang="en-US" dirty="0" smtClean="0">
                <a:solidFill>
                  <a:srgbClr val="00B0F0"/>
                </a:solidFill>
              </a:rPr>
              <a:t>An annual cycle of wavelength scale shifts has been identified. </a:t>
            </a:r>
            <a:r>
              <a:rPr lang="en-US" dirty="0" smtClean="0"/>
              <a:t>Causes, corrections and impacts have been investigated.</a:t>
            </a:r>
          </a:p>
          <a:p>
            <a:r>
              <a:rPr lang="en-US" dirty="0" smtClean="0">
                <a:solidFill>
                  <a:srgbClr val="00B050"/>
                </a:solidFill>
              </a:rPr>
              <a:t>A second round of Day 1 Solar spectra are in testing.</a:t>
            </a:r>
          </a:p>
          <a:p>
            <a:r>
              <a:rPr lang="en-US" dirty="0" smtClean="0">
                <a:solidFill>
                  <a:srgbClr val="00B050"/>
                </a:solidFill>
              </a:rPr>
              <a:t>Soft Calibration adjustments can be used to remove much of the bias with SBUV/2 results. </a:t>
            </a:r>
          </a:p>
          <a:p>
            <a:r>
              <a:rPr lang="en-US" dirty="0" smtClean="0"/>
              <a:t>Evidence of changes in the Dichroic throughput due to a ground-to-orbit shift are under investigation.</a:t>
            </a:r>
          </a:p>
          <a:p>
            <a:r>
              <a:rPr lang="en-US" dirty="0" smtClean="0"/>
              <a:t>The first year of solar measurements shows good long-term stability of instrument throughput and wavelength scales. There is some degradation at the shorter channels, e.g., </a:t>
            </a:r>
            <a:r>
              <a:rPr lang="en-US" dirty="0" smtClean="0">
                <a:solidFill>
                  <a:srgbClr val="00B0F0"/>
                </a:solidFill>
              </a:rPr>
              <a:t>0.5%/year at 253 nm. Time-dependent  (twice a year) Calibration Factor Earth values will be needed at some point in the future.</a:t>
            </a:r>
          </a:p>
          <a:p>
            <a:r>
              <a:rPr lang="en-US" dirty="0" smtClean="0">
                <a:solidFill>
                  <a:srgbClr val="00B0F0"/>
                </a:solidFill>
              </a:rPr>
              <a:t>Solar variability is not currently modeled in the SDR.</a:t>
            </a:r>
          </a:p>
          <a:p>
            <a:pPr>
              <a:buNone/>
            </a:pPr>
            <a:r>
              <a:rPr lang="en-US" dirty="0" smtClean="0"/>
              <a:t>KEY: </a:t>
            </a:r>
            <a:r>
              <a:rPr lang="en-US" dirty="0" smtClean="0">
                <a:solidFill>
                  <a:srgbClr val="00B050"/>
                </a:solidFill>
              </a:rPr>
              <a:t>Work needed to reach V1. </a:t>
            </a:r>
            <a:r>
              <a:rPr lang="en-US" dirty="0" smtClean="0">
                <a:solidFill>
                  <a:srgbClr val="00B0F0"/>
                </a:solidFill>
              </a:rPr>
              <a:t>Future work.</a:t>
            </a:r>
          </a:p>
          <a:p>
            <a:pPr>
              <a:buNone/>
            </a:pPr>
            <a:endParaRPr lang="en-US" dirty="0" smtClean="0"/>
          </a:p>
        </p:txBody>
      </p:sp>
      <p:sp>
        <p:nvSpPr>
          <p:cNvPr id="4" name="Slide Number Placeholder 3"/>
          <p:cNvSpPr>
            <a:spLocks noGrp="1"/>
          </p:cNvSpPr>
          <p:nvPr>
            <p:ph type="sldNum" sz="quarter" idx="12"/>
          </p:nvPr>
        </p:nvSpPr>
        <p:spPr/>
        <p:txBody>
          <a:bodyPr/>
          <a:lstStyle/>
          <a:p>
            <a:fld id="{DF5EA597-D671-40E4-B0A9-DB87D029A054}"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en-US" sz="3200" dirty="0" smtClean="0"/>
              <a:t>Evaluation of algorithm performance to specification requirements</a:t>
            </a:r>
            <a:endParaRPr lang="en-US" sz="3200" dirty="0"/>
          </a:p>
        </p:txBody>
      </p:sp>
      <p:sp>
        <p:nvSpPr>
          <p:cNvPr id="3" name="Content Placeholder 2"/>
          <p:cNvSpPr>
            <a:spLocks noGrp="1"/>
          </p:cNvSpPr>
          <p:nvPr>
            <p:ph idx="1"/>
          </p:nvPr>
        </p:nvSpPr>
        <p:spPr>
          <a:xfrm>
            <a:off x="457201" y="990600"/>
            <a:ext cx="8018930" cy="5562600"/>
          </a:xfrm>
        </p:spPr>
        <p:txBody>
          <a:bodyPr>
            <a:normAutofit fontScale="62500" lnSpcReduction="20000"/>
          </a:bodyPr>
          <a:lstStyle/>
          <a:p>
            <a:r>
              <a:rPr lang="en-US" dirty="0" smtClean="0"/>
              <a:t>Findings/Issues from Provisional Review</a:t>
            </a:r>
          </a:p>
          <a:p>
            <a:pPr lvl="1"/>
            <a:r>
              <a:rPr lang="en-US" dirty="0" smtClean="0"/>
              <a:t>SDR performance </a:t>
            </a:r>
          </a:p>
          <a:p>
            <a:pPr lvl="2"/>
            <a:r>
              <a:rPr lang="en-US" dirty="0" smtClean="0"/>
              <a:t>Stray light errors present</a:t>
            </a:r>
          </a:p>
          <a:p>
            <a:pPr lvl="2"/>
            <a:r>
              <a:rPr lang="en-US" dirty="0" smtClean="0"/>
              <a:t>Wavelength Scale (Annual Cycle)</a:t>
            </a:r>
          </a:p>
          <a:p>
            <a:pPr lvl="2"/>
            <a:r>
              <a:rPr lang="en-US" dirty="0" smtClean="0"/>
              <a:t>Solar Activity (Mg II Index)</a:t>
            </a:r>
          </a:p>
          <a:p>
            <a:pPr lvl="2"/>
            <a:r>
              <a:rPr lang="en-US" dirty="0" smtClean="0"/>
              <a:t>Absolute Calibration or radiance/irradiance ratios</a:t>
            </a:r>
          </a:p>
          <a:p>
            <a:pPr lvl="1"/>
            <a:r>
              <a:rPr lang="en-US" dirty="0" smtClean="0"/>
              <a:t>EDR performance</a:t>
            </a:r>
          </a:p>
          <a:p>
            <a:pPr lvl="2"/>
            <a:r>
              <a:rPr lang="en-US" dirty="0" smtClean="0"/>
              <a:t>252 nm channel switched off</a:t>
            </a:r>
          </a:p>
          <a:p>
            <a:pPr lvl="2"/>
            <a:r>
              <a:rPr lang="en-US" dirty="0" smtClean="0">
                <a:solidFill>
                  <a:srgbClr val="00B0F0"/>
                </a:solidFill>
              </a:rPr>
              <a:t>Snow/Ice not using the best data sets</a:t>
            </a:r>
          </a:p>
          <a:p>
            <a:pPr lvl="2"/>
            <a:r>
              <a:rPr lang="en-US" dirty="0" smtClean="0"/>
              <a:t>Switched profile and total column error flags </a:t>
            </a:r>
          </a:p>
          <a:p>
            <a:r>
              <a:rPr lang="en-US" dirty="0" smtClean="0"/>
              <a:t>Improvements since Provisional</a:t>
            </a:r>
          </a:p>
          <a:p>
            <a:pPr lvl="1"/>
            <a:r>
              <a:rPr lang="en-US" dirty="0" smtClean="0"/>
              <a:t>Algorithm Improvements</a:t>
            </a:r>
          </a:p>
          <a:p>
            <a:pPr lvl="2"/>
            <a:r>
              <a:rPr lang="en-US" dirty="0" smtClean="0"/>
              <a:t>Stray light correction implemented (in SDR)</a:t>
            </a:r>
          </a:p>
          <a:p>
            <a:pPr lvl="2"/>
            <a:r>
              <a:rPr lang="en-US" dirty="0" smtClean="0"/>
              <a:t>Smear/Bias error found and corrected (in SDR)</a:t>
            </a:r>
          </a:p>
          <a:p>
            <a:pPr lvl="2"/>
            <a:r>
              <a:rPr lang="en-US" dirty="0" smtClean="0"/>
              <a:t>Corrected switched profile and total column error flags</a:t>
            </a:r>
          </a:p>
          <a:p>
            <a:pPr lvl="2"/>
            <a:r>
              <a:rPr lang="en-US" dirty="0" smtClean="0"/>
              <a:t>Turned on 252 nm channel in retrieval February 2014</a:t>
            </a:r>
          </a:p>
          <a:p>
            <a:pPr lvl="2"/>
            <a:r>
              <a:rPr lang="en-US" dirty="0" smtClean="0"/>
              <a:t>NM/NP mismatch found and corrected (in </a:t>
            </a:r>
            <a:r>
              <a:rPr lang="en-US" dirty="0" err="1" smtClean="0"/>
              <a:t>Glueware</a:t>
            </a:r>
            <a:r>
              <a:rPr lang="en-US" dirty="0" smtClean="0"/>
              <a:t>)</a:t>
            </a:r>
          </a:p>
          <a:p>
            <a:pPr lvl="1"/>
            <a:r>
              <a:rPr lang="en-US" dirty="0" smtClean="0"/>
              <a:t>Calibration Table Updates in Progress </a:t>
            </a:r>
          </a:p>
          <a:p>
            <a:pPr lvl="2"/>
            <a:r>
              <a:rPr lang="en-US" sz="2400" dirty="0" smtClean="0"/>
              <a:t>Continued weekly updates of Dark Tables</a:t>
            </a:r>
          </a:p>
          <a:p>
            <a:pPr lvl="2"/>
            <a:r>
              <a:rPr lang="en-US" sz="2400" dirty="0" smtClean="0">
                <a:solidFill>
                  <a:srgbClr val="00B050"/>
                </a:solidFill>
              </a:rPr>
              <a:t>New Day 1 Solar and Wavelength Scale in testing</a:t>
            </a:r>
          </a:p>
          <a:p>
            <a:pPr lvl="2"/>
            <a:r>
              <a:rPr lang="en-US" dirty="0" smtClean="0">
                <a:solidFill>
                  <a:srgbClr val="00B050"/>
                </a:solidFill>
              </a:rPr>
              <a:t>Awaiting new Day 1 solar results and Soft Calibration via Calibration Factor Earth (CFE) table</a:t>
            </a:r>
            <a:endParaRPr lang="en-US" sz="2400" dirty="0" smtClean="0">
              <a:solidFill>
                <a:srgbClr val="00B050"/>
              </a:solidFill>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334650</TotalTime>
  <Words>4689</Words>
  <Application>Microsoft Office PowerPoint</Application>
  <PresentationFormat>On-screen Show (4:3)</PresentationFormat>
  <Paragraphs>602</Paragraphs>
  <Slides>42</Slides>
  <Notes>18</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Outline</vt:lpstr>
      <vt:lpstr>Ozone Cal/Val Team Membership</vt:lpstr>
      <vt:lpstr>Slide 4</vt:lpstr>
      <vt:lpstr>Independence and Long Term Stability</vt:lpstr>
      <vt:lpstr>Data Product Maturity Definition</vt:lpstr>
      <vt:lpstr>Ozone Profile Product, IMOPO</vt:lpstr>
      <vt:lpstr>Nine Things to Know about the OMPS NP SDR</vt:lpstr>
      <vt:lpstr>Evaluation of algorithm performance to specification requirements</vt:lpstr>
      <vt:lpstr>Evaluation of algorithm performance to specification requirements</vt:lpstr>
      <vt:lpstr>Slide 11</vt:lpstr>
      <vt:lpstr>Slide 12</vt:lpstr>
      <vt:lpstr>Slide 13</vt:lpstr>
      <vt:lpstr>Slide 14</vt:lpstr>
      <vt:lpstr>Adjustments using A, K, and Dy</vt:lpstr>
      <vt:lpstr>Slide 16</vt:lpstr>
      <vt:lpstr>Slide 17</vt:lpstr>
      <vt:lpstr>Slide 18</vt:lpstr>
      <vt:lpstr>Evaluation of the effects of marginal algorithm corrections</vt:lpstr>
      <vt:lpstr>Slide 20</vt:lpstr>
      <vt:lpstr>Spectral Patterns and Their Temporal Coefficients</vt:lpstr>
      <vt:lpstr>Diffuser and Instrument Degradation</vt:lpstr>
      <vt:lpstr>Variations (Maximum minus Minimum) in shorter wavelength channels from linear fit with 299 nm variations. May 15, 2013 vs. May 16, 2014</vt:lpstr>
      <vt:lpstr>Scatter Plots of Ozone Layer Variations versus Reflectivity Variations  for the first five orbits of May 15, 2013 </vt:lpstr>
      <vt:lpstr>Scatter Plots of Ozone Layer Variations versus Reflectivity Variations  for the first five orbits of May 16, 2014 </vt:lpstr>
      <vt:lpstr>Instrument Performance</vt:lpstr>
      <vt:lpstr>Error Impacts on Precision/Accuracy</vt:lpstr>
      <vt:lpstr>Quality flag analysis/validation</vt:lpstr>
      <vt:lpstr>IMOPO Error Flags</vt:lpstr>
      <vt:lpstr>Documentation</vt:lpstr>
      <vt:lpstr>Identification of Processing Environment</vt:lpstr>
      <vt:lpstr>Users &amp; User Feedback</vt:lpstr>
      <vt:lpstr>Slide 33</vt:lpstr>
      <vt:lpstr>Slide 34</vt:lpstr>
      <vt:lpstr>Slide 35</vt:lpstr>
      <vt:lpstr>Conclusion</vt:lpstr>
      <vt:lpstr>Path Forward</vt:lpstr>
      <vt:lpstr>Backup</vt:lpstr>
      <vt:lpstr>Initial Measurement Residuals for OMPS-NP and SBUV/2 Version 6 Algorithm</vt:lpstr>
      <vt:lpstr>Requirements (1 slide)</vt:lpstr>
      <vt:lpstr>Error Budget</vt:lpstr>
      <vt:lpstr>State of the Ozone Profile Product</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lflynn</dc:creator>
  <cp:lastModifiedBy>nwang</cp:lastModifiedBy>
  <cp:revision>6000</cp:revision>
  <dcterms:created xsi:type="dcterms:W3CDTF">2012-01-31T15:35:41Z</dcterms:created>
  <dcterms:modified xsi:type="dcterms:W3CDTF">2014-09-02T20:42:05Z</dcterms:modified>
</cp:coreProperties>
</file>