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74" r:id="rId2"/>
  </p:sldMasterIdLst>
  <p:notesMasterIdLst>
    <p:notesMasterId r:id="rId17"/>
  </p:notesMasterIdLst>
  <p:sldIdLst>
    <p:sldId id="256" r:id="rId3"/>
    <p:sldId id="257" r:id="rId4"/>
    <p:sldId id="258" r:id="rId5"/>
    <p:sldId id="270" r:id="rId6"/>
    <p:sldId id="260" r:id="rId7"/>
    <p:sldId id="261" r:id="rId8"/>
    <p:sldId id="262" r:id="rId9"/>
    <p:sldId id="263" r:id="rId10"/>
    <p:sldId id="264" r:id="rId11"/>
    <p:sldId id="265" r:id="rId12"/>
    <p:sldId id="266" r:id="rId13"/>
    <p:sldId id="267" r:id="rId14"/>
    <p:sldId id="268"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692" autoAdjust="0"/>
  </p:normalViewPr>
  <p:slideViewPr>
    <p:cSldViewPr>
      <p:cViewPr varScale="1">
        <p:scale>
          <a:sx n="60" d="100"/>
          <a:sy n="60" d="100"/>
        </p:scale>
        <p:origin x="-164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4" name="PlaceHolder 1"/>
          <p:cNvSpPr>
            <a:spLocks noGrp="1"/>
          </p:cNvSpPr>
          <p:nvPr>
            <p:ph type="body"/>
          </p:nvPr>
        </p:nvSpPr>
        <p:spPr>
          <a:xfrm>
            <a:off x="756000" y="5078520"/>
            <a:ext cx="6047640" cy="4811040"/>
          </a:xfrm>
          <a:prstGeom prst="rect">
            <a:avLst/>
          </a:prstGeom>
        </p:spPr>
        <p:txBody>
          <a:bodyPr lIns="0" tIns="0" rIns="0" bIns="0"/>
          <a:lstStyle/>
          <a:p>
            <a:r>
              <a:rPr lang="en-GB" sz="2000">
                <a:latin typeface="Arial"/>
              </a:rPr>
              <a:t>Click to edit the notes format</a:t>
            </a:r>
            <a:endParaRPr/>
          </a:p>
        </p:txBody>
      </p:sp>
      <p:sp>
        <p:nvSpPr>
          <p:cNvPr id="85" name="PlaceHolder 2"/>
          <p:cNvSpPr>
            <a:spLocks noGrp="1"/>
          </p:cNvSpPr>
          <p:nvPr>
            <p:ph type="hdr"/>
          </p:nvPr>
        </p:nvSpPr>
        <p:spPr>
          <a:xfrm>
            <a:off x="0" y="0"/>
            <a:ext cx="3280680" cy="534240"/>
          </a:xfrm>
          <a:prstGeom prst="rect">
            <a:avLst/>
          </a:prstGeom>
        </p:spPr>
        <p:txBody>
          <a:bodyPr lIns="0" tIns="0" rIns="0" bIns="0"/>
          <a:lstStyle/>
          <a:p>
            <a:r>
              <a:rPr lang="en-GB" sz="1400">
                <a:latin typeface="Times New Roman"/>
              </a:rPr>
              <a:t>&lt;header&gt;</a:t>
            </a:r>
            <a:endParaRPr/>
          </a:p>
        </p:txBody>
      </p:sp>
      <p:sp>
        <p:nvSpPr>
          <p:cNvPr id="86" name="PlaceHolder 3"/>
          <p:cNvSpPr>
            <a:spLocks noGrp="1"/>
          </p:cNvSpPr>
          <p:nvPr>
            <p:ph type="dt"/>
          </p:nvPr>
        </p:nvSpPr>
        <p:spPr>
          <a:xfrm>
            <a:off x="4278960" y="0"/>
            <a:ext cx="3280680" cy="534240"/>
          </a:xfrm>
          <a:prstGeom prst="rect">
            <a:avLst/>
          </a:prstGeom>
        </p:spPr>
        <p:txBody>
          <a:bodyPr lIns="0" tIns="0" rIns="0" bIns="0"/>
          <a:lstStyle/>
          <a:p>
            <a:pPr algn="r"/>
            <a:r>
              <a:rPr lang="en-GB" sz="1400">
                <a:latin typeface="Times New Roman"/>
              </a:rPr>
              <a:t>&lt;date/time&gt;</a:t>
            </a:r>
            <a:endParaRPr/>
          </a:p>
        </p:txBody>
      </p:sp>
      <p:sp>
        <p:nvSpPr>
          <p:cNvPr id="87" name="PlaceHolder 4"/>
          <p:cNvSpPr>
            <a:spLocks noGrp="1"/>
          </p:cNvSpPr>
          <p:nvPr>
            <p:ph type="ftr"/>
          </p:nvPr>
        </p:nvSpPr>
        <p:spPr>
          <a:xfrm>
            <a:off x="0" y="10157400"/>
            <a:ext cx="3280680" cy="534240"/>
          </a:xfrm>
          <a:prstGeom prst="rect">
            <a:avLst/>
          </a:prstGeom>
        </p:spPr>
        <p:txBody>
          <a:bodyPr lIns="0" tIns="0" rIns="0" bIns="0" anchor="b"/>
          <a:lstStyle/>
          <a:p>
            <a:r>
              <a:rPr lang="en-GB" sz="1400">
                <a:latin typeface="Times New Roman"/>
              </a:rPr>
              <a:t>&lt;footer&gt;</a:t>
            </a:r>
            <a:endParaRPr/>
          </a:p>
        </p:txBody>
      </p:sp>
      <p:sp>
        <p:nvSpPr>
          <p:cNvPr id="88" name="PlaceHolder 5"/>
          <p:cNvSpPr>
            <a:spLocks noGrp="1"/>
          </p:cNvSpPr>
          <p:nvPr>
            <p:ph type="sldNum"/>
          </p:nvPr>
        </p:nvSpPr>
        <p:spPr>
          <a:xfrm>
            <a:off x="4278960" y="10157400"/>
            <a:ext cx="3280680" cy="534240"/>
          </a:xfrm>
          <a:prstGeom prst="rect">
            <a:avLst/>
          </a:prstGeom>
        </p:spPr>
        <p:txBody>
          <a:bodyPr lIns="0" tIns="0" rIns="0" bIns="0" anchor="b"/>
          <a:lstStyle/>
          <a:p>
            <a:pPr algn="r"/>
            <a:fld id="{D15C7B23-214A-4BBC-915A-4BDFF100F19B}" type="slidenum">
              <a:rPr lang="en-GB" sz="1400">
                <a:latin typeface="Times New Roman"/>
              </a:rPr>
              <a:pPr algn="r"/>
              <a:t>‹#›</a:t>
            </a:fld>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PlaceHolder 1"/>
          <p:cNvSpPr>
            <a:spLocks noGrp="1"/>
          </p:cNvSpPr>
          <p:nvPr>
            <p:ph type="body"/>
          </p:nvPr>
        </p:nvSpPr>
        <p:spPr>
          <a:xfrm>
            <a:off x="685800" y="4343400"/>
            <a:ext cx="5486040" cy="4114440"/>
          </a:xfrm>
          <a:prstGeom prst="rect">
            <a:avLst/>
          </a:prstGeom>
        </p:spPr>
        <p:txBody>
          <a:bodyPr/>
          <a:lstStyle/>
          <a:p>
            <a:r>
              <a:rPr lang="en-GB" sz="2000">
                <a:latin typeface="Arial"/>
              </a:rPr>
              <a:t>Latest GRUAN network  </a:t>
            </a:r>
            <a:endParaRPr/>
          </a:p>
        </p:txBody>
      </p:sp>
      <p:sp>
        <p:nvSpPr>
          <p:cNvPr id="211" name="TextShape 2"/>
          <p:cNvSpPr txBox="1"/>
          <p:nvPr/>
        </p:nvSpPr>
        <p:spPr>
          <a:xfrm>
            <a:off x="3884760" y="8685360"/>
            <a:ext cx="2971440" cy="456840"/>
          </a:xfrm>
          <a:prstGeom prst="rect">
            <a:avLst/>
          </a:prstGeom>
        </p:spPr>
        <p:txBody>
          <a:bodyPr anchor="b"/>
          <a:lstStyle/>
          <a:p>
            <a:pPr algn="r">
              <a:lnSpc>
                <a:spcPct val="100000"/>
              </a:lnSpc>
            </a:pPr>
            <a:fld id="{1BEDF64C-6CF1-4AA7-99E7-CFA96DAE1B33}" type="slidenum">
              <a:rPr lang="en-GB" sz="1200">
                <a:solidFill>
                  <a:srgbClr val="000000"/>
                </a:solidFill>
                <a:latin typeface="+mn-lt"/>
                <a:ea typeface="+mn-ea"/>
              </a:rPr>
              <a:pPr algn="r">
                <a:lnSpc>
                  <a:spcPct val="100000"/>
                </a:lnSpc>
              </a:pPr>
              <a:t>3</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PlaceHolder 1"/>
          <p:cNvSpPr>
            <a:spLocks noGrp="1"/>
          </p:cNvSpPr>
          <p:nvPr>
            <p:ph type="body"/>
          </p:nvPr>
        </p:nvSpPr>
        <p:spPr>
          <a:xfrm>
            <a:off x="685800" y="4343400"/>
            <a:ext cx="5486040" cy="4114440"/>
          </a:xfrm>
          <a:prstGeom prst="rect">
            <a:avLst/>
          </a:prstGeom>
        </p:spPr>
        <p:txBody>
          <a:bodyPr/>
          <a:lstStyle/>
          <a:p>
            <a:r>
              <a:rPr lang="en-GB" sz="2000">
                <a:latin typeface="Arial"/>
              </a:rPr>
              <a:t>All systems to the left of “k”=2; this strongly suggests reported AIRS v.6 errors much larger than actual uncertainty</a:t>
            </a:r>
            <a:endParaRPr/>
          </a:p>
          <a:p>
            <a:endParaRPr/>
          </a:p>
          <a:p>
            <a:r>
              <a:rPr lang="en-GB" sz="2000">
                <a:latin typeface="Arial"/>
              </a:rPr>
              <a:t>Interesting for moisture that GRUAN has highest “K” , NUCAPS lowest “k” and ECMWF in middle  … </a:t>
            </a:r>
            <a:endParaRPr/>
          </a:p>
        </p:txBody>
      </p:sp>
      <p:sp>
        <p:nvSpPr>
          <p:cNvPr id="228" name="TextShape 2"/>
          <p:cNvSpPr txBox="1"/>
          <p:nvPr/>
        </p:nvSpPr>
        <p:spPr>
          <a:xfrm>
            <a:off x="3884760" y="8685360"/>
            <a:ext cx="2971440" cy="456840"/>
          </a:xfrm>
          <a:prstGeom prst="rect">
            <a:avLst/>
          </a:prstGeom>
        </p:spPr>
        <p:txBody>
          <a:bodyPr anchor="b"/>
          <a:lstStyle/>
          <a:p>
            <a:pPr algn="r">
              <a:lnSpc>
                <a:spcPct val="100000"/>
              </a:lnSpc>
            </a:pPr>
            <a:fld id="{2620D1F2-64B5-41FF-B3B6-1EE0B45171E6}" type="slidenum">
              <a:rPr lang="en-GB" sz="1200">
                <a:solidFill>
                  <a:srgbClr val="000000"/>
                </a:solidFill>
                <a:latin typeface="+mn-lt"/>
                <a:ea typeface="+mn-ea"/>
              </a:rPr>
              <a:pPr algn="r">
                <a:lnSpc>
                  <a:spcPct val="100000"/>
                </a:lnSpc>
              </a:pPr>
              <a:t>13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1185863" y="717550"/>
            <a:ext cx="4486275" cy="3365500"/>
          </a:xfrm>
          <a:prstGeom prst="rect">
            <a:avLst/>
          </a:prstGeom>
          <a:ln/>
        </p:spPr>
      </p:sp>
      <p:sp>
        <p:nvSpPr>
          <p:cNvPr id="126979" name="Rectangle 3"/>
          <p:cNvSpPr>
            <a:spLocks noGrp="1" noChangeArrowheads="1"/>
          </p:cNvSpPr>
          <p:nvPr>
            <p:ph type="body" idx="1"/>
          </p:nvPr>
        </p:nvSpPr>
        <p:spPr>
          <a:xfrm>
            <a:off x="914401" y="4370388"/>
            <a:ext cx="5029200" cy="4084637"/>
          </a:xfrm>
          <a:noFill/>
          <a:ln/>
        </p:spPr>
        <p:txBody>
          <a:bodyPr/>
          <a:lstStyle/>
          <a:p>
            <a:r>
              <a:rPr lang="en-US" sz="1200" dirty="0" smtClean="0">
                <a:latin typeface="Arial" pitchFamily="34" charset="0"/>
              </a:rPr>
              <a:t>u1 and sigma set  to 0 in all subsequent plots.  This is current restriction in preliminary “k”  profile analysis implemented in NPROVS+ analytic interface; I refer to these as worst case scenarios because “K” values get smaller as  sum of terms under square root get larger.    We will change this later (funding?) to accept u1 and sigma profiles as they become available.   Meanwhile, using some basic assumptions discussed in GSICS paper we  project  what u1 and sigma profiles mite look like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PlaceHolder 1"/>
          <p:cNvSpPr>
            <a:spLocks noGrp="1"/>
          </p:cNvSpPr>
          <p:nvPr>
            <p:ph type="body"/>
          </p:nvPr>
        </p:nvSpPr>
        <p:spPr>
          <a:xfrm>
            <a:off x="685800" y="4343400"/>
            <a:ext cx="5486040" cy="4114440"/>
          </a:xfrm>
          <a:prstGeom prst="rect">
            <a:avLst/>
          </a:prstGeom>
        </p:spPr>
        <p:txBody>
          <a:bodyPr/>
          <a:lstStyle/>
          <a:p>
            <a:r>
              <a:rPr lang="en-GB" sz="2000">
                <a:latin typeface="Arial"/>
              </a:rPr>
              <a:t>The right upper box indicate other  (mainly RS92) obs in NPROVS+ that may or may not be in GRUAN.   We are working with GRUAN to get all the JPSS funded dedicated (about 100 per site per year at the 3ARM sites) to be GRUAN processed.  Mite also mention that GRUAN plans new v3 RS92 processing to correct some problems  (also talk to Bomin).   GRUAN has already processed portion of AEROSE (S Atlantic) …    Bottom roght, we are always looking for more obs </a:t>
            </a:r>
            <a:endParaRPr/>
          </a:p>
        </p:txBody>
      </p:sp>
      <p:sp>
        <p:nvSpPr>
          <p:cNvPr id="214" name="TextShape 2"/>
          <p:cNvSpPr txBox="1"/>
          <p:nvPr/>
        </p:nvSpPr>
        <p:spPr>
          <a:xfrm>
            <a:off x="3884760" y="8685360"/>
            <a:ext cx="2971440" cy="456840"/>
          </a:xfrm>
          <a:prstGeom prst="rect">
            <a:avLst/>
          </a:prstGeom>
        </p:spPr>
        <p:txBody>
          <a:bodyPr anchor="b"/>
          <a:lstStyle/>
          <a:p>
            <a:pPr algn="r">
              <a:lnSpc>
                <a:spcPct val="100000"/>
              </a:lnSpc>
            </a:pPr>
            <a:fld id="{45442A43-6141-4196-9C32-3CD3FCA725FB}" type="slidenum">
              <a:rPr lang="en-GB" sz="1200">
                <a:solidFill>
                  <a:srgbClr val="000000"/>
                </a:solidFill>
                <a:latin typeface="+mn-lt"/>
                <a:ea typeface="+mn-ea"/>
              </a:rPr>
              <a:pPr algn="r">
                <a:lnSpc>
                  <a:spcPct val="100000"/>
                </a:lnSpc>
              </a:pPr>
              <a:t>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PlaceHolder 1"/>
          <p:cNvSpPr>
            <a:spLocks noGrp="1"/>
          </p:cNvSpPr>
          <p:nvPr>
            <p:ph type="body"/>
          </p:nvPr>
        </p:nvSpPr>
        <p:spPr>
          <a:xfrm>
            <a:off x="685800" y="4343400"/>
            <a:ext cx="5486040" cy="4114440"/>
          </a:xfrm>
          <a:prstGeom prst="rect">
            <a:avLst/>
          </a:prstGeom>
        </p:spPr>
        <p:txBody>
          <a:bodyPr/>
          <a:lstStyle/>
          <a:p>
            <a:r>
              <a:rPr lang="en-GB" sz="2000">
                <a:latin typeface="Arial"/>
              </a:rPr>
              <a:t>GSICS article …</a:t>
            </a:r>
            <a:endParaRPr/>
          </a:p>
        </p:txBody>
      </p:sp>
      <p:sp>
        <p:nvSpPr>
          <p:cNvPr id="216" name="TextShape 2"/>
          <p:cNvSpPr txBox="1"/>
          <p:nvPr/>
        </p:nvSpPr>
        <p:spPr>
          <a:xfrm>
            <a:off x="3884760" y="8685360"/>
            <a:ext cx="2971440" cy="456840"/>
          </a:xfrm>
          <a:prstGeom prst="rect">
            <a:avLst/>
          </a:prstGeom>
        </p:spPr>
        <p:txBody>
          <a:bodyPr anchor="b"/>
          <a:lstStyle/>
          <a:p>
            <a:pPr algn="r">
              <a:lnSpc>
                <a:spcPct val="100000"/>
              </a:lnSpc>
            </a:pPr>
            <a:fld id="{47D64289-2C6D-427E-842D-59E449950C5A}" type="slidenum">
              <a:rPr lang="en-GB" sz="1200">
                <a:solidFill>
                  <a:srgbClr val="000000"/>
                </a:solidFill>
                <a:latin typeface="+mn-lt"/>
                <a:ea typeface="+mn-ea"/>
              </a:rPr>
              <a:pPr algn="r">
                <a:lnSpc>
                  <a:spcPct val="100000"/>
                </a:lnSpc>
              </a:pPr>
              <a:t>7</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PlaceHolder 1"/>
          <p:cNvSpPr>
            <a:spLocks noGrp="1"/>
          </p:cNvSpPr>
          <p:nvPr>
            <p:ph type="body"/>
          </p:nvPr>
        </p:nvSpPr>
        <p:spPr>
          <a:xfrm>
            <a:off x="685800" y="4343400"/>
            <a:ext cx="5486040" cy="4114440"/>
          </a:xfrm>
          <a:prstGeom prst="rect">
            <a:avLst/>
          </a:prstGeom>
        </p:spPr>
        <p:txBody>
          <a:bodyPr/>
          <a:lstStyle/>
          <a:p>
            <a:r>
              <a:rPr lang="en-GB" sz="2000">
                <a:latin typeface="Arial"/>
              </a:rPr>
              <a:t>One strategy is to estimate the more elusive sigma as discussed in GSICS Newsletter Article:</a:t>
            </a:r>
            <a:endParaRPr/>
          </a:p>
          <a:p>
            <a:endParaRPr/>
          </a:p>
          <a:p>
            <a:r>
              <a:rPr lang="en-GB" sz="2000">
                <a:latin typeface="Arial"/>
              </a:rPr>
              <a:t>Summary:</a:t>
            </a:r>
            <a:endParaRPr/>
          </a:p>
          <a:p>
            <a:r>
              <a:rPr lang="en-GB" sz="2000">
                <a:latin typeface="Arial"/>
              </a:rPr>
              <a:t>Review of collocations shows average GRUAN uncertainty for layer (100 to 50 hPa) is about 0.15K.   Assuming u1 = u2, “k” approximately 6, for k=2 then sume under square root must be 9 (u1**2); if u1=u2 the sigma = (7**1/2) (u1) ; if u1 about 0.15 ( I averaged these from the collocations) then sigma approximately equla  0.4K</a:t>
            </a:r>
            <a:endParaRPr/>
          </a:p>
        </p:txBody>
      </p:sp>
      <p:sp>
        <p:nvSpPr>
          <p:cNvPr id="218" name="TextShape 2"/>
          <p:cNvSpPr txBox="1"/>
          <p:nvPr/>
        </p:nvSpPr>
        <p:spPr>
          <a:xfrm>
            <a:off x="3884760" y="8685360"/>
            <a:ext cx="2971440" cy="456840"/>
          </a:xfrm>
          <a:prstGeom prst="rect">
            <a:avLst/>
          </a:prstGeom>
        </p:spPr>
        <p:txBody>
          <a:bodyPr anchor="b"/>
          <a:lstStyle/>
          <a:p>
            <a:pPr algn="r">
              <a:lnSpc>
                <a:spcPct val="100000"/>
              </a:lnSpc>
            </a:pPr>
            <a:fld id="{E0284F6A-6643-4A24-B38C-B372354BE2DD}" type="slidenum">
              <a:rPr lang="en-GB" sz="1200">
                <a:solidFill>
                  <a:srgbClr val="000000"/>
                </a:solidFill>
                <a:latin typeface="+mn-lt"/>
                <a:ea typeface="+mn-ea"/>
              </a:rPr>
              <a:pPr algn="r">
                <a:lnSpc>
                  <a:spcPct val="100000"/>
                </a:lnSpc>
              </a:pPr>
              <a:t>8</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PlaceHolder 1"/>
          <p:cNvSpPr>
            <a:spLocks noGrp="1"/>
          </p:cNvSpPr>
          <p:nvPr>
            <p:ph type="body"/>
          </p:nvPr>
        </p:nvSpPr>
        <p:spPr>
          <a:xfrm>
            <a:off x="685800" y="4343400"/>
            <a:ext cx="5486040" cy="4114440"/>
          </a:xfrm>
          <a:prstGeom prst="rect">
            <a:avLst/>
          </a:prstGeom>
        </p:spPr>
        <p:txBody>
          <a:bodyPr/>
          <a:lstStyle/>
          <a:p>
            <a:r>
              <a:rPr lang="en-GB" sz="2000">
                <a:latin typeface="Arial"/>
              </a:rPr>
              <a:t>Mom and pop statement.  Next set of plots compare NUCAPS, ECMWF  and AIRS vs GRUAN RAOB using RMS vs “k” … see Bomin   </a:t>
            </a:r>
            <a:endParaRPr/>
          </a:p>
        </p:txBody>
      </p:sp>
      <p:sp>
        <p:nvSpPr>
          <p:cNvPr id="220" name="TextShape 2"/>
          <p:cNvSpPr txBox="1"/>
          <p:nvPr/>
        </p:nvSpPr>
        <p:spPr>
          <a:xfrm>
            <a:off x="3884760" y="8685360"/>
            <a:ext cx="2971440" cy="456840"/>
          </a:xfrm>
          <a:prstGeom prst="rect">
            <a:avLst/>
          </a:prstGeom>
        </p:spPr>
        <p:txBody>
          <a:bodyPr anchor="b"/>
          <a:lstStyle/>
          <a:p>
            <a:pPr algn="r">
              <a:lnSpc>
                <a:spcPct val="100000"/>
              </a:lnSpc>
            </a:pPr>
            <a:fld id="{C56C0F4C-46D7-402E-94B0-6C45DF839A3B}" type="slidenum">
              <a:rPr lang="en-GB" sz="1200">
                <a:solidFill>
                  <a:srgbClr val="000000"/>
                </a:solidFill>
                <a:latin typeface="+mn-lt"/>
                <a:ea typeface="+mn-ea"/>
              </a:rPr>
              <a:pPr algn="r">
                <a:lnSpc>
                  <a:spcPct val="100000"/>
                </a:lnSpc>
              </a:pPr>
              <a:t>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PlaceHolder 1"/>
          <p:cNvSpPr>
            <a:spLocks noGrp="1"/>
          </p:cNvSpPr>
          <p:nvPr>
            <p:ph type="body"/>
          </p:nvPr>
        </p:nvSpPr>
        <p:spPr>
          <a:xfrm>
            <a:off x="685800" y="4343400"/>
            <a:ext cx="5486040" cy="4114440"/>
          </a:xfrm>
          <a:prstGeom prst="rect">
            <a:avLst/>
          </a:prstGeom>
        </p:spPr>
        <p:txBody>
          <a:bodyPr/>
          <a:lstStyle/>
          <a:p>
            <a:r>
              <a:rPr lang="en-GB" sz="2000">
                <a:latin typeface="Arial"/>
              </a:rPr>
              <a:t>The trick question is whether it is justified to say the GRUAN  Uncertainty vs the uncertainty of given platform being compared to are similar  (in vertical shape) or some multiple of each other:</a:t>
            </a:r>
            <a:endParaRPr/>
          </a:p>
          <a:p>
            <a:endParaRPr/>
          </a:p>
          <a:p>
            <a:r>
              <a:rPr lang="en-GB" sz="2000">
                <a:latin typeface="Arial"/>
              </a:rPr>
              <a:t>Yes for GRUAN vs ECMWF (temp)</a:t>
            </a:r>
            <a:endParaRPr/>
          </a:p>
          <a:p>
            <a:endParaRPr/>
          </a:p>
          <a:p>
            <a:r>
              <a:rPr lang="en-GB" sz="2000">
                <a:latin typeface="Arial"/>
              </a:rPr>
              <a:t>No for GRUAN vs ECMWF (H20)</a:t>
            </a:r>
            <a:endParaRPr/>
          </a:p>
          <a:p>
            <a:endParaRPr/>
          </a:p>
          <a:p>
            <a:r>
              <a:rPr lang="en-GB" sz="2000">
                <a:latin typeface="Arial"/>
              </a:rPr>
              <a:t>No for GRUAN vs SAT</a:t>
            </a:r>
            <a:endParaRPr/>
          </a:p>
          <a:p>
            <a:endParaRPr/>
          </a:p>
          <a:p>
            <a:r>
              <a:rPr lang="en-GB" sz="2000">
                <a:latin typeface="Arial"/>
              </a:rPr>
              <a:t>Yes for SATR vs SAT  </a:t>
            </a:r>
            <a:endParaRPr/>
          </a:p>
        </p:txBody>
      </p:sp>
      <p:sp>
        <p:nvSpPr>
          <p:cNvPr id="222" name="TextShape 2"/>
          <p:cNvSpPr txBox="1"/>
          <p:nvPr/>
        </p:nvSpPr>
        <p:spPr>
          <a:xfrm>
            <a:off x="3884760" y="8685360"/>
            <a:ext cx="2971440" cy="456840"/>
          </a:xfrm>
          <a:prstGeom prst="rect">
            <a:avLst/>
          </a:prstGeom>
        </p:spPr>
        <p:txBody>
          <a:bodyPr anchor="b"/>
          <a:lstStyle/>
          <a:p>
            <a:pPr algn="r">
              <a:lnSpc>
                <a:spcPct val="100000"/>
              </a:lnSpc>
            </a:pPr>
            <a:fld id="{537E984A-5CF4-4309-AE33-1CBF8928E8EB}" type="slidenum">
              <a:rPr lang="en-GB" sz="1200">
                <a:solidFill>
                  <a:srgbClr val="000000"/>
                </a:solidFill>
                <a:latin typeface="+mn-lt"/>
                <a:ea typeface="+mn-ea"/>
              </a:rPr>
              <a:pPr algn="r">
                <a:lnSpc>
                  <a:spcPct val="100000"/>
                </a:lnSpc>
              </a:pPr>
              <a:t>10</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PlaceHolder 1"/>
          <p:cNvSpPr>
            <a:spLocks noGrp="1"/>
          </p:cNvSpPr>
          <p:nvPr>
            <p:ph type="body"/>
          </p:nvPr>
        </p:nvSpPr>
        <p:spPr>
          <a:xfrm>
            <a:off x="685800" y="4343400"/>
            <a:ext cx="5486040" cy="4114440"/>
          </a:xfrm>
          <a:prstGeom prst="rect">
            <a:avLst/>
          </a:prstGeom>
        </p:spPr>
        <p:txBody>
          <a:bodyPr/>
          <a:lstStyle/>
          <a:p>
            <a:r>
              <a:rPr lang="en-GB" sz="2000">
                <a:latin typeface="Arial"/>
              </a:rPr>
              <a:t>Similar to GSICS paper, we project what the sum under the sq root sign must be for k=2</a:t>
            </a:r>
            <a:endParaRPr/>
          </a:p>
          <a:p>
            <a:endParaRPr/>
          </a:p>
          <a:p>
            <a:r>
              <a:rPr lang="en-GB" sz="2000">
                <a:latin typeface="Arial"/>
              </a:rPr>
              <a:t>Can’t go any further than that for SAT  (since the SAT u1 and GRUAN u2  different species)  w/o estimate of either sigma or u1 …  </a:t>
            </a:r>
            <a:endParaRPr/>
          </a:p>
          <a:p>
            <a:endParaRPr/>
          </a:p>
          <a:p>
            <a:r>
              <a:rPr lang="en-GB" sz="2000">
                <a:latin typeface="Arial"/>
              </a:rPr>
              <a:t>But for ECMWF  (temp) it is reasonable to assume that uncertainty profiles similar (at least in shape0 to GRUAN .  Assuming they are same gives estimate of sigma =0.1.  If we assume u1 is 2 (u2) then sigma essentially  0 … get it?   </a:t>
            </a:r>
            <a:endParaRPr/>
          </a:p>
        </p:txBody>
      </p:sp>
      <p:sp>
        <p:nvSpPr>
          <p:cNvPr id="224" name="TextShape 2"/>
          <p:cNvSpPr txBox="1"/>
          <p:nvPr/>
        </p:nvSpPr>
        <p:spPr>
          <a:xfrm>
            <a:off x="3884760" y="8685360"/>
            <a:ext cx="2971440" cy="456840"/>
          </a:xfrm>
          <a:prstGeom prst="rect">
            <a:avLst/>
          </a:prstGeom>
        </p:spPr>
        <p:txBody>
          <a:bodyPr anchor="b"/>
          <a:lstStyle/>
          <a:p>
            <a:pPr algn="r">
              <a:lnSpc>
                <a:spcPct val="100000"/>
              </a:lnSpc>
            </a:pPr>
            <a:fld id="{8E135494-8944-4CFD-9499-3388C78A0D2A}" type="slidenum">
              <a:rPr lang="en-GB" sz="1200">
                <a:solidFill>
                  <a:srgbClr val="000000"/>
                </a:solidFill>
                <a:latin typeface="+mn-lt"/>
                <a:ea typeface="+mn-ea"/>
              </a:rPr>
              <a:pPr algn="r">
                <a:lnSpc>
                  <a:spcPct val="100000"/>
                </a:lnSpc>
              </a:pPr>
              <a:t>11</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PlaceHolder 1"/>
          <p:cNvSpPr>
            <a:spLocks noGrp="1"/>
          </p:cNvSpPr>
          <p:nvPr>
            <p:ph type="body"/>
          </p:nvPr>
        </p:nvSpPr>
        <p:spPr>
          <a:xfrm>
            <a:off x="685800" y="4343400"/>
            <a:ext cx="5486040" cy="4114440"/>
          </a:xfrm>
          <a:prstGeom prst="rect">
            <a:avLst/>
          </a:prstGeom>
        </p:spPr>
        <p:txBody>
          <a:bodyPr/>
          <a:lstStyle/>
          <a:p>
            <a:r>
              <a:rPr lang="en-GB" sz="2000">
                <a:latin typeface="Arial"/>
              </a:rPr>
              <a:t>Similar to previous slide but for moisture … </a:t>
            </a:r>
            <a:endParaRPr/>
          </a:p>
          <a:p>
            <a:endParaRPr/>
          </a:p>
          <a:p>
            <a:r>
              <a:rPr lang="en-GB" sz="2000">
                <a:latin typeface="Arial"/>
              </a:rPr>
              <a:t>Moisture is a lot trickier as it is initially defined in terms of RH (ie on GRUAN) and then we convert to Mix ratio </a:t>
            </a:r>
            <a:endParaRPr/>
          </a:p>
          <a:p>
            <a:endParaRPr/>
          </a:p>
          <a:p>
            <a:r>
              <a:rPr lang="en-GB" sz="2000">
                <a:latin typeface="Arial"/>
              </a:rPr>
              <a:t>I notice also that uncertainty for GRUAN RH is a fn of the RH magnitude (not surprising) which is another erasin we convert to Mix ratio.   Unfortunately RH is what RAOB measures so we are a bit stuck  </a:t>
            </a:r>
            <a:endParaRPr/>
          </a:p>
        </p:txBody>
      </p:sp>
      <p:sp>
        <p:nvSpPr>
          <p:cNvPr id="226" name="TextShape 2"/>
          <p:cNvSpPr txBox="1"/>
          <p:nvPr/>
        </p:nvSpPr>
        <p:spPr>
          <a:xfrm>
            <a:off x="3884760" y="8685360"/>
            <a:ext cx="2971440" cy="456840"/>
          </a:xfrm>
          <a:prstGeom prst="rect">
            <a:avLst/>
          </a:prstGeom>
        </p:spPr>
        <p:txBody>
          <a:bodyPr anchor="b"/>
          <a:lstStyle/>
          <a:p>
            <a:pPr algn="r">
              <a:lnSpc>
                <a:spcPct val="100000"/>
              </a:lnSpc>
            </a:pPr>
            <a:fld id="{8A97B1C7-D458-4DE5-BD29-D63E41CA29A9}" type="slidenum">
              <a:rPr lang="en-GB" sz="1200">
                <a:solidFill>
                  <a:srgbClr val="000000"/>
                </a:solidFill>
                <a:latin typeface="+mn-lt"/>
                <a:ea typeface="+mn-ea"/>
              </a:rPr>
              <a:pPr algn="r">
                <a:lnSpc>
                  <a:spcPct val="100000"/>
                </a:lnSpc>
              </a:pPr>
              <a:t>12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30"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31"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33"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34"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35"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36"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38"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39"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40" name="Picture 39"/>
          <p:cNvPicPr/>
          <p:nvPr/>
        </p:nvPicPr>
        <p:blipFill>
          <a:blip r:embed="rId2" cstate="print"/>
          <a:stretch>
            <a:fillRect/>
          </a:stretch>
        </p:blipFill>
        <p:spPr>
          <a:xfrm>
            <a:off x="2079000" y="1604520"/>
            <a:ext cx="4984920" cy="3977280"/>
          </a:xfrm>
          <a:prstGeom prst="rect">
            <a:avLst/>
          </a:prstGeom>
          <a:ln>
            <a:noFill/>
          </a:ln>
        </p:spPr>
      </p:pic>
      <p:pic>
        <p:nvPicPr>
          <p:cNvPr id="41" name="Picture 40"/>
          <p:cNvPicPr/>
          <p:nvPr/>
        </p:nvPicPr>
        <p:blipFill>
          <a:blip r:embed="rId2" cstate="print"/>
          <a:stretch>
            <a:fillRect/>
          </a:stretch>
        </p:blipFill>
        <p:spPr>
          <a:xfrm>
            <a:off x="2079000" y="1604520"/>
            <a:ext cx="498492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503C1B1F-B709-4D35-8BA0-62915D4BF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4146048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CD9360ED-38F6-4972-8231-4B76C588BE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24022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A2ABC44-139D-44BA-9762-38989D39D9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203989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00200"/>
            <a:ext cx="4495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495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53B6C3E2-BCC4-4997-B758-C1673343C2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4107425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BC4C166B-62D7-48E6-A883-CE82665440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4192809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34670472-851A-4BB7-A893-7676EDB399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852866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780A5738-A615-4EFF-98C5-4EBA712860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4269546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9" name="PlaceHolder 2"/>
          <p:cNvSpPr>
            <a:spLocks noGrp="1"/>
          </p:cNvSpPr>
          <p:nvPr>
            <p:ph type="subTitle"/>
          </p:nvPr>
        </p:nvSpPr>
        <p:spPr>
          <a:xfrm>
            <a:off x="457200" y="1604520"/>
            <a:ext cx="8229240" cy="397764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0F5D222-A7BD-4A72-99AF-C978A02D7D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15306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6F5E05F-09BF-4380-B618-605D39F0A7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553380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10068548-862F-467A-A0A0-0927EE06DE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81257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685800"/>
            <a:ext cx="228600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685800"/>
            <a:ext cx="670560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72AA70F-23C0-4AD8-95C7-14C82FC471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8583388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7318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00200"/>
            <a:ext cx="4495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495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BA0FE484-2513-4E68-BF00-5DC9E0C646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952308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11"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13"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14"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457200" y="273600"/>
            <a:ext cx="8229240" cy="530820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18"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9"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20"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22"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23"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4"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26"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7"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8"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 name="Picture 2"/>
          <p:cNvPicPr/>
          <p:nvPr/>
        </p:nvPicPr>
        <p:blipFill>
          <a:blip r:embed="rId14" cstate="print"/>
          <a:srcRect r="2493409" b="-328000"/>
          <a:stretch>
            <a:fillRect/>
          </a:stretch>
        </p:blipFill>
        <p:spPr>
          <a:xfrm>
            <a:off x="1905120" y="712800"/>
            <a:ext cx="6171840" cy="6144840"/>
          </a:xfrm>
          <a:prstGeom prst="rect">
            <a:avLst/>
          </a:prstGeom>
          <a:ln w="9360">
            <a:noFill/>
          </a:ln>
        </p:spPr>
      </p:pic>
      <p:pic>
        <p:nvPicPr>
          <p:cNvPr id="9" name="Picture 8"/>
          <p:cNvPicPr/>
          <p:nvPr/>
        </p:nvPicPr>
        <p:blipFill>
          <a:blip r:embed="rId15" cstate="print"/>
          <a:stretch>
            <a:fillRect/>
          </a:stretch>
        </p:blipFill>
        <p:spPr>
          <a:xfrm>
            <a:off x="0" y="0"/>
            <a:ext cx="4952520" cy="650520"/>
          </a:xfrm>
          <a:prstGeom prst="rect">
            <a:avLst/>
          </a:prstGeom>
          <a:ln w="9360">
            <a:noFill/>
          </a:ln>
        </p:spPr>
      </p:pic>
      <p:pic>
        <p:nvPicPr>
          <p:cNvPr id="2" name="Picture 9"/>
          <p:cNvPicPr/>
          <p:nvPr/>
        </p:nvPicPr>
        <p:blipFill>
          <a:blip r:embed="rId16" cstate="print"/>
          <a:stretch>
            <a:fillRect/>
          </a:stretch>
        </p:blipFill>
        <p:spPr>
          <a:xfrm>
            <a:off x="8458200" y="0"/>
            <a:ext cx="685440" cy="664920"/>
          </a:xfrm>
          <a:prstGeom prst="rect">
            <a:avLst/>
          </a:prstGeom>
          <a:ln w="9360">
            <a:noFill/>
          </a:ln>
        </p:spPr>
      </p:pic>
      <p:sp>
        <p:nvSpPr>
          <p:cNvPr id="3" name="PlaceHolder 1"/>
          <p:cNvSpPr>
            <a:spLocks noGrp="1"/>
          </p:cNvSpPr>
          <p:nvPr>
            <p:ph type="dt"/>
          </p:nvPr>
        </p:nvSpPr>
        <p:spPr>
          <a:xfrm>
            <a:off x="457200" y="6245280"/>
            <a:ext cx="2133360" cy="475920"/>
          </a:xfrm>
          <a:prstGeom prst="rect">
            <a:avLst/>
          </a:prstGeom>
        </p:spPr>
        <p:txBody>
          <a:bodyPr/>
          <a:lstStyle/>
          <a:p>
            <a:pPr>
              <a:lnSpc>
                <a:spcPct val="100000"/>
              </a:lnSpc>
            </a:pPr>
            <a:endParaRPr/>
          </a:p>
        </p:txBody>
      </p:sp>
      <p:sp>
        <p:nvSpPr>
          <p:cNvPr id="4" name="PlaceHolder 2"/>
          <p:cNvSpPr>
            <a:spLocks noGrp="1"/>
          </p:cNvSpPr>
          <p:nvPr>
            <p:ph type="ftr"/>
          </p:nvPr>
        </p:nvSpPr>
        <p:spPr>
          <a:xfrm>
            <a:off x="3124080" y="6245280"/>
            <a:ext cx="2895120" cy="475920"/>
          </a:xfrm>
          <a:prstGeom prst="rect">
            <a:avLst/>
          </a:prstGeom>
        </p:spPr>
        <p:txBody>
          <a:bodyPr/>
          <a:lstStyle/>
          <a:p>
            <a:endParaRPr/>
          </a:p>
        </p:txBody>
      </p:sp>
      <p:sp>
        <p:nvSpPr>
          <p:cNvPr id="5" name="PlaceHolder 3"/>
          <p:cNvSpPr>
            <a:spLocks noGrp="1"/>
          </p:cNvSpPr>
          <p:nvPr>
            <p:ph type="sldNum"/>
          </p:nvPr>
        </p:nvSpPr>
        <p:spPr>
          <a:xfrm>
            <a:off x="6553080" y="6245280"/>
            <a:ext cx="2133360" cy="475920"/>
          </a:xfrm>
          <a:prstGeom prst="rect">
            <a:avLst/>
          </a:prstGeom>
        </p:spPr>
        <p:txBody>
          <a:bodyPr/>
          <a:lstStyle/>
          <a:p>
            <a:pPr>
              <a:lnSpc>
                <a:spcPct val="100000"/>
              </a:lnSpc>
            </a:pPr>
            <a:fld id="{9C9E5477-5908-4D24-A264-DFB5A37C5C0B}" type="slidenum">
              <a:rPr lang="en-GB" sz="1400">
                <a:solidFill>
                  <a:srgbClr val="000000"/>
                </a:solidFill>
                <a:latin typeface="Arial"/>
              </a:rPr>
              <a:pPr>
                <a:lnSpc>
                  <a:spcPct val="100000"/>
                </a:lnSpc>
              </a:pPr>
              <a:t>‹#›</a:t>
            </a:fld>
            <a:endParaRPr/>
          </a:p>
        </p:txBody>
      </p:sp>
      <p:sp>
        <p:nvSpPr>
          <p:cNvPr id="6" name="PlaceHolder 4"/>
          <p:cNvSpPr>
            <a:spLocks noGrp="1"/>
          </p:cNvSpPr>
          <p:nvPr>
            <p:ph type="title"/>
          </p:nvPr>
        </p:nvSpPr>
        <p:spPr>
          <a:xfrm>
            <a:off x="457200" y="273600"/>
            <a:ext cx="8229240" cy="1144800"/>
          </a:xfrm>
          <a:prstGeom prst="rect">
            <a:avLst/>
          </a:prstGeom>
        </p:spPr>
        <p:txBody>
          <a:bodyPr lIns="0" tIns="0" rIns="0" bIns="0" anchor="ctr"/>
          <a:lstStyle/>
          <a:p>
            <a:r>
              <a:rPr lang="en-US">
                <a:latin typeface="Arial"/>
              </a:rPr>
              <a:t>Click to edit the title text format</a:t>
            </a:r>
            <a:endParaRPr/>
          </a:p>
        </p:txBody>
      </p:sp>
      <p:sp>
        <p:nvSpPr>
          <p:cNvPr id="7" name="PlaceHolder 5"/>
          <p:cNvSpPr>
            <a:spLocks noGrp="1"/>
          </p:cNvSpPr>
          <p:nvPr>
            <p:ph type="body"/>
          </p:nvPr>
        </p:nvSpPr>
        <p:spPr>
          <a:xfrm>
            <a:off x="457200" y="1604520"/>
            <a:ext cx="8229240" cy="3977280"/>
          </a:xfrm>
          <a:prstGeom prst="rect">
            <a:avLst/>
          </a:prstGeom>
        </p:spPr>
        <p:txBody>
          <a:bodyPr lIns="0" tIns="0" rIns="0" bIns="0"/>
          <a:lstStyle/>
          <a:p>
            <a:pPr>
              <a:buSzPct val="45000"/>
              <a:buFont typeface="StarSymbol"/>
              <a:buChar char=""/>
            </a:pPr>
            <a:r>
              <a:rPr lang="en-US" sz="3200">
                <a:latin typeface="Arial"/>
              </a:rPr>
              <a:t>Click to edit the outline text format</a:t>
            </a:r>
            <a:endParaRPr/>
          </a:p>
          <a:p>
            <a:pPr lvl="1">
              <a:buSzPct val="75000"/>
              <a:buFont typeface="StarSymbol"/>
              <a:buChar char=""/>
            </a:pPr>
            <a:r>
              <a:rPr lang="en-US" sz="2400">
                <a:latin typeface="Arial"/>
              </a:rPr>
              <a:t>Second Outline Level</a:t>
            </a:r>
            <a:endParaRPr/>
          </a:p>
          <a:p>
            <a:pPr lvl="2">
              <a:buSzPct val="45000"/>
              <a:buFont typeface="StarSymbol"/>
              <a:buChar char=""/>
            </a:pPr>
            <a:r>
              <a:rPr lang="en-US" sz="2000">
                <a:latin typeface="Arial"/>
              </a:rPr>
              <a:t>Third Outline Level</a:t>
            </a:r>
            <a:endParaRPr/>
          </a:p>
          <a:p>
            <a:pPr lvl="3">
              <a:buSzPct val="75000"/>
              <a:buFont typeface="StarSymbol"/>
              <a:buChar char=""/>
            </a:pPr>
            <a:r>
              <a:rPr lang="en-US" sz="2000">
                <a:latin typeface="Arial"/>
              </a:rPr>
              <a:t>Fourth Outline Level</a:t>
            </a:r>
            <a:endParaRPr/>
          </a:p>
          <a:p>
            <a:pPr lvl="4">
              <a:buSzPct val="45000"/>
              <a:buFont typeface="StarSymbol"/>
              <a:buChar char=""/>
            </a:pPr>
            <a:r>
              <a:rPr lang="en-US" sz="2000">
                <a:latin typeface="Arial"/>
              </a:rPr>
              <a:t>Fifth Outline Level</a:t>
            </a:r>
            <a:endParaRPr/>
          </a:p>
          <a:p>
            <a:pPr lvl="5">
              <a:buSzPct val="45000"/>
              <a:buFont typeface="StarSymbol"/>
              <a:buChar char=""/>
            </a:pPr>
            <a:r>
              <a:rPr lang="en-US" sz="2000">
                <a:latin typeface="Arial"/>
              </a:rPr>
              <a:t>Sixth Outline Level</a:t>
            </a:r>
            <a:endParaRPr/>
          </a:p>
          <a:p>
            <a:pPr lvl="6">
              <a:buSzPct val="45000"/>
              <a:buFont typeface="StarSymbol"/>
              <a:buChar char=""/>
            </a:pPr>
            <a:r>
              <a:rPr lang="en-US" sz="2000">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descr="nesdisbanner_left"/>
          <p:cNvPicPr>
            <a:picLocks noChangeAspect="1" noChangeArrowheads="1"/>
          </p:cNvPicPr>
          <p:nvPr/>
        </p:nvPicPr>
        <p:blipFill>
          <a:blip r:embed="rId14" cstate="print">
            <a:lum bright="70000" contrast="-70000"/>
          </a:blip>
          <a:srcRect r="87273" b="-11520"/>
          <a:stretch>
            <a:fillRect/>
          </a:stretch>
        </p:blipFill>
        <p:spPr bwMode="auto">
          <a:xfrm>
            <a:off x="1905000" y="712788"/>
            <a:ext cx="6172200" cy="6145212"/>
          </a:xfrm>
          <a:prstGeom prst="rect">
            <a:avLst/>
          </a:prstGeom>
          <a:noFill/>
          <a:ln w="9525">
            <a:noFill/>
            <a:miter lim="800000"/>
            <a:headEnd/>
            <a:tailEnd/>
          </a:ln>
        </p:spPr>
      </p:pic>
      <p:sp>
        <p:nvSpPr>
          <p:cNvPr id="4099" name="Rectangle 3"/>
          <p:cNvSpPr>
            <a:spLocks noGrp="1" noChangeArrowheads="1"/>
          </p:cNvSpPr>
          <p:nvPr>
            <p:ph type="title"/>
          </p:nvPr>
        </p:nvSpPr>
        <p:spPr bwMode="auto">
          <a:xfrm>
            <a:off x="0" y="685800"/>
            <a:ext cx="9144000" cy="7318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 name="Rectangle 4"/>
          <p:cNvSpPr>
            <a:spLocks noGrp="1" noChangeArrowheads="1"/>
          </p:cNvSpPr>
          <p:nvPr>
            <p:ph type="body" idx="1"/>
          </p:nvPr>
        </p:nvSpPr>
        <p:spPr bwMode="auto">
          <a:xfrm>
            <a:off x="0" y="1600200"/>
            <a:ext cx="9144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830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2830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2830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3F1AAD20-1820-49BD-A1DA-420B995BAD96}"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4104" name="Picture 8" descr="WideBannerLeft"/>
          <p:cNvPicPr>
            <a:picLocks noChangeAspect="1" noChangeArrowheads="1"/>
          </p:cNvPicPr>
          <p:nvPr userDrawn="1"/>
        </p:nvPicPr>
        <p:blipFill>
          <a:blip r:embed="rId15" cstate="print"/>
          <a:srcRect/>
          <a:stretch>
            <a:fillRect/>
          </a:stretch>
        </p:blipFill>
        <p:spPr bwMode="auto">
          <a:xfrm>
            <a:off x="0" y="0"/>
            <a:ext cx="4953000" cy="650875"/>
          </a:xfrm>
          <a:prstGeom prst="rect">
            <a:avLst/>
          </a:prstGeom>
          <a:noFill/>
          <a:ln w="9525">
            <a:noFill/>
            <a:miter lim="800000"/>
            <a:headEnd/>
            <a:tailEnd/>
          </a:ln>
        </p:spPr>
      </p:pic>
      <p:pic>
        <p:nvPicPr>
          <p:cNvPr id="4105" name="Picture 9" descr="noaalogo"/>
          <p:cNvPicPr>
            <a:picLocks noChangeAspect="1" noChangeArrowheads="1"/>
          </p:cNvPicPr>
          <p:nvPr userDrawn="1"/>
        </p:nvPicPr>
        <p:blipFill>
          <a:blip r:embed="rId16" cstate="print"/>
          <a:srcRect/>
          <a:stretch>
            <a:fillRect/>
          </a:stretch>
        </p:blipFill>
        <p:spPr bwMode="auto">
          <a:xfrm>
            <a:off x="8458200" y="0"/>
            <a:ext cx="685800" cy="665163"/>
          </a:xfrm>
          <a:prstGeom prst="rect">
            <a:avLst/>
          </a:prstGeom>
          <a:noFill/>
          <a:ln w="9525">
            <a:noFill/>
            <a:miter lim="800000"/>
            <a:headEnd/>
            <a:tailEnd/>
          </a:ln>
        </p:spPr>
      </p:pic>
    </p:spTree>
    <p:extLst>
      <p:ext uri="{BB962C8B-B14F-4D97-AF65-F5344CB8AC3E}">
        <p14:creationId xmlns:p14="http://schemas.microsoft.com/office/powerpoint/2010/main" xmlns="" val="132883769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chemeClr val="hlink"/>
          </a:solidFill>
          <a:latin typeface="+mn-lt"/>
        </a:defRPr>
      </a:lvl2pPr>
      <a:lvl3pPr marL="1143000" indent="-228600" algn="l" rtl="0" eaLnBrk="0" fontAlgn="base" hangingPunct="0">
        <a:spcBef>
          <a:spcPct val="20000"/>
        </a:spcBef>
        <a:spcAft>
          <a:spcPct val="0"/>
        </a:spcAft>
        <a:buChar char="•"/>
        <a:defRPr sz="2400">
          <a:solidFill>
            <a:srgbClr val="FF3300"/>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CustomShape 2"/>
          <p:cNvSpPr/>
          <p:nvPr/>
        </p:nvSpPr>
        <p:spPr>
          <a:xfrm>
            <a:off x="2209680" y="1676520"/>
            <a:ext cx="5105160" cy="1370160"/>
          </a:xfrm>
          <a:prstGeom prst="rect">
            <a:avLst/>
          </a:prstGeom>
          <a:noFill/>
          <a:ln>
            <a:noFill/>
          </a:ln>
        </p:spPr>
        <p:txBody>
          <a:bodyPr lIns="90000" tIns="45000" rIns="90000" bIns="45000"/>
          <a:lstStyle/>
          <a:p>
            <a:pPr algn="ctr">
              <a:lnSpc>
                <a:spcPct val="100000"/>
              </a:lnSpc>
            </a:pPr>
            <a:r>
              <a:rPr lang="en-GB" sz="2800" b="1" dirty="0">
                <a:solidFill>
                  <a:srgbClr val="000000"/>
                </a:solidFill>
                <a:latin typeface="Arial"/>
              </a:rPr>
              <a:t>Integrating Uncertainty in</a:t>
            </a:r>
            <a:endParaRPr dirty="0"/>
          </a:p>
          <a:p>
            <a:pPr algn="ctr">
              <a:lnSpc>
                <a:spcPct val="100000"/>
              </a:lnSpc>
            </a:pPr>
            <a:r>
              <a:rPr lang="en-GB" sz="2800" b="1" dirty="0">
                <a:solidFill>
                  <a:srgbClr val="000000"/>
                </a:solidFill>
                <a:latin typeface="Arial"/>
              </a:rPr>
              <a:t>Atmospheric Profile Validation</a:t>
            </a:r>
            <a:endParaRPr dirty="0"/>
          </a:p>
        </p:txBody>
      </p:sp>
      <p:sp>
        <p:nvSpPr>
          <p:cNvPr id="91" name="CustomShape 3"/>
          <p:cNvSpPr/>
          <p:nvPr/>
        </p:nvSpPr>
        <p:spPr>
          <a:xfrm>
            <a:off x="3066840" y="3581280"/>
            <a:ext cx="3209400" cy="821880"/>
          </a:xfrm>
          <a:prstGeom prst="rect">
            <a:avLst/>
          </a:prstGeom>
          <a:noFill/>
          <a:ln>
            <a:noFill/>
          </a:ln>
        </p:spPr>
        <p:txBody>
          <a:bodyPr wrap="none" lIns="90000" tIns="45000" rIns="90000" bIns="45000"/>
          <a:lstStyle/>
          <a:p>
            <a:pPr algn="ctr"/>
            <a:r>
              <a:rPr lang="en-GB" sz="2400" dirty="0" smtClean="0">
                <a:solidFill>
                  <a:srgbClr val="000000"/>
                </a:solidFill>
                <a:latin typeface="Arial"/>
              </a:rPr>
              <a:t>Tony </a:t>
            </a:r>
            <a:r>
              <a:rPr lang="en-GB" sz="2400" dirty="0" err="1">
                <a:solidFill>
                  <a:srgbClr val="000000"/>
                </a:solidFill>
                <a:latin typeface="Arial"/>
              </a:rPr>
              <a:t>Reale</a:t>
            </a:r>
            <a:r>
              <a:rPr lang="en-GB" sz="2400">
                <a:solidFill>
                  <a:srgbClr val="000000"/>
                </a:solidFill>
                <a:latin typeface="Arial"/>
              </a:rPr>
              <a:t> </a:t>
            </a:r>
            <a:r>
              <a:rPr lang="en-GB" sz="2400" smtClean="0">
                <a:solidFill>
                  <a:srgbClr val="000000"/>
                </a:solidFill>
              </a:rPr>
              <a:t>NOAA</a:t>
            </a:r>
          </a:p>
          <a:p>
            <a:pPr algn="ctr"/>
            <a:r>
              <a:rPr lang="en-GB" sz="2400" smtClean="0">
                <a:solidFill>
                  <a:srgbClr val="000000"/>
                </a:solidFill>
              </a:rPr>
              <a:t>Xavier </a:t>
            </a:r>
            <a:r>
              <a:rPr lang="en-GB" sz="2400" dirty="0" err="1" smtClean="0">
                <a:solidFill>
                  <a:srgbClr val="000000"/>
                </a:solidFill>
              </a:rPr>
              <a:t>Calbet</a:t>
            </a:r>
            <a:r>
              <a:rPr lang="en-GB" sz="2400" dirty="0" smtClean="0">
                <a:solidFill>
                  <a:srgbClr val="000000"/>
                </a:solidFill>
              </a:rPr>
              <a:t>  AEMET</a:t>
            </a:r>
            <a:endParaRPr lang="en-GB" sz="2400" dirty="0" smtClean="0"/>
          </a:p>
          <a:p>
            <a:pPr algn="ctr">
              <a:lnSpc>
                <a:spcPct val="100000"/>
              </a:lnSpc>
            </a:pPr>
            <a:r>
              <a:rPr lang="en-GB" sz="2400" dirty="0" smtClean="0">
                <a:solidFill>
                  <a:srgbClr val="000000"/>
                </a:solidFill>
                <a:latin typeface="Arial"/>
              </a:rPr>
              <a:t> </a:t>
            </a:r>
            <a:endParaRPr dirty="0"/>
          </a:p>
        </p:txBody>
      </p:sp>
      <p:sp>
        <p:nvSpPr>
          <p:cNvPr id="92" name="CustomShape 4"/>
          <p:cNvSpPr/>
          <p:nvPr/>
        </p:nvSpPr>
        <p:spPr>
          <a:xfrm>
            <a:off x="3578040" y="5029200"/>
            <a:ext cx="2704680" cy="913320"/>
          </a:xfrm>
          <a:prstGeom prst="rect">
            <a:avLst/>
          </a:prstGeom>
          <a:noFill/>
          <a:ln>
            <a:noFill/>
          </a:ln>
        </p:spPr>
        <p:txBody>
          <a:bodyPr wrap="none" lIns="90000" tIns="45000" rIns="90000" bIns="45000"/>
          <a:lstStyle/>
          <a:p>
            <a:pPr algn="ctr">
              <a:lnSpc>
                <a:spcPct val="100000"/>
              </a:lnSpc>
            </a:pPr>
            <a:r>
              <a:rPr lang="en-GB">
                <a:solidFill>
                  <a:srgbClr val="000000"/>
                </a:solidFill>
                <a:latin typeface="Arial"/>
              </a:rPr>
              <a:t>ITSC-20</a:t>
            </a:r>
            <a:endParaRPr/>
          </a:p>
          <a:p>
            <a:pPr algn="ctr">
              <a:lnSpc>
                <a:spcPct val="100000"/>
              </a:lnSpc>
            </a:pPr>
            <a:r>
              <a:rPr lang="en-GB">
                <a:solidFill>
                  <a:srgbClr val="000000"/>
                </a:solidFill>
                <a:latin typeface="Arial"/>
              </a:rPr>
              <a:t>Lake Geneva, Wisconsin</a:t>
            </a:r>
            <a:endParaRPr/>
          </a:p>
          <a:p>
            <a:pPr algn="ctr">
              <a:lnSpc>
                <a:spcPct val="100000"/>
              </a:lnSpc>
            </a:pPr>
            <a:r>
              <a:rPr lang="en-GB">
                <a:solidFill>
                  <a:srgbClr val="000000"/>
                </a:solidFill>
                <a:latin typeface="Arial"/>
              </a:rPr>
              <a:t>Oct 27 to Nov 3, 2015</a:t>
            </a:r>
            <a:endParaRPr/>
          </a:p>
        </p:txBody>
      </p:sp>
      <p:sp>
        <p:nvSpPr>
          <p:cNvPr id="6" name="TextBox 5"/>
          <p:cNvSpPr txBox="1"/>
          <p:nvPr/>
        </p:nvSpPr>
        <p:spPr>
          <a:xfrm>
            <a:off x="8450094" y="6336268"/>
            <a:ext cx="312906" cy="369332"/>
          </a:xfrm>
          <a:prstGeom prst="rect">
            <a:avLst/>
          </a:prstGeom>
          <a:noFill/>
        </p:spPr>
        <p:txBody>
          <a:bodyPr wrap="none" rtlCol="0">
            <a:spAutoFit/>
          </a:bodyPr>
          <a:lstStyle/>
          <a:p>
            <a:r>
              <a:rPr lang="en-US" dirty="0" smtClean="0"/>
              <a:t>1</a:t>
            </a:r>
            <a:endParaRPr lang="en-US"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CustomShape 2"/>
          <p:cNvSpPr/>
          <p:nvPr/>
        </p:nvSpPr>
        <p:spPr>
          <a:xfrm>
            <a:off x="1116000" y="2057400"/>
            <a:ext cx="6638400" cy="3382200"/>
          </a:xfrm>
          <a:prstGeom prst="rect">
            <a:avLst/>
          </a:prstGeom>
          <a:noFill/>
          <a:ln>
            <a:noFill/>
          </a:ln>
        </p:spPr>
        <p:txBody>
          <a:bodyPr wrap="none" lIns="90000" tIns="45000" rIns="90000" bIns="45000"/>
          <a:lstStyle/>
          <a:p>
            <a:pPr algn="ctr">
              <a:lnSpc>
                <a:spcPct val="100000"/>
              </a:lnSpc>
            </a:pPr>
            <a:r>
              <a:rPr lang="en-GB" dirty="0">
                <a:solidFill>
                  <a:srgbClr val="000000"/>
                </a:solidFill>
                <a:latin typeface="Arial"/>
              </a:rPr>
              <a:t>Unlike COSMIC </a:t>
            </a:r>
            <a:r>
              <a:rPr lang="en-GB" dirty="0" err="1">
                <a:solidFill>
                  <a:srgbClr val="000000"/>
                </a:solidFill>
                <a:latin typeface="Arial"/>
              </a:rPr>
              <a:t>Tdry</a:t>
            </a:r>
            <a:r>
              <a:rPr lang="en-GB" dirty="0">
                <a:solidFill>
                  <a:srgbClr val="000000"/>
                </a:solidFill>
                <a:latin typeface="Arial"/>
              </a:rPr>
              <a:t>, </a:t>
            </a:r>
            <a:endParaRPr dirty="0"/>
          </a:p>
          <a:p>
            <a:pPr algn="ctr">
              <a:lnSpc>
                <a:spcPct val="100000"/>
              </a:lnSpc>
            </a:pPr>
            <a:r>
              <a:rPr lang="en-GB" dirty="0">
                <a:solidFill>
                  <a:srgbClr val="000000"/>
                </a:solidFill>
                <a:latin typeface="Arial"/>
              </a:rPr>
              <a:t>projection of the uncertainty of </a:t>
            </a:r>
            <a:r>
              <a:rPr lang="en-GB" dirty="0" smtClean="0">
                <a:solidFill>
                  <a:srgbClr val="000000"/>
                </a:solidFill>
                <a:latin typeface="Arial"/>
              </a:rPr>
              <a:t> SAT Temp (or H20) </a:t>
            </a:r>
            <a:endParaRPr dirty="0"/>
          </a:p>
          <a:p>
            <a:pPr algn="ctr">
              <a:lnSpc>
                <a:spcPct val="100000"/>
              </a:lnSpc>
            </a:pPr>
            <a:r>
              <a:rPr lang="en-GB" dirty="0">
                <a:solidFill>
                  <a:srgbClr val="000000"/>
                </a:solidFill>
                <a:latin typeface="Arial"/>
              </a:rPr>
              <a:t>as </a:t>
            </a:r>
            <a:r>
              <a:rPr lang="en-GB" dirty="0" smtClean="0">
                <a:solidFill>
                  <a:srgbClr val="000000"/>
                </a:solidFill>
                <a:latin typeface="Arial"/>
              </a:rPr>
              <a:t> some </a:t>
            </a:r>
            <a:r>
              <a:rPr lang="en-GB" dirty="0">
                <a:solidFill>
                  <a:srgbClr val="000000"/>
                </a:solidFill>
                <a:latin typeface="Arial"/>
              </a:rPr>
              <a:t>multiple of GRUAN uncertainty</a:t>
            </a:r>
            <a:endParaRPr dirty="0"/>
          </a:p>
          <a:p>
            <a:pPr algn="ctr">
              <a:lnSpc>
                <a:spcPct val="100000"/>
              </a:lnSpc>
            </a:pPr>
            <a:r>
              <a:rPr lang="en-GB" dirty="0">
                <a:solidFill>
                  <a:srgbClr val="000000"/>
                </a:solidFill>
                <a:latin typeface="Arial"/>
              </a:rPr>
              <a:t>is not justified, </a:t>
            </a:r>
            <a:endParaRPr dirty="0"/>
          </a:p>
          <a:p>
            <a:pPr algn="ctr">
              <a:lnSpc>
                <a:spcPct val="100000"/>
              </a:lnSpc>
            </a:pPr>
            <a:r>
              <a:rPr lang="en-GB" dirty="0">
                <a:solidFill>
                  <a:srgbClr val="000000"/>
                </a:solidFill>
                <a:latin typeface="Arial"/>
              </a:rPr>
              <a:t>thus we can only address the sum under the square root (1)</a:t>
            </a:r>
            <a:endParaRPr dirty="0"/>
          </a:p>
          <a:p>
            <a:pPr>
              <a:lnSpc>
                <a:spcPct val="100000"/>
              </a:lnSpc>
            </a:pPr>
            <a:endParaRPr dirty="0"/>
          </a:p>
          <a:p>
            <a:pPr>
              <a:lnSpc>
                <a:spcPct val="100000"/>
              </a:lnSpc>
            </a:pPr>
            <a:endParaRPr dirty="0"/>
          </a:p>
          <a:p>
            <a:pPr>
              <a:lnSpc>
                <a:spcPct val="100000"/>
              </a:lnSpc>
            </a:pPr>
            <a:endParaRPr dirty="0"/>
          </a:p>
          <a:p>
            <a:pPr algn="ctr">
              <a:lnSpc>
                <a:spcPct val="100000"/>
              </a:lnSpc>
            </a:pPr>
            <a:r>
              <a:rPr lang="en-GB" dirty="0">
                <a:solidFill>
                  <a:srgbClr val="000000"/>
                </a:solidFill>
                <a:latin typeface="Arial"/>
              </a:rPr>
              <a:t>However, for NWP </a:t>
            </a:r>
            <a:r>
              <a:rPr lang="en-GB" dirty="0" smtClean="0">
                <a:solidFill>
                  <a:srgbClr val="000000"/>
                </a:solidFill>
                <a:latin typeface="Arial"/>
              </a:rPr>
              <a:t>Temp,</a:t>
            </a:r>
            <a:endParaRPr dirty="0"/>
          </a:p>
          <a:p>
            <a:pPr algn="ctr">
              <a:lnSpc>
                <a:spcPct val="100000"/>
              </a:lnSpc>
            </a:pPr>
            <a:r>
              <a:rPr lang="en-GB" dirty="0">
                <a:solidFill>
                  <a:srgbClr val="000000"/>
                </a:solidFill>
                <a:latin typeface="Arial"/>
              </a:rPr>
              <a:t>projection that uncertainty is on order of the GRUAN uncertainty</a:t>
            </a:r>
            <a:endParaRPr dirty="0"/>
          </a:p>
          <a:p>
            <a:pPr algn="ctr">
              <a:lnSpc>
                <a:spcPct val="100000"/>
              </a:lnSpc>
            </a:pPr>
            <a:r>
              <a:rPr lang="en-GB" dirty="0" smtClean="0">
                <a:solidFill>
                  <a:srgbClr val="000000"/>
                </a:solidFill>
                <a:latin typeface="Arial"/>
              </a:rPr>
              <a:t>somewhat justified …</a:t>
            </a:r>
            <a:endParaRPr dirty="0"/>
          </a:p>
          <a:p>
            <a:pPr>
              <a:lnSpc>
                <a:spcPct val="100000"/>
              </a:lnSpc>
            </a:pPr>
            <a:endParaRPr dirty="0"/>
          </a:p>
        </p:txBody>
      </p:sp>
      <p:sp>
        <p:nvSpPr>
          <p:cNvPr id="4" name="TextBox 3"/>
          <p:cNvSpPr txBox="1"/>
          <p:nvPr/>
        </p:nvSpPr>
        <p:spPr>
          <a:xfrm>
            <a:off x="8450094" y="6336268"/>
            <a:ext cx="441146" cy="369332"/>
          </a:xfrm>
          <a:prstGeom prst="rect">
            <a:avLst/>
          </a:prstGeom>
          <a:noFill/>
        </p:spPr>
        <p:txBody>
          <a:bodyPr wrap="none" rtlCol="0">
            <a:spAutoFit/>
          </a:bodyPr>
          <a:lstStyle/>
          <a:p>
            <a:r>
              <a:rPr lang="en-US" dirty="0" smtClean="0"/>
              <a:t>10</a:t>
            </a:r>
            <a:endParaRPr lang="en-US"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Picture 3"/>
          <p:cNvPicPr/>
          <p:nvPr/>
        </p:nvPicPr>
        <p:blipFill>
          <a:blip r:embed="rId3" cstate="print"/>
          <a:stretch>
            <a:fillRect/>
          </a:stretch>
        </p:blipFill>
        <p:spPr>
          <a:xfrm>
            <a:off x="4495680" y="762120"/>
            <a:ext cx="3888720" cy="5339880"/>
          </a:xfrm>
          <a:prstGeom prst="rect">
            <a:avLst/>
          </a:prstGeom>
          <a:ln>
            <a:noFill/>
          </a:ln>
        </p:spPr>
      </p:pic>
      <p:pic>
        <p:nvPicPr>
          <p:cNvPr id="149" name="Picture 2"/>
          <p:cNvPicPr/>
          <p:nvPr/>
        </p:nvPicPr>
        <p:blipFill>
          <a:blip r:embed="rId4" cstate="print"/>
          <a:stretch>
            <a:fillRect/>
          </a:stretch>
        </p:blipFill>
        <p:spPr>
          <a:xfrm>
            <a:off x="603360" y="762120"/>
            <a:ext cx="3968280" cy="5339880"/>
          </a:xfrm>
          <a:prstGeom prst="rect">
            <a:avLst/>
          </a:prstGeom>
          <a:ln>
            <a:noFill/>
          </a:ln>
        </p:spPr>
      </p:pic>
      <p:sp>
        <p:nvSpPr>
          <p:cNvPr id="150" name="CustomShape 1"/>
          <p:cNvSpPr/>
          <p:nvPr/>
        </p:nvSpPr>
        <p:spPr>
          <a:xfrm>
            <a:off x="5613120" y="1963440"/>
            <a:ext cx="2377080" cy="486000"/>
          </a:xfrm>
          <a:prstGeom prst="rect">
            <a:avLst/>
          </a:prstGeom>
          <a:noFill/>
          <a:ln>
            <a:noFill/>
          </a:ln>
        </p:spPr>
        <p:txBody>
          <a:bodyPr wrap="none" lIns="90000" tIns="45000" rIns="90000" bIns="45000"/>
          <a:lstStyle/>
          <a:p>
            <a:pPr algn="ctr">
              <a:lnSpc>
                <a:spcPct val="100000"/>
              </a:lnSpc>
            </a:pPr>
            <a:r>
              <a:rPr lang="en-GB" sz="1400" b="1">
                <a:solidFill>
                  <a:srgbClr val="FF0000"/>
                </a:solidFill>
                <a:latin typeface="Arial"/>
              </a:rPr>
              <a:t>“k” </a:t>
            </a:r>
            <a:endParaRPr/>
          </a:p>
          <a:p>
            <a:pPr algn="ctr">
              <a:lnSpc>
                <a:spcPct val="100000"/>
              </a:lnSpc>
            </a:pPr>
            <a:r>
              <a:rPr lang="en-GB" sz="1200" b="1">
                <a:solidFill>
                  <a:srgbClr val="FF0000"/>
                </a:solidFill>
                <a:latin typeface="Arial"/>
              </a:rPr>
              <a:t>based on GRUAN Uncertainty </a:t>
            </a:r>
            <a:endParaRPr/>
          </a:p>
        </p:txBody>
      </p:sp>
      <p:sp>
        <p:nvSpPr>
          <p:cNvPr id="151" name="CustomShape 2"/>
          <p:cNvSpPr/>
          <p:nvPr/>
        </p:nvSpPr>
        <p:spPr>
          <a:xfrm>
            <a:off x="2524320" y="3733920"/>
            <a:ext cx="1545120" cy="364680"/>
          </a:xfrm>
          <a:prstGeom prst="rect">
            <a:avLst/>
          </a:prstGeom>
          <a:noFill/>
          <a:ln>
            <a:noFill/>
          </a:ln>
        </p:spPr>
        <p:txBody>
          <a:bodyPr wrap="none" lIns="90000" tIns="45000" rIns="90000" bIns="45000"/>
          <a:lstStyle/>
          <a:p>
            <a:pPr>
              <a:lnSpc>
                <a:spcPct val="100000"/>
              </a:lnSpc>
            </a:pPr>
            <a:r>
              <a:rPr lang="en-GB" b="1">
                <a:solidFill>
                  <a:srgbClr val="000000"/>
                </a:solidFill>
                <a:latin typeface="Arial"/>
              </a:rPr>
              <a:t>Temperature</a:t>
            </a:r>
            <a:endParaRPr/>
          </a:p>
        </p:txBody>
      </p:sp>
      <p:sp>
        <p:nvSpPr>
          <p:cNvPr id="152" name="CustomShape 3"/>
          <p:cNvSpPr/>
          <p:nvPr/>
        </p:nvSpPr>
        <p:spPr>
          <a:xfrm>
            <a:off x="6486840" y="3733920"/>
            <a:ext cx="1545120" cy="364680"/>
          </a:xfrm>
          <a:prstGeom prst="rect">
            <a:avLst/>
          </a:prstGeom>
          <a:noFill/>
          <a:ln>
            <a:noFill/>
          </a:ln>
        </p:spPr>
        <p:txBody>
          <a:bodyPr wrap="none" lIns="90000" tIns="45000" rIns="90000" bIns="45000"/>
          <a:lstStyle/>
          <a:p>
            <a:pPr>
              <a:lnSpc>
                <a:spcPct val="100000"/>
              </a:lnSpc>
            </a:pPr>
            <a:r>
              <a:rPr lang="en-GB" b="1">
                <a:solidFill>
                  <a:srgbClr val="000000"/>
                </a:solidFill>
                <a:latin typeface="Arial"/>
              </a:rPr>
              <a:t>Temperature</a:t>
            </a:r>
            <a:endParaRPr/>
          </a:p>
        </p:txBody>
      </p:sp>
      <p:sp>
        <p:nvSpPr>
          <p:cNvPr id="153" name="Line 4"/>
          <p:cNvSpPr/>
          <p:nvPr/>
        </p:nvSpPr>
        <p:spPr>
          <a:xfrm flipV="1">
            <a:off x="5131440" y="2514600"/>
            <a:ext cx="0" cy="2209680"/>
          </a:xfrm>
          <a:prstGeom prst="line">
            <a:avLst/>
          </a:prstGeom>
          <a:ln w="19080">
            <a:solidFill>
              <a:srgbClr val="FF0000"/>
            </a:solidFill>
            <a:round/>
          </a:ln>
        </p:spPr>
      </p:sp>
      <p:sp>
        <p:nvSpPr>
          <p:cNvPr id="154" name="CustomShape 5"/>
          <p:cNvSpPr/>
          <p:nvPr/>
        </p:nvSpPr>
        <p:spPr>
          <a:xfrm>
            <a:off x="1371240" y="5791320"/>
            <a:ext cx="6491880" cy="364680"/>
          </a:xfrm>
          <a:prstGeom prst="rect">
            <a:avLst/>
          </a:prstGeom>
          <a:noFill/>
          <a:ln>
            <a:noFill/>
          </a:ln>
        </p:spPr>
        <p:txBody>
          <a:bodyPr wrap="none" lIns="90000" tIns="45000" rIns="90000" bIns="45000"/>
          <a:lstStyle/>
          <a:p>
            <a:pPr>
              <a:lnSpc>
                <a:spcPct val="100000"/>
              </a:lnSpc>
            </a:pPr>
            <a:r>
              <a:rPr lang="en-GB" b="1">
                <a:solidFill>
                  <a:srgbClr val="3366FF"/>
                </a:solidFill>
                <a:latin typeface="Arial"/>
              </a:rPr>
              <a:t>AIRS AQUA                        </a:t>
            </a:r>
            <a:r>
              <a:rPr lang="en-GB" b="1">
                <a:solidFill>
                  <a:srgbClr val="4C7EA4"/>
                </a:solidFill>
                <a:latin typeface="Arial"/>
              </a:rPr>
              <a:t>ECMWF</a:t>
            </a:r>
            <a:r>
              <a:rPr lang="en-GB" b="1">
                <a:solidFill>
                  <a:srgbClr val="000000"/>
                </a:solidFill>
                <a:latin typeface="Arial"/>
              </a:rPr>
              <a:t>                  </a:t>
            </a:r>
            <a:r>
              <a:rPr lang="en-GB" b="1">
                <a:solidFill>
                  <a:srgbClr val="1E9D30"/>
                </a:solidFill>
                <a:latin typeface="Arial"/>
              </a:rPr>
              <a:t>NUCAPS NPP</a:t>
            </a:r>
            <a:endParaRPr/>
          </a:p>
        </p:txBody>
      </p:sp>
      <p:sp>
        <p:nvSpPr>
          <p:cNvPr id="155" name="CustomShape 6"/>
          <p:cNvSpPr/>
          <p:nvPr/>
        </p:nvSpPr>
        <p:spPr>
          <a:xfrm>
            <a:off x="2913120" y="5421960"/>
            <a:ext cx="3470040" cy="364680"/>
          </a:xfrm>
          <a:prstGeom prst="rect">
            <a:avLst/>
          </a:prstGeom>
          <a:noFill/>
          <a:ln>
            <a:noFill/>
          </a:ln>
        </p:spPr>
        <p:txBody>
          <a:bodyPr wrap="none" lIns="90000" tIns="45000" rIns="90000" bIns="45000"/>
          <a:lstStyle/>
          <a:p>
            <a:pPr>
              <a:lnSpc>
                <a:spcPct val="100000"/>
              </a:lnSpc>
            </a:pPr>
            <a:r>
              <a:rPr lang="en-GB" b="1" dirty="0">
                <a:solidFill>
                  <a:srgbClr val="000000"/>
                </a:solidFill>
                <a:latin typeface="Arial"/>
              </a:rPr>
              <a:t>Baseline: GRUAN </a:t>
            </a:r>
            <a:r>
              <a:rPr lang="en-GB" b="1" dirty="0" err="1">
                <a:solidFill>
                  <a:srgbClr val="000000"/>
                </a:solidFill>
                <a:latin typeface="Arial"/>
              </a:rPr>
              <a:t>Radiosonde</a:t>
            </a:r>
            <a:endParaRPr dirty="0"/>
          </a:p>
        </p:txBody>
      </p:sp>
      <p:sp>
        <p:nvSpPr>
          <p:cNvPr id="157" name="Line 8"/>
          <p:cNvSpPr/>
          <p:nvPr/>
        </p:nvSpPr>
        <p:spPr>
          <a:xfrm flipV="1">
            <a:off x="2286000" y="3581280"/>
            <a:ext cx="0" cy="1295280"/>
          </a:xfrm>
          <a:prstGeom prst="line">
            <a:avLst/>
          </a:prstGeom>
          <a:ln w="19080">
            <a:solidFill>
              <a:srgbClr val="FF0000"/>
            </a:solidFill>
            <a:round/>
          </a:ln>
        </p:spPr>
      </p:sp>
      <p:sp>
        <p:nvSpPr>
          <p:cNvPr id="158" name="Line 9"/>
          <p:cNvSpPr/>
          <p:nvPr/>
        </p:nvSpPr>
        <p:spPr>
          <a:xfrm flipH="1">
            <a:off x="2209680" y="3581280"/>
            <a:ext cx="76320" cy="0"/>
          </a:xfrm>
          <a:prstGeom prst="line">
            <a:avLst/>
          </a:prstGeom>
          <a:ln w="19080">
            <a:solidFill>
              <a:srgbClr val="FF0000"/>
            </a:solidFill>
            <a:round/>
          </a:ln>
        </p:spPr>
      </p:sp>
      <p:sp>
        <p:nvSpPr>
          <p:cNvPr id="159" name="Line 10"/>
          <p:cNvSpPr/>
          <p:nvPr/>
        </p:nvSpPr>
        <p:spPr>
          <a:xfrm flipV="1">
            <a:off x="2209680" y="1371600"/>
            <a:ext cx="0" cy="2209680"/>
          </a:xfrm>
          <a:prstGeom prst="line">
            <a:avLst/>
          </a:prstGeom>
          <a:ln w="19080">
            <a:solidFill>
              <a:srgbClr val="FF0000"/>
            </a:solidFill>
            <a:round/>
          </a:ln>
        </p:spPr>
      </p:sp>
      <p:sp>
        <p:nvSpPr>
          <p:cNvPr id="160" name="CustomShape 11"/>
          <p:cNvSpPr/>
          <p:nvPr/>
        </p:nvSpPr>
        <p:spPr>
          <a:xfrm>
            <a:off x="2898360" y="1976760"/>
            <a:ext cx="699480" cy="455400"/>
          </a:xfrm>
          <a:prstGeom prst="rect">
            <a:avLst/>
          </a:prstGeom>
          <a:noFill/>
          <a:ln>
            <a:noFill/>
          </a:ln>
        </p:spPr>
        <p:txBody>
          <a:bodyPr wrap="none" lIns="90000" tIns="45000" rIns="90000" bIns="45000"/>
          <a:lstStyle/>
          <a:p>
            <a:pPr algn="ctr">
              <a:lnSpc>
                <a:spcPct val="100000"/>
              </a:lnSpc>
            </a:pPr>
            <a:r>
              <a:rPr lang="en-GB" sz="1200" b="1" dirty="0">
                <a:solidFill>
                  <a:srgbClr val="FF0000"/>
                </a:solidFill>
                <a:latin typeface="Arial"/>
              </a:rPr>
              <a:t>“Spec”</a:t>
            </a:r>
            <a:endParaRPr dirty="0"/>
          </a:p>
          <a:p>
            <a:pPr algn="ctr">
              <a:lnSpc>
                <a:spcPct val="100000"/>
              </a:lnSpc>
            </a:pPr>
            <a:r>
              <a:rPr lang="en-GB" sz="1200" b="1" dirty="0">
                <a:solidFill>
                  <a:srgbClr val="FF0000"/>
                </a:solidFill>
                <a:latin typeface="Arial"/>
              </a:rPr>
              <a:t>RMS </a:t>
            </a:r>
            <a:r>
              <a:rPr lang="en-GB" sz="1200" b="1" dirty="0" smtClean="0">
                <a:solidFill>
                  <a:srgbClr val="FF0000"/>
                </a:solidFill>
                <a:latin typeface="Arial"/>
              </a:rPr>
              <a:t> (K)</a:t>
            </a:r>
            <a:endParaRPr dirty="0"/>
          </a:p>
        </p:txBody>
      </p:sp>
      <p:sp>
        <p:nvSpPr>
          <p:cNvPr id="161" name="CustomShape 12"/>
          <p:cNvSpPr/>
          <p:nvPr/>
        </p:nvSpPr>
        <p:spPr>
          <a:xfrm>
            <a:off x="5004000" y="2241000"/>
            <a:ext cx="280080" cy="303480"/>
          </a:xfrm>
          <a:prstGeom prst="rect">
            <a:avLst/>
          </a:prstGeom>
          <a:noFill/>
          <a:ln>
            <a:noFill/>
          </a:ln>
        </p:spPr>
        <p:txBody>
          <a:bodyPr wrap="none" lIns="90000" tIns="45000" rIns="90000" bIns="45000"/>
          <a:lstStyle/>
          <a:p>
            <a:pPr>
              <a:lnSpc>
                <a:spcPct val="100000"/>
              </a:lnSpc>
            </a:pPr>
            <a:r>
              <a:rPr lang="en-GB" sz="1400" b="1">
                <a:solidFill>
                  <a:srgbClr val="FF0000"/>
                </a:solidFill>
                <a:latin typeface="Arial"/>
              </a:rPr>
              <a:t>2</a:t>
            </a:r>
            <a:endParaRPr/>
          </a:p>
        </p:txBody>
      </p:sp>
      <p:sp>
        <p:nvSpPr>
          <p:cNvPr id="162" name="CustomShape 13"/>
          <p:cNvSpPr/>
          <p:nvPr/>
        </p:nvSpPr>
        <p:spPr>
          <a:xfrm>
            <a:off x="533520" y="6096600"/>
            <a:ext cx="7924320" cy="516600"/>
          </a:xfrm>
          <a:prstGeom prst="rect">
            <a:avLst/>
          </a:prstGeom>
          <a:noFill/>
          <a:ln>
            <a:noFill/>
          </a:ln>
        </p:spPr>
        <p:txBody>
          <a:bodyPr lIns="90000" tIns="45000" rIns="90000" bIns="45000"/>
          <a:lstStyle/>
          <a:p>
            <a:pPr algn="ctr">
              <a:lnSpc>
                <a:spcPct val="100000"/>
              </a:lnSpc>
            </a:pPr>
            <a:r>
              <a:rPr lang="en-GB" sz="1400" b="1" dirty="0">
                <a:solidFill>
                  <a:srgbClr val="7030A0"/>
                </a:solidFill>
                <a:latin typeface="Arial"/>
              </a:rPr>
              <a:t>for “k”=2, sum uncertainty under square root  (1) in vicinity 500 </a:t>
            </a:r>
            <a:r>
              <a:rPr lang="en-GB" sz="1400" b="1" dirty="0" err="1" smtClean="0">
                <a:solidFill>
                  <a:srgbClr val="7030A0"/>
                </a:solidFill>
                <a:latin typeface="Arial"/>
              </a:rPr>
              <a:t>hPa</a:t>
            </a:r>
            <a:r>
              <a:rPr lang="en-GB" sz="1400" b="1" dirty="0" smtClean="0">
                <a:solidFill>
                  <a:srgbClr val="7030A0"/>
                </a:solidFill>
                <a:latin typeface="Arial"/>
              </a:rPr>
              <a:t>: </a:t>
            </a:r>
            <a:endParaRPr dirty="0"/>
          </a:p>
          <a:p>
            <a:pPr algn="ctr">
              <a:lnSpc>
                <a:spcPct val="100000"/>
              </a:lnSpc>
            </a:pPr>
            <a:r>
              <a:rPr lang="en-GB" sz="1400" b="1" dirty="0" smtClean="0">
                <a:solidFill>
                  <a:srgbClr val="7030A0"/>
                </a:solidFill>
                <a:latin typeface="Arial"/>
              </a:rPr>
              <a:t>for SAT </a:t>
            </a:r>
            <a:r>
              <a:rPr lang="en-GB" sz="1400" b="1" dirty="0">
                <a:solidFill>
                  <a:srgbClr val="7030A0"/>
                </a:solidFill>
                <a:latin typeface="Arial"/>
              </a:rPr>
              <a:t>is 18(u1**2) … for ECMWF is 3(u1**2) </a:t>
            </a:r>
            <a:endParaRPr dirty="0"/>
          </a:p>
        </p:txBody>
      </p:sp>
      <p:sp>
        <p:nvSpPr>
          <p:cNvPr id="163" name="Line 14"/>
          <p:cNvSpPr/>
          <p:nvPr/>
        </p:nvSpPr>
        <p:spPr>
          <a:xfrm>
            <a:off x="4952880" y="4133520"/>
            <a:ext cx="990720" cy="0"/>
          </a:xfrm>
          <a:prstGeom prst="line">
            <a:avLst/>
          </a:prstGeom>
          <a:ln w="9360">
            <a:solidFill>
              <a:srgbClr val="FF0000"/>
            </a:solidFill>
            <a:round/>
          </a:ln>
        </p:spPr>
      </p:sp>
      <p:sp>
        <p:nvSpPr>
          <p:cNvPr id="164" name="Line 15"/>
          <p:cNvSpPr/>
          <p:nvPr/>
        </p:nvSpPr>
        <p:spPr>
          <a:xfrm>
            <a:off x="5943600" y="4138560"/>
            <a:ext cx="0" cy="838080"/>
          </a:xfrm>
          <a:prstGeom prst="line">
            <a:avLst/>
          </a:prstGeom>
          <a:ln w="9360">
            <a:solidFill>
              <a:srgbClr val="FF0000"/>
            </a:solidFill>
            <a:round/>
          </a:ln>
        </p:spPr>
      </p:sp>
      <p:sp>
        <p:nvSpPr>
          <p:cNvPr id="165" name="CustomShape 16"/>
          <p:cNvSpPr/>
          <p:nvPr/>
        </p:nvSpPr>
        <p:spPr>
          <a:xfrm>
            <a:off x="5757480" y="4898520"/>
            <a:ext cx="376200" cy="257760"/>
          </a:xfrm>
          <a:prstGeom prst="rect">
            <a:avLst/>
          </a:prstGeom>
          <a:noFill/>
          <a:ln>
            <a:noFill/>
          </a:ln>
        </p:spPr>
        <p:txBody>
          <a:bodyPr wrap="none" lIns="90000" tIns="45000" rIns="90000" bIns="45000"/>
          <a:lstStyle/>
          <a:p>
            <a:pPr>
              <a:lnSpc>
                <a:spcPct val="100000"/>
              </a:lnSpc>
            </a:pPr>
            <a:r>
              <a:rPr lang="en-GB" sz="1100" b="1">
                <a:solidFill>
                  <a:srgbClr val="FF0000"/>
                </a:solidFill>
                <a:latin typeface="Arial"/>
              </a:rPr>
              <a:t>8.5</a:t>
            </a:r>
            <a:endParaRPr/>
          </a:p>
        </p:txBody>
      </p:sp>
      <p:sp>
        <p:nvSpPr>
          <p:cNvPr id="166" name="Line 17"/>
          <p:cNvSpPr/>
          <p:nvPr/>
        </p:nvSpPr>
        <p:spPr>
          <a:xfrm>
            <a:off x="5310000" y="4133520"/>
            <a:ext cx="0" cy="838440"/>
          </a:xfrm>
          <a:prstGeom prst="line">
            <a:avLst/>
          </a:prstGeom>
          <a:ln w="9360">
            <a:solidFill>
              <a:srgbClr val="FF0000"/>
            </a:solidFill>
            <a:round/>
          </a:ln>
        </p:spPr>
      </p:sp>
      <p:sp>
        <p:nvSpPr>
          <p:cNvPr id="167" name="CustomShape 18"/>
          <p:cNvSpPr/>
          <p:nvPr/>
        </p:nvSpPr>
        <p:spPr>
          <a:xfrm>
            <a:off x="5136480" y="4881240"/>
            <a:ext cx="376200" cy="257760"/>
          </a:xfrm>
          <a:prstGeom prst="rect">
            <a:avLst/>
          </a:prstGeom>
          <a:noFill/>
          <a:ln>
            <a:noFill/>
          </a:ln>
        </p:spPr>
        <p:txBody>
          <a:bodyPr wrap="none" lIns="90000" tIns="45000" rIns="90000" bIns="45000"/>
          <a:lstStyle/>
          <a:p>
            <a:pPr>
              <a:lnSpc>
                <a:spcPct val="100000"/>
              </a:lnSpc>
            </a:pPr>
            <a:r>
              <a:rPr lang="en-GB" sz="1100" b="1">
                <a:solidFill>
                  <a:srgbClr val="FF0000"/>
                </a:solidFill>
                <a:latin typeface="Arial"/>
              </a:rPr>
              <a:t>3.5</a:t>
            </a:r>
            <a:endParaRPr/>
          </a:p>
        </p:txBody>
      </p:sp>
      <p:sp>
        <p:nvSpPr>
          <p:cNvPr id="168" name="CustomShape 19"/>
          <p:cNvSpPr/>
          <p:nvPr/>
        </p:nvSpPr>
        <p:spPr>
          <a:xfrm>
            <a:off x="990720" y="6554520"/>
            <a:ext cx="6476760" cy="303480"/>
          </a:xfrm>
          <a:prstGeom prst="rect">
            <a:avLst/>
          </a:prstGeom>
          <a:noFill/>
          <a:ln>
            <a:noFill/>
          </a:ln>
        </p:spPr>
        <p:txBody>
          <a:bodyPr lIns="90000" tIns="45000" rIns="90000" bIns="45000"/>
          <a:lstStyle/>
          <a:p>
            <a:pPr algn="ctr">
              <a:lnSpc>
                <a:spcPct val="100000"/>
              </a:lnSpc>
            </a:pPr>
            <a:r>
              <a:rPr lang="en-GB" sz="1400" b="1" dirty="0" smtClean="0">
                <a:solidFill>
                  <a:srgbClr val="7030A0"/>
                </a:solidFill>
                <a:latin typeface="Arial"/>
              </a:rPr>
              <a:t>for </a:t>
            </a:r>
            <a:r>
              <a:rPr lang="en-GB" sz="1400" b="1" dirty="0" smtClean="0">
                <a:solidFill>
                  <a:srgbClr val="7030A0"/>
                </a:solidFill>
                <a:latin typeface="Arial"/>
              </a:rPr>
              <a:t>ECMWF</a:t>
            </a:r>
            <a:r>
              <a:rPr lang="en-GB" sz="1400" b="1" dirty="0">
                <a:solidFill>
                  <a:srgbClr val="7030A0"/>
                </a:solidFill>
                <a:latin typeface="Arial"/>
              </a:rPr>
              <a:t>, assuming u1 ~ u2 (</a:t>
            </a:r>
            <a:r>
              <a:rPr lang="en-GB" sz="1400" b="1" dirty="0" smtClean="0">
                <a:solidFill>
                  <a:srgbClr val="7030A0"/>
                </a:solidFill>
                <a:latin typeface="Arial"/>
              </a:rPr>
              <a:t>0.13K),  </a:t>
            </a:r>
            <a:r>
              <a:rPr lang="en-GB" sz="1400" b="1" dirty="0">
                <a:solidFill>
                  <a:srgbClr val="7030A0"/>
                </a:solidFill>
                <a:latin typeface="Arial"/>
              </a:rPr>
              <a:t>then        ~  0.1K  thru layer</a:t>
            </a:r>
            <a:endParaRPr dirty="0"/>
          </a:p>
        </p:txBody>
      </p:sp>
      <p:sp>
        <p:nvSpPr>
          <p:cNvPr id="169" name="CustomShape 20"/>
          <p:cNvSpPr/>
          <p:nvPr/>
        </p:nvSpPr>
        <p:spPr>
          <a:xfrm>
            <a:off x="5044800" y="6498776"/>
            <a:ext cx="594000" cy="364680"/>
          </a:xfrm>
          <a:prstGeom prst="rect">
            <a:avLst/>
          </a:prstGeom>
          <a:noFill/>
          <a:ln>
            <a:noFill/>
          </a:ln>
        </p:spPr>
        <p:txBody>
          <a:bodyPr wrap="none" lIns="90000" tIns="45000" rIns="90000" bIns="45000"/>
          <a:lstStyle/>
          <a:p>
            <a:pPr>
              <a:lnSpc>
                <a:spcPct val="100000"/>
              </a:lnSpc>
            </a:pPr>
            <a:r>
              <a:rPr lang="en-GB" b="1" dirty="0">
                <a:solidFill>
                  <a:srgbClr val="0070C0"/>
                </a:solidFill>
                <a:latin typeface="Arial"/>
              </a:rPr>
              <a:t>   σ </a:t>
            </a:r>
            <a:endParaRPr dirty="0"/>
          </a:p>
        </p:txBody>
      </p:sp>
      <p:sp>
        <p:nvSpPr>
          <p:cNvPr id="170" name="TextShape 21"/>
          <p:cNvSpPr txBox="1"/>
          <p:nvPr/>
        </p:nvSpPr>
        <p:spPr>
          <a:xfrm>
            <a:off x="1385668" y="4972928"/>
            <a:ext cx="497880" cy="437760"/>
          </a:xfrm>
          <a:prstGeom prst="rect">
            <a:avLst/>
          </a:prstGeom>
        </p:spPr>
        <p:txBody>
          <a:bodyPr lIns="90000" tIns="45000" rIns="90000" bIns="45000"/>
          <a:lstStyle/>
          <a:p>
            <a:r>
              <a:rPr lang="en-GB" sz="1400" b="1" dirty="0">
                <a:latin typeface="Arial"/>
              </a:rPr>
              <a:t>0.8</a:t>
            </a:r>
            <a:endParaRPr sz="1400" b="1" dirty="0"/>
          </a:p>
        </p:txBody>
      </p:sp>
      <p:sp>
        <p:nvSpPr>
          <p:cNvPr id="171" name="TextShape 22"/>
          <p:cNvSpPr txBox="1"/>
          <p:nvPr/>
        </p:nvSpPr>
        <p:spPr>
          <a:xfrm>
            <a:off x="2082020" y="4972928"/>
            <a:ext cx="497880" cy="346320"/>
          </a:xfrm>
          <a:prstGeom prst="rect">
            <a:avLst/>
          </a:prstGeom>
        </p:spPr>
        <p:txBody>
          <a:bodyPr lIns="90000" tIns="45000" rIns="90000" bIns="45000"/>
          <a:lstStyle/>
          <a:p>
            <a:r>
              <a:rPr lang="en-GB" sz="1400" b="1" dirty="0">
                <a:solidFill>
                  <a:srgbClr val="FF0000"/>
                </a:solidFill>
                <a:latin typeface="Arial"/>
              </a:rPr>
              <a:t>1.6</a:t>
            </a:r>
            <a:endParaRPr sz="1400" b="1" dirty="0">
              <a:solidFill>
                <a:srgbClr val="FF0000"/>
              </a:solidFill>
            </a:endParaRPr>
          </a:p>
        </p:txBody>
      </p:sp>
      <p:sp>
        <p:nvSpPr>
          <p:cNvPr id="26" name="TextBox 25"/>
          <p:cNvSpPr txBox="1"/>
          <p:nvPr/>
        </p:nvSpPr>
        <p:spPr>
          <a:xfrm>
            <a:off x="8450094" y="6336268"/>
            <a:ext cx="424027" cy="369332"/>
          </a:xfrm>
          <a:prstGeom prst="rect">
            <a:avLst/>
          </a:prstGeom>
          <a:noFill/>
        </p:spPr>
        <p:txBody>
          <a:bodyPr wrap="none" rtlCol="0">
            <a:spAutoFit/>
          </a:bodyPr>
          <a:lstStyle/>
          <a:p>
            <a:r>
              <a:rPr lang="en-US" dirty="0" smtClean="0"/>
              <a:t>11</a:t>
            </a:r>
            <a:endParaRPr lang="en-US"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Picture 3"/>
          <p:cNvPicPr/>
          <p:nvPr/>
        </p:nvPicPr>
        <p:blipFill>
          <a:blip r:embed="rId3" cstate="print"/>
          <a:stretch>
            <a:fillRect/>
          </a:stretch>
        </p:blipFill>
        <p:spPr>
          <a:xfrm>
            <a:off x="4492800" y="759360"/>
            <a:ext cx="3888720" cy="5336640"/>
          </a:xfrm>
          <a:prstGeom prst="rect">
            <a:avLst/>
          </a:prstGeom>
          <a:ln>
            <a:noFill/>
          </a:ln>
        </p:spPr>
      </p:pic>
      <p:pic>
        <p:nvPicPr>
          <p:cNvPr id="173" name="Picture 2"/>
          <p:cNvPicPr/>
          <p:nvPr/>
        </p:nvPicPr>
        <p:blipFill>
          <a:blip r:embed="rId4" cstate="print"/>
          <a:stretch>
            <a:fillRect/>
          </a:stretch>
        </p:blipFill>
        <p:spPr>
          <a:xfrm>
            <a:off x="609480" y="762120"/>
            <a:ext cx="3962160" cy="5333760"/>
          </a:xfrm>
          <a:prstGeom prst="rect">
            <a:avLst/>
          </a:prstGeom>
          <a:ln>
            <a:noFill/>
          </a:ln>
        </p:spPr>
      </p:pic>
      <p:sp>
        <p:nvSpPr>
          <p:cNvPr id="174" name="CustomShape 1"/>
          <p:cNvSpPr/>
          <p:nvPr/>
        </p:nvSpPr>
        <p:spPr>
          <a:xfrm>
            <a:off x="1824480" y="4593240"/>
            <a:ext cx="2390760" cy="364680"/>
          </a:xfrm>
          <a:prstGeom prst="rect">
            <a:avLst/>
          </a:prstGeom>
          <a:noFill/>
          <a:ln>
            <a:noFill/>
          </a:ln>
        </p:spPr>
        <p:txBody>
          <a:bodyPr wrap="none" lIns="90000" tIns="45000" rIns="90000" bIns="45000"/>
          <a:lstStyle/>
          <a:p>
            <a:pPr>
              <a:lnSpc>
                <a:spcPct val="100000"/>
              </a:lnSpc>
            </a:pPr>
            <a:r>
              <a:rPr lang="en-GB" b="1">
                <a:solidFill>
                  <a:srgbClr val="000000"/>
                </a:solidFill>
                <a:latin typeface="Arial"/>
              </a:rPr>
              <a:t>H20  Vapor  Fraction</a:t>
            </a:r>
            <a:endParaRPr/>
          </a:p>
        </p:txBody>
      </p:sp>
      <p:sp>
        <p:nvSpPr>
          <p:cNvPr id="175" name="CustomShape 2"/>
          <p:cNvSpPr/>
          <p:nvPr/>
        </p:nvSpPr>
        <p:spPr>
          <a:xfrm>
            <a:off x="6257520" y="4583520"/>
            <a:ext cx="1679040" cy="364680"/>
          </a:xfrm>
          <a:prstGeom prst="rect">
            <a:avLst/>
          </a:prstGeom>
          <a:noFill/>
          <a:ln>
            <a:noFill/>
          </a:ln>
        </p:spPr>
        <p:txBody>
          <a:bodyPr wrap="none" lIns="90000" tIns="45000" rIns="90000" bIns="45000"/>
          <a:lstStyle/>
          <a:p>
            <a:pPr>
              <a:lnSpc>
                <a:spcPct val="100000"/>
              </a:lnSpc>
            </a:pPr>
            <a:r>
              <a:rPr lang="en-GB" b="1">
                <a:solidFill>
                  <a:srgbClr val="000000"/>
                </a:solidFill>
                <a:latin typeface="Arial"/>
              </a:rPr>
              <a:t>H20 Mix Ratio</a:t>
            </a:r>
            <a:endParaRPr/>
          </a:p>
        </p:txBody>
      </p:sp>
      <p:sp>
        <p:nvSpPr>
          <p:cNvPr id="176" name="CustomShape 3"/>
          <p:cNvSpPr/>
          <p:nvPr/>
        </p:nvSpPr>
        <p:spPr>
          <a:xfrm>
            <a:off x="1371240" y="5791320"/>
            <a:ext cx="6491880" cy="364680"/>
          </a:xfrm>
          <a:prstGeom prst="rect">
            <a:avLst/>
          </a:prstGeom>
          <a:noFill/>
          <a:ln>
            <a:noFill/>
          </a:ln>
        </p:spPr>
        <p:txBody>
          <a:bodyPr wrap="none" lIns="90000" tIns="45000" rIns="90000" bIns="45000"/>
          <a:lstStyle/>
          <a:p>
            <a:pPr>
              <a:lnSpc>
                <a:spcPct val="100000"/>
              </a:lnSpc>
            </a:pPr>
            <a:r>
              <a:rPr lang="en-GB" b="1">
                <a:solidFill>
                  <a:srgbClr val="3366FF"/>
                </a:solidFill>
                <a:latin typeface="Arial"/>
              </a:rPr>
              <a:t>AIRS AQUA                        </a:t>
            </a:r>
            <a:r>
              <a:rPr lang="en-GB" b="1">
                <a:solidFill>
                  <a:srgbClr val="4C7EA4"/>
                </a:solidFill>
                <a:latin typeface="Arial"/>
              </a:rPr>
              <a:t>ECMWF</a:t>
            </a:r>
            <a:r>
              <a:rPr lang="en-GB" b="1">
                <a:solidFill>
                  <a:srgbClr val="000000"/>
                </a:solidFill>
                <a:latin typeface="Arial"/>
              </a:rPr>
              <a:t>                  </a:t>
            </a:r>
            <a:r>
              <a:rPr lang="en-GB" b="1">
                <a:solidFill>
                  <a:srgbClr val="1E9D30"/>
                </a:solidFill>
                <a:latin typeface="Arial"/>
              </a:rPr>
              <a:t>NUCAPS NPP</a:t>
            </a:r>
            <a:endParaRPr/>
          </a:p>
        </p:txBody>
      </p:sp>
      <p:sp>
        <p:nvSpPr>
          <p:cNvPr id="177" name="CustomShape 4"/>
          <p:cNvSpPr/>
          <p:nvPr/>
        </p:nvSpPr>
        <p:spPr>
          <a:xfrm>
            <a:off x="2913120" y="5421960"/>
            <a:ext cx="3470040" cy="364680"/>
          </a:xfrm>
          <a:prstGeom prst="rect">
            <a:avLst/>
          </a:prstGeom>
          <a:noFill/>
          <a:ln>
            <a:noFill/>
          </a:ln>
        </p:spPr>
        <p:txBody>
          <a:bodyPr wrap="none" lIns="90000" tIns="45000" rIns="90000" bIns="45000"/>
          <a:lstStyle/>
          <a:p>
            <a:pPr>
              <a:lnSpc>
                <a:spcPct val="100000"/>
              </a:lnSpc>
            </a:pPr>
            <a:r>
              <a:rPr lang="en-GB" b="1">
                <a:solidFill>
                  <a:srgbClr val="000000"/>
                </a:solidFill>
                <a:latin typeface="Arial"/>
              </a:rPr>
              <a:t>Baseline: GRUAN Radiosonde</a:t>
            </a:r>
            <a:endParaRPr/>
          </a:p>
        </p:txBody>
      </p:sp>
      <p:sp>
        <p:nvSpPr>
          <p:cNvPr id="179" name="Line 6"/>
          <p:cNvSpPr/>
          <p:nvPr/>
        </p:nvSpPr>
        <p:spPr>
          <a:xfrm flipV="1">
            <a:off x="5131440" y="2514600"/>
            <a:ext cx="0" cy="2209680"/>
          </a:xfrm>
          <a:prstGeom prst="line">
            <a:avLst/>
          </a:prstGeom>
          <a:ln w="19080">
            <a:solidFill>
              <a:srgbClr val="FF0000"/>
            </a:solidFill>
            <a:round/>
          </a:ln>
        </p:spPr>
      </p:sp>
      <p:sp>
        <p:nvSpPr>
          <p:cNvPr id="180" name="Line 7"/>
          <p:cNvSpPr/>
          <p:nvPr/>
        </p:nvSpPr>
        <p:spPr>
          <a:xfrm flipV="1">
            <a:off x="1642320" y="3733560"/>
            <a:ext cx="0" cy="1143000"/>
          </a:xfrm>
          <a:prstGeom prst="line">
            <a:avLst/>
          </a:prstGeom>
          <a:ln w="19080">
            <a:solidFill>
              <a:srgbClr val="FF0000"/>
            </a:solidFill>
            <a:round/>
          </a:ln>
        </p:spPr>
      </p:sp>
      <p:sp>
        <p:nvSpPr>
          <p:cNvPr id="181" name="Line 8"/>
          <p:cNvSpPr/>
          <p:nvPr/>
        </p:nvSpPr>
        <p:spPr>
          <a:xfrm>
            <a:off x="1650960" y="3733560"/>
            <a:ext cx="482400" cy="0"/>
          </a:xfrm>
          <a:prstGeom prst="line">
            <a:avLst/>
          </a:prstGeom>
          <a:ln w="12600">
            <a:solidFill>
              <a:srgbClr val="FF0000"/>
            </a:solidFill>
            <a:round/>
          </a:ln>
        </p:spPr>
      </p:sp>
      <p:sp>
        <p:nvSpPr>
          <p:cNvPr id="182" name="Line 9"/>
          <p:cNvSpPr/>
          <p:nvPr/>
        </p:nvSpPr>
        <p:spPr>
          <a:xfrm flipV="1">
            <a:off x="2133360" y="1371600"/>
            <a:ext cx="0" cy="2361960"/>
          </a:xfrm>
          <a:prstGeom prst="line">
            <a:avLst/>
          </a:prstGeom>
          <a:ln w="19080">
            <a:solidFill>
              <a:srgbClr val="FF0000"/>
            </a:solidFill>
            <a:round/>
          </a:ln>
        </p:spPr>
      </p:sp>
      <p:sp>
        <p:nvSpPr>
          <p:cNvPr id="183" name="CustomShape 10"/>
          <p:cNvSpPr/>
          <p:nvPr/>
        </p:nvSpPr>
        <p:spPr>
          <a:xfrm>
            <a:off x="2898360" y="1976760"/>
            <a:ext cx="699480" cy="455400"/>
          </a:xfrm>
          <a:prstGeom prst="rect">
            <a:avLst/>
          </a:prstGeom>
          <a:noFill/>
          <a:ln>
            <a:noFill/>
          </a:ln>
        </p:spPr>
        <p:txBody>
          <a:bodyPr wrap="none" lIns="90000" tIns="45000" rIns="90000" bIns="45000"/>
          <a:lstStyle/>
          <a:p>
            <a:pPr algn="ctr">
              <a:lnSpc>
                <a:spcPct val="100000"/>
              </a:lnSpc>
            </a:pPr>
            <a:r>
              <a:rPr lang="en-GB" sz="1200" b="1" dirty="0">
                <a:solidFill>
                  <a:srgbClr val="FF0000"/>
                </a:solidFill>
                <a:latin typeface="Arial"/>
              </a:rPr>
              <a:t>“Spec”</a:t>
            </a:r>
            <a:endParaRPr dirty="0"/>
          </a:p>
          <a:p>
            <a:pPr algn="ctr">
              <a:lnSpc>
                <a:spcPct val="100000"/>
              </a:lnSpc>
            </a:pPr>
            <a:r>
              <a:rPr lang="en-GB" sz="1200" b="1" dirty="0" smtClean="0">
                <a:solidFill>
                  <a:srgbClr val="FF0000"/>
                </a:solidFill>
                <a:latin typeface="Arial"/>
              </a:rPr>
              <a:t>RMS ( % ) </a:t>
            </a:r>
            <a:endParaRPr dirty="0"/>
          </a:p>
        </p:txBody>
      </p:sp>
      <p:sp>
        <p:nvSpPr>
          <p:cNvPr id="184" name="CustomShape 11"/>
          <p:cNvSpPr/>
          <p:nvPr/>
        </p:nvSpPr>
        <p:spPr>
          <a:xfrm>
            <a:off x="5613120" y="1963440"/>
            <a:ext cx="2377080" cy="486000"/>
          </a:xfrm>
          <a:prstGeom prst="rect">
            <a:avLst/>
          </a:prstGeom>
          <a:noFill/>
          <a:ln>
            <a:noFill/>
          </a:ln>
        </p:spPr>
        <p:txBody>
          <a:bodyPr wrap="none" lIns="90000" tIns="45000" rIns="90000" bIns="45000"/>
          <a:lstStyle/>
          <a:p>
            <a:pPr algn="ctr">
              <a:lnSpc>
                <a:spcPct val="100000"/>
              </a:lnSpc>
            </a:pPr>
            <a:r>
              <a:rPr lang="en-GB" sz="1400" b="1">
                <a:solidFill>
                  <a:srgbClr val="FF0000"/>
                </a:solidFill>
                <a:latin typeface="Arial"/>
              </a:rPr>
              <a:t>“k” </a:t>
            </a:r>
            <a:endParaRPr/>
          </a:p>
          <a:p>
            <a:pPr algn="ctr">
              <a:lnSpc>
                <a:spcPct val="100000"/>
              </a:lnSpc>
            </a:pPr>
            <a:r>
              <a:rPr lang="en-GB" sz="1200" b="1">
                <a:solidFill>
                  <a:srgbClr val="FF0000"/>
                </a:solidFill>
                <a:latin typeface="Arial"/>
              </a:rPr>
              <a:t>based on GRUAN Uncertainty </a:t>
            </a:r>
            <a:endParaRPr/>
          </a:p>
        </p:txBody>
      </p:sp>
      <p:sp>
        <p:nvSpPr>
          <p:cNvPr id="185" name="CustomShape 12"/>
          <p:cNvSpPr/>
          <p:nvPr/>
        </p:nvSpPr>
        <p:spPr>
          <a:xfrm>
            <a:off x="5004000" y="2242800"/>
            <a:ext cx="280080" cy="303480"/>
          </a:xfrm>
          <a:prstGeom prst="rect">
            <a:avLst/>
          </a:prstGeom>
          <a:noFill/>
          <a:ln>
            <a:noFill/>
          </a:ln>
        </p:spPr>
        <p:txBody>
          <a:bodyPr wrap="none" lIns="90000" tIns="45000" rIns="90000" bIns="45000"/>
          <a:lstStyle/>
          <a:p>
            <a:pPr>
              <a:lnSpc>
                <a:spcPct val="100000"/>
              </a:lnSpc>
            </a:pPr>
            <a:r>
              <a:rPr lang="en-GB" sz="1400" b="1">
                <a:solidFill>
                  <a:srgbClr val="FF0000"/>
                </a:solidFill>
                <a:latin typeface="Arial"/>
              </a:rPr>
              <a:t>2</a:t>
            </a:r>
            <a:endParaRPr/>
          </a:p>
        </p:txBody>
      </p:sp>
      <p:sp>
        <p:nvSpPr>
          <p:cNvPr id="186" name="CustomShape 13"/>
          <p:cNvSpPr/>
          <p:nvPr/>
        </p:nvSpPr>
        <p:spPr>
          <a:xfrm>
            <a:off x="381000" y="6189000"/>
            <a:ext cx="7924320" cy="516600"/>
          </a:xfrm>
          <a:prstGeom prst="rect">
            <a:avLst/>
          </a:prstGeom>
          <a:noFill/>
          <a:ln>
            <a:noFill/>
          </a:ln>
        </p:spPr>
        <p:txBody>
          <a:bodyPr lIns="90000" tIns="45000" rIns="90000" bIns="45000"/>
          <a:lstStyle/>
          <a:p>
            <a:pPr algn="ctr">
              <a:lnSpc>
                <a:spcPct val="100000"/>
              </a:lnSpc>
            </a:pPr>
            <a:r>
              <a:rPr lang="en-GB" sz="1400" b="1" dirty="0">
                <a:solidFill>
                  <a:srgbClr val="7030A0"/>
                </a:solidFill>
                <a:latin typeface="Arial"/>
              </a:rPr>
              <a:t>for “k”=2, sum uncertainty under square root  (1) in vicinity 600 </a:t>
            </a:r>
            <a:r>
              <a:rPr lang="en-GB" sz="1400" b="1" dirty="0" err="1">
                <a:solidFill>
                  <a:srgbClr val="7030A0"/>
                </a:solidFill>
                <a:latin typeface="Arial"/>
              </a:rPr>
              <a:t>hPa</a:t>
            </a:r>
            <a:endParaRPr dirty="0"/>
          </a:p>
          <a:p>
            <a:pPr algn="ctr">
              <a:lnSpc>
                <a:spcPct val="100000"/>
              </a:lnSpc>
            </a:pPr>
            <a:r>
              <a:rPr lang="en-GB" sz="1400" b="1" dirty="0">
                <a:solidFill>
                  <a:srgbClr val="7030A0"/>
                </a:solidFill>
                <a:latin typeface="Arial"/>
              </a:rPr>
              <a:t>for SAT is 12(u1**2) … for ECMWF is 4(u1**2) </a:t>
            </a:r>
            <a:endParaRPr dirty="0"/>
          </a:p>
        </p:txBody>
      </p:sp>
      <p:sp>
        <p:nvSpPr>
          <p:cNvPr id="187" name="Line 14"/>
          <p:cNvSpPr/>
          <p:nvPr/>
        </p:nvSpPr>
        <p:spPr>
          <a:xfrm>
            <a:off x="4905720" y="3733560"/>
            <a:ext cx="838440" cy="0"/>
          </a:xfrm>
          <a:prstGeom prst="line">
            <a:avLst/>
          </a:prstGeom>
          <a:ln w="9360">
            <a:solidFill>
              <a:srgbClr val="FF0000"/>
            </a:solidFill>
            <a:round/>
          </a:ln>
        </p:spPr>
      </p:sp>
      <p:sp>
        <p:nvSpPr>
          <p:cNvPr id="188" name="Line 15"/>
          <p:cNvSpPr/>
          <p:nvPr/>
        </p:nvSpPr>
        <p:spPr>
          <a:xfrm>
            <a:off x="5734440" y="3733560"/>
            <a:ext cx="0" cy="1219320"/>
          </a:xfrm>
          <a:prstGeom prst="line">
            <a:avLst/>
          </a:prstGeom>
          <a:ln w="9360">
            <a:solidFill>
              <a:srgbClr val="FF0000"/>
            </a:solidFill>
            <a:round/>
          </a:ln>
        </p:spPr>
      </p:sp>
      <p:sp>
        <p:nvSpPr>
          <p:cNvPr id="189" name="CustomShape 16"/>
          <p:cNvSpPr/>
          <p:nvPr/>
        </p:nvSpPr>
        <p:spPr>
          <a:xfrm>
            <a:off x="5586120" y="4924828"/>
            <a:ext cx="258840" cy="257760"/>
          </a:xfrm>
          <a:prstGeom prst="rect">
            <a:avLst/>
          </a:prstGeom>
          <a:noFill/>
          <a:ln>
            <a:noFill/>
          </a:ln>
        </p:spPr>
        <p:txBody>
          <a:bodyPr wrap="none" lIns="90000" tIns="45000" rIns="90000" bIns="45000"/>
          <a:lstStyle/>
          <a:p>
            <a:pPr>
              <a:lnSpc>
                <a:spcPct val="100000"/>
              </a:lnSpc>
            </a:pPr>
            <a:r>
              <a:rPr lang="en-GB" sz="1100" b="1" dirty="0">
                <a:solidFill>
                  <a:srgbClr val="FF0000"/>
                </a:solidFill>
                <a:latin typeface="Arial"/>
              </a:rPr>
              <a:t>7</a:t>
            </a:r>
            <a:endParaRPr dirty="0"/>
          </a:p>
        </p:txBody>
      </p:sp>
      <p:sp>
        <p:nvSpPr>
          <p:cNvPr id="190" name="Line 17"/>
          <p:cNvSpPr/>
          <p:nvPr/>
        </p:nvSpPr>
        <p:spPr>
          <a:xfrm>
            <a:off x="5371200" y="3749760"/>
            <a:ext cx="0" cy="1219320"/>
          </a:xfrm>
          <a:prstGeom prst="line">
            <a:avLst/>
          </a:prstGeom>
          <a:ln w="9360">
            <a:solidFill>
              <a:srgbClr val="FF0000"/>
            </a:solidFill>
            <a:round/>
          </a:ln>
        </p:spPr>
      </p:sp>
      <p:sp>
        <p:nvSpPr>
          <p:cNvPr id="191" name="CustomShape 18"/>
          <p:cNvSpPr/>
          <p:nvPr/>
        </p:nvSpPr>
        <p:spPr>
          <a:xfrm>
            <a:off x="5259600" y="4914000"/>
            <a:ext cx="258840" cy="257760"/>
          </a:xfrm>
          <a:prstGeom prst="rect">
            <a:avLst/>
          </a:prstGeom>
          <a:noFill/>
          <a:ln>
            <a:noFill/>
          </a:ln>
        </p:spPr>
        <p:txBody>
          <a:bodyPr wrap="none" lIns="90000" tIns="45000" rIns="90000" bIns="45000"/>
          <a:lstStyle/>
          <a:p>
            <a:pPr>
              <a:lnSpc>
                <a:spcPct val="100000"/>
              </a:lnSpc>
            </a:pPr>
            <a:r>
              <a:rPr lang="en-GB" sz="1100" b="1">
                <a:solidFill>
                  <a:srgbClr val="FF0000"/>
                </a:solidFill>
                <a:latin typeface="Arial"/>
              </a:rPr>
              <a:t>4</a:t>
            </a:r>
            <a:endParaRPr/>
          </a:p>
        </p:txBody>
      </p:sp>
      <p:sp>
        <p:nvSpPr>
          <p:cNvPr id="192" name="TextShape 19"/>
          <p:cNvSpPr txBox="1"/>
          <p:nvPr/>
        </p:nvSpPr>
        <p:spPr>
          <a:xfrm>
            <a:off x="1463040" y="5001064"/>
            <a:ext cx="433800" cy="346320"/>
          </a:xfrm>
          <a:prstGeom prst="rect">
            <a:avLst/>
          </a:prstGeom>
        </p:spPr>
        <p:txBody>
          <a:bodyPr lIns="90000" tIns="45000" rIns="90000" bIns="45000"/>
          <a:lstStyle/>
          <a:p>
            <a:r>
              <a:rPr lang="en-GB" sz="1400" b="1" dirty="0">
                <a:solidFill>
                  <a:srgbClr val="FF0000"/>
                </a:solidFill>
                <a:latin typeface="Arial"/>
              </a:rPr>
              <a:t>20</a:t>
            </a:r>
            <a:endParaRPr sz="1400" b="1" dirty="0">
              <a:solidFill>
                <a:srgbClr val="FF0000"/>
              </a:solidFill>
            </a:endParaRPr>
          </a:p>
        </p:txBody>
      </p:sp>
      <p:sp>
        <p:nvSpPr>
          <p:cNvPr id="193" name="TextShape 20"/>
          <p:cNvSpPr txBox="1"/>
          <p:nvPr/>
        </p:nvSpPr>
        <p:spPr>
          <a:xfrm>
            <a:off x="1981200" y="5007608"/>
            <a:ext cx="433800" cy="346320"/>
          </a:xfrm>
          <a:prstGeom prst="rect">
            <a:avLst/>
          </a:prstGeom>
        </p:spPr>
        <p:txBody>
          <a:bodyPr lIns="90000" tIns="45000" rIns="90000" bIns="45000"/>
          <a:lstStyle/>
          <a:p>
            <a:r>
              <a:rPr lang="en-GB" sz="1400" b="1" dirty="0" smtClean="0">
                <a:solidFill>
                  <a:srgbClr val="FF0000"/>
                </a:solidFill>
                <a:latin typeface="Arial"/>
              </a:rPr>
              <a:t>35</a:t>
            </a:r>
            <a:endParaRPr sz="1400" b="1" dirty="0">
              <a:solidFill>
                <a:srgbClr val="FF0000"/>
              </a:solidFill>
            </a:endParaRPr>
          </a:p>
        </p:txBody>
      </p:sp>
      <p:sp>
        <p:nvSpPr>
          <p:cNvPr id="24" name="TextBox 23"/>
          <p:cNvSpPr txBox="1"/>
          <p:nvPr/>
        </p:nvSpPr>
        <p:spPr>
          <a:xfrm>
            <a:off x="8450094" y="6336268"/>
            <a:ext cx="441146" cy="369332"/>
          </a:xfrm>
          <a:prstGeom prst="rect">
            <a:avLst/>
          </a:prstGeom>
          <a:noFill/>
        </p:spPr>
        <p:txBody>
          <a:bodyPr wrap="none" rtlCol="0">
            <a:spAutoFit/>
          </a:bodyPr>
          <a:lstStyle/>
          <a:p>
            <a:r>
              <a:rPr lang="en-US" dirty="0" smtClean="0"/>
              <a:t>12</a:t>
            </a:r>
            <a:endParaRPr lang="en-US"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 name="Picture 3"/>
          <p:cNvPicPr/>
          <p:nvPr/>
        </p:nvPicPr>
        <p:blipFill>
          <a:blip r:embed="rId3" cstate="print"/>
          <a:stretch>
            <a:fillRect/>
          </a:stretch>
        </p:blipFill>
        <p:spPr>
          <a:xfrm>
            <a:off x="4492800" y="762120"/>
            <a:ext cx="3888720" cy="5333760"/>
          </a:xfrm>
          <a:prstGeom prst="rect">
            <a:avLst/>
          </a:prstGeom>
          <a:ln>
            <a:noFill/>
          </a:ln>
        </p:spPr>
      </p:pic>
      <p:pic>
        <p:nvPicPr>
          <p:cNvPr id="195" name="Picture 2"/>
          <p:cNvPicPr/>
          <p:nvPr/>
        </p:nvPicPr>
        <p:blipFill>
          <a:blip r:embed="rId4" cstate="print"/>
          <a:stretch>
            <a:fillRect/>
          </a:stretch>
        </p:blipFill>
        <p:spPr>
          <a:xfrm>
            <a:off x="530280" y="762120"/>
            <a:ext cx="4041360" cy="5333760"/>
          </a:xfrm>
          <a:prstGeom prst="rect">
            <a:avLst/>
          </a:prstGeom>
          <a:ln>
            <a:noFill/>
          </a:ln>
        </p:spPr>
      </p:pic>
      <p:sp>
        <p:nvSpPr>
          <p:cNvPr id="196" name="Line 1"/>
          <p:cNvSpPr/>
          <p:nvPr/>
        </p:nvSpPr>
        <p:spPr>
          <a:xfrm flipV="1">
            <a:off x="6138000" y="2514600"/>
            <a:ext cx="0" cy="2209680"/>
          </a:xfrm>
          <a:prstGeom prst="line">
            <a:avLst/>
          </a:prstGeom>
          <a:ln w="19080">
            <a:solidFill>
              <a:srgbClr val="FF0000"/>
            </a:solidFill>
            <a:round/>
          </a:ln>
        </p:spPr>
      </p:sp>
      <p:sp>
        <p:nvSpPr>
          <p:cNvPr id="197" name="Line 2"/>
          <p:cNvSpPr/>
          <p:nvPr/>
        </p:nvSpPr>
        <p:spPr>
          <a:xfrm flipV="1">
            <a:off x="2234880" y="2514600"/>
            <a:ext cx="0" cy="2209680"/>
          </a:xfrm>
          <a:prstGeom prst="line">
            <a:avLst/>
          </a:prstGeom>
          <a:ln w="19080">
            <a:solidFill>
              <a:srgbClr val="FF0000"/>
            </a:solidFill>
            <a:round/>
          </a:ln>
        </p:spPr>
      </p:sp>
      <p:sp>
        <p:nvSpPr>
          <p:cNvPr id="198" name="CustomShape 3"/>
          <p:cNvSpPr/>
          <p:nvPr/>
        </p:nvSpPr>
        <p:spPr>
          <a:xfrm>
            <a:off x="820440" y="5791320"/>
            <a:ext cx="7310520" cy="364680"/>
          </a:xfrm>
          <a:prstGeom prst="rect">
            <a:avLst/>
          </a:prstGeom>
          <a:noFill/>
          <a:ln>
            <a:noFill/>
          </a:ln>
        </p:spPr>
        <p:txBody>
          <a:bodyPr wrap="none" lIns="90000" tIns="45000" rIns="90000" bIns="45000"/>
          <a:lstStyle/>
          <a:p>
            <a:pPr>
              <a:lnSpc>
                <a:spcPct val="100000"/>
              </a:lnSpc>
            </a:pPr>
            <a:r>
              <a:rPr lang="en-GB" b="1">
                <a:solidFill>
                  <a:srgbClr val="FF0000"/>
                </a:solidFill>
                <a:latin typeface="Arial"/>
              </a:rPr>
              <a:t>GRUAN Radiosonde                  </a:t>
            </a:r>
            <a:r>
              <a:rPr lang="en-GB" b="1">
                <a:solidFill>
                  <a:srgbClr val="4C7EA4"/>
                </a:solidFill>
                <a:latin typeface="Arial"/>
              </a:rPr>
              <a:t>ECMWF</a:t>
            </a:r>
            <a:r>
              <a:rPr lang="en-GB" b="1">
                <a:solidFill>
                  <a:srgbClr val="000000"/>
                </a:solidFill>
                <a:latin typeface="Arial"/>
              </a:rPr>
              <a:t>                      </a:t>
            </a:r>
            <a:r>
              <a:rPr lang="en-GB" b="1">
                <a:solidFill>
                  <a:srgbClr val="1E9D30"/>
                </a:solidFill>
                <a:latin typeface="Arial"/>
              </a:rPr>
              <a:t>NUCAPS NPP</a:t>
            </a:r>
            <a:endParaRPr/>
          </a:p>
        </p:txBody>
      </p:sp>
      <p:sp>
        <p:nvSpPr>
          <p:cNvPr id="199" name="CustomShape 4"/>
          <p:cNvSpPr/>
          <p:nvPr/>
        </p:nvSpPr>
        <p:spPr>
          <a:xfrm>
            <a:off x="3374640" y="5421960"/>
            <a:ext cx="2860200" cy="364680"/>
          </a:xfrm>
          <a:prstGeom prst="rect">
            <a:avLst/>
          </a:prstGeom>
          <a:noFill/>
          <a:ln>
            <a:noFill/>
          </a:ln>
        </p:spPr>
        <p:txBody>
          <a:bodyPr wrap="none" lIns="90000" tIns="45000" rIns="90000" bIns="45000"/>
          <a:lstStyle/>
          <a:p>
            <a:pPr>
              <a:lnSpc>
                <a:spcPct val="100000"/>
              </a:lnSpc>
            </a:pPr>
            <a:r>
              <a:rPr lang="en-GB" b="1" dirty="0">
                <a:solidFill>
                  <a:srgbClr val="000000"/>
                </a:solidFill>
                <a:latin typeface="Arial"/>
              </a:rPr>
              <a:t>Baseline: NASA </a:t>
            </a:r>
            <a:r>
              <a:rPr lang="en-GB" b="1" dirty="0" smtClean="0">
                <a:solidFill>
                  <a:srgbClr val="000000"/>
                </a:solidFill>
                <a:latin typeface="Arial"/>
              </a:rPr>
              <a:t> AIRS </a:t>
            </a:r>
            <a:r>
              <a:rPr lang="en-GB" b="1" dirty="0">
                <a:solidFill>
                  <a:srgbClr val="000000"/>
                </a:solidFill>
                <a:latin typeface="Arial"/>
              </a:rPr>
              <a:t>v.6</a:t>
            </a:r>
            <a:endParaRPr dirty="0"/>
          </a:p>
        </p:txBody>
      </p:sp>
      <p:sp>
        <p:nvSpPr>
          <p:cNvPr id="201" name="CustomShape 6"/>
          <p:cNvSpPr/>
          <p:nvPr/>
        </p:nvSpPr>
        <p:spPr>
          <a:xfrm>
            <a:off x="2976840" y="2819520"/>
            <a:ext cx="738720" cy="364680"/>
          </a:xfrm>
          <a:prstGeom prst="rect">
            <a:avLst/>
          </a:prstGeom>
          <a:noFill/>
          <a:ln>
            <a:noFill/>
          </a:ln>
        </p:spPr>
        <p:txBody>
          <a:bodyPr wrap="none" lIns="90000" tIns="45000" rIns="90000" bIns="45000"/>
          <a:lstStyle/>
          <a:p>
            <a:pPr>
              <a:lnSpc>
                <a:spcPct val="100000"/>
              </a:lnSpc>
            </a:pPr>
            <a:r>
              <a:rPr lang="en-GB">
                <a:solidFill>
                  <a:srgbClr val="000000"/>
                </a:solidFill>
                <a:latin typeface="Arial"/>
              </a:rPr>
              <a:t>Temp</a:t>
            </a:r>
            <a:endParaRPr/>
          </a:p>
        </p:txBody>
      </p:sp>
      <p:sp>
        <p:nvSpPr>
          <p:cNvPr id="202" name="CustomShape 7"/>
          <p:cNvSpPr/>
          <p:nvPr/>
        </p:nvSpPr>
        <p:spPr>
          <a:xfrm>
            <a:off x="6410520" y="2895480"/>
            <a:ext cx="1613520" cy="364680"/>
          </a:xfrm>
          <a:prstGeom prst="rect">
            <a:avLst/>
          </a:prstGeom>
          <a:noFill/>
          <a:ln>
            <a:noFill/>
          </a:ln>
        </p:spPr>
        <p:txBody>
          <a:bodyPr wrap="none" lIns="90000" tIns="45000" rIns="90000" bIns="45000"/>
          <a:lstStyle/>
          <a:p>
            <a:pPr>
              <a:lnSpc>
                <a:spcPct val="100000"/>
              </a:lnSpc>
            </a:pPr>
            <a:r>
              <a:rPr lang="en-GB">
                <a:solidFill>
                  <a:srgbClr val="000000"/>
                </a:solidFill>
                <a:latin typeface="Arial"/>
              </a:rPr>
              <a:t>H20 Mix Ratio</a:t>
            </a:r>
            <a:endParaRPr/>
          </a:p>
        </p:txBody>
      </p:sp>
      <p:sp>
        <p:nvSpPr>
          <p:cNvPr id="203" name="CustomShape 8"/>
          <p:cNvSpPr/>
          <p:nvPr/>
        </p:nvSpPr>
        <p:spPr>
          <a:xfrm>
            <a:off x="2073960" y="1523880"/>
            <a:ext cx="2060280" cy="486000"/>
          </a:xfrm>
          <a:prstGeom prst="rect">
            <a:avLst/>
          </a:prstGeom>
          <a:noFill/>
          <a:ln>
            <a:noFill/>
          </a:ln>
        </p:spPr>
        <p:txBody>
          <a:bodyPr wrap="none" lIns="90000" tIns="45000" rIns="90000" bIns="45000"/>
          <a:lstStyle/>
          <a:p>
            <a:pPr algn="ctr">
              <a:lnSpc>
                <a:spcPct val="100000"/>
              </a:lnSpc>
            </a:pPr>
            <a:r>
              <a:rPr lang="en-GB" sz="1400" b="1">
                <a:solidFill>
                  <a:srgbClr val="FF0000"/>
                </a:solidFill>
                <a:latin typeface="Arial"/>
              </a:rPr>
              <a:t>“k” </a:t>
            </a:r>
            <a:endParaRPr/>
          </a:p>
          <a:p>
            <a:pPr algn="ctr">
              <a:lnSpc>
                <a:spcPct val="100000"/>
              </a:lnSpc>
            </a:pPr>
            <a:r>
              <a:rPr lang="en-GB" sz="1200" b="1">
                <a:solidFill>
                  <a:srgbClr val="FF0000"/>
                </a:solidFill>
                <a:latin typeface="Arial"/>
              </a:rPr>
              <a:t>based on  AIRS v6 “error”</a:t>
            </a:r>
            <a:endParaRPr/>
          </a:p>
        </p:txBody>
      </p:sp>
      <p:sp>
        <p:nvSpPr>
          <p:cNvPr id="204" name="CustomShape 9"/>
          <p:cNvSpPr/>
          <p:nvPr/>
        </p:nvSpPr>
        <p:spPr>
          <a:xfrm>
            <a:off x="5896440" y="1511280"/>
            <a:ext cx="2060280" cy="486000"/>
          </a:xfrm>
          <a:prstGeom prst="rect">
            <a:avLst/>
          </a:prstGeom>
          <a:noFill/>
          <a:ln>
            <a:noFill/>
          </a:ln>
        </p:spPr>
        <p:txBody>
          <a:bodyPr wrap="none" lIns="90000" tIns="45000" rIns="90000" bIns="45000"/>
          <a:lstStyle/>
          <a:p>
            <a:pPr algn="ctr">
              <a:lnSpc>
                <a:spcPct val="100000"/>
              </a:lnSpc>
            </a:pPr>
            <a:r>
              <a:rPr lang="en-GB" sz="1400" b="1">
                <a:solidFill>
                  <a:srgbClr val="FF0000"/>
                </a:solidFill>
                <a:latin typeface="Arial"/>
              </a:rPr>
              <a:t>“k” </a:t>
            </a:r>
            <a:endParaRPr/>
          </a:p>
          <a:p>
            <a:pPr algn="ctr">
              <a:lnSpc>
                <a:spcPct val="100000"/>
              </a:lnSpc>
            </a:pPr>
            <a:r>
              <a:rPr lang="en-GB" sz="1200" b="1">
                <a:solidFill>
                  <a:srgbClr val="FF0000"/>
                </a:solidFill>
                <a:latin typeface="Arial"/>
              </a:rPr>
              <a:t>based on  AIRS v6 “error”</a:t>
            </a:r>
            <a:endParaRPr/>
          </a:p>
        </p:txBody>
      </p:sp>
      <p:sp>
        <p:nvSpPr>
          <p:cNvPr id="205" name="CustomShape 10"/>
          <p:cNvSpPr/>
          <p:nvPr/>
        </p:nvSpPr>
        <p:spPr>
          <a:xfrm>
            <a:off x="2099520" y="2263680"/>
            <a:ext cx="280080" cy="303480"/>
          </a:xfrm>
          <a:prstGeom prst="rect">
            <a:avLst/>
          </a:prstGeom>
          <a:noFill/>
          <a:ln>
            <a:noFill/>
          </a:ln>
        </p:spPr>
        <p:txBody>
          <a:bodyPr wrap="none" lIns="90000" tIns="45000" rIns="90000" bIns="45000"/>
          <a:lstStyle/>
          <a:p>
            <a:pPr>
              <a:lnSpc>
                <a:spcPct val="100000"/>
              </a:lnSpc>
            </a:pPr>
            <a:r>
              <a:rPr lang="en-GB" sz="1400" b="1">
                <a:solidFill>
                  <a:srgbClr val="FF0000"/>
                </a:solidFill>
                <a:latin typeface="Arial"/>
              </a:rPr>
              <a:t>2</a:t>
            </a:r>
            <a:endParaRPr/>
          </a:p>
        </p:txBody>
      </p:sp>
      <p:sp>
        <p:nvSpPr>
          <p:cNvPr id="206" name="CustomShape 11"/>
          <p:cNvSpPr/>
          <p:nvPr/>
        </p:nvSpPr>
        <p:spPr>
          <a:xfrm>
            <a:off x="6008040" y="2263680"/>
            <a:ext cx="280080" cy="303480"/>
          </a:xfrm>
          <a:prstGeom prst="rect">
            <a:avLst/>
          </a:prstGeom>
          <a:noFill/>
          <a:ln>
            <a:noFill/>
          </a:ln>
        </p:spPr>
        <p:txBody>
          <a:bodyPr wrap="none" lIns="90000" tIns="45000" rIns="90000" bIns="45000"/>
          <a:lstStyle/>
          <a:p>
            <a:pPr>
              <a:lnSpc>
                <a:spcPct val="100000"/>
              </a:lnSpc>
            </a:pPr>
            <a:r>
              <a:rPr lang="en-GB" sz="1400" b="1">
                <a:solidFill>
                  <a:srgbClr val="FF0000"/>
                </a:solidFill>
                <a:latin typeface="Arial"/>
              </a:rPr>
              <a:t>2</a:t>
            </a:r>
            <a:endParaRPr/>
          </a:p>
        </p:txBody>
      </p:sp>
      <p:sp>
        <p:nvSpPr>
          <p:cNvPr id="207" name="CustomShape 12"/>
          <p:cNvSpPr/>
          <p:nvPr/>
        </p:nvSpPr>
        <p:spPr>
          <a:xfrm>
            <a:off x="533520" y="6189000"/>
            <a:ext cx="7924320" cy="516600"/>
          </a:xfrm>
          <a:prstGeom prst="rect">
            <a:avLst/>
          </a:prstGeom>
          <a:noFill/>
          <a:ln>
            <a:noFill/>
          </a:ln>
        </p:spPr>
        <p:txBody>
          <a:bodyPr lIns="90000" tIns="45000" rIns="90000" bIns="45000"/>
          <a:lstStyle/>
          <a:p>
            <a:pPr algn="ctr">
              <a:lnSpc>
                <a:spcPct val="100000"/>
              </a:lnSpc>
            </a:pPr>
            <a:r>
              <a:rPr lang="en-GB" sz="1400" b="1" dirty="0">
                <a:solidFill>
                  <a:srgbClr val="7030A0"/>
                </a:solidFill>
                <a:latin typeface="Arial"/>
              </a:rPr>
              <a:t>All platforms have “k” less than 2 suggesting that reported AIRS v.6 “errors”</a:t>
            </a:r>
            <a:endParaRPr dirty="0"/>
          </a:p>
          <a:p>
            <a:pPr algn="ctr">
              <a:lnSpc>
                <a:spcPct val="100000"/>
              </a:lnSpc>
            </a:pPr>
            <a:r>
              <a:rPr lang="en-GB" sz="1400" b="1" dirty="0">
                <a:solidFill>
                  <a:srgbClr val="7030A0"/>
                </a:solidFill>
                <a:latin typeface="Arial"/>
              </a:rPr>
              <a:t> much larger than actual AIRS v.6 “uncertainty”</a:t>
            </a:r>
            <a:endParaRPr dirty="0"/>
          </a:p>
        </p:txBody>
      </p:sp>
      <p:sp>
        <p:nvSpPr>
          <p:cNvPr id="16" name="TextBox 15"/>
          <p:cNvSpPr txBox="1"/>
          <p:nvPr/>
        </p:nvSpPr>
        <p:spPr>
          <a:xfrm>
            <a:off x="8450094" y="6336268"/>
            <a:ext cx="441146" cy="369332"/>
          </a:xfrm>
          <a:prstGeom prst="rect">
            <a:avLst/>
          </a:prstGeom>
          <a:noFill/>
        </p:spPr>
        <p:txBody>
          <a:bodyPr wrap="none" rtlCol="0">
            <a:spAutoFit/>
          </a:bodyPr>
          <a:lstStyle/>
          <a:p>
            <a:r>
              <a:rPr lang="en-US" dirty="0" smtClean="0"/>
              <a:t>13</a:t>
            </a:r>
            <a:endParaRPr lang="en-US"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CustomShape 1"/>
          <p:cNvSpPr/>
          <p:nvPr/>
        </p:nvSpPr>
        <p:spPr>
          <a:xfrm>
            <a:off x="762120" y="990720"/>
            <a:ext cx="7772040" cy="5659560"/>
          </a:xfrm>
          <a:prstGeom prst="rect">
            <a:avLst/>
          </a:prstGeom>
          <a:noFill/>
          <a:ln>
            <a:noFill/>
          </a:ln>
        </p:spPr>
        <p:txBody>
          <a:bodyPr lIns="90000" tIns="45000" rIns="90000" bIns="45000"/>
          <a:lstStyle/>
          <a:p>
            <a:pPr algn="ctr">
              <a:lnSpc>
                <a:spcPct val="100000"/>
              </a:lnSpc>
            </a:pPr>
            <a:r>
              <a:rPr lang="en-GB" sz="2400" b="1" dirty="0">
                <a:solidFill>
                  <a:srgbClr val="000000"/>
                </a:solidFill>
                <a:latin typeface="Arial"/>
              </a:rPr>
              <a:t>SUMMARY</a:t>
            </a:r>
            <a:endParaRPr dirty="0"/>
          </a:p>
          <a:p>
            <a:pPr algn="ctr">
              <a:lnSpc>
                <a:spcPct val="100000"/>
              </a:lnSpc>
            </a:pPr>
            <a:endParaRPr dirty="0"/>
          </a:p>
          <a:p>
            <a:pPr>
              <a:lnSpc>
                <a:spcPct val="100000"/>
              </a:lnSpc>
              <a:buFont typeface="Arial"/>
              <a:buChar char="•"/>
            </a:pPr>
            <a:r>
              <a:rPr lang="en-GB" b="1" dirty="0">
                <a:solidFill>
                  <a:srgbClr val="000000"/>
                </a:solidFill>
                <a:latin typeface="Arial"/>
              </a:rPr>
              <a:t> GRUAN reference RAOB provide traceable uncertainty </a:t>
            </a:r>
            <a:r>
              <a:rPr lang="en-GB" sz="1600" b="1" dirty="0">
                <a:solidFill>
                  <a:srgbClr val="000000"/>
                </a:solidFill>
                <a:latin typeface="Arial"/>
              </a:rPr>
              <a:t>  </a:t>
            </a:r>
            <a:endParaRPr dirty="0"/>
          </a:p>
          <a:p>
            <a:pPr>
              <a:lnSpc>
                <a:spcPct val="100000"/>
              </a:lnSpc>
            </a:pPr>
            <a:endParaRPr dirty="0"/>
          </a:p>
          <a:p>
            <a:pPr>
              <a:lnSpc>
                <a:spcPct val="100000"/>
              </a:lnSpc>
              <a:buFont typeface="Arial"/>
              <a:buChar char="•"/>
            </a:pPr>
            <a:r>
              <a:rPr lang="en-GB" sz="1600" b="1" dirty="0">
                <a:solidFill>
                  <a:srgbClr val="000000"/>
                </a:solidFill>
                <a:latin typeface="Arial"/>
              </a:rPr>
              <a:t> NPROVS+ analytic interface (PDISP) includes preliminary capability to integrate GRUAN uncertainty in “k” profile analysis</a:t>
            </a:r>
            <a:endParaRPr dirty="0"/>
          </a:p>
          <a:p>
            <a:pPr>
              <a:lnSpc>
                <a:spcPct val="100000"/>
              </a:lnSpc>
            </a:pPr>
            <a:endParaRPr dirty="0"/>
          </a:p>
          <a:p>
            <a:pPr>
              <a:lnSpc>
                <a:spcPct val="100000"/>
              </a:lnSpc>
              <a:buFont typeface="Arial"/>
              <a:buChar char="•"/>
            </a:pPr>
            <a:r>
              <a:rPr lang="en-GB" sz="1600" b="1" i="1" dirty="0">
                <a:solidFill>
                  <a:srgbClr val="000000"/>
                </a:solidFill>
                <a:latin typeface="Arial"/>
              </a:rPr>
              <a:t> </a:t>
            </a:r>
            <a:r>
              <a:rPr lang="en-GB" sz="1600" b="1" dirty="0">
                <a:solidFill>
                  <a:srgbClr val="000000"/>
                </a:solidFill>
                <a:latin typeface="Arial"/>
              </a:rPr>
              <a:t>Need uncertainty for all profiles (</a:t>
            </a:r>
            <a:r>
              <a:rPr lang="en-GB" sz="1600" b="1" i="1" dirty="0">
                <a:solidFill>
                  <a:srgbClr val="000000"/>
                </a:solidFill>
                <a:latin typeface="Arial"/>
              </a:rPr>
              <a:t>u1</a:t>
            </a:r>
            <a:r>
              <a:rPr lang="en-GB" sz="1600" b="1" dirty="0">
                <a:solidFill>
                  <a:srgbClr val="000000"/>
                </a:solidFill>
                <a:latin typeface="Arial"/>
              </a:rPr>
              <a:t>) and </a:t>
            </a:r>
            <a:r>
              <a:rPr lang="en-GB" sz="1600" b="1" dirty="0">
                <a:solidFill>
                  <a:srgbClr val="0070C0"/>
                </a:solidFill>
                <a:latin typeface="Arial"/>
              </a:rPr>
              <a:t>“σ” </a:t>
            </a:r>
            <a:r>
              <a:rPr lang="en-GB" sz="1600" b="1" dirty="0">
                <a:solidFill>
                  <a:srgbClr val="000000"/>
                </a:solidFill>
                <a:latin typeface="Arial"/>
              </a:rPr>
              <a:t>for respective profile pairs </a:t>
            </a:r>
            <a:endParaRPr dirty="0"/>
          </a:p>
          <a:p>
            <a:pPr>
              <a:lnSpc>
                <a:spcPct val="100000"/>
              </a:lnSpc>
            </a:pPr>
            <a:endParaRPr dirty="0"/>
          </a:p>
          <a:p>
            <a:pPr>
              <a:lnSpc>
                <a:spcPct val="100000"/>
              </a:lnSpc>
              <a:buFont typeface="Arial"/>
              <a:buChar char="•"/>
            </a:pPr>
            <a:r>
              <a:rPr lang="en-GB" sz="1600" b="1" dirty="0">
                <a:solidFill>
                  <a:srgbClr val="000000"/>
                </a:solidFill>
                <a:latin typeface="Arial"/>
              </a:rPr>
              <a:t> Analytic directions (GSICS article) and order magnitude estimate of </a:t>
            </a:r>
            <a:r>
              <a:rPr lang="en-GB" sz="1600" b="1" dirty="0">
                <a:solidFill>
                  <a:srgbClr val="0070C0"/>
                </a:solidFill>
                <a:latin typeface="Arial"/>
              </a:rPr>
              <a:t>0.4K</a:t>
            </a:r>
            <a:r>
              <a:rPr lang="en-GB" sz="1600" b="1" dirty="0">
                <a:solidFill>
                  <a:srgbClr val="000000"/>
                </a:solidFill>
                <a:latin typeface="Arial"/>
              </a:rPr>
              <a:t> for </a:t>
            </a:r>
            <a:r>
              <a:rPr lang="en-GB" sz="1600" b="1" dirty="0">
                <a:solidFill>
                  <a:srgbClr val="0070C0"/>
                </a:solidFill>
                <a:latin typeface="Arial"/>
              </a:rPr>
              <a:t>“σ” </a:t>
            </a:r>
            <a:r>
              <a:rPr lang="en-GB" sz="1600" b="1" dirty="0">
                <a:solidFill>
                  <a:srgbClr val="000000"/>
                </a:solidFill>
                <a:latin typeface="Arial"/>
              </a:rPr>
              <a:t>in stratosphere for COSMIC </a:t>
            </a:r>
            <a:r>
              <a:rPr lang="en-GB" sz="1600" b="1" dirty="0" err="1">
                <a:solidFill>
                  <a:srgbClr val="000000"/>
                </a:solidFill>
                <a:latin typeface="Arial"/>
              </a:rPr>
              <a:t>Tdry</a:t>
            </a:r>
            <a:r>
              <a:rPr lang="en-GB" sz="1600" b="1" dirty="0">
                <a:solidFill>
                  <a:srgbClr val="000000"/>
                </a:solidFill>
                <a:latin typeface="Arial"/>
              </a:rPr>
              <a:t> </a:t>
            </a:r>
            <a:r>
              <a:rPr lang="en-GB" sz="1600" b="1" dirty="0" err="1">
                <a:solidFill>
                  <a:srgbClr val="000000"/>
                </a:solidFill>
                <a:latin typeface="Arial"/>
              </a:rPr>
              <a:t>vs</a:t>
            </a:r>
            <a:r>
              <a:rPr lang="en-GB" sz="1600" b="1" dirty="0">
                <a:solidFill>
                  <a:srgbClr val="000000"/>
                </a:solidFill>
                <a:latin typeface="Arial"/>
              </a:rPr>
              <a:t> GRUAN (</a:t>
            </a:r>
            <a:r>
              <a:rPr lang="en-GB" sz="1600" b="1" dirty="0">
                <a:solidFill>
                  <a:srgbClr val="7030A0"/>
                </a:solidFill>
                <a:latin typeface="Arial"/>
              </a:rPr>
              <a:t>u1 ~ u2</a:t>
            </a:r>
            <a:r>
              <a:rPr lang="en-GB" sz="1600" b="1" dirty="0">
                <a:solidFill>
                  <a:srgbClr val="000000"/>
                </a:solidFill>
                <a:latin typeface="Arial"/>
              </a:rPr>
              <a:t>) </a:t>
            </a:r>
            <a:endParaRPr dirty="0"/>
          </a:p>
          <a:p>
            <a:pPr>
              <a:lnSpc>
                <a:spcPct val="100000"/>
              </a:lnSpc>
            </a:pPr>
            <a:endParaRPr dirty="0"/>
          </a:p>
          <a:p>
            <a:pPr>
              <a:lnSpc>
                <a:spcPct val="100000"/>
              </a:lnSpc>
              <a:buFont typeface="Arial"/>
              <a:buChar char="•"/>
            </a:pPr>
            <a:r>
              <a:rPr lang="en-GB" sz="1600" b="1" dirty="0">
                <a:solidFill>
                  <a:srgbClr val="000000"/>
                </a:solidFill>
                <a:latin typeface="Arial"/>
              </a:rPr>
              <a:t> Analytic directions for more robust satellite products cal/</a:t>
            </a:r>
            <a:r>
              <a:rPr lang="en-GB" sz="1600" b="1" dirty="0" err="1">
                <a:solidFill>
                  <a:srgbClr val="000000"/>
                </a:solidFill>
                <a:latin typeface="Arial"/>
              </a:rPr>
              <a:t>val</a:t>
            </a:r>
            <a:r>
              <a:rPr lang="en-GB" sz="1600" b="1" dirty="0">
                <a:solidFill>
                  <a:srgbClr val="000000"/>
                </a:solidFill>
                <a:latin typeface="Arial"/>
              </a:rPr>
              <a:t> integrating RMS and “k” profile statistics</a:t>
            </a:r>
            <a:endParaRPr dirty="0"/>
          </a:p>
          <a:p>
            <a:pPr>
              <a:lnSpc>
                <a:spcPct val="100000"/>
              </a:lnSpc>
            </a:pPr>
            <a:endParaRPr dirty="0"/>
          </a:p>
          <a:p>
            <a:pPr>
              <a:lnSpc>
                <a:spcPct val="100000"/>
              </a:lnSpc>
              <a:buFont typeface="Arial"/>
              <a:buChar char="•"/>
            </a:pPr>
            <a:r>
              <a:rPr lang="en-GB" sz="1600" b="1" dirty="0">
                <a:solidFill>
                  <a:srgbClr val="000000"/>
                </a:solidFill>
                <a:latin typeface="Arial"/>
              </a:rPr>
              <a:t> Preliminary estimate of </a:t>
            </a:r>
            <a:r>
              <a:rPr lang="en-GB" sz="1600" b="1" dirty="0">
                <a:solidFill>
                  <a:srgbClr val="0070C0"/>
                </a:solidFill>
                <a:latin typeface="Arial"/>
              </a:rPr>
              <a:t>0.1K</a:t>
            </a:r>
            <a:r>
              <a:rPr lang="en-GB" sz="1600" b="1" dirty="0">
                <a:solidFill>
                  <a:srgbClr val="000000"/>
                </a:solidFill>
                <a:latin typeface="Arial"/>
              </a:rPr>
              <a:t> for </a:t>
            </a:r>
            <a:r>
              <a:rPr lang="en-GB" sz="1600" b="1" dirty="0">
                <a:solidFill>
                  <a:srgbClr val="0070C0"/>
                </a:solidFill>
                <a:latin typeface="Arial"/>
              </a:rPr>
              <a:t>“σ” </a:t>
            </a:r>
            <a:r>
              <a:rPr lang="en-GB" sz="1600" b="1" dirty="0">
                <a:solidFill>
                  <a:srgbClr val="000000"/>
                </a:solidFill>
                <a:latin typeface="Arial"/>
              </a:rPr>
              <a:t>in vicinity 500 </a:t>
            </a:r>
            <a:r>
              <a:rPr lang="en-GB" sz="1600" b="1" dirty="0" err="1">
                <a:solidFill>
                  <a:srgbClr val="000000"/>
                </a:solidFill>
                <a:latin typeface="Arial"/>
              </a:rPr>
              <a:t>hPa</a:t>
            </a:r>
            <a:r>
              <a:rPr lang="en-GB" sz="1600" b="1" dirty="0">
                <a:solidFill>
                  <a:srgbClr val="000000"/>
                </a:solidFill>
                <a:latin typeface="Arial"/>
              </a:rPr>
              <a:t> for ECMWF Analysis </a:t>
            </a:r>
            <a:r>
              <a:rPr lang="en-GB" sz="1600" b="1" dirty="0" err="1">
                <a:solidFill>
                  <a:srgbClr val="000000"/>
                </a:solidFill>
                <a:latin typeface="Arial"/>
              </a:rPr>
              <a:t>vs</a:t>
            </a:r>
            <a:r>
              <a:rPr lang="en-GB" sz="1600" b="1" dirty="0">
                <a:solidFill>
                  <a:srgbClr val="000000"/>
                </a:solidFill>
                <a:latin typeface="Arial"/>
              </a:rPr>
              <a:t> GRUAN (</a:t>
            </a:r>
            <a:r>
              <a:rPr lang="en-GB" sz="1600" b="1" dirty="0">
                <a:solidFill>
                  <a:srgbClr val="7030A0"/>
                </a:solidFill>
                <a:latin typeface="Arial"/>
              </a:rPr>
              <a:t>u1 ~ u2</a:t>
            </a:r>
            <a:r>
              <a:rPr lang="en-GB" sz="1600" b="1" dirty="0">
                <a:solidFill>
                  <a:srgbClr val="000000"/>
                </a:solidFill>
                <a:latin typeface="Arial"/>
              </a:rPr>
              <a:t>) </a:t>
            </a:r>
            <a:endParaRPr dirty="0"/>
          </a:p>
          <a:p>
            <a:pPr>
              <a:lnSpc>
                <a:spcPct val="100000"/>
              </a:lnSpc>
            </a:pPr>
            <a:endParaRPr dirty="0"/>
          </a:p>
          <a:p>
            <a:pPr>
              <a:lnSpc>
                <a:spcPct val="100000"/>
              </a:lnSpc>
            </a:pPr>
            <a:endParaRPr dirty="0"/>
          </a:p>
          <a:p>
            <a:pPr>
              <a:lnSpc>
                <a:spcPct val="100000"/>
              </a:lnSpc>
              <a:buFont typeface="Arial"/>
              <a:buChar char="•"/>
            </a:pPr>
            <a:r>
              <a:rPr lang="en-GB" sz="1600" b="1" i="1" dirty="0">
                <a:solidFill>
                  <a:srgbClr val="000000"/>
                </a:solidFill>
                <a:latin typeface="Arial"/>
              </a:rPr>
              <a:t> </a:t>
            </a:r>
            <a:r>
              <a:rPr lang="en-GB" sz="1600" b="1" dirty="0">
                <a:solidFill>
                  <a:srgbClr val="FF0000"/>
                </a:solidFill>
                <a:latin typeface="Arial"/>
              </a:rPr>
              <a:t>Evolving GRUAN  /  NOAA  satellite synergy </a:t>
            </a:r>
            <a:r>
              <a:rPr lang="en-GB" sz="1600" b="1" i="1" dirty="0" smtClean="0">
                <a:solidFill>
                  <a:srgbClr val="FF0000"/>
                </a:solidFill>
                <a:latin typeface="Arial"/>
              </a:rPr>
              <a:t>…   3G, GAIA-CLIM, etc</a:t>
            </a:r>
            <a:endParaRPr dirty="0"/>
          </a:p>
          <a:p>
            <a:pPr>
              <a:lnSpc>
                <a:spcPct val="100000"/>
              </a:lnSpc>
            </a:pPr>
            <a:endParaRPr dirty="0"/>
          </a:p>
          <a:p>
            <a:pPr>
              <a:lnSpc>
                <a:spcPct val="100000"/>
              </a:lnSpc>
            </a:pPr>
            <a:endParaRPr dirty="0"/>
          </a:p>
        </p:txBody>
      </p:sp>
      <p:sp>
        <p:nvSpPr>
          <p:cNvPr id="4" name="TextBox 3"/>
          <p:cNvSpPr txBox="1"/>
          <p:nvPr/>
        </p:nvSpPr>
        <p:spPr>
          <a:xfrm>
            <a:off x="8450094" y="6336268"/>
            <a:ext cx="441146" cy="369332"/>
          </a:xfrm>
          <a:prstGeom prst="rect">
            <a:avLst/>
          </a:prstGeom>
          <a:noFill/>
        </p:spPr>
        <p:txBody>
          <a:bodyPr wrap="none" rtlCol="0">
            <a:spAutoFit/>
          </a:bodyPr>
          <a:lstStyle/>
          <a:p>
            <a:r>
              <a:rPr lang="en-US" dirty="0" smtClean="0"/>
              <a:t>14</a:t>
            </a:r>
            <a:endParaRPr lang="en-US"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CustomShape 2"/>
          <p:cNvSpPr/>
          <p:nvPr/>
        </p:nvSpPr>
        <p:spPr>
          <a:xfrm>
            <a:off x="973080" y="1020840"/>
            <a:ext cx="7866000" cy="4541760"/>
          </a:xfrm>
          <a:prstGeom prst="rect">
            <a:avLst/>
          </a:prstGeom>
          <a:noFill/>
          <a:ln>
            <a:noFill/>
          </a:ln>
        </p:spPr>
        <p:txBody>
          <a:bodyPr lIns="90000" tIns="45000" rIns="90000" bIns="45000"/>
          <a:lstStyle/>
          <a:p>
            <a:pPr algn="ctr">
              <a:lnSpc>
                <a:spcPct val="100000"/>
              </a:lnSpc>
            </a:pPr>
            <a:r>
              <a:rPr lang="en-GB" sz="3200" b="1" dirty="0">
                <a:solidFill>
                  <a:srgbClr val="000000"/>
                </a:solidFill>
                <a:latin typeface="Arial"/>
              </a:rPr>
              <a:t>OUTLINE</a:t>
            </a:r>
            <a:endParaRPr dirty="0"/>
          </a:p>
          <a:p>
            <a:pPr>
              <a:lnSpc>
                <a:spcPct val="100000"/>
              </a:lnSpc>
            </a:pPr>
            <a:r>
              <a:rPr lang="en-GB" sz="2000" b="1" dirty="0">
                <a:solidFill>
                  <a:srgbClr val="000000"/>
                </a:solidFill>
                <a:latin typeface="Arial"/>
              </a:rPr>
              <a:t>  </a:t>
            </a:r>
            <a:endParaRPr dirty="0"/>
          </a:p>
          <a:p>
            <a:pPr>
              <a:lnSpc>
                <a:spcPct val="100000"/>
              </a:lnSpc>
            </a:pPr>
            <a:endParaRPr dirty="0"/>
          </a:p>
          <a:p>
            <a:pPr>
              <a:lnSpc>
                <a:spcPct val="100000"/>
              </a:lnSpc>
              <a:buFont typeface="Arial"/>
              <a:buChar char="•"/>
            </a:pPr>
            <a:r>
              <a:rPr lang="en-GB" sz="2000" b="1" dirty="0">
                <a:solidFill>
                  <a:srgbClr val="000000"/>
                </a:solidFill>
                <a:latin typeface="Arial"/>
              </a:rPr>
              <a:t>  GRUAN and Uncertainty</a:t>
            </a:r>
            <a:endParaRPr dirty="0"/>
          </a:p>
          <a:p>
            <a:pPr>
              <a:lnSpc>
                <a:spcPct val="100000"/>
              </a:lnSpc>
            </a:pPr>
            <a:endParaRPr dirty="0"/>
          </a:p>
          <a:p>
            <a:pPr>
              <a:lnSpc>
                <a:spcPct val="100000"/>
              </a:lnSpc>
              <a:buFont typeface="Arial"/>
              <a:buChar char="•"/>
            </a:pPr>
            <a:r>
              <a:rPr lang="en-GB" sz="2000" b="1" dirty="0">
                <a:solidFill>
                  <a:srgbClr val="000000"/>
                </a:solidFill>
                <a:latin typeface="Arial"/>
              </a:rPr>
              <a:t>  NPROVS+</a:t>
            </a:r>
            <a:endParaRPr dirty="0"/>
          </a:p>
          <a:p>
            <a:pPr>
              <a:lnSpc>
                <a:spcPct val="100000"/>
              </a:lnSpc>
            </a:pPr>
            <a:endParaRPr dirty="0"/>
          </a:p>
          <a:p>
            <a:pPr>
              <a:lnSpc>
                <a:spcPct val="100000"/>
              </a:lnSpc>
              <a:buFont typeface="Arial"/>
              <a:buChar char="•"/>
            </a:pPr>
            <a:r>
              <a:rPr lang="en-GB" sz="2000" b="1" dirty="0">
                <a:solidFill>
                  <a:srgbClr val="000000"/>
                </a:solidFill>
                <a:latin typeface="Arial"/>
              </a:rPr>
              <a:t>  Estimating  uncertainty components (</a:t>
            </a:r>
            <a:endParaRPr dirty="0"/>
          </a:p>
          <a:p>
            <a:pPr lvl="2">
              <a:lnSpc>
                <a:spcPct val="100000"/>
              </a:lnSpc>
              <a:buFont typeface="Wingdings" charset="2"/>
              <a:buChar char=""/>
            </a:pPr>
            <a:r>
              <a:rPr lang="en-GB" sz="2000" b="1" dirty="0">
                <a:solidFill>
                  <a:srgbClr val="000000"/>
                </a:solidFill>
                <a:latin typeface="Arial"/>
              </a:rPr>
              <a:t>   GSICS Article (COSMIC/GRUAN)   </a:t>
            </a:r>
            <a:endParaRPr dirty="0"/>
          </a:p>
          <a:p>
            <a:pPr>
              <a:lnSpc>
                <a:spcPct val="100000"/>
              </a:lnSpc>
            </a:pPr>
            <a:endParaRPr dirty="0"/>
          </a:p>
          <a:p>
            <a:pPr>
              <a:lnSpc>
                <a:spcPct val="100000"/>
              </a:lnSpc>
              <a:buFont typeface="Arial"/>
              <a:buChar char="•"/>
            </a:pPr>
            <a:r>
              <a:rPr lang="en-GB" sz="2000" b="1" dirty="0">
                <a:solidFill>
                  <a:srgbClr val="000000"/>
                </a:solidFill>
                <a:latin typeface="Arial"/>
              </a:rPr>
              <a:t>  Estimating  uncertainty components (</a:t>
            </a:r>
            <a:endParaRPr dirty="0"/>
          </a:p>
          <a:p>
            <a:pPr lvl="2">
              <a:lnSpc>
                <a:spcPct val="100000"/>
              </a:lnSpc>
              <a:buFont typeface="Wingdings" charset="2"/>
              <a:buChar char=""/>
            </a:pPr>
            <a:r>
              <a:rPr lang="en-GB" sz="2000" b="1" dirty="0">
                <a:solidFill>
                  <a:srgbClr val="000000"/>
                </a:solidFill>
                <a:latin typeface="Arial"/>
              </a:rPr>
              <a:t>   NPROVS+ (NUCAPS, AIRS, ECMWF: GRUAN)   </a:t>
            </a:r>
            <a:endParaRPr dirty="0"/>
          </a:p>
          <a:p>
            <a:pPr>
              <a:lnSpc>
                <a:spcPct val="100000"/>
              </a:lnSpc>
            </a:pPr>
            <a:endParaRPr dirty="0"/>
          </a:p>
          <a:p>
            <a:pPr>
              <a:lnSpc>
                <a:spcPct val="100000"/>
              </a:lnSpc>
              <a:buFont typeface="Arial"/>
              <a:buChar char="•"/>
            </a:pPr>
            <a:r>
              <a:rPr lang="en-GB" sz="2000" b="1" dirty="0">
                <a:solidFill>
                  <a:srgbClr val="000000"/>
                </a:solidFill>
                <a:latin typeface="Arial"/>
              </a:rPr>
              <a:t>  Summary</a:t>
            </a:r>
            <a:endParaRPr dirty="0"/>
          </a:p>
        </p:txBody>
      </p:sp>
      <p:sp>
        <p:nvSpPr>
          <p:cNvPr id="95" name="CustomShape 3"/>
          <p:cNvSpPr/>
          <p:nvPr/>
        </p:nvSpPr>
        <p:spPr>
          <a:xfrm>
            <a:off x="5681880" y="3200400"/>
            <a:ext cx="2029680" cy="395280"/>
          </a:xfrm>
          <a:prstGeom prst="rect">
            <a:avLst/>
          </a:prstGeom>
          <a:noFill/>
          <a:ln>
            <a:noFill/>
          </a:ln>
        </p:spPr>
        <p:txBody>
          <a:bodyPr wrap="none" lIns="90000" tIns="45000" rIns="90000" bIns="45000"/>
          <a:lstStyle/>
          <a:p>
            <a:pPr>
              <a:lnSpc>
                <a:spcPct val="100000"/>
              </a:lnSpc>
            </a:pPr>
            <a:r>
              <a:rPr lang="en-GB" b="1" dirty="0">
                <a:solidFill>
                  <a:srgbClr val="0070C0"/>
                </a:solidFill>
                <a:latin typeface="Arial"/>
              </a:rPr>
              <a:t>   </a:t>
            </a:r>
            <a:r>
              <a:rPr lang="en-GB" sz="2000" b="1" dirty="0">
                <a:solidFill>
                  <a:srgbClr val="0070C0"/>
                </a:solidFill>
                <a:latin typeface="Arial"/>
              </a:rPr>
              <a:t>σ, </a:t>
            </a:r>
            <a:r>
              <a:rPr lang="en-GB" sz="2000" b="1" dirty="0">
                <a:solidFill>
                  <a:srgbClr val="000000"/>
                </a:solidFill>
                <a:latin typeface="Arial"/>
              </a:rPr>
              <a:t>u1 and u2 )</a:t>
            </a:r>
            <a:endParaRPr dirty="0"/>
          </a:p>
        </p:txBody>
      </p:sp>
      <p:sp>
        <p:nvSpPr>
          <p:cNvPr id="96" name="CustomShape 4"/>
          <p:cNvSpPr/>
          <p:nvPr/>
        </p:nvSpPr>
        <p:spPr>
          <a:xfrm>
            <a:off x="5681880" y="4114800"/>
            <a:ext cx="2029680" cy="395280"/>
          </a:xfrm>
          <a:prstGeom prst="rect">
            <a:avLst/>
          </a:prstGeom>
          <a:noFill/>
          <a:ln>
            <a:noFill/>
          </a:ln>
        </p:spPr>
        <p:txBody>
          <a:bodyPr wrap="none" lIns="90000" tIns="45000" rIns="90000" bIns="45000"/>
          <a:lstStyle/>
          <a:p>
            <a:pPr>
              <a:lnSpc>
                <a:spcPct val="100000"/>
              </a:lnSpc>
            </a:pPr>
            <a:r>
              <a:rPr lang="en-GB" b="1" dirty="0">
                <a:solidFill>
                  <a:srgbClr val="0070C0"/>
                </a:solidFill>
                <a:latin typeface="Arial"/>
              </a:rPr>
              <a:t>   </a:t>
            </a:r>
            <a:r>
              <a:rPr lang="en-GB" sz="2000" b="1" dirty="0">
                <a:solidFill>
                  <a:srgbClr val="0070C0"/>
                </a:solidFill>
                <a:latin typeface="Arial"/>
              </a:rPr>
              <a:t>σ, </a:t>
            </a:r>
            <a:r>
              <a:rPr lang="en-GB" sz="2000" b="1" dirty="0">
                <a:solidFill>
                  <a:srgbClr val="000000"/>
                </a:solidFill>
                <a:latin typeface="Arial"/>
              </a:rPr>
              <a:t>u1 and u2 )</a:t>
            </a:r>
            <a:endParaRPr dirty="0"/>
          </a:p>
        </p:txBody>
      </p:sp>
      <p:sp>
        <p:nvSpPr>
          <p:cNvPr id="7" name="TextBox 6"/>
          <p:cNvSpPr txBox="1"/>
          <p:nvPr/>
        </p:nvSpPr>
        <p:spPr>
          <a:xfrm>
            <a:off x="8450094" y="6336268"/>
            <a:ext cx="312906" cy="369332"/>
          </a:xfrm>
          <a:prstGeom prst="rect">
            <a:avLst/>
          </a:prstGeom>
          <a:noFill/>
        </p:spPr>
        <p:txBody>
          <a:bodyPr wrap="none" rtlCol="0">
            <a:spAutoFit/>
          </a:bodyPr>
          <a:lstStyle/>
          <a:p>
            <a:r>
              <a:rPr lang="en-US" dirty="0" smtClean="0"/>
              <a:t>2</a:t>
            </a:r>
            <a:endParaRPr lang="en-US"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Picture 2"/>
          <p:cNvPicPr/>
          <p:nvPr/>
        </p:nvPicPr>
        <p:blipFill>
          <a:blip r:embed="rId3" cstate="print"/>
          <a:stretch>
            <a:fillRect/>
          </a:stretch>
        </p:blipFill>
        <p:spPr>
          <a:xfrm>
            <a:off x="533520" y="838080"/>
            <a:ext cx="8305560" cy="5185440"/>
          </a:xfrm>
          <a:prstGeom prst="rect">
            <a:avLst/>
          </a:prstGeom>
          <a:ln>
            <a:noFill/>
          </a:ln>
        </p:spPr>
      </p:pic>
      <p:sp>
        <p:nvSpPr>
          <p:cNvPr id="99" name="CustomShape 2"/>
          <p:cNvSpPr/>
          <p:nvPr/>
        </p:nvSpPr>
        <p:spPr>
          <a:xfrm>
            <a:off x="381000" y="5990400"/>
            <a:ext cx="8305560" cy="639000"/>
          </a:xfrm>
          <a:prstGeom prst="rect">
            <a:avLst/>
          </a:prstGeom>
          <a:noFill/>
          <a:ln>
            <a:noFill/>
          </a:ln>
        </p:spPr>
        <p:txBody>
          <a:bodyPr wrap="none" lIns="90000" tIns="45000" rIns="90000" bIns="45000"/>
          <a:lstStyle/>
          <a:p>
            <a:pPr algn="ctr">
              <a:lnSpc>
                <a:spcPct val="100000"/>
              </a:lnSpc>
            </a:pPr>
            <a:r>
              <a:rPr lang="en-GB" b="1" dirty="0">
                <a:solidFill>
                  <a:srgbClr val="000000"/>
                </a:solidFill>
                <a:latin typeface="Arial"/>
              </a:rPr>
              <a:t>GRUAN processed RAOB include traceable uncertainty estimates for T, RH</a:t>
            </a:r>
            <a:endParaRPr dirty="0"/>
          </a:p>
          <a:p>
            <a:pPr algn="ctr">
              <a:lnSpc>
                <a:spcPct val="100000"/>
              </a:lnSpc>
            </a:pPr>
            <a:r>
              <a:rPr lang="en-GB" b="1" i="1" dirty="0">
                <a:solidFill>
                  <a:srgbClr val="FF0000"/>
                </a:solidFill>
                <a:latin typeface="Arial"/>
              </a:rPr>
              <a:t>(see Poster 12p.01)</a:t>
            </a:r>
            <a:endParaRPr dirty="0"/>
          </a:p>
        </p:txBody>
      </p:sp>
      <p:sp>
        <p:nvSpPr>
          <p:cNvPr id="6" name="TextBox 5"/>
          <p:cNvSpPr txBox="1"/>
          <p:nvPr/>
        </p:nvSpPr>
        <p:spPr>
          <a:xfrm>
            <a:off x="8450094" y="6336268"/>
            <a:ext cx="312906" cy="369332"/>
          </a:xfrm>
          <a:prstGeom prst="rect">
            <a:avLst/>
          </a:prstGeom>
          <a:noFill/>
        </p:spPr>
        <p:txBody>
          <a:bodyPr wrap="none" rtlCol="0">
            <a:spAutoFit/>
          </a:bodyPr>
          <a:lstStyle/>
          <a:p>
            <a:r>
              <a:rPr lang="en-US" dirty="0" smtClean="0"/>
              <a:t>3</a:t>
            </a:r>
            <a:endParaRPr lang="en-US"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body" idx="1"/>
          </p:nvPr>
        </p:nvSpPr>
        <p:spPr>
          <a:xfrm>
            <a:off x="354013" y="1524000"/>
            <a:ext cx="8583612" cy="2534868"/>
          </a:xfrm>
        </p:spPr>
        <p:txBody>
          <a:bodyPr/>
          <a:lstStyle/>
          <a:p>
            <a:pPr>
              <a:buClr>
                <a:srgbClr val="2D4B9B"/>
              </a:buClr>
              <a:buNone/>
            </a:pPr>
            <a:r>
              <a:rPr lang="en-GB" sz="2000" dirty="0"/>
              <a:t>	</a:t>
            </a:r>
            <a:r>
              <a:rPr lang="en-GB" sz="2000" dirty="0" smtClean="0">
                <a:solidFill>
                  <a:srgbClr val="0070C0"/>
                </a:solidFill>
              </a:rPr>
              <a:t>Given two measurement (m1, m2), their uncertainty (u</a:t>
            </a:r>
            <a:r>
              <a:rPr lang="en-GB" sz="2000" baseline="-25000" dirty="0" smtClean="0">
                <a:solidFill>
                  <a:srgbClr val="0070C0"/>
                </a:solidFill>
              </a:rPr>
              <a:t>1</a:t>
            </a:r>
            <a:r>
              <a:rPr lang="en-GB" sz="2000" dirty="0" smtClean="0">
                <a:solidFill>
                  <a:srgbClr val="0070C0"/>
                </a:solidFill>
              </a:rPr>
              <a:t>, u</a:t>
            </a:r>
            <a:r>
              <a:rPr lang="en-GB" sz="2000" baseline="-25000" dirty="0" smtClean="0">
                <a:solidFill>
                  <a:srgbClr val="0070C0"/>
                </a:solidFill>
              </a:rPr>
              <a:t>2</a:t>
            </a:r>
            <a:r>
              <a:rPr lang="en-GB" sz="2000" dirty="0" smtClean="0">
                <a:solidFill>
                  <a:srgbClr val="0070C0"/>
                </a:solidFill>
              </a:rPr>
              <a:t>) and their </a:t>
            </a:r>
            <a:endParaRPr lang="en-GB" sz="2000" dirty="0">
              <a:solidFill>
                <a:srgbClr val="0070C0"/>
              </a:solidFill>
            </a:endParaRPr>
          </a:p>
          <a:p>
            <a:pPr>
              <a:buFont typeface="Wingdings" pitchFamily="2" charset="2"/>
              <a:buNone/>
            </a:pPr>
            <a:r>
              <a:rPr lang="en-GB" sz="2000" dirty="0" smtClean="0">
                <a:solidFill>
                  <a:srgbClr val="0070C0"/>
                </a:solidFill>
              </a:rPr>
              <a:t>     systematic variability </a:t>
            </a:r>
            <a:r>
              <a:rPr lang="en-GB" sz="2000" dirty="0">
                <a:solidFill>
                  <a:srgbClr val="0070C0"/>
                </a:solidFill>
              </a:rPr>
              <a:t>(</a:t>
            </a:r>
            <a:r>
              <a:rPr lang="en-GB" sz="2000" b="1" dirty="0">
                <a:solidFill>
                  <a:srgbClr val="0070C0"/>
                </a:solidFill>
                <a:latin typeface="Symbol" pitchFamily="18" charset="2"/>
              </a:rPr>
              <a:t></a:t>
            </a:r>
            <a:r>
              <a:rPr lang="en-GB" sz="2000" dirty="0" smtClean="0">
                <a:solidFill>
                  <a:srgbClr val="0070C0"/>
                </a:solidFill>
              </a:rPr>
              <a:t>), then two </a:t>
            </a:r>
            <a:r>
              <a:rPr lang="en-GB" sz="2000" dirty="0">
                <a:solidFill>
                  <a:srgbClr val="0070C0"/>
                </a:solidFill>
              </a:rPr>
              <a:t>observations </a:t>
            </a:r>
            <a:r>
              <a:rPr lang="en-GB" sz="2000" dirty="0" smtClean="0">
                <a:solidFill>
                  <a:srgbClr val="0070C0"/>
                </a:solidFill>
              </a:rPr>
              <a:t>are consistent if  </a:t>
            </a:r>
          </a:p>
          <a:p>
            <a:pPr algn="ctr">
              <a:buFont typeface="Wingdings" pitchFamily="2" charset="2"/>
              <a:buNone/>
            </a:pPr>
            <a:r>
              <a:rPr lang="en-GB" sz="2000" b="1" dirty="0" smtClean="0">
                <a:solidFill>
                  <a:srgbClr val="0070C0"/>
                </a:solidFill>
              </a:rPr>
              <a:t>	</a:t>
            </a:r>
            <a:r>
              <a:rPr lang="en-GB" sz="2000" b="1" dirty="0" smtClean="0">
                <a:solidFill>
                  <a:srgbClr val="FF0000"/>
                </a:solidFill>
              </a:rPr>
              <a:t>“k” .le. 2</a:t>
            </a:r>
          </a:p>
          <a:p>
            <a:pPr>
              <a:buFont typeface="Wingdings" pitchFamily="2" charset="2"/>
              <a:buNone/>
            </a:pPr>
            <a:endParaRPr lang="en-GB" sz="2200" b="1" dirty="0" smtClean="0">
              <a:solidFill>
                <a:srgbClr val="FF0000"/>
              </a:solidFill>
            </a:endParaRPr>
          </a:p>
          <a:p>
            <a:pPr>
              <a:buFont typeface="Wingdings" pitchFamily="2" charset="2"/>
              <a:buNone/>
            </a:pPr>
            <a:r>
              <a:rPr lang="en-GB" sz="2200" b="1" dirty="0" smtClean="0">
                <a:solidFill>
                  <a:srgbClr val="FF0000"/>
                </a:solidFill>
              </a:rPr>
              <a:t>                                </a:t>
            </a:r>
            <a:r>
              <a:rPr lang="en-GB" sz="2200" b="1" dirty="0" smtClean="0">
                <a:solidFill>
                  <a:schemeClr val="tx1"/>
                </a:solidFill>
              </a:rPr>
              <a:t>1)</a:t>
            </a:r>
          </a:p>
          <a:p>
            <a:pPr algn="ctr">
              <a:buFont typeface="Wingdings" pitchFamily="2" charset="2"/>
              <a:buNone/>
            </a:pPr>
            <a:endParaRPr lang="en-GB" sz="2200" b="1" dirty="0" smtClean="0">
              <a:solidFill>
                <a:srgbClr val="FF0000"/>
              </a:solidFill>
            </a:endParaRPr>
          </a:p>
          <a:p>
            <a:pPr algn="ctr">
              <a:buFont typeface="Wingdings" pitchFamily="2" charset="2"/>
              <a:buNone/>
            </a:pPr>
            <a:endParaRPr lang="en-GB" sz="2000" b="1" dirty="0" smtClean="0">
              <a:solidFill>
                <a:srgbClr val="FF0000"/>
              </a:solidFill>
            </a:endParaRPr>
          </a:p>
        </p:txBody>
      </p:sp>
      <p:graphicFrame>
        <p:nvGraphicFramePr>
          <p:cNvPr id="125956" name="Object 4"/>
          <p:cNvGraphicFramePr>
            <a:graphicFrameLocks noChangeAspect="1"/>
          </p:cNvGraphicFramePr>
          <p:nvPr>
            <p:extLst>
              <p:ext uri="{D42A27DB-BD31-4B8C-83A1-F6EECF244321}">
                <p14:modId xmlns:p14="http://schemas.microsoft.com/office/powerpoint/2010/main" xmlns="" val="362383249"/>
              </p:ext>
            </p:extLst>
          </p:nvPr>
        </p:nvGraphicFramePr>
        <p:xfrm>
          <a:off x="3544888" y="2982913"/>
          <a:ext cx="2932112" cy="522287"/>
        </p:xfrm>
        <a:graphic>
          <a:graphicData uri="http://schemas.openxmlformats.org/presentationml/2006/ole">
            <p:oleObj spid="_x0000_s4098" name="Equation" r:id="rId4" imgW="1638000" imgH="291960" progId="Equation.3">
              <p:embed/>
            </p:oleObj>
          </a:graphicData>
        </a:graphic>
      </p:graphicFrame>
      <p:sp>
        <p:nvSpPr>
          <p:cNvPr id="6" name="TextBox 5"/>
          <p:cNvSpPr txBox="1"/>
          <p:nvPr/>
        </p:nvSpPr>
        <p:spPr>
          <a:xfrm>
            <a:off x="228600" y="3962400"/>
            <a:ext cx="8684133" cy="1631216"/>
          </a:xfrm>
          <a:prstGeom prst="rect">
            <a:avLst/>
          </a:prstGeom>
          <a:noFill/>
        </p:spPr>
        <p:txBody>
          <a:bodyPr wrap="square" rtlCol="0">
            <a:spAutoFit/>
          </a:bodyPr>
          <a:lstStyle/>
          <a:p>
            <a:pPr algn="ctr" fontAlgn="base">
              <a:spcBef>
                <a:spcPct val="0"/>
              </a:spcBef>
              <a:spcAft>
                <a:spcPct val="0"/>
              </a:spcAft>
            </a:pPr>
            <a:r>
              <a:rPr lang="en-US" sz="2000" b="1" dirty="0">
                <a:solidFill>
                  <a:srgbClr val="00B050"/>
                </a:solidFill>
              </a:rPr>
              <a:t>u2 is GRUAN uncertainty … given</a:t>
            </a:r>
          </a:p>
          <a:p>
            <a:pPr algn="ctr" fontAlgn="base">
              <a:spcBef>
                <a:spcPct val="0"/>
              </a:spcBef>
              <a:spcAft>
                <a:spcPct val="0"/>
              </a:spcAft>
            </a:pPr>
            <a:endParaRPr lang="en-US" sz="2000" b="1" dirty="0">
              <a:solidFill>
                <a:srgbClr val="00B050"/>
              </a:solidFill>
            </a:endParaRPr>
          </a:p>
          <a:p>
            <a:pPr algn="ctr" fontAlgn="base">
              <a:spcBef>
                <a:spcPct val="0"/>
              </a:spcBef>
              <a:spcAft>
                <a:spcPct val="0"/>
              </a:spcAft>
            </a:pPr>
            <a:r>
              <a:rPr lang="en-US" sz="2000" b="1" dirty="0">
                <a:solidFill>
                  <a:srgbClr val="0070C0"/>
                </a:solidFill>
              </a:rPr>
              <a:t>u1 is SAT (or NWP) profile uncertainty … </a:t>
            </a:r>
            <a:r>
              <a:rPr lang="en-US" sz="2000" b="1" dirty="0" smtClean="0">
                <a:solidFill>
                  <a:srgbClr val="0070C0"/>
                </a:solidFill>
              </a:rPr>
              <a:t>needed </a:t>
            </a:r>
            <a:endParaRPr lang="en-US" sz="2000" b="1" i="1" dirty="0" smtClean="0">
              <a:solidFill>
                <a:srgbClr val="0070C0"/>
              </a:solidFill>
            </a:endParaRPr>
          </a:p>
          <a:p>
            <a:pPr algn="ctr" fontAlgn="base">
              <a:spcBef>
                <a:spcPct val="0"/>
              </a:spcBef>
              <a:spcAft>
                <a:spcPct val="0"/>
              </a:spcAft>
            </a:pPr>
            <a:r>
              <a:rPr lang="en-US" sz="2000" b="1" dirty="0" smtClean="0">
                <a:solidFill>
                  <a:srgbClr val="0070C0"/>
                </a:solidFill>
              </a:rPr>
              <a:t> </a:t>
            </a:r>
            <a:endParaRPr lang="en-US" sz="2000" b="1" dirty="0">
              <a:solidFill>
                <a:srgbClr val="0070C0"/>
              </a:solidFill>
            </a:endParaRPr>
          </a:p>
          <a:p>
            <a:pPr algn="ctr" fontAlgn="base">
              <a:spcBef>
                <a:spcPct val="0"/>
              </a:spcBef>
              <a:spcAft>
                <a:spcPct val="0"/>
              </a:spcAft>
            </a:pPr>
            <a:r>
              <a:rPr lang="el-GR" sz="2000" b="1" dirty="0">
                <a:solidFill>
                  <a:srgbClr val="0070C0"/>
                </a:solidFill>
              </a:rPr>
              <a:t>σ</a:t>
            </a:r>
            <a:r>
              <a:rPr lang="en-US" sz="2000" b="1" dirty="0">
                <a:solidFill>
                  <a:srgbClr val="0070C0"/>
                </a:solidFill>
              </a:rPr>
              <a:t>   is systematic variability between </a:t>
            </a:r>
            <a:r>
              <a:rPr lang="en-US" sz="2000" b="1" dirty="0" smtClean="0">
                <a:solidFill>
                  <a:srgbClr val="0070C0"/>
                </a:solidFill>
              </a:rPr>
              <a:t>platform </a:t>
            </a:r>
            <a:r>
              <a:rPr lang="en-US" sz="2000" b="1" dirty="0">
                <a:solidFill>
                  <a:srgbClr val="0070C0"/>
                </a:solidFill>
              </a:rPr>
              <a:t>pair… </a:t>
            </a:r>
            <a:r>
              <a:rPr lang="en-US" sz="2000" b="1" dirty="0" smtClean="0">
                <a:solidFill>
                  <a:srgbClr val="0070C0"/>
                </a:solidFill>
              </a:rPr>
              <a:t>needed </a:t>
            </a:r>
            <a:r>
              <a:rPr lang="en-US" sz="2000" b="1" i="1" dirty="0" smtClean="0">
                <a:solidFill>
                  <a:srgbClr val="0070C0"/>
                </a:solidFill>
              </a:rPr>
              <a:t> </a:t>
            </a:r>
            <a:endParaRPr lang="en-US" sz="2000" b="1" i="1" dirty="0">
              <a:solidFill>
                <a:srgbClr val="0070C0"/>
              </a:solidFill>
            </a:endParaRPr>
          </a:p>
        </p:txBody>
      </p:sp>
      <p:sp>
        <p:nvSpPr>
          <p:cNvPr id="3" name="TextBox 2"/>
          <p:cNvSpPr txBox="1"/>
          <p:nvPr/>
        </p:nvSpPr>
        <p:spPr>
          <a:xfrm>
            <a:off x="533400" y="1076980"/>
            <a:ext cx="8153400" cy="523220"/>
          </a:xfrm>
          <a:prstGeom prst="rect">
            <a:avLst/>
          </a:prstGeom>
          <a:noFill/>
        </p:spPr>
        <p:txBody>
          <a:bodyPr wrap="square" rtlCol="0">
            <a:spAutoFit/>
          </a:bodyPr>
          <a:lstStyle/>
          <a:p>
            <a:r>
              <a:rPr lang="en-US" sz="2800" b="1" dirty="0">
                <a:solidFill>
                  <a:srgbClr val="000000"/>
                </a:solidFill>
              </a:rPr>
              <a:t>GRUAN  Reference  Measurement Principles</a:t>
            </a:r>
            <a:endParaRPr lang="en-US" sz="2400" b="1" dirty="0">
              <a:solidFill>
                <a:srgbClr val="000000"/>
              </a:solidFill>
            </a:endParaRPr>
          </a:p>
        </p:txBody>
      </p:sp>
      <p:cxnSp>
        <p:nvCxnSpPr>
          <p:cNvPr id="7" name="Straight Connector 6"/>
          <p:cNvCxnSpPr/>
          <p:nvPr/>
        </p:nvCxnSpPr>
        <p:spPr bwMode="auto">
          <a:xfrm>
            <a:off x="457200" y="3733800"/>
            <a:ext cx="81534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2" name="TextBox 11"/>
          <p:cNvSpPr txBox="1"/>
          <p:nvPr/>
        </p:nvSpPr>
        <p:spPr>
          <a:xfrm>
            <a:off x="8450094" y="6336268"/>
            <a:ext cx="312906" cy="369332"/>
          </a:xfrm>
          <a:prstGeom prst="rect">
            <a:avLst/>
          </a:prstGeom>
          <a:noFill/>
        </p:spPr>
        <p:txBody>
          <a:bodyPr wrap="none" rtlCol="0">
            <a:spAutoFit/>
          </a:bodyPr>
          <a:lstStyle/>
          <a:p>
            <a:r>
              <a:rPr lang="en-US" dirty="0" smtClean="0"/>
              <a:t>4</a:t>
            </a:r>
            <a:endParaRPr lang="en-US" dirty="0"/>
          </a:p>
        </p:txBody>
      </p:sp>
    </p:spTree>
    <p:extLst>
      <p:ext uri="{BB962C8B-B14F-4D97-AF65-F5344CB8AC3E}">
        <p14:creationId xmlns:p14="http://schemas.microsoft.com/office/powerpoint/2010/main" xmlns="" val="140935362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CustomShape 2"/>
          <p:cNvSpPr/>
          <p:nvPr/>
        </p:nvSpPr>
        <p:spPr>
          <a:xfrm>
            <a:off x="152280" y="5029200"/>
            <a:ext cx="4571640" cy="913320"/>
          </a:xfrm>
          <a:prstGeom prst="rect">
            <a:avLst/>
          </a:prstGeom>
          <a:noFill/>
          <a:ln>
            <a:noFill/>
          </a:ln>
        </p:spPr>
        <p:txBody>
          <a:bodyPr lIns="90000" tIns="45000" rIns="90000" bIns="45000"/>
          <a:lstStyle/>
          <a:p>
            <a:pPr algn="ctr">
              <a:lnSpc>
                <a:spcPct val="100000"/>
              </a:lnSpc>
            </a:pPr>
            <a:r>
              <a:rPr lang="en-GB" b="1">
                <a:solidFill>
                  <a:srgbClr val="FF9900"/>
                </a:solidFill>
                <a:latin typeface="Arial"/>
              </a:rPr>
              <a:t>Global Climate Observing System (GCOS)  Reference Upper Air Network (GRUAN)</a:t>
            </a:r>
            <a:endParaRPr/>
          </a:p>
        </p:txBody>
      </p:sp>
      <p:sp>
        <p:nvSpPr>
          <p:cNvPr id="107" name="Line 3"/>
          <p:cNvSpPr/>
          <p:nvPr/>
        </p:nvSpPr>
        <p:spPr>
          <a:xfrm>
            <a:off x="5181480" y="990360"/>
            <a:ext cx="76320" cy="5639040"/>
          </a:xfrm>
          <a:prstGeom prst="line">
            <a:avLst/>
          </a:prstGeom>
          <a:ln w="28440">
            <a:solidFill>
              <a:srgbClr val="000000"/>
            </a:solidFill>
            <a:round/>
          </a:ln>
        </p:spPr>
      </p:sp>
      <p:sp>
        <p:nvSpPr>
          <p:cNvPr id="108" name="CustomShape 4"/>
          <p:cNvSpPr/>
          <p:nvPr/>
        </p:nvSpPr>
        <p:spPr>
          <a:xfrm>
            <a:off x="5257800" y="1127880"/>
            <a:ext cx="3863880" cy="3382200"/>
          </a:xfrm>
          <a:prstGeom prst="rect">
            <a:avLst/>
          </a:prstGeom>
          <a:noFill/>
          <a:ln>
            <a:noFill/>
          </a:ln>
        </p:spPr>
        <p:txBody>
          <a:bodyPr lIns="90000" tIns="45000" rIns="90000" bIns="45000"/>
          <a:lstStyle/>
          <a:p>
            <a:pPr algn="ctr">
              <a:lnSpc>
                <a:spcPct val="100000"/>
              </a:lnSpc>
            </a:pPr>
            <a:r>
              <a:rPr lang="en-GB" b="1" dirty="0">
                <a:solidFill>
                  <a:srgbClr val="000000"/>
                </a:solidFill>
                <a:latin typeface="Arial"/>
              </a:rPr>
              <a:t>JPSS Funded Dedicated RAOB</a:t>
            </a:r>
            <a:endParaRPr dirty="0"/>
          </a:p>
          <a:p>
            <a:pPr>
              <a:lnSpc>
                <a:spcPct val="100000"/>
              </a:lnSpc>
            </a:pPr>
            <a:endParaRPr dirty="0"/>
          </a:p>
          <a:p>
            <a:pPr lvl="1">
              <a:lnSpc>
                <a:spcPct val="100000"/>
              </a:lnSpc>
              <a:buFont typeface="Arial"/>
              <a:buChar char="•"/>
            </a:pPr>
            <a:r>
              <a:rPr lang="en-GB" dirty="0">
                <a:solidFill>
                  <a:srgbClr val="000000"/>
                </a:solidFill>
                <a:latin typeface="Arial"/>
              </a:rPr>
              <a:t>   DOE ARM (SGP, NSA, ENA)</a:t>
            </a:r>
            <a:endParaRPr dirty="0"/>
          </a:p>
          <a:p>
            <a:pPr lvl="2">
              <a:lnSpc>
                <a:spcPct val="100000"/>
              </a:lnSpc>
              <a:buFont typeface="Wingdings" charset="2"/>
              <a:buChar char=""/>
            </a:pPr>
            <a:r>
              <a:rPr lang="en-GB" dirty="0">
                <a:solidFill>
                  <a:srgbClr val="000000"/>
                </a:solidFill>
                <a:latin typeface="Arial"/>
              </a:rPr>
              <a:t>CIMSS</a:t>
            </a:r>
            <a:endParaRPr dirty="0"/>
          </a:p>
          <a:p>
            <a:pPr lvl="2">
              <a:lnSpc>
                <a:spcPct val="100000"/>
              </a:lnSpc>
              <a:buFont typeface="Wingdings" charset="2"/>
              <a:buChar char=""/>
            </a:pPr>
            <a:r>
              <a:rPr lang="en-GB" dirty="0">
                <a:solidFill>
                  <a:srgbClr val="000000"/>
                </a:solidFill>
                <a:latin typeface="Arial"/>
              </a:rPr>
              <a:t>(2) per week</a:t>
            </a:r>
            <a:endParaRPr dirty="0"/>
          </a:p>
          <a:p>
            <a:pPr lvl="2">
              <a:lnSpc>
                <a:spcPct val="100000"/>
              </a:lnSpc>
              <a:buFont typeface="Wingdings" charset="2"/>
              <a:buChar char=""/>
            </a:pPr>
            <a:r>
              <a:rPr lang="en-GB" b="1" dirty="0">
                <a:solidFill>
                  <a:srgbClr val="1E9D30"/>
                </a:solidFill>
                <a:latin typeface="Arial"/>
              </a:rPr>
              <a:t>GRUAN processed </a:t>
            </a:r>
            <a:endParaRPr dirty="0"/>
          </a:p>
          <a:p>
            <a:pPr lvl="2">
              <a:lnSpc>
                <a:spcPct val="100000"/>
              </a:lnSpc>
              <a:buFont typeface="Wingdings" charset="2"/>
              <a:buChar char=""/>
            </a:pPr>
            <a:r>
              <a:rPr lang="en-GB" dirty="0">
                <a:solidFill>
                  <a:srgbClr val="000000"/>
                </a:solidFill>
                <a:latin typeface="Arial"/>
              </a:rPr>
              <a:t> dual </a:t>
            </a:r>
            <a:r>
              <a:rPr lang="en-GB" dirty="0" err="1">
                <a:solidFill>
                  <a:srgbClr val="000000"/>
                </a:solidFill>
                <a:latin typeface="Arial"/>
              </a:rPr>
              <a:t>vs</a:t>
            </a:r>
            <a:r>
              <a:rPr lang="en-GB" dirty="0">
                <a:solidFill>
                  <a:srgbClr val="000000"/>
                </a:solidFill>
                <a:latin typeface="Arial"/>
              </a:rPr>
              <a:t> single, etc</a:t>
            </a:r>
            <a:endParaRPr dirty="0"/>
          </a:p>
          <a:p>
            <a:pPr>
              <a:lnSpc>
                <a:spcPct val="100000"/>
              </a:lnSpc>
            </a:pPr>
            <a:endParaRPr dirty="0"/>
          </a:p>
          <a:p>
            <a:pPr lvl="1">
              <a:lnSpc>
                <a:spcPct val="100000"/>
              </a:lnSpc>
              <a:buFont typeface="Arial"/>
              <a:buChar char="•"/>
            </a:pPr>
            <a:r>
              <a:rPr lang="en-GB" dirty="0">
                <a:solidFill>
                  <a:srgbClr val="000000"/>
                </a:solidFill>
                <a:latin typeface="Arial"/>
              </a:rPr>
              <a:t>   AEROSE</a:t>
            </a:r>
            <a:endParaRPr dirty="0"/>
          </a:p>
          <a:p>
            <a:pPr lvl="1">
              <a:lnSpc>
                <a:spcPct val="100000"/>
              </a:lnSpc>
              <a:buFont typeface="Arial"/>
              <a:buChar char="•"/>
            </a:pPr>
            <a:r>
              <a:rPr lang="en-GB" dirty="0">
                <a:solidFill>
                  <a:srgbClr val="000000"/>
                </a:solidFill>
                <a:latin typeface="Arial"/>
              </a:rPr>
              <a:t>   CALWATER</a:t>
            </a:r>
            <a:endParaRPr dirty="0"/>
          </a:p>
          <a:p>
            <a:pPr lvl="1">
              <a:lnSpc>
                <a:spcPct val="100000"/>
              </a:lnSpc>
              <a:buFont typeface="Arial"/>
              <a:buChar char="•"/>
            </a:pPr>
            <a:r>
              <a:rPr lang="en-GB" dirty="0">
                <a:solidFill>
                  <a:srgbClr val="000000"/>
                </a:solidFill>
                <a:latin typeface="Arial"/>
              </a:rPr>
              <a:t>   PMRF</a:t>
            </a:r>
            <a:endParaRPr dirty="0"/>
          </a:p>
          <a:p>
            <a:pPr lvl="1">
              <a:lnSpc>
                <a:spcPct val="100000"/>
              </a:lnSpc>
              <a:buFont typeface="Arial"/>
              <a:buChar char="•"/>
            </a:pPr>
            <a:r>
              <a:rPr lang="en-GB" dirty="0">
                <a:solidFill>
                  <a:srgbClr val="000000"/>
                </a:solidFill>
                <a:latin typeface="Arial"/>
              </a:rPr>
              <a:t>   Sterling Test Site …</a:t>
            </a:r>
            <a:endParaRPr dirty="0"/>
          </a:p>
        </p:txBody>
      </p:sp>
      <p:sp>
        <p:nvSpPr>
          <p:cNvPr id="109" name="Line 5"/>
          <p:cNvSpPr/>
          <p:nvPr/>
        </p:nvSpPr>
        <p:spPr>
          <a:xfrm>
            <a:off x="5257800" y="4572000"/>
            <a:ext cx="3886200" cy="0"/>
          </a:xfrm>
          <a:prstGeom prst="line">
            <a:avLst/>
          </a:prstGeom>
          <a:ln w="28440">
            <a:solidFill>
              <a:srgbClr val="000000"/>
            </a:solidFill>
            <a:round/>
          </a:ln>
        </p:spPr>
      </p:sp>
      <p:sp>
        <p:nvSpPr>
          <p:cNvPr id="110" name="CustomShape 6"/>
          <p:cNvSpPr/>
          <p:nvPr/>
        </p:nvSpPr>
        <p:spPr>
          <a:xfrm>
            <a:off x="5638800" y="4724400"/>
            <a:ext cx="2819160" cy="1676400"/>
          </a:xfrm>
          <a:prstGeom prst="rect">
            <a:avLst/>
          </a:prstGeom>
          <a:noFill/>
          <a:ln>
            <a:noFill/>
          </a:ln>
        </p:spPr>
        <p:txBody>
          <a:bodyPr lIns="90000" tIns="45000" rIns="90000" bIns="45000"/>
          <a:lstStyle/>
          <a:p>
            <a:pPr algn="ctr">
              <a:lnSpc>
                <a:spcPct val="100000"/>
              </a:lnSpc>
            </a:pPr>
            <a:r>
              <a:rPr lang="en-GB" dirty="0" smtClean="0">
                <a:solidFill>
                  <a:srgbClr val="FF0000"/>
                </a:solidFill>
                <a:latin typeface="Arial"/>
              </a:rPr>
              <a:t>... need better </a:t>
            </a:r>
            <a:r>
              <a:rPr lang="en-GB" dirty="0">
                <a:solidFill>
                  <a:srgbClr val="FF0000"/>
                </a:solidFill>
                <a:latin typeface="Arial"/>
              </a:rPr>
              <a:t>coordination with “other” intensive field  experiments particularly if synchronized with</a:t>
            </a:r>
            <a:endParaRPr dirty="0"/>
          </a:p>
          <a:p>
            <a:pPr algn="ctr">
              <a:lnSpc>
                <a:spcPct val="100000"/>
              </a:lnSpc>
            </a:pPr>
            <a:r>
              <a:rPr lang="en-GB" dirty="0">
                <a:solidFill>
                  <a:srgbClr val="FF0000"/>
                </a:solidFill>
                <a:latin typeface="Arial"/>
              </a:rPr>
              <a:t>S-NPP</a:t>
            </a:r>
            <a:endParaRPr dirty="0"/>
          </a:p>
        </p:txBody>
      </p:sp>
      <p:sp>
        <p:nvSpPr>
          <p:cNvPr id="111" name="CustomShape 7"/>
          <p:cNvSpPr/>
          <p:nvPr/>
        </p:nvSpPr>
        <p:spPr>
          <a:xfrm>
            <a:off x="4146480" y="506520"/>
            <a:ext cx="2471760" cy="516960"/>
          </a:xfrm>
          <a:prstGeom prst="rect">
            <a:avLst/>
          </a:prstGeom>
          <a:noFill/>
          <a:ln>
            <a:noFill/>
          </a:ln>
        </p:spPr>
        <p:txBody>
          <a:bodyPr wrap="none" lIns="90000" tIns="45000" rIns="90000" bIns="45000"/>
          <a:lstStyle/>
          <a:p>
            <a:pPr>
              <a:lnSpc>
                <a:spcPct val="100000"/>
              </a:lnSpc>
            </a:pPr>
            <a:r>
              <a:rPr lang="en-GB" sz="2800" b="1">
                <a:solidFill>
                  <a:srgbClr val="000000"/>
                </a:solidFill>
                <a:latin typeface="Arial"/>
              </a:rPr>
              <a:t>N P R O V S +</a:t>
            </a:r>
            <a:endParaRPr/>
          </a:p>
        </p:txBody>
      </p:sp>
      <p:pic>
        <p:nvPicPr>
          <p:cNvPr id="112" name="Picture 2"/>
          <p:cNvPicPr/>
          <p:nvPr/>
        </p:nvPicPr>
        <p:blipFill>
          <a:blip r:embed="rId3" cstate="print"/>
          <a:stretch>
            <a:fillRect/>
          </a:stretch>
        </p:blipFill>
        <p:spPr>
          <a:xfrm>
            <a:off x="304920" y="1012680"/>
            <a:ext cx="4190760" cy="3492360"/>
          </a:xfrm>
          <a:prstGeom prst="rect">
            <a:avLst/>
          </a:prstGeom>
          <a:ln>
            <a:noFill/>
          </a:ln>
        </p:spPr>
      </p:pic>
      <p:sp>
        <p:nvSpPr>
          <p:cNvPr id="113" name="CustomShape 8"/>
          <p:cNvSpPr/>
          <p:nvPr/>
        </p:nvSpPr>
        <p:spPr>
          <a:xfrm>
            <a:off x="4525920" y="2209680"/>
            <a:ext cx="714600" cy="1187640"/>
          </a:xfrm>
          <a:prstGeom prst="rect">
            <a:avLst/>
          </a:prstGeom>
          <a:noFill/>
          <a:ln>
            <a:noFill/>
          </a:ln>
        </p:spPr>
        <p:txBody>
          <a:bodyPr wrap="none" lIns="90000" tIns="45000" rIns="90000" bIns="45000"/>
          <a:lstStyle/>
          <a:p>
            <a:pPr>
              <a:lnSpc>
                <a:spcPct val="100000"/>
              </a:lnSpc>
            </a:pPr>
            <a:r>
              <a:rPr lang="en-GB" sz="7200">
                <a:solidFill>
                  <a:srgbClr val="000000"/>
                </a:solidFill>
                <a:latin typeface="Arial"/>
              </a:rPr>
              <a:t>+</a:t>
            </a:r>
            <a:endParaRPr/>
          </a:p>
        </p:txBody>
      </p:sp>
      <p:sp>
        <p:nvSpPr>
          <p:cNvPr id="11" name="TextBox 10"/>
          <p:cNvSpPr txBox="1"/>
          <p:nvPr/>
        </p:nvSpPr>
        <p:spPr>
          <a:xfrm>
            <a:off x="8450094" y="6336268"/>
            <a:ext cx="312906" cy="369332"/>
          </a:xfrm>
          <a:prstGeom prst="rect">
            <a:avLst/>
          </a:prstGeom>
          <a:noFill/>
        </p:spPr>
        <p:txBody>
          <a:bodyPr wrap="none" rtlCol="0">
            <a:spAutoFit/>
          </a:bodyPr>
          <a:lstStyle/>
          <a:p>
            <a:r>
              <a:rPr lang="en-US" dirty="0" smtClean="0"/>
              <a:t>5</a:t>
            </a:r>
            <a:endParaRPr lang="en-US"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Picture 3"/>
          <p:cNvPicPr/>
          <p:nvPr/>
        </p:nvPicPr>
        <p:blipFill>
          <a:blip r:embed="rId2" cstate="print"/>
          <a:stretch>
            <a:fillRect/>
          </a:stretch>
        </p:blipFill>
        <p:spPr>
          <a:xfrm>
            <a:off x="380880" y="1066680"/>
            <a:ext cx="8229240" cy="5028840"/>
          </a:xfrm>
          <a:prstGeom prst="rect">
            <a:avLst/>
          </a:prstGeom>
          <a:ln w="9360">
            <a:noFill/>
          </a:ln>
        </p:spPr>
      </p:pic>
      <p:sp>
        <p:nvSpPr>
          <p:cNvPr id="115" name="CustomShape 1"/>
          <p:cNvSpPr/>
          <p:nvPr/>
        </p:nvSpPr>
        <p:spPr>
          <a:xfrm>
            <a:off x="304920" y="1066680"/>
            <a:ext cx="8457840" cy="4952520"/>
          </a:xfrm>
          <a:prstGeom prst="rect">
            <a:avLst/>
          </a:prstGeom>
          <a:noFill/>
          <a:ln w="9360">
            <a:solidFill>
              <a:srgbClr val="000000"/>
            </a:solidFill>
            <a:round/>
          </a:ln>
        </p:spPr>
      </p:sp>
      <p:sp>
        <p:nvSpPr>
          <p:cNvPr id="116" name="CustomShape 2"/>
          <p:cNvSpPr/>
          <p:nvPr/>
        </p:nvSpPr>
        <p:spPr>
          <a:xfrm>
            <a:off x="1295280" y="6044760"/>
            <a:ext cx="6933960" cy="638640"/>
          </a:xfrm>
          <a:prstGeom prst="rect">
            <a:avLst/>
          </a:prstGeom>
          <a:noFill/>
          <a:ln>
            <a:noFill/>
          </a:ln>
        </p:spPr>
        <p:txBody>
          <a:bodyPr lIns="90000" tIns="45000" rIns="90000" bIns="45000"/>
          <a:lstStyle/>
          <a:p>
            <a:pPr algn="ctr">
              <a:lnSpc>
                <a:spcPct val="100000"/>
              </a:lnSpc>
            </a:pPr>
            <a:r>
              <a:rPr lang="en-GB" sz="1600" b="1">
                <a:solidFill>
                  <a:srgbClr val="000000"/>
                </a:solidFill>
                <a:latin typeface="Times New Roman"/>
              </a:rPr>
              <a:t>Integrated GRUAN and JPSS Funded  </a:t>
            </a:r>
            <a:r>
              <a:rPr lang="en-GB" sz="2000">
                <a:solidFill>
                  <a:srgbClr val="7030A0"/>
                </a:solidFill>
                <a:latin typeface="Times New Roman"/>
              </a:rPr>
              <a:t>(* ) </a:t>
            </a:r>
            <a:r>
              <a:rPr lang="en-GB" sz="1600" b="1">
                <a:solidFill>
                  <a:srgbClr val="000000"/>
                </a:solidFill>
                <a:latin typeface="Times New Roman"/>
              </a:rPr>
              <a:t>Dedicated (S-NPP) RAOB Sites</a:t>
            </a:r>
            <a:endParaRPr/>
          </a:p>
          <a:p>
            <a:pPr algn="ctr">
              <a:lnSpc>
                <a:spcPct val="100000"/>
              </a:lnSpc>
            </a:pPr>
            <a:r>
              <a:rPr lang="en-GB" sz="1600" b="1">
                <a:solidFill>
                  <a:srgbClr val="000000"/>
                </a:solidFill>
                <a:latin typeface="Times New Roman"/>
              </a:rPr>
              <a:t>Over  12,000 RAOBS (2000 Dedicated) since July 2013 … </a:t>
            </a:r>
            <a:r>
              <a:rPr lang="en-GB" sz="1600" b="1" i="1">
                <a:solidFill>
                  <a:srgbClr val="000000"/>
                </a:solidFill>
                <a:latin typeface="Times New Roman"/>
              </a:rPr>
              <a:t>and counting</a:t>
            </a:r>
            <a:endParaRPr/>
          </a:p>
        </p:txBody>
      </p:sp>
      <p:sp>
        <p:nvSpPr>
          <p:cNvPr id="117" name="CustomShape 3"/>
          <p:cNvSpPr/>
          <p:nvPr/>
        </p:nvSpPr>
        <p:spPr>
          <a:xfrm>
            <a:off x="3519000" y="609480"/>
            <a:ext cx="2471760" cy="516960"/>
          </a:xfrm>
          <a:prstGeom prst="rect">
            <a:avLst/>
          </a:prstGeom>
          <a:noFill/>
          <a:ln>
            <a:noFill/>
          </a:ln>
        </p:spPr>
        <p:txBody>
          <a:bodyPr wrap="none" lIns="90000" tIns="45000" rIns="90000" bIns="45000"/>
          <a:lstStyle/>
          <a:p>
            <a:pPr>
              <a:lnSpc>
                <a:spcPct val="100000"/>
              </a:lnSpc>
            </a:pPr>
            <a:r>
              <a:rPr lang="en-GB" sz="2800">
                <a:solidFill>
                  <a:srgbClr val="000000"/>
                </a:solidFill>
                <a:latin typeface="Arial"/>
              </a:rPr>
              <a:t>N P R O V S +</a:t>
            </a:r>
            <a:endParaRPr/>
          </a:p>
        </p:txBody>
      </p:sp>
      <p:sp>
        <p:nvSpPr>
          <p:cNvPr id="119" name="CustomShape 5"/>
          <p:cNvSpPr/>
          <p:nvPr/>
        </p:nvSpPr>
        <p:spPr>
          <a:xfrm>
            <a:off x="691920" y="1083600"/>
            <a:ext cx="447840" cy="913320"/>
          </a:xfrm>
          <a:prstGeom prst="rect">
            <a:avLst/>
          </a:prstGeom>
          <a:noFill/>
          <a:ln>
            <a:noFill/>
          </a:ln>
        </p:spPr>
        <p:txBody>
          <a:bodyPr wrap="none" lIns="90000" tIns="45000" rIns="90000" bIns="45000"/>
          <a:lstStyle/>
          <a:p>
            <a:pPr>
              <a:lnSpc>
                <a:spcPct val="100000"/>
              </a:lnSpc>
            </a:pPr>
            <a:r>
              <a:rPr lang="en-GB" sz="5400" b="1">
                <a:solidFill>
                  <a:srgbClr val="CA06BC"/>
                </a:solidFill>
                <a:latin typeface="Arial"/>
              </a:rPr>
              <a:t>*</a:t>
            </a:r>
            <a:endParaRPr/>
          </a:p>
        </p:txBody>
      </p:sp>
      <p:sp>
        <p:nvSpPr>
          <p:cNvPr id="120" name="CustomShape 6"/>
          <p:cNvSpPr/>
          <p:nvPr/>
        </p:nvSpPr>
        <p:spPr>
          <a:xfrm>
            <a:off x="3570480" y="2912400"/>
            <a:ext cx="447840" cy="913320"/>
          </a:xfrm>
          <a:prstGeom prst="rect">
            <a:avLst/>
          </a:prstGeom>
          <a:noFill/>
          <a:ln>
            <a:noFill/>
          </a:ln>
        </p:spPr>
        <p:txBody>
          <a:bodyPr wrap="none" lIns="90000" tIns="45000" rIns="90000" bIns="45000"/>
          <a:lstStyle/>
          <a:p>
            <a:pPr>
              <a:lnSpc>
                <a:spcPct val="100000"/>
              </a:lnSpc>
            </a:pPr>
            <a:r>
              <a:rPr lang="en-GB" sz="5400" b="1">
                <a:solidFill>
                  <a:srgbClr val="CA06BC"/>
                </a:solidFill>
                <a:latin typeface="Arial"/>
              </a:rPr>
              <a:t>*</a:t>
            </a:r>
            <a:endParaRPr/>
          </a:p>
        </p:txBody>
      </p:sp>
      <p:sp>
        <p:nvSpPr>
          <p:cNvPr id="121" name="CustomShape 7"/>
          <p:cNvSpPr/>
          <p:nvPr/>
        </p:nvSpPr>
        <p:spPr>
          <a:xfrm>
            <a:off x="2051640" y="2057400"/>
            <a:ext cx="447840" cy="913320"/>
          </a:xfrm>
          <a:prstGeom prst="rect">
            <a:avLst/>
          </a:prstGeom>
          <a:noFill/>
          <a:ln>
            <a:noFill/>
          </a:ln>
        </p:spPr>
        <p:txBody>
          <a:bodyPr wrap="none" lIns="90000" tIns="45000" rIns="90000" bIns="45000"/>
          <a:lstStyle/>
          <a:p>
            <a:pPr>
              <a:lnSpc>
                <a:spcPct val="100000"/>
              </a:lnSpc>
            </a:pPr>
            <a:r>
              <a:rPr lang="en-GB" sz="5400" b="1">
                <a:solidFill>
                  <a:srgbClr val="CA06BC"/>
                </a:solidFill>
                <a:latin typeface="Arial"/>
              </a:rPr>
              <a:t>*</a:t>
            </a:r>
            <a:endParaRPr/>
          </a:p>
        </p:txBody>
      </p:sp>
      <p:sp>
        <p:nvSpPr>
          <p:cNvPr id="122" name="CustomShape 8"/>
          <p:cNvSpPr/>
          <p:nvPr/>
        </p:nvSpPr>
        <p:spPr>
          <a:xfrm>
            <a:off x="3629880" y="1981080"/>
            <a:ext cx="447840" cy="913320"/>
          </a:xfrm>
          <a:prstGeom prst="rect">
            <a:avLst/>
          </a:prstGeom>
          <a:noFill/>
          <a:ln>
            <a:noFill/>
          </a:ln>
        </p:spPr>
        <p:txBody>
          <a:bodyPr wrap="none" lIns="90000" tIns="45000" rIns="90000" bIns="45000"/>
          <a:lstStyle/>
          <a:p>
            <a:pPr>
              <a:lnSpc>
                <a:spcPct val="100000"/>
              </a:lnSpc>
            </a:pPr>
            <a:r>
              <a:rPr lang="en-GB" sz="5400" b="1">
                <a:solidFill>
                  <a:srgbClr val="CA06BC"/>
                </a:solidFill>
                <a:latin typeface="Arial"/>
              </a:rPr>
              <a:t>*</a:t>
            </a:r>
            <a:endParaRPr/>
          </a:p>
        </p:txBody>
      </p:sp>
      <p:sp>
        <p:nvSpPr>
          <p:cNvPr id="123" name="CustomShape 9"/>
          <p:cNvSpPr/>
          <p:nvPr/>
        </p:nvSpPr>
        <p:spPr>
          <a:xfrm>
            <a:off x="7656840" y="3174840"/>
            <a:ext cx="447840" cy="913320"/>
          </a:xfrm>
          <a:prstGeom prst="rect">
            <a:avLst/>
          </a:prstGeom>
          <a:noFill/>
          <a:ln>
            <a:noFill/>
          </a:ln>
        </p:spPr>
        <p:txBody>
          <a:bodyPr wrap="none" lIns="90000" tIns="45000" rIns="90000" bIns="45000"/>
          <a:lstStyle/>
          <a:p>
            <a:pPr>
              <a:lnSpc>
                <a:spcPct val="100000"/>
              </a:lnSpc>
            </a:pPr>
            <a:r>
              <a:rPr lang="en-GB" sz="5400" b="1">
                <a:solidFill>
                  <a:srgbClr val="CA06BC"/>
                </a:solidFill>
                <a:latin typeface="Arial"/>
              </a:rPr>
              <a:t>*</a:t>
            </a:r>
            <a:endParaRPr/>
          </a:p>
        </p:txBody>
      </p:sp>
      <p:sp>
        <p:nvSpPr>
          <p:cNvPr id="124" name="CustomShape 10"/>
          <p:cNvSpPr/>
          <p:nvPr/>
        </p:nvSpPr>
        <p:spPr>
          <a:xfrm>
            <a:off x="8097120" y="3107160"/>
            <a:ext cx="447840" cy="913320"/>
          </a:xfrm>
          <a:prstGeom prst="rect">
            <a:avLst/>
          </a:prstGeom>
          <a:noFill/>
          <a:ln>
            <a:noFill/>
          </a:ln>
        </p:spPr>
        <p:txBody>
          <a:bodyPr wrap="none" lIns="90000" tIns="45000" rIns="90000" bIns="45000"/>
          <a:lstStyle/>
          <a:p>
            <a:pPr>
              <a:lnSpc>
                <a:spcPct val="100000"/>
              </a:lnSpc>
            </a:pPr>
            <a:r>
              <a:rPr lang="en-GB" sz="5400" b="1">
                <a:solidFill>
                  <a:srgbClr val="CA06BC"/>
                </a:solidFill>
                <a:latin typeface="Arial"/>
              </a:rPr>
              <a:t>*</a:t>
            </a:r>
            <a:endParaRPr/>
          </a:p>
        </p:txBody>
      </p:sp>
      <p:sp>
        <p:nvSpPr>
          <p:cNvPr id="13" name="TextBox 12"/>
          <p:cNvSpPr txBox="1"/>
          <p:nvPr/>
        </p:nvSpPr>
        <p:spPr>
          <a:xfrm>
            <a:off x="8450094" y="6336268"/>
            <a:ext cx="312906" cy="369332"/>
          </a:xfrm>
          <a:prstGeom prst="rect">
            <a:avLst/>
          </a:prstGeom>
          <a:noFill/>
        </p:spPr>
        <p:txBody>
          <a:bodyPr wrap="none" rtlCol="0">
            <a:spAutoFit/>
          </a:bodyPr>
          <a:lstStyle/>
          <a:p>
            <a:r>
              <a:rPr lang="en-US" dirty="0" smtClean="0"/>
              <a:t>6</a:t>
            </a:r>
            <a:endParaRPr lang="en-US"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Picture 2"/>
          <p:cNvPicPr/>
          <p:nvPr/>
        </p:nvPicPr>
        <p:blipFill>
          <a:blip r:embed="rId3" cstate="print"/>
          <a:stretch>
            <a:fillRect/>
          </a:stretch>
        </p:blipFill>
        <p:spPr>
          <a:xfrm>
            <a:off x="1371600" y="2590800"/>
            <a:ext cx="6552720" cy="3429000"/>
          </a:xfrm>
          <a:prstGeom prst="rect">
            <a:avLst/>
          </a:prstGeom>
          <a:ln w="9360">
            <a:noFill/>
          </a:ln>
        </p:spPr>
      </p:pic>
      <p:pic>
        <p:nvPicPr>
          <p:cNvPr id="126" name="Picture 3"/>
          <p:cNvPicPr/>
          <p:nvPr/>
        </p:nvPicPr>
        <p:blipFill>
          <a:blip r:embed="rId4" cstate="print"/>
          <a:stretch>
            <a:fillRect/>
          </a:stretch>
        </p:blipFill>
        <p:spPr>
          <a:xfrm>
            <a:off x="838080" y="685800"/>
            <a:ext cx="7476840" cy="1866600"/>
          </a:xfrm>
          <a:prstGeom prst="rect">
            <a:avLst/>
          </a:prstGeom>
          <a:ln w="9360">
            <a:noFill/>
          </a:ln>
        </p:spPr>
      </p:pic>
      <p:sp>
        <p:nvSpPr>
          <p:cNvPr id="127" name="TextShape 1"/>
          <p:cNvSpPr txBox="1"/>
          <p:nvPr/>
        </p:nvSpPr>
        <p:spPr>
          <a:xfrm>
            <a:off x="152400" y="6156434"/>
            <a:ext cx="8562720" cy="346320"/>
          </a:xfrm>
          <a:prstGeom prst="rect">
            <a:avLst/>
          </a:prstGeom>
        </p:spPr>
        <p:txBody>
          <a:bodyPr lIns="90000" tIns="45000" rIns="90000" bIns="45000"/>
          <a:lstStyle/>
          <a:p>
            <a:r>
              <a:rPr lang="en-GB" sz="1600" b="1" dirty="0">
                <a:latin typeface="Arial"/>
              </a:rPr>
              <a:t>http://docs.lib.noaa.gov/noaa_documents/NESDIS/GSICS_quarterly/v9_no2_2015.pdf</a:t>
            </a:r>
            <a:endParaRPr sz="1600" b="1" dirty="0"/>
          </a:p>
        </p:txBody>
      </p:sp>
      <p:sp>
        <p:nvSpPr>
          <p:cNvPr id="5" name="TextBox 4"/>
          <p:cNvSpPr txBox="1"/>
          <p:nvPr/>
        </p:nvSpPr>
        <p:spPr>
          <a:xfrm>
            <a:off x="8450094" y="6336268"/>
            <a:ext cx="312906" cy="369332"/>
          </a:xfrm>
          <a:prstGeom prst="rect">
            <a:avLst/>
          </a:prstGeom>
          <a:noFill/>
        </p:spPr>
        <p:txBody>
          <a:bodyPr wrap="none" rtlCol="0">
            <a:spAutoFit/>
          </a:bodyPr>
          <a:lstStyle/>
          <a:p>
            <a:r>
              <a:rPr lang="en-US" dirty="0" smtClean="0"/>
              <a:t>7</a:t>
            </a:r>
            <a:endParaRPr lang="en-US"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Picture 2"/>
          <p:cNvPicPr/>
          <p:nvPr/>
        </p:nvPicPr>
        <p:blipFill>
          <a:blip r:embed="rId3" cstate="print"/>
          <a:stretch>
            <a:fillRect/>
          </a:stretch>
        </p:blipFill>
        <p:spPr>
          <a:xfrm>
            <a:off x="990720" y="762120"/>
            <a:ext cx="7162560" cy="5257440"/>
          </a:xfrm>
          <a:prstGeom prst="rect">
            <a:avLst/>
          </a:prstGeom>
          <a:ln w="9360">
            <a:noFill/>
          </a:ln>
        </p:spPr>
      </p:pic>
      <p:sp>
        <p:nvSpPr>
          <p:cNvPr id="130" name="Line 2"/>
          <p:cNvSpPr/>
          <p:nvPr/>
        </p:nvSpPr>
        <p:spPr>
          <a:xfrm flipH="1" flipV="1">
            <a:off x="5410080" y="1828800"/>
            <a:ext cx="16920" cy="2209680"/>
          </a:xfrm>
          <a:prstGeom prst="line">
            <a:avLst/>
          </a:prstGeom>
          <a:ln w="28440">
            <a:solidFill>
              <a:srgbClr val="FF0000"/>
            </a:solidFill>
            <a:round/>
          </a:ln>
        </p:spPr>
      </p:sp>
      <p:sp>
        <p:nvSpPr>
          <p:cNvPr id="131" name="CustomShape 3"/>
          <p:cNvSpPr/>
          <p:nvPr/>
        </p:nvSpPr>
        <p:spPr>
          <a:xfrm>
            <a:off x="5301720" y="4078800"/>
            <a:ext cx="266400" cy="272880"/>
          </a:xfrm>
          <a:prstGeom prst="rect">
            <a:avLst/>
          </a:prstGeom>
          <a:noFill/>
          <a:ln>
            <a:noFill/>
          </a:ln>
        </p:spPr>
        <p:txBody>
          <a:bodyPr wrap="none" lIns="90000" tIns="45000" rIns="90000" bIns="45000"/>
          <a:lstStyle/>
          <a:p>
            <a:pPr>
              <a:lnSpc>
                <a:spcPct val="100000"/>
              </a:lnSpc>
            </a:pPr>
            <a:r>
              <a:rPr lang="en-GB" sz="1200" b="1">
                <a:solidFill>
                  <a:srgbClr val="FF0000"/>
                </a:solidFill>
                <a:latin typeface="Arial"/>
              </a:rPr>
              <a:t>2</a:t>
            </a:r>
            <a:endParaRPr/>
          </a:p>
        </p:txBody>
      </p:sp>
      <p:sp>
        <p:nvSpPr>
          <p:cNvPr id="132" name="CustomShape 4"/>
          <p:cNvSpPr/>
          <p:nvPr/>
        </p:nvSpPr>
        <p:spPr>
          <a:xfrm>
            <a:off x="1798200" y="6059160"/>
            <a:ext cx="5867280" cy="639000"/>
          </a:xfrm>
          <a:prstGeom prst="rect">
            <a:avLst/>
          </a:prstGeom>
          <a:noFill/>
          <a:ln>
            <a:noFill/>
          </a:ln>
        </p:spPr>
        <p:txBody>
          <a:bodyPr wrap="none" lIns="90000" tIns="45000" rIns="90000" bIns="45000"/>
          <a:lstStyle/>
          <a:p>
            <a:pPr algn="ctr">
              <a:lnSpc>
                <a:spcPct val="100000"/>
              </a:lnSpc>
            </a:pPr>
            <a:r>
              <a:rPr lang="en-GB" b="1">
                <a:solidFill>
                  <a:srgbClr val="7030A0"/>
                </a:solidFill>
                <a:latin typeface="Arial"/>
              </a:rPr>
              <a:t>for k=2, sum under square root  (1) is 9 (u1**2)</a:t>
            </a:r>
            <a:endParaRPr/>
          </a:p>
          <a:p>
            <a:pPr algn="ctr">
              <a:lnSpc>
                <a:spcPct val="100000"/>
              </a:lnSpc>
            </a:pPr>
            <a:r>
              <a:rPr lang="en-GB" b="1">
                <a:solidFill>
                  <a:srgbClr val="7030A0"/>
                </a:solidFill>
                <a:latin typeface="Arial"/>
              </a:rPr>
              <a:t>assuming u1 ~ u2 (0.15),  then        ~  0.4K  thru layer</a:t>
            </a:r>
            <a:endParaRPr/>
          </a:p>
        </p:txBody>
      </p:sp>
      <p:sp>
        <p:nvSpPr>
          <p:cNvPr id="133" name="CustomShape 5"/>
          <p:cNvSpPr/>
          <p:nvPr/>
        </p:nvSpPr>
        <p:spPr>
          <a:xfrm>
            <a:off x="5041440" y="6324480"/>
            <a:ext cx="594000" cy="364680"/>
          </a:xfrm>
          <a:prstGeom prst="rect">
            <a:avLst/>
          </a:prstGeom>
          <a:noFill/>
          <a:ln>
            <a:noFill/>
          </a:ln>
        </p:spPr>
        <p:txBody>
          <a:bodyPr wrap="none" lIns="90000" tIns="45000" rIns="90000" bIns="45000"/>
          <a:lstStyle/>
          <a:p>
            <a:pPr>
              <a:lnSpc>
                <a:spcPct val="100000"/>
              </a:lnSpc>
            </a:pPr>
            <a:r>
              <a:rPr lang="en-GB" b="1">
                <a:solidFill>
                  <a:srgbClr val="0070C0"/>
                </a:solidFill>
                <a:latin typeface="Arial"/>
              </a:rPr>
              <a:t>   σ </a:t>
            </a:r>
            <a:endParaRPr/>
          </a:p>
        </p:txBody>
      </p:sp>
      <p:sp>
        <p:nvSpPr>
          <p:cNvPr id="134" name="Line 6"/>
          <p:cNvSpPr/>
          <p:nvPr/>
        </p:nvSpPr>
        <p:spPr>
          <a:xfrm>
            <a:off x="6131520" y="1846440"/>
            <a:ext cx="0" cy="2210040"/>
          </a:xfrm>
          <a:prstGeom prst="line">
            <a:avLst/>
          </a:prstGeom>
          <a:ln w="28440">
            <a:solidFill>
              <a:srgbClr val="FF0000"/>
            </a:solidFill>
            <a:custDash>
              <a:ds d="316000" sp="237000"/>
            </a:custDash>
            <a:round/>
          </a:ln>
        </p:spPr>
      </p:sp>
      <p:sp>
        <p:nvSpPr>
          <p:cNvPr id="135" name="CustomShape 7"/>
          <p:cNvSpPr/>
          <p:nvPr/>
        </p:nvSpPr>
        <p:spPr>
          <a:xfrm flipH="1">
            <a:off x="6248520" y="2666880"/>
            <a:ext cx="685440" cy="75960"/>
          </a:xfrm>
          <a:prstGeom prst="straightConnector1">
            <a:avLst/>
          </a:prstGeom>
          <a:solidFill>
            <a:srgbClr val="BBE0E3"/>
          </a:solidFill>
          <a:ln w="19080">
            <a:solidFill>
              <a:srgbClr val="FF0000"/>
            </a:solidFill>
            <a:round/>
            <a:tailEnd type="arrow" w="med" len="med"/>
          </a:ln>
        </p:spPr>
      </p:sp>
      <p:sp>
        <p:nvSpPr>
          <p:cNvPr id="136" name="CustomShape 8"/>
          <p:cNvSpPr/>
          <p:nvPr/>
        </p:nvSpPr>
        <p:spPr>
          <a:xfrm>
            <a:off x="6937560" y="2514600"/>
            <a:ext cx="549720" cy="272880"/>
          </a:xfrm>
          <a:prstGeom prst="rect">
            <a:avLst/>
          </a:prstGeom>
          <a:noFill/>
          <a:ln>
            <a:noFill/>
          </a:ln>
        </p:spPr>
        <p:txBody>
          <a:bodyPr wrap="none" lIns="90000" tIns="45000" rIns="90000" bIns="45000"/>
          <a:lstStyle/>
          <a:p>
            <a:pPr>
              <a:lnSpc>
                <a:spcPct val="100000"/>
              </a:lnSpc>
            </a:pPr>
            <a:r>
              <a:rPr lang="en-GB" sz="1200" b="1">
                <a:solidFill>
                  <a:srgbClr val="FF0000"/>
                </a:solidFill>
                <a:latin typeface="Arial"/>
              </a:rPr>
              <a:t>K ~ 6</a:t>
            </a:r>
            <a:endParaRPr/>
          </a:p>
        </p:txBody>
      </p:sp>
      <p:sp>
        <p:nvSpPr>
          <p:cNvPr id="137" name="TextShape 9"/>
          <p:cNvSpPr txBox="1"/>
          <p:nvPr/>
        </p:nvSpPr>
        <p:spPr>
          <a:xfrm>
            <a:off x="1635960" y="4800600"/>
            <a:ext cx="573840" cy="346320"/>
          </a:xfrm>
          <a:prstGeom prst="rect">
            <a:avLst/>
          </a:prstGeom>
        </p:spPr>
        <p:txBody>
          <a:bodyPr lIns="90000" tIns="45000" rIns="90000" bIns="45000"/>
          <a:lstStyle/>
          <a:p>
            <a:r>
              <a:rPr lang="en-GB" sz="1400" b="1" dirty="0">
                <a:latin typeface="Arial"/>
              </a:rPr>
              <a:t>-1.1</a:t>
            </a:r>
            <a:endParaRPr sz="1400" b="1" dirty="0"/>
          </a:p>
        </p:txBody>
      </p:sp>
      <p:sp>
        <p:nvSpPr>
          <p:cNvPr id="138" name="TextShape 10"/>
          <p:cNvSpPr txBox="1"/>
          <p:nvPr/>
        </p:nvSpPr>
        <p:spPr>
          <a:xfrm>
            <a:off x="2793960" y="4800600"/>
            <a:ext cx="497880" cy="433440"/>
          </a:xfrm>
          <a:prstGeom prst="rect">
            <a:avLst/>
          </a:prstGeom>
        </p:spPr>
        <p:txBody>
          <a:bodyPr lIns="90000" tIns="45000" rIns="90000" bIns="45000"/>
          <a:lstStyle/>
          <a:p>
            <a:r>
              <a:rPr lang="en-GB" sz="1400" b="1" dirty="0">
                <a:latin typeface="Arial"/>
              </a:rPr>
              <a:t>1.1</a:t>
            </a:r>
            <a:endParaRPr sz="1400" b="1" dirty="0"/>
          </a:p>
        </p:txBody>
      </p:sp>
      <p:sp>
        <p:nvSpPr>
          <p:cNvPr id="139" name="TextShape 11"/>
          <p:cNvSpPr txBox="1"/>
          <p:nvPr/>
        </p:nvSpPr>
        <p:spPr>
          <a:xfrm>
            <a:off x="3342600" y="4800600"/>
            <a:ext cx="497880" cy="437760"/>
          </a:xfrm>
          <a:prstGeom prst="rect">
            <a:avLst/>
          </a:prstGeom>
        </p:spPr>
        <p:txBody>
          <a:bodyPr lIns="90000" tIns="45000" rIns="90000" bIns="45000"/>
          <a:lstStyle/>
          <a:p>
            <a:r>
              <a:rPr lang="en-GB" sz="1400" b="1" dirty="0">
                <a:latin typeface="Arial"/>
              </a:rPr>
              <a:t>2.2</a:t>
            </a:r>
            <a:endParaRPr sz="1400" b="1" dirty="0"/>
          </a:p>
        </p:txBody>
      </p:sp>
      <p:sp>
        <p:nvSpPr>
          <p:cNvPr id="140" name="TextShape 12"/>
          <p:cNvSpPr txBox="1"/>
          <p:nvPr/>
        </p:nvSpPr>
        <p:spPr>
          <a:xfrm>
            <a:off x="5486400" y="4800600"/>
            <a:ext cx="307080" cy="346320"/>
          </a:xfrm>
          <a:prstGeom prst="rect">
            <a:avLst/>
          </a:prstGeom>
        </p:spPr>
        <p:txBody>
          <a:bodyPr lIns="90000" tIns="45000" rIns="90000" bIns="45000"/>
          <a:lstStyle/>
          <a:p>
            <a:r>
              <a:rPr lang="en-GB" sz="1400" b="1" dirty="0">
                <a:latin typeface="Arial"/>
              </a:rPr>
              <a:t>3</a:t>
            </a:r>
            <a:endParaRPr sz="1400" b="1" dirty="0"/>
          </a:p>
        </p:txBody>
      </p:sp>
      <p:sp>
        <p:nvSpPr>
          <p:cNvPr id="141" name="TextShape 13"/>
          <p:cNvSpPr txBox="1"/>
          <p:nvPr/>
        </p:nvSpPr>
        <p:spPr>
          <a:xfrm>
            <a:off x="6035040" y="4800600"/>
            <a:ext cx="307080" cy="346320"/>
          </a:xfrm>
          <a:prstGeom prst="rect">
            <a:avLst/>
          </a:prstGeom>
        </p:spPr>
        <p:txBody>
          <a:bodyPr lIns="90000" tIns="45000" rIns="90000" bIns="45000"/>
          <a:lstStyle/>
          <a:p>
            <a:r>
              <a:rPr lang="en-GB" sz="1400" b="1" dirty="0">
                <a:latin typeface="Arial"/>
              </a:rPr>
              <a:t>6</a:t>
            </a:r>
            <a:endParaRPr sz="1400" b="1" dirty="0"/>
          </a:p>
        </p:txBody>
      </p:sp>
      <p:sp>
        <p:nvSpPr>
          <p:cNvPr id="142" name="TextShape 14"/>
          <p:cNvSpPr txBox="1"/>
          <p:nvPr/>
        </p:nvSpPr>
        <p:spPr>
          <a:xfrm>
            <a:off x="6550920" y="4800600"/>
            <a:ext cx="307080" cy="346320"/>
          </a:xfrm>
          <a:prstGeom prst="rect">
            <a:avLst/>
          </a:prstGeom>
        </p:spPr>
        <p:txBody>
          <a:bodyPr lIns="90000" tIns="45000" rIns="90000" bIns="45000"/>
          <a:lstStyle/>
          <a:p>
            <a:r>
              <a:rPr lang="en-GB" sz="1400" b="1" dirty="0">
                <a:latin typeface="Arial"/>
              </a:rPr>
              <a:t>9</a:t>
            </a:r>
            <a:endParaRPr sz="1400" b="1" dirty="0"/>
          </a:p>
        </p:txBody>
      </p:sp>
      <p:sp>
        <p:nvSpPr>
          <p:cNvPr id="17" name="TextBox 16"/>
          <p:cNvSpPr txBox="1"/>
          <p:nvPr/>
        </p:nvSpPr>
        <p:spPr>
          <a:xfrm>
            <a:off x="8450094" y="6336268"/>
            <a:ext cx="312906" cy="369332"/>
          </a:xfrm>
          <a:prstGeom prst="rect">
            <a:avLst/>
          </a:prstGeom>
          <a:noFill/>
        </p:spPr>
        <p:txBody>
          <a:bodyPr wrap="none" rtlCol="0">
            <a:spAutoFit/>
          </a:bodyPr>
          <a:lstStyle/>
          <a:p>
            <a:r>
              <a:rPr lang="en-US" dirty="0" smtClean="0"/>
              <a:t>8</a:t>
            </a:r>
            <a:endParaRPr lang="en-US"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CustomShape 2"/>
          <p:cNvSpPr/>
          <p:nvPr/>
        </p:nvSpPr>
        <p:spPr>
          <a:xfrm>
            <a:off x="491400" y="1295280"/>
            <a:ext cx="8284320" cy="4800720"/>
          </a:xfrm>
          <a:prstGeom prst="rect">
            <a:avLst/>
          </a:prstGeom>
          <a:noFill/>
          <a:ln>
            <a:noFill/>
          </a:ln>
        </p:spPr>
        <p:txBody>
          <a:bodyPr wrap="none" lIns="90000" tIns="45000" rIns="90000" bIns="45000"/>
          <a:lstStyle/>
          <a:p>
            <a:pPr algn="ctr">
              <a:lnSpc>
                <a:spcPct val="100000"/>
              </a:lnSpc>
            </a:pPr>
            <a:r>
              <a:rPr lang="en-GB" sz="2400" b="1" dirty="0">
                <a:solidFill>
                  <a:srgbClr val="000000"/>
                </a:solidFill>
                <a:latin typeface="Arial"/>
              </a:rPr>
              <a:t>Integrating </a:t>
            </a:r>
            <a:endParaRPr lang="en-GB" sz="2400" b="1" dirty="0" smtClean="0">
              <a:solidFill>
                <a:srgbClr val="000000"/>
              </a:solidFill>
              <a:latin typeface="Arial"/>
            </a:endParaRPr>
          </a:p>
          <a:p>
            <a:pPr algn="ctr">
              <a:lnSpc>
                <a:spcPct val="100000"/>
              </a:lnSpc>
            </a:pPr>
            <a:r>
              <a:rPr lang="en-GB" sz="2400" b="1" dirty="0" smtClean="0">
                <a:solidFill>
                  <a:srgbClr val="000000"/>
                </a:solidFill>
                <a:latin typeface="Arial"/>
              </a:rPr>
              <a:t>1) uncertainty based </a:t>
            </a:r>
            <a:r>
              <a:rPr lang="en-GB" sz="2400" b="1" dirty="0">
                <a:solidFill>
                  <a:srgbClr val="000000"/>
                </a:solidFill>
                <a:latin typeface="Arial"/>
              </a:rPr>
              <a:t>“k” profiles analysis </a:t>
            </a:r>
            <a:endParaRPr dirty="0"/>
          </a:p>
          <a:p>
            <a:pPr algn="ctr">
              <a:lnSpc>
                <a:spcPct val="100000"/>
              </a:lnSpc>
            </a:pPr>
            <a:r>
              <a:rPr lang="en-GB" sz="2400" b="1" dirty="0">
                <a:solidFill>
                  <a:srgbClr val="000000"/>
                </a:solidFill>
                <a:latin typeface="Arial"/>
              </a:rPr>
              <a:t>and</a:t>
            </a:r>
            <a:endParaRPr dirty="0"/>
          </a:p>
          <a:p>
            <a:pPr algn="ctr">
              <a:lnSpc>
                <a:spcPct val="100000"/>
              </a:lnSpc>
            </a:pPr>
            <a:r>
              <a:rPr lang="en-GB" sz="2400" b="1" dirty="0">
                <a:solidFill>
                  <a:srgbClr val="000000"/>
                </a:solidFill>
                <a:latin typeface="Arial"/>
              </a:rPr>
              <a:t> </a:t>
            </a:r>
            <a:r>
              <a:rPr lang="en-GB" sz="2400" b="1" dirty="0" smtClean="0">
                <a:solidFill>
                  <a:srgbClr val="000000"/>
                </a:solidFill>
                <a:latin typeface="Arial"/>
              </a:rPr>
              <a:t>2) traditional </a:t>
            </a:r>
            <a:r>
              <a:rPr lang="en-GB" sz="2400" b="1" dirty="0">
                <a:solidFill>
                  <a:srgbClr val="000000"/>
                </a:solidFill>
                <a:latin typeface="Arial"/>
              </a:rPr>
              <a:t>specification based satellite products cal/</a:t>
            </a:r>
            <a:r>
              <a:rPr lang="en-GB" sz="2400" b="1" dirty="0" err="1">
                <a:solidFill>
                  <a:srgbClr val="000000"/>
                </a:solidFill>
                <a:latin typeface="Arial"/>
              </a:rPr>
              <a:t>val</a:t>
            </a:r>
            <a:endParaRPr dirty="0"/>
          </a:p>
          <a:p>
            <a:pPr algn="ctr">
              <a:lnSpc>
                <a:spcPct val="100000"/>
              </a:lnSpc>
            </a:pPr>
            <a:r>
              <a:rPr lang="en-GB" sz="2400" b="1" dirty="0">
                <a:solidFill>
                  <a:srgbClr val="000000"/>
                </a:solidFill>
                <a:latin typeface="Arial"/>
              </a:rPr>
              <a:t>provides</a:t>
            </a:r>
            <a:endParaRPr dirty="0"/>
          </a:p>
          <a:p>
            <a:pPr algn="ctr">
              <a:lnSpc>
                <a:spcPct val="100000"/>
              </a:lnSpc>
            </a:pPr>
            <a:r>
              <a:rPr lang="en-GB" sz="2400" b="1" dirty="0">
                <a:solidFill>
                  <a:srgbClr val="000000"/>
                </a:solidFill>
                <a:latin typeface="Arial"/>
              </a:rPr>
              <a:t>more robust cal/</a:t>
            </a:r>
            <a:r>
              <a:rPr lang="en-GB" sz="2400" b="1" dirty="0" err="1">
                <a:solidFill>
                  <a:srgbClr val="000000"/>
                </a:solidFill>
                <a:latin typeface="Arial"/>
              </a:rPr>
              <a:t>val</a:t>
            </a:r>
            <a:r>
              <a:rPr lang="en-GB" sz="2400" b="1" dirty="0">
                <a:solidFill>
                  <a:srgbClr val="000000"/>
                </a:solidFill>
                <a:latin typeface="Arial"/>
              </a:rPr>
              <a:t> approach :</a:t>
            </a:r>
            <a:endParaRPr dirty="0"/>
          </a:p>
          <a:p>
            <a:pPr algn="ctr">
              <a:lnSpc>
                <a:spcPct val="100000"/>
              </a:lnSpc>
            </a:pPr>
            <a:endParaRPr dirty="0"/>
          </a:p>
          <a:p>
            <a:pPr algn="ctr">
              <a:lnSpc>
                <a:spcPct val="100000"/>
              </a:lnSpc>
            </a:pPr>
            <a:endParaRPr dirty="0"/>
          </a:p>
          <a:p>
            <a:pPr algn="ctr">
              <a:lnSpc>
                <a:spcPct val="100000"/>
              </a:lnSpc>
            </a:pPr>
            <a:r>
              <a:rPr lang="en-GB" sz="2400" b="1" dirty="0">
                <a:solidFill>
                  <a:srgbClr val="00B050"/>
                </a:solidFill>
                <a:latin typeface="Arial"/>
              </a:rPr>
              <a:t>NOAA  NUCAPS</a:t>
            </a:r>
            <a:endParaRPr dirty="0"/>
          </a:p>
          <a:p>
            <a:pPr algn="ctr">
              <a:lnSpc>
                <a:spcPct val="100000"/>
              </a:lnSpc>
            </a:pPr>
            <a:endParaRPr dirty="0"/>
          </a:p>
          <a:p>
            <a:pPr algn="ctr">
              <a:lnSpc>
                <a:spcPct val="100000"/>
              </a:lnSpc>
            </a:pPr>
            <a:r>
              <a:rPr lang="en-GB" sz="2400" b="1" dirty="0">
                <a:solidFill>
                  <a:srgbClr val="002060"/>
                </a:solidFill>
                <a:latin typeface="Arial"/>
              </a:rPr>
              <a:t>ECMWF  </a:t>
            </a:r>
            <a:endParaRPr dirty="0"/>
          </a:p>
          <a:p>
            <a:pPr algn="ctr">
              <a:lnSpc>
                <a:spcPct val="100000"/>
              </a:lnSpc>
            </a:pPr>
            <a:endParaRPr dirty="0"/>
          </a:p>
          <a:p>
            <a:pPr algn="ctr">
              <a:lnSpc>
                <a:spcPct val="100000"/>
              </a:lnSpc>
            </a:pPr>
            <a:r>
              <a:rPr lang="en-GB" sz="2400" b="1" dirty="0">
                <a:solidFill>
                  <a:srgbClr val="0070C0"/>
                </a:solidFill>
                <a:latin typeface="Arial"/>
              </a:rPr>
              <a:t>NASA   AIRS v.6 (contain error estimates)</a:t>
            </a:r>
            <a:endParaRPr dirty="0"/>
          </a:p>
        </p:txBody>
      </p:sp>
      <p:sp>
        <p:nvSpPr>
          <p:cNvPr id="145" name="Line 3"/>
          <p:cNvSpPr/>
          <p:nvPr/>
        </p:nvSpPr>
        <p:spPr>
          <a:xfrm>
            <a:off x="914400" y="3810000"/>
            <a:ext cx="7238880" cy="0"/>
          </a:xfrm>
          <a:prstGeom prst="line">
            <a:avLst/>
          </a:prstGeom>
          <a:ln w="38160">
            <a:solidFill>
              <a:srgbClr val="000000"/>
            </a:solidFill>
            <a:round/>
          </a:ln>
        </p:spPr>
      </p:sp>
      <p:sp>
        <p:nvSpPr>
          <p:cNvPr id="5" name="TextBox 4"/>
          <p:cNvSpPr txBox="1"/>
          <p:nvPr/>
        </p:nvSpPr>
        <p:spPr>
          <a:xfrm>
            <a:off x="8450094" y="6336268"/>
            <a:ext cx="312906" cy="369332"/>
          </a:xfrm>
          <a:prstGeom prst="rect">
            <a:avLst/>
          </a:prstGeom>
          <a:noFill/>
        </p:spPr>
        <p:txBody>
          <a:bodyPr wrap="none" rtlCol="0">
            <a:spAutoFit/>
          </a:bodyPr>
          <a:lstStyle/>
          <a:p>
            <a:r>
              <a:rPr lang="en-US" dirty="0" smtClean="0"/>
              <a:t>9</a:t>
            </a:r>
            <a:endParaRPr lang="en-US"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OAA Template">
  <a:themeElements>
    <a:clrScheme name="NOAA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AA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OAA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AA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AA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AA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AA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AA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AA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AA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AA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AA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AA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AA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1335</Words>
  <Application>Microsoft Office PowerPoint</Application>
  <PresentationFormat>On-screen Show (4:3)</PresentationFormat>
  <Paragraphs>213</Paragraphs>
  <Slides>14</Slides>
  <Notes>10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17" baseType="lpstr">
      <vt:lpstr>Office Theme</vt:lpstr>
      <vt:lpstr>NOAA Template</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Tony Reale</dc:creator>
  <cp:lastModifiedBy>tony.reale</cp:lastModifiedBy>
  <cp:revision>11</cp:revision>
  <dcterms:modified xsi:type="dcterms:W3CDTF">2015-11-04T20:30:55Z</dcterms:modified>
</cp:coreProperties>
</file>