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44623038"/>
  <p:notesSz cx="9283700" cy="69977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701" autoAdjust="0"/>
  </p:normalViewPr>
  <p:slideViewPr>
    <p:cSldViewPr>
      <p:cViewPr>
        <p:scale>
          <a:sx n="45" d="100"/>
          <a:sy n="45" d="100"/>
        </p:scale>
        <p:origin x="-1552" y="824"/>
      </p:cViewPr>
      <p:guideLst>
        <p:guide orient="horz" pos="14055"/>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1" Type="http://schemas.openxmlformats.org/officeDocument/2006/relationships/image" Target="../media/image1.emf"/><Relationship Id="rId2"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725" cy="3492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59388" y="0"/>
            <a:ext cx="4022725" cy="349250"/>
          </a:xfrm>
          <a:prstGeom prst="rect">
            <a:avLst/>
          </a:prstGeom>
        </p:spPr>
        <p:txBody>
          <a:bodyPr vert="horz" lIns="91440" tIns="45720" rIns="91440" bIns="45720" rtlCol="0"/>
          <a:lstStyle>
            <a:lvl1pPr algn="r">
              <a:defRPr sz="1200"/>
            </a:lvl1pPr>
          </a:lstStyle>
          <a:p>
            <a:fld id="{5588C073-C8DE-4A60-A3E4-B22D8217A367}" type="datetimeFigureOut">
              <a:rPr lang="en-US" smtClean="0"/>
              <a:t>10/21/15</a:t>
            </a:fld>
            <a:endParaRPr lang="en-US" dirty="0"/>
          </a:p>
        </p:txBody>
      </p:sp>
      <p:sp>
        <p:nvSpPr>
          <p:cNvPr id="4" name="Slide Image Placeholder 3"/>
          <p:cNvSpPr>
            <a:spLocks noGrp="1" noRot="1" noChangeAspect="1"/>
          </p:cNvSpPr>
          <p:nvPr>
            <p:ph type="sldImg" idx="2"/>
          </p:nvPr>
        </p:nvSpPr>
        <p:spPr>
          <a:xfrm>
            <a:off x="3673475" y="525463"/>
            <a:ext cx="1936750" cy="26241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8688" y="3324225"/>
            <a:ext cx="7426325" cy="3148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46863"/>
            <a:ext cx="4022725" cy="3492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59388" y="6646863"/>
            <a:ext cx="4022725" cy="349250"/>
          </a:xfrm>
          <a:prstGeom prst="rect">
            <a:avLst/>
          </a:prstGeom>
        </p:spPr>
        <p:txBody>
          <a:bodyPr vert="horz" lIns="91440" tIns="45720" rIns="91440" bIns="45720" rtlCol="0" anchor="b"/>
          <a:lstStyle>
            <a:lvl1pPr algn="r">
              <a:defRPr sz="1200"/>
            </a:lvl1pPr>
          </a:lstStyle>
          <a:p>
            <a:fld id="{446CFA36-4FD4-4172-BE75-D749776AEA35}" type="slidenum">
              <a:rPr lang="en-US" smtClean="0"/>
              <a:t>‹#›</a:t>
            </a:fld>
            <a:endParaRPr lang="en-US" dirty="0"/>
          </a:p>
        </p:txBody>
      </p:sp>
    </p:spTree>
    <p:extLst>
      <p:ext uri="{BB962C8B-B14F-4D97-AF65-F5344CB8AC3E}">
        <p14:creationId xmlns:p14="http://schemas.microsoft.com/office/powerpoint/2010/main" val="289991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3475" y="525463"/>
            <a:ext cx="1936750" cy="2624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6CFA36-4FD4-4172-BE75-D749776AEA35}" type="slidenum">
              <a:rPr lang="en-US" smtClean="0"/>
              <a:t>1</a:t>
            </a:fld>
            <a:endParaRPr lang="en-US" dirty="0"/>
          </a:p>
        </p:txBody>
      </p:sp>
    </p:spTree>
    <p:extLst>
      <p:ext uri="{BB962C8B-B14F-4D97-AF65-F5344CB8AC3E}">
        <p14:creationId xmlns:p14="http://schemas.microsoft.com/office/powerpoint/2010/main" val="183542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7" y="13862925"/>
            <a:ext cx="27979688" cy="9563309"/>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523" y="25285527"/>
            <a:ext cx="23043356" cy="114053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189C2FF-7CED-4D74-81A6-26C399E41DC9}" type="slidenum">
              <a:rPr lang="en-US"/>
              <a:pPr/>
              <a:t>‹#›</a:t>
            </a:fld>
            <a:endParaRPr lang="en-US" dirty="0"/>
          </a:p>
        </p:txBody>
      </p:sp>
    </p:spTree>
    <p:extLst>
      <p:ext uri="{BB962C8B-B14F-4D97-AF65-F5344CB8AC3E}">
        <p14:creationId xmlns:p14="http://schemas.microsoft.com/office/powerpoint/2010/main" val="348389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04D1825-5F07-49CF-869D-D52EC8D6AB04}" type="slidenum">
              <a:rPr lang="en-US"/>
              <a:pPr/>
              <a:t>‹#›</a:t>
            </a:fld>
            <a:endParaRPr lang="en-US" dirty="0"/>
          </a:p>
        </p:txBody>
      </p:sp>
    </p:spTree>
    <p:extLst>
      <p:ext uri="{BB962C8B-B14F-4D97-AF65-F5344CB8AC3E}">
        <p14:creationId xmlns:p14="http://schemas.microsoft.com/office/powerpoint/2010/main" val="58106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0" y="1786127"/>
            <a:ext cx="7406878" cy="38074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445" y="1786127"/>
            <a:ext cx="22106335" cy="3807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00B4CC2-307F-4B02-99A7-6933D9C065AD}" type="slidenum">
              <a:rPr lang="en-US"/>
              <a:pPr/>
              <a:t>‹#›</a:t>
            </a:fld>
            <a:endParaRPr lang="en-US" dirty="0"/>
          </a:p>
        </p:txBody>
      </p:sp>
    </p:spTree>
    <p:extLst>
      <p:ext uri="{BB962C8B-B14F-4D97-AF65-F5344CB8AC3E}">
        <p14:creationId xmlns:p14="http://schemas.microsoft.com/office/powerpoint/2010/main" val="206546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ABD65F3-D901-49D3-99C6-118BF399DC0F}" type="slidenum">
              <a:rPr lang="en-US"/>
              <a:pPr/>
              <a:t>‹#›</a:t>
            </a:fld>
            <a:endParaRPr lang="en-US" dirty="0"/>
          </a:p>
        </p:txBody>
      </p:sp>
    </p:spTree>
    <p:extLst>
      <p:ext uri="{BB962C8B-B14F-4D97-AF65-F5344CB8AC3E}">
        <p14:creationId xmlns:p14="http://schemas.microsoft.com/office/powerpoint/2010/main" val="409189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8" y="28674874"/>
            <a:ext cx="27980880" cy="88617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8" y="18913575"/>
            <a:ext cx="27980880" cy="97612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72C4949-583D-42E5-8CB6-9833A99E50E5}" type="slidenum">
              <a:rPr lang="en-US"/>
              <a:pPr/>
              <a:t>‹#›</a:t>
            </a:fld>
            <a:endParaRPr lang="en-US" dirty="0"/>
          </a:p>
        </p:txBody>
      </p:sp>
    </p:spTree>
    <p:extLst>
      <p:ext uri="{BB962C8B-B14F-4D97-AF65-F5344CB8AC3E}">
        <p14:creationId xmlns:p14="http://schemas.microsoft.com/office/powerpoint/2010/main" val="138985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446" y="10411182"/>
            <a:ext cx="14756606" cy="294495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16354" y="10411182"/>
            <a:ext cx="14756606" cy="2944957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856C4BA-EFA1-490D-9EB0-AE18344D6227}" type="slidenum">
              <a:rPr lang="en-US"/>
              <a:pPr/>
              <a:t>‹#›</a:t>
            </a:fld>
            <a:endParaRPr lang="en-US" dirty="0"/>
          </a:p>
        </p:txBody>
      </p:sp>
    </p:spTree>
    <p:extLst>
      <p:ext uri="{BB962C8B-B14F-4D97-AF65-F5344CB8AC3E}">
        <p14:creationId xmlns:p14="http://schemas.microsoft.com/office/powerpoint/2010/main" val="2979890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447" y="9989406"/>
            <a:ext cx="14544675" cy="41618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5447" y="14151296"/>
            <a:ext cx="14544675" cy="257094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332" y="9989406"/>
            <a:ext cx="14550628" cy="41618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332" y="14151296"/>
            <a:ext cx="14550628" cy="257094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18DDD3F5-4F26-4EF6-8000-BDD619F8E9BD}" type="slidenum">
              <a:rPr lang="en-US"/>
              <a:pPr/>
              <a:t>‹#›</a:t>
            </a:fld>
            <a:endParaRPr lang="en-US" dirty="0"/>
          </a:p>
        </p:txBody>
      </p:sp>
    </p:spTree>
    <p:extLst>
      <p:ext uri="{BB962C8B-B14F-4D97-AF65-F5344CB8AC3E}">
        <p14:creationId xmlns:p14="http://schemas.microsoft.com/office/powerpoint/2010/main" val="426261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8B9F9C9-01B4-4C1A-BBB0-359F80C468C8}" type="slidenum">
              <a:rPr lang="en-US"/>
              <a:pPr/>
              <a:t>‹#›</a:t>
            </a:fld>
            <a:endParaRPr lang="en-US" dirty="0"/>
          </a:p>
        </p:txBody>
      </p:sp>
    </p:spTree>
    <p:extLst>
      <p:ext uri="{BB962C8B-B14F-4D97-AF65-F5344CB8AC3E}">
        <p14:creationId xmlns:p14="http://schemas.microsoft.com/office/powerpoint/2010/main" val="142472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B57C8A4-024C-4B62-939E-491C363EE6E8}" type="slidenum">
              <a:rPr lang="en-US"/>
              <a:pPr/>
              <a:t>‹#›</a:t>
            </a:fld>
            <a:endParaRPr lang="en-US" dirty="0"/>
          </a:p>
        </p:txBody>
      </p:sp>
    </p:spTree>
    <p:extLst>
      <p:ext uri="{BB962C8B-B14F-4D97-AF65-F5344CB8AC3E}">
        <p14:creationId xmlns:p14="http://schemas.microsoft.com/office/powerpoint/2010/main" val="407735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6" y="1777519"/>
            <a:ext cx="10829925" cy="755983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70657" y="1777519"/>
            <a:ext cx="18402300" cy="380832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446" y="9337354"/>
            <a:ext cx="10829925" cy="30523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3CB6B92-6F46-4B2E-BD2D-63BAF0DA59F6}" type="slidenum">
              <a:rPr lang="en-US"/>
              <a:pPr/>
              <a:t>‹#›</a:t>
            </a:fld>
            <a:endParaRPr lang="en-US" dirty="0"/>
          </a:p>
        </p:txBody>
      </p:sp>
    </p:spTree>
    <p:extLst>
      <p:ext uri="{BB962C8B-B14F-4D97-AF65-F5344CB8AC3E}">
        <p14:creationId xmlns:p14="http://schemas.microsoft.com/office/powerpoint/2010/main" val="240745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9" y="31235706"/>
            <a:ext cx="19751277" cy="368845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999" y="3987590"/>
            <a:ext cx="19751277" cy="267725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451999" y="34924165"/>
            <a:ext cx="19751277" cy="52357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C41FD2E-0FE3-4391-A0B2-6C6AA77930A2}" type="slidenum">
              <a:rPr lang="en-US"/>
              <a:pPr/>
              <a:t>‹#›</a:t>
            </a:fld>
            <a:endParaRPr lang="en-US" dirty="0"/>
          </a:p>
        </p:txBody>
      </p:sp>
    </p:spTree>
    <p:extLst>
      <p:ext uri="{BB962C8B-B14F-4D97-AF65-F5344CB8AC3E}">
        <p14:creationId xmlns:p14="http://schemas.microsoft.com/office/powerpoint/2010/main" val="4054326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5" y="1786127"/>
            <a:ext cx="29627512" cy="743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768" tIns="219389" rIns="438768" bIns="21938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45445" y="10411182"/>
            <a:ext cx="29627512" cy="2944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768" tIns="219389" rIns="438768" bIns="2193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45444" y="40635457"/>
            <a:ext cx="7681912" cy="309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768" tIns="219389" rIns="438768" bIns="219389" numCol="1" anchor="t" anchorCtr="0" compatLnSpc="1">
            <a:prstTxWarp prst="textNoShape">
              <a:avLst/>
            </a:prstTxWarp>
          </a:bodyPr>
          <a:lstStyle>
            <a:lvl1pPr defTabSz="4389438">
              <a:defRPr sz="6700"/>
            </a:lvl1pPr>
          </a:lstStyle>
          <a:p>
            <a:endParaRPr lang="en-US" dirty="0"/>
          </a:p>
        </p:txBody>
      </p:sp>
      <p:sp>
        <p:nvSpPr>
          <p:cNvPr id="1029" name="Rectangle 5"/>
          <p:cNvSpPr>
            <a:spLocks noGrp="1" noChangeArrowheads="1"/>
          </p:cNvSpPr>
          <p:nvPr>
            <p:ph type="ftr" sz="quarter" idx="3"/>
          </p:nvPr>
        </p:nvSpPr>
        <p:spPr bwMode="auto">
          <a:xfrm>
            <a:off x="11246645" y="40635457"/>
            <a:ext cx="10425112" cy="309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768" tIns="219389" rIns="438768" bIns="219389" numCol="1" anchor="t" anchorCtr="0" compatLnSpc="1">
            <a:prstTxWarp prst="textNoShape">
              <a:avLst/>
            </a:prstTxWarp>
          </a:bodyPr>
          <a:lstStyle>
            <a:lvl1pPr algn="ctr" defTabSz="4389438">
              <a:defRPr sz="6700"/>
            </a:lvl1pPr>
          </a:lstStyle>
          <a:p>
            <a:endParaRPr lang="en-US" dirty="0"/>
          </a:p>
        </p:txBody>
      </p:sp>
      <p:sp>
        <p:nvSpPr>
          <p:cNvPr id="1030" name="Rectangle 6"/>
          <p:cNvSpPr>
            <a:spLocks noGrp="1" noChangeArrowheads="1"/>
          </p:cNvSpPr>
          <p:nvPr>
            <p:ph type="sldNum" sz="quarter" idx="4"/>
          </p:nvPr>
        </p:nvSpPr>
        <p:spPr bwMode="auto">
          <a:xfrm>
            <a:off x="23591044" y="40635457"/>
            <a:ext cx="7681912" cy="309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768" tIns="219389" rIns="438768" bIns="219389" numCol="1" anchor="t" anchorCtr="0" compatLnSpc="1">
            <a:prstTxWarp prst="textNoShape">
              <a:avLst/>
            </a:prstTxWarp>
          </a:bodyPr>
          <a:lstStyle>
            <a:lvl1pPr algn="r" defTabSz="4389438">
              <a:defRPr sz="6700"/>
            </a:lvl1pPr>
          </a:lstStyle>
          <a:p>
            <a:fld id="{C9F6701B-DC3D-4D2D-BD8D-2569EC45D17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oleObject" Target="../embeddings/oleObject5.bin"/><Relationship Id="rId21" Type="http://schemas.openxmlformats.org/officeDocument/2006/relationships/image" Target="../media/image5.emf"/><Relationship Id="rId22" Type="http://schemas.openxmlformats.org/officeDocument/2006/relationships/oleObject" Target="../embeddings/oleObject6.bin"/><Relationship Id="rId23" Type="http://schemas.openxmlformats.org/officeDocument/2006/relationships/image" Target="../media/image6.emf"/><Relationship Id="rId24" Type="http://schemas.openxmlformats.org/officeDocument/2006/relationships/image" Target="../media/image15.jpeg"/><Relationship Id="rId25" Type="http://schemas.openxmlformats.org/officeDocument/2006/relationships/image" Target="../media/image16.jpeg"/><Relationship Id="rId26" Type="http://schemas.openxmlformats.org/officeDocument/2006/relationships/image" Target="../media/image17.jpeg"/><Relationship Id="rId27" Type="http://schemas.openxmlformats.org/officeDocument/2006/relationships/image" Target="../media/image18.jpeg"/><Relationship Id="rId28" Type="http://schemas.openxmlformats.org/officeDocument/2006/relationships/image" Target="../media/image19.png"/><Relationship Id="rId29" Type="http://schemas.openxmlformats.org/officeDocument/2006/relationships/image" Target="../media/image20.jp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7.jpeg"/><Relationship Id="rId5" Type="http://schemas.openxmlformats.org/officeDocument/2006/relationships/image" Target="../media/image8.png"/><Relationship Id="rId30" Type="http://schemas.openxmlformats.org/officeDocument/2006/relationships/image" Target="../media/image21.jpg"/><Relationship Id="rId31" Type="http://schemas.openxmlformats.org/officeDocument/2006/relationships/image" Target="../media/image22.png"/><Relationship Id="rId32" Type="http://schemas.openxmlformats.org/officeDocument/2006/relationships/image" Target="../media/image23.jpeg"/><Relationship Id="rId9"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33" Type="http://schemas.openxmlformats.org/officeDocument/2006/relationships/image" Target="../media/image24.png"/><Relationship Id="rId34" Type="http://schemas.openxmlformats.org/officeDocument/2006/relationships/image" Target="../media/image25.png"/><Relationship Id="rId35" Type="http://schemas.openxmlformats.org/officeDocument/2006/relationships/image" Target="../media/image26.png"/><Relationship Id="rId10" Type="http://schemas.openxmlformats.org/officeDocument/2006/relationships/image" Target="../media/image13.png"/><Relationship Id="rId11" Type="http://schemas.openxmlformats.org/officeDocument/2006/relationships/oleObject" Target="../embeddings/oleObject1.bin"/><Relationship Id="rId12" Type="http://schemas.openxmlformats.org/officeDocument/2006/relationships/image" Target="../media/image1.emf"/><Relationship Id="rId13" Type="http://schemas.openxmlformats.org/officeDocument/2006/relationships/image" Target="../media/image14.png"/><Relationship Id="rId14" Type="http://schemas.openxmlformats.org/officeDocument/2006/relationships/oleObject" Target="../embeddings/oleObject2.bin"/><Relationship Id="rId15" Type="http://schemas.openxmlformats.org/officeDocument/2006/relationships/image" Target="../media/image2.emf"/><Relationship Id="rId16" Type="http://schemas.openxmlformats.org/officeDocument/2006/relationships/oleObject" Target="../embeddings/oleObject3.bin"/><Relationship Id="rId17" Type="http://schemas.openxmlformats.org/officeDocument/2006/relationships/image" Target="../media/image3.emf"/><Relationship Id="rId18" Type="http://schemas.openxmlformats.org/officeDocument/2006/relationships/oleObject" Target="../embeddings/oleObject4.bin"/><Relationship Id="rId19"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524000" y="670719"/>
            <a:ext cx="29184600" cy="255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1" tIns="45701" rIns="91411" bIns="45701">
            <a:spAutoFit/>
          </a:bodyPr>
          <a:lstStyle/>
          <a:p>
            <a:pPr algn="ctr"/>
            <a:r>
              <a:rPr lang="en-US" sz="8000" b="1" dirty="0" smtClean="0">
                <a:latin typeface="+mj-lt"/>
              </a:rPr>
              <a:t>Consistency of </a:t>
            </a:r>
            <a:r>
              <a:rPr lang="en-US" sz="8000" b="1" dirty="0">
                <a:latin typeface="+mj-lt"/>
              </a:rPr>
              <a:t>reflected moonlight based nighttime precipitation product with its daytime equivalent.</a:t>
            </a:r>
            <a:endParaRPr lang="en-US" sz="8000" b="1" dirty="0">
              <a:latin typeface="+mj-lt"/>
              <a:cs typeface="Andalus" pitchFamily="18" charset="-78"/>
            </a:endParaRPr>
          </a:p>
        </p:txBody>
      </p:sp>
      <p:sp>
        <p:nvSpPr>
          <p:cNvPr id="2053" name="Text Box 5"/>
          <p:cNvSpPr txBox="1">
            <a:spLocks noChangeArrowheads="1"/>
          </p:cNvSpPr>
          <p:nvPr/>
        </p:nvSpPr>
        <p:spPr bwMode="auto">
          <a:xfrm>
            <a:off x="3581400" y="3566319"/>
            <a:ext cx="24307800" cy="92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1" tIns="45701" rIns="91411" bIns="45701">
            <a:spAutoFit/>
          </a:bodyPr>
          <a:lstStyle>
            <a:lvl1pPr defTabSz="4702175">
              <a:defRPr>
                <a:solidFill>
                  <a:schemeClr val="tx1"/>
                </a:solidFill>
                <a:latin typeface="Arial" charset="0"/>
              </a:defRPr>
            </a:lvl1pPr>
            <a:lvl2pPr defTabSz="4702175">
              <a:defRPr>
                <a:solidFill>
                  <a:schemeClr val="tx1"/>
                </a:solidFill>
                <a:latin typeface="Arial" charset="0"/>
              </a:defRPr>
            </a:lvl2pPr>
            <a:lvl3pPr defTabSz="4702175">
              <a:defRPr>
                <a:solidFill>
                  <a:schemeClr val="tx1"/>
                </a:solidFill>
                <a:latin typeface="Arial" charset="0"/>
              </a:defRPr>
            </a:lvl3pPr>
            <a:lvl4pPr defTabSz="4702175">
              <a:defRPr>
                <a:solidFill>
                  <a:schemeClr val="tx1"/>
                </a:solidFill>
                <a:latin typeface="Arial" charset="0"/>
              </a:defRPr>
            </a:lvl4pPr>
            <a:lvl5pPr defTabSz="4702175">
              <a:defRPr>
                <a:solidFill>
                  <a:schemeClr val="tx1"/>
                </a:solidFill>
                <a:latin typeface="Arial" charset="0"/>
              </a:defRPr>
            </a:lvl5pPr>
            <a:lvl6pPr defTabSz="4702175" fontAlgn="base">
              <a:spcBef>
                <a:spcPct val="0"/>
              </a:spcBef>
              <a:spcAft>
                <a:spcPct val="0"/>
              </a:spcAft>
              <a:defRPr>
                <a:solidFill>
                  <a:schemeClr val="tx1"/>
                </a:solidFill>
                <a:latin typeface="Arial" charset="0"/>
              </a:defRPr>
            </a:lvl6pPr>
            <a:lvl7pPr defTabSz="4702175" fontAlgn="base">
              <a:spcBef>
                <a:spcPct val="0"/>
              </a:spcBef>
              <a:spcAft>
                <a:spcPct val="0"/>
              </a:spcAft>
              <a:defRPr>
                <a:solidFill>
                  <a:schemeClr val="tx1"/>
                </a:solidFill>
                <a:latin typeface="Arial" charset="0"/>
              </a:defRPr>
            </a:lvl7pPr>
            <a:lvl8pPr defTabSz="4702175" fontAlgn="base">
              <a:spcBef>
                <a:spcPct val="0"/>
              </a:spcBef>
              <a:spcAft>
                <a:spcPct val="0"/>
              </a:spcAft>
              <a:defRPr>
                <a:solidFill>
                  <a:schemeClr val="tx1"/>
                </a:solidFill>
                <a:latin typeface="Arial" charset="0"/>
              </a:defRPr>
            </a:lvl8pPr>
            <a:lvl9pPr defTabSz="4702175" fontAlgn="base">
              <a:spcBef>
                <a:spcPct val="0"/>
              </a:spcBef>
              <a:spcAft>
                <a:spcPct val="0"/>
              </a:spcAft>
              <a:defRPr>
                <a:solidFill>
                  <a:schemeClr val="tx1"/>
                </a:solidFill>
                <a:latin typeface="Arial" charset="0"/>
              </a:defRPr>
            </a:lvl9pPr>
          </a:lstStyle>
          <a:p>
            <a:pPr algn="ctr"/>
            <a:r>
              <a:rPr lang="en-US" sz="5400" b="1" dirty="0"/>
              <a:t>Andi </a:t>
            </a:r>
            <a:r>
              <a:rPr lang="en-US" sz="5400" b="1" dirty="0" smtClean="0"/>
              <a:t>Walther</a:t>
            </a:r>
            <a:r>
              <a:rPr lang="en-US" sz="5400" b="1" baseline="30000" dirty="0" smtClean="0"/>
              <a:t>1 </a:t>
            </a:r>
            <a:r>
              <a:rPr lang="en-US" sz="5400" b="1" dirty="0" smtClean="0"/>
              <a:t>, Steven Miller</a:t>
            </a:r>
            <a:r>
              <a:rPr lang="en-US" sz="5400" b="1" baseline="30000" dirty="0" smtClean="0"/>
              <a:t>3</a:t>
            </a:r>
            <a:r>
              <a:rPr lang="en-US" sz="5400" b="1" dirty="0" smtClean="0"/>
              <a:t>, Denis Botambekov</a:t>
            </a:r>
            <a:r>
              <a:rPr lang="en-US" sz="5400" b="1" baseline="30000" dirty="0" smtClean="0"/>
              <a:t>1</a:t>
            </a:r>
            <a:r>
              <a:rPr lang="en-US" sz="5400" b="1" dirty="0" smtClean="0"/>
              <a:t> and</a:t>
            </a:r>
            <a:r>
              <a:rPr lang="en-US" sz="5400" b="1" baseline="30000" dirty="0" smtClean="0"/>
              <a:t> </a:t>
            </a:r>
            <a:r>
              <a:rPr lang="en-US" sz="5400" b="1" dirty="0" smtClean="0"/>
              <a:t>Andrew Heidinger</a:t>
            </a:r>
            <a:r>
              <a:rPr lang="en-US" sz="5400" baseline="30000" dirty="0" smtClean="0"/>
              <a:t>2</a:t>
            </a:r>
            <a:endParaRPr lang="en-US" sz="5400" baseline="30000" dirty="0"/>
          </a:p>
        </p:txBody>
      </p:sp>
      <p:sp>
        <p:nvSpPr>
          <p:cNvPr id="2054" name="Text Box 6"/>
          <p:cNvSpPr txBox="1">
            <a:spLocks noChangeArrowheads="1"/>
          </p:cNvSpPr>
          <p:nvPr/>
        </p:nvSpPr>
        <p:spPr bwMode="auto">
          <a:xfrm>
            <a:off x="6477000" y="4274047"/>
            <a:ext cx="16305610" cy="210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1" rIns="91411" bIns="45701" anchor="ctr">
            <a:spAutoFit/>
          </a:bodyPr>
          <a:lstStyle/>
          <a:p>
            <a:pPr algn="ctr" eaLnBrk="0" hangingPunct="0"/>
            <a:endParaRPr lang="en-US" sz="2800" baseline="30000" dirty="0" smtClean="0"/>
          </a:p>
          <a:p>
            <a:pPr algn="ctr" eaLnBrk="0" hangingPunct="0"/>
            <a:r>
              <a:rPr lang="en-US" sz="2800" baseline="30000" dirty="0" smtClean="0"/>
              <a:t>1</a:t>
            </a:r>
            <a:r>
              <a:rPr lang="en-US" sz="2800" dirty="0" smtClean="0"/>
              <a:t>Cooperative </a:t>
            </a:r>
            <a:r>
              <a:rPr lang="en-US" sz="2800" dirty="0"/>
              <a:t>Institute for </a:t>
            </a:r>
            <a:r>
              <a:rPr lang="en-US" sz="2800" dirty="0">
                <a:solidFill>
                  <a:schemeClr val="tx2"/>
                </a:solidFill>
              </a:rPr>
              <a:t>Meteorological</a:t>
            </a:r>
            <a:r>
              <a:rPr lang="en-US" sz="2800" dirty="0"/>
              <a:t> Satellite Studies, Space Science and Engineering Center, University of Wisconsin-</a:t>
            </a:r>
            <a:r>
              <a:rPr lang="en-US" sz="2800" dirty="0" smtClean="0"/>
              <a:t>Madison, Madison, WI</a:t>
            </a:r>
            <a:endParaRPr lang="en-US" sz="2800" dirty="0"/>
          </a:p>
          <a:p>
            <a:pPr algn="ctr" eaLnBrk="0" hangingPunct="0"/>
            <a:r>
              <a:rPr lang="en-US" sz="2800" baseline="30000" dirty="0" smtClean="0"/>
              <a:t>2</a:t>
            </a:r>
            <a:r>
              <a:rPr lang="en-US" sz="2800" dirty="0" smtClean="0"/>
              <a:t>Center </a:t>
            </a:r>
            <a:r>
              <a:rPr lang="en-US" sz="2800" dirty="0" smtClean="0"/>
              <a:t>for Satellite Applications and Research (STAR), </a:t>
            </a:r>
            <a:r>
              <a:rPr lang="en-US" sz="2800" dirty="0"/>
              <a:t>NOAA / NESDIS, Madison, </a:t>
            </a:r>
            <a:r>
              <a:rPr lang="en-US" sz="2800" dirty="0" smtClean="0"/>
              <a:t>WI</a:t>
            </a:r>
          </a:p>
          <a:p>
            <a:pPr algn="ctr" eaLnBrk="0" hangingPunct="0"/>
            <a:r>
              <a:rPr lang="en-US" sz="2800" baseline="30000" dirty="0" smtClean="0"/>
              <a:t>3</a:t>
            </a:r>
            <a:r>
              <a:rPr lang="en-US" sz="2800" dirty="0" smtClean="0"/>
              <a:t>CIRA, Fort Collins, CO</a:t>
            </a:r>
            <a:endParaRPr lang="en-US" sz="2800" dirty="0" smtClean="0"/>
          </a:p>
        </p:txBody>
      </p:sp>
      <p:pic>
        <p:nvPicPr>
          <p:cNvPr id="2571" name="Picture 523" descr="C:\CIMSS\Conferences and Workshops\AGU-San Francisco\pics\logos\noaa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90119"/>
            <a:ext cx="2513764" cy="2743200"/>
          </a:xfrm>
          <a:prstGeom prst="rect">
            <a:avLst/>
          </a:prstGeom>
          <a:noFill/>
          <a:extLst>
            <a:ext uri="{909E8E84-426E-40dd-AFC4-6F175D3DCCD1}">
              <a14:hiddenFill xmlns:a14="http://schemas.microsoft.com/office/drawing/2010/main">
                <a:solidFill>
                  <a:srgbClr val="FFFFFF"/>
                </a:solidFill>
              </a14:hiddenFill>
            </a:ext>
          </a:extLst>
        </p:spPr>
      </p:pic>
      <p:sp>
        <p:nvSpPr>
          <p:cNvPr id="68" name="Line 399"/>
          <p:cNvSpPr>
            <a:spLocks noChangeShapeType="1"/>
          </p:cNvSpPr>
          <p:nvPr/>
        </p:nvSpPr>
        <p:spPr bwMode="auto">
          <a:xfrm rot="5400000">
            <a:off x="16302991" y="-8926671"/>
            <a:ext cx="0" cy="309295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577" name="Picture 529" descr="C:\CIMSS\Conferences and Workshops\AGU-San Francisco\pics\logos\SSEC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89400" y="594519"/>
            <a:ext cx="3052000" cy="24995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CIMSS\Different\logos\NOAA_STAR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94519"/>
            <a:ext cx="2728670" cy="2858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79800" y="3566319"/>
            <a:ext cx="3721812" cy="2651928"/>
          </a:xfrm>
          <a:prstGeom prst="rect">
            <a:avLst/>
          </a:prstGeom>
        </p:spPr>
      </p:pic>
      <p:sp>
        <p:nvSpPr>
          <p:cNvPr id="27" name="TextBox 26"/>
          <p:cNvSpPr txBox="1"/>
          <p:nvPr/>
        </p:nvSpPr>
        <p:spPr>
          <a:xfrm>
            <a:off x="533400" y="7071519"/>
            <a:ext cx="15544800" cy="3970318"/>
          </a:xfrm>
          <a:prstGeom prst="rect">
            <a:avLst/>
          </a:prstGeom>
          <a:noFill/>
          <a:ln>
            <a:solidFill>
              <a:srgbClr val="C00000"/>
            </a:solidFill>
          </a:ln>
        </p:spPr>
        <p:txBody>
          <a:bodyPr wrap="square" rtlCol="0">
            <a:spAutoFit/>
          </a:bodyPr>
          <a:lstStyle/>
          <a:p>
            <a:pPr algn="ctr"/>
            <a:r>
              <a:rPr lang="en-US" sz="3600" b="1" dirty="0" smtClean="0"/>
              <a:t>Introduction </a:t>
            </a:r>
            <a:endParaRPr lang="en-US" sz="4800" dirty="0" smtClean="0"/>
          </a:p>
          <a:p>
            <a:pPr marL="685800" indent="-685800">
              <a:buFont typeface="Arial"/>
              <a:buChar char="•"/>
            </a:pPr>
            <a:r>
              <a:rPr lang="en-US" sz="2400" dirty="0" smtClean="0"/>
              <a:t>Rain rate can be estimated with empirical methods from cloud optical properties derived by VIS/NIR measurements. </a:t>
            </a:r>
            <a:r>
              <a:rPr lang="en-US" sz="2400" dirty="0"/>
              <a:t>Several publications show examples for daytime techniques to derive rain rate. </a:t>
            </a:r>
            <a:endParaRPr lang="en-US" sz="2400" dirty="0" smtClean="0"/>
          </a:p>
          <a:p>
            <a:pPr marL="685800" indent="-685800">
              <a:buFont typeface="Arial"/>
              <a:buChar char="•"/>
            </a:pPr>
            <a:r>
              <a:rPr lang="en-US" sz="2400" dirty="0" smtClean="0"/>
              <a:t>The Daytime </a:t>
            </a:r>
            <a:r>
              <a:rPr lang="en-US" sz="2400" dirty="0"/>
              <a:t>Cloud Optical and Microphysical Properties </a:t>
            </a:r>
            <a:r>
              <a:rPr lang="en-US" sz="2400" dirty="0" smtClean="0"/>
              <a:t>(DCOMP) is the official NOAA retrieval for GOES-ABI and VIIRS developed at University of Wisconsin.</a:t>
            </a:r>
            <a:endParaRPr lang="en-US" sz="2400" dirty="0" smtClean="0"/>
          </a:p>
          <a:p>
            <a:pPr marL="685800" indent="-685800">
              <a:buFont typeface="Arial"/>
              <a:buChar char="•"/>
            </a:pPr>
            <a:r>
              <a:rPr lang="en-US" sz="2400" dirty="0" smtClean="0"/>
              <a:t>The Nighttime Lunar Cloud Optical and Microphysical Properties (NLCOMP) algorithm is a reflected- moonlight-based retrieval for cloud optical properties Cloud Optical Thickness, Effective Radius and Cloud Water path which measures first time also at night by VIIRS Day/Night band channel.</a:t>
            </a:r>
          </a:p>
          <a:p>
            <a:pPr marL="685800" indent="-685800">
              <a:buFont typeface="Arial"/>
              <a:buChar char="•"/>
            </a:pPr>
            <a:r>
              <a:rPr lang="en-US" sz="2400" dirty="0" smtClean="0"/>
              <a:t>This poster intents to demonstrate consistency between  daytime and nighttime cloud and precipitation products.</a:t>
            </a:r>
            <a:endParaRPr lang="en-US" sz="2400" dirty="0" smtClean="0"/>
          </a:p>
        </p:txBody>
      </p:sp>
      <p:pic>
        <p:nvPicPr>
          <p:cNvPr id="61" name="image09.png"/>
          <p:cNvPicPr/>
          <p:nvPr/>
        </p:nvPicPr>
        <p:blipFill>
          <a:blip r:embed="rId8"/>
          <a:srcRect r="26994"/>
          <a:stretch>
            <a:fillRect/>
          </a:stretch>
        </p:blipFill>
        <p:spPr>
          <a:xfrm>
            <a:off x="17830800" y="8976519"/>
            <a:ext cx="11125200" cy="5791200"/>
          </a:xfrm>
          <a:prstGeom prst="rect">
            <a:avLst/>
          </a:prstGeom>
          <a:ln/>
        </p:spPr>
      </p:pic>
      <p:pic>
        <p:nvPicPr>
          <p:cNvPr id="62" name="image10.png" descr="alaska_2014283_10.png"/>
          <p:cNvPicPr/>
          <p:nvPr/>
        </p:nvPicPr>
        <p:blipFill>
          <a:blip r:embed="rId9"/>
          <a:srcRect/>
          <a:stretch>
            <a:fillRect/>
          </a:stretch>
        </p:blipFill>
        <p:spPr>
          <a:xfrm>
            <a:off x="16992600" y="23530719"/>
            <a:ext cx="6858000" cy="6542405"/>
          </a:xfrm>
          <a:prstGeom prst="rect">
            <a:avLst/>
          </a:prstGeom>
          <a:ln/>
        </p:spPr>
      </p:pic>
      <p:pic>
        <p:nvPicPr>
          <p:cNvPr id="64" name="image11.png" descr="alaska_mirs_2014283_10.png"/>
          <p:cNvPicPr/>
          <p:nvPr/>
        </p:nvPicPr>
        <p:blipFill>
          <a:blip r:embed="rId10"/>
          <a:srcRect/>
          <a:stretch>
            <a:fillRect/>
          </a:stretch>
        </p:blipFill>
        <p:spPr>
          <a:xfrm>
            <a:off x="25222200" y="25511919"/>
            <a:ext cx="4114800" cy="3429000"/>
          </a:xfrm>
          <a:prstGeom prst="rect">
            <a:avLst/>
          </a:prstGeom>
          <a:ln/>
        </p:spPr>
      </p:pic>
      <p:graphicFrame>
        <p:nvGraphicFramePr>
          <p:cNvPr id="10" name="Object 9"/>
          <p:cNvGraphicFramePr>
            <a:graphicFrameLocks noChangeAspect="1"/>
          </p:cNvGraphicFramePr>
          <p:nvPr>
            <p:extLst>
              <p:ext uri="{D42A27DB-BD31-4B8C-83A1-F6EECF244321}">
                <p14:modId xmlns:p14="http://schemas.microsoft.com/office/powerpoint/2010/main" val="1358282585"/>
              </p:ext>
            </p:extLst>
          </p:nvPr>
        </p:nvGraphicFramePr>
        <p:xfrm>
          <a:off x="17602200" y="19568320"/>
          <a:ext cx="2743200" cy="872450"/>
        </p:xfrm>
        <a:graphic>
          <a:graphicData uri="http://schemas.openxmlformats.org/presentationml/2006/ole">
            <mc:AlternateContent xmlns:mc="http://schemas.openxmlformats.org/markup-compatibility/2006">
              <mc:Choice xmlns:v="urn:schemas-microsoft-com:vml" Requires="v">
                <p:oleObj spid="_x0000_s1269" name="Equation" r:id="rId11" imgW="1346200" imgH="254000" progId="Equation.DSMT4">
                  <p:embed/>
                </p:oleObj>
              </mc:Choice>
              <mc:Fallback>
                <p:oleObj name="Equation" r:id="rId11" imgW="1346200" imgH="254000" progId="Equation.DSMT4">
                  <p:embed/>
                  <p:pic>
                    <p:nvPicPr>
                      <p:cNvPr id="0" name=""/>
                      <p:cNvPicPr/>
                      <p:nvPr/>
                    </p:nvPicPr>
                    <p:blipFill>
                      <a:blip r:embed="rId12"/>
                      <a:stretch>
                        <a:fillRect/>
                      </a:stretch>
                    </p:blipFill>
                    <p:spPr>
                      <a:xfrm>
                        <a:off x="17602200" y="19568320"/>
                        <a:ext cx="2743200" cy="872450"/>
                      </a:xfrm>
                      <a:prstGeom prst="rect">
                        <a:avLst/>
                      </a:prstGeom>
                    </p:spPr>
                  </p:pic>
                </p:oleObj>
              </mc:Fallback>
            </mc:AlternateContent>
          </a:graphicData>
        </a:graphic>
      </p:graphicFrame>
      <p:pic>
        <p:nvPicPr>
          <p:cNvPr id="18" name="Picture 17" descr="Screen Shot 2015-10-22 at 11.27.20 A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0" y="19339719"/>
            <a:ext cx="6477000" cy="5026269"/>
          </a:xfrm>
          <a:prstGeom prst="rect">
            <a:avLst/>
          </a:prstGeom>
        </p:spPr>
      </p:pic>
      <p:graphicFrame>
        <p:nvGraphicFramePr>
          <p:cNvPr id="31" name="Object 30"/>
          <p:cNvGraphicFramePr>
            <a:graphicFrameLocks noChangeAspect="1"/>
          </p:cNvGraphicFramePr>
          <p:nvPr>
            <p:extLst>
              <p:ext uri="{D42A27DB-BD31-4B8C-83A1-F6EECF244321}">
                <p14:modId xmlns:p14="http://schemas.microsoft.com/office/powerpoint/2010/main" val="3995707739"/>
              </p:ext>
            </p:extLst>
          </p:nvPr>
        </p:nvGraphicFramePr>
        <p:xfrm>
          <a:off x="21107400" y="19644519"/>
          <a:ext cx="3962400" cy="1107680"/>
        </p:xfrm>
        <a:graphic>
          <a:graphicData uri="http://schemas.openxmlformats.org/presentationml/2006/ole">
            <mc:AlternateContent xmlns:mc="http://schemas.openxmlformats.org/markup-compatibility/2006">
              <mc:Choice xmlns:v="urn:schemas-microsoft-com:vml" Requires="v">
                <p:oleObj spid="_x0000_s1270" name="Equation" r:id="rId14" imgW="1765300" imgH="431800" progId="Equation.DSMT4">
                  <p:embed/>
                </p:oleObj>
              </mc:Choice>
              <mc:Fallback>
                <p:oleObj name="Equation" r:id="rId14" imgW="1765300" imgH="431800" progId="Equation.DSMT4">
                  <p:embed/>
                  <p:pic>
                    <p:nvPicPr>
                      <p:cNvPr id="0" name=""/>
                      <p:cNvPicPr/>
                      <p:nvPr/>
                    </p:nvPicPr>
                    <p:blipFill>
                      <a:blip r:embed="rId15"/>
                      <a:stretch>
                        <a:fillRect/>
                      </a:stretch>
                    </p:blipFill>
                    <p:spPr>
                      <a:xfrm>
                        <a:off x="21107400" y="19644519"/>
                        <a:ext cx="3962400" cy="1107680"/>
                      </a:xfrm>
                      <a:prstGeom prst="rect">
                        <a:avLst/>
                      </a:prstGeom>
                    </p:spPr>
                  </p:pic>
                </p:oleObj>
              </mc:Fallback>
            </mc:AlternateContent>
          </a:graphicData>
        </a:graphic>
      </p:graphicFrame>
      <p:grpSp>
        <p:nvGrpSpPr>
          <p:cNvPr id="35" name="Group 34"/>
          <p:cNvGrpSpPr/>
          <p:nvPr/>
        </p:nvGrpSpPr>
        <p:grpSpPr>
          <a:xfrm>
            <a:off x="457200" y="25816719"/>
            <a:ext cx="15544800" cy="14742493"/>
            <a:chOff x="685800" y="12786519"/>
            <a:chExt cx="15080776" cy="14742493"/>
          </a:xfrm>
        </p:grpSpPr>
        <p:sp>
          <p:nvSpPr>
            <p:cNvPr id="16" name="TextBox 15"/>
            <p:cNvSpPr txBox="1"/>
            <p:nvPr/>
          </p:nvSpPr>
          <p:spPr>
            <a:xfrm>
              <a:off x="685800" y="12786519"/>
              <a:ext cx="15080776" cy="14742493"/>
            </a:xfrm>
            <a:prstGeom prst="rect">
              <a:avLst/>
            </a:prstGeom>
            <a:solidFill>
              <a:schemeClr val="bg1"/>
            </a:solidFill>
            <a:ln>
              <a:noFill/>
            </a:ln>
          </p:spPr>
          <p:txBody>
            <a:bodyPr wrap="square" rtlCol="0">
              <a:spAutoFit/>
            </a:bodyPr>
            <a:lstStyle/>
            <a:p>
              <a:pPr algn="ctr"/>
              <a:r>
                <a:rPr lang="en-US" sz="4800" b="1" dirty="0" smtClean="0"/>
                <a:t> </a:t>
              </a:r>
              <a:r>
                <a:rPr lang="en-US" sz="3600" b="1" dirty="0" smtClean="0"/>
                <a:t>Nighttime Lunar Cloud Optical and Microphysical   Properties retrieval (NLCOMP): The nighttime equivalent of DCOMP</a:t>
              </a:r>
              <a:endParaRPr lang="en-US" sz="3600" b="1" dirty="0"/>
            </a:p>
            <a:p>
              <a:endParaRPr lang="en-US" sz="2800" dirty="0" smtClean="0"/>
            </a:p>
            <a:p>
              <a:pPr marL="457200" indent="-457200">
                <a:buFont typeface="Arial"/>
                <a:buChar char="•"/>
              </a:pPr>
              <a:r>
                <a:rPr lang="en-US" sz="2800" dirty="0" smtClean="0"/>
                <a:t>Standard approach for </a:t>
              </a:r>
              <a:r>
                <a:rPr lang="en-US" sz="2800" dirty="0" smtClean="0">
                  <a:solidFill>
                    <a:srgbClr val="008000"/>
                  </a:solidFill>
                </a:rPr>
                <a:t>DCOMP</a:t>
              </a:r>
              <a:r>
                <a:rPr lang="en-US" sz="2800" dirty="0" smtClean="0"/>
                <a:t> simultaneous measurements in a visible  and in an  absorbing Near-IR channel </a:t>
              </a:r>
              <a:r>
                <a:rPr lang="en-US" sz="2800" dirty="0"/>
                <a:t>(VIIRS M-12 channel at 3.75 micron)</a:t>
              </a:r>
              <a:endParaRPr lang="en-US" sz="2800" dirty="0" smtClean="0"/>
            </a:p>
            <a:p>
              <a:pPr marL="457200" indent="-457200">
                <a:buFont typeface="Arial"/>
                <a:buChar char="•"/>
              </a:pPr>
              <a:r>
                <a:rPr lang="en-US" sz="2800" dirty="0" smtClean="0"/>
                <a:t>Use of </a:t>
              </a:r>
              <a:r>
                <a:rPr lang="en-US" sz="2800" dirty="0" smtClean="0">
                  <a:solidFill>
                    <a:srgbClr val="008000"/>
                  </a:solidFill>
                </a:rPr>
                <a:t>solar</a:t>
              </a:r>
              <a:r>
                <a:rPr lang="en-US" sz="2800" dirty="0" smtClean="0"/>
                <a:t> reflectance, solar irradiance is known very accurately.</a:t>
              </a:r>
            </a:p>
            <a:p>
              <a:pPr marL="457200" indent="-457200">
                <a:buFont typeface="Arial"/>
                <a:buChar char="•"/>
              </a:pPr>
              <a:r>
                <a:rPr lang="en-US" sz="2800" dirty="0" smtClean="0"/>
                <a:t>NIR channel is in mixed solar/terrestrial region of spectrum around 3.8 micron.</a:t>
              </a:r>
            </a:p>
            <a:p>
              <a:pPr marL="457200" indent="-457200">
                <a:buFont typeface="Arial"/>
                <a:buChar char="•"/>
              </a:pPr>
              <a:r>
                <a:rPr lang="en-US" sz="2800" dirty="0" smtClean="0"/>
                <a:t>Forward model equation set for a given geometrical constellation is:</a:t>
              </a:r>
            </a:p>
            <a:p>
              <a:pPr marL="457200" indent="-457200">
                <a:buFont typeface="Arial"/>
                <a:buChar char="•"/>
              </a:pPr>
              <a:endParaRPr lang="en-US" sz="2800" dirty="0"/>
            </a:p>
            <a:p>
              <a:pPr marL="457200" indent="-457200">
                <a:buFont typeface="Arial"/>
                <a:buChar char="•"/>
              </a:pPr>
              <a:endParaRPr lang="en-US" sz="2800" dirty="0" smtClean="0"/>
            </a:p>
            <a:p>
              <a:pPr marL="457200" indent="-457200">
                <a:buFont typeface="Arial"/>
                <a:buChar char="•"/>
              </a:pPr>
              <a:endParaRPr lang="en-US" sz="2800" dirty="0"/>
            </a:p>
            <a:p>
              <a:pPr marL="457200" indent="-457200">
                <a:buFont typeface="Arial"/>
                <a:buChar char="•"/>
              </a:pPr>
              <a:endParaRPr lang="en-US" sz="2800" dirty="0" smtClean="0"/>
            </a:p>
            <a:p>
              <a:endParaRPr lang="en-US" sz="2800" dirty="0" smtClean="0"/>
            </a:p>
            <a:p>
              <a:pPr marL="457200" indent="-457200">
                <a:buFont typeface="Arial"/>
                <a:buChar char="•"/>
              </a:pPr>
              <a:r>
                <a:rPr lang="en-US" sz="2800" dirty="0"/>
                <a:t>Standard approach for </a:t>
              </a:r>
              <a:r>
                <a:rPr lang="en-US" sz="2800" dirty="0" smtClean="0">
                  <a:solidFill>
                    <a:srgbClr val="FF0000"/>
                  </a:solidFill>
                </a:rPr>
                <a:t>NLCOMP </a:t>
              </a:r>
              <a:r>
                <a:rPr lang="en-US" sz="2800" dirty="0"/>
                <a:t>simultaneous measurements in a visible </a:t>
              </a:r>
              <a:r>
                <a:rPr lang="en-US" sz="2800" dirty="0" smtClean="0"/>
                <a:t>(DNB) and </a:t>
              </a:r>
              <a:r>
                <a:rPr lang="en-US" sz="2800" dirty="0"/>
                <a:t>in an  absorbing Near-IR </a:t>
              </a:r>
              <a:r>
                <a:rPr lang="en-US" sz="2800" dirty="0" smtClean="0"/>
                <a:t>channel (VIIRS M-12 channel at 3.75 micron)</a:t>
              </a:r>
            </a:p>
            <a:p>
              <a:pPr marL="457200" indent="-457200">
                <a:buFont typeface="Arial"/>
                <a:buChar char="•"/>
              </a:pPr>
              <a:r>
                <a:rPr lang="en-US" sz="2800" dirty="0" smtClean="0"/>
                <a:t>Use </a:t>
              </a:r>
              <a:r>
                <a:rPr lang="en-US" sz="2800" dirty="0"/>
                <a:t>of </a:t>
              </a:r>
              <a:r>
                <a:rPr lang="en-US" sz="2800" dirty="0" smtClean="0">
                  <a:solidFill>
                    <a:srgbClr val="FF0000"/>
                  </a:solidFill>
                </a:rPr>
                <a:t>lunar </a:t>
              </a:r>
              <a:r>
                <a:rPr lang="en-US" sz="2800" dirty="0" smtClean="0"/>
                <a:t>reflectance. Lunar </a:t>
              </a:r>
              <a:r>
                <a:rPr lang="en-US" sz="2800" dirty="0"/>
                <a:t>irradiance </a:t>
              </a:r>
              <a:r>
                <a:rPr lang="en-US" sz="2800" dirty="0" smtClean="0"/>
                <a:t>is not known accurately</a:t>
              </a:r>
              <a:r>
                <a:rPr lang="en-US" sz="2800" dirty="0"/>
                <a:t>.</a:t>
              </a:r>
            </a:p>
            <a:p>
              <a:pPr marL="457200" indent="-457200">
                <a:buFont typeface="Arial"/>
                <a:buChar char="•"/>
              </a:pPr>
              <a:r>
                <a:rPr lang="en-US" sz="2800" dirty="0"/>
                <a:t>NIR channel is in </a:t>
              </a:r>
              <a:r>
                <a:rPr lang="en-US" sz="2800" dirty="0" smtClean="0"/>
                <a:t>mixed </a:t>
              </a:r>
              <a:r>
                <a:rPr lang="en-US" sz="2800" strike="sngStrike" dirty="0" smtClean="0"/>
                <a:t>solar</a:t>
              </a:r>
              <a:r>
                <a:rPr lang="en-US" sz="2800" strike="sngStrike" dirty="0"/>
                <a:t>/</a:t>
              </a:r>
              <a:r>
                <a:rPr lang="en-US" sz="2800" dirty="0"/>
                <a:t>terrestrial region of spectrum around 3.8 micron.</a:t>
              </a:r>
            </a:p>
            <a:p>
              <a:pPr marL="457200" indent="-457200">
                <a:buFont typeface="Arial"/>
                <a:buChar char="•"/>
              </a:pPr>
              <a:r>
                <a:rPr lang="en-US" sz="2800" dirty="0"/>
                <a:t>Forward model equation set for a given geometrical constellation is:</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a:p>
              <a:endParaRPr lang="en-US" sz="2800" dirty="0"/>
            </a:p>
          </p:txBody>
        </p:sp>
        <p:graphicFrame>
          <p:nvGraphicFramePr>
            <p:cNvPr id="74" name="Object 7"/>
            <p:cNvGraphicFramePr>
              <a:graphicFrameLocks noChangeAspect="1"/>
            </p:cNvGraphicFramePr>
            <p:nvPr>
              <p:extLst>
                <p:ext uri="{D42A27DB-BD31-4B8C-83A1-F6EECF244321}">
                  <p14:modId xmlns:p14="http://schemas.microsoft.com/office/powerpoint/2010/main" val="2320622967"/>
                </p:ext>
              </p:extLst>
            </p:nvPr>
          </p:nvGraphicFramePr>
          <p:xfrm>
            <a:off x="1524000" y="17206119"/>
            <a:ext cx="5124450" cy="984250"/>
          </p:xfrm>
          <a:graphic>
            <a:graphicData uri="http://schemas.openxmlformats.org/presentationml/2006/ole">
              <mc:AlternateContent xmlns:mc="http://schemas.openxmlformats.org/markup-compatibility/2006">
                <mc:Choice xmlns:v="urn:schemas-microsoft-com:vml" Requires="v">
                  <p:oleObj spid="_x0000_s1271" name="Equation" r:id="rId16" imgW="2247900" imgH="431800" progId="Equation.DSMT4">
                    <p:embed/>
                  </p:oleObj>
                </mc:Choice>
                <mc:Fallback>
                  <p:oleObj name="Equation" r:id="rId16" imgW="2247900" imgH="431800" progId="Equation.DSMT4">
                    <p:embed/>
                    <p:pic>
                      <p:nvPicPr>
                        <p:cNvPr id="0" name=""/>
                        <p:cNvPicPr>
                          <a:picLocks noChangeAspect="1" noChangeArrowheads="1"/>
                        </p:cNvPicPr>
                        <p:nvPr/>
                      </p:nvPicPr>
                      <p:blipFill>
                        <a:blip r:embed="rId17"/>
                        <a:srcRect/>
                        <a:stretch>
                          <a:fillRect/>
                        </a:stretch>
                      </p:blipFill>
                      <p:spPr bwMode="auto">
                        <a:xfrm>
                          <a:off x="1524000" y="17206119"/>
                          <a:ext cx="51244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 name="Object 8"/>
            <p:cNvGraphicFramePr>
              <a:graphicFrameLocks noChangeAspect="1"/>
            </p:cNvGraphicFramePr>
            <p:nvPr>
              <p:extLst>
                <p:ext uri="{D42A27DB-BD31-4B8C-83A1-F6EECF244321}">
                  <p14:modId xmlns:p14="http://schemas.microsoft.com/office/powerpoint/2010/main" val="2822399374"/>
                </p:ext>
              </p:extLst>
            </p:nvPr>
          </p:nvGraphicFramePr>
          <p:xfrm>
            <a:off x="7543800" y="17206119"/>
            <a:ext cx="6723062" cy="1524000"/>
          </p:xfrm>
          <a:graphic>
            <a:graphicData uri="http://schemas.openxmlformats.org/presentationml/2006/ole">
              <mc:AlternateContent xmlns:mc="http://schemas.openxmlformats.org/markup-compatibility/2006">
                <mc:Choice xmlns:v="urn:schemas-microsoft-com:vml" Requires="v">
                  <p:oleObj spid="_x0000_s1272" name="Equation" r:id="rId18" imgW="2971800" imgH="673100" progId="Equation.DSMT4">
                    <p:embed/>
                  </p:oleObj>
                </mc:Choice>
                <mc:Fallback>
                  <p:oleObj name="Equation" r:id="rId18" imgW="2971800" imgH="673100" progId="Equation.DSMT4">
                    <p:embed/>
                    <p:pic>
                      <p:nvPicPr>
                        <p:cNvPr id="0" name=""/>
                        <p:cNvPicPr>
                          <a:picLocks noChangeAspect="1" noChangeArrowheads="1"/>
                        </p:cNvPicPr>
                        <p:nvPr/>
                      </p:nvPicPr>
                      <p:blipFill>
                        <a:blip r:embed="rId19"/>
                        <a:srcRect/>
                        <a:stretch>
                          <a:fillRect/>
                        </a:stretch>
                      </p:blipFill>
                      <p:spPr bwMode="auto">
                        <a:xfrm>
                          <a:off x="7543800" y="17206119"/>
                          <a:ext cx="6723062" cy="1524000"/>
                        </a:xfrm>
                        <a:prstGeom prst="rect">
                          <a:avLst/>
                        </a:prstGeom>
                        <a:noFill/>
                        <a:ln>
                          <a:noFill/>
                        </a:ln>
                      </p:spPr>
                    </p:pic>
                  </p:oleObj>
                </mc:Fallback>
              </mc:AlternateContent>
            </a:graphicData>
          </a:graphic>
        </p:graphicFrame>
        <p:graphicFrame>
          <p:nvGraphicFramePr>
            <p:cNvPr id="76" name="Object 7"/>
            <p:cNvGraphicFramePr>
              <a:graphicFrameLocks noChangeAspect="1"/>
            </p:cNvGraphicFramePr>
            <p:nvPr>
              <p:extLst>
                <p:ext uri="{D42A27DB-BD31-4B8C-83A1-F6EECF244321}">
                  <p14:modId xmlns:p14="http://schemas.microsoft.com/office/powerpoint/2010/main" val="4069377429"/>
                </p:ext>
              </p:extLst>
            </p:nvPr>
          </p:nvGraphicFramePr>
          <p:xfrm>
            <a:off x="1295400" y="21320919"/>
            <a:ext cx="5268912" cy="984250"/>
          </p:xfrm>
          <a:graphic>
            <a:graphicData uri="http://schemas.openxmlformats.org/presentationml/2006/ole">
              <mc:AlternateContent xmlns:mc="http://schemas.openxmlformats.org/markup-compatibility/2006">
                <mc:Choice xmlns:v="urn:schemas-microsoft-com:vml" Requires="v">
                  <p:oleObj spid="_x0000_s1273" name="Equation" r:id="rId20" imgW="2311400" imgH="431800" progId="Equation.DSMT4">
                    <p:embed/>
                  </p:oleObj>
                </mc:Choice>
                <mc:Fallback>
                  <p:oleObj name="Equation" r:id="rId20" imgW="2311400" imgH="431800" progId="Equation.DSMT4">
                    <p:embed/>
                    <p:pic>
                      <p:nvPicPr>
                        <p:cNvPr id="0" name=""/>
                        <p:cNvPicPr>
                          <a:picLocks noChangeAspect="1" noChangeArrowheads="1"/>
                        </p:cNvPicPr>
                        <p:nvPr/>
                      </p:nvPicPr>
                      <p:blipFill>
                        <a:blip r:embed="rId21"/>
                        <a:srcRect/>
                        <a:stretch>
                          <a:fillRect/>
                        </a:stretch>
                      </p:blipFill>
                      <p:spPr bwMode="auto">
                        <a:xfrm>
                          <a:off x="1295400" y="21320919"/>
                          <a:ext cx="5268912" cy="984250"/>
                        </a:xfrm>
                        <a:prstGeom prst="rect">
                          <a:avLst/>
                        </a:prstGeom>
                        <a:noFill/>
                        <a:ln>
                          <a:noFill/>
                        </a:ln>
                      </p:spPr>
                    </p:pic>
                  </p:oleObj>
                </mc:Fallback>
              </mc:AlternateContent>
            </a:graphicData>
          </a:graphic>
        </p:graphicFrame>
        <p:graphicFrame>
          <p:nvGraphicFramePr>
            <p:cNvPr id="77" name="Object 8"/>
            <p:cNvGraphicFramePr>
              <a:graphicFrameLocks noChangeAspect="1"/>
            </p:cNvGraphicFramePr>
            <p:nvPr>
              <p:extLst>
                <p:ext uri="{D42A27DB-BD31-4B8C-83A1-F6EECF244321}">
                  <p14:modId xmlns:p14="http://schemas.microsoft.com/office/powerpoint/2010/main" val="3929289749"/>
                </p:ext>
              </p:extLst>
            </p:nvPr>
          </p:nvGraphicFramePr>
          <p:xfrm>
            <a:off x="8077200" y="21473319"/>
            <a:ext cx="6723063" cy="1063625"/>
          </p:xfrm>
          <a:graphic>
            <a:graphicData uri="http://schemas.openxmlformats.org/presentationml/2006/ole">
              <mc:AlternateContent xmlns:mc="http://schemas.openxmlformats.org/markup-compatibility/2006">
                <mc:Choice xmlns:v="urn:schemas-microsoft-com:vml" Requires="v">
                  <p:oleObj spid="_x0000_s1274" name="Equation" r:id="rId22" imgW="2971800" imgH="469900" progId="Equation.DSMT4">
                    <p:embed/>
                  </p:oleObj>
                </mc:Choice>
                <mc:Fallback>
                  <p:oleObj name="Equation" r:id="rId22" imgW="2971800" imgH="469900" progId="Equation.DSMT4">
                    <p:embed/>
                    <p:pic>
                      <p:nvPicPr>
                        <p:cNvPr id="0" name=""/>
                        <p:cNvPicPr>
                          <a:picLocks noChangeAspect="1" noChangeArrowheads="1"/>
                        </p:cNvPicPr>
                        <p:nvPr/>
                      </p:nvPicPr>
                      <p:blipFill>
                        <a:blip r:embed="rId23"/>
                        <a:srcRect/>
                        <a:stretch>
                          <a:fillRect/>
                        </a:stretch>
                      </p:blipFill>
                      <p:spPr bwMode="auto">
                        <a:xfrm>
                          <a:off x="8077200" y="21473319"/>
                          <a:ext cx="6723063" cy="1063625"/>
                        </a:xfrm>
                        <a:prstGeom prst="rect">
                          <a:avLst/>
                        </a:prstGeom>
                        <a:noFill/>
                        <a:ln>
                          <a:noFill/>
                        </a:ln>
                      </p:spPr>
                    </p:pic>
                  </p:oleObj>
                </mc:Fallback>
              </mc:AlternateContent>
            </a:graphicData>
          </a:graphic>
        </p:graphicFrame>
        <p:pic>
          <p:nvPicPr>
            <p:cNvPr id="78" name="Picture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19799" y="22997319"/>
              <a:ext cx="43847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 descr="ll.jp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22844919"/>
              <a:ext cx="430221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angle 31"/>
          <p:cNvSpPr/>
          <p:nvPr/>
        </p:nvSpPr>
        <p:spPr bwMode="auto">
          <a:xfrm>
            <a:off x="16383000" y="17129919"/>
            <a:ext cx="15773400" cy="1310640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80" name="Rectangle 79"/>
          <p:cNvSpPr/>
          <p:nvPr/>
        </p:nvSpPr>
        <p:spPr bwMode="auto">
          <a:xfrm>
            <a:off x="16459200" y="7071519"/>
            <a:ext cx="15697200" cy="952500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3" name="Rectangle 32"/>
          <p:cNvSpPr/>
          <p:nvPr/>
        </p:nvSpPr>
        <p:spPr>
          <a:xfrm>
            <a:off x="19126200" y="7452519"/>
            <a:ext cx="8984250" cy="1200329"/>
          </a:xfrm>
          <a:prstGeom prst="rect">
            <a:avLst/>
          </a:prstGeom>
        </p:spPr>
        <p:txBody>
          <a:bodyPr wrap="none">
            <a:spAutoFit/>
          </a:bodyPr>
          <a:lstStyle/>
          <a:p>
            <a:pPr algn="ctr"/>
            <a:r>
              <a:rPr lang="en-US" sz="3600" b="1" dirty="0" smtClean="0"/>
              <a:t>Consistency of cloud products </a:t>
            </a:r>
          </a:p>
          <a:p>
            <a:pPr algn="ctr"/>
            <a:r>
              <a:rPr lang="en-US" sz="3600" b="1" dirty="0" smtClean="0"/>
              <a:t>between daytime and nighttime retrieval </a:t>
            </a:r>
            <a:endParaRPr lang="en-US" sz="3600" b="1" dirty="0"/>
          </a:p>
        </p:txBody>
      </p:sp>
      <p:sp>
        <p:nvSpPr>
          <p:cNvPr id="34" name="Rectangle 33"/>
          <p:cNvSpPr/>
          <p:nvPr/>
        </p:nvSpPr>
        <p:spPr>
          <a:xfrm>
            <a:off x="17754600" y="14920119"/>
            <a:ext cx="11506200" cy="1323439"/>
          </a:xfrm>
          <a:prstGeom prst="rect">
            <a:avLst/>
          </a:prstGeom>
        </p:spPr>
        <p:txBody>
          <a:bodyPr wrap="square">
            <a:spAutoFit/>
          </a:bodyPr>
          <a:lstStyle/>
          <a:p>
            <a:r>
              <a:rPr lang="de-DE" b="1" dirty="0"/>
              <a:t>Comparison of the cloud optical depth evolution from VIIRS and GOES-15.  All data is from April 26, 2013.  Image on the right is NOAA/DCOMP applied to GOES-15 evening data is observed 6:30 PM local, the GOES-15 morning is observed at 9:30 AM local, the VIIRS Night retrievals are observed at ~1:30 AM local during full moon condition.  The nighttime retrievals show the expected trend toward higher water content and optically thicker stratocumulus clouds at night owing to cloud top radiative cooling and destabilization. </a:t>
            </a:r>
            <a:endParaRPr lang="en-US" dirty="0"/>
          </a:p>
        </p:txBody>
      </p:sp>
      <p:pic>
        <p:nvPicPr>
          <p:cNvPr id="81" name="Picture 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00600" y="19720719"/>
            <a:ext cx="545896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058400" y="19720719"/>
            <a:ext cx="5458968"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Box 82"/>
          <p:cNvSpPr txBox="1"/>
          <p:nvPr/>
        </p:nvSpPr>
        <p:spPr>
          <a:xfrm>
            <a:off x="457200" y="11414919"/>
            <a:ext cx="15468600" cy="4782848"/>
          </a:xfrm>
          <a:prstGeom prst="rect">
            <a:avLst/>
          </a:prstGeom>
          <a:noFill/>
          <a:ln>
            <a:noFill/>
          </a:ln>
        </p:spPr>
        <p:txBody>
          <a:bodyPr wrap="square" rtlCol="0">
            <a:spAutoFit/>
          </a:bodyPr>
          <a:lstStyle/>
          <a:p>
            <a:pPr algn="ctr">
              <a:lnSpc>
                <a:spcPct val="130000"/>
              </a:lnSpc>
            </a:pPr>
            <a:r>
              <a:rPr lang="en-US" sz="3600" b="1" dirty="0" smtClean="0"/>
              <a:t>Lunar Reflectance in VIIRS Day/Night Band</a:t>
            </a:r>
          </a:p>
          <a:p>
            <a:pPr marL="685800" indent="-685800">
              <a:buFont typeface="Arial"/>
              <a:buChar char="•"/>
            </a:pPr>
            <a:r>
              <a:rPr lang="en-US" sz="2400" dirty="0" smtClean="0"/>
              <a:t>Moonlight is about 250,000 times dimmer than sunlight (approx. 10</a:t>
            </a:r>
            <a:r>
              <a:rPr lang="en-US" sz="2400" baseline="30000" dirty="0" smtClean="0"/>
              <a:t>-5 </a:t>
            </a:r>
            <a:r>
              <a:rPr lang="en-US" sz="2400" dirty="0"/>
              <a:t>Wm</a:t>
            </a:r>
            <a:r>
              <a:rPr lang="en-US" sz="2400" baseline="30000" dirty="0"/>
              <a:t>-2</a:t>
            </a:r>
            <a:r>
              <a:rPr lang="en-US" sz="2400" dirty="0"/>
              <a:t>sr</a:t>
            </a:r>
            <a:r>
              <a:rPr lang="en-US" sz="2400" baseline="30000" dirty="0"/>
              <a:t>-</a:t>
            </a:r>
            <a:r>
              <a:rPr lang="en-US" sz="2400" baseline="30000" dirty="0" smtClean="0"/>
              <a:t>1</a:t>
            </a:r>
            <a:r>
              <a:rPr lang="en-US" sz="2400" dirty="0" smtClean="0"/>
              <a:t>). Current sensors (e.g. MODIS, VIIRS) are only able to detect signals around 10</a:t>
            </a:r>
            <a:r>
              <a:rPr lang="en-US" sz="2400" baseline="30000" dirty="0" smtClean="0"/>
              <a:t>0</a:t>
            </a:r>
            <a:r>
              <a:rPr lang="en-US" sz="2400" dirty="0" smtClean="0"/>
              <a:t>-10</a:t>
            </a:r>
            <a:r>
              <a:rPr lang="en-US" sz="2400" baseline="30000" dirty="0" smtClean="0"/>
              <a:t>2 </a:t>
            </a:r>
            <a:r>
              <a:rPr lang="en-US" sz="2400" dirty="0" smtClean="0"/>
              <a:t>Wm</a:t>
            </a:r>
            <a:r>
              <a:rPr lang="en-US" sz="2400" baseline="30000" dirty="0" smtClean="0"/>
              <a:t>-2</a:t>
            </a:r>
            <a:r>
              <a:rPr lang="en-US" sz="2400" dirty="0" smtClean="0"/>
              <a:t>sr</a:t>
            </a:r>
            <a:r>
              <a:rPr lang="en-US" sz="2400" baseline="30000" dirty="0" smtClean="0"/>
              <a:t>-1.</a:t>
            </a:r>
          </a:p>
          <a:p>
            <a:pPr marL="685800" indent="-685800">
              <a:buFont typeface="Arial"/>
              <a:buChar char="•"/>
            </a:pPr>
            <a:r>
              <a:rPr lang="en-US" sz="2400" dirty="0" smtClean="0"/>
              <a:t>Day/Night band onboard NPP </a:t>
            </a:r>
            <a:r>
              <a:rPr lang="en-US" sz="2400" dirty="0" err="1" smtClean="0"/>
              <a:t>Soumi</a:t>
            </a:r>
            <a:r>
              <a:rPr lang="en-US" sz="2400" dirty="0" smtClean="0"/>
              <a:t> is the first sensor which is both sensitive to low-light in visible spectrum and providing a sufficient data depth with a 14-bit resolution.</a:t>
            </a:r>
          </a:p>
          <a:p>
            <a:pPr marL="685800" indent="-685800">
              <a:buFont typeface="Arial"/>
              <a:buChar char="•"/>
            </a:pPr>
            <a:r>
              <a:rPr lang="en-US" sz="2400" dirty="0" smtClean="0"/>
              <a:t>Steven Miller (CIRA, Fort Collins) developed a lunar irradiance model from which we can derive for the first time visible reflectance at night if illuminated by moon.</a:t>
            </a:r>
          </a:p>
          <a:p>
            <a:pPr marL="685800" indent="-685800">
              <a:buFont typeface="Arial"/>
              <a:buChar char="•"/>
            </a:pPr>
            <a:r>
              <a:rPr lang="en-US" sz="2400" dirty="0" smtClean="0"/>
              <a:t>Lunar reflectance is more complex than solar due to many components to consider ( lunar phase, lunar </a:t>
            </a:r>
            <a:r>
              <a:rPr lang="en-US" sz="3600" dirty="0" smtClean="0"/>
              <a:t>spectral</a:t>
            </a:r>
            <a:r>
              <a:rPr lang="en-US" sz="2400" dirty="0" smtClean="0"/>
              <a:t> surface albedo, Moon-Sun-Earth geometry, lunar zenith angle etc..) Thus, we expect overall uncertainty from 5-12% depending on lunar phase.</a:t>
            </a:r>
            <a:endParaRPr lang="en-US" sz="2400" dirty="0"/>
          </a:p>
          <a:p>
            <a:pPr marL="685800" indent="-685800">
              <a:lnSpc>
                <a:spcPct val="130000"/>
              </a:lnSpc>
              <a:buFont typeface="Arial"/>
              <a:buChar char="•"/>
            </a:pPr>
            <a:endParaRPr lang="en-US" sz="2400" dirty="0" smtClean="0"/>
          </a:p>
        </p:txBody>
      </p:sp>
      <p:grpSp>
        <p:nvGrpSpPr>
          <p:cNvPr id="41" name="Group 40"/>
          <p:cNvGrpSpPr/>
          <p:nvPr/>
        </p:nvGrpSpPr>
        <p:grpSpPr>
          <a:xfrm>
            <a:off x="16916400" y="31303119"/>
            <a:ext cx="11963400" cy="9119176"/>
            <a:chOff x="20116800" y="22006719"/>
            <a:chExt cx="11963400" cy="9119176"/>
          </a:xfrm>
        </p:grpSpPr>
        <p:pic>
          <p:nvPicPr>
            <p:cNvPr id="36" name="Picture 35" descr="mirs_adv_npoess_npp_atms_glb_20150830_rr_sea_as.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116800" y="22006719"/>
              <a:ext cx="5588000" cy="4298461"/>
            </a:xfrm>
            <a:prstGeom prst="rect">
              <a:avLst/>
            </a:prstGeom>
          </p:spPr>
        </p:pic>
        <p:pic>
          <p:nvPicPr>
            <p:cNvPr id="37" name="Picture 36" descr="image_rrd_242.jp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0269200" y="26578719"/>
              <a:ext cx="5366430" cy="3756501"/>
            </a:xfrm>
            <a:prstGeom prst="rect">
              <a:avLst/>
            </a:prstGeom>
          </p:spPr>
        </p:pic>
        <p:pic>
          <p:nvPicPr>
            <p:cNvPr id="38" name="Picture 37" descr="image_rrn_242.jp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6136600" y="26578719"/>
              <a:ext cx="5334000" cy="3733800"/>
            </a:xfrm>
            <a:prstGeom prst="rect">
              <a:avLst/>
            </a:prstGeom>
          </p:spPr>
        </p:pic>
        <p:pic>
          <p:nvPicPr>
            <p:cNvPr id="39" name="Picture 38" descr="mirs_adv_npoess_npp_atms_glb_20150830_rr_sea_ds.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6060400" y="22006719"/>
              <a:ext cx="5651500" cy="4347308"/>
            </a:xfrm>
            <a:prstGeom prst="rect">
              <a:avLst/>
            </a:prstGeom>
          </p:spPr>
        </p:pic>
        <p:sp>
          <p:nvSpPr>
            <p:cNvPr id="40" name="TextBox 39"/>
            <p:cNvSpPr txBox="1"/>
            <p:nvPr/>
          </p:nvSpPr>
          <p:spPr>
            <a:xfrm>
              <a:off x="20269200" y="30541119"/>
              <a:ext cx="11811000" cy="584776"/>
            </a:xfrm>
            <a:prstGeom prst="rect">
              <a:avLst/>
            </a:prstGeom>
            <a:noFill/>
          </p:spPr>
          <p:txBody>
            <a:bodyPr wrap="square" rtlCol="0">
              <a:spAutoFit/>
            </a:bodyPr>
            <a:lstStyle/>
            <a:p>
              <a:r>
                <a:rPr lang="en-US" i="1" dirty="0" smtClean="0"/>
                <a:t>Global rain rate map for 30 August 2015. Upper panels show microwave-based ATMS/MIRS rain rate for ascending daytime ( left) and descending nighttime (right) orbit. Lower level shows the same for VIIRS VIS/NIR method. </a:t>
              </a:r>
              <a:endParaRPr lang="en-US" i="1" dirty="0"/>
            </a:p>
          </p:txBody>
        </p:sp>
      </p:grpSp>
      <p:pic>
        <p:nvPicPr>
          <p:cNvPr id="91" name="Picture 8" descr="Uyuni_landsat.JPG"/>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3182600" y="15529719"/>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6" descr="sol_lun.png"/>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601200" y="15529719"/>
            <a:ext cx="31496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oup 43"/>
          <p:cNvGrpSpPr/>
          <p:nvPr/>
        </p:nvGrpSpPr>
        <p:grpSpPr>
          <a:xfrm>
            <a:off x="762000" y="15910719"/>
            <a:ext cx="6119446" cy="2624554"/>
            <a:chOff x="762000" y="15910719"/>
            <a:chExt cx="6119446" cy="2624554"/>
          </a:xfrm>
        </p:grpSpPr>
        <p:pic>
          <p:nvPicPr>
            <p:cNvPr id="84" name="Content Placeholder 4" descr="npp_20120831_0105_04365_scan500m_dnb2.png"/>
            <p:cNvPicPr>
              <a:picLocks noChangeAspect="1"/>
            </p:cNvPicPr>
            <p:nvPr/>
          </p:nvPicPr>
          <p:blipFill>
            <a:blip r:embed="rId34">
              <a:extLst>
                <a:ext uri="{28A0092B-C50C-407E-A947-70E740481C1C}">
                  <a14:useLocalDpi xmlns:a14="http://schemas.microsoft.com/office/drawing/2010/main" val="0"/>
                </a:ext>
              </a:extLst>
            </a:blip>
            <a:srcRect t="20937" b="20937"/>
            <a:stretch>
              <a:fillRect/>
            </a:stretch>
          </p:blipFill>
          <p:spPr>
            <a:xfrm>
              <a:off x="762000" y="15910719"/>
              <a:ext cx="6119446" cy="2209800"/>
            </a:xfrm>
            <a:prstGeom prst="rect">
              <a:avLst/>
            </a:prstGeom>
          </p:spPr>
        </p:pic>
        <p:sp>
          <p:nvSpPr>
            <p:cNvPr id="43" name="TextBox 42"/>
            <p:cNvSpPr txBox="1"/>
            <p:nvPr/>
          </p:nvSpPr>
          <p:spPr>
            <a:xfrm>
              <a:off x="1219200" y="18196719"/>
              <a:ext cx="5029200" cy="338554"/>
            </a:xfrm>
            <a:prstGeom prst="rect">
              <a:avLst/>
            </a:prstGeom>
            <a:noFill/>
          </p:spPr>
          <p:txBody>
            <a:bodyPr wrap="square" rtlCol="0">
              <a:spAutoFit/>
            </a:bodyPr>
            <a:lstStyle/>
            <a:p>
              <a:r>
                <a:rPr lang="en-US" dirty="0" smtClean="0"/>
                <a:t>Example VIIR scene with lunar illumination.</a:t>
              </a:r>
              <a:endParaRPr lang="en-US" dirty="0"/>
            </a:p>
          </p:txBody>
        </p:sp>
      </p:grpSp>
      <p:sp>
        <p:nvSpPr>
          <p:cNvPr id="45" name="TextBox 44"/>
          <p:cNvSpPr txBox="1"/>
          <p:nvPr/>
        </p:nvSpPr>
        <p:spPr>
          <a:xfrm>
            <a:off x="9753600" y="18730119"/>
            <a:ext cx="5867400" cy="830997"/>
          </a:xfrm>
          <a:prstGeom prst="rect">
            <a:avLst/>
          </a:prstGeom>
          <a:noFill/>
        </p:spPr>
        <p:txBody>
          <a:bodyPr wrap="square" rtlCol="0">
            <a:spAutoFit/>
          </a:bodyPr>
          <a:lstStyle/>
          <a:p>
            <a:r>
              <a:rPr lang="en-US" dirty="0" smtClean="0"/>
              <a:t>Validation efforts: Image left shows  daytime (reflected sunlight) and </a:t>
            </a:r>
            <a:r>
              <a:rPr lang="en-US" dirty="0" err="1" smtClean="0"/>
              <a:t>nightime</a:t>
            </a:r>
            <a:r>
              <a:rPr lang="en-US" dirty="0" smtClean="0"/>
              <a:t> ( reflected moonlight) reflectance for cloud-free scenes at </a:t>
            </a:r>
            <a:r>
              <a:rPr lang="en-US" dirty="0" err="1" smtClean="0"/>
              <a:t>Salar</a:t>
            </a:r>
            <a:r>
              <a:rPr lang="en-US" dirty="0" smtClean="0"/>
              <a:t> de </a:t>
            </a:r>
            <a:r>
              <a:rPr lang="en-US" dirty="0" err="1" smtClean="0"/>
              <a:t>Uyuni</a:t>
            </a:r>
            <a:r>
              <a:rPr lang="en-US" dirty="0" smtClean="0"/>
              <a:t> salt flat in </a:t>
            </a:r>
            <a:r>
              <a:rPr lang="en-US" dirty="0" err="1" smtClean="0"/>
              <a:t>Boliviw</a:t>
            </a:r>
            <a:endParaRPr lang="en-US" dirty="0"/>
          </a:p>
        </p:txBody>
      </p:sp>
      <p:sp>
        <p:nvSpPr>
          <p:cNvPr id="46" name="TextBox 45"/>
          <p:cNvSpPr txBox="1"/>
          <p:nvPr/>
        </p:nvSpPr>
        <p:spPr>
          <a:xfrm>
            <a:off x="838200" y="18806319"/>
            <a:ext cx="4267200" cy="3785652"/>
          </a:xfrm>
          <a:prstGeom prst="rect">
            <a:avLst/>
          </a:prstGeom>
          <a:noFill/>
        </p:spPr>
        <p:txBody>
          <a:bodyPr wrap="square" rtlCol="0">
            <a:spAutoFit/>
          </a:bodyPr>
          <a:lstStyle/>
          <a:p>
            <a:r>
              <a:rPr lang="en-US" sz="2400" dirty="0" smtClean="0"/>
              <a:t>Validation studies and global assessment shows good agreement between daytime (solar) reflectance and nighttime (lunar) reflectance.</a:t>
            </a:r>
          </a:p>
          <a:p>
            <a:endParaRPr lang="en-US" sz="2400" dirty="0" smtClean="0"/>
          </a:p>
          <a:p>
            <a:r>
              <a:rPr lang="en-US" sz="2400" dirty="0" smtClean="0"/>
              <a:t>We sufficient global lunar reflectance coverage at about 60% of time for cloud property retrievals. </a:t>
            </a:r>
            <a:endParaRPr lang="en-US" sz="2400" dirty="0"/>
          </a:p>
        </p:txBody>
      </p:sp>
      <p:sp>
        <p:nvSpPr>
          <p:cNvPr id="47" name="Rectangle 46"/>
          <p:cNvSpPr/>
          <p:nvPr/>
        </p:nvSpPr>
        <p:spPr bwMode="auto">
          <a:xfrm>
            <a:off x="533400" y="11414919"/>
            <a:ext cx="15544800" cy="1363980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48" name="TextBox 47"/>
          <p:cNvSpPr txBox="1"/>
          <p:nvPr/>
        </p:nvSpPr>
        <p:spPr>
          <a:xfrm>
            <a:off x="5410200" y="23530719"/>
            <a:ext cx="9982200" cy="338554"/>
          </a:xfrm>
          <a:prstGeom prst="rect">
            <a:avLst/>
          </a:prstGeom>
          <a:noFill/>
        </p:spPr>
        <p:txBody>
          <a:bodyPr wrap="square" rtlCol="0">
            <a:spAutoFit/>
          </a:bodyPr>
          <a:lstStyle/>
          <a:p>
            <a:r>
              <a:rPr lang="en-US" dirty="0" smtClean="0"/>
              <a:t>Global distribution of visible reflectance  of one day of VIIRS observations for day and night. </a:t>
            </a:r>
            <a:endParaRPr lang="en-US" dirty="0"/>
          </a:p>
        </p:txBody>
      </p:sp>
      <p:pic>
        <p:nvPicPr>
          <p:cNvPr id="49" name="Picture 48" descr="Screen Shot 2015-10-27 at 11.29.58 AM.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62000" y="22616319"/>
            <a:ext cx="4229100" cy="2055329"/>
          </a:xfrm>
          <a:prstGeom prst="rect">
            <a:avLst/>
          </a:prstGeom>
        </p:spPr>
      </p:pic>
      <p:sp>
        <p:nvSpPr>
          <p:cNvPr id="50" name="Rectangle 49"/>
          <p:cNvSpPr/>
          <p:nvPr/>
        </p:nvSpPr>
        <p:spPr bwMode="auto">
          <a:xfrm>
            <a:off x="609600" y="40980519"/>
            <a:ext cx="31699200" cy="327660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cxnSp>
        <p:nvCxnSpPr>
          <p:cNvPr id="55" name="Straight Connector 54"/>
          <p:cNvCxnSpPr/>
          <p:nvPr/>
        </p:nvCxnSpPr>
        <p:spPr bwMode="auto">
          <a:xfrm>
            <a:off x="685800" y="31836519"/>
            <a:ext cx="15011400" cy="0"/>
          </a:xfrm>
          <a:prstGeom prst="line">
            <a:avLst/>
          </a:prstGeom>
          <a:solidFill>
            <a:schemeClr val="accent1"/>
          </a:solidFill>
          <a:ln w="31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p:cNvSpPr/>
          <p:nvPr/>
        </p:nvSpPr>
        <p:spPr bwMode="auto">
          <a:xfrm>
            <a:off x="457200" y="25511919"/>
            <a:ext cx="15697200" cy="1508760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57" name="Rectangle 56"/>
          <p:cNvSpPr/>
          <p:nvPr/>
        </p:nvSpPr>
        <p:spPr>
          <a:xfrm>
            <a:off x="17221200" y="17434719"/>
            <a:ext cx="13831731" cy="646331"/>
          </a:xfrm>
          <a:prstGeom prst="rect">
            <a:avLst/>
          </a:prstGeom>
        </p:spPr>
        <p:txBody>
          <a:bodyPr wrap="none">
            <a:spAutoFit/>
          </a:bodyPr>
          <a:lstStyle/>
          <a:p>
            <a:r>
              <a:rPr lang="en-US" sz="3600" b="1" dirty="0"/>
              <a:t>Estimation of Rain Rate from Microphysical Cloud </a:t>
            </a:r>
            <a:r>
              <a:rPr lang="en-US" sz="3600" b="1" dirty="0" smtClean="0"/>
              <a:t>Properties </a:t>
            </a:r>
            <a:endParaRPr lang="en-US" sz="3600" dirty="0"/>
          </a:p>
        </p:txBody>
      </p:sp>
      <p:sp>
        <p:nvSpPr>
          <p:cNvPr id="58" name="Rectangle 57"/>
          <p:cNvSpPr/>
          <p:nvPr/>
        </p:nvSpPr>
        <p:spPr>
          <a:xfrm>
            <a:off x="16916400" y="18349119"/>
            <a:ext cx="14706600" cy="830997"/>
          </a:xfrm>
          <a:prstGeom prst="rect">
            <a:avLst/>
          </a:prstGeom>
        </p:spPr>
        <p:txBody>
          <a:bodyPr wrap="square">
            <a:spAutoFit/>
          </a:bodyPr>
          <a:lstStyle/>
          <a:p>
            <a:r>
              <a:rPr lang="en-US" sz="2400" dirty="0" smtClean="0"/>
              <a:t>[Wentz and Spencer</a:t>
            </a:r>
            <a:r>
              <a:rPr lang="en-US" sz="2400" dirty="0"/>
              <a:t>,2013] and [</a:t>
            </a:r>
            <a:r>
              <a:rPr lang="en-US" sz="2400" dirty="0" err="1"/>
              <a:t>Roebeling</a:t>
            </a:r>
            <a:r>
              <a:rPr lang="en-US" sz="2400" dirty="0"/>
              <a:t> and </a:t>
            </a:r>
            <a:r>
              <a:rPr lang="en-US" sz="2400" dirty="0" err="1" smtClean="0"/>
              <a:t>Hollemann</a:t>
            </a:r>
            <a:r>
              <a:rPr lang="en-US" sz="2400" dirty="0" smtClean="0"/>
              <a:t>, 2011] </a:t>
            </a:r>
            <a:r>
              <a:rPr lang="en-US" sz="2400" dirty="0"/>
              <a:t>developed a rain rate estimate technique which relies on Liquid water path and rain column height estimated by cloud top temperature</a:t>
            </a:r>
            <a:endParaRPr lang="en-US" sz="2400" dirty="0"/>
          </a:p>
        </p:txBody>
      </p:sp>
      <p:sp>
        <p:nvSpPr>
          <p:cNvPr id="59" name="TextBox 58"/>
          <p:cNvSpPr txBox="1"/>
          <p:nvPr/>
        </p:nvSpPr>
        <p:spPr>
          <a:xfrm>
            <a:off x="1066800" y="41209119"/>
            <a:ext cx="5776040" cy="892552"/>
          </a:xfrm>
          <a:prstGeom prst="rect">
            <a:avLst/>
          </a:prstGeom>
          <a:noFill/>
        </p:spPr>
        <p:txBody>
          <a:bodyPr wrap="none" rtlCol="0">
            <a:spAutoFit/>
          </a:bodyPr>
          <a:lstStyle/>
          <a:p>
            <a:r>
              <a:rPr lang="en-US" sz="3600" b="1" dirty="0" smtClean="0"/>
              <a:t>Conclusions and Outlook</a:t>
            </a:r>
            <a:endParaRPr lang="en-US" sz="3600" dirty="0" smtClean="0"/>
          </a:p>
          <a:p>
            <a:endParaRPr lang="en-US" dirty="0"/>
          </a:p>
        </p:txBody>
      </p:sp>
      <p:sp>
        <p:nvSpPr>
          <p:cNvPr id="60" name="TextBox 59"/>
          <p:cNvSpPr txBox="1"/>
          <p:nvPr/>
        </p:nvSpPr>
        <p:spPr>
          <a:xfrm>
            <a:off x="1219200" y="39913719"/>
            <a:ext cx="9296400" cy="338554"/>
          </a:xfrm>
          <a:prstGeom prst="rect">
            <a:avLst/>
          </a:prstGeom>
          <a:noFill/>
        </p:spPr>
        <p:txBody>
          <a:bodyPr wrap="square" rtlCol="0">
            <a:spAutoFit/>
          </a:bodyPr>
          <a:lstStyle/>
          <a:p>
            <a:pPr algn="ctr"/>
            <a:r>
              <a:rPr lang="en-US" dirty="0" smtClean="0"/>
              <a:t>DCOMP and NLCOMP information content illustration.</a:t>
            </a:r>
            <a:endParaRPr lang="en-US" dirty="0"/>
          </a:p>
        </p:txBody>
      </p:sp>
      <p:sp>
        <p:nvSpPr>
          <p:cNvPr id="2050" name="TextBox 2049"/>
          <p:cNvSpPr txBox="1"/>
          <p:nvPr/>
        </p:nvSpPr>
        <p:spPr>
          <a:xfrm>
            <a:off x="10896600" y="36103719"/>
            <a:ext cx="4724400" cy="461665"/>
          </a:xfrm>
          <a:prstGeom prst="rect">
            <a:avLst/>
          </a:prstGeom>
          <a:noFill/>
        </p:spPr>
        <p:txBody>
          <a:bodyPr wrap="square" rtlCol="0">
            <a:spAutoFit/>
          </a:bodyPr>
          <a:lstStyle/>
          <a:p>
            <a:endParaRPr lang="en-US" sz="2400" dirty="0"/>
          </a:p>
        </p:txBody>
      </p:sp>
      <p:sp>
        <p:nvSpPr>
          <p:cNvPr id="2051" name="TextBox 2050"/>
          <p:cNvSpPr txBox="1"/>
          <p:nvPr/>
        </p:nvSpPr>
        <p:spPr>
          <a:xfrm>
            <a:off x="10744200" y="36256119"/>
            <a:ext cx="4800600" cy="338554"/>
          </a:xfrm>
          <a:prstGeom prst="rect">
            <a:avLst/>
          </a:prstGeom>
          <a:noFill/>
        </p:spPr>
        <p:txBody>
          <a:bodyPr wrap="square" rtlCol="0">
            <a:spAutoFit/>
          </a:bodyPr>
          <a:lstStyle/>
          <a:p>
            <a:endParaRPr lang="en-US" dirty="0"/>
          </a:p>
        </p:txBody>
      </p:sp>
      <p:sp>
        <p:nvSpPr>
          <p:cNvPr id="2055" name="TextBox 2054"/>
          <p:cNvSpPr txBox="1"/>
          <p:nvPr/>
        </p:nvSpPr>
        <p:spPr>
          <a:xfrm>
            <a:off x="10896600" y="36179919"/>
            <a:ext cx="5029200" cy="3785652"/>
          </a:xfrm>
          <a:prstGeom prst="rect">
            <a:avLst/>
          </a:prstGeom>
          <a:noFill/>
        </p:spPr>
        <p:txBody>
          <a:bodyPr wrap="square" rtlCol="0">
            <a:spAutoFit/>
          </a:bodyPr>
          <a:lstStyle/>
          <a:p>
            <a:pPr marL="342900" indent="-342900">
              <a:buFont typeface="Arial"/>
              <a:buChar char="•"/>
            </a:pPr>
            <a:r>
              <a:rPr lang="en-US" sz="2400" dirty="0" smtClean="0"/>
              <a:t>NLCOMP retrieval lacks on the reflectance term in the </a:t>
            </a:r>
            <a:r>
              <a:rPr lang="en-US" sz="2400" dirty="0"/>
              <a:t>forward </a:t>
            </a:r>
            <a:r>
              <a:rPr lang="en-US" sz="2400" dirty="0" smtClean="0"/>
              <a:t>model of the Near infrared channel.</a:t>
            </a:r>
          </a:p>
          <a:p>
            <a:pPr marL="342900" indent="-342900">
              <a:buFont typeface="Arial"/>
              <a:buChar char="•"/>
            </a:pPr>
            <a:r>
              <a:rPr lang="en-US" sz="2400" dirty="0" smtClean="0"/>
              <a:t>NLCOMP is implemented in CIMSS processing system CLAVR-x and provides routinely results.</a:t>
            </a:r>
          </a:p>
          <a:p>
            <a:pPr marL="342900" indent="-342900">
              <a:buFont typeface="Arial"/>
              <a:buChar char="•"/>
            </a:pPr>
            <a:r>
              <a:rPr lang="en-US" sz="2400" dirty="0"/>
              <a:t> </a:t>
            </a:r>
            <a:r>
              <a:rPr lang="en-US" sz="2400" dirty="0" smtClean="0"/>
              <a:t>Current version is limited to non-urban regions.</a:t>
            </a:r>
            <a:endParaRPr lang="en-US" sz="2400" dirty="0"/>
          </a:p>
        </p:txBody>
      </p:sp>
      <p:sp>
        <p:nvSpPr>
          <p:cNvPr id="2056" name="TextBox 2055"/>
          <p:cNvSpPr txBox="1"/>
          <p:nvPr/>
        </p:nvSpPr>
        <p:spPr>
          <a:xfrm>
            <a:off x="25069800" y="24521319"/>
            <a:ext cx="4876800" cy="338554"/>
          </a:xfrm>
          <a:prstGeom prst="rect">
            <a:avLst/>
          </a:prstGeom>
          <a:noFill/>
        </p:spPr>
        <p:txBody>
          <a:bodyPr wrap="square" rtlCol="0">
            <a:spAutoFit/>
          </a:bodyPr>
          <a:lstStyle/>
          <a:p>
            <a:r>
              <a:rPr lang="en-US" dirty="0" smtClean="0"/>
              <a:t>From </a:t>
            </a:r>
            <a:r>
              <a:rPr lang="en-US" dirty="0" err="1" smtClean="0"/>
              <a:t>Roebeling</a:t>
            </a:r>
            <a:r>
              <a:rPr lang="en-US" dirty="0" smtClean="0"/>
              <a:t> and </a:t>
            </a:r>
            <a:r>
              <a:rPr lang="en-US" dirty="0" err="1" smtClean="0"/>
              <a:t>Hollemann</a:t>
            </a:r>
            <a:r>
              <a:rPr lang="en-US" dirty="0" smtClean="0"/>
              <a:t> 2011</a:t>
            </a:r>
            <a:endParaRPr lang="en-US" dirty="0"/>
          </a:p>
        </p:txBody>
      </p:sp>
      <p:graphicFrame>
        <p:nvGraphicFramePr>
          <p:cNvPr id="2058" name="Table 2057"/>
          <p:cNvGraphicFramePr>
            <a:graphicFrameLocks noGrp="1"/>
          </p:cNvGraphicFramePr>
          <p:nvPr>
            <p:extLst>
              <p:ext uri="{D42A27DB-BD31-4B8C-83A1-F6EECF244321}">
                <p14:modId xmlns:p14="http://schemas.microsoft.com/office/powerpoint/2010/main" val="1697518650"/>
              </p:ext>
            </p:extLst>
          </p:nvPr>
        </p:nvGraphicFramePr>
        <p:xfrm>
          <a:off x="17221200" y="20711319"/>
          <a:ext cx="7239000" cy="2560320"/>
        </p:xfrm>
        <a:graphic>
          <a:graphicData uri="http://schemas.openxmlformats.org/drawingml/2006/table">
            <a:tbl>
              <a:tblPr firstRow="1" bandRow="1">
                <a:tableStyleId>{616DA210-FB5B-4158-B5E0-FEB733F419BA}</a:tableStyleId>
              </a:tblPr>
              <a:tblGrid>
                <a:gridCol w="1600200"/>
                <a:gridCol w="5638800"/>
              </a:tblGrid>
              <a:tr h="304800">
                <a:tc>
                  <a:txBody>
                    <a:bodyPr/>
                    <a:lstStyle/>
                    <a:p>
                      <a:r>
                        <a:rPr lang="en-US" b="0" dirty="0" smtClean="0"/>
                        <a:t>CWP</a:t>
                      </a:r>
                      <a:endParaRPr lang="en-US" b="0" dirty="0"/>
                    </a:p>
                  </a:txBody>
                  <a:tcPr/>
                </a:tc>
                <a:tc>
                  <a:txBody>
                    <a:bodyPr/>
                    <a:lstStyle/>
                    <a:p>
                      <a:r>
                        <a:rPr lang="en-US" b="0" dirty="0" smtClean="0"/>
                        <a:t>Cloud water path in g/m</a:t>
                      </a:r>
                      <a:r>
                        <a:rPr lang="en-US" b="0" baseline="30000" dirty="0" smtClean="0"/>
                        <a:t>2</a:t>
                      </a:r>
                      <a:endParaRPr lang="en-US" b="0" dirty="0"/>
                    </a:p>
                  </a:txBody>
                  <a:tcPr/>
                </a:tc>
              </a:tr>
              <a:tr h="304800">
                <a:tc>
                  <a:txBody>
                    <a:bodyPr/>
                    <a:lstStyle/>
                    <a:p>
                      <a:r>
                        <a:rPr lang="en-US" b="0" dirty="0" smtClean="0"/>
                        <a:t>H</a:t>
                      </a:r>
                      <a:endParaRPr lang="en-US" b="0" dirty="0"/>
                    </a:p>
                  </a:txBody>
                  <a:tcPr>
                    <a:noFill/>
                  </a:tcPr>
                </a:tc>
                <a:tc>
                  <a:txBody>
                    <a:bodyPr/>
                    <a:lstStyle/>
                    <a:p>
                      <a:r>
                        <a:rPr lang="en-US" b="0" dirty="0" smtClean="0"/>
                        <a:t>Rain column [km]</a:t>
                      </a:r>
                      <a:endParaRPr lang="en-US" b="0" dirty="0"/>
                    </a:p>
                  </a:txBody>
                  <a:tcPr>
                    <a:noFill/>
                  </a:tcPr>
                </a:tc>
              </a:tr>
              <a:tr h="304800">
                <a:tc>
                  <a:txBody>
                    <a:bodyPr/>
                    <a:lstStyle/>
                    <a:p>
                      <a:r>
                        <a:rPr lang="en-US" b="0" dirty="0" smtClean="0"/>
                        <a:t>R</a:t>
                      </a:r>
                      <a:endParaRPr lang="en-US" b="0" dirty="0"/>
                    </a:p>
                  </a:txBody>
                  <a:tcPr/>
                </a:tc>
                <a:tc>
                  <a:txBody>
                    <a:bodyPr/>
                    <a:lstStyle/>
                    <a:p>
                      <a:r>
                        <a:rPr lang="en-US" b="0" dirty="0" smtClean="0"/>
                        <a:t>Rain Rate mm/h</a:t>
                      </a:r>
                      <a:endParaRPr lang="en-US" b="0" dirty="0"/>
                    </a:p>
                  </a:txBody>
                  <a:tcPr/>
                </a:tc>
              </a:tr>
              <a:tr h="304800">
                <a:tc>
                  <a:txBody>
                    <a:bodyPr/>
                    <a:lstStyle/>
                    <a:p>
                      <a:r>
                        <a:rPr lang="en-US" b="0" dirty="0" err="1" smtClean="0"/>
                        <a:t>CTT</a:t>
                      </a:r>
                      <a:r>
                        <a:rPr lang="en-US" b="0" baseline="-25000" dirty="0" err="1" smtClean="0"/>
                        <a:t>pix</a:t>
                      </a:r>
                      <a:endParaRPr lang="en-US" b="0" dirty="0"/>
                    </a:p>
                  </a:txBody>
                  <a:tcPr>
                    <a:noFill/>
                  </a:tcPr>
                </a:tc>
                <a:tc>
                  <a:txBody>
                    <a:bodyPr/>
                    <a:lstStyle/>
                    <a:p>
                      <a:r>
                        <a:rPr lang="en-US" b="0" dirty="0" smtClean="0"/>
                        <a:t>Cloud Top Temperature at pixel [K]</a:t>
                      </a:r>
                      <a:endParaRPr lang="en-US" b="0" dirty="0"/>
                    </a:p>
                  </a:txBody>
                  <a:tcPr>
                    <a:noFill/>
                  </a:tcPr>
                </a:tc>
              </a:tr>
              <a:tr h="304800">
                <a:tc>
                  <a:txBody>
                    <a:bodyPr/>
                    <a:lstStyle/>
                    <a:p>
                      <a:r>
                        <a:rPr lang="en-US" b="0" dirty="0" err="1" smtClean="0"/>
                        <a:t>CTT</a:t>
                      </a:r>
                      <a:r>
                        <a:rPr lang="en-US" b="0" baseline="-25000" dirty="0" err="1" smtClean="0"/>
                        <a:t>max</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Cloud Top Temperature-warmest in 50km area [K]</a:t>
                      </a:r>
                    </a:p>
                  </a:txBody>
                  <a:tcPr/>
                </a:tc>
              </a:tr>
              <a:tr h="304800">
                <a:tc>
                  <a:txBody>
                    <a:bodyPr/>
                    <a:lstStyle/>
                    <a:p>
                      <a:r>
                        <a:rPr lang="en-US" b="0" dirty="0" err="1" smtClean="0"/>
                        <a:t>dH</a:t>
                      </a:r>
                      <a:endParaRPr lang="en-US" b="0" dirty="0"/>
                    </a:p>
                  </a:txBody>
                  <a:tcPr>
                    <a:noFill/>
                  </a:tcPr>
                </a:tc>
                <a:tc>
                  <a:txBody>
                    <a:bodyPr/>
                    <a:lstStyle/>
                    <a:p>
                      <a:r>
                        <a:rPr lang="en-US" b="0" dirty="0" smtClean="0"/>
                        <a:t>Minimal rain column in km;</a:t>
                      </a:r>
                      <a:r>
                        <a:rPr lang="en-US" b="0" baseline="0" dirty="0" smtClean="0"/>
                        <a:t> set to </a:t>
                      </a:r>
                      <a:r>
                        <a:rPr lang="en-US" b="0" dirty="0" smtClean="0"/>
                        <a:t>0.6km</a:t>
                      </a:r>
                      <a:endParaRPr lang="en-US" b="0" dirty="0"/>
                    </a:p>
                  </a:txBody>
                  <a:tcPr>
                    <a:noFill/>
                  </a:tcPr>
                </a:tc>
              </a:tr>
              <a:tr h="304800">
                <a:tc>
                  <a:txBody>
                    <a:bodyPr/>
                    <a:lstStyle/>
                    <a:p>
                      <a:r>
                        <a:rPr lang="en-US" b="0" dirty="0" smtClean="0"/>
                        <a:t>Lapse Rate</a:t>
                      </a:r>
                      <a:endParaRPr lang="en-US" b="0" dirty="0"/>
                    </a:p>
                  </a:txBody>
                  <a:tcPr/>
                </a:tc>
                <a:tc>
                  <a:txBody>
                    <a:bodyPr/>
                    <a:lstStyle/>
                    <a:p>
                      <a:r>
                        <a:rPr lang="en-US" b="0" dirty="0" smtClean="0"/>
                        <a:t>Lapse rate assumed to be 6.5K/km</a:t>
                      </a:r>
                      <a:endParaRPr lang="en-US" b="0" dirty="0"/>
                    </a:p>
                  </a:txBody>
                  <a:tcPr/>
                </a:tc>
              </a:tr>
            </a:tbl>
          </a:graphicData>
        </a:graphic>
      </p:graphicFrame>
      <p:sp>
        <p:nvSpPr>
          <p:cNvPr id="2059" name="Rectangle 2058"/>
          <p:cNvSpPr/>
          <p:nvPr/>
        </p:nvSpPr>
        <p:spPr bwMode="auto">
          <a:xfrm>
            <a:off x="16535400" y="30693519"/>
            <a:ext cx="15773400" cy="982980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060" name="TextBox 2059"/>
          <p:cNvSpPr txBox="1"/>
          <p:nvPr/>
        </p:nvSpPr>
        <p:spPr>
          <a:xfrm>
            <a:off x="17830800" y="30769719"/>
            <a:ext cx="13411200" cy="646331"/>
          </a:xfrm>
          <a:prstGeom prst="rect">
            <a:avLst/>
          </a:prstGeom>
          <a:noFill/>
        </p:spPr>
        <p:txBody>
          <a:bodyPr wrap="square" rtlCol="0">
            <a:spAutoFit/>
          </a:bodyPr>
          <a:lstStyle/>
          <a:p>
            <a:r>
              <a:rPr lang="en-US" sz="3600" b="1" dirty="0"/>
              <a:t>R</a:t>
            </a:r>
            <a:r>
              <a:rPr lang="en-US" sz="3600" b="1" dirty="0" smtClean="0"/>
              <a:t>ain rate day/night consistency</a:t>
            </a:r>
            <a:endParaRPr lang="en-US" sz="3600" b="1" dirty="0"/>
          </a:p>
        </p:txBody>
      </p:sp>
      <p:sp>
        <p:nvSpPr>
          <p:cNvPr id="2061" name="TextBox 2060"/>
          <p:cNvSpPr txBox="1"/>
          <p:nvPr/>
        </p:nvSpPr>
        <p:spPr>
          <a:xfrm>
            <a:off x="24612600" y="29017119"/>
            <a:ext cx="6553200" cy="584776"/>
          </a:xfrm>
          <a:prstGeom prst="rect">
            <a:avLst/>
          </a:prstGeom>
          <a:noFill/>
        </p:spPr>
        <p:txBody>
          <a:bodyPr wrap="square" rtlCol="0">
            <a:spAutoFit/>
          </a:bodyPr>
          <a:lstStyle/>
          <a:p>
            <a:r>
              <a:rPr lang="en-US" dirty="0" smtClean="0"/>
              <a:t>Images illustrate nighttime rain rate from VIS/NIR and in comparison to microwave-based MIRS/ATMS also on </a:t>
            </a:r>
            <a:r>
              <a:rPr lang="en-US" dirty="0" err="1" smtClean="0"/>
              <a:t>Soumi</a:t>
            </a:r>
            <a:r>
              <a:rPr lang="en-US" dirty="0" smtClean="0"/>
              <a:t>-NPP rain rate </a:t>
            </a:r>
            <a:endParaRPr lang="en-US" dirty="0"/>
          </a:p>
        </p:txBody>
      </p:sp>
      <p:sp>
        <p:nvSpPr>
          <p:cNvPr id="2062" name="TextBox 2061"/>
          <p:cNvSpPr txBox="1"/>
          <p:nvPr/>
        </p:nvSpPr>
        <p:spPr>
          <a:xfrm>
            <a:off x="28346400" y="31455519"/>
            <a:ext cx="3733800" cy="3662541"/>
          </a:xfrm>
          <a:prstGeom prst="rect">
            <a:avLst/>
          </a:prstGeom>
          <a:noFill/>
        </p:spPr>
        <p:txBody>
          <a:bodyPr wrap="square" rtlCol="0">
            <a:spAutoFit/>
          </a:bodyPr>
          <a:lstStyle/>
          <a:p>
            <a:pPr marL="342900" indent="-342900">
              <a:buFont typeface="Arial"/>
              <a:buChar char="•"/>
            </a:pPr>
            <a:r>
              <a:rPr lang="en-US" sz="2400" dirty="0" smtClean="0"/>
              <a:t>Rain rate estimates from VIS/NIR approach are largely consistent to microwave-based retrievals. </a:t>
            </a:r>
          </a:p>
          <a:p>
            <a:endParaRPr lang="en-US" sz="2400" dirty="0" smtClean="0"/>
          </a:p>
          <a:p>
            <a:pPr marL="342900" indent="-342900">
              <a:buFont typeface="Arial"/>
              <a:buChar char="•"/>
            </a:pPr>
            <a:r>
              <a:rPr lang="en-US" sz="2400" dirty="0" smtClean="0"/>
              <a:t>Nighttime shows some ”false” alarms.</a:t>
            </a:r>
          </a:p>
          <a:p>
            <a:r>
              <a:rPr lang="en-US" sz="2400" dirty="0" smtClean="0"/>
              <a:t> </a:t>
            </a:r>
          </a:p>
          <a:p>
            <a:endParaRPr lang="en-US" dirty="0"/>
          </a:p>
        </p:txBody>
      </p:sp>
      <p:sp>
        <p:nvSpPr>
          <p:cNvPr id="2063" name="TextBox 2062"/>
          <p:cNvSpPr txBox="1"/>
          <p:nvPr/>
        </p:nvSpPr>
        <p:spPr>
          <a:xfrm>
            <a:off x="28651200" y="35341719"/>
            <a:ext cx="3276600" cy="4832093"/>
          </a:xfrm>
          <a:prstGeom prst="rect">
            <a:avLst/>
          </a:prstGeom>
          <a:noFill/>
        </p:spPr>
        <p:txBody>
          <a:bodyPr wrap="square" rtlCol="0">
            <a:spAutoFit/>
          </a:bodyPr>
          <a:lstStyle/>
          <a:p>
            <a:r>
              <a:rPr lang="en-US" sz="2800" dirty="0" smtClean="0"/>
              <a:t>Difference to MW-based retrievals:</a:t>
            </a:r>
          </a:p>
          <a:p>
            <a:endParaRPr lang="en-US" sz="2800" dirty="0" smtClean="0"/>
          </a:p>
          <a:p>
            <a:pPr marL="457200" indent="-457200">
              <a:buFontTx/>
              <a:buChar char="-"/>
            </a:pPr>
            <a:r>
              <a:rPr lang="en-US" sz="2800" dirty="0" smtClean="0">
                <a:solidFill>
                  <a:srgbClr val="FF0000"/>
                </a:solidFill>
              </a:rPr>
              <a:t>Less physical based retrieval</a:t>
            </a:r>
          </a:p>
          <a:p>
            <a:pPr marL="457200" indent="-457200">
              <a:buFontTx/>
              <a:buChar char="-"/>
            </a:pPr>
            <a:endParaRPr lang="en-US" sz="2800" dirty="0">
              <a:solidFill>
                <a:srgbClr val="FF0000"/>
              </a:solidFill>
            </a:endParaRPr>
          </a:p>
          <a:p>
            <a:r>
              <a:rPr lang="en-US" sz="2800" dirty="0" smtClean="0">
                <a:solidFill>
                  <a:srgbClr val="008000"/>
                </a:solidFill>
              </a:rPr>
              <a:t>+ higher spatial resolution</a:t>
            </a:r>
          </a:p>
          <a:p>
            <a:endParaRPr lang="en-US" sz="2800" dirty="0">
              <a:solidFill>
                <a:srgbClr val="008000"/>
              </a:solidFill>
            </a:endParaRPr>
          </a:p>
          <a:p>
            <a:r>
              <a:rPr lang="en-US" sz="2800" dirty="0" smtClean="0">
                <a:solidFill>
                  <a:srgbClr val="008000"/>
                </a:solidFill>
              </a:rPr>
              <a:t>+ over land results</a:t>
            </a:r>
          </a:p>
          <a:p>
            <a:endParaRPr lang="en-US" sz="2800" dirty="0">
              <a:solidFill>
                <a:srgbClr val="FF0000"/>
              </a:solidFill>
            </a:endParaRPr>
          </a:p>
        </p:txBody>
      </p:sp>
      <p:sp>
        <p:nvSpPr>
          <p:cNvPr id="2064" name="TextBox 2063"/>
          <p:cNvSpPr txBox="1"/>
          <p:nvPr/>
        </p:nvSpPr>
        <p:spPr>
          <a:xfrm>
            <a:off x="1066800" y="42047319"/>
            <a:ext cx="15163800" cy="2923877"/>
          </a:xfrm>
          <a:prstGeom prst="rect">
            <a:avLst/>
          </a:prstGeom>
          <a:noFill/>
        </p:spPr>
        <p:txBody>
          <a:bodyPr wrap="square" rtlCol="0">
            <a:spAutoFit/>
          </a:bodyPr>
          <a:lstStyle/>
          <a:p>
            <a:pPr marL="285750" indent="-285750">
              <a:buFont typeface="Arial"/>
              <a:buChar char="•"/>
            </a:pPr>
            <a:r>
              <a:rPr lang="en-US" sz="2400" dirty="0">
                <a:ea typeface="MS PGothic" charset="0"/>
              </a:rPr>
              <a:t>The new DNB channel of VIIRS offers observations of low-light signals in a visible channel during night</a:t>
            </a:r>
            <a:r>
              <a:rPr lang="en-US" sz="2400" dirty="0" smtClean="0">
                <a:ea typeface="MS PGothic" charset="0"/>
              </a:rPr>
              <a:t>.</a:t>
            </a:r>
          </a:p>
          <a:p>
            <a:pPr marL="285750" indent="-285750">
              <a:buFont typeface="Arial"/>
              <a:buChar char="•"/>
            </a:pPr>
            <a:r>
              <a:rPr lang="en-US" sz="2400" dirty="0">
                <a:ea typeface="MS PGothic" charset="0"/>
              </a:rPr>
              <a:t>A lunar down-welling irradiance predictor was developed which enables us to use DNB lunar reflectance as an input of quantitative cloud retrievals</a:t>
            </a:r>
            <a:r>
              <a:rPr lang="en-US" sz="2400" dirty="0" smtClean="0">
                <a:ea typeface="MS PGothic" charset="0"/>
              </a:rPr>
              <a:t>.</a:t>
            </a:r>
          </a:p>
          <a:p>
            <a:pPr marL="285750" indent="-285750">
              <a:buFont typeface="Arial"/>
              <a:buChar char="•"/>
            </a:pPr>
            <a:r>
              <a:rPr lang="en-US" sz="2400" dirty="0">
                <a:ea typeface="MS PGothic" charset="0"/>
              </a:rPr>
              <a:t>DNB products </a:t>
            </a:r>
            <a:r>
              <a:rPr lang="en-US" sz="2400" dirty="0" smtClean="0">
                <a:ea typeface="MS PGothic" charset="0"/>
              </a:rPr>
              <a:t>are </a:t>
            </a:r>
            <a:r>
              <a:rPr lang="en-US" sz="2400" dirty="0">
                <a:ea typeface="MS PGothic" charset="0"/>
              </a:rPr>
              <a:t>a part of CLAVR-x </a:t>
            </a:r>
            <a:r>
              <a:rPr lang="en-US" sz="2400" dirty="0" smtClean="0">
                <a:ea typeface="MS PGothic" charset="0"/>
              </a:rPr>
              <a:t>output</a:t>
            </a:r>
          </a:p>
          <a:p>
            <a:pPr marL="285750" indent="-285750">
              <a:buFont typeface="Arial"/>
              <a:buChar char="•"/>
            </a:pPr>
            <a:r>
              <a:rPr lang="en-US" sz="2400" dirty="0">
                <a:ea typeface="MS PGothic" charset="0"/>
              </a:rPr>
              <a:t>Comparisons to daytime results demonstrates consistency between day and nighttime observations of COD.</a:t>
            </a:r>
          </a:p>
          <a:p>
            <a:pPr marL="285750" indent="-285750">
              <a:buFont typeface="Arial"/>
              <a:buChar char="•"/>
            </a:pPr>
            <a:endParaRPr lang="en-US" dirty="0">
              <a:ea typeface="MS PGothic" charset="0"/>
            </a:endParaRPr>
          </a:p>
          <a:p>
            <a:pPr marL="285750" indent="-285750">
              <a:buFont typeface="Arial"/>
              <a:buChar char="•"/>
            </a:pPr>
            <a:endParaRPr lang="en-US" dirty="0" smtClean="0">
              <a:ea typeface="MS PGothic" charset="0"/>
            </a:endParaRPr>
          </a:p>
          <a:p>
            <a:pPr marL="285750" indent="-285750">
              <a:buFont typeface="Arial"/>
              <a:buChar char="•"/>
            </a:pPr>
            <a:endParaRPr lang="en-US" dirty="0">
              <a:ea typeface="MS PGothic" charset="0"/>
            </a:endParaRPr>
          </a:p>
          <a:p>
            <a:endParaRPr lang="en-US" dirty="0"/>
          </a:p>
        </p:txBody>
      </p:sp>
      <p:sp>
        <p:nvSpPr>
          <p:cNvPr id="2065" name="TextBox 2064"/>
          <p:cNvSpPr txBox="1"/>
          <p:nvPr/>
        </p:nvSpPr>
        <p:spPr>
          <a:xfrm>
            <a:off x="16535400" y="41209119"/>
            <a:ext cx="15316200" cy="3970318"/>
          </a:xfrm>
          <a:prstGeom prst="rect">
            <a:avLst/>
          </a:prstGeom>
          <a:noFill/>
        </p:spPr>
        <p:txBody>
          <a:bodyPr wrap="square" rtlCol="0">
            <a:spAutoFit/>
          </a:bodyPr>
          <a:lstStyle/>
          <a:p>
            <a:pPr marL="342900" indent="-342900">
              <a:buFont typeface="Arial"/>
              <a:buChar char="•"/>
            </a:pPr>
            <a:r>
              <a:rPr lang="en-US" sz="2400" dirty="0">
                <a:ea typeface="MS PGothic" charset="0"/>
              </a:rPr>
              <a:t>NLCOMP will help to </a:t>
            </a:r>
            <a:r>
              <a:rPr lang="en-US" sz="2400" dirty="0">
                <a:solidFill>
                  <a:srgbClr val="FF0000"/>
                </a:solidFill>
                <a:ea typeface="MS PGothic" charset="0"/>
              </a:rPr>
              <a:t>close</a:t>
            </a:r>
            <a:r>
              <a:rPr lang="en-US" sz="2400" dirty="0">
                <a:ea typeface="MS PGothic" charset="0"/>
              </a:rPr>
              <a:t> the </a:t>
            </a:r>
            <a:r>
              <a:rPr lang="en-US" sz="2400" dirty="0">
                <a:solidFill>
                  <a:srgbClr val="FF0000"/>
                </a:solidFill>
                <a:ea typeface="MS PGothic" charset="0"/>
              </a:rPr>
              <a:t>nighttime observation gap </a:t>
            </a:r>
            <a:r>
              <a:rPr lang="en-US" sz="2400" dirty="0">
                <a:ea typeface="MS PGothic" charset="0"/>
              </a:rPr>
              <a:t>of cloud optical </a:t>
            </a:r>
            <a:r>
              <a:rPr lang="en-US" sz="2400" dirty="0" smtClean="0">
                <a:ea typeface="MS PGothic" charset="0"/>
              </a:rPr>
              <a:t>properties and precipitation estimates. </a:t>
            </a:r>
            <a:r>
              <a:rPr lang="en-US" sz="2400" dirty="0">
                <a:ea typeface="MS PGothic" charset="0"/>
              </a:rPr>
              <a:t>This will be especially valuable in high latitudes winter where cloud observations are missed for longer periods (example: clouds, icing and rain rate for Alaska</a:t>
            </a:r>
            <a:r>
              <a:rPr lang="en-US" sz="2400" dirty="0" smtClean="0">
                <a:ea typeface="MS PGothic" charset="0"/>
              </a:rPr>
              <a:t>)</a:t>
            </a:r>
          </a:p>
          <a:p>
            <a:endParaRPr lang="en-US" sz="2400" dirty="0" smtClean="0">
              <a:ea typeface="MS PGothic" charset="0"/>
            </a:endParaRPr>
          </a:p>
          <a:p>
            <a:endParaRPr lang="en-US" sz="2400" dirty="0" smtClean="0">
              <a:ea typeface="MS PGothic" charset="0"/>
            </a:endParaRPr>
          </a:p>
          <a:p>
            <a:r>
              <a:rPr lang="en-US" sz="2000" dirty="0" smtClean="0">
                <a:ea typeface="MS PGothic" charset="0"/>
              </a:rPr>
              <a:t>NLCOMP work  was funded by  </a:t>
            </a:r>
            <a:r>
              <a:rPr lang="en-US" sz="2000" dirty="0">
                <a:ea typeface="ＭＳ Ｐゴシック" charset="0"/>
              </a:rPr>
              <a:t>NOAA JPSS Risk reduction project</a:t>
            </a:r>
            <a:r>
              <a:rPr lang="en-US" sz="2000" dirty="0" smtClean="0">
                <a:ea typeface="ＭＳ Ｐゴシック" charset="0"/>
              </a:rPr>
              <a:t>.</a:t>
            </a:r>
          </a:p>
          <a:p>
            <a:r>
              <a:rPr lang="en-US" sz="2000" dirty="0">
                <a:ea typeface="ＭＳ Ｐゴシック" charset="0"/>
              </a:rPr>
              <a:t>VIIRS work funded by the JPSS Cal/Val Program</a:t>
            </a:r>
            <a:r>
              <a:rPr lang="en-US" sz="2000" dirty="0" smtClean="0">
                <a:ea typeface="ＭＳ Ｐゴシック" charset="0"/>
              </a:rPr>
              <a:t>.</a:t>
            </a:r>
          </a:p>
          <a:p>
            <a:r>
              <a:rPr lang="en-US" sz="2000" dirty="0">
                <a:ea typeface="ＭＳ Ｐゴシック" charset="0"/>
              </a:rPr>
              <a:t>PATMOS-</a:t>
            </a:r>
            <a:r>
              <a:rPr lang="en-US" sz="2000" dirty="0" smtClean="0">
                <a:ea typeface="ＭＳ Ｐゴシック" charset="0"/>
              </a:rPr>
              <a:t>x/CLAVR-x  </a:t>
            </a:r>
            <a:r>
              <a:rPr lang="en-US" sz="2000" dirty="0">
                <a:ea typeface="ＭＳ Ｐゴシック" charset="0"/>
              </a:rPr>
              <a:t>originally funded by NOAA/NESDIS/STAR and the NOAA PSDI Program.</a:t>
            </a:r>
          </a:p>
          <a:p>
            <a:endParaRPr lang="en-US" sz="2400" dirty="0">
              <a:ea typeface="ＭＳ Ｐゴシック" charset="0"/>
            </a:endParaRPr>
          </a:p>
          <a:p>
            <a:endParaRPr lang="en-US" sz="2400" dirty="0">
              <a:ea typeface="ＭＳ Ｐゴシック" charset="0"/>
            </a:endParaRPr>
          </a:p>
          <a:p>
            <a:endParaRPr lang="en-US" sz="2400" dirty="0">
              <a:ea typeface="MS PGothic" charset="0"/>
            </a:endParaRPr>
          </a:p>
        </p:txBody>
      </p:sp>
      <p:cxnSp>
        <p:nvCxnSpPr>
          <p:cNvPr id="2067" name="Straight Connector 2066"/>
          <p:cNvCxnSpPr/>
          <p:nvPr/>
        </p:nvCxnSpPr>
        <p:spPr bwMode="auto">
          <a:xfrm>
            <a:off x="16230600" y="41437719"/>
            <a:ext cx="0" cy="243840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21889</TotalTime>
  <Words>1167</Words>
  <Application>Microsoft Macintosh PowerPoint</Application>
  <PresentationFormat>Custom</PresentationFormat>
  <Paragraphs>103</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MathType 6.0 Equation</vt:lpstr>
      <vt:lpstr>PowerPoint Presentation</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Heidinger</dc:creator>
  <dc:description>Poster for IWWG</dc:description>
  <cp:lastModifiedBy>Andi Walther</cp:lastModifiedBy>
  <cp:revision>419</cp:revision>
  <dcterms:created xsi:type="dcterms:W3CDTF">2012-04-26T16:08:39Z</dcterms:created>
  <dcterms:modified xsi:type="dcterms:W3CDTF">2015-10-27T21:24:11Z</dcterms:modified>
</cp:coreProperties>
</file>