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50" r:id="rId5"/>
    <p:sldMasterId id="214748365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7" roundtripDataSignature="AMtx7mh57AgKSFJdhBNgHIRKRee30Ktw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EC35531-D37C-4DFC-AA5C-7B84C7AD3E7E}">
  <a:tblStyle styleId="{4EC35531-D37C-4DFC-AA5C-7B84C7AD3E7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customschemas.google.com/relationships/presentationmetadata" Target="metadata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7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8890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:notes"/>
          <p:cNvSpPr/>
          <p:nvPr>
            <p:ph idx="2" type="sldImg"/>
          </p:nvPr>
        </p:nvSpPr>
        <p:spPr>
          <a:xfrm>
            <a:off x="1223962" y="687387"/>
            <a:ext cx="4629150" cy="3471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Google Shape;34;p1:notes"/>
          <p:cNvSpPr txBox="1"/>
          <p:nvPr>
            <p:ph idx="1" type="body"/>
          </p:nvPr>
        </p:nvSpPr>
        <p:spPr>
          <a:xfrm>
            <a:off x="963612" y="4416425"/>
            <a:ext cx="5143500" cy="28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" name="Google Shape;35;p1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2:notes"/>
          <p:cNvSpPr/>
          <p:nvPr>
            <p:ph idx="2" type="sldImg"/>
          </p:nvPr>
        </p:nvSpPr>
        <p:spPr>
          <a:xfrm>
            <a:off x="1146175" y="687387"/>
            <a:ext cx="4630737" cy="3471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987425" y="4267200"/>
            <a:ext cx="5138737" cy="280987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5" name="Google Shape;45;p2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3:notes"/>
          <p:cNvSpPr/>
          <p:nvPr>
            <p:ph idx="2" type="sldImg"/>
          </p:nvPr>
        </p:nvSpPr>
        <p:spPr>
          <a:xfrm>
            <a:off x="1146175" y="687387"/>
            <a:ext cx="4630737" cy="3471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987425" y="4267200"/>
            <a:ext cx="5138737" cy="280987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" name="Google Shape;61;p4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100"/>
              <a:t>PDA pushes manifests to CLASS via FTPS and CLASS pulls files via FTPS. </a:t>
            </a:r>
            <a:endParaRPr sz="1100"/>
          </a:p>
        </p:txBody>
      </p:sp>
      <p:sp>
        <p:nvSpPr>
          <p:cNvPr id="68" name="Google Shape;68;p5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5" name="Google Shape;75;p6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Retention Period: In accordance with Federal Records Schedules, NCEI recommends the archival of NOAA unique products (NUPs) for a minimum of ten years</a:t>
            </a:r>
            <a:endParaRPr sz="1600"/>
          </a:p>
        </p:txBody>
      </p:sp>
      <p:sp>
        <p:nvSpPr>
          <p:cNvPr id="76" name="Google Shape;76;p6:notes"/>
          <p:cNvSpPr txBox="1"/>
          <p:nvPr>
            <p:ph idx="12" type="sldNum"/>
          </p:nvPr>
        </p:nvSpPr>
        <p:spPr>
          <a:xfrm>
            <a:off x="3970337" y="8829675"/>
            <a:ext cx="30384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7" marL="45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8" marL="6400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e4c5971992_0_3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3" name="Google Shape;83;ge4c5971992_0_3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Retention Period: In accordance with Federal Records Schedules, NCEI recommends the archival of NOAA unique products (NUPs) for a minimum of ten years</a:t>
            </a:r>
            <a:endParaRPr sz="1600"/>
          </a:p>
        </p:txBody>
      </p:sp>
      <p:sp>
        <p:nvSpPr>
          <p:cNvPr id="84" name="Google Shape;84;ge4c5971992_0_3:notes"/>
          <p:cNvSpPr txBox="1"/>
          <p:nvPr>
            <p:ph idx="12" type="sldNum"/>
          </p:nvPr>
        </p:nvSpPr>
        <p:spPr>
          <a:xfrm>
            <a:off x="3970337" y="8829675"/>
            <a:ext cx="30384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2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3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4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5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7" marL="45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  <a:p>
            <a:pPr indent="0" lvl="8" marL="6400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1" name="Google Shape;91;p7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75" spcFirstLastPara="1" rIns="93175" wrap="square" tIns="46575">
            <a:noAutofit/>
          </a:bodyPr>
          <a:lstStyle/>
          <a:p>
            <a:pPr indent="-3175" lvl="0" marL="9207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2" name="Google Shape;92;p7:notes"/>
          <p:cNvSpPr txBox="1"/>
          <p:nvPr/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75" spcFirstLastPara="1" rIns="93175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8:notes"/>
          <p:cNvSpPr/>
          <p:nvPr>
            <p:ph idx="2" type="sldImg"/>
          </p:nvPr>
        </p:nvSpPr>
        <p:spPr>
          <a:xfrm>
            <a:off x="1146175" y="687387"/>
            <a:ext cx="4630737" cy="34718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8:notes"/>
          <p:cNvSpPr txBox="1"/>
          <p:nvPr>
            <p:ph idx="1" type="body"/>
          </p:nvPr>
        </p:nvSpPr>
        <p:spPr>
          <a:xfrm>
            <a:off x="987425" y="4267200"/>
            <a:ext cx="5138737" cy="280987"/>
          </a:xfrm>
          <a:prstGeom prst="rect">
            <a:avLst/>
          </a:prstGeom>
          <a:noFill/>
          <a:ln>
            <a:noFill/>
          </a:ln>
        </p:spPr>
        <p:txBody>
          <a:bodyPr anchorCtr="0" anchor="t" bIns="46575" lIns="93150" spcFirstLastPara="1" rIns="93150" wrap="square" tIns="46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8:notes"/>
          <p:cNvSpPr txBox="1"/>
          <p:nvPr/>
        </p:nvSpPr>
        <p:spPr>
          <a:xfrm>
            <a:off x="3970337" y="9013825"/>
            <a:ext cx="3038475" cy="280987"/>
          </a:xfrm>
          <a:prstGeom prst="rect">
            <a:avLst/>
          </a:prstGeom>
          <a:noFill/>
          <a:ln>
            <a:noFill/>
          </a:ln>
        </p:spPr>
        <p:txBody>
          <a:bodyPr anchorCtr="0" anchor="b" bIns="46575" lIns="93150" spcFirstLastPara="1" rIns="93150" wrap="square" tIns="46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 txBox="1"/>
          <p:nvPr>
            <p:ph type="ctrTitle"/>
          </p:nvPr>
        </p:nvSpPr>
        <p:spPr>
          <a:xfrm>
            <a:off x="609600" y="304800"/>
            <a:ext cx="78485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2" type="title"/>
          </p:nvPr>
        </p:nvSpPr>
        <p:spPr>
          <a:xfrm>
            <a:off x="228600" y="152400"/>
            <a:ext cx="8610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228600" y="1143000"/>
            <a:ext cx="8610599" cy="5029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1pPr>
            <a:lvl2pPr indent="-3175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2pPr>
            <a:lvl3pPr indent="-3175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4pPr>
            <a:lvl5pPr indent="-3175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5pPr>
            <a:lvl6pPr indent="-3175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6pPr>
            <a:lvl7pPr indent="-3175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7pPr>
            <a:lvl8pPr indent="-3175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8pPr>
            <a:lvl9pPr indent="-3175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jTx" type="objTx">
  <p:cSld name="OBJECT_WITH_CAPTION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Head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228600" y="1143000"/>
            <a:ext cx="86106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1" type="ftr"/>
          </p:nvPr>
        </p:nvSpPr>
        <p:spPr>
          <a:xfrm>
            <a:off x="76200" y="6553200"/>
            <a:ext cx="16002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2" type="sldNum"/>
          </p:nvPr>
        </p:nvSpPr>
        <p:spPr>
          <a:xfrm>
            <a:off x="7543800" y="6400800"/>
            <a:ext cx="1447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1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2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3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4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5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6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7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8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1"/>
          <p:cNvSpPr txBox="1"/>
          <p:nvPr>
            <p:ph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1"/>
          <p:cNvSpPr txBox="1"/>
          <p:nvPr>
            <p:ph idx="1" type="body"/>
          </p:nvPr>
        </p:nvSpPr>
        <p:spPr>
          <a:xfrm>
            <a:off x="228600" y="1143000"/>
            <a:ext cx="86106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3"/>
          <p:cNvSpPr txBox="1"/>
          <p:nvPr>
            <p:ph idx="1" type="body"/>
          </p:nvPr>
        </p:nvSpPr>
        <p:spPr>
          <a:xfrm>
            <a:off x="228600" y="1143000"/>
            <a:ext cx="86106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ncei.noaa.gov/data/viirs-annual-surface-type/archive/files" TargetMode="External"/><Relationship Id="rId4" Type="http://schemas.openxmlformats.org/officeDocument/2006/relationships/hyperlink" Target="https://www.ncei.noaa.gov/data/viirs-annual-surface-type/archive/files" TargetMode="External"/><Relationship Id="rId5" Type="http://schemas.openxmlformats.org/officeDocument/2006/relationships/hyperlink" Target="https://www.ncei.noaa.gov/data/viirs-annual-surface-type/archive/files" TargetMode="External"/><Relationship Id="rId6" Type="http://schemas.openxmlformats.org/officeDocument/2006/relationships/hyperlink" Target="https://www.star.nesdis.noaa.gov/jpss/st.php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docs.google.com/spreadsheets/d/116ZLXNcpTKJFEv1FufgRe5KuybaTo5wPiJfGqyApj78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"/>
          <p:cNvSpPr txBox="1"/>
          <p:nvPr>
            <p:ph type="ctrTitle"/>
          </p:nvPr>
        </p:nvSpPr>
        <p:spPr>
          <a:xfrm>
            <a:off x="457200" y="985821"/>
            <a:ext cx="8229600" cy="347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NC</a:t>
            </a:r>
            <a:r>
              <a:rPr b="1" lang="en-US" sz="2800"/>
              <a:t>EI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Data Submission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Readiness</a:t>
            </a:r>
            <a:r>
              <a:rPr b="1" i="0" lang="en-US" sz="28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Review Board Decision Brief</a:t>
            </a:r>
            <a:b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 the </a:t>
            </a:r>
            <a:br>
              <a:rPr b="1" i="1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Operational Readiness</a:t>
            </a:r>
            <a:b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br>
              <a:rPr b="1" i="1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>
                <a:solidFill>
                  <a:schemeClr val="dk1"/>
                </a:solidFill>
              </a:rPr>
              <a:t>VIIRS Annual Surface Types</a:t>
            </a:r>
            <a:endParaRPr sz="2800"/>
          </a:p>
        </p:txBody>
      </p:sp>
      <p:sp>
        <p:nvSpPr>
          <p:cNvPr id="38" name="Google Shape;38;p1"/>
          <p:cNvSpPr txBox="1"/>
          <p:nvPr/>
        </p:nvSpPr>
        <p:spPr>
          <a:xfrm>
            <a:off x="7543800" y="6400800"/>
            <a:ext cx="1447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"/>
          <p:cNvSpPr txBox="1"/>
          <p:nvPr/>
        </p:nvSpPr>
        <p:spPr>
          <a:xfrm>
            <a:off x="1371600" y="4984750"/>
            <a:ext cx="6400800" cy="69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Presenter:  John Kozimor (DSD / AB)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</a:rPr>
              <a:t>July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800">
                <a:solidFill>
                  <a:schemeClr val="dk1"/>
                </a:solidFill>
              </a:rPr>
              <a:t>20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th, 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1"/>
          <p:cNvSpPr txBox="1"/>
          <p:nvPr/>
        </p:nvSpPr>
        <p:spPr>
          <a:xfrm>
            <a:off x="76200" y="6477000"/>
            <a:ext cx="5562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/>
              <a:t>VIIRS AST</a:t>
            </a: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"/>
          <p:cNvSpPr txBox="1"/>
          <p:nvPr>
            <p:ph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Technical Team</a:t>
            </a:r>
            <a:endParaRPr/>
          </a:p>
        </p:txBody>
      </p:sp>
      <p:graphicFrame>
        <p:nvGraphicFramePr>
          <p:cNvPr id="48" name="Google Shape;48;p2"/>
          <p:cNvGraphicFramePr/>
          <p:nvPr/>
        </p:nvGraphicFramePr>
        <p:xfrm>
          <a:off x="228600" y="1066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{4EC35531-D37C-4DFC-AA5C-7B84C7AD3E7E}</a:tableStyleId>
              </a:tblPr>
              <a:tblGrid>
                <a:gridCol w="3104650"/>
                <a:gridCol w="2635750"/>
                <a:gridCol w="2870200"/>
              </a:tblGrid>
              <a:tr h="3714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Role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600"/>
                        <a:buFont typeface="Arial"/>
                        <a:buNone/>
                      </a:pPr>
                      <a:r>
                        <a:rPr b="1" i="0" lang="en-US" sz="16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Name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Group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Provider:</a:t>
                      </a:r>
                      <a:r>
                        <a:rPr b="0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Dataset POC/SME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Xiwu Zhan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STAR/SMCD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</a:rPr>
                        <a:t>Provider: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Transfer</a:t>
                      </a:r>
                      <a:endParaRPr b="1"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Xiwu Zhan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STAR/SMCD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BECDE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>
                          <a:solidFill>
                            <a:schemeClr val="dk1"/>
                          </a:solidFill>
                        </a:rPr>
                        <a:t>Archive:</a:t>
                      </a:r>
                      <a:r>
                        <a:rPr lang="en-US">
                          <a:solidFill>
                            <a:schemeClr val="dk1"/>
                          </a:solidFill>
                        </a:rPr>
                        <a:t> Science Steward / IPT Lead</a:t>
                      </a:r>
                      <a:endParaRPr b="1" sz="16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John Kozimor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NCEI/DSD/AB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</a:rPr>
                        <a:t>Archive: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Data Steward - PM/DM</a:t>
                      </a:r>
                      <a:endParaRPr b="1"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Jeff Arnfield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NCEI/DSD/AB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000000"/>
                          </a:solidFill>
                        </a:rPr>
                        <a:t>Archive:</a:t>
                      </a: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</a:rPr>
                        <a:t> Data Steward - </a:t>
                      </a:r>
                      <a:r>
                        <a:rPr lang="en-US" sz="1400" u="none" cap="none" strike="noStrike"/>
                        <a:t>D</a:t>
                      </a:r>
                      <a:r>
                        <a:rPr lang="en-US"/>
                        <a:t>M</a:t>
                      </a:r>
                      <a:endParaRPr b="1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John Kozimor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NCEI/</a:t>
                      </a: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DSD</a:t>
                      </a:r>
                      <a:r>
                        <a:rPr i="0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/AB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000000"/>
                          </a:solidFill>
                        </a:rPr>
                        <a:t>Archive:</a:t>
                      </a: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</a:rPr>
                        <a:t> Data Steward - SA</a:t>
                      </a:r>
                      <a:endParaRPr b="1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John Kozimor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NCEI/</a:t>
                      </a:r>
                      <a:r>
                        <a:rPr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DSD</a:t>
                      </a:r>
                      <a:r>
                        <a:rPr i="0" lang="en-US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/AB</a:t>
                      </a:r>
                      <a:endParaRPr i="0"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69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rgbClr val="000000"/>
                          </a:solidFill>
                        </a:rPr>
                        <a:t>Archive:</a:t>
                      </a:r>
                      <a:r>
                        <a:rPr lang="en-US" sz="1400" u="none" cap="none" strike="noStrike">
                          <a:solidFill>
                            <a:srgbClr val="000000"/>
                          </a:solidFill>
                        </a:rPr>
                        <a:t> Tech Steward - IT Security</a:t>
                      </a:r>
                      <a:endParaRPr b="1"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Jason Symonds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NCEI/ITSD/ITB</a:t>
                      </a:r>
                      <a:endParaRPr sz="1400" u="none" cap="none" strike="noStrike"/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69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b="1" lang="en-US">
                          <a:solidFill>
                            <a:srgbClr val="000000"/>
                          </a:solidFill>
                        </a:rPr>
                        <a:t>Archive:</a:t>
                      </a:r>
                      <a:r>
                        <a:rPr lang="en-US">
                          <a:solidFill>
                            <a:srgbClr val="000000"/>
                          </a:solidFill>
                        </a:rPr>
                        <a:t> Tech Steward / Ingest</a:t>
                      </a:r>
                      <a:endParaRPr b="1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Pichai Polprasert 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NCEI / DSD / DOB</a:t>
                      </a:r>
                      <a:endParaRPr u="none" cap="none" strike="noStrike"/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b="1" lang="en-US">
                          <a:solidFill>
                            <a:srgbClr val="000000"/>
                          </a:solidFill>
                        </a:rPr>
                        <a:t>Archive</a:t>
                      </a:r>
                      <a:r>
                        <a:rPr b="1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</a:t>
                      </a:r>
                      <a:r>
                        <a:rPr b="0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Tech Steward / </a:t>
                      </a:r>
                      <a:r>
                        <a:rPr lang="en-US"/>
                        <a:t>Archival Storage</a:t>
                      </a:r>
                      <a:endParaRPr b="1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David Bowman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Vickie Wright</a:t>
                      </a:r>
                      <a:endParaRPr>
                        <a:solidFill>
                          <a:srgbClr val="000000"/>
                        </a:solidFill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NCEI / DSD / DOB</a:t>
                      </a:r>
                      <a:endParaRPr/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b="1" lang="en-US">
                          <a:solidFill>
                            <a:srgbClr val="000000"/>
                          </a:solidFill>
                        </a:rPr>
                        <a:t>Archive</a:t>
                      </a:r>
                      <a:r>
                        <a:rPr b="1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</a:t>
                      </a:r>
                      <a:r>
                        <a:rPr b="0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>
                          <a:solidFill>
                            <a:srgbClr val="000000"/>
                          </a:solidFill>
                        </a:rPr>
                        <a:t>Tech Steward / </a:t>
                      </a:r>
                      <a:r>
                        <a:rPr lang="en-US"/>
                        <a:t>Access</a:t>
                      </a:r>
                      <a:endParaRPr b="1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/>
                        <a:t>Danny Brinegar</a:t>
                      </a:r>
                      <a:endParaRPr b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NCEI / DSD / DAB</a:t>
                      </a:r>
                      <a:endParaRPr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b="1" lang="en-US"/>
                        <a:t>Archive</a:t>
                      </a:r>
                      <a:r>
                        <a:rPr b="1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</a:t>
                      </a:r>
                      <a:r>
                        <a:rPr b="0" i="0" lang="en-US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>
                          <a:solidFill>
                            <a:srgbClr val="000000"/>
                          </a:solidFill>
                        </a:rPr>
                        <a:t>Tech Steward / Web</a:t>
                      </a:r>
                      <a:endParaRPr b="1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Mike Kruk</a:t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>
                          <a:solidFill>
                            <a:srgbClr val="000000"/>
                          </a:solidFill>
                        </a:rPr>
                        <a:t>NCEI / DSD / DAB</a:t>
                      </a:r>
                      <a:endParaRPr b="0" i="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4300" marB="34300" marR="0" marL="0">
                    <a:lnL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US" sz="1400" u="none" cap="none" strike="noStrike">
                          <a:solidFill>
                            <a:schemeClr val="dk1"/>
                          </a:solidFill>
                        </a:rPr>
                        <a:t>Archive:</a:t>
                      </a: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 Data Steward - User Engagement</a:t>
                      </a:r>
                      <a:endParaRPr b="1" sz="14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John Kobar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/>
                        <a:t>Axel Graumann</a:t>
                      </a:r>
                      <a:endParaRPr/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>
                          <a:solidFill>
                            <a:schemeClr val="dk1"/>
                          </a:solidFill>
                        </a:rPr>
                        <a:t>NCEI/CSSD/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0" marL="0">
                    <a:lnL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D9D9D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EFEFE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F6EF"/>
                    </a:solidFill>
                  </a:tcPr>
                </a:tc>
              </a:tr>
            </a:tbl>
          </a:graphicData>
        </a:graphic>
      </p:graphicFrame>
      <p:sp>
        <p:nvSpPr>
          <p:cNvPr id="49" name="Google Shape;49;p2"/>
          <p:cNvSpPr txBox="1"/>
          <p:nvPr/>
        </p:nvSpPr>
        <p:spPr>
          <a:xfrm>
            <a:off x="76200" y="6477000"/>
            <a:ext cx="5562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 txBox="1"/>
          <p:nvPr>
            <p:ph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600" u="none" cap="small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DATA OVERVIEW</a:t>
            </a:r>
            <a:endParaRPr/>
          </a:p>
        </p:txBody>
      </p:sp>
      <p:sp>
        <p:nvSpPr>
          <p:cNvPr id="57" name="Google Shape;57;p3"/>
          <p:cNvSpPr txBox="1"/>
          <p:nvPr>
            <p:ph idx="1" type="body"/>
          </p:nvPr>
        </p:nvSpPr>
        <p:spPr>
          <a:xfrm>
            <a:off x="228600" y="990600"/>
            <a:ext cx="8610600" cy="53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Producer:</a:t>
            </a:r>
            <a:r>
              <a:rPr b="1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/>
              <a:t>NESDIS/STAR</a:t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Products/Parameters:</a:t>
            </a:r>
            <a:endParaRPr b="1" sz="2000">
              <a:solidFill>
                <a:srgbClr val="0C2A8C"/>
              </a:solidFill>
            </a:endParaRPr>
          </a:p>
          <a:p>
            <a:pPr indent="-3683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VIIRS Land Surface Types</a:t>
            </a:r>
            <a:endParaRPr b="1" sz="2100"/>
          </a:p>
          <a:p>
            <a:pPr indent="-3683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Four products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 (3 yearly, 1 POR c</a:t>
            </a:r>
            <a:r>
              <a:rPr lang="en-US" sz="2200">
                <a:latin typeface="Calibri"/>
                <a:ea typeface="Calibri"/>
                <a:cs typeface="Calibri"/>
                <a:sym typeface="Calibri"/>
              </a:rPr>
              <a:t>limatology)</a:t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Time Period:</a:t>
            </a:r>
            <a:r>
              <a:rPr b="1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/>
              <a:t>2012 - present</a:t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Spatial Coverage:</a:t>
            </a:r>
            <a:r>
              <a:rPr b="1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chemeClr val="dk1"/>
                </a:solidFill>
              </a:rPr>
              <a:t>1km Global grid</a:t>
            </a:r>
            <a:r>
              <a:rPr lang="en-US" sz="2000">
                <a:solidFill>
                  <a:schemeClr val="dk1"/>
                </a:solidFill>
              </a:rPr>
              <a:t> 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File Format &amp; Organization:</a:t>
            </a:r>
            <a:r>
              <a:rPr b="1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>
                <a:solidFill>
                  <a:schemeClr val="dk1"/>
                </a:solidFill>
              </a:rPr>
              <a:t>netCDF (untarred)</a:t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Total </a:t>
            </a:r>
            <a:r>
              <a:rPr b="1" i="0" lang="en-US" sz="20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Data Volume:</a:t>
            </a:r>
            <a:r>
              <a:rPr b="1" i="0" lang="en-US" sz="20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lang="en-US" sz="2000"/>
              <a:t>Yearly: ~4 GB</a:t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lang="en-US" sz="2000"/>
              <a:t>Historical ~15.5 GB</a:t>
            </a:r>
            <a:endParaRPr sz="20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 txBox="1"/>
          <p:nvPr/>
        </p:nvSpPr>
        <p:spPr>
          <a:xfrm>
            <a:off x="76200" y="6477000"/>
            <a:ext cx="5562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"/>
          <p:cNvSpPr txBox="1"/>
          <p:nvPr>
            <p:ph idx="1" type="body"/>
          </p:nvPr>
        </p:nvSpPr>
        <p:spPr>
          <a:xfrm>
            <a:off x="152400" y="1414950"/>
            <a:ext cx="8655600" cy="420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VIIRS AST 17-Type Classification Product (Geographic)</a:t>
            </a:r>
            <a:endParaRPr sz="20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VIIRS AST 17-Type Classification Product (Sinusoidal)</a:t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VIIRS AST 20-Type Classification Product (Geographic)</a:t>
            </a:r>
            <a:endParaRPr sz="20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US" sz="2000">
                <a:solidFill>
                  <a:schemeClr val="dk1"/>
                </a:solidFill>
              </a:rPr>
              <a:t>VIIRS AST Climatology 20-Type Classification Product (Geographic)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64" name="Google Shape;64;p4"/>
          <p:cNvSpPr txBox="1"/>
          <p:nvPr/>
        </p:nvSpPr>
        <p:spPr>
          <a:xfrm>
            <a:off x="152400" y="152400"/>
            <a:ext cx="88392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</a:rPr>
              <a:t>VIIRS AST</a:t>
            </a: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Products </a:t>
            </a:r>
            <a:endParaRPr b="1" i="0" sz="3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4"/>
          <p:cNvSpPr txBox="1"/>
          <p:nvPr/>
        </p:nvSpPr>
        <p:spPr>
          <a:xfrm>
            <a:off x="76200" y="6477000"/>
            <a:ext cx="5562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/>
          <p:nvPr>
            <p:ph idx="1" type="body"/>
          </p:nvPr>
        </p:nvSpPr>
        <p:spPr>
          <a:xfrm>
            <a:off x="152400" y="1356925"/>
            <a:ext cx="8655600" cy="51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1800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Providing System:</a:t>
            </a:r>
            <a:r>
              <a:rPr b="1" i="0" lang="en-US" sz="1800" u="none" cap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STAR FTP Server (</a:t>
            </a:r>
            <a:r>
              <a:rPr lang="en-US" sz="1800">
                <a:solidFill>
                  <a:schemeClr val="dk1"/>
                </a:solidFill>
              </a:rPr>
              <a:t>rhw9187.star1.nesdis.noaa.gov</a:t>
            </a:r>
            <a:r>
              <a:rPr lang="en-US" sz="1800"/>
              <a:t>)</a:t>
            </a:r>
            <a:endParaRPr sz="1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Ingest System:</a:t>
            </a:r>
            <a:r>
              <a:rPr b="1" lang="en-US" sz="1800">
                <a:solidFill>
                  <a:schemeClr val="dk1"/>
                </a:solidFill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NCEI Common Ingest (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arrival-ext-prod.ncdc.noaa.gov)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i="0" lang="en-US" sz="1800" u="none" cap="none" strike="noStrike">
                <a:solidFill>
                  <a:srgbClr val="0C2A8C"/>
                </a:solidFill>
                <a:latin typeface="Arial"/>
                <a:ea typeface="Arial"/>
                <a:cs typeface="Arial"/>
                <a:sym typeface="Arial"/>
              </a:rPr>
              <a:t>Transfer Protocol: </a:t>
            </a:r>
            <a:r>
              <a:rPr lang="en-US" sz="1800">
                <a:solidFill>
                  <a:schemeClr val="dk1"/>
                </a:solidFill>
              </a:rPr>
              <a:t>FTPS Push</a:t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Submission Packaging (SIP): </a:t>
            </a:r>
            <a:endParaRPr b="1" sz="1800">
              <a:solidFill>
                <a:srgbClr val="0C2A8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ShortName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&gt;_&lt;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Version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&gt;_&lt;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Satellite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&gt;_s&lt;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StartDateTime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&gt;_e&lt;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EndDateTime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&gt;_c&lt;</a:t>
            </a:r>
            <a:r>
              <a:rPr b="1"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CreateDateTime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&gt;.nc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Submission Manifests: </a:t>
            </a:r>
            <a:r>
              <a:rPr i="1" lang="en-US" sz="1800">
                <a:solidFill>
                  <a:schemeClr val="dk1"/>
                </a:solidFill>
              </a:rPr>
              <a:t>Yes</a:t>
            </a:r>
            <a:endParaRPr i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i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Submission Frequency/Data Volume: </a:t>
            </a:r>
            <a:endParaRPr b="1" sz="1800">
              <a:solidFill>
                <a:srgbClr val="0C2A8C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4 files annually (4 GB)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-US" sz="1800">
                <a:solidFill>
                  <a:schemeClr val="dk1"/>
                </a:solidFill>
              </a:rPr>
              <a:t>Backlog 17 files (15.5 GB)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b="1"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b="0" i="1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5"/>
          <p:cNvSpPr txBox="1"/>
          <p:nvPr/>
        </p:nvSpPr>
        <p:spPr>
          <a:xfrm>
            <a:off x="152400" y="152400"/>
            <a:ext cx="88392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INGEST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5"/>
          <p:cNvSpPr txBox="1"/>
          <p:nvPr/>
        </p:nvSpPr>
        <p:spPr>
          <a:xfrm>
            <a:off x="76200" y="6477000"/>
            <a:ext cx="5562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"/>
          <p:cNvSpPr txBox="1"/>
          <p:nvPr>
            <p:ph type="title"/>
          </p:nvPr>
        </p:nvSpPr>
        <p:spPr>
          <a:xfrm>
            <a:off x="777600" y="848850"/>
            <a:ext cx="7772400" cy="54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Archival Storage System: 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 Tape Library 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CLASS CS Collection ID: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NCEI-NC-VIIRS-AST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CLASS CS Collection Title: 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JPSS VIIRS Annual Surface Type (AST) Product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Archive Packaging (AIP): </a:t>
            </a:r>
            <a:r>
              <a:rPr lang="en-US" sz="2000">
                <a:solidFill>
                  <a:schemeClr val="dk1"/>
                </a:solidFill>
              </a:rPr>
              <a:t>Same as SIP files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2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Data Family/Type Classification IDs:</a:t>
            </a:r>
            <a:r>
              <a:rPr b="1" lang="en-US" sz="2000">
                <a:solidFill>
                  <a:schemeClr val="dk1"/>
                </a:solidFill>
              </a:rPr>
              <a:t> </a:t>
            </a:r>
            <a:r>
              <a:rPr lang="en-US" sz="2000">
                <a:solidFill>
                  <a:schemeClr val="dk1"/>
                </a:solidFill>
              </a:rPr>
              <a:t>The AST product is affiliated with the JPSS_NGRN data family but is not part of the family.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2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Retention Period: </a:t>
            </a:r>
            <a:r>
              <a:rPr lang="en-US" sz="2000">
                <a:solidFill>
                  <a:schemeClr val="dk1"/>
                </a:solidFill>
              </a:rPr>
              <a:t>Refer to the associated NCEI Archive Appraisal and/or Retention Schedule document (POC: Jason Cooper).</a:t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000">
                <a:solidFill>
                  <a:srgbClr val="0C2A8C"/>
                </a:solidFill>
              </a:rPr>
              <a:t>Archive Updates/Changes: </a:t>
            </a:r>
            <a:r>
              <a:rPr lang="en-US" sz="2000">
                <a:solidFill>
                  <a:schemeClr val="dk1"/>
                </a:solidFill>
              </a:rPr>
              <a:t>as needed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79" name="Google Shape;79;p6"/>
          <p:cNvSpPr txBox="1"/>
          <p:nvPr>
            <p:ph idx="1" type="body"/>
          </p:nvPr>
        </p:nvSpPr>
        <p:spPr>
          <a:xfrm>
            <a:off x="777600" y="-7"/>
            <a:ext cx="7772400" cy="66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</a:rPr>
              <a:t>ARCHIVE</a:t>
            </a:r>
            <a:endParaRPr/>
          </a:p>
        </p:txBody>
      </p:sp>
      <p:sp>
        <p:nvSpPr>
          <p:cNvPr id="80" name="Google Shape;80;p6"/>
          <p:cNvSpPr txBox="1"/>
          <p:nvPr/>
        </p:nvSpPr>
        <p:spPr>
          <a:xfrm>
            <a:off x="76200" y="6477000"/>
            <a:ext cx="5562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e4c5971992_0_3"/>
          <p:cNvSpPr txBox="1"/>
          <p:nvPr>
            <p:ph type="title"/>
          </p:nvPr>
        </p:nvSpPr>
        <p:spPr>
          <a:xfrm>
            <a:off x="777600" y="1681075"/>
            <a:ext cx="7772400" cy="46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ISO Metadata Records:</a:t>
            </a:r>
            <a:r>
              <a:rPr b="1" lang="en-US" sz="1800">
                <a:solidFill>
                  <a:schemeClr val="dk1"/>
                </a:solidFill>
              </a:rPr>
              <a:t> </a:t>
            </a:r>
            <a:endParaRPr b="1" sz="1800">
              <a:solidFill>
                <a:srgbClr val="0C2A8C"/>
              </a:solidFill>
            </a:endParaRPr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800"/>
              <a:buChar char="●"/>
            </a:pPr>
            <a:r>
              <a:rPr b="1" lang="en-US" sz="1800">
                <a:solidFill>
                  <a:schemeClr val="dk1"/>
                </a:solidFill>
              </a:rPr>
              <a:t>gov.noaa.ncei:C01472</a:t>
            </a:r>
            <a:endParaRPr b="1" sz="1800">
              <a:solidFill>
                <a:srgbClr val="0C2A8C"/>
              </a:solidFill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600">
                <a:solidFill>
                  <a:schemeClr val="dk1"/>
                </a:solidFill>
              </a:rPr>
              <a:t>Zhan, Xiwu, Huang, Chengquan, Csiszar, Ivan and NOAA JPSS Program Office (2013): NOAA JPSS Visible Infrared Imaging Radiometer Suite (VIIRS) Annual Surface Type (AST) Environmental Data Record (EDR) from STAR. NOAA National Centers for Environmental Information.</a:t>
            </a:r>
            <a:endParaRPr b="1" sz="1800">
              <a:solidFill>
                <a:srgbClr val="0C2A8C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b="1" sz="1800">
              <a:solidFill>
                <a:srgbClr val="0C2A8C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DOI Minting: </a:t>
            </a:r>
            <a:r>
              <a:rPr lang="en-US" sz="1800">
                <a:solidFill>
                  <a:schemeClr val="dk1"/>
                </a:solidFill>
              </a:rPr>
              <a:t>Planned</a:t>
            </a:r>
            <a:endParaRPr b="1" sz="2000">
              <a:solidFill>
                <a:schemeClr val="dk1"/>
              </a:solidFill>
            </a:endParaRPr>
          </a:p>
        </p:txBody>
      </p:sp>
      <p:sp>
        <p:nvSpPr>
          <p:cNvPr id="87" name="Google Shape;87;ge4c5971992_0_3"/>
          <p:cNvSpPr txBox="1"/>
          <p:nvPr>
            <p:ph idx="1" type="body"/>
          </p:nvPr>
        </p:nvSpPr>
        <p:spPr>
          <a:xfrm>
            <a:off x="777600" y="457193"/>
            <a:ext cx="7772400" cy="66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lang="en-US" sz="3600">
                <a:solidFill>
                  <a:schemeClr val="dk1"/>
                </a:solidFill>
              </a:rPr>
              <a:t>METADATA</a:t>
            </a:r>
            <a:endParaRPr/>
          </a:p>
        </p:txBody>
      </p:sp>
      <p:sp>
        <p:nvSpPr>
          <p:cNvPr id="88" name="Google Shape;88;ge4c5971992_0_3"/>
          <p:cNvSpPr txBox="1"/>
          <p:nvPr/>
        </p:nvSpPr>
        <p:spPr>
          <a:xfrm>
            <a:off x="53100" y="6499500"/>
            <a:ext cx="5562600" cy="2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/>
          <p:nvPr>
            <p:ph idx="2" type="title"/>
          </p:nvPr>
        </p:nvSpPr>
        <p:spPr>
          <a:xfrm>
            <a:off x="228600" y="152400"/>
            <a:ext cx="8610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</a:t>
            </a:r>
            <a:endParaRPr/>
          </a:p>
        </p:txBody>
      </p:sp>
      <p:sp>
        <p:nvSpPr>
          <p:cNvPr id="95" name="Google Shape;95;p7"/>
          <p:cNvSpPr txBox="1"/>
          <p:nvPr/>
        </p:nvSpPr>
        <p:spPr>
          <a:xfrm>
            <a:off x="76200" y="6477000"/>
            <a:ext cx="5562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DSRRB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"/>
          <p:cNvSpPr txBox="1"/>
          <p:nvPr>
            <p:ph idx="1" type="body"/>
          </p:nvPr>
        </p:nvSpPr>
        <p:spPr>
          <a:xfrm>
            <a:off x="381000" y="1066800"/>
            <a:ext cx="8534400" cy="532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" lvl="0" marL="92075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Anticipated User Demand: </a:t>
            </a:r>
            <a:r>
              <a:rPr lang="en-US" sz="1800">
                <a:solidFill>
                  <a:schemeClr val="dk1"/>
                </a:solidFill>
              </a:rPr>
              <a:t>Low</a:t>
            </a:r>
            <a:endParaRPr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Data Access Services: </a:t>
            </a:r>
            <a:r>
              <a:rPr i="1" lang="en-US" sz="1800">
                <a:solidFill>
                  <a:srgbClr val="FF0000"/>
                </a:solidFill>
              </a:rPr>
              <a:t> </a:t>
            </a:r>
            <a:endParaRPr i="1" sz="1800">
              <a:solidFill>
                <a:srgbClr val="FF0000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lang="en-US" sz="1800">
                <a:solidFill>
                  <a:srgbClr val="0C2A8C"/>
                </a:solidFill>
              </a:rPr>
              <a:t>      HTTPS Direct Download:</a:t>
            </a:r>
            <a:endParaRPr sz="1800">
              <a:solidFill>
                <a:srgbClr val="0C2A8C"/>
              </a:solidFill>
            </a:endParaRPr>
          </a:p>
          <a:p>
            <a: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800"/>
              <a:buNone/>
            </a:pPr>
            <a:r>
              <a:rPr i="1" lang="en-US" sz="1800" u="sng">
                <a:solidFill>
                  <a:schemeClr val="hlink"/>
                </a:solidFill>
                <a:hlinkClick r:id="rId3"/>
              </a:rPr>
              <a:t>https://www.ncei.noaa.gov/data/viirs-annual-surface-type/archive/files</a:t>
            </a:r>
            <a:endParaRPr i="1" sz="1800">
              <a:solidFill>
                <a:srgbClr val="0C2A8C"/>
              </a:solidFill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800"/>
              <a:buNone/>
            </a:pPr>
            <a:r>
              <a:rPr i="1" lang="en-US" sz="1800" u="sng">
                <a:solidFill>
                  <a:schemeClr val="hlink"/>
                </a:solidFill>
                <a:hlinkClick r:id="rId4"/>
              </a:rPr>
              <a:t>https://www.ncei.noaa.gov/data/viirs-annual-surface-type/archive/files</a:t>
            </a:r>
            <a:endParaRPr i="1" sz="1800">
              <a:solidFill>
                <a:srgbClr val="0C2A8C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2A8C"/>
                </a:solidFill>
              </a:rPr>
              <a:t>       </a:t>
            </a:r>
            <a:endParaRPr sz="1800">
              <a:solidFill>
                <a:srgbClr val="0C2A8C"/>
              </a:solidFill>
            </a:endParaRPr>
          </a:p>
          <a:p>
            <a:pPr indent="0" lvl="0" marL="4572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2A8C"/>
                </a:solidFill>
              </a:rPr>
              <a:t>Data Search Order:</a:t>
            </a:r>
            <a:endParaRPr sz="1800">
              <a:solidFill>
                <a:srgbClr val="0C2A8C"/>
              </a:solidFill>
            </a:endParaRPr>
          </a:p>
          <a:p>
            <a: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800"/>
              <a:buNone/>
            </a:pPr>
            <a:r>
              <a:rPr i="1" lang="en-US" sz="1800">
                <a:solidFill>
                  <a:schemeClr val="hlink"/>
                </a:solidFill>
                <a:uFill>
                  <a:noFill/>
                </a:uFill>
                <a:hlinkClick r:id="rId5"/>
              </a:rPr>
              <a:t>https://www.ncei.noaa.gov/access/search/index</a:t>
            </a:r>
            <a:endParaRPr i="1" sz="1800">
              <a:solidFill>
                <a:srgbClr val="0C2A8C"/>
              </a:solidFill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rgbClr val="0C2A8C"/>
              </a:buClr>
              <a:buSzPts val="1800"/>
              <a:buNone/>
            </a:pPr>
            <a:r>
              <a:t/>
            </a:r>
            <a:endParaRPr i="1" sz="1800">
              <a:solidFill>
                <a:srgbClr val="0C2A8C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Restrictions:</a:t>
            </a:r>
            <a:r>
              <a:rPr i="1" lang="en-US" sz="1800">
                <a:solidFill>
                  <a:srgbClr val="FF0000"/>
                </a:solidFill>
              </a:rPr>
              <a:t> </a:t>
            </a:r>
            <a:r>
              <a:rPr lang="en-US" sz="1800">
                <a:solidFill>
                  <a:schemeClr val="dk1"/>
                </a:solidFill>
              </a:rPr>
              <a:t>None</a:t>
            </a:r>
            <a:endParaRPr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i="1" sz="1800">
              <a:solidFill>
                <a:srgbClr val="FF0000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Web pages: </a:t>
            </a:r>
            <a:r>
              <a:rPr lang="en-US" sz="1800">
                <a:solidFill>
                  <a:schemeClr val="dk1"/>
                </a:solidFill>
              </a:rPr>
              <a:t>N/A</a:t>
            </a:r>
            <a:endParaRPr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i="1" sz="1800">
              <a:solidFill>
                <a:srgbClr val="FF0000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rPr b="1" lang="en-US" sz="1800">
                <a:solidFill>
                  <a:srgbClr val="0C2A8C"/>
                </a:solidFill>
              </a:rPr>
              <a:t>Non-NCEI Access: </a:t>
            </a:r>
            <a:r>
              <a:rPr i="1" lang="en-US" sz="1800" u="sng">
                <a:solidFill>
                  <a:schemeClr val="hlink"/>
                </a:solidFill>
                <a:hlinkClick r:id="rId6"/>
              </a:rPr>
              <a:t>https://www.star.nesdis.noaa.gov/jpss/st.php</a:t>
            </a:r>
            <a:endParaRPr i="1"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i="1" sz="1800">
              <a:solidFill>
                <a:schemeClr val="dk1"/>
              </a:solidFill>
            </a:endParaRPr>
          </a:p>
          <a:p>
            <a:pPr indent="-3175" lvl="0" marL="92075" rtl="0" algn="l"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175" lvl="0" marL="92075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C2A8C"/>
              </a:buClr>
              <a:buSzPts val="1400"/>
              <a:buFont typeface="Arial"/>
              <a:buNone/>
            </a:pPr>
            <a:r>
              <a:t/>
            </a:r>
            <a:endParaRPr sz="1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"/>
          <p:cNvSpPr txBox="1"/>
          <p:nvPr>
            <p:ph type="title"/>
          </p:nvPr>
        </p:nvSpPr>
        <p:spPr>
          <a:xfrm>
            <a:off x="228600" y="247650"/>
            <a:ext cx="8610600" cy="111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3600" cap="none" strike="noStrike">
                <a:latin typeface="Arial"/>
                <a:ea typeface="Arial"/>
                <a:cs typeface="Arial"/>
                <a:sym typeface="Arial"/>
              </a:rPr>
              <a:t>Review Checklist</a:t>
            </a:r>
            <a:endParaRPr b="1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sz="1200"/>
          </a:p>
        </p:txBody>
      </p:sp>
      <p:sp>
        <p:nvSpPr>
          <p:cNvPr id="104" name="Google Shape;104;p8"/>
          <p:cNvSpPr txBox="1"/>
          <p:nvPr/>
        </p:nvSpPr>
        <p:spPr>
          <a:xfrm>
            <a:off x="76200" y="6477000"/>
            <a:ext cx="55626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DSRB Decision Brief – </a:t>
            </a:r>
            <a:r>
              <a:rPr b="1" lang="en-US" sz="1200">
                <a:solidFill>
                  <a:schemeClr val="dk1"/>
                </a:solidFill>
              </a:rPr>
              <a:t>VIIRS AST Products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8"/>
          <p:cNvSpPr txBox="1"/>
          <p:nvPr/>
        </p:nvSpPr>
        <p:spPr>
          <a:xfrm>
            <a:off x="228600" y="1971025"/>
            <a:ext cx="8030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https://docs.google.com/spreadsheets/d/116ZLXNcpTKJFEv1FufgRe5KuybaTo5wPiJfGqyApj78/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4_Office Theme">
  <a:themeElements>
    <a:clrScheme name="2_SeaGullBackgrou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0481A8"/>
      </a:hlink>
      <a:folHlink>
        <a:srgbClr val="0481A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5_Office Theme">
  <a:themeElements>
    <a:clrScheme name="2_SeaGullBackgrou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0481A8"/>
      </a:hlink>
      <a:folHlink>
        <a:srgbClr val="0481A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3_Office Theme">
  <a:themeElements>
    <a:clrScheme name="2_SeaGullBackgrou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0481A8"/>
      </a:hlink>
      <a:folHlink>
        <a:srgbClr val="0481A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