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  <p:sldMasterId id="2147483672" r:id="rId2"/>
  </p:sldMasterIdLst>
  <p:notesMasterIdLst>
    <p:notesMasterId r:id="rId23"/>
  </p:notesMasterIdLst>
  <p:handoutMasterIdLst>
    <p:handoutMasterId r:id="rId24"/>
  </p:handoutMasterIdLst>
  <p:sldIdLst>
    <p:sldId id="256" r:id="rId3"/>
    <p:sldId id="373" r:id="rId4"/>
    <p:sldId id="374" r:id="rId5"/>
    <p:sldId id="375" r:id="rId6"/>
    <p:sldId id="378" r:id="rId7"/>
    <p:sldId id="388" r:id="rId8"/>
    <p:sldId id="387" r:id="rId9"/>
    <p:sldId id="379" r:id="rId10"/>
    <p:sldId id="380" r:id="rId11"/>
    <p:sldId id="382" r:id="rId12"/>
    <p:sldId id="385" r:id="rId13"/>
    <p:sldId id="389" r:id="rId14"/>
    <p:sldId id="383" r:id="rId15"/>
    <p:sldId id="384" r:id="rId16"/>
    <p:sldId id="390" r:id="rId17"/>
    <p:sldId id="386" r:id="rId18"/>
    <p:sldId id="392" r:id="rId19"/>
    <p:sldId id="391" r:id="rId20"/>
    <p:sldId id="376" r:id="rId21"/>
    <p:sldId id="377" r:id="rId22"/>
  </p:sldIdLst>
  <p:sldSz cx="9144000" cy="6858000" type="screen4x3"/>
  <p:notesSz cx="9926638" cy="6669088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Arial Narrow" panose="020B0606020202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</p:embeddedFontLst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DejaVu LGC Sans" charset="0"/>
        <a:cs typeface="DejaVu LGC Sans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DejaVu LGC Sans" charset="0"/>
        <a:cs typeface="DejaVu LGC Sans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DejaVu LGC Sans" charset="0"/>
        <a:cs typeface="DejaVu LGC Sans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DejaVu LGC Sans" charset="0"/>
        <a:cs typeface="DejaVu LGC Sans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DejaVu LGC Sans" charset="0"/>
        <a:cs typeface="DejaVu LGC San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DejaVu LGC Sans" charset="0"/>
        <a:cs typeface="DejaVu LGC San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DejaVu LGC Sans" charset="0"/>
        <a:cs typeface="DejaVu LGC San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DejaVu LGC Sans" charset="0"/>
        <a:cs typeface="DejaVu LGC San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DejaVu LGC Sans" charset="0"/>
        <a:cs typeface="DejaVu LGC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357D91"/>
    <a:srgbClr val="4F81BD"/>
    <a:srgbClr val="5F5F5F"/>
    <a:srgbClr val="E8F543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6" autoAdjust="0"/>
    <p:restoredTop sz="98218" autoAdjust="0"/>
  </p:normalViewPr>
  <p:slideViewPr>
    <p:cSldViewPr>
      <p:cViewPr>
        <p:scale>
          <a:sx n="81" d="100"/>
          <a:sy n="81" d="100"/>
        </p:scale>
        <p:origin x="-130" y="806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149" y="10250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1876"/>
        <p:guide pos="30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839" cy="333092"/>
          </a:xfrm>
          <a:prstGeom prst="rect">
            <a:avLst/>
          </a:prstGeom>
        </p:spPr>
        <p:txBody>
          <a:bodyPr vert="horz" lIns="87545" tIns="43772" rIns="87545" bIns="4377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2582" y="1"/>
            <a:ext cx="4301839" cy="333092"/>
          </a:xfrm>
          <a:prstGeom prst="rect">
            <a:avLst/>
          </a:prstGeom>
        </p:spPr>
        <p:txBody>
          <a:bodyPr vert="horz" lIns="87545" tIns="43772" rIns="87545" bIns="43772" rtlCol="0"/>
          <a:lstStyle>
            <a:lvl1pPr algn="r">
              <a:defRPr sz="1100"/>
            </a:lvl1pPr>
          </a:lstStyle>
          <a:p>
            <a:fld id="{F2D7E97A-B2CA-42EE-9F75-F9BEDB1E3B55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334962"/>
            <a:ext cx="4301839" cy="333092"/>
          </a:xfrm>
          <a:prstGeom prst="rect">
            <a:avLst/>
          </a:prstGeom>
        </p:spPr>
        <p:txBody>
          <a:bodyPr vert="horz" lIns="87545" tIns="43772" rIns="87545" bIns="4377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2582" y="6334962"/>
            <a:ext cx="4301839" cy="333092"/>
          </a:xfrm>
          <a:prstGeom prst="rect">
            <a:avLst/>
          </a:prstGeom>
        </p:spPr>
        <p:txBody>
          <a:bodyPr vert="horz" lIns="87545" tIns="43772" rIns="87545" bIns="43772" rtlCol="0" anchor="b"/>
          <a:lstStyle>
            <a:lvl1pPr algn="r">
              <a:defRPr sz="1100"/>
            </a:lvl1pPr>
          </a:lstStyle>
          <a:p>
            <a:fld id="{5F2B6D85-BB9A-4171-B60E-9A57EEA83E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03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1"/>
          <p:cNvSpPr>
            <a:spLocks noChangeArrowheads="1"/>
          </p:cNvSpPr>
          <p:nvPr/>
        </p:nvSpPr>
        <p:spPr bwMode="auto">
          <a:xfrm>
            <a:off x="0" y="0"/>
            <a:ext cx="9926638" cy="666908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ca-ES" altLang="x-none"/>
          </a:p>
        </p:txBody>
      </p:sp>
      <p:sp>
        <p:nvSpPr>
          <p:cNvPr id="48131" name="AutoShape 2"/>
          <p:cNvSpPr>
            <a:spLocks noChangeArrowheads="1"/>
          </p:cNvSpPr>
          <p:nvPr/>
        </p:nvSpPr>
        <p:spPr bwMode="auto">
          <a:xfrm>
            <a:off x="0" y="0"/>
            <a:ext cx="9926638" cy="666908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ca-ES" altLang="x-none"/>
          </a:p>
        </p:txBody>
      </p:sp>
      <p:sp>
        <p:nvSpPr>
          <p:cNvPr id="48132" name="AutoShape 3"/>
          <p:cNvSpPr>
            <a:spLocks noChangeArrowheads="1"/>
          </p:cNvSpPr>
          <p:nvPr/>
        </p:nvSpPr>
        <p:spPr bwMode="auto">
          <a:xfrm>
            <a:off x="0" y="0"/>
            <a:ext cx="9926638" cy="666908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ca-ES" altLang="x-none"/>
          </a:p>
        </p:txBody>
      </p:sp>
      <p:sp>
        <p:nvSpPr>
          <p:cNvPr id="48133" name="AutoShape 4"/>
          <p:cNvSpPr>
            <a:spLocks noChangeArrowheads="1"/>
          </p:cNvSpPr>
          <p:nvPr/>
        </p:nvSpPr>
        <p:spPr bwMode="auto">
          <a:xfrm>
            <a:off x="0" y="0"/>
            <a:ext cx="9926638" cy="666908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ca-ES" altLang="x-none"/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0" y="0"/>
            <a:ext cx="9926638" cy="66690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ca-ES" altLang="x-none"/>
          </a:p>
        </p:txBody>
      </p:sp>
      <p:sp>
        <p:nvSpPr>
          <p:cNvPr id="48135" name="Freeform 6"/>
          <p:cNvSpPr>
            <a:spLocks noChangeArrowheads="1"/>
          </p:cNvSpPr>
          <p:nvPr/>
        </p:nvSpPr>
        <p:spPr bwMode="auto">
          <a:xfrm>
            <a:off x="0" y="0"/>
            <a:ext cx="9926638" cy="6669088"/>
          </a:xfrm>
          <a:custGeom>
            <a:avLst/>
            <a:gdLst>
              <a:gd name="T0" fmla="*/ 3549650 w 7099300"/>
              <a:gd name="T1" fmla="*/ 0 h 10234613"/>
              <a:gd name="T2" fmla="*/ 7099300 w 7099300"/>
              <a:gd name="T3" fmla="*/ 5117307 h 10234613"/>
              <a:gd name="T4" fmla="*/ 3549650 w 7099300"/>
              <a:gd name="T5" fmla="*/ 10234613 h 10234613"/>
              <a:gd name="T6" fmla="*/ 0 w 7099300"/>
              <a:gd name="T7" fmla="*/ 5117307 h 10234613"/>
              <a:gd name="T8" fmla="*/ 0 60000 65536"/>
              <a:gd name="T9" fmla="*/ 0 60000 65536"/>
              <a:gd name="T10" fmla="*/ 0 60000 65536"/>
              <a:gd name="T11" fmla="*/ 0 60000 65536"/>
              <a:gd name="T12" fmla="*/ 385 w 7099300"/>
              <a:gd name="T13" fmla="*/ 385 h 10234613"/>
              <a:gd name="T14" fmla="*/ 7098915 w 7099300"/>
              <a:gd name="T15" fmla="*/ 10234228 h 10234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99300" h="10234613">
                <a:moveTo>
                  <a:pt x="1315" y="0"/>
                </a:moveTo>
                <a:lnTo>
                  <a:pt x="1314" y="0"/>
                </a:lnTo>
                <a:cubicBezTo>
                  <a:pt x="588" y="0"/>
                  <a:pt x="0" y="588"/>
                  <a:pt x="0" y="1314"/>
                </a:cubicBezTo>
                <a:lnTo>
                  <a:pt x="0" y="10233298"/>
                </a:lnTo>
                <a:cubicBezTo>
                  <a:pt x="0" y="10234024"/>
                  <a:pt x="588" y="10234612"/>
                  <a:pt x="1314" y="10234613"/>
                </a:cubicBezTo>
                <a:lnTo>
                  <a:pt x="7097985" y="10234613"/>
                </a:lnTo>
                <a:cubicBezTo>
                  <a:pt x="7098711" y="10234612"/>
                  <a:pt x="7099300" y="10234024"/>
                  <a:pt x="7099300" y="10233298"/>
                </a:cubicBezTo>
                <a:lnTo>
                  <a:pt x="7099300" y="1315"/>
                </a:lnTo>
                <a:cubicBezTo>
                  <a:pt x="7099300" y="588"/>
                  <a:pt x="7098711" y="0"/>
                  <a:pt x="7097985" y="0"/>
                </a:cubicBezTo>
                <a:lnTo>
                  <a:pt x="13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en-US"/>
          </a:p>
        </p:txBody>
      </p:sp>
      <p:sp>
        <p:nvSpPr>
          <p:cNvPr id="48136" name="Freeform 7"/>
          <p:cNvSpPr>
            <a:spLocks noChangeArrowheads="1"/>
          </p:cNvSpPr>
          <p:nvPr/>
        </p:nvSpPr>
        <p:spPr bwMode="auto">
          <a:xfrm>
            <a:off x="0" y="0"/>
            <a:ext cx="9926638" cy="6669088"/>
          </a:xfrm>
          <a:custGeom>
            <a:avLst/>
            <a:gdLst>
              <a:gd name="T0" fmla="*/ 3549650 w 7099300"/>
              <a:gd name="T1" fmla="*/ 0 h 10234613"/>
              <a:gd name="T2" fmla="*/ 7099300 w 7099300"/>
              <a:gd name="T3" fmla="*/ 5117307 h 10234613"/>
              <a:gd name="T4" fmla="*/ 3549650 w 7099300"/>
              <a:gd name="T5" fmla="*/ 10234613 h 10234613"/>
              <a:gd name="T6" fmla="*/ 0 w 7099300"/>
              <a:gd name="T7" fmla="*/ 5117307 h 10234613"/>
              <a:gd name="T8" fmla="*/ 0 60000 65536"/>
              <a:gd name="T9" fmla="*/ 0 60000 65536"/>
              <a:gd name="T10" fmla="*/ 0 60000 65536"/>
              <a:gd name="T11" fmla="*/ 0 60000 65536"/>
              <a:gd name="T12" fmla="*/ 385 w 7099300"/>
              <a:gd name="T13" fmla="*/ 385 h 10234613"/>
              <a:gd name="T14" fmla="*/ 7098915 w 7099300"/>
              <a:gd name="T15" fmla="*/ 10234228 h 10234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99300" h="10234613">
                <a:moveTo>
                  <a:pt x="1315" y="0"/>
                </a:moveTo>
                <a:lnTo>
                  <a:pt x="1314" y="0"/>
                </a:lnTo>
                <a:cubicBezTo>
                  <a:pt x="588" y="0"/>
                  <a:pt x="0" y="588"/>
                  <a:pt x="0" y="1314"/>
                </a:cubicBezTo>
                <a:lnTo>
                  <a:pt x="0" y="10233298"/>
                </a:lnTo>
                <a:cubicBezTo>
                  <a:pt x="0" y="10234024"/>
                  <a:pt x="588" y="10234612"/>
                  <a:pt x="1314" y="10234613"/>
                </a:cubicBezTo>
                <a:lnTo>
                  <a:pt x="7097985" y="10234613"/>
                </a:lnTo>
                <a:cubicBezTo>
                  <a:pt x="7098711" y="10234612"/>
                  <a:pt x="7099300" y="10234024"/>
                  <a:pt x="7099300" y="10233298"/>
                </a:cubicBezTo>
                <a:lnTo>
                  <a:pt x="7099300" y="1315"/>
                </a:lnTo>
                <a:cubicBezTo>
                  <a:pt x="7099300" y="588"/>
                  <a:pt x="7098711" y="0"/>
                  <a:pt x="7097985" y="0"/>
                </a:cubicBezTo>
                <a:lnTo>
                  <a:pt x="13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en-US"/>
          </a:p>
        </p:txBody>
      </p:sp>
      <p:sp>
        <p:nvSpPr>
          <p:cNvPr id="48137" name="Freeform 8"/>
          <p:cNvSpPr>
            <a:spLocks noChangeArrowheads="1"/>
          </p:cNvSpPr>
          <p:nvPr/>
        </p:nvSpPr>
        <p:spPr bwMode="auto">
          <a:xfrm>
            <a:off x="0" y="0"/>
            <a:ext cx="9926638" cy="6669088"/>
          </a:xfrm>
          <a:custGeom>
            <a:avLst/>
            <a:gdLst>
              <a:gd name="T0" fmla="*/ 3549650 w 7099300"/>
              <a:gd name="T1" fmla="*/ 0 h 10234613"/>
              <a:gd name="T2" fmla="*/ 7099300 w 7099300"/>
              <a:gd name="T3" fmla="*/ 5117307 h 10234613"/>
              <a:gd name="T4" fmla="*/ 3549650 w 7099300"/>
              <a:gd name="T5" fmla="*/ 10234613 h 10234613"/>
              <a:gd name="T6" fmla="*/ 0 w 7099300"/>
              <a:gd name="T7" fmla="*/ 5117307 h 10234613"/>
              <a:gd name="T8" fmla="*/ 0 60000 65536"/>
              <a:gd name="T9" fmla="*/ 0 60000 65536"/>
              <a:gd name="T10" fmla="*/ 0 60000 65536"/>
              <a:gd name="T11" fmla="*/ 0 60000 65536"/>
              <a:gd name="T12" fmla="*/ 385 w 7099300"/>
              <a:gd name="T13" fmla="*/ 385 h 10234613"/>
              <a:gd name="T14" fmla="*/ 7098915 w 7099300"/>
              <a:gd name="T15" fmla="*/ 10234228 h 10234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99300" h="10234613">
                <a:moveTo>
                  <a:pt x="1315" y="0"/>
                </a:moveTo>
                <a:lnTo>
                  <a:pt x="1314" y="0"/>
                </a:lnTo>
                <a:cubicBezTo>
                  <a:pt x="588" y="0"/>
                  <a:pt x="0" y="588"/>
                  <a:pt x="0" y="1314"/>
                </a:cubicBezTo>
                <a:lnTo>
                  <a:pt x="0" y="10233298"/>
                </a:lnTo>
                <a:cubicBezTo>
                  <a:pt x="0" y="10234024"/>
                  <a:pt x="588" y="10234612"/>
                  <a:pt x="1314" y="10234613"/>
                </a:cubicBezTo>
                <a:lnTo>
                  <a:pt x="7097985" y="10234613"/>
                </a:lnTo>
                <a:cubicBezTo>
                  <a:pt x="7098711" y="10234612"/>
                  <a:pt x="7099300" y="10234024"/>
                  <a:pt x="7099300" y="10233298"/>
                </a:cubicBezTo>
                <a:lnTo>
                  <a:pt x="7099300" y="1315"/>
                </a:lnTo>
                <a:cubicBezTo>
                  <a:pt x="7099300" y="588"/>
                  <a:pt x="7098711" y="0"/>
                  <a:pt x="7097985" y="0"/>
                </a:cubicBezTo>
                <a:lnTo>
                  <a:pt x="13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en-US"/>
          </a:p>
        </p:txBody>
      </p:sp>
      <p:sp>
        <p:nvSpPr>
          <p:cNvPr id="48138" name="Freeform 9"/>
          <p:cNvSpPr>
            <a:spLocks noChangeArrowheads="1"/>
          </p:cNvSpPr>
          <p:nvPr/>
        </p:nvSpPr>
        <p:spPr bwMode="auto">
          <a:xfrm>
            <a:off x="0" y="0"/>
            <a:ext cx="9926638" cy="6669088"/>
          </a:xfrm>
          <a:custGeom>
            <a:avLst/>
            <a:gdLst>
              <a:gd name="T0" fmla="*/ 3549650 w 7099300"/>
              <a:gd name="T1" fmla="*/ 0 h 10234613"/>
              <a:gd name="T2" fmla="*/ 7099300 w 7099300"/>
              <a:gd name="T3" fmla="*/ 5117307 h 10234613"/>
              <a:gd name="T4" fmla="*/ 3549650 w 7099300"/>
              <a:gd name="T5" fmla="*/ 10234613 h 10234613"/>
              <a:gd name="T6" fmla="*/ 0 w 7099300"/>
              <a:gd name="T7" fmla="*/ 5117307 h 10234613"/>
              <a:gd name="T8" fmla="*/ 0 60000 65536"/>
              <a:gd name="T9" fmla="*/ 0 60000 65536"/>
              <a:gd name="T10" fmla="*/ 0 60000 65536"/>
              <a:gd name="T11" fmla="*/ 0 60000 65536"/>
              <a:gd name="T12" fmla="*/ 385 w 7099300"/>
              <a:gd name="T13" fmla="*/ 385 h 10234613"/>
              <a:gd name="T14" fmla="*/ 7098915 w 7099300"/>
              <a:gd name="T15" fmla="*/ 10234228 h 10234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99300" h="10234613">
                <a:moveTo>
                  <a:pt x="1315" y="0"/>
                </a:moveTo>
                <a:lnTo>
                  <a:pt x="1314" y="0"/>
                </a:lnTo>
                <a:cubicBezTo>
                  <a:pt x="588" y="0"/>
                  <a:pt x="0" y="588"/>
                  <a:pt x="0" y="1314"/>
                </a:cubicBezTo>
                <a:lnTo>
                  <a:pt x="0" y="10233298"/>
                </a:lnTo>
                <a:cubicBezTo>
                  <a:pt x="0" y="10234024"/>
                  <a:pt x="588" y="10234612"/>
                  <a:pt x="1314" y="10234613"/>
                </a:cubicBezTo>
                <a:lnTo>
                  <a:pt x="7097985" y="10234613"/>
                </a:lnTo>
                <a:cubicBezTo>
                  <a:pt x="7098711" y="10234612"/>
                  <a:pt x="7099300" y="10234024"/>
                  <a:pt x="7099300" y="10233298"/>
                </a:cubicBezTo>
                <a:lnTo>
                  <a:pt x="7099300" y="1315"/>
                </a:lnTo>
                <a:cubicBezTo>
                  <a:pt x="7099300" y="588"/>
                  <a:pt x="7098711" y="0"/>
                  <a:pt x="7097985" y="0"/>
                </a:cubicBezTo>
                <a:lnTo>
                  <a:pt x="13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en-US"/>
          </a:p>
        </p:txBody>
      </p:sp>
      <p:sp>
        <p:nvSpPr>
          <p:cNvPr id="48139" name="Freeform 10"/>
          <p:cNvSpPr>
            <a:spLocks noChangeArrowheads="1"/>
          </p:cNvSpPr>
          <p:nvPr/>
        </p:nvSpPr>
        <p:spPr bwMode="auto">
          <a:xfrm>
            <a:off x="0" y="0"/>
            <a:ext cx="9926638" cy="6669088"/>
          </a:xfrm>
          <a:custGeom>
            <a:avLst/>
            <a:gdLst>
              <a:gd name="T0" fmla="*/ 3549650 w 7099300"/>
              <a:gd name="T1" fmla="*/ 0 h 10234613"/>
              <a:gd name="T2" fmla="*/ 7099300 w 7099300"/>
              <a:gd name="T3" fmla="*/ 5117307 h 10234613"/>
              <a:gd name="T4" fmla="*/ 3549650 w 7099300"/>
              <a:gd name="T5" fmla="*/ 10234613 h 10234613"/>
              <a:gd name="T6" fmla="*/ 0 w 7099300"/>
              <a:gd name="T7" fmla="*/ 5117307 h 10234613"/>
              <a:gd name="T8" fmla="*/ 0 60000 65536"/>
              <a:gd name="T9" fmla="*/ 0 60000 65536"/>
              <a:gd name="T10" fmla="*/ 0 60000 65536"/>
              <a:gd name="T11" fmla="*/ 0 60000 65536"/>
              <a:gd name="T12" fmla="*/ 385 w 7099300"/>
              <a:gd name="T13" fmla="*/ 385 h 10234613"/>
              <a:gd name="T14" fmla="*/ 7098915 w 7099300"/>
              <a:gd name="T15" fmla="*/ 10234228 h 10234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99300" h="10234613">
                <a:moveTo>
                  <a:pt x="1315" y="0"/>
                </a:moveTo>
                <a:lnTo>
                  <a:pt x="1314" y="0"/>
                </a:lnTo>
                <a:cubicBezTo>
                  <a:pt x="588" y="0"/>
                  <a:pt x="0" y="588"/>
                  <a:pt x="0" y="1314"/>
                </a:cubicBezTo>
                <a:lnTo>
                  <a:pt x="0" y="10233298"/>
                </a:lnTo>
                <a:cubicBezTo>
                  <a:pt x="0" y="10234024"/>
                  <a:pt x="588" y="10234612"/>
                  <a:pt x="1314" y="10234613"/>
                </a:cubicBezTo>
                <a:lnTo>
                  <a:pt x="7097985" y="10234613"/>
                </a:lnTo>
                <a:cubicBezTo>
                  <a:pt x="7098711" y="10234612"/>
                  <a:pt x="7099300" y="10234024"/>
                  <a:pt x="7099300" y="10233298"/>
                </a:cubicBezTo>
                <a:lnTo>
                  <a:pt x="7099300" y="1315"/>
                </a:lnTo>
                <a:cubicBezTo>
                  <a:pt x="7099300" y="588"/>
                  <a:pt x="7098711" y="0"/>
                  <a:pt x="7097985" y="0"/>
                </a:cubicBezTo>
                <a:lnTo>
                  <a:pt x="13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en-US"/>
          </a:p>
        </p:txBody>
      </p:sp>
      <p:sp>
        <p:nvSpPr>
          <p:cNvPr id="48140" name="Freeform 11"/>
          <p:cNvSpPr>
            <a:spLocks noChangeArrowheads="1"/>
          </p:cNvSpPr>
          <p:nvPr/>
        </p:nvSpPr>
        <p:spPr bwMode="auto">
          <a:xfrm>
            <a:off x="0" y="0"/>
            <a:ext cx="9926638" cy="66690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en-US"/>
          </a:p>
        </p:txBody>
      </p:sp>
      <p:sp>
        <p:nvSpPr>
          <p:cNvPr id="48141" name="Freeform 12"/>
          <p:cNvSpPr>
            <a:spLocks noChangeArrowheads="1"/>
          </p:cNvSpPr>
          <p:nvPr/>
        </p:nvSpPr>
        <p:spPr bwMode="auto">
          <a:xfrm>
            <a:off x="0" y="0"/>
            <a:ext cx="9926638" cy="6669088"/>
          </a:xfrm>
          <a:custGeom>
            <a:avLst/>
            <a:gdLst>
              <a:gd name="T0" fmla="*/ 3549650 w 7099300"/>
              <a:gd name="T1" fmla="*/ 0 h 10234613"/>
              <a:gd name="T2" fmla="*/ 7099300 w 7099300"/>
              <a:gd name="T3" fmla="*/ 5117307 h 10234613"/>
              <a:gd name="T4" fmla="*/ 3549650 w 7099300"/>
              <a:gd name="T5" fmla="*/ 10234613 h 10234613"/>
              <a:gd name="T6" fmla="*/ 0 w 7099300"/>
              <a:gd name="T7" fmla="*/ 5117307 h 10234613"/>
              <a:gd name="T8" fmla="*/ 3549650 w 7099300"/>
              <a:gd name="T9" fmla="*/ 0 h 10234613"/>
              <a:gd name="T10" fmla="*/ 7099300 w 7099300"/>
              <a:gd name="T11" fmla="*/ 5117307 h 10234613"/>
              <a:gd name="T12" fmla="*/ 3549650 w 7099300"/>
              <a:gd name="T13" fmla="*/ 10234613 h 10234613"/>
              <a:gd name="T14" fmla="*/ 0 w 7099300"/>
              <a:gd name="T15" fmla="*/ 5117307 h 102346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85 w 7099300"/>
              <a:gd name="T25" fmla="*/ 385 h 10234613"/>
              <a:gd name="T26" fmla="*/ 7098915 w 7099300"/>
              <a:gd name="T27" fmla="*/ 10234228 h 102346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099300" h="10234613">
                <a:moveTo>
                  <a:pt x="1315" y="0"/>
                </a:moveTo>
                <a:lnTo>
                  <a:pt x="1315" y="0"/>
                </a:lnTo>
                <a:lnTo>
                  <a:pt x="1314" y="0"/>
                </a:lnTo>
                <a:cubicBezTo>
                  <a:pt x="588" y="0"/>
                  <a:pt x="0" y="588"/>
                  <a:pt x="0" y="1314"/>
                </a:cubicBezTo>
                <a:lnTo>
                  <a:pt x="0" y="10233298"/>
                </a:lnTo>
                <a:cubicBezTo>
                  <a:pt x="0" y="10234024"/>
                  <a:pt x="588" y="10234612"/>
                  <a:pt x="1314" y="10234613"/>
                </a:cubicBezTo>
                <a:lnTo>
                  <a:pt x="7097985" y="10234613"/>
                </a:lnTo>
                <a:cubicBezTo>
                  <a:pt x="7098711" y="10234612"/>
                  <a:pt x="7099300" y="10234024"/>
                  <a:pt x="7099300" y="10233298"/>
                </a:cubicBezTo>
                <a:lnTo>
                  <a:pt x="7099300" y="1315"/>
                </a:lnTo>
                <a:cubicBezTo>
                  <a:pt x="7099300" y="588"/>
                  <a:pt x="7098711" y="0"/>
                  <a:pt x="7097985" y="0"/>
                </a:cubicBezTo>
                <a:lnTo>
                  <a:pt x="13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en-US"/>
          </a:p>
        </p:txBody>
      </p:sp>
      <p:sp>
        <p:nvSpPr>
          <p:cNvPr id="48142" name="Freeform 13"/>
          <p:cNvSpPr>
            <a:spLocks noChangeArrowheads="1"/>
          </p:cNvSpPr>
          <p:nvPr/>
        </p:nvSpPr>
        <p:spPr bwMode="auto">
          <a:xfrm>
            <a:off x="0" y="0"/>
            <a:ext cx="9926638" cy="6669088"/>
          </a:xfrm>
          <a:custGeom>
            <a:avLst/>
            <a:gdLst>
              <a:gd name="T0" fmla="*/ 3549650 w 7099300"/>
              <a:gd name="T1" fmla="*/ 0 h 10234613"/>
              <a:gd name="T2" fmla="*/ 7099300 w 7099300"/>
              <a:gd name="T3" fmla="*/ 5117307 h 10234613"/>
              <a:gd name="T4" fmla="*/ 3549650 w 7099300"/>
              <a:gd name="T5" fmla="*/ 10234613 h 10234613"/>
              <a:gd name="T6" fmla="*/ 0 w 7099300"/>
              <a:gd name="T7" fmla="*/ 5117307 h 10234613"/>
              <a:gd name="T8" fmla="*/ 3549650 w 7099300"/>
              <a:gd name="T9" fmla="*/ 0 h 10234613"/>
              <a:gd name="T10" fmla="*/ 7099300 w 7099300"/>
              <a:gd name="T11" fmla="*/ 5117307 h 10234613"/>
              <a:gd name="T12" fmla="*/ 3549650 w 7099300"/>
              <a:gd name="T13" fmla="*/ 10234613 h 10234613"/>
              <a:gd name="T14" fmla="*/ 0 w 7099300"/>
              <a:gd name="T15" fmla="*/ 5117307 h 102346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85 w 7099300"/>
              <a:gd name="T25" fmla="*/ 385 h 10234613"/>
              <a:gd name="T26" fmla="*/ 7098915 w 7099300"/>
              <a:gd name="T27" fmla="*/ 10234228 h 102346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099300" h="10234613">
                <a:moveTo>
                  <a:pt x="1315" y="0"/>
                </a:moveTo>
                <a:lnTo>
                  <a:pt x="1315" y="0"/>
                </a:lnTo>
                <a:lnTo>
                  <a:pt x="1314" y="0"/>
                </a:lnTo>
                <a:cubicBezTo>
                  <a:pt x="588" y="0"/>
                  <a:pt x="0" y="588"/>
                  <a:pt x="0" y="1314"/>
                </a:cubicBezTo>
                <a:lnTo>
                  <a:pt x="0" y="10233298"/>
                </a:lnTo>
                <a:cubicBezTo>
                  <a:pt x="0" y="10234024"/>
                  <a:pt x="588" y="10234612"/>
                  <a:pt x="1314" y="10234613"/>
                </a:cubicBezTo>
                <a:lnTo>
                  <a:pt x="7097985" y="10234613"/>
                </a:lnTo>
                <a:cubicBezTo>
                  <a:pt x="7098711" y="10234612"/>
                  <a:pt x="7099300" y="10234024"/>
                  <a:pt x="7099300" y="10233298"/>
                </a:cubicBezTo>
                <a:lnTo>
                  <a:pt x="7099300" y="1315"/>
                </a:lnTo>
                <a:cubicBezTo>
                  <a:pt x="7099300" y="588"/>
                  <a:pt x="7098711" y="0"/>
                  <a:pt x="7097985" y="0"/>
                </a:cubicBezTo>
                <a:lnTo>
                  <a:pt x="13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en-US"/>
          </a:p>
        </p:txBody>
      </p:sp>
      <p:sp>
        <p:nvSpPr>
          <p:cNvPr id="48143" name="Freeform 14"/>
          <p:cNvSpPr>
            <a:spLocks noChangeArrowheads="1"/>
          </p:cNvSpPr>
          <p:nvPr/>
        </p:nvSpPr>
        <p:spPr bwMode="auto">
          <a:xfrm>
            <a:off x="0" y="0"/>
            <a:ext cx="9926638" cy="6669088"/>
          </a:xfrm>
          <a:custGeom>
            <a:avLst/>
            <a:gdLst>
              <a:gd name="T0" fmla="*/ 3549650 w 7099300"/>
              <a:gd name="T1" fmla="*/ 0 h 10234613"/>
              <a:gd name="T2" fmla="*/ 7099300 w 7099300"/>
              <a:gd name="T3" fmla="*/ 5117307 h 10234613"/>
              <a:gd name="T4" fmla="*/ 3549650 w 7099300"/>
              <a:gd name="T5" fmla="*/ 10234613 h 10234613"/>
              <a:gd name="T6" fmla="*/ 0 w 7099300"/>
              <a:gd name="T7" fmla="*/ 5117307 h 10234613"/>
              <a:gd name="T8" fmla="*/ 3549650 w 7099300"/>
              <a:gd name="T9" fmla="*/ 0 h 10234613"/>
              <a:gd name="T10" fmla="*/ 7099300 w 7099300"/>
              <a:gd name="T11" fmla="*/ 5117307 h 10234613"/>
              <a:gd name="T12" fmla="*/ 3549650 w 7099300"/>
              <a:gd name="T13" fmla="*/ 10234613 h 10234613"/>
              <a:gd name="T14" fmla="*/ 0 w 7099300"/>
              <a:gd name="T15" fmla="*/ 5117307 h 102346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85 w 7099300"/>
              <a:gd name="T25" fmla="*/ 385 h 10234613"/>
              <a:gd name="T26" fmla="*/ 7098915 w 7099300"/>
              <a:gd name="T27" fmla="*/ 10234228 h 102346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099300" h="10234613">
                <a:moveTo>
                  <a:pt x="1315" y="0"/>
                </a:moveTo>
                <a:lnTo>
                  <a:pt x="1315" y="0"/>
                </a:lnTo>
                <a:lnTo>
                  <a:pt x="1314" y="0"/>
                </a:lnTo>
                <a:cubicBezTo>
                  <a:pt x="588" y="0"/>
                  <a:pt x="0" y="588"/>
                  <a:pt x="0" y="1314"/>
                </a:cubicBezTo>
                <a:lnTo>
                  <a:pt x="0" y="10233298"/>
                </a:lnTo>
                <a:cubicBezTo>
                  <a:pt x="0" y="10234024"/>
                  <a:pt x="588" y="10234612"/>
                  <a:pt x="1314" y="10234613"/>
                </a:cubicBezTo>
                <a:lnTo>
                  <a:pt x="7097985" y="10234613"/>
                </a:lnTo>
                <a:cubicBezTo>
                  <a:pt x="7098711" y="10234612"/>
                  <a:pt x="7099300" y="10234024"/>
                  <a:pt x="7099300" y="10233298"/>
                </a:cubicBezTo>
                <a:lnTo>
                  <a:pt x="7099300" y="1315"/>
                </a:lnTo>
                <a:cubicBezTo>
                  <a:pt x="7099300" y="588"/>
                  <a:pt x="7098711" y="0"/>
                  <a:pt x="7097985" y="0"/>
                </a:cubicBezTo>
                <a:lnTo>
                  <a:pt x="13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en-US"/>
          </a:p>
        </p:txBody>
      </p:sp>
      <p:sp>
        <p:nvSpPr>
          <p:cNvPr id="48144" name="Freeform 15"/>
          <p:cNvSpPr>
            <a:spLocks noChangeArrowheads="1"/>
          </p:cNvSpPr>
          <p:nvPr/>
        </p:nvSpPr>
        <p:spPr bwMode="auto">
          <a:xfrm>
            <a:off x="0" y="0"/>
            <a:ext cx="9926638" cy="6669088"/>
          </a:xfrm>
          <a:custGeom>
            <a:avLst/>
            <a:gdLst>
              <a:gd name="T0" fmla="*/ 3549650 w 7099300"/>
              <a:gd name="T1" fmla="*/ 0 h 10234613"/>
              <a:gd name="T2" fmla="*/ 7099300 w 7099300"/>
              <a:gd name="T3" fmla="*/ 5117307 h 10234613"/>
              <a:gd name="T4" fmla="*/ 3549650 w 7099300"/>
              <a:gd name="T5" fmla="*/ 10234613 h 10234613"/>
              <a:gd name="T6" fmla="*/ 0 w 7099300"/>
              <a:gd name="T7" fmla="*/ 5117307 h 10234613"/>
              <a:gd name="T8" fmla="*/ 3549650 w 7099300"/>
              <a:gd name="T9" fmla="*/ 0 h 10234613"/>
              <a:gd name="T10" fmla="*/ 7099300 w 7099300"/>
              <a:gd name="T11" fmla="*/ 5117307 h 10234613"/>
              <a:gd name="T12" fmla="*/ 3549650 w 7099300"/>
              <a:gd name="T13" fmla="*/ 10234613 h 10234613"/>
              <a:gd name="T14" fmla="*/ 0 w 7099300"/>
              <a:gd name="T15" fmla="*/ 5117307 h 102346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85 w 7099300"/>
              <a:gd name="T25" fmla="*/ 385 h 10234613"/>
              <a:gd name="T26" fmla="*/ 7098915 w 7099300"/>
              <a:gd name="T27" fmla="*/ 10234228 h 102346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099300" h="10234613">
                <a:moveTo>
                  <a:pt x="1315" y="0"/>
                </a:moveTo>
                <a:lnTo>
                  <a:pt x="1315" y="0"/>
                </a:lnTo>
                <a:lnTo>
                  <a:pt x="1314" y="0"/>
                </a:lnTo>
                <a:cubicBezTo>
                  <a:pt x="588" y="0"/>
                  <a:pt x="0" y="588"/>
                  <a:pt x="0" y="1314"/>
                </a:cubicBezTo>
                <a:lnTo>
                  <a:pt x="0" y="10233298"/>
                </a:lnTo>
                <a:cubicBezTo>
                  <a:pt x="0" y="10234024"/>
                  <a:pt x="588" y="10234612"/>
                  <a:pt x="1314" y="10234613"/>
                </a:cubicBezTo>
                <a:lnTo>
                  <a:pt x="7097985" y="10234613"/>
                </a:lnTo>
                <a:cubicBezTo>
                  <a:pt x="7098711" y="10234612"/>
                  <a:pt x="7099300" y="10234024"/>
                  <a:pt x="7099300" y="10233298"/>
                </a:cubicBezTo>
                <a:lnTo>
                  <a:pt x="7099300" y="1315"/>
                </a:lnTo>
                <a:cubicBezTo>
                  <a:pt x="7099300" y="588"/>
                  <a:pt x="7098711" y="0"/>
                  <a:pt x="7097985" y="0"/>
                </a:cubicBezTo>
                <a:lnTo>
                  <a:pt x="13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en-US"/>
          </a:p>
        </p:txBody>
      </p:sp>
      <p:sp>
        <p:nvSpPr>
          <p:cNvPr id="48145" name="Freeform 16"/>
          <p:cNvSpPr>
            <a:spLocks noChangeArrowheads="1"/>
          </p:cNvSpPr>
          <p:nvPr/>
        </p:nvSpPr>
        <p:spPr bwMode="auto">
          <a:xfrm>
            <a:off x="0" y="0"/>
            <a:ext cx="9926638" cy="6669088"/>
          </a:xfrm>
          <a:custGeom>
            <a:avLst/>
            <a:gdLst>
              <a:gd name="T0" fmla="*/ 3549650 w 7099300"/>
              <a:gd name="T1" fmla="*/ 0 h 10234613"/>
              <a:gd name="T2" fmla="*/ 7099300 w 7099300"/>
              <a:gd name="T3" fmla="*/ 5117307 h 10234613"/>
              <a:gd name="T4" fmla="*/ 3549650 w 7099300"/>
              <a:gd name="T5" fmla="*/ 10234613 h 10234613"/>
              <a:gd name="T6" fmla="*/ 0 w 7099300"/>
              <a:gd name="T7" fmla="*/ 5117307 h 10234613"/>
              <a:gd name="T8" fmla="*/ 3549650 w 7099300"/>
              <a:gd name="T9" fmla="*/ 0 h 10234613"/>
              <a:gd name="T10" fmla="*/ 7099300 w 7099300"/>
              <a:gd name="T11" fmla="*/ 5117307 h 10234613"/>
              <a:gd name="T12" fmla="*/ 3549650 w 7099300"/>
              <a:gd name="T13" fmla="*/ 10234613 h 10234613"/>
              <a:gd name="T14" fmla="*/ 0 w 7099300"/>
              <a:gd name="T15" fmla="*/ 5117307 h 102346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85 w 7099300"/>
              <a:gd name="T25" fmla="*/ 385 h 10234613"/>
              <a:gd name="T26" fmla="*/ 7098915 w 7099300"/>
              <a:gd name="T27" fmla="*/ 10234228 h 102346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099300" h="10234613">
                <a:moveTo>
                  <a:pt x="1315" y="0"/>
                </a:moveTo>
                <a:lnTo>
                  <a:pt x="1315" y="0"/>
                </a:lnTo>
                <a:lnTo>
                  <a:pt x="1314" y="0"/>
                </a:lnTo>
                <a:cubicBezTo>
                  <a:pt x="588" y="0"/>
                  <a:pt x="0" y="588"/>
                  <a:pt x="0" y="1314"/>
                </a:cubicBezTo>
                <a:lnTo>
                  <a:pt x="0" y="10233298"/>
                </a:lnTo>
                <a:cubicBezTo>
                  <a:pt x="0" y="10234024"/>
                  <a:pt x="588" y="10234612"/>
                  <a:pt x="1314" y="10234613"/>
                </a:cubicBezTo>
                <a:lnTo>
                  <a:pt x="7097985" y="10234613"/>
                </a:lnTo>
                <a:cubicBezTo>
                  <a:pt x="7098711" y="10234612"/>
                  <a:pt x="7099300" y="10234024"/>
                  <a:pt x="7099300" y="10233298"/>
                </a:cubicBezTo>
                <a:lnTo>
                  <a:pt x="7099300" y="1315"/>
                </a:lnTo>
                <a:cubicBezTo>
                  <a:pt x="7099300" y="588"/>
                  <a:pt x="7098711" y="0"/>
                  <a:pt x="7097985" y="0"/>
                </a:cubicBezTo>
                <a:lnTo>
                  <a:pt x="13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en-US"/>
          </a:p>
        </p:txBody>
      </p:sp>
      <p:sp>
        <p:nvSpPr>
          <p:cNvPr id="48146" name="Freeform 17"/>
          <p:cNvSpPr>
            <a:spLocks noChangeArrowheads="1"/>
          </p:cNvSpPr>
          <p:nvPr/>
        </p:nvSpPr>
        <p:spPr bwMode="auto">
          <a:xfrm>
            <a:off x="0" y="0"/>
            <a:ext cx="9926638" cy="6669088"/>
          </a:xfrm>
          <a:custGeom>
            <a:avLst/>
            <a:gdLst>
              <a:gd name="T0" fmla="*/ 3549650 w 7099300"/>
              <a:gd name="T1" fmla="*/ 0 h 10234613"/>
              <a:gd name="T2" fmla="*/ 7099300 w 7099300"/>
              <a:gd name="T3" fmla="*/ 5117307 h 10234613"/>
              <a:gd name="T4" fmla="*/ 3549650 w 7099300"/>
              <a:gd name="T5" fmla="*/ 10234613 h 10234613"/>
              <a:gd name="T6" fmla="*/ 0 w 7099300"/>
              <a:gd name="T7" fmla="*/ 5117307 h 10234613"/>
              <a:gd name="T8" fmla="*/ 3549650 w 7099300"/>
              <a:gd name="T9" fmla="*/ 0 h 10234613"/>
              <a:gd name="T10" fmla="*/ 7099300 w 7099300"/>
              <a:gd name="T11" fmla="*/ 5117307 h 10234613"/>
              <a:gd name="T12" fmla="*/ 3549650 w 7099300"/>
              <a:gd name="T13" fmla="*/ 10234613 h 10234613"/>
              <a:gd name="T14" fmla="*/ 0 w 7099300"/>
              <a:gd name="T15" fmla="*/ 5117307 h 102346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85 w 7099300"/>
              <a:gd name="T25" fmla="*/ 385 h 10234613"/>
              <a:gd name="T26" fmla="*/ 7098915 w 7099300"/>
              <a:gd name="T27" fmla="*/ 10234228 h 102346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099300" h="10234613">
                <a:moveTo>
                  <a:pt x="1315" y="0"/>
                </a:moveTo>
                <a:lnTo>
                  <a:pt x="1315" y="0"/>
                </a:lnTo>
                <a:lnTo>
                  <a:pt x="1314" y="0"/>
                </a:lnTo>
                <a:cubicBezTo>
                  <a:pt x="588" y="0"/>
                  <a:pt x="0" y="588"/>
                  <a:pt x="0" y="1314"/>
                </a:cubicBezTo>
                <a:lnTo>
                  <a:pt x="0" y="10233298"/>
                </a:lnTo>
                <a:cubicBezTo>
                  <a:pt x="0" y="10234024"/>
                  <a:pt x="588" y="10234612"/>
                  <a:pt x="1314" y="10234613"/>
                </a:cubicBezTo>
                <a:lnTo>
                  <a:pt x="7097985" y="10234613"/>
                </a:lnTo>
                <a:cubicBezTo>
                  <a:pt x="7098711" y="10234612"/>
                  <a:pt x="7099300" y="10234024"/>
                  <a:pt x="7099300" y="10233298"/>
                </a:cubicBezTo>
                <a:lnTo>
                  <a:pt x="7099300" y="1315"/>
                </a:lnTo>
                <a:cubicBezTo>
                  <a:pt x="7099300" y="588"/>
                  <a:pt x="7098711" y="0"/>
                  <a:pt x="7097985" y="0"/>
                </a:cubicBezTo>
                <a:lnTo>
                  <a:pt x="13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en-US"/>
          </a:p>
        </p:txBody>
      </p:sp>
      <p:sp>
        <p:nvSpPr>
          <p:cNvPr id="48147" name="Freeform 18"/>
          <p:cNvSpPr>
            <a:spLocks noChangeArrowheads="1"/>
          </p:cNvSpPr>
          <p:nvPr/>
        </p:nvSpPr>
        <p:spPr bwMode="auto">
          <a:xfrm>
            <a:off x="0" y="0"/>
            <a:ext cx="9926638" cy="6669088"/>
          </a:xfrm>
          <a:custGeom>
            <a:avLst/>
            <a:gdLst>
              <a:gd name="T0" fmla="*/ 3549650 w 7099300"/>
              <a:gd name="T1" fmla="*/ 0 h 10234613"/>
              <a:gd name="T2" fmla="*/ 7099300 w 7099300"/>
              <a:gd name="T3" fmla="*/ 5117307 h 10234613"/>
              <a:gd name="T4" fmla="*/ 3549650 w 7099300"/>
              <a:gd name="T5" fmla="*/ 10234613 h 10234613"/>
              <a:gd name="T6" fmla="*/ 0 w 7099300"/>
              <a:gd name="T7" fmla="*/ 5117307 h 10234613"/>
              <a:gd name="T8" fmla="*/ 3549650 w 7099300"/>
              <a:gd name="T9" fmla="*/ 0 h 10234613"/>
              <a:gd name="T10" fmla="*/ 7099300 w 7099300"/>
              <a:gd name="T11" fmla="*/ 5117307 h 10234613"/>
              <a:gd name="T12" fmla="*/ 3549650 w 7099300"/>
              <a:gd name="T13" fmla="*/ 10234613 h 10234613"/>
              <a:gd name="T14" fmla="*/ 0 w 7099300"/>
              <a:gd name="T15" fmla="*/ 5117307 h 102346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85 w 7099300"/>
              <a:gd name="T25" fmla="*/ 385 h 10234613"/>
              <a:gd name="T26" fmla="*/ 7098915 w 7099300"/>
              <a:gd name="T27" fmla="*/ 10234228 h 102346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099300" h="10234613">
                <a:moveTo>
                  <a:pt x="1315" y="0"/>
                </a:moveTo>
                <a:lnTo>
                  <a:pt x="1315" y="0"/>
                </a:lnTo>
                <a:lnTo>
                  <a:pt x="1314" y="0"/>
                </a:lnTo>
                <a:cubicBezTo>
                  <a:pt x="588" y="0"/>
                  <a:pt x="0" y="588"/>
                  <a:pt x="0" y="1314"/>
                </a:cubicBezTo>
                <a:lnTo>
                  <a:pt x="0" y="10233298"/>
                </a:lnTo>
                <a:cubicBezTo>
                  <a:pt x="0" y="10234024"/>
                  <a:pt x="588" y="10234612"/>
                  <a:pt x="1314" y="10234613"/>
                </a:cubicBezTo>
                <a:lnTo>
                  <a:pt x="7097985" y="10234613"/>
                </a:lnTo>
                <a:cubicBezTo>
                  <a:pt x="7098711" y="10234612"/>
                  <a:pt x="7099300" y="10234024"/>
                  <a:pt x="7099300" y="10233298"/>
                </a:cubicBezTo>
                <a:lnTo>
                  <a:pt x="7099300" y="1315"/>
                </a:lnTo>
                <a:cubicBezTo>
                  <a:pt x="7099300" y="588"/>
                  <a:pt x="7098711" y="0"/>
                  <a:pt x="7097985" y="0"/>
                </a:cubicBezTo>
                <a:lnTo>
                  <a:pt x="13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en-US"/>
          </a:p>
        </p:txBody>
      </p:sp>
      <p:sp>
        <p:nvSpPr>
          <p:cNvPr id="48148" name="Freeform 19"/>
          <p:cNvSpPr>
            <a:spLocks noChangeArrowheads="1"/>
          </p:cNvSpPr>
          <p:nvPr/>
        </p:nvSpPr>
        <p:spPr bwMode="auto">
          <a:xfrm>
            <a:off x="0" y="0"/>
            <a:ext cx="9926638" cy="6669088"/>
          </a:xfrm>
          <a:custGeom>
            <a:avLst/>
            <a:gdLst>
              <a:gd name="T0" fmla="*/ 3549650 w 7099300"/>
              <a:gd name="T1" fmla="*/ 0 h 10234613"/>
              <a:gd name="T2" fmla="*/ 7099300 w 7099300"/>
              <a:gd name="T3" fmla="*/ 5117307 h 10234613"/>
              <a:gd name="T4" fmla="*/ 3549650 w 7099300"/>
              <a:gd name="T5" fmla="*/ 10234613 h 10234613"/>
              <a:gd name="T6" fmla="*/ 0 w 7099300"/>
              <a:gd name="T7" fmla="*/ 5117307 h 10234613"/>
              <a:gd name="T8" fmla="*/ 3549650 w 7099300"/>
              <a:gd name="T9" fmla="*/ 0 h 10234613"/>
              <a:gd name="T10" fmla="*/ 7099300 w 7099300"/>
              <a:gd name="T11" fmla="*/ 5117307 h 10234613"/>
              <a:gd name="T12" fmla="*/ 3549650 w 7099300"/>
              <a:gd name="T13" fmla="*/ 10234613 h 10234613"/>
              <a:gd name="T14" fmla="*/ 0 w 7099300"/>
              <a:gd name="T15" fmla="*/ 5117307 h 102346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85 w 7099300"/>
              <a:gd name="T25" fmla="*/ 385 h 10234613"/>
              <a:gd name="T26" fmla="*/ 7098915 w 7099300"/>
              <a:gd name="T27" fmla="*/ 10234228 h 102346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099300" h="10234613">
                <a:moveTo>
                  <a:pt x="1315" y="0"/>
                </a:moveTo>
                <a:lnTo>
                  <a:pt x="1315" y="0"/>
                </a:lnTo>
                <a:lnTo>
                  <a:pt x="1314" y="0"/>
                </a:lnTo>
                <a:cubicBezTo>
                  <a:pt x="588" y="0"/>
                  <a:pt x="0" y="588"/>
                  <a:pt x="0" y="1314"/>
                </a:cubicBezTo>
                <a:lnTo>
                  <a:pt x="0" y="10233298"/>
                </a:lnTo>
                <a:cubicBezTo>
                  <a:pt x="0" y="10234024"/>
                  <a:pt x="588" y="10234612"/>
                  <a:pt x="1314" y="10234613"/>
                </a:cubicBezTo>
                <a:lnTo>
                  <a:pt x="7097985" y="10234613"/>
                </a:lnTo>
                <a:cubicBezTo>
                  <a:pt x="7098711" y="10234612"/>
                  <a:pt x="7099300" y="10234024"/>
                  <a:pt x="7099300" y="10233298"/>
                </a:cubicBezTo>
                <a:lnTo>
                  <a:pt x="7099300" y="1315"/>
                </a:lnTo>
                <a:cubicBezTo>
                  <a:pt x="7099300" y="588"/>
                  <a:pt x="7098711" y="0"/>
                  <a:pt x="7097985" y="0"/>
                </a:cubicBezTo>
                <a:lnTo>
                  <a:pt x="13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en-US"/>
          </a:p>
        </p:txBody>
      </p:sp>
      <p:sp>
        <p:nvSpPr>
          <p:cNvPr id="48149" name="Freeform 20"/>
          <p:cNvSpPr>
            <a:spLocks noChangeArrowheads="1"/>
          </p:cNvSpPr>
          <p:nvPr/>
        </p:nvSpPr>
        <p:spPr bwMode="auto">
          <a:xfrm>
            <a:off x="0" y="0"/>
            <a:ext cx="9926638" cy="6669088"/>
          </a:xfrm>
          <a:custGeom>
            <a:avLst/>
            <a:gdLst>
              <a:gd name="T0" fmla="*/ 3549650 w 7099300"/>
              <a:gd name="T1" fmla="*/ 0 h 10234613"/>
              <a:gd name="T2" fmla="*/ 7099300 w 7099300"/>
              <a:gd name="T3" fmla="*/ 5117307 h 10234613"/>
              <a:gd name="T4" fmla="*/ 3549650 w 7099300"/>
              <a:gd name="T5" fmla="*/ 10234613 h 10234613"/>
              <a:gd name="T6" fmla="*/ 0 w 7099300"/>
              <a:gd name="T7" fmla="*/ 5117307 h 10234613"/>
              <a:gd name="T8" fmla="*/ 3549650 w 7099300"/>
              <a:gd name="T9" fmla="*/ 0 h 10234613"/>
              <a:gd name="T10" fmla="*/ 7099300 w 7099300"/>
              <a:gd name="T11" fmla="*/ 5117307 h 10234613"/>
              <a:gd name="T12" fmla="*/ 3549650 w 7099300"/>
              <a:gd name="T13" fmla="*/ 10234613 h 10234613"/>
              <a:gd name="T14" fmla="*/ 0 w 7099300"/>
              <a:gd name="T15" fmla="*/ 5117307 h 102346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85 w 7099300"/>
              <a:gd name="T25" fmla="*/ 385 h 10234613"/>
              <a:gd name="T26" fmla="*/ 7098915 w 7099300"/>
              <a:gd name="T27" fmla="*/ 10234228 h 102346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099300" h="10234613">
                <a:moveTo>
                  <a:pt x="1315" y="0"/>
                </a:moveTo>
                <a:lnTo>
                  <a:pt x="1315" y="0"/>
                </a:lnTo>
                <a:lnTo>
                  <a:pt x="1314" y="0"/>
                </a:lnTo>
                <a:cubicBezTo>
                  <a:pt x="588" y="0"/>
                  <a:pt x="0" y="588"/>
                  <a:pt x="0" y="1314"/>
                </a:cubicBezTo>
                <a:lnTo>
                  <a:pt x="0" y="10233298"/>
                </a:lnTo>
                <a:cubicBezTo>
                  <a:pt x="0" y="10234024"/>
                  <a:pt x="588" y="10234612"/>
                  <a:pt x="1314" y="10234613"/>
                </a:cubicBezTo>
                <a:lnTo>
                  <a:pt x="7097985" y="10234613"/>
                </a:lnTo>
                <a:cubicBezTo>
                  <a:pt x="7098711" y="10234612"/>
                  <a:pt x="7099300" y="10234024"/>
                  <a:pt x="7099300" y="10233298"/>
                </a:cubicBezTo>
                <a:lnTo>
                  <a:pt x="7099300" y="1315"/>
                </a:lnTo>
                <a:cubicBezTo>
                  <a:pt x="7099300" y="588"/>
                  <a:pt x="7098711" y="0"/>
                  <a:pt x="7097985" y="0"/>
                </a:cubicBezTo>
                <a:lnTo>
                  <a:pt x="13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en-US"/>
          </a:p>
        </p:txBody>
      </p:sp>
      <p:sp>
        <p:nvSpPr>
          <p:cNvPr id="48150" name="Freeform 21"/>
          <p:cNvSpPr>
            <a:spLocks noChangeArrowheads="1"/>
          </p:cNvSpPr>
          <p:nvPr/>
        </p:nvSpPr>
        <p:spPr bwMode="auto">
          <a:xfrm>
            <a:off x="0" y="1"/>
            <a:ext cx="4281863" cy="32481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en-US"/>
          </a:p>
        </p:txBody>
      </p:sp>
      <p:sp>
        <p:nvSpPr>
          <p:cNvPr id="48151" name="Freeform 22"/>
          <p:cNvSpPr>
            <a:spLocks noChangeArrowheads="1"/>
          </p:cNvSpPr>
          <p:nvPr/>
        </p:nvSpPr>
        <p:spPr bwMode="auto">
          <a:xfrm>
            <a:off x="5624799" y="1"/>
            <a:ext cx="4281863" cy="32481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en-US"/>
          </a:p>
        </p:txBody>
      </p:sp>
      <p:sp>
        <p:nvSpPr>
          <p:cNvPr id="48152" name="Rectangle 2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289300" y="500063"/>
            <a:ext cx="3309938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4"/>
          <p:cNvSpPr>
            <a:spLocks noGrp="1" noChangeArrowheads="1"/>
          </p:cNvSpPr>
          <p:nvPr>
            <p:ph type="body"/>
          </p:nvPr>
        </p:nvSpPr>
        <p:spPr bwMode="auto">
          <a:xfrm>
            <a:off x="1322960" y="3167481"/>
            <a:ext cx="7240764" cy="298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a-ES" noProof="0" smtClean="0"/>
          </a:p>
        </p:txBody>
      </p:sp>
      <p:sp>
        <p:nvSpPr>
          <p:cNvPr id="48154" name="Freeform 25"/>
          <p:cNvSpPr>
            <a:spLocks noChangeArrowheads="1"/>
          </p:cNvSpPr>
          <p:nvPr/>
        </p:nvSpPr>
        <p:spPr bwMode="auto">
          <a:xfrm>
            <a:off x="0" y="6334961"/>
            <a:ext cx="4281863" cy="32481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sldNum"/>
          </p:nvPr>
        </p:nvSpPr>
        <p:spPr bwMode="auto">
          <a:xfrm>
            <a:off x="5624799" y="6334961"/>
            <a:ext cx="4261885" cy="31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1" tIns="45496" rIns="90991" bIns="45496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693062" algn="l"/>
                <a:tab pos="1386124" algn="l"/>
                <a:tab pos="2079186" algn="l"/>
                <a:tab pos="2772247" algn="l"/>
              </a:tabLst>
              <a:defRPr sz="1100">
                <a:solidFill>
                  <a:srgbClr val="000000"/>
                </a:solidFill>
                <a:latin typeface="Arial Narrow" pitchFamily="32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57814BD0-E7A6-4C86-9896-9C3BDAB1E4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3966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693062" algn="l"/>
                <a:tab pos="1386124" algn="l"/>
                <a:tab pos="2079186" algn="l"/>
                <a:tab pos="2772247" algn="l"/>
              </a:tabLst>
              <a:defRPr>
                <a:solidFill>
                  <a:schemeClr val="bg1"/>
                </a:solidFill>
                <a:latin typeface="Calibri" pitchFamily="34" charset="0"/>
                <a:ea typeface="DejaVu LGC Sans" charset="0"/>
                <a:cs typeface="DejaVu LGC Sans" charset="0"/>
              </a:defRPr>
            </a:lvl1pPr>
            <a:lvl2pPr eaLnBrk="0" hangingPunct="0">
              <a:tabLst>
                <a:tab pos="693062" algn="l"/>
                <a:tab pos="1386124" algn="l"/>
                <a:tab pos="2079186" algn="l"/>
                <a:tab pos="2772247" algn="l"/>
              </a:tabLst>
              <a:defRPr>
                <a:solidFill>
                  <a:schemeClr val="bg1"/>
                </a:solidFill>
                <a:latin typeface="Calibri" pitchFamily="34" charset="0"/>
                <a:ea typeface="DejaVu LGC Sans" charset="0"/>
                <a:cs typeface="DejaVu LGC Sans" charset="0"/>
              </a:defRPr>
            </a:lvl2pPr>
            <a:lvl3pPr eaLnBrk="0" hangingPunct="0">
              <a:tabLst>
                <a:tab pos="693062" algn="l"/>
                <a:tab pos="1386124" algn="l"/>
                <a:tab pos="2079186" algn="l"/>
                <a:tab pos="2772247" algn="l"/>
              </a:tabLst>
              <a:defRPr>
                <a:solidFill>
                  <a:schemeClr val="bg1"/>
                </a:solidFill>
                <a:latin typeface="Calibri" pitchFamily="34" charset="0"/>
                <a:ea typeface="DejaVu LGC Sans" charset="0"/>
                <a:cs typeface="DejaVu LGC Sans" charset="0"/>
              </a:defRPr>
            </a:lvl3pPr>
            <a:lvl4pPr eaLnBrk="0" hangingPunct="0">
              <a:tabLst>
                <a:tab pos="693062" algn="l"/>
                <a:tab pos="1386124" algn="l"/>
                <a:tab pos="2079186" algn="l"/>
                <a:tab pos="2772247" algn="l"/>
              </a:tabLst>
              <a:defRPr>
                <a:solidFill>
                  <a:schemeClr val="bg1"/>
                </a:solidFill>
                <a:latin typeface="Calibri" pitchFamily="34" charset="0"/>
                <a:ea typeface="DejaVu LGC Sans" charset="0"/>
                <a:cs typeface="DejaVu LGC Sans" charset="0"/>
              </a:defRPr>
            </a:lvl4pPr>
            <a:lvl5pPr eaLnBrk="0" hangingPunct="0">
              <a:tabLst>
                <a:tab pos="693062" algn="l"/>
                <a:tab pos="1386124" algn="l"/>
                <a:tab pos="2079186" algn="l"/>
                <a:tab pos="2772247" algn="l"/>
              </a:tabLst>
              <a:defRPr>
                <a:solidFill>
                  <a:schemeClr val="bg1"/>
                </a:solidFill>
                <a:latin typeface="Calibri" pitchFamily="34" charset="0"/>
                <a:ea typeface="DejaVu LGC Sans" charset="0"/>
                <a:cs typeface="DejaVu LGC Sans" charset="0"/>
              </a:defRPr>
            </a:lvl5pPr>
            <a:lvl6pPr marL="2407478" indent="-218862" defTabSz="43012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3062" algn="l"/>
                <a:tab pos="1386124" algn="l"/>
                <a:tab pos="2079186" algn="l"/>
                <a:tab pos="2772247" algn="l"/>
              </a:tabLst>
              <a:defRPr>
                <a:solidFill>
                  <a:schemeClr val="bg1"/>
                </a:solidFill>
                <a:latin typeface="Calibri" pitchFamily="34" charset="0"/>
                <a:ea typeface="DejaVu LGC Sans" charset="0"/>
                <a:cs typeface="DejaVu LGC Sans" charset="0"/>
              </a:defRPr>
            </a:lvl6pPr>
            <a:lvl7pPr marL="2845201" indent="-218862" defTabSz="43012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3062" algn="l"/>
                <a:tab pos="1386124" algn="l"/>
                <a:tab pos="2079186" algn="l"/>
                <a:tab pos="2772247" algn="l"/>
              </a:tabLst>
              <a:defRPr>
                <a:solidFill>
                  <a:schemeClr val="bg1"/>
                </a:solidFill>
                <a:latin typeface="Calibri" pitchFamily="34" charset="0"/>
                <a:ea typeface="DejaVu LGC Sans" charset="0"/>
                <a:cs typeface="DejaVu LGC Sans" charset="0"/>
              </a:defRPr>
            </a:lvl7pPr>
            <a:lvl8pPr marL="3282925" indent="-218862" defTabSz="43012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3062" algn="l"/>
                <a:tab pos="1386124" algn="l"/>
                <a:tab pos="2079186" algn="l"/>
                <a:tab pos="2772247" algn="l"/>
              </a:tabLst>
              <a:defRPr>
                <a:solidFill>
                  <a:schemeClr val="bg1"/>
                </a:solidFill>
                <a:latin typeface="Calibri" pitchFamily="34" charset="0"/>
                <a:ea typeface="DejaVu LGC Sans" charset="0"/>
                <a:cs typeface="DejaVu LGC Sans" charset="0"/>
              </a:defRPr>
            </a:lvl8pPr>
            <a:lvl9pPr marL="3720648" indent="-218862" defTabSz="43012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3062" algn="l"/>
                <a:tab pos="1386124" algn="l"/>
                <a:tab pos="2079186" algn="l"/>
                <a:tab pos="2772247" algn="l"/>
              </a:tabLst>
              <a:defRPr>
                <a:solidFill>
                  <a:schemeClr val="bg1"/>
                </a:solidFill>
                <a:latin typeface="Calibri" pitchFamily="34" charset="0"/>
                <a:ea typeface="DejaVu LGC Sans" charset="0"/>
                <a:cs typeface="DejaVu LGC Sans" charset="0"/>
              </a:defRPr>
            </a:lvl9pPr>
          </a:lstStyle>
          <a:p>
            <a:pPr eaLnBrk="1" hangingPunct="1"/>
            <a:fld id="{B227A28E-34B5-4614-96CD-EA32C5309419}" type="slidenum">
              <a:rPr lang="es-ES" altLang="x-none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pPr eaLnBrk="1" hangingPunct="1"/>
              <a:t>1</a:t>
            </a:fld>
            <a:endParaRPr lang="es-ES" altLang="x-none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5624800" y="6334961"/>
            <a:ext cx="4266323" cy="31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991" tIns="45496" rIns="90991" bIns="45496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DejaVu LGC Sans" charset="0"/>
                <a:cs typeface="DejaVu LGC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DejaVu LGC Sans" charset="0"/>
                <a:cs typeface="DejaVu LGC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DejaVu LGC Sans" charset="0"/>
                <a:cs typeface="DejaVu LGC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DejaVu LGC Sans" charset="0"/>
                <a:cs typeface="DejaVu LGC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DejaVu LGC Sans" charset="0"/>
                <a:cs typeface="DejaVu LGC San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F00238C-269E-4C84-81CF-D0216BA7BB79}" type="slidenum">
              <a:rPr lang="es-ES" altLang="x-none" sz="110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s-ES" altLang="x-none" sz="110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5624799" y="6334961"/>
            <a:ext cx="4268544" cy="31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991" tIns="45496" rIns="90991" bIns="45496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DejaVu LGC Sans" charset="0"/>
                <a:cs typeface="DejaVu LGC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DejaVu LGC Sans" charset="0"/>
                <a:cs typeface="DejaVu LGC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DejaVu LGC Sans" charset="0"/>
                <a:cs typeface="DejaVu LGC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DejaVu LGC Sans" charset="0"/>
                <a:cs typeface="DejaVu LGC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DejaVu LGC Sans" charset="0"/>
                <a:cs typeface="DejaVu LGC San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8A600E6-FC8D-4EB3-AD53-DF88215DED4B}" type="slidenum">
              <a:rPr lang="es-ES" altLang="x-none" sz="1100">
                <a:solidFill>
                  <a:srgbClr val="000000"/>
                </a:solidFill>
                <a:latin typeface="Arial Narrow" pitchFamily="34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s-ES" altLang="x-none" sz="11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9157" name="Freeform 3"/>
          <p:cNvSpPr>
            <a:spLocks noChangeArrowheads="1"/>
          </p:cNvSpPr>
          <p:nvPr/>
        </p:nvSpPr>
        <p:spPr bwMode="auto">
          <a:xfrm>
            <a:off x="1387333" y="500673"/>
            <a:ext cx="7154192" cy="25002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en-US"/>
          </a:p>
        </p:txBody>
      </p:sp>
      <p:sp>
        <p:nvSpPr>
          <p:cNvPr id="49158" name="Rectangle 4"/>
          <p:cNvSpPr>
            <a:spLocks noGrp="1" noChangeArrowheads="1"/>
          </p:cNvSpPr>
          <p:nvPr>
            <p:ph type="body"/>
          </p:nvPr>
        </p:nvSpPr>
        <p:spPr>
          <a:xfrm>
            <a:off x="1322960" y="3167481"/>
            <a:ext cx="7249643" cy="298645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ts val="431"/>
              </a:spcBef>
              <a:buClrTx/>
              <a:tabLst>
                <a:tab pos="0" algn="l"/>
                <a:tab pos="428604" algn="l"/>
                <a:tab pos="858728" algn="l"/>
                <a:tab pos="1288852" algn="l"/>
                <a:tab pos="1718976" algn="l"/>
                <a:tab pos="2149100" algn="l"/>
                <a:tab pos="2579224" algn="l"/>
                <a:tab pos="3009348" algn="l"/>
                <a:tab pos="3439472" algn="l"/>
                <a:tab pos="3869595" algn="l"/>
                <a:tab pos="4299720" algn="l"/>
                <a:tab pos="4729843" algn="l"/>
                <a:tab pos="5159968" algn="l"/>
                <a:tab pos="5590091" algn="l"/>
                <a:tab pos="6020215" algn="l"/>
                <a:tab pos="6450339" algn="l"/>
                <a:tab pos="6880463" algn="l"/>
                <a:tab pos="7310587" algn="l"/>
                <a:tab pos="7740711" algn="l"/>
                <a:tab pos="8170835" algn="l"/>
                <a:tab pos="8600959" algn="l"/>
              </a:tabLst>
            </a:pPr>
            <a:endParaRPr lang="es-ES" altLang="x-none" smtClean="0">
              <a:latin typeface="Times New Roman" pitchFamily="18" charset="0"/>
              <a:ea typeface="DejaVu LGC Sans" charset="0"/>
              <a:cs typeface="DejaVu LGC San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7814BD0-E7A6-4C86-9896-9C3BDAB1E476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7523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7814BD0-E7A6-4C86-9896-9C3BDAB1E476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7523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56639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7826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08763" y="273050"/>
            <a:ext cx="2049462" cy="5829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999163" cy="5829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31614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B54B9-2B0F-4162-9A9F-0C42FAC2B829}" type="slidenum">
              <a:rPr lang="en-US" altLang="x-none"/>
              <a:pPr>
                <a:defRPr/>
              </a:pPr>
              <a:t>‹Nº›</a:t>
            </a:fld>
            <a:r>
              <a:rPr lang="en-US" altLang="x-none"/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1080482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00396-2A10-4B52-8ED9-B60AA003FC8D}" type="slidenum">
              <a:rPr lang="en-US" altLang="x-none"/>
              <a:pPr>
                <a:defRPr/>
              </a:pPr>
              <a:t>‹Nº›</a:t>
            </a:fld>
            <a:r>
              <a:rPr lang="en-US" altLang="x-none"/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1817379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A592E-199B-4FCB-B9D2-B9BCEE528204}" type="slidenum">
              <a:rPr lang="en-US" altLang="x-none"/>
              <a:pPr>
                <a:defRPr/>
              </a:pPr>
              <a:t>‹Nº›</a:t>
            </a:fld>
            <a:r>
              <a:rPr lang="en-US" altLang="x-none"/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2898046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22313" y="908050"/>
            <a:ext cx="3992562" cy="554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7275" y="908050"/>
            <a:ext cx="3994150" cy="554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57B18-5411-4FD0-94E6-7F1D62EC566F}" type="slidenum">
              <a:rPr lang="en-US" altLang="x-none"/>
              <a:pPr>
                <a:defRPr/>
              </a:pPr>
              <a:t>‹Nº›</a:t>
            </a:fld>
            <a:r>
              <a:rPr lang="en-US" altLang="x-none"/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1323960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5D5F1-760C-4113-88FD-B4D1E77A45F7}" type="slidenum">
              <a:rPr lang="en-US" altLang="x-none"/>
              <a:pPr>
                <a:defRPr/>
              </a:pPr>
              <a:t>‹Nº›</a:t>
            </a:fld>
            <a:r>
              <a:rPr lang="en-US" altLang="x-none"/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3311718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A6996-2362-48A1-BA63-D15B3D410DF2}" type="slidenum">
              <a:rPr lang="en-US" altLang="x-none"/>
              <a:pPr>
                <a:defRPr/>
              </a:pPr>
              <a:t>‹Nº›</a:t>
            </a:fld>
            <a:r>
              <a:rPr lang="en-US" altLang="x-none"/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4226297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245B7-2946-4FE1-BA12-ED1C10CBDDB0}" type="slidenum">
              <a:rPr lang="en-US" altLang="x-none"/>
              <a:pPr>
                <a:defRPr/>
              </a:pPr>
              <a:t>‹Nº›</a:t>
            </a:fld>
            <a:r>
              <a:rPr lang="en-US" altLang="x-none"/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937437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C3C2A-71B7-4C86-A7C4-0BAAD7DF5EE7}" type="slidenum">
              <a:rPr lang="en-US" altLang="x-none"/>
              <a:pPr>
                <a:defRPr/>
              </a:pPr>
              <a:t>‹Nº›</a:t>
            </a:fld>
            <a:r>
              <a:rPr lang="en-US" altLang="x-none"/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164227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66604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EB2E5-CD58-4EC4-912E-58E983DC2B23}" type="slidenum">
              <a:rPr lang="en-US" altLang="x-none"/>
              <a:pPr>
                <a:defRPr/>
              </a:pPr>
              <a:t>‹Nº›</a:t>
            </a:fld>
            <a:r>
              <a:rPr lang="en-US" altLang="x-none"/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3796748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150B0-B382-4C13-ABA0-32AC9725C7B5}" type="slidenum">
              <a:rPr lang="en-US" altLang="x-none"/>
              <a:pPr>
                <a:defRPr/>
              </a:pPr>
              <a:t>‹Nº›</a:t>
            </a:fld>
            <a:r>
              <a:rPr lang="en-US" altLang="x-none"/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4054820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27838" y="49213"/>
            <a:ext cx="2033587" cy="64087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22313" y="49213"/>
            <a:ext cx="5953125" cy="64087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7D119-296C-485D-B065-FA30343C6D46}" type="slidenum">
              <a:rPr lang="en-US" altLang="x-none"/>
              <a:pPr>
                <a:defRPr/>
              </a:pPr>
              <a:t>‹Nº›</a:t>
            </a:fld>
            <a:r>
              <a:rPr lang="en-US" altLang="x-none"/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324056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4452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243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3913" y="1604963"/>
            <a:ext cx="40243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24682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6080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365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425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5838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0667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"/>
          <p:cNvSpPr>
            <a:spLocks noChangeArrowheads="1"/>
          </p:cNvSpPr>
          <p:nvPr/>
        </p:nvSpPr>
        <p:spPr bwMode="auto">
          <a:xfrm>
            <a:off x="0" y="1268413"/>
            <a:ext cx="9144000" cy="31511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FA8D2"/>
              </a:gs>
              <a:gs pos="100000">
                <a:srgbClr val="2C71B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3851275" y="4689475"/>
            <a:ext cx="1588" cy="1619250"/>
          </a:xfrm>
          <a:prstGeom prst="line">
            <a:avLst/>
          </a:prstGeom>
          <a:noFill/>
          <a:ln w="25560">
            <a:solidFill>
              <a:srgbClr val="316FB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AutoShape 3"/>
          <p:cNvSpPr>
            <a:spLocks noChangeArrowheads="1"/>
          </p:cNvSpPr>
          <p:nvPr/>
        </p:nvSpPr>
        <p:spPr bwMode="auto">
          <a:xfrm>
            <a:off x="3306763" y="6575425"/>
            <a:ext cx="2435225" cy="2301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x-none" sz="1000" b="1">
                <a:solidFill>
                  <a:srgbClr val="99A4B9"/>
                </a:solidFill>
                <a:latin typeface="Verdana" pitchFamily="34" charset="0"/>
              </a:rPr>
              <a:t>SMOS-BEC  –  Barcelona (Spain)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01025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 smtClean="0"/>
              <a:t>Pulse para editar el formato del texto de título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01025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 smtClean="0"/>
              <a:t>Pulse para editar los formatos del texto del esquema</a:t>
            </a:r>
          </a:p>
          <a:p>
            <a:pPr lvl="1"/>
            <a:r>
              <a:rPr lang="en-GB" altLang="x-none" smtClean="0"/>
              <a:t>Segundo nivel del esquema</a:t>
            </a:r>
          </a:p>
          <a:p>
            <a:pPr lvl="2"/>
            <a:r>
              <a:rPr lang="en-GB" altLang="x-none" smtClean="0"/>
              <a:t>Tercer nivel del esquema</a:t>
            </a:r>
          </a:p>
          <a:p>
            <a:pPr lvl="3"/>
            <a:r>
              <a:rPr lang="en-GB" altLang="x-none" smtClean="0"/>
              <a:t>Cuarto nivel del esquema</a:t>
            </a:r>
          </a:p>
          <a:p>
            <a:pPr lvl="4"/>
            <a:r>
              <a:rPr lang="en-GB" altLang="x-none" smtClean="0"/>
              <a:t>Quinto nivel del esquema</a:t>
            </a:r>
          </a:p>
          <a:p>
            <a:pPr lvl="4"/>
            <a:r>
              <a:rPr lang="en-GB" altLang="x-none" smtClean="0"/>
              <a:t>Sexto nivel del esquema</a:t>
            </a:r>
          </a:p>
          <a:p>
            <a:pPr lvl="4"/>
            <a:r>
              <a:rPr lang="en-GB" altLang="x-none" smtClean="0"/>
              <a:t>Séptimo nivel del esquema</a:t>
            </a:r>
          </a:p>
          <a:p>
            <a:pPr lvl="4"/>
            <a:r>
              <a:rPr lang="en-GB" altLang="x-none" smtClean="0"/>
              <a:t>Octavo nivel del esquema</a:t>
            </a:r>
          </a:p>
          <a:p>
            <a:pPr lvl="4"/>
            <a:r>
              <a:rPr lang="en-GB" altLang="x-none" smtClean="0"/>
              <a:t>Noveno nivel del esquema</a:t>
            </a:r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859338"/>
            <a:ext cx="3600450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Verdana" pitchFamily="32" charset="0"/>
          <a:ea typeface="DejaVu LGC Sans" charset="0"/>
          <a:cs typeface="DejaVu LGC Sans" charset="0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Verdana" pitchFamily="32" charset="0"/>
          <a:ea typeface="DejaVu LGC Sans" charset="0"/>
          <a:cs typeface="DejaVu LGC Sans" charset="0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Verdana" pitchFamily="32" charset="0"/>
          <a:ea typeface="DejaVu LGC Sans" charset="0"/>
          <a:cs typeface="DejaVu LGC Sans" charset="0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Verdana" pitchFamily="32" charset="0"/>
          <a:ea typeface="DejaVu LGC Sans" charset="0"/>
          <a:cs typeface="DejaVu LGC Sans" charset="0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Verdana" pitchFamily="32" charset="0"/>
          <a:ea typeface="DejaVu LGC Sans" charset="0"/>
          <a:cs typeface="DejaVu LGC Sans" charset="0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Verdana" pitchFamily="32" charset="0"/>
          <a:ea typeface="DejaVu LGC Sans" charset="0"/>
          <a:cs typeface="DejaVu LGC Sans" charset="0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Verdana" pitchFamily="32" charset="0"/>
          <a:ea typeface="DejaVu LGC Sans" charset="0"/>
          <a:cs typeface="DejaVu LGC Sans" charset="0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Verdana" pitchFamily="32" charset="0"/>
          <a:ea typeface="DejaVu LGC Sans" charset="0"/>
          <a:cs typeface="DejaVu LGC Sans" charset="0"/>
        </a:defRPr>
      </a:lvl9pPr>
    </p:titleStyle>
    <p:bodyStyle>
      <a:lvl1pPr marL="342900" indent="-342900" algn="l" defTabSz="449263" rtl="0" eaLnBrk="0" fontAlgn="base" hangingPunct="0">
        <a:spcBef>
          <a:spcPts val="1000"/>
        </a:spcBef>
        <a:spcAft>
          <a:spcPts val="50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596E97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"/>
          <p:cNvSpPr>
            <a:spLocks noChangeArrowheads="1"/>
          </p:cNvSpPr>
          <p:nvPr/>
        </p:nvSpPr>
        <p:spPr bwMode="auto">
          <a:xfrm>
            <a:off x="2636838" y="647700"/>
            <a:ext cx="6256337" cy="428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9ABADB"/>
              </a:gs>
              <a:gs pos="100000">
                <a:srgbClr val="2C71B6"/>
              </a:gs>
            </a:gsLst>
            <a:lin ang="10800000" scaled="1"/>
          </a:gradFill>
          <a:ln w="126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Freeform 2"/>
          <p:cNvSpPr>
            <a:spLocks noChangeArrowheads="1"/>
          </p:cNvSpPr>
          <p:nvPr/>
        </p:nvSpPr>
        <p:spPr bwMode="auto">
          <a:xfrm>
            <a:off x="0" y="0"/>
            <a:ext cx="657225" cy="6858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2C71B6"/>
              </a:gs>
              <a:gs pos="100000">
                <a:srgbClr val="6496C8"/>
              </a:gs>
            </a:gsLst>
            <a:lin ang="5400000" scaled="1"/>
          </a:gradFill>
          <a:ln w="126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7950"/>
            <a:ext cx="2447925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755650" y="6597650"/>
            <a:ext cx="3887788" cy="231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563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x-none" sz="900">
                <a:solidFill>
                  <a:srgbClr val="99A4B9"/>
                </a:solidFill>
                <a:latin typeface="Verdana" pitchFamily="34" charset="0"/>
              </a:rPr>
              <a:t>SMOS-BEC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2313" y="908050"/>
            <a:ext cx="8139112" cy="554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 smtClean="0"/>
              <a:t>Click to edit the outline text format</a:t>
            </a:r>
          </a:p>
          <a:p>
            <a:pPr lvl="1"/>
            <a:r>
              <a:rPr lang="en-GB" altLang="x-none" smtClean="0"/>
              <a:t>Second Outline Level</a:t>
            </a:r>
          </a:p>
          <a:p>
            <a:pPr lvl="2"/>
            <a:r>
              <a:rPr lang="en-GB" altLang="x-none" smtClean="0"/>
              <a:t>Third Outline Level</a:t>
            </a:r>
          </a:p>
          <a:p>
            <a:pPr lvl="3"/>
            <a:r>
              <a:rPr lang="en-GB" altLang="x-none" smtClean="0"/>
              <a:t>Fourth Outline Level</a:t>
            </a:r>
          </a:p>
          <a:p>
            <a:pPr lvl="4"/>
            <a:r>
              <a:rPr lang="en-GB" altLang="x-none" smtClean="0"/>
              <a:t>Fifth Outline Level</a:t>
            </a:r>
          </a:p>
          <a:p>
            <a:pPr lvl="4"/>
            <a:r>
              <a:rPr lang="en-GB" altLang="x-none" smtClean="0"/>
              <a:t>Sixth Outline Level</a:t>
            </a:r>
          </a:p>
          <a:p>
            <a:pPr lvl="4"/>
            <a:r>
              <a:rPr lang="en-GB" altLang="x-none" smtClean="0"/>
              <a:t>Seventh Outline Level</a:t>
            </a:r>
          </a:p>
          <a:p>
            <a:pPr lvl="4"/>
            <a:r>
              <a:rPr lang="en-GB" altLang="x-none" smtClean="0"/>
              <a:t>Eighth Outline Level</a:t>
            </a:r>
          </a:p>
          <a:p>
            <a:pPr lvl="4"/>
            <a:r>
              <a:rPr lang="en-GB" altLang="x-none" smtClean="0"/>
              <a:t>Ninth Outline Level</a:t>
            </a:r>
          </a:p>
        </p:txBody>
      </p:sp>
      <p:sp>
        <p:nvSpPr>
          <p:cNvPr id="307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654300" y="49213"/>
            <a:ext cx="6207125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 smtClean="0"/>
              <a:t>Click to edit the title text format</a:t>
            </a:r>
          </a:p>
        </p:txBody>
      </p:sp>
      <p:sp>
        <p:nvSpPr>
          <p:cNvPr id="2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796088" y="6465888"/>
            <a:ext cx="21240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90585D4B-A520-47E7-85A9-F7FF76993848}" type="slidenum">
              <a:rPr lang="en-US" altLang="x-none"/>
              <a:pPr>
                <a:defRPr/>
              </a:pPr>
              <a:t>‹Nº›</a:t>
            </a:fld>
            <a:r>
              <a:rPr lang="en-US" altLang="x-none"/>
              <a:t>/9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Verdana" pitchFamily="34" charset="0"/>
          <a:ea typeface="DejaVu LGC Sans" charset="0"/>
          <a:cs typeface="DejaVu LGC Sans" charset="0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Verdana" pitchFamily="34" charset="0"/>
          <a:ea typeface="DejaVu LGC Sans" charset="0"/>
          <a:cs typeface="DejaVu LGC Sans" charset="0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Verdana" pitchFamily="34" charset="0"/>
          <a:ea typeface="DejaVu LGC Sans" charset="0"/>
          <a:cs typeface="DejaVu LGC Sans" charset="0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Verdana" pitchFamily="34" charset="0"/>
          <a:ea typeface="DejaVu LGC Sans" charset="0"/>
          <a:cs typeface="DejaVu LGC Sans" charset="0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Verdana" pitchFamily="34" charset="0"/>
          <a:ea typeface="DejaVu LGC Sans" charset="0"/>
          <a:cs typeface="DejaVu LGC Sans" charset="0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Verdana" pitchFamily="34" charset="0"/>
          <a:ea typeface="DejaVu LGC Sans" charset="0"/>
          <a:cs typeface="DejaVu LGC Sans" charset="0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Verdana" pitchFamily="34" charset="0"/>
          <a:ea typeface="DejaVu LGC Sans" charset="0"/>
          <a:cs typeface="DejaVu LGC Sans" charset="0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Verdana" pitchFamily="34" charset="0"/>
          <a:ea typeface="DejaVu LGC Sans" charset="0"/>
          <a:cs typeface="DejaVu LGC Sans" charset="0"/>
        </a:defRPr>
      </a:lvl9pPr>
    </p:titleStyle>
    <p:bodyStyle>
      <a:lvl1pPr marL="342900" indent="-342900" algn="l" defTabSz="449263" rtl="0" eaLnBrk="0" fontAlgn="base" hangingPunct="0">
        <a:spcBef>
          <a:spcPts val="1000"/>
        </a:spcBef>
        <a:spcAft>
          <a:spcPts val="50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C71B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pitchFamily="34" charset="0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701675" y="1912938"/>
            <a:ext cx="7772400" cy="22320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lnSpc>
                <a:spcPct val="9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x-none" sz="4000" dirty="0" smtClean="0"/>
              <a:t>Can SMOS </a:t>
            </a:r>
            <a:r>
              <a:rPr lang="en-GB" altLang="x-none" sz="4000" dirty="0" smtClean="0"/>
              <a:t>detect </a:t>
            </a:r>
            <a:r>
              <a:rPr lang="en-GB" altLang="x-none" sz="4000" dirty="0" smtClean="0"/>
              <a:t>Melt Ponds?</a:t>
            </a:r>
            <a:endParaRPr lang="en-GB" altLang="x-none" sz="4000" dirty="0"/>
          </a:p>
          <a:p>
            <a:pPr algn="ctr">
              <a:lnSpc>
                <a:spcPct val="9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x-none" sz="2400" dirty="0">
              <a:cs typeface="Calibri" pitchFamily="34" charset="0"/>
            </a:endParaRPr>
          </a:p>
          <a:p>
            <a:pPr algn="ctr">
              <a:lnSpc>
                <a:spcPct val="9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x-none" sz="2400" dirty="0" smtClean="0">
                <a:cs typeface="Calibri" pitchFamily="34" charset="0"/>
              </a:rPr>
              <a:t>C. Gabarró</a:t>
            </a:r>
            <a:r>
              <a:rPr lang="en-GB" altLang="x-none" sz="2400" baseline="30000" dirty="0" smtClean="0">
                <a:cs typeface="Calibri" pitchFamily="34" charset="0"/>
              </a:rPr>
              <a:t>1</a:t>
            </a:r>
            <a:r>
              <a:rPr lang="en-GB" altLang="x-none" sz="2400" dirty="0" smtClean="0">
                <a:cs typeface="Calibri" pitchFamily="34" charset="0"/>
              </a:rPr>
              <a:t>, P. Elosegui</a:t>
            </a:r>
            <a:r>
              <a:rPr lang="en-GB" altLang="x-none" sz="2400" baseline="30000" dirty="0">
                <a:cs typeface="Calibri" pitchFamily="34" charset="0"/>
              </a:rPr>
              <a:t>1</a:t>
            </a:r>
            <a:r>
              <a:rPr lang="en-GB" altLang="x-none" sz="2400" dirty="0" smtClean="0">
                <a:cs typeface="Calibri" pitchFamily="34" charset="0"/>
              </a:rPr>
              <a:t>, G. Heyster</a:t>
            </a:r>
            <a:r>
              <a:rPr lang="en-GB" altLang="x-none" sz="2400" baseline="30000" dirty="0" smtClean="0">
                <a:cs typeface="Calibri" pitchFamily="34" charset="0"/>
              </a:rPr>
              <a:t>2</a:t>
            </a:r>
            <a:r>
              <a:rPr lang="en-GB" altLang="x-none" sz="2400" dirty="0" smtClean="0">
                <a:cs typeface="Calibri" pitchFamily="34" charset="0"/>
              </a:rPr>
              <a:t>,</a:t>
            </a:r>
            <a:endParaRPr lang="en-GB" altLang="x-none" sz="2400" dirty="0">
              <a:cs typeface="Calibri" pitchFamily="34" charset="0"/>
            </a:endParaRPr>
          </a:p>
          <a:p>
            <a:pPr algn="ctr">
              <a:lnSpc>
                <a:spcPct val="9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x-none" sz="2400" dirty="0" smtClean="0">
                <a:cs typeface="Calibri" pitchFamily="34" charset="0"/>
              </a:rPr>
              <a:t> M. Huntemann</a:t>
            </a:r>
            <a:r>
              <a:rPr lang="en-GB" altLang="x-none" sz="2400" baseline="30000" dirty="0" smtClean="0">
                <a:cs typeface="Calibri" pitchFamily="34" charset="0"/>
              </a:rPr>
              <a:t>2</a:t>
            </a:r>
            <a:r>
              <a:rPr lang="en-GB" altLang="x-none" sz="2400" dirty="0" smtClean="0">
                <a:cs typeface="Calibri" pitchFamily="34" charset="0"/>
              </a:rPr>
              <a:t> and L. Istomina</a:t>
            </a:r>
            <a:r>
              <a:rPr lang="en-GB" altLang="x-none" sz="2400" baseline="30000" dirty="0" smtClean="0">
                <a:cs typeface="Calibri" pitchFamily="34" charset="0"/>
              </a:rPr>
              <a:t>2</a:t>
            </a:r>
            <a:endParaRPr lang="en-GB" altLang="x-none" sz="2400" dirty="0">
              <a:cs typeface="Calibri" pitchFamily="34" charset="0"/>
            </a:endParaRPr>
          </a:p>
          <a:p>
            <a:pPr algn="ctr">
              <a:lnSpc>
                <a:spcPct val="9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x-none" sz="4000" dirty="0">
              <a:latin typeface="CMSS12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3897313" y="4418013"/>
            <a:ext cx="5084762" cy="13144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17500" algn="ctr">
              <a:spcBef>
                <a:spcPts val="900"/>
              </a:spcBef>
              <a:spcAft>
                <a:spcPts val="450"/>
              </a:spcAft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s-ES" altLang="x-none" sz="800" dirty="0">
              <a:solidFill>
                <a:srgbClr val="2D65A3"/>
              </a:solidFill>
              <a:latin typeface="Verdana" pitchFamily="34" charset="0"/>
            </a:endParaRPr>
          </a:p>
          <a:p>
            <a:pPr marL="339725" indent="-317500"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s-ES" altLang="x-none" sz="1000" dirty="0">
              <a:solidFill>
                <a:srgbClr val="2D65A3"/>
              </a:solidFill>
              <a:cs typeface="Calibri" pitchFamily="34" charset="0"/>
            </a:endParaRPr>
          </a:p>
          <a:p>
            <a:pPr marL="339725" indent="-317500"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s-ES" altLang="x-none" baseline="30000" dirty="0" smtClean="0">
                <a:solidFill>
                  <a:srgbClr val="2D65A3"/>
                </a:solidFill>
                <a:latin typeface="+mn-lt"/>
                <a:cs typeface="Calibri" pitchFamily="34" charset="0"/>
              </a:rPr>
              <a:t>1 </a:t>
            </a:r>
            <a:r>
              <a:rPr lang="es-ES" altLang="x-none" sz="1400" dirty="0" smtClean="0">
                <a:solidFill>
                  <a:srgbClr val="2D65A3"/>
                </a:solidFill>
                <a:latin typeface="+mn-lt"/>
                <a:cs typeface="Calibri" pitchFamily="34" charset="0"/>
              </a:rPr>
              <a:t>SMOS </a:t>
            </a:r>
            <a:r>
              <a:rPr lang="es-ES" altLang="x-none" sz="1400" dirty="0">
                <a:solidFill>
                  <a:srgbClr val="2D65A3"/>
                </a:solidFill>
                <a:latin typeface="+mn-lt"/>
                <a:cs typeface="Calibri" pitchFamily="34" charset="0"/>
              </a:rPr>
              <a:t>Barcelona </a:t>
            </a:r>
            <a:r>
              <a:rPr lang="es-ES" altLang="x-none" sz="1400" dirty="0" err="1">
                <a:solidFill>
                  <a:srgbClr val="2D65A3"/>
                </a:solidFill>
                <a:latin typeface="+mn-lt"/>
                <a:cs typeface="Calibri" pitchFamily="34" charset="0"/>
              </a:rPr>
              <a:t>Expert</a:t>
            </a:r>
            <a:r>
              <a:rPr lang="es-ES" altLang="x-none" sz="1400" dirty="0">
                <a:solidFill>
                  <a:srgbClr val="2D65A3"/>
                </a:solidFill>
                <a:latin typeface="+mn-lt"/>
                <a:cs typeface="Calibri" pitchFamily="34" charset="0"/>
              </a:rPr>
              <a:t> </a:t>
            </a:r>
            <a:r>
              <a:rPr lang="es-ES" altLang="x-none" sz="1400" dirty="0" smtClean="0">
                <a:solidFill>
                  <a:srgbClr val="2D65A3"/>
                </a:solidFill>
                <a:latin typeface="+mn-lt"/>
                <a:cs typeface="Calibri" pitchFamily="34" charset="0"/>
              </a:rPr>
              <a:t>Centre – ICM (CSIC)</a:t>
            </a:r>
            <a:endParaRPr lang="es-ES" altLang="x-none" sz="1400" dirty="0">
              <a:solidFill>
                <a:srgbClr val="2D65A3"/>
              </a:solidFill>
              <a:latin typeface="+mn-lt"/>
              <a:cs typeface="Calibri" pitchFamily="34" charset="0"/>
            </a:endParaRPr>
          </a:p>
          <a:p>
            <a:pPr marL="339725" indent="-317500"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s-ES" altLang="x-none" sz="1600" baseline="30000" dirty="0" smtClean="0">
                <a:solidFill>
                  <a:srgbClr val="2D65A3"/>
                </a:solidFill>
                <a:latin typeface="+mn-lt"/>
              </a:rPr>
              <a:t>2</a:t>
            </a:r>
            <a:r>
              <a:rPr lang="es-ES" altLang="x-none" sz="1000" dirty="0" smtClean="0">
                <a:solidFill>
                  <a:srgbClr val="2D65A3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rgbClr val="385D8A"/>
                </a:solidFill>
                <a:latin typeface="+mn-lt"/>
              </a:rPr>
              <a:t>PHAROS </a:t>
            </a:r>
            <a:r>
              <a:rPr lang="en-US" sz="1400" dirty="0" smtClean="0">
                <a:solidFill>
                  <a:srgbClr val="385D8A"/>
                </a:solidFill>
              </a:rPr>
              <a:t>- </a:t>
            </a:r>
            <a:r>
              <a:rPr lang="es-ES" altLang="x-none" sz="1400" dirty="0" err="1" smtClean="0">
                <a:solidFill>
                  <a:srgbClr val="2D65A3"/>
                </a:solidFill>
                <a:latin typeface="+mn-lt"/>
              </a:rPr>
              <a:t>University</a:t>
            </a:r>
            <a:r>
              <a:rPr lang="es-ES" altLang="x-none" sz="1400" dirty="0" smtClean="0">
                <a:solidFill>
                  <a:srgbClr val="2D65A3"/>
                </a:solidFill>
                <a:latin typeface="+mn-lt"/>
              </a:rPr>
              <a:t> of Bremen</a:t>
            </a:r>
            <a:endParaRPr lang="es-ES" altLang="x-none" sz="1000" dirty="0">
              <a:solidFill>
                <a:srgbClr val="2D65A3"/>
              </a:solidFill>
              <a:latin typeface="+mn-lt"/>
            </a:endParaRPr>
          </a:p>
          <a:p>
            <a:pPr marL="339725" indent="-317500"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s-ES" altLang="x-none" sz="1000" dirty="0">
              <a:solidFill>
                <a:srgbClr val="2D65A3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85D8A"/>
                </a:solidFill>
              </a:rPr>
              <a:t>SMOS data analysis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Point </a:t>
            </a:r>
            <a:r>
              <a:rPr lang="en-US" dirty="0"/>
              <a:t>Barrow </a:t>
            </a:r>
            <a:r>
              <a:rPr lang="en-US" dirty="0" smtClean="0"/>
              <a:t>region (North Alaska) </a:t>
            </a:r>
            <a:r>
              <a:rPr lang="en-US" dirty="0" smtClean="0"/>
              <a:t>because: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FY: Very </a:t>
            </a:r>
            <a:r>
              <a:rPr lang="en-US" sz="1800" dirty="0" smtClean="0"/>
              <a:t>flat ice coverage (no ridges and deformations)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Extended and shallow melt ponds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Melt ponds starts when </a:t>
            </a:r>
            <a:r>
              <a:rPr lang="en-US" dirty="0" err="1"/>
              <a:t>Tair</a:t>
            </a:r>
            <a:r>
              <a:rPr lang="en-US" dirty="0"/>
              <a:t> &gt; </a:t>
            </a:r>
            <a:r>
              <a:rPr lang="en-US" dirty="0" smtClean="0"/>
              <a:t>0ºC</a:t>
            </a: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Air </a:t>
            </a:r>
            <a:r>
              <a:rPr lang="en-US" dirty="0"/>
              <a:t>temperature at the surface from NCEP reanalysis data</a:t>
            </a:r>
            <a:endParaRPr lang="en-U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900396-2A10-4B52-8ED9-B60AA003FC8D}" type="slidenum">
              <a:rPr lang="en-US" altLang="x-none" smtClean="0"/>
              <a:pPr>
                <a:defRPr/>
              </a:pPr>
              <a:t>10</a:t>
            </a:fld>
            <a:r>
              <a:rPr lang="en-US" altLang="x-none" smtClean="0"/>
              <a:t>/9</a:t>
            </a:r>
            <a:endParaRPr lang="en-US" altLang="x-none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140968"/>
            <a:ext cx="5544616" cy="350598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 bwMode="auto">
          <a:xfrm>
            <a:off x="5580112" y="3645024"/>
            <a:ext cx="0" cy="230425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7 CuadroTexto"/>
          <p:cNvSpPr txBox="1"/>
          <p:nvPr/>
        </p:nvSpPr>
        <p:spPr>
          <a:xfrm>
            <a:off x="5648601" y="4529814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solidFill>
                  <a:srgbClr val="385D8A"/>
                </a:solidFill>
              </a:rPr>
              <a:t>15 </a:t>
            </a:r>
            <a:r>
              <a:rPr lang="ca-ES" dirty="0" err="1" smtClean="0">
                <a:solidFill>
                  <a:srgbClr val="385D8A"/>
                </a:solidFill>
              </a:rPr>
              <a:t>june</a:t>
            </a:r>
            <a:r>
              <a:rPr lang="ca-ES" dirty="0" smtClean="0">
                <a:solidFill>
                  <a:srgbClr val="385D8A"/>
                </a:solidFill>
              </a:rPr>
              <a:t> 2011 </a:t>
            </a:r>
            <a:endParaRPr lang="ca-ES" dirty="0">
              <a:solidFill>
                <a:srgbClr val="385D8A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92280" y="5764614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solidFill>
                  <a:srgbClr val="385D8A"/>
                </a:solidFill>
              </a:rPr>
              <a:t>73ºN / 156 W</a:t>
            </a:r>
            <a:endParaRPr lang="ca-ES" dirty="0">
              <a:solidFill>
                <a:srgbClr val="385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4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85D8A"/>
                </a:solidFill>
              </a:rPr>
              <a:t>SMOS data </a:t>
            </a:r>
            <a:r>
              <a:rPr lang="en-US" dirty="0" smtClean="0">
                <a:solidFill>
                  <a:srgbClr val="385D8A"/>
                </a:solidFill>
              </a:rPr>
              <a:t>analysis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Melt </a:t>
            </a:r>
            <a:r>
              <a:rPr lang="en-US" dirty="0"/>
              <a:t>pond fractions retrieved from MERIS data, MPD algorithm, University of Bremen</a:t>
            </a:r>
            <a:endParaRPr lang="en-U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900396-2A10-4B52-8ED9-B60AA003FC8D}" type="slidenum">
              <a:rPr lang="en-US" altLang="x-none" smtClean="0"/>
              <a:pPr>
                <a:defRPr/>
              </a:pPr>
              <a:t>11</a:t>
            </a:fld>
            <a:r>
              <a:rPr lang="en-US" altLang="x-none" smtClean="0"/>
              <a:t>/9</a:t>
            </a:r>
            <a:endParaRPr lang="en-US" altLang="x-none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350" y="2069235"/>
            <a:ext cx="4591811" cy="459181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6" y="1988840"/>
            <a:ext cx="4752603" cy="4752603"/>
          </a:xfrm>
          <a:prstGeom prst="rect">
            <a:avLst/>
          </a:prstGeom>
        </p:spPr>
      </p:pic>
      <p:sp>
        <p:nvSpPr>
          <p:cNvPr id="10" name="9 Elipse"/>
          <p:cNvSpPr/>
          <p:nvPr/>
        </p:nvSpPr>
        <p:spPr bwMode="auto">
          <a:xfrm>
            <a:off x="5652120" y="3212976"/>
            <a:ext cx="936104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10 Elipse"/>
          <p:cNvSpPr/>
          <p:nvPr/>
        </p:nvSpPr>
        <p:spPr bwMode="auto">
          <a:xfrm>
            <a:off x="1470452" y="3081632"/>
            <a:ext cx="936104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312721" y="1641126"/>
            <a:ext cx="2991396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4F81BD"/>
                </a:solidFill>
              </a:rPr>
              <a:t>Point Barrow : 73º N, -156 </a:t>
            </a:r>
            <a:r>
              <a:rPr lang="es-ES" dirty="0" err="1" smtClean="0">
                <a:solidFill>
                  <a:srgbClr val="4F81BD"/>
                </a:solidFill>
              </a:rPr>
              <a:t>ºW</a:t>
            </a:r>
            <a:endParaRPr lang="en-US" dirty="0">
              <a:solidFill>
                <a:srgbClr val="4F81BD"/>
              </a:solidFill>
            </a:endParaRPr>
          </a:p>
        </p:txBody>
      </p:sp>
      <p:cxnSp>
        <p:nvCxnSpPr>
          <p:cNvPr id="8" name="7 Conector recto de flecha"/>
          <p:cNvCxnSpPr/>
          <p:nvPr/>
        </p:nvCxnSpPr>
        <p:spPr bwMode="auto">
          <a:xfrm>
            <a:off x="4932040" y="1970473"/>
            <a:ext cx="864096" cy="124250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12 Conector recto de flecha"/>
          <p:cNvCxnSpPr>
            <a:endCxn id="11" idx="7"/>
          </p:cNvCxnSpPr>
          <p:nvPr/>
        </p:nvCxnSpPr>
        <p:spPr bwMode="auto">
          <a:xfrm flipH="1">
            <a:off x="2269467" y="2010458"/>
            <a:ext cx="2086509" cy="1144991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13 CuadroTexto"/>
          <p:cNvSpPr txBox="1"/>
          <p:nvPr/>
        </p:nvSpPr>
        <p:spPr>
          <a:xfrm>
            <a:off x="2051720" y="1878993"/>
            <a:ext cx="1120820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4F81BD"/>
                </a:solidFill>
              </a:rPr>
              <a:t>20110602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301413" y="2018781"/>
            <a:ext cx="1120820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4F81BD"/>
                </a:solidFill>
              </a:rPr>
              <a:t>20110619</a:t>
            </a:r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6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85D8A"/>
                </a:solidFill>
              </a:rPr>
              <a:t>SMOS Data analysis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June 2011, Point Barrow, the </a:t>
            </a:r>
            <a:r>
              <a:rPr lang="en-US" b="1" dirty="0" smtClean="0"/>
              <a:t>Melting has NOT started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900396-2A10-4B52-8ED9-B60AA003FC8D}" type="slidenum">
              <a:rPr lang="en-US" altLang="x-none" smtClean="0"/>
              <a:pPr>
                <a:defRPr/>
              </a:pPr>
              <a:t>12</a:t>
            </a:fld>
            <a:r>
              <a:rPr lang="en-US" altLang="x-none" smtClean="0"/>
              <a:t>/9</a:t>
            </a:r>
            <a:endParaRPr lang="en-US" altLang="x-none"/>
          </a:p>
        </p:txBody>
      </p:sp>
      <p:pic>
        <p:nvPicPr>
          <p:cNvPr id="3076" name="Picture 4" descr="C:\Documents and Settings\cgabarro\Mis documentos\ICE\presentacio_COST\figures\SMOS_noves_fig\SMOS_derivada_2juny_GP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304" y="4294547"/>
            <a:ext cx="3119999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Documents and Settings\cgabarro\Mis documentos\ICE\presentacio_COST\figures\SMOS_noves_fig\SMOS_derivada_2juny_GP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304" y="1772816"/>
            <a:ext cx="3119999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227864" y="1735621"/>
            <a:ext cx="3120000" cy="4861731"/>
            <a:chOff x="3004034" y="1419312"/>
            <a:chExt cx="3120000" cy="4861731"/>
          </a:xfrm>
        </p:grpSpPr>
        <p:pic>
          <p:nvPicPr>
            <p:cNvPr id="3075" name="Picture 3" descr="C:\Documents and Settings\cgabarro\Mis documentos\ICE\presentacio_COST\figures\SMOS_noves_fig\SMOS_TBVH_2juny_GP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4034" y="1419312"/>
              <a:ext cx="3120000" cy="23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C:\Documents and Settings\cgabarro\Mis documentos\ICE\presentacio_COST\figures\SMOS_noves_fig\SMOS_TBVH_2juny_GP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4034" y="3941043"/>
              <a:ext cx="3120000" cy="23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16 Conector recto"/>
            <p:cNvCxnSpPr/>
            <p:nvPr/>
          </p:nvCxnSpPr>
          <p:spPr bwMode="auto">
            <a:xfrm>
              <a:off x="3243253" y="2464619"/>
              <a:ext cx="2641562" cy="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357D9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17 Conector recto"/>
            <p:cNvCxnSpPr/>
            <p:nvPr/>
          </p:nvCxnSpPr>
          <p:spPr bwMode="auto">
            <a:xfrm>
              <a:off x="3304439" y="4941168"/>
              <a:ext cx="2641562" cy="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357D9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077" name="Picture 5" descr="C:\Documents and Settings\cgabarro\Mis documentos\ICE\presentacio_COST\figures\SMOS_noves_fig\SMOS_derivada_2juny_GP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177" y="1735621"/>
            <a:ext cx="3119999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cgabarro\Mis documentos\ICE\presentacio_COST\figures\SMOS_noves_fig\SMOS_derivada_2juny_GP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177" y="4257352"/>
            <a:ext cx="3119999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4107234" y="1340768"/>
            <a:ext cx="1404552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δ(TB_V)/</a:t>
            </a:r>
            <a:r>
              <a:rPr lang="el-GR" dirty="0" smtClean="0">
                <a:solidFill>
                  <a:srgbClr val="4F81BD"/>
                </a:solidFill>
              </a:rPr>
              <a:t>δ</a:t>
            </a:r>
            <a:r>
              <a:rPr lang="es-ES" dirty="0" smtClean="0">
                <a:solidFill>
                  <a:srgbClr val="4F81BD"/>
                </a:solidFill>
              </a:rPr>
              <a:t>(</a:t>
            </a:r>
            <a:r>
              <a:rPr lang="el-GR" dirty="0" smtClean="0">
                <a:solidFill>
                  <a:srgbClr val="4F81BD"/>
                </a:solidFill>
              </a:rPr>
              <a:t>θ</a:t>
            </a:r>
            <a:r>
              <a:rPr lang="es-ES" dirty="0" smtClean="0">
                <a:solidFill>
                  <a:srgbClr val="4F81BD"/>
                </a:solidFill>
              </a:rPr>
              <a:t>)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911864" y="1373439"/>
            <a:ext cx="1404552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δ(TB_V)/</a:t>
            </a:r>
            <a:r>
              <a:rPr lang="el-GR" dirty="0" smtClean="0">
                <a:solidFill>
                  <a:srgbClr val="4F81BD"/>
                </a:solidFill>
              </a:rPr>
              <a:t>δ</a:t>
            </a:r>
            <a:r>
              <a:rPr lang="es-ES" dirty="0" smtClean="0">
                <a:solidFill>
                  <a:srgbClr val="4F81BD"/>
                </a:solidFill>
              </a:rPr>
              <a:t>(</a:t>
            </a:r>
            <a:r>
              <a:rPr lang="el-GR" dirty="0" smtClean="0">
                <a:solidFill>
                  <a:srgbClr val="4F81BD"/>
                </a:solidFill>
              </a:rPr>
              <a:t>θ</a:t>
            </a:r>
            <a:r>
              <a:rPr lang="es-ES" dirty="0" smtClean="0">
                <a:solidFill>
                  <a:srgbClr val="4F81BD"/>
                </a:solidFill>
              </a:rPr>
              <a:t>)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127871" y="1340768"/>
            <a:ext cx="1255472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4F81BD"/>
                </a:solidFill>
              </a:rPr>
              <a:t>TB_H/TB_V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6" name="5 Rectángulo"/>
          <p:cNvSpPr/>
          <p:nvPr/>
        </p:nvSpPr>
        <p:spPr bwMode="auto">
          <a:xfrm>
            <a:off x="3812630" y="1710100"/>
            <a:ext cx="399330" cy="2402716"/>
          </a:xfrm>
          <a:prstGeom prst="rect">
            <a:avLst/>
          </a:prstGeom>
          <a:noFill/>
          <a:ln w="1905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25" name="24 Rectángulo"/>
          <p:cNvSpPr/>
          <p:nvPr/>
        </p:nvSpPr>
        <p:spPr bwMode="auto">
          <a:xfrm>
            <a:off x="3812630" y="4077072"/>
            <a:ext cx="399330" cy="2402716"/>
          </a:xfrm>
          <a:prstGeom prst="rect">
            <a:avLst/>
          </a:prstGeom>
          <a:noFill/>
          <a:ln w="1905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26" name="25 Rectángulo"/>
          <p:cNvSpPr/>
          <p:nvPr/>
        </p:nvSpPr>
        <p:spPr bwMode="auto">
          <a:xfrm>
            <a:off x="6764958" y="1772816"/>
            <a:ext cx="399330" cy="2402716"/>
          </a:xfrm>
          <a:prstGeom prst="rect">
            <a:avLst/>
          </a:prstGeom>
          <a:noFill/>
          <a:ln w="1905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27" name="26 Rectángulo"/>
          <p:cNvSpPr/>
          <p:nvPr/>
        </p:nvSpPr>
        <p:spPr bwMode="auto">
          <a:xfrm>
            <a:off x="6444208" y="4194636"/>
            <a:ext cx="399330" cy="2402716"/>
          </a:xfrm>
          <a:prstGeom prst="rect">
            <a:avLst/>
          </a:prstGeom>
          <a:noFill/>
          <a:ln w="1905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090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85D8A"/>
                </a:solidFill>
              </a:rPr>
              <a:t>SMOS data analysis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 June 2011, Point Barrow, the </a:t>
            </a:r>
            <a:r>
              <a:rPr lang="en-US" b="1" dirty="0" smtClean="0"/>
              <a:t>Melting has started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900396-2A10-4B52-8ED9-B60AA003FC8D}" type="slidenum">
              <a:rPr lang="en-US" altLang="x-none" smtClean="0"/>
              <a:pPr>
                <a:defRPr/>
              </a:pPr>
              <a:t>13</a:t>
            </a:fld>
            <a:r>
              <a:rPr lang="en-US" altLang="x-none" smtClean="0"/>
              <a:t>/9</a:t>
            </a:r>
            <a:endParaRPr lang="en-US" altLang="x-none"/>
          </a:p>
        </p:txBody>
      </p:sp>
      <p:pic>
        <p:nvPicPr>
          <p:cNvPr id="2054" name="Picture 6" descr="C:\Documents and Settings\cgabarro\Mis documentos\ICE\presentacio_COST\figures\SMOS_noves_fig\SMOS_derivada_19juny_GP2_v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60848"/>
            <a:ext cx="3026833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cgabarro\Mis documentos\ICE\presentacio_COST\figures\SMOS_noves_fig\SMOS_derivada_19juny_GP1_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51" y="4327227"/>
            <a:ext cx="3026833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Documents and Settings\cgabarro\Mis documentos\ICE\presentacio_COST\figures\SMOS_noves_fig\SMOS_derivada_19juny_GP3_v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43" y="2109571"/>
            <a:ext cx="3117849" cy="233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Documents and Settings\cgabarro\Mis documentos\ICE\presentacio_COST\figures\SMOS_noves_fig\SMOS_derivada_19juny_GP4_v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442" y="4278504"/>
            <a:ext cx="3026833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323528" y="2145372"/>
            <a:ext cx="2979099" cy="4451980"/>
            <a:chOff x="179512" y="1283351"/>
            <a:chExt cx="2979099" cy="4451980"/>
          </a:xfrm>
        </p:grpSpPr>
        <p:pic>
          <p:nvPicPr>
            <p:cNvPr id="2058" name="Picture 10" descr="C:\Documents and Settings\cgabarro\Mis documentos\ICE\presentacio_COST\figures\SMOS_noves_fig\SMOS_TBVH_19juny_GP3_v2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8"/>
            <a:stretch/>
          </p:blipFill>
          <p:spPr bwMode="auto">
            <a:xfrm>
              <a:off x="210615" y="1283351"/>
              <a:ext cx="2916893" cy="2361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9" name="Picture 11" descr="C:\Documents and Settings\cgabarro\Mis documentos\ICE\presentacio_COST\figures\SMOS_noves_fig\SMOS_TBVH_19juny_GP1_v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501007"/>
              <a:ext cx="2979099" cy="2234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5 Conector recto"/>
            <p:cNvCxnSpPr/>
            <p:nvPr/>
          </p:nvCxnSpPr>
          <p:spPr bwMode="auto">
            <a:xfrm>
              <a:off x="323528" y="2276872"/>
              <a:ext cx="2641562" cy="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357D9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18 Conector recto"/>
            <p:cNvCxnSpPr/>
            <p:nvPr/>
          </p:nvCxnSpPr>
          <p:spPr bwMode="auto">
            <a:xfrm>
              <a:off x="274254" y="4509120"/>
              <a:ext cx="2641562" cy="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357D9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" name="20 CuadroTexto"/>
          <p:cNvSpPr txBox="1"/>
          <p:nvPr/>
        </p:nvSpPr>
        <p:spPr>
          <a:xfrm>
            <a:off x="4139952" y="1691516"/>
            <a:ext cx="1404552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δ(TB_V)/</a:t>
            </a:r>
            <a:r>
              <a:rPr lang="el-GR" dirty="0" smtClean="0">
                <a:solidFill>
                  <a:srgbClr val="4F81BD"/>
                </a:solidFill>
              </a:rPr>
              <a:t>δ</a:t>
            </a:r>
            <a:r>
              <a:rPr lang="es-ES" dirty="0" smtClean="0">
                <a:solidFill>
                  <a:srgbClr val="4F81BD"/>
                </a:solidFill>
              </a:rPr>
              <a:t>(</a:t>
            </a:r>
            <a:r>
              <a:rPr lang="el-GR" dirty="0" smtClean="0">
                <a:solidFill>
                  <a:srgbClr val="4F81BD"/>
                </a:solidFill>
              </a:rPr>
              <a:t>θ</a:t>
            </a:r>
            <a:r>
              <a:rPr lang="es-ES" dirty="0" smtClean="0">
                <a:solidFill>
                  <a:srgbClr val="4F81BD"/>
                </a:solidFill>
              </a:rPr>
              <a:t>)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6944582" y="1724187"/>
            <a:ext cx="1404552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δ(TB_V)/</a:t>
            </a:r>
            <a:r>
              <a:rPr lang="el-GR" dirty="0" smtClean="0">
                <a:solidFill>
                  <a:srgbClr val="4F81BD"/>
                </a:solidFill>
              </a:rPr>
              <a:t>δ</a:t>
            </a:r>
            <a:r>
              <a:rPr lang="es-ES" dirty="0" smtClean="0">
                <a:solidFill>
                  <a:srgbClr val="4F81BD"/>
                </a:solidFill>
              </a:rPr>
              <a:t>(</a:t>
            </a:r>
            <a:r>
              <a:rPr lang="el-GR" dirty="0" smtClean="0">
                <a:solidFill>
                  <a:srgbClr val="4F81BD"/>
                </a:solidFill>
              </a:rPr>
              <a:t>θ</a:t>
            </a:r>
            <a:r>
              <a:rPr lang="es-ES" dirty="0" smtClean="0">
                <a:solidFill>
                  <a:srgbClr val="4F81BD"/>
                </a:solidFill>
              </a:rPr>
              <a:t>)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160589" y="1691516"/>
            <a:ext cx="1255472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4F81BD"/>
                </a:solidFill>
              </a:rPr>
              <a:t>TB_H/TB_V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24" name="23 Rectángulo"/>
          <p:cNvSpPr/>
          <p:nvPr/>
        </p:nvSpPr>
        <p:spPr bwMode="auto">
          <a:xfrm>
            <a:off x="3923928" y="2341314"/>
            <a:ext cx="399330" cy="1807766"/>
          </a:xfrm>
          <a:prstGeom prst="rect">
            <a:avLst/>
          </a:prstGeom>
          <a:noFill/>
          <a:ln w="1905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25" name="24 Rectángulo"/>
          <p:cNvSpPr/>
          <p:nvPr/>
        </p:nvSpPr>
        <p:spPr bwMode="auto">
          <a:xfrm>
            <a:off x="6804248" y="2276872"/>
            <a:ext cx="399330" cy="1763936"/>
          </a:xfrm>
          <a:prstGeom prst="rect">
            <a:avLst/>
          </a:prstGeom>
          <a:noFill/>
          <a:ln w="1905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26" name="25 Rectángulo"/>
          <p:cNvSpPr/>
          <p:nvPr/>
        </p:nvSpPr>
        <p:spPr bwMode="auto">
          <a:xfrm>
            <a:off x="3956646" y="4507044"/>
            <a:ext cx="399330" cy="1802275"/>
          </a:xfrm>
          <a:prstGeom prst="rect">
            <a:avLst/>
          </a:prstGeom>
          <a:noFill/>
          <a:ln w="1905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27" name="26 Rectángulo"/>
          <p:cNvSpPr/>
          <p:nvPr/>
        </p:nvSpPr>
        <p:spPr bwMode="auto">
          <a:xfrm>
            <a:off x="6876256" y="4507044"/>
            <a:ext cx="399330" cy="1756719"/>
          </a:xfrm>
          <a:prstGeom prst="rect">
            <a:avLst/>
          </a:prstGeom>
          <a:noFill/>
          <a:ln w="1905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85D8A"/>
                </a:solidFill>
              </a:rPr>
              <a:t>Can we see it with SMOS?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Hovmüller</a:t>
            </a:r>
            <a:r>
              <a:rPr lang="en-US" dirty="0" smtClean="0"/>
              <a:t> TB for a GP near Point Barrow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900396-2A10-4B52-8ED9-B60AA003FC8D}" type="slidenum">
              <a:rPr lang="en-US" altLang="x-none" smtClean="0"/>
              <a:pPr>
                <a:defRPr/>
              </a:pPr>
              <a:t>14</a:t>
            </a:fld>
            <a:r>
              <a:rPr lang="en-US" altLang="x-none" smtClean="0"/>
              <a:t>/9</a:t>
            </a:r>
            <a:endParaRPr lang="en-US" altLang="x-none"/>
          </a:p>
        </p:txBody>
      </p:sp>
      <p:pic>
        <p:nvPicPr>
          <p:cNvPr id="2052" name="Picture 4" descr="C:\Documents and Settings\cgabarro\Mis documentos\ICE\presentacio_COST\figures\tbh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6"/>
          <a:stretch/>
        </p:blipFill>
        <p:spPr bwMode="auto">
          <a:xfrm>
            <a:off x="2411760" y="1624808"/>
            <a:ext cx="3606040" cy="496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691680" y="1732166"/>
            <a:ext cx="89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85D8A"/>
                </a:solidFill>
              </a:rPr>
              <a:t>1</a:t>
            </a:r>
            <a:r>
              <a:rPr lang="en-US" baseline="30000" dirty="0" smtClean="0">
                <a:solidFill>
                  <a:srgbClr val="385D8A"/>
                </a:solidFill>
              </a:rPr>
              <a:t>st</a:t>
            </a:r>
            <a:r>
              <a:rPr lang="en-US" dirty="0" smtClean="0">
                <a:solidFill>
                  <a:srgbClr val="385D8A"/>
                </a:solidFill>
              </a:rPr>
              <a:t> June</a:t>
            </a:r>
            <a:endParaRPr lang="en-US" dirty="0">
              <a:solidFill>
                <a:srgbClr val="385D8A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268434" y="4215842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85D8A"/>
                </a:solidFill>
              </a:rPr>
              <a:t>17 June</a:t>
            </a:r>
            <a:endParaRPr lang="en-US" dirty="0">
              <a:solidFill>
                <a:srgbClr val="385D8A"/>
              </a:solidFill>
            </a:endParaRPr>
          </a:p>
        </p:txBody>
      </p:sp>
      <p:cxnSp>
        <p:nvCxnSpPr>
          <p:cNvPr id="7" name="6 Conector recto de flecha"/>
          <p:cNvCxnSpPr/>
          <p:nvPr/>
        </p:nvCxnSpPr>
        <p:spPr bwMode="auto">
          <a:xfrm>
            <a:off x="2279708" y="4400508"/>
            <a:ext cx="77823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11 Conector recto de flecha"/>
          <p:cNvCxnSpPr/>
          <p:nvPr/>
        </p:nvCxnSpPr>
        <p:spPr bwMode="auto">
          <a:xfrm flipV="1">
            <a:off x="1815536" y="4445496"/>
            <a:ext cx="1156242" cy="7837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13 CuadroTexto"/>
          <p:cNvSpPr txBox="1"/>
          <p:nvPr/>
        </p:nvSpPr>
        <p:spPr>
          <a:xfrm>
            <a:off x="871467" y="2852936"/>
            <a:ext cx="173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85D8A"/>
                </a:solidFill>
              </a:rPr>
              <a:t>Abrupt decrease</a:t>
            </a:r>
          </a:p>
          <a:p>
            <a:r>
              <a:rPr lang="en-US" dirty="0" smtClean="0">
                <a:solidFill>
                  <a:srgbClr val="385D8A"/>
                </a:solidFill>
              </a:rPr>
              <a:t>on TB</a:t>
            </a:r>
            <a:endParaRPr lang="en-US" dirty="0">
              <a:solidFill>
                <a:srgbClr val="385D8A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 bwMode="auto">
          <a:xfrm>
            <a:off x="3131840" y="1916832"/>
            <a:ext cx="0" cy="429477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16 Conector recto"/>
          <p:cNvCxnSpPr/>
          <p:nvPr/>
        </p:nvCxnSpPr>
        <p:spPr bwMode="auto">
          <a:xfrm>
            <a:off x="3419872" y="1916832"/>
            <a:ext cx="0" cy="429477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17 CuadroTexto"/>
          <p:cNvSpPr txBox="1"/>
          <p:nvPr/>
        </p:nvSpPr>
        <p:spPr>
          <a:xfrm>
            <a:off x="765725" y="5241358"/>
            <a:ext cx="1356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85D8A"/>
                </a:solidFill>
              </a:rPr>
              <a:t>Melt Ponds?</a:t>
            </a:r>
            <a:endParaRPr lang="en-US" dirty="0">
              <a:solidFill>
                <a:srgbClr val="385D8A"/>
              </a:solidFill>
            </a:endParaRPr>
          </a:p>
        </p:txBody>
      </p:sp>
      <p:cxnSp>
        <p:nvCxnSpPr>
          <p:cNvPr id="19" name="18 Conector recto de flecha"/>
          <p:cNvCxnSpPr>
            <a:stCxn id="14" idx="3"/>
          </p:cNvCxnSpPr>
          <p:nvPr/>
        </p:nvCxnSpPr>
        <p:spPr bwMode="auto">
          <a:xfrm>
            <a:off x="2607007" y="3176102"/>
            <a:ext cx="1388929" cy="111699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23 CuadroTexto"/>
          <p:cNvSpPr txBox="1"/>
          <p:nvPr/>
        </p:nvSpPr>
        <p:spPr>
          <a:xfrm>
            <a:off x="1530679" y="5882196"/>
            <a:ext cx="1014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85D8A"/>
                </a:solidFill>
              </a:rPr>
              <a:t>30</a:t>
            </a:r>
            <a:r>
              <a:rPr lang="en-US" baseline="30000" dirty="0" smtClean="0">
                <a:solidFill>
                  <a:srgbClr val="385D8A"/>
                </a:solidFill>
              </a:rPr>
              <a:t>st</a:t>
            </a:r>
            <a:r>
              <a:rPr lang="en-US" dirty="0" smtClean="0">
                <a:solidFill>
                  <a:srgbClr val="385D8A"/>
                </a:solidFill>
              </a:rPr>
              <a:t> June</a:t>
            </a:r>
            <a:endParaRPr lang="en-US" dirty="0">
              <a:solidFill>
                <a:srgbClr val="385D8A"/>
              </a:solidFill>
            </a:endParaRPr>
          </a:p>
        </p:txBody>
      </p:sp>
      <p:cxnSp>
        <p:nvCxnSpPr>
          <p:cNvPr id="25" name="24 Conector recto de flecha"/>
          <p:cNvCxnSpPr/>
          <p:nvPr/>
        </p:nvCxnSpPr>
        <p:spPr bwMode="auto">
          <a:xfrm>
            <a:off x="902962" y="1664804"/>
            <a:ext cx="0" cy="237626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27 CuadroTexto"/>
          <p:cNvSpPr txBox="1"/>
          <p:nvPr/>
        </p:nvSpPr>
        <p:spPr>
          <a:xfrm>
            <a:off x="902962" y="1732166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85D8A"/>
                </a:solidFill>
              </a:rPr>
              <a:t>Time</a:t>
            </a:r>
            <a:endParaRPr lang="en-US" dirty="0">
              <a:solidFill>
                <a:srgbClr val="385D8A"/>
              </a:solidFill>
            </a:endParaRPr>
          </a:p>
        </p:txBody>
      </p:sp>
      <p:pic>
        <p:nvPicPr>
          <p:cNvPr id="1028" name="Picture 4" descr="C:\Documents and Settings\cgabarro\Mis documentos\ICE\presentacio_COST\figures\tbv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3"/>
          <a:stretch/>
        </p:blipFill>
        <p:spPr bwMode="auto">
          <a:xfrm>
            <a:off x="5148064" y="1623424"/>
            <a:ext cx="3384376" cy="495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77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85D8A"/>
                </a:solidFill>
              </a:rPr>
              <a:t>Can we see it with SMOS?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Temporal evolution of Melt ponds detected by SMOS </a:t>
            </a:r>
          </a:p>
          <a:p>
            <a:r>
              <a:rPr lang="en-US" dirty="0" smtClean="0"/>
              <a:t>at </a:t>
            </a:r>
            <a:r>
              <a:rPr lang="en-US" dirty="0" err="1" smtClean="0"/>
              <a:t>Lat</a:t>
            </a:r>
            <a:r>
              <a:rPr lang="en-US" dirty="0" smtClean="0"/>
              <a:t>=[72N,74N], Lon=[154W,156W] (Point Barrow)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900396-2A10-4B52-8ED9-B60AA003FC8D}" type="slidenum">
              <a:rPr lang="en-US" altLang="x-none" smtClean="0"/>
              <a:pPr>
                <a:defRPr/>
              </a:pPr>
              <a:t>15</a:t>
            </a:fld>
            <a:r>
              <a:rPr lang="en-US" altLang="x-none" smtClean="0"/>
              <a:t>/9</a:t>
            </a:r>
            <a:endParaRPr lang="en-US" altLang="x-none"/>
          </a:p>
        </p:txBody>
      </p:sp>
      <p:grpSp>
        <p:nvGrpSpPr>
          <p:cNvPr id="29" name="28 Grupo"/>
          <p:cNvGrpSpPr/>
          <p:nvPr/>
        </p:nvGrpSpPr>
        <p:grpSpPr>
          <a:xfrm>
            <a:off x="723900" y="1916832"/>
            <a:ext cx="6152356" cy="4752528"/>
            <a:chOff x="1443980" y="1196752"/>
            <a:chExt cx="6497886" cy="5119688"/>
          </a:xfrm>
        </p:grpSpPr>
        <p:pic>
          <p:nvPicPr>
            <p:cNvPr id="6147" name="Picture 3" descr="C:\Documents and Settings\cgabarro\Mis documentos\ICE\presentacio_COST\figures\is_melt_temporal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0"/>
            <a:stretch/>
          </p:blipFill>
          <p:spPr bwMode="auto">
            <a:xfrm>
              <a:off x="1443980" y="1196752"/>
              <a:ext cx="6497886" cy="5119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5 Conector recto de flecha"/>
            <p:cNvCxnSpPr/>
            <p:nvPr/>
          </p:nvCxnSpPr>
          <p:spPr bwMode="auto">
            <a:xfrm>
              <a:off x="2051720" y="5589240"/>
              <a:ext cx="1080120" cy="9292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rgbClr val="385D8A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6 CuadroTexto"/>
            <p:cNvSpPr txBox="1"/>
            <p:nvPr/>
          </p:nvSpPr>
          <p:spPr>
            <a:xfrm>
              <a:off x="2243704" y="5219908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85D8A"/>
                  </a:solidFill>
                </a:rPr>
                <a:t>2 </a:t>
              </a:r>
              <a:r>
                <a:rPr lang="en-US" dirty="0" err="1" smtClean="0">
                  <a:solidFill>
                    <a:srgbClr val="385D8A"/>
                  </a:solidFill>
                </a:rPr>
                <a:t>june</a:t>
              </a:r>
              <a:endParaRPr lang="en-US" dirty="0">
                <a:solidFill>
                  <a:srgbClr val="385D8A"/>
                </a:solidFill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3155769" y="5229200"/>
              <a:ext cx="768159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385D8A"/>
                  </a:solidFill>
                </a:rPr>
                <a:t>4</a:t>
              </a:r>
              <a:r>
                <a:rPr lang="en-US" dirty="0" smtClean="0">
                  <a:solidFill>
                    <a:srgbClr val="385D8A"/>
                  </a:solidFill>
                </a:rPr>
                <a:t> </a:t>
              </a:r>
              <a:r>
                <a:rPr lang="en-US" dirty="0" err="1" smtClean="0">
                  <a:solidFill>
                    <a:srgbClr val="385D8A"/>
                  </a:solidFill>
                </a:rPr>
                <a:t>june</a:t>
              </a:r>
              <a:endParaRPr lang="en-US" dirty="0">
                <a:solidFill>
                  <a:srgbClr val="385D8A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4165414" y="5219883"/>
              <a:ext cx="885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85D8A"/>
                  </a:solidFill>
                </a:rPr>
                <a:t>19 </a:t>
              </a:r>
              <a:r>
                <a:rPr lang="en-US" dirty="0" err="1" smtClean="0">
                  <a:solidFill>
                    <a:srgbClr val="385D8A"/>
                  </a:solidFill>
                </a:rPr>
                <a:t>june</a:t>
              </a:r>
              <a:endParaRPr lang="en-US" dirty="0">
                <a:solidFill>
                  <a:srgbClr val="385D8A"/>
                </a:solidFill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5270997" y="5238858"/>
              <a:ext cx="885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85D8A"/>
                  </a:solidFill>
                </a:rPr>
                <a:t>20 </a:t>
              </a:r>
              <a:r>
                <a:rPr lang="en-US" dirty="0" err="1" smtClean="0">
                  <a:solidFill>
                    <a:srgbClr val="385D8A"/>
                  </a:solidFill>
                </a:rPr>
                <a:t>june</a:t>
              </a:r>
              <a:endParaRPr lang="en-US" dirty="0">
                <a:solidFill>
                  <a:srgbClr val="385D8A"/>
                </a:solidFill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6253646" y="5238858"/>
              <a:ext cx="885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85D8A"/>
                  </a:solidFill>
                </a:rPr>
                <a:t>21 </a:t>
              </a:r>
              <a:r>
                <a:rPr lang="en-US" dirty="0" err="1" smtClean="0">
                  <a:solidFill>
                    <a:srgbClr val="385D8A"/>
                  </a:solidFill>
                </a:rPr>
                <a:t>june</a:t>
              </a:r>
              <a:endParaRPr lang="en-US" dirty="0">
                <a:solidFill>
                  <a:srgbClr val="385D8A"/>
                </a:solidFill>
              </a:endParaRPr>
            </a:p>
          </p:txBody>
        </p:sp>
        <p:cxnSp>
          <p:nvCxnSpPr>
            <p:cNvPr id="21" name="20 Conector recto de flecha"/>
            <p:cNvCxnSpPr/>
            <p:nvPr/>
          </p:nvCxnSpPr>
          <p:spPr bwMode="auto">
            <a:xfrm>
              <a:off x="3059832" y="5589240"/>
              <a:ext cx="1080120" cy="9292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rgbClr val="385D8A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21 Conector recto de flecha"/>
            <p:cNvCxnSpPr/>
            <p:nvPr/>
          </p:nvCxnSpPr>
          <p:spPr bwMode="auto">
            <a:xfrm>
              <a:off x="4067944" y="5589240"/>
              <a:ext cx="1080120" cy="9292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rgbClr val="385D8A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22 Conector recto de flecha"/>
            <p:cNvCxnSpPr/>
            <p:nvPr/>
          </p:nvCxnSpPr>
          <p:spPr bwMode="auto">
            <a:xfrm>
              <a:off x="5148064" y="5589240"/>
              <a:ext cx="1080120" cy="9292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rgbClr val="385D8A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23 Conector recto de flecha"/>
            <p:cNvCxnSpPr/>
            <p:nvPr/>
          </p:nvCxnSpPr>
          <p:spPr bwMode="auto">
            <a:xfrm>
              <a:off x="6156176" y="5589240"/>
              <a:ext cx="1080120" cy="9292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rgbClr val="385D8A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26 Conector recto de flecha"/>
            <p:cNvCxnSpPr/>
            <p:nvPr/>
          </p:nvCxnSpPr>
          <p:spPr bwMode="auto">
            <a:xfrm>
              <a:off x="4067944" y="2708920"/>
              <a:ext cx="0" cy="223224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385D8A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27 CuadroTexto"/>
            <p:cNvSpPr txBox="1"/>
            <p:nvPr/>
          </p:nvSpPr>
          <p:spPr>
            <a:xfrm>
              <a:off x="3389393" y="2352933"/>
              <a:ext cx="1606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85D8A"/>
                  </a:solidFill>
                </a:rPr>
                <a:t>Starts Melting </a:t>
              </a:r>
              <a:r>
                <a:rPr lang="en-US" dirty="0">
                  <a:solidFill>
                    <a:srgbClr val="385D8A"/>
                  </a:solidFill>
                </a:rPr>
                <a:t> </a:t>
              </a:r>
            </a:p>
          </p:txBody>
        </p:sp>
      </p:grpSp>
      <p:sp>
        <p:nvSpPr>
          <p:cNvPr id="30" name="29 CuadroTexto"/>
          <p:cNvSpPr txBox="1"/>
          <p:nvPr/>
        </p:nvSpPr>
        <p:spPr>
          <a:xfrm>
            <a:off x="6444208" y="2076134"/>
            <a:ext cx="21726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85D8A"/>
                </a:solidFill>
              </a:rPr>
              <a:t>Test performed:</a:t>
            </a:r>
          </a:p>
          <a:p>
            <a:r>
              <a:rPr lang="en-US" dirty="0" err="1" smtClean="0">
                <a:solidFill>
                  <a:srgbClr val="385D8A"/>
                </a:solidFill>
              </a:rPr>
              <a:t>Is_Melt</a:t>
            </a:r>
            <a:r>
              <a:rPr lang="en-US" dirty="0" smtClean="0">
                <a:solidFill>
                  <a:srgbClr val="385D8A"/>
                </a:solidFill>
              </a:rPr>
              <a:t>=1 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85D8A"/>
                </a:solidFill>
              </a:rPr>
              <a:t>I &lt; 220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85D8A"/>
                </a:solidFill>
              </a:rPr>
              <a:t>Min(derivative) @</a:t>
            </a:r>
          </a:p>
          <a:p>
            <a:r>
              <a:rPr lang="el-GR" dirty="0" smtClean="0">
                <a:solidFill>
                  <a:srgbClr val="385D8A"/>
                </a:solidFill>
              </a:rPr>
              <a:t>θ</a:t>
            </a:r>
            <a:r>
              <a:rPr lang="es-ES" dirty="0" smtClean="0">
                <a:solidFill>
                  <a:srgbClr val="385D8A"/>
                </a:solidFill>
              </a:rPr>
              <a:t>=</a:t>
            </a:r>
            <a:r>
              <a:rPr lang="en-US" dirty="0" smtClean="0">
                <a:solidFill>
                  <a:srgbClr val="385D8A"/>
                </a:solidFill>
              </a:rPr>
              <a:t>[12-18] &lt; -100</a:t>
            </a:r>
            <a:endParaRPr lang="en-US" dirty="0">
              <a:solidFill>
                <a:srgbClr val="385D8A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804248" y="3954440"/>
            <a:ext cx="2233368" cy="369332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85D8A"/>
                </a:solidFill>
              </a:rPr>
              <a:t>YES, IT IS  MELT POND</a:t>
            </a:r>
            <a:endParaRPr lang="en-US" dirty="0">
              <a:solidFill>
                <a:srgbClr val="385D8A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972057" y="4981818"/>
            <a:ext cx="1993174" cy="646331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85D8A"/>
                </a:solidFill>
              </a:rPr>
              <a:t>NO, IT IS NOT MELT</a:t>
            </a:r>
          </a:p>
          <a:p>
            <a:r>
              <a:rPr lang="en-US" dirty="0" smtClean="0">
                <a:solidFill>
                  <a:srgbClr val="385D8A"/>
                </a:solidFill>
              </a:rPr>
              <a:t>POND</a:t>
            </a:r>
            <a:endParaRPr lang="en-US" dirty="0">
              <a:solidFill>
                <a:srgbClr val="385D8A"/>
              </a:solidFill>
            </a:endParaRPr>
          </a:p>
        </p:txBody>
      </p:sp>
      <p:cxnSp>
        <p:nvCxnSpPr>
          <p:cNvPr id="8" name="7 Conector recto de flecha"/>
          <p:cNvCxnSpPr>
            <a:stCxn id="20" idx="1"/>
          </p:cNvCxnSpPr>
          <p:nvPr/>
        </p:nvCxnSpPr>
        <p:spPr bwMode="auto">
          <a:xfrm flipH="1">
            <a:off x="6228754" y="4139106"/>
            <a:ext cx="575494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385D8A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25 Conector recto de flecha"/>
          <p:cNvCxnSpPr/>
          <p:nvPr/>
        </p:nvCxnSpPr>
        <p:spPr bwMode="auto">
          <a:xfrm flipH="1">
            <a:off x="6402748" y="5351150"/>
            <a:ext cx="569309" cy="54713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385D8A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291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85D8A"/>
                </a:solidFill>
              </a:rPr>
              <a:t>Conclusions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Theoretically, thin melt ponds could be detected </a:t>
            </a:r>
            <a:r>
              <a:rPr lang="en-US" dirty="0" smtClean="0"/>
              <a:t>at 1.4Ghz, since the penetration depth is higher than in other microwave sensors.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Theoretically, </a:t>
            </a:r>
            <a:r>
              <a:rPr lang="en-US" b="1" dirty="0" smtClean="0"/>
              <a:t>clear signature </a:t>
            </a:r>
            <a:r>
              <a:rPr lang="en-US" dirty="0" smtClean="0"/>
              <a:t>permits to differentiate melt ponds from ice and sea water, at low incidence angles (12-18º) due to the critical angle in the reflection coefficient.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Primary results shows that this signature may be observed with SMOS.  But SMOS is very noisy </a:t>
            </a:r>
            <a:r>
              <a:rPr lang="en-US" dirty="0" smtClean="0"/>
              <a:t>specially at </a:t>
            </a:r>
            <a:r>
              <a:rPr lang="en-US" dirty="0" smtClean="0"/>
              <a:t>low incidence angles, so some corrections are needed: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Spatial </a:t>
            </a:r>
            <a:r>
              <a:rPr lang="en-US" sz="2000" dirty="0"/>
              <a:t>b</a:t>
            </a:r>
            <a:r>
              <a:rPr lang="en-US" sz="2000" dirty="0" smtClean="0"/>
              <a:t>ias correction should be applied (ITT?)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Better RFI filtering.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Find the cause for the mixing at </a:t>
            </a:r>
            <a:r>
              <a:rPr lang="el-GR" sz="2000" dirty="0" smtClean="0"/>
              <a:t>θ</a:t>
            </a:r>
            <a:r>
              <a:rPr lang="es-ES" sz="2000" dirty="0" smtClean="0"/>
              <a:t>=[</a:t>
            </a:r>
            <a:r>
              <a:rPr lang="es-ES" sz="2000" dirty="0" smtClean="0"/>
              <a:t>30-40]º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More analysis and further work is required.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900396-2A10-4B52-8ED9-B60AA003FC8D}" type="slidenum">
              <a:rPr lang="en-US" altLang="x-none" smtClean="0"/>
              <a:pPr>
                <a:defRPr/>
              </a:pPr>
              <a:t>16</a:t>
            </a:fld>
            <a:r>
              <a:rPr lang="en-US" altLang="x-none" dirty="0" smtClean="0"/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245110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55576" y="1916832"/>
            <a:ext cx="7772400" cy="1500187"/>
          </a:xfrm>
        </p:spPr>
        <p:txBody>
          <a:bodyPr/>
          <a:lstStyle/>
          <a:p>
            <a:pPr algn="ctr"/>
            <a:r>
              <a:rPr lang="ca-ES" sz="5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Thank</a:t>
            </a:r>
            <a:r>
              <a:rPr lang="ca-ES" sz="5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5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ca-ES" sz="5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for </a:t>
            </a:r>
            <a:r>
              <a:rPr lang="ca-ES" sz="5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ca-ES" sz="5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5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attention</a:t>
            </a:r>
            <a:endParaRPr lang="ca-ES" sz="5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22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900396-2A10-4B52-8ED9-B60AA003FC8D}" type="slidenum">
              <a:rPr lang="en-US" altLang="x-none" smtClean="0"/>
              <a:pPr>
                <a:defRPr/>
              </a:pPr>
              <a:t>18</a:t>
            </a:fld>
            <a:r>
              <a:rPr lang="en-US" altLang="x-none" smtClean="0"/>
              <a:t>/9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9666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85D8A"/>
                </a:solidFill>
              </a:rPr>
              <a:t>Modeling of melt water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So the measured TB at the satellite is the following: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thickness of fresh water= 1cm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900396-2A10-4B52-8ED9-B60AA003FC8D}" type="slidenum">
              <a:rPr lang="en-US" altLang="x-none" smtClean="0"/>
              <a:pPr>
                <a:defRPr/>
              </a:pPr>
              <a:t>19</a:t>
            </a:fld>
            <a:r>
              <a:rPr lang="en-US" altLang="x-none" smtClean="0"/>
              <a:t>/9</a:t>
            </a:r>
            <a:endParaRPr lang="en-US" altLang="x-none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55" y="1988840"/>
            <a:ext cx="8170933" cy="476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0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85D8A"/>
                </a:solidFill>
              </a:rPr>
              <a:t>Why to Melt Ponds on Ice ?</a:t>
            </a:r>
            <a:endParaRPr lang="en-US" dirty="0">
              <a:solidFill>
                <a:srgbClr val="385D8A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What are Melt Ponds?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Almost Fresh water over the ice due to the ice melting.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Start when Air Temp. &gt; 0ºC</a:t>
            </a:r>
            <a:endParaRPr lang="en-US" dirty="0"/>
          </a:p>
          <a:p>
            <a:pPr marL="0" indent="0"/>
            <a:r>
              <a:rPr lang="en-US" dirty="0" smtClean="0"/>
              <a:t>Why to measure?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Very important because strongly </a:t>
            </a:r>
            <a:r>
              <a:rPr lang="en-US" dirty="0"/>
              <a:t>reduce albedo - radiative </a:t>
            </a:r>
            <a:r>
              <a:rPr lang="en-US" dirty="0" smtClean="0"/>
              <a:t>balance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Also important for climate prediction models</a:t>
            </a:r>
          </a:p>
          <a:p>
            <a:pPr marL="0" indent="0"/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900396-2A10-4B52-8ED9-B60AA003FC8D}" type="slidenum">
              <a:rPr lang="en-US" altLang="x-none" smtClean="0"/>
              <a:pPr>
                <a:defRPr/>
              </a:pPr>
              <a:t>2</a:t>
            </a:fld>
            <a:r>
              <a:rPr lang="en-US" altLang="x-none" smtClean="0"/>
              <a:t>/9</a:t>
            </a:r>
            <a:endParaRPr lang="en-US" altLang="x-non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17" y="4365104"/>
            <a:ext cx="85058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10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85D8A"/>
                </a:solidFill>
              </a:rPr>
              <a:t>Modeling of melt water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So the measured TB at the satellite is the following: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thickness of fresh water= </a:t>
            </a:r>
            <a:r>
              <a:rPr lang="en-US" dirty="0" smtClean="0"/>
              <a:t>10cm</a:t>
            </a:r>
            <a:endParaRPr lang="en-US" dirty="0"/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900396-2A10-4B52-8ED9-B60AA003FC8D}" type="slidenum">
              <a:rPr lang="en-US" altLang="x-none" smtClean="0"/>
              <a:pPr>
                <a:defRPr/>
              </a:pPr>
              <a:t>20</a:t>
            </a:fld>
            <a:r>
              <a:rPr lang="en-US" altLang="x-none" smtClean="0"/>
              <a:t>/9</a:t>
            </a:r>
            <a:endParaRPr lang="en-US" altLang="x-none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8279904" cy="440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2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85D8A"/>
                </a:solidFill>
              </a:rPr>
              <a:t>Modelling of melt water</a:t>
            </a:r>
            <a:endParaRPr lang="en-US" dirty="0">
              <a:solidFill>
                <a:srgbClr val="385D8A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Radiative </a:t>
            </a:r>
            <a:r>
              <a:rPr lang="en-US" dirty="0" smtClean="0"/>
              <a:t>transfer models of 4 layers have been use to simulate TB at 1.4GHz:	</a:t>
            </a:r>
          </a:p>
          <a:p>
            <a:pPr lvl="3"/>
            <a:r>
              <a:rPr lang="en-GB" sz="1100" b="1" dirty="0"/>
              <a:t>Layer 1 : </a:t>
            </a:r>
            <a:r>
              <a:rPr lang="en-GB" sz="1100" b="1" dirty="0" smtClean="0"/>
              <a:t>Air: </a:t>
            </a:r>
            <a:r>
              <a:rPr lang="el-GR" sz="1100" b="1" dirty="0" smtClean="0"/>
              <a:t>ε</a:t>
            </a:r>
            <a:r>
              <a:rPr lang="es-ES" sz="1100" b="1" dirty="0" smtClean="0"/>
              <a:t>_1</a:t>
            </a:r>
            <a:endParaRPr lang="en-US" sz="1100" dirty="0"/>
          </a:p>
          <a:p>
            <a:pPr lvl="3"/>
            <a:r>
              <a:rPr lang="en-GB" sz="1100" dirty="0" smtClean="0"/>
              <a:t>______________________________R1 Fresnel Reflection coefficients</a:t>
            </a:r>
            <a:endParaRPr lang="en-US" sz="1100" dirty="0"/>
          </a:p>
          <a:p>
            <a:pPr lvl="3"/>
            <a:r>
              <a:rPr lang="en-GB" sz="1100" b="1" dirty="0"/>
              <a:t>Layer 2: </a:t>
            </a:r>
            <a:r>
              <a:rPr lang="en-GB" sz="1100" b="1" dirty="0" smtClean="0"/>
              <a:t>Melt water</a:t>
            </a:r>
            <a:r>
              <a:rPr lang="el-GR" sz="1100" b="1" dirty="0"/>
              <a:t> </a:t>
            </a:r>
            <a:r>
              <a:rPr lang="es-ES" sz="1100" b="1" dirty="0" smtClean="0"/>
              <a:t>: </a:t>
            </a:r>
            <a:r>
              <a:rPr lang="el-GR" sz="1100" b="1" dirty="0" smtClean="0"/>
              <a:t>ε</a:t>
            </a:r>
            <a:r>
              <a:rPr lang="es-ES" sz="1100" b="1" dirty="0" smtClean="0"/>
              <a:t>_2</a:t>
            </a:r>
            <a:endParaRPr lang="en-US" sz="1100" dirty="0"/>
          </a:p>
          <a:p>
            <a:pPr lvl="3"/>
            <a:r>
              <a:rPr lang="en-GB" sz="1100" dirty="0"/>
              <a:t>______________________________R2</a:t>
            </a:r>
            <a:endParaRPr lang="en-US" sz="1100" dirty="0"/>
          </a:p>
          <a:p>
            <a:pPr lvl="3"/>
            <a:r>
              <a:rPr lang="en-GB" sz="1100" b="1" dirty="0"/>
              <a:t>Layer3: </a:t>
            </a:r>
            <a:r>
              <a:rPr lang="en-GB" sz="1100" b="1" dirty="0" smtClean="0"/>
              <a:t> Ice : </a:t>
            </a:r>
            <a:r>
              <a:rPr lang="el-GR" sz="1100" b="1" dirty="0" smtClean="0"/>
              <a:t>ε</a:t>
            </a:r>
            <a:r>
              <a:rPr lang="es-ES" sz="1100" b="1" dirty="0" smtClean="0"/>
              <a:t>_3</a:t>
            </a:r>
            <a:endParaRPr lang="en-US" sz="1100" dirty="0"/>
          </a:p>
          <a:p>
            <a:pPr lvl="3"/>
            <a:r>
              <a:rPr lang="en-GB" sz="1100" dirty="0" smtClean="0"/>
              <a:t>______________________________R3</a:t>
            </a:r>
            <a:endParaRPr lang="en-US" sz="1100" dirty="0"/>
          </a:p>
          <a:p>
            <a:pPr lvl="3"/>
            <a:r>
              <a:rPr lang="en-GB" sz="1100" b="1" dirty="0"/>
              <a:t>Layer </a:t>
            </a:r>
            <a:r>
              <a:rPr lang="en-GB" sz="1100" b="1" dirty="0" smtClean="0"/>
              <a:t>4: Sea </a:t>
            </a:r>
            <a:r>
              <a:rPr lang="en-GB" sz="1100" b="1" dirty="0"/>
              <a:t>water : </a:t>
            </a:r>
            <a:r>
              <a:rPr lang="el-GR" sz="1100" b="1" dirty="0"/>
              <a:t>ε</a:t>
            </a:r>
            <a:r>
              <a:rPr lang="es-ES" sz="1100" b="1" dirty="0" smtClean="0"/>
              <a:t>_4</a:t>
            </a:r>
            <a:endParaRPr lang="en-US" sz="1100" dirty="0"/>
          </a:p>
          <a:p>
            <a:pPr lvl="3"/>
            <a:endParaRPr lang="en-US" sz="11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2C71B6"/>
                </a:solidFill>
              </a:rPr>
              <a:t>RTM: Burke </a:t>
            </a:r>
            <a:r>
              <a:rPr lang="en-US" sz="2000" dirty="0">
                <a:solidFill>
                  <a:srgbClr val="2C71B6"/>
                </a:solidFill>
              </a:rPr>
              <a:t>et at. </a:t>
            </a:r>
            <a:r>
              <a:rPr lang="en-US" sz="2000" dirty="0" smtClean="0">
                <a:solidFill>
                  <a:srgbClr val="2C71B6"/>
                </a:solidFill>
              </a:rPr>
              <a:t>1979, </a:t>
            </a:r>
            <a:r>
              <a:rPr lang="en-US" sz="2000" dirty="0" err="1" smtClean="0">
                <a:solidFill>
                  <a:srgbClr val="2C71B6"/>
                </a:solidFill>
              </a:rPr>
              <a:t>Ulaby</a:t>
            </a:r>
            <a:r>
              <a:rPr lang="en-US" sz="2000" dirty="0" smtClean="0">
                <a:solidFill>
                  <a:srgbClr val="2C71B6"/>
                </a:solidFill>
              </a:rPr>
              <a:t> &amp; Mills and </a:t>
            </a:r>
            <a:r>
              <a:rPr lang="en-US" sz="2000" dirty="0" err="1" smtClean="0">
                <a:solidFill>
                  <a:srgbClr val="2C71B6"/>
                </a:solidFill>
              </a:rPr>
              <a:t>Heygster</a:t>
            </a:r>
            <a:r>
              <a:rPr lang="en-US" sz="2000" dirty="0" smtClean="0">
                <a:solidFill>
                  <a:srgbClr val="2C71B6"/>
                </a:solidFill>
              </a:rPr>
              <a:t>, 2011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 err="1" smtClean="0">
                <a:solidFill>
                  <a:srgbClr val="2C71B6"/>
                </a:solidFill>
              </a:rPr>
              <a:t>Diel</a:t>
            </a:r>
            <a:r>
              <a:rPr lang="en-GB" sz="2000" dirty="0" smtClean="0">
                <a:solidFill>
                  <a:srgbClr val="2C71B6"/>
                </a:solidFill>
              </a:rPr>
              <a:t>. </a:t>
            </a:r>
            <a:r>
              <a:rPr lang="en-GB" sz="2000" dirty="0" err="1" smtClean="0">
                <a:solidFill>
                  <a:srgbClr val="2C71B6"/>
                </a:solidFill>
              </a:rPr>
              <a:t>Cnt</a:t>
            </a:r>
            <a:r>
              <a:rPr lang="en-GB" sz="2000" dirty="0" smtClean="0">
                <a:solidFill>
                  <a:srgbClr val="2C71B6"/>
                </a:solidFill>
              </a:rPr>
              <a:t>: </a:t>
            </a:r>
            <a:r>
              <a:rPr lang="en-GB" sz="2000" dirty="0" err="1" smtClean="0">
                <a:solidFill>
                  <a:srgbClr val="2C71B6"/>
                </a:solidFill>
              </a:rPr>
              <a:t>Vant</a:t>
            </a:r>
            <a:r>
              <a:rPr lang="en-GB" sz="2000" dirty="0" smtClean="0">
                <a:solidFill>
                  <a:srgbClr val="2C71B6"/>
                </a:solidFill>
              </a:rPr>
              <a:t> </a:t>
            </a:r>
            <a:r>
              <a:rPr lang="en-GB" sz="2000" dirty="0">
                <a:solidFill>
                  <a:srgbClr val="2C71B6"/>
                </a:solidFill>
              </a:rPr>
              <a:t>et al. 1978 + Cox &amp; Weeks 1983 </a:t>
            </a:r>
            <a:r>
              <a:rPr lang="en-GB" sz="2000" dirty="0" smtClean="0">
                <a:solidFill>
                  <a:srgbClr val="2C71B6"/>
                </a:solidFill>
              </a:rPr>
              <a:t>model </a:t>
            </a:r>
            <a:r>
              <a:rPr lang="en-GB" sz="2000" dirty="0" smtClean="0">
                <a:solidFill>
                  <a:srgbClr val="2C71B6"/>
                </a:solidFill>
              </a:rPr>
              <a:t>;  </a:t>
            </a:r>
            <a:r>
              <a:rPr lang="en-GB" sz="2000" dirty="0" smtClean="0">
                <a:solidFill>
                  <a:srgbClr val="2C71B6"/>
                </a:solidFill>
              </a:rPr>
              <a:t>Klein &amp; Swift, 1977.</a:t>
            </a:r>
            <a:endParaRPr lang="en-US" sz="2000" dirty="0"/>
          </a:p>
          <a:p>
            <a:pPr lvl="1">
              <a:buFont typeface="Arial" pitchFamily="34" charset="0"/>
              <a:buChar char="•"/>
            </a:pPr>
            <a:endParaRPr lang="en-US" sz="2000" dirty="0">
              <a:solidFill>
                <a:srgbClr val="2C71B6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900396-2A10-4B52-8ED9-B60AA003FC8D}" type="slidenum">
              <a:rPr lang="en-US" altLang="x-none" smtClean="0"/>
              <a:pPr>
                <a:defRPr/>
              </a:pPr>
              <a:t>3</a:t>
            </a:fld>
            <a:r>
              <a:rPr lang="en-US" altLang="x-none" smtClean="0"/>
              <a:t>/9</a:t>
            </a:r>
            <a:endParaRPr lang="en-US" altLang="x-none"/>
          </a:p>
        </p:txBody>
      </p:sp>
      <p:sp>
        <p:nvSpPr>
          <p:cNvPr id="5" name="4 CuadroTexto"/>
          <p:cNvSpPr txBox="1"/>
          <p:nvPr/>
        </p:nvSpPr>
        <p:spPr>
          <a:xfrm>
            <a:off x="2017956" y="5127575"/>
            <a:ext cx="583264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Conclusions: A model of 3 layer can be used, since layer 4 (sea water) is not seen, since the layer 3 (ice) is almost optically infinitely thick.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00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85D8A"/>
                </a:solidFill>
              </a:rPr>
              <a:t>Modeling of melt water</a:t>
            </a:r>
            <a:endParaRPr lang="en-US" dirty="0">
              <a:solidFill>
                <a:srgbClr val="385D8A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3 </a:t>
            </a:r>
            <a:r>
              <a:rPr lang="en-US" dirty="0" smtClean="0"/>
              <a:t>layer model: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Fresnel reflection coefficients (R1 and R2), with typical  values for temperature and salinity for melt water &amp; ice are: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900396-2A10-4B52-8ED9-B60AA003FC8D}" type="slidenum">
              <a:rPr lang="en-US" altLang="x-none" smtClean="0"/>
              <a:pPr>
                <a:defRPr/>
              </a:pPr>
              <a:t>4</a:t>
            </a:fld>
            <a:r>
              <a:rPr lang="en-US" altLang="x-none" smtClean="0"/>
              <a:t>/9</a:t>
            </a:r>
            <a:endParaRPr lang="en-US" altLang="x-none"/>
          </a:p>
        </p:txBody>
      </p:sp>
      <p:sp>
        <p:nvSpPr>
          <p:cNvPr id="6" name="5 Rectángulo"/>
          <p:cNvSpPr/>
          <p:nvPr/>
        </p:nvSpPr>
        <p:spPr>
          <a:xfrm>
            <a:off x="179512" y="1459745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lvl="3"/>
            <a:r>
              <a:rPr lang="en-GB" sz="1400" b="1" dirty="0">
                <a:solidFill>
                  <a:schemeClr val="tx1"/>
                </a:solidFill>
              </a:rPr>
              <a:t>Layer 1 : air: </a:t>
            </a:r>
            <a:r>
              <a:rPr lang="el-GR" sz="1400" b="1" dirty="0">
                <a:solidFill>
                  <a:schemeClr val="tx1"/>
                </a:solidFill>
              </a:rPr>
              <a:t>ε</a:t>
            </a:r>
            <a:r>
              <a:rPr lang="es-ES" sz="1400" b="1" dirty="0" smtClean="0">
                <a:solidFill>
                  <a:schemeClr val="tx1"/>
                </a:solidFill>
              </a:rPr>
              <a:t>_1, n1</a:t>
            </a:r>
            <a:endParaRPr lang="en-US" sz="1400" dirty="0">
              <a:solidFill>
                <a:schemeClr val="tx1"/>
              </a:solidFill>
            </a:endParaRPr>
          </a:p>
          <a:p>
            <a:pPr lvl="3"/>
            <a:r>
              <a:rPr lang="en-GB" sz="1400" dirty="0">
                <a:solidFill>
                  <a:schemeClr val="tx1"/>
                </a:solidFill>
              </a:rPr>
              <a:t>______________________________R1 </a:t>
            </a:r>
            <a:endParaRPr lang="en-US" sz="1400" dirty="0">
              <a:solidFill>
                <a:schemeClr val="tx1"/>
              </a:solidFill>
            </a:endParaRPr>
          </a:p>
          <a:p>
            <a:pPr lvl="3"/>
            <a:r>
              <a:rPr lang="en-GB" sz="1400" b="1" dirty="0">
                <a:solidFill>
                  <a:schemeClr val="tx1"/>
                </a:solidFill>
              </a:rPr>
              <a:t>Layer 2: </a:t>
            </a:r>
            <a:r>
              <a:rPr lang="en-GB" sz="1400" b="1" dirty="0" smtClean="0">
                <a:solidFill>
                  <a:schemeClr val="tx1"/>
                </a:solidFill>
              </a:rPr>
              <a:t>Melt </a:t>
            </a:r>
            <a:r>
              <a:rPr lang="en-GB" sz="1400" b="1" dirty="0">
                <a:solidFill>
                  <a:schemeClr val="tx1"/>
                </a:solidFill>
              </a:rPr>
              <a:t>water</a:t>
            </a:r>
            <a:r>
              <a:rPr lang="el-GR" sz="1400" b="1" dirty="0">
                <a:solidFill>
                  <a:schemeClr val="tx1"/>
                </a:solidFill>
              </a:rPr>
              <a:t> </a:t>
            </a:r>
            <a:r>
              <a:rPr lang="es-ES" sz="1400" b="1" dirty="0">
                <a:solidFill>
                  <a:schemeClr val="tx1"/>
                </a:solidFill>
              </a:rPr>
              <a:t>: </a:t>
            </a:r>
            <a:r>
              <a:rPr lang="el-GR" sz="1400" b="1" dirty="0">
                <a:solidFill>
                  <a:schemeClr val="tx1"/>
                </a:solidFill>
              </a:rPr>
              <a:t>ε</a:t>
            </a:r>
            <a:r>
              <a:rPr lang="es-ES" sz="1400" b="1" dirty="0" smtClean="0">
                <a:solidFill>
                  <a:schemeClr val="tx1"/>
                </a:solidFill>
              </a:rPr>
              <a:t>_2, n2   ; n2&gt;n3 </a:t>
            </a:r>
            <a:endParaRPr lang="en-US" sz="1400" dirty="0">
              <a:solidFill>
                <a:schemeClr val="tx1"/>
              </a:solidFill>
            </a:endParaRPr>
          </a:p>
          <a:p>
            <a:pPr lvl="3"/>
            <a:r>
              <a:rPr lang="en-GB" sz="1400" dirty="0">
                <a:solidFill>
                  <a:schemeClr val="tx1"/>
                </a:solidFill>
              </a:rPr>
              <a:t>______________________________R2</a:t>
            </a:r>
            <a:endParaRPr lang="en-US" sz="1400" dirty="0">
              <a:solidFill>
                <a:schemeClr val="tx1"/>
              </a:solidFill>
            </a:endParaRPr>
          </a:p>
          <a:p>
            <a:pPr lvl="3"/>
            <a:r>
              <a:rPr lang="en-GB" sz="1400" b="1" dirty="0">
                <a:solidFill>
                  <a:schemeClr val="tx1"/>
                </a:solidFill>
              </a:rPr>
              <a:t>Layer3:  Ice : </a:t>
            </a:r>
            <a:r>
              <a:rPr lang="el-GR" sz="1400" b="1" dirty="0">
                <a:solidFill>
                  <a:schemeClr val="tx1"/>
                </a:solidFill>
              </a:rPr>
              <a:t>ε</a:t>
            </a:r>
            <a:r>
              <a:rPr lang="es-ES" sz="1400" b="1" dirty="0" smtClean="0">
                <a:solidFill>
                  <a:schemeClr val="tx1"/>
                </a:solidFill>
              </a:rPr>
              <a:t>_3, n3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8" t="42651" r="42907" b="27965"/>
          <a:stretch/>
        </p:blipFill>
        <p:spPr>
          <a:xfrm>
            <a:off x="4751512" y="949946"/>
            <a:ext cx="3785191" cy="1679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5076056" y="3820384"/>
                <a:ext cx="3902158" cy="2499787"/>
              </a:xfrm>
              <a:prstGeom prst="rect">
                <a:avLst/>
              </a:prstGeom>
              <a:ln>
                <a:solidFill>
                  <a:srgbClr val="4F81BD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Critical angle</a:t>
                </a:r>
                <a:r>
                  <a:rPr lang="en-US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: </a:t>
                </a:r>
                <a:r>
                  <a:rPr lang="en-US" dirty="0" smtClean="0">
                    <a:solidFill>
                      <a:srgbClr val="4F81BD"/>
                    </a:solidFill>
                    <a:latin typeface="+mn-lt"/>
                    <a:ea typeface="+mn-ea"/>
                    <a:cs typeface="+mn-cs"/>
                  </a:rPr>
                  <a:t>from Snell low, </a:t>
                </a:r>
              </a:p>
              <a:p>
                <a:r>
                  <a:rPr lang="en-US" dirty="0" smtClean="0">
                    <a:solidFill>
                      <a:srgbClr val="4F81BD"/>
                    </a:solidFill>
                    <a:latin typeface="+mn-lt"/>
                    <a:ea typeface="+mn-ea"/>
                    <a:cs typeface="+mn-cs"/>
                  </a:rPr>
                  <a:t>when n2&gt;n3 and: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4F81BD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4F81BD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4F81BD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𝑐</m:t>
                          </m:r>
                        </m:sub>
                      </m:sSub>
                      <m:r>
                        <a:rPr lang="es-ES" b="0" i="1" smtClean="0">
                          <a:solidFill>
                            <a:srgbClr val="4F81BD"/>
                          </a:solidFill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lang="es-ES" b="0" i="1" smtClean="0">
                              <a:solidFill>
                                <a:srgbClr val="4F81BD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b="0" i="0" smtClean="0">
                              <a:solidFill>
                                <a:srgbClr val="4F81BD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arcsin</m:t>
                          </m:r>
                        </m:fName>
                        <m:e>
                          <m:d>
                            <m:dPr>
                              <m:ctrlPr>
                                <a:rPr lang="es-ES" b="0" i="1" smtClean="0">
                                  <a:solidFill>
                                    <a:srgbClr val="4F81BD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b="0" i="1" smtClean="0">
                                      <a:solidFill>
                                        <a:srgbClr val="4F81BD"/>
                                      </a:solidFill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s-ES" b="0" i="1" smtClean="0">
                                      <a:solidFill>
                                        <a:srgbClr val="4F81BD"/>
                                      </a:solidFill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𝑛</m:t>
                                  </m:r>
                                  <m:r>
                                    <a:rPr lang="es-ES" b="0" i="1" smtClean="0">
                                      <a:solidFill>
                                        <a:srgbClr val="4F81BD"/>
                                      </a:solidFill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s-ES" b="0" i="1" smtClean="0">
                                      <a:solidFill>
                                        <a:srgbClr val="4F81BD"/>
                                      </a:solidFill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𝑛</m:t>
                                  </m:r>
                                  <m:r>
                                    <a:rPr lang="es-ES" b="0" i="1" smtClean="0">
                                      <a:solidFill>
                                        <a:srgbClr val="4F81BD"/>
                                      </a:solidFill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s-ES" b="0" dirty="0" smtClean="0">
                  <a:solidFill>
                    <a:srgbClr val="4F81BD"/>
                  </a:solidFill>
                  <a:latin typeface="+mn-lt"/>
                  <a:ea typeface="Cambria Math"/>
                  <a:cs typeface="+mn-cs"/>
                </a:endParaRPr>
              </a:p>
              <a:p>
                <a:r>
                  <a:rPr lang="es-ES" sz="1600" dirty="0" smtClean="0">
                    <a:solidFill>
                      <a:srgbClr val="4F81BD"/>
                    </a:solidFill>
                    <a:latin typeface="+mn-lt"/>
                    <a:ea typeface="+mn-ea"/>
                    <a:cs typeface="+mn-cs"/>
                  </a:rPr>
                  <a:t>-&gt; </a:t>
                </a:r>
                <a:r>
                  <a:rPr lang="es-ES" sz="1600" dirty="0" err="1" smtClean="0">
                    <a:solidFill>
                      <a:srgbClr val="4F81BD"/>
                    </a:solidFill>
                    <a:latin typeface="+mn-lt"/>
                    <a:ea typeface="+mn-ea"/>
                    <a:cs typeface="+mn-cs"/>
                  </a:rPr>
                  <a:t>Then</a:t>
                </a:r>
                <a:r>
                  <a:rPr lang="es-ES" sz="1600" dirty="0" smtClean="0">
                    <a:solidFill>
                      <a:srgbClr val="4F81BD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s-ES" sz="1600" dirty="0" err="1" smtClean="0">
                    <a:solidFill>
                      <a:srgbClr val="4F81BD"/>
                    </a:solidFill>
                    <a:latin typeface="+mn-lt"/>
                    <a:ea typeface="+mn-ea"/>
                    <a:cs typeface="+mn-cs"/>
                  </a:rPr>
                  <a:t>all</a:t>
                </a:r>
                <a:r>
                  <a:rPr lang="es-ES" sz="1600" dirty="0" smtClean="0">
                    <a:solidFill>
                      <a:srgbClr val="4F81BD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s-ES" sz="1600" dirty="0" err="1" smtClean="0">
                    <a:solidFill>
                      <a:srgbClr val="4F81BD"/>
                    </a:solidFill>
                    <a:latin typeface="+mn-lt"/>
                    <a:ea typeface="+mn-ea"/>
                    <a:cs typeface="+mn-cs"/>
                  </a:rPr>
                  <a:t>the</a:t>
                </a:r>
                <a:r>
                  <a:rPr lang="es-ES" sz="1600" dirty="0" smtClean="0">
                    <a:solidFill>
                      <a:srgbClr val="4F81BD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s-ES" sz="1600" dirty="0" err="1" smtClean="0">
                    <a:solidFill>
                      <a:srgbClr val="4F81BD"/>
                    </a:solidFill>
                    <a:latin typeface="+mn-lt"/>
                    <a:ea typeface="+mn-ea"/>
                    <a:cs typeface="+mn-cs"/>
                  </a:rPr>
                  <a:t>energy</a:t>
                </a:r>
                <a:r>
                  <a:rPr lang="es-ES" sz="1600" dirty="0" smtClean="0">
                    <a:solidFill>
                      <a:srgbClr val="4F81BD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s-ES" sz="1600" dirty="0" err="1" smtClean="0">
                    <a:solidFill>
                      <a:srgbClr val="4F81BD"/>
                    </a:solidFill>
                    <a:latin typeface="+mn-lt"/>
                    <a:ea typeface="+mn-ea"/>
                    <a:cs typeface="+mn-cs"/>
                  </a:rPr>
                  <a:t>is</a:t>
                </a:r>
                <a:r>
                  <a:rPr lang="es-ES" sz="1600" dirty="0" smtClean="0">
                    <a:solidFill>
                      <a:srgbClr val="4F81BD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s-ES" sz="1600" dirty="0" err="1" smtClean="0">
                    <a:solidFill>
                      <a:srgbClr val="4F81BD"/>
                    </a:solidFill>
                    <a:latin typeface="+mn-lt"/>
                    <a:ea typeface="+mn-ea"/>
                    <a:cs typeface="+mn-cs"/>
                  </a:rPr>
                  <a:t>reflected</a:t>
                </a:r>
                <a:r>
                  <a:rPr lang="es-ES" sz="1600" dirty="0" smtClean="0">
                    <a:solidFill>
                      <a:srgbClr val="4F81BD"/>
                    </a:solidFill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:r>
                  <a:rPr lang="es-ES" sz="1600" dirty="0" smtClean="0">
                    <a:solidFill>
                      <a:srgbClr val="4F81BD"/>
                    </a:solidFill>
                    <a:latin typeface="+mn-lt"/>
                    <a:ea typeface="+mn-ea"/>
                    <a:cs typeface="+mn-cs"/>
                  </a:rPr>
                  <a:t>and NON </a:t>
                </a:r>
                <a:r>
                  <a:rPr lang="es-ES" sz="1600" dirty="0" err="1" smtClean="0">
                    <a:solidFill>
                      <a:srgbClr val="4F81BD"/>
                    </a:solidFill>
                    <a:latin typeface="+mn-lt"/>
                    <a:ea typeface="+mn-ea"/>
                    <a:cs typeface="+mn-cs"/>
                  </a:rPr>
                  <a:t>refracted</a:t>
                </a:r>
                <a:r>
                  <a:rPr lang="es-ES" sz="1600" dirty="0" smtClean="0">
                    <a:solidFill>
                      <a:srgbClr val="4F81BD"/>
                    </a:solidFill>
                    <a:latin typeface="+mn-lt"/>
                    <a:ea typeface="+mn-ea"/>
                    <a:cs typeface="+mn-cs"/>
                  </a:rPr>
                  <a:t>, so R=1.</a:t>
                </a:r>
              </a:p>
              <a:p>
                <a:endParaRPr lang="es-ES" sz="1600" dirty="0">
                  <a:solidFill>
                    <a:srgbClr val="4F81BD"/>
                  </a:solidFill>
                </a:endParaRPr>
              </a:p>
              <a:p>
                <a:r>
                  <a:rPr lang="en-US" sz="1600" dirty="0" smtClean="0">
                    <a:solidFill>
                      <a:srgbClr val="4F81BD"/>
                    </a:solidFill>
                  </a:rPr>
                  <a:t>-&gt; </a:t>
                </a:r>
                <a:r>
                  <a:rPr lang="el-GR" sz="1600" dirty="0">
                    <a:solidFill>
                      <a:srgbClr val="4F81BD"/>
                    </a:solidFill>
                  </a:rPr>
                  <a:t>θ</a:t>
                </a:r>
                <a:r>
                  <a:rPr lang="es-ES" sz="1600" dirty="0">
                    <a:solidFill>
                      <a:srgbClr val="4F81BD"/>
                    </a:solidFill>
                  </a:rPr>
                  <a:t>c= [</a:t>
                </a:r>
                <a:r>
                  <a:rPr lang="es-ES" sz="1600" dirty="0" smtClean="0">
                    <a:solidFill>
                      <a:srgbClr val="4F81BD"/>
                    </a:solidFill>
                  </a:rPr>
                  <a:t>12-18]º </a:t>
                </a:r>
                <a:r>
                  <a:rPr lang="es-ES" sz="1600" dirty="0">
                    <a:solidFill>
                      <a:srgbClr val="4F81BD"/>
                    </a:solidFill>
                  </a:rPr>
                  <a:t>as </a:t>
                </a:r>
                <a:r>
                  <a:rPr lang="es-ES" sz="1600" dirty="0" err="1">
                    <a:solidFill>
                      <a:srgbClr val="4F81BD"/>
                    </a:solidFill>
                  </a:rPr>
                  <a:t>function</a:t>
                </a:r>
                <a:endParaRPr lang="es-ES" sz="1600" dirty="0">
                  <a:solidFill>
                    <a:srgbClr val="4F81BD"/>
                  </a:solidFill>
                </a:endParaRPr>
              </a:p>
              <a:p>
                <a:r>
                  <a:rPr lang="es-ES" sz="1600" dirty="0" smtClean="0">
                    <a:solidFill>
                      <a:srgbClr val="4F81BD"/>
                    </a:solidFill>
                  </a:rPr>
                  <a:t>of </a:t>
                </a:r>
                <a:r>
                  <a:rPr lang="es-ES" sz="1600" dirty="0">
                    <a:solidFill>
                      <a:srgbClr val="4F81BD"/>
                    </a:solidFill>
                  </a:rPr>
                  <a:t>T</a:t>
                </a:r>
                <a:r>
                  <a:rPr lang="es-ES" sz="1100" dirty="0">
                    <a:solidFill>
                      <a:srgbClr val="4F81BD"/>
                    </a:solidFill>
                  </a:rPr>
                  <a:t>ice</a:t>
                </a:r>
                <a:r>
                  <a:rPr lang="es-ES" sz="1600" dirty="0" smtClean="0">
                    <a:solidFill>
                      <a:srgbClr val="4F81BD"/>
                    </a:solidFill>
                  </a:rPr>
                  <a:t>, </a:t>
                </a:r>
                <a:r>
                  <a:rPr lang="es-ES" sz="1600" dirty="0" err="1" smtClean="0">
                    <a:solidFill>
                      <a:srgbClr val="4F81BD"/>
                    </a:solidFill>
                  </a:rPr>
                  <a:t>Si</a:t>
                </a:r>
                <a:r>
                  <a:rPr lang="es-ES" sz="1100" dirty="0" err="1" smtClean="0">
                    <a:solidFill>
                      <a:srgbClr val="4F81BD"/>
                    </a:solidFill>
                  </a:rPr>
                  <a:t>ce</a:t>
                </a:r>
                <a:r>
                  <a:rPr lang="es-ES" sz="1600" dirty="0" err="1" smtClean="0">
                    <a:solidFill>
                      <a:srgbClr val="4F81BD"/>
                    </a:solidFill>
                  </a:rPr>
                  <a:t>,T</a:t>
                </a:r>
                <a:r>
                  <a:rPr lang="es-ES" sz="1100" dirty="0" err="1" smtClean="0">
                    <a:solidFill>
                      <a:srgbClr val="4F81BD"/>
                    </a:solidFill>
                  </a:rPr>
                  <a:t>melt_water</a:t>
                </a:r>
                <a:r>
                  <a:rPr lang="es-ES" sz="1600" dirty="0">
                    <a:solidFill>
                      <a:srgbClr val="4F81BD"/>
                    </a:solidFill>
                  </a:rPr>
                  <a:t>, </a:t>
                </a:r>
                <a:r>
                  <a:rPr lang="es-ES" sz="1600" dirty="0" err="1" smtClean="0">
                    <a:solidFill>
                      <a:srgbClr val="4F81BD"/>
                    </a:solidFill>
                  </a:rPr>
                  <a:t>S</a:t>
                </a:r>
                <a:r>
                  <a:rPr lang="es-ES" sz="1100" dirty="0" err="1" smtClean="0">
                    <a:solidFill>
                      <a:srgbClr val="4F81BD"/>
                    </a:solidFill>
                  </a:rPr>
                  <a:t>melt_water</a:t>
                </a:r>
                <a:r>
                  <a:rPr lang="es-ES" sz="1100" dirty="0" smtClean="0">
                    <a:solidFill>
                      <a:srgbClr val="4F81BD"/>
                    </a:solidFill>
                  </a:rPr>
                  <a:t> </a:t>
                </a:r>
                <a:endParaRPr lang="es-ES" sz="1100" dirty="0">
                  <a:solidFill>
                    <a:srgbClr val="4F81BD"/>
                  </a:solidFill>
                </a:endParaRPr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820384"/>
                <a:ext cx="3902158" cy="2499787"/>
              </a:xfrm>
              <a:prstGeom prst="rect">
                <a:avLst/>
              </a:prstGeom>
              <a:blipFill rotWithShape="1">
                <a:blip r:embed="rId3"/>
                <a:stretch>
                  <a:fillRect l="-1087" t="-725" b="-1691"/>
                </a:stretch>
              </a:blipFill>
              <a:ln>
                <a:solidFill>
                  <a:srgbClr val="4F81BD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54" y="3590357"/>
            <a:ext cx="4133558" cy="3100169"/>
          </a:xfrm>
          <a:prstGeom prst="rect">
            <a:avLst/>
          </a:prstGeom>
        </p:spPr>
      </p:pic>
      <p:cxnSp>
        <p:nvCxnSpPr>
          <p:cNvPr id="12" name="11 Conector recto de flecha"/>
          <p:cNvCxnSpPr/>
          <p:nvPr/>
        </p:nvCxnSpPr>
        <p:spPr bwMode="auto">
          <a:xfrm flipH="1">
            <a:off x="1835696" y="4077072"/>
            <a:ext cx="3168352" cy="216024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357D9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2900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85D8A"/>
                </a:solidFill>
              </a:rPr>
              <a:t>Modeling of melt water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Modelled TB for three different type of surfaces ice/Melt water over ice / sea water :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900396-2A10-4B52-8ED9-B60AA003FC8D}" type="slidenum">
              <a:rPr lang="en-US" altLang="x-none" smtClean="0"/>
              <a:pPr>
                <a:defRPr/>
              </a:pPr>
              <a:t>5</a:t>
            </a:fld>
            <a:r>
              <a:rPr lang="en-US" altLang="x-none" smtClean="0"/>
              <a:t>/9</a:t>
            </a:r>
            <a:endParaRPr lang="en-US" altLang="x-none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/>
          <a:stretch/>
        </p:blipFill>
        <p:spPr>
          <a:xfrm>
            <a:off x="63432" y="2134938"/>
            <a:ext cx="5120801" cy="4046727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4788024" y="2111945"/>
            <a:ext cx="4267066" cy="36933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85D8A"/>
                </a:solidFill>
              </a:rPr>
              <a:t>Two important changes show up</a:t>
            </a:r>
          </a:p>
          <a:p>
            <a:r>
              <a:rPr lang="en-US" dirty="0" smtClean="0">
                <a:solidFill>
                  <a:srgbClr val="385D8A"/>
                </a:solidFill>
              </a:rPr>
              <a:t>when few fresh water lays over </a:t>
            </a:r>
          </a:p>
          <a:p>
            <a:r>
              <a:rPr lang="en-US" dirty="0" smtClean="0">
                <a:solidFill>
                  <a:srgbClr val="385D8A"/>
                </a:solidFill>
              </a:rPr>
              <a:t>the ice:</a:t>
            </a:r>
          </a:p>
          <a:p>
            <a:endParaRPr lang="en-US" dirty="0">
              <a:solidFill>
                <a:srgbClr val="385D8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385D8A"/>
                </a:solidFill>
              </a:rPr>
              <a:t>A very </a:t>
            </a:r>
            <a:r>
              <a:rPr lang="en-US" b="1" dirty="0" smtClean="0">
                <a:solidFill>
                  <a:srgbClr val="385D8A"/>
                </a:solidFill>
              </a:rPr>
              <a:t>sharp decrease on TBV</a:t>
            </a:r>
          </a:p>
          <a:p>
            <a:r>
              <a:rPr lang="en-US" dirty="0" smtClean="0">
                <a:solidFill>
                  <a:srgbClr val="385D8A"/>
                </a:solidFill>
              </a:rPr>
              <a:t>between </a:t>
            </a:r>
            <a:r>
              <a:rPr lang="en-US" dirty="0" err="1" smtClean="0">
                <a:solidFill>
                  <a:srgbClr val="385D8A"/>
                </a:solidFill>
              </a:rPr>
              <a:t>i</a:t>
            </a:r>
            <a:r>
              <a:rPr lang="es-ES" dirty="0" err="1" smtClean="0">
                <a:solidFill>
                  <a:srgbClr val="385D8A"/>
                </a:solidFill>
              </a:rPr>
              <a:t>nc</a:t>
            </a:r>
            <a:r>
              <a:rPr lang="es-ES" dirty="0" smtClean="0">
                <a:solidFill>
                  <a:srgbClr val="385D8A"/>
                </a:solidFill>
              </a:rPr>
              <a:t>. </a:t>
            </a:r>
            <a:r>
              <a:rPr lang="es-ES" dirty="0" err="1" smtClean="0">
                <a:solidFill>
                  <a:srgbClr val="385D8A"/>
                </a:solidFill>
              </a:rPr>
              <a:t>angles</a:t>
            </a:r>
            <a:r>
              <a:rPr lang="es-ES" dirty="0" smtClean="0">
                <a:solidFill>
                  <a:srgbClr val="385D8A"/>
                </a:solidFill>
              </a:rPr>
              <a:t> </a:t>
            </a:r>
            <a:r>
              <a:rPr lang="el-GR" b="1" dirty="0" smtClean="0">
                <a:solidFill>
                  <a:srgbClr val="385D8A"/>
                </a:solidFill>
              </a:rPr>
              <a:t>θ</a:t>
            </a:r>
            <a:r>
              <a:rPr lang="en-US" b="1" dirty="0" smtClean="0">
                <a:solidFill>
                  <a:srgbClr val="385D8A"/>
                </a:solidFill>
              </a:rPr>
              <a:t>=[12-18]</a:t>
            </a:r>
          </a:p>
          <a:p>
            <a:r>
              <a:rPr lang="en-US" dirty="0" smtClean="0">
                <a:solidFill>
                  <a:srgbClr val="385D8A"/>
                </a:solidFill>
              </a:rPr>
              <a:t>depending on the S and T of</a:t>
            </a:r>
          </a:p>
          <a:p>
            <a:r>
              <a:rPr lang="en-US" dirty="0" smtClean="0">
                <a:solidFill>
                  <a:srgbClr val="385D8A"/>
                </a:solidFill>
              </a:rPr>
              <a:t>melt water and ice.</a:t>
            </a:r>
          </a:p>
          <a:p>
            <a:endParaRPr lang="en-US" dirty="0" smtClean="0">
              <a:solidFill>
                <a:srgbClr val="385D8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385D8A"/>
                </a:solidFill>
              </a:rPr>
              <a:t>The </a:t>
            </a:r>
            <a:r>
              <a:rPr lang="en-US" b="1" dirty="0" smtClean="0">
                <a:solidFill>
                  <a:srgbClr val="385D8A"/>
                </a:solidFill>
              </a:rPr>
              <a:t>TB </a:t>
            </a:r>
            <a:r>
              <a:rPr lang="en-US" dirty="0" smtClean="0">
                <a:solidFill>
                  <a:srgbClr val="385D8A"/>
                </a:solidFill>
              </a:rPr>
              <a:t>both in H and V </a:t>
            </a:r>
          </a:p>
          <a:p>
            <a:r>
              <a:rPr lang="en-US" b="1" dirty="0" smtClean="0">
                <a:solidFill>
                  <a:srgbClr val="385D8A"/>
                </a:solidFill>
              </a:rPr>
              <a:t>decrease </a:t>
            </a:r>
            <a:r>
              <a:rPr lang="en-US" b="1" dirty="0" err="1" smtClean="0">
                <a:solidFill>
                  <a:srgbClr val="385D8A"/>
                </a:solidFill>
              </a:rPr>
              <a:t>substancially</a:t>
            </a:r>
            <a:r>
              <a:rPr lang="en-US" b="1" dirty="0" smtClean="0">
                <a:solidFill>
                  <a:srgbClr val="385D8A"/>
                </a:solidFill>
              </a:rPr>
              <a:t> </a:t>
            </a:r>
            <a:r>
              <a:rPr lang="en-US" dirty="0" smtClean="0">
                <a:solidFill>
                  <a:srgbClr val="385D8A"/>
                </a:solidFill>
              </a:rPr>
              <a:t>from </a:t>
            </a:r>
          </a:p>
          <a:p>
            <a:r>
              <a:rPr lang="en-US" dirty="0" err="1" smtClean="0">
                <a:solidFill>
                  <a:srgbClr val="385D8A"/>
                </a:solidFill>
              </a:rPr>
              <a:t>TB_ice</a:t>
            </a:r>
            <a:r>
              <a:rPr lang="en-US" dirty="0" smtClean="0">
                <a:solidFill>
                  <a:srgbClr val="4F81BD"/>
                </a:solidFill>
              </a:rPr>
              <a:t>.</a:t>
            </a:r>
          </a:p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623832" y="3169556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85D8A"/>
                </a:solidFill>
              </a:rPr>
              <a:t>Ice</a:t>
            </a:r>
            <a:endParaRPr lang="en-US" dirty="0">
              <a:solidFill>
                <a:srgbClr val="385D8A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457440" y="4371737"/>
            <a:ext cx="111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85D8A"/>
                </a:solidFill>
              </a:rPr>
              <a:t>Sea water</a:t>
            </a:r>
            <a:endParaRPr lang="en-US" dirty="0">
              <a:solidFill>
                <a:srgbClr val="385D8A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804056" y="5328667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85D8A"/>
                </a:solidFill>
              </a:rPr>
              <a:t>Melt ice/Ice</a:t>
            </a:r>
            <a:endParaRPr lang="en-US" dirty="0">
              <a:solidFill>
                <a:srgbClr val="385D8A"/>
              </a:solidFill>
            </a:endParaRPr>
          </a:p>
        </p:txBody>
      </p:sp>
      <p:sp>
        <p:nvSpPr>
          <p:cNvPr id="5" name="4 Flecha abajo"/>
          <p:cNvSpPr/>
          <p:nvPr/>
        </p:nvSpPr>
        <p:spPr bwMode="auto">
          <a:xfrm>
            <a:off x="1429092" y="3366284"/>
            <a:ext cx="167298" cy="1790908"/>
          </a:xfrm>
          <a:prstGeom prst="downArrow">
            <a:avLst/>
          </a:prstGeom>
          <a:solidFill>
            <a:srgbClr val="5F5F5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2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85D8A"/>
                </a:solidFill>
              </a:rPr>
              <a:t>Modeling of melt water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Modelled TB varying thickness of the melt layer: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900396-2A10-4B52-8ED9-B60AA003FC8D}" type="slidenum">
              <a:rPr lang="en-US" altLang="x-none" smtClean="0"/>
              <a:pPr>
                <a:defRPr/>
              </a:pPr>
              <a:t>6</a:t>
            </a:fld>
            <a:r>
              <a:rPr lang="en-US" altLang="x-none" smtClean="0"/>
              <a:t>/9</a:t>
            </a:r>
            <a:endParaRPr lang="en-US" altLang="x-none"/>
          </a:p>
        </p:txBody>
      </p:sp>
      <p:pic>
        <p:nvPicPr>
          <p:cNvPr id="5122" name="Picture 2" descr="C:\Documents and Settings\cgabarro\Mis documentos\ICE\presentacio_COST\figures\TB_3layer_dif_thi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1298575"/>
            <a:ext cx="6826250" cy="511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38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ocuments and Settings\cgabarro\Mis documentos\ICE\presentacio_COST\figures\TB_3layer_fraction_ice_d_0.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14378"/>
            <a:ext cx="4388115" cy="329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Documents and Settings\cgabarro\Mis documentos\ICE\presentacio_COST\figures\TB_3layer_fraction_ice_d_0.0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1"/>
          <a:stretch/>
        </p:blipFill>
        <p:spPr bwMode="auto">
          <a:xfrm>
            <a:off x="15986" y="1781769"/>
            <a:ext cx="5218455" cy="424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85D8A"/>
                </a:solidFill>
              </a:rPr>
              <a:t>Modeling of melt water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TB with a fraction of ice: TB=C*</a:t>
            </a:r>
            <a:r>
              <a:rPr lang="en-US" dirty="0" err="1" smtClean="0"/>
              <a:t>TB_ice</a:t>
            </a:r>
            <a:r>
              <a:rPr lang="en-US" dirty="0" smtClean="0"/>
              <a:t>+(1-C)*</a:t>
            </a:r>
            <a:r>
              <a:rPr lang="en-US" dirty="0" err="1" smtClean="0"/>
              <a:t>TB_melt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900396-2A10-4B52-8ED9-B60AA003FC8D}" type="slidenum">
              <a:rPr lang="en-US" altLang="x-none" smtClean="0"/>
              <a:pPr>
                <a:defRPr/>
              </a:pPr>
              <a:t>7</a:t>
            </a:fld>
            <a:r>
              <a:rPr lang="en-US" altLang="x-none" smtClean="0"/>
              <a:t>/9</a:t>
            </a:r>
            <a:endParaRPr lang="en-US" altLang="x-none"/>
          </a:p>
        </p:txBody>
      </p:sp>
      <p:sp>
        <p:nvSpPr>
          <p:cNvPr id="7" name="6 CuadroTexto"/>
          <p:cNvSpPr txBox="1"/>
          <p:nvPr/>
        </p:nvSpPr>
        <p:spPr>
          <a:xfrm>
            <a:off x="1945709" y="1412437"/>
            <a:ext cx="2557239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TB   </a:t>
            </a:r>
            <a:r>
              <a:rPr lang="en-US" dirty="0" err="1" smtClean="0">
                <a:solidFill>
                  <a:srgbClr val="4F81BD"/>
                </a:solidFill>
              </a:rPr>
              <a:t>thick_melt_wat</a:t>
            </a:r>
            <a:r>
              <a:rPr lang="en-US" dirty="0" smtClean="0">
                <a:solidFill>
                  <a:srgbClr val="4F81BD"/>
                </a:solidFill>
              </a:rPr>
              <a:t>=1cm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156176" y="3220496"/>
            <a:ext cx="2610138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TB   </a:t>
            </a:r>
            <a:r>
              <a:rPr lang="en-US" dirty="0" err="1" smtClean="0">
                <a:solidFill>
                  <a:srgbClr val="4F81BD"/>
                </a:solidFill>
              </a:rPr>
              <a:t>thick_melt_wat</a:t>
            </a:r>
            <a:r>
              <a:rPr lang="en-US" dirty="0" smtClean="0">
                <a:solidFill>
                  <a:srgbClr val="4F81BD"/>
                </a:solidFill>
              </a:rPr>
              <a:t>=5 cm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929223" y="2386152"/>
            <a:ext cx="939681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C=100%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046243" y="3405162"/>
            <a:ext cx="822661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C=75%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571923" y="4293096"/>
            <a:ext cx="822661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C=50%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634871" y="5215863"/>
            <a:ext cx="822661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C=25%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720618" y="1412437"/>
            <a:ext cx="321030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C is the ice concentration</a:t>
            </a:r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2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85D8A"/>
                </a:solidFill>
              </a:rPr>
              <a:t>Modeling of melt water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3569" y="980728"/>
            <a:ext cx="8139112" cy="5549900"/>
          </a:xfrm>
        </p:spPr>
        <p:txBody>
          <a:bodyPr/>
          <a:lstStyle/>
          <a:p>
            <a:pPr marL="0" indent="0"/>
            <a:r>
              <a:rPr lang="en-US" dirty="0" smtClean="0"/>
              <a:t>Modelled TB for two different frequencies : 1.4 GHz and 19 GHz, thickness </a:t>
            </a:r>
            <a:r>
              <a:rPr lang="en-US" dirty="0"/>
              <a:t>of fresh water= </a:t>
            </a:r>
            <a:r>
              <a:rPr lang="en-US" dirty="0" smtClean="0"/>
              <a:t>1cm</a:t>
            </a:r>
          </a:p>
          <a:p>
            <a:pPr marL="0" indent="0"/>
            <a:endParaRPr lang="en-US" dirty="0"/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900396-2A10-4B52-8ED9-B60AA003FC8D}" type="slidenum">
              <a:rPr lang="en-US" altLang="x-none" smtClean="0"/>
              <a:pPr>
                <a:defRPr/>
              </a:pPr>
              <a:t>8</a:t>
            </a:fld>
            <a:r>
              <a:rPr lang="en-US" altLang="x-none" smtClean="0"/>
              <a:t>/9</a:t>
            </a:r>
            <a:endParaRPr lang="en-US" altLang="x-none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5473"/>
            <a:ext cx="5054328" cy="379074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3"/>
          <a:stretch/>
        </p:blipFill>
        <p:spPr>
          <a:xfrm>
            <a:off x="4723125" y="2564904"/>
            <a:ext cx="4637662" cy="2592288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763688" y="1953043"/>
            <a:ext cx="1605119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4F81BD"/>
                </a:solidFill>
              </a:rPr>
              <a:t>Freq</a:t>
            </a:r>
            <a:r>
              <a:rPr lang="en-US" dirty="0" smtClean="0">
                <a:solidFill>
                  <a:srgbClr val="4F81BD"/>
                </a:solidFill>
              </a:rPr>
              <a:t> = 1.4 GHz 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265846" y="2161040"/>
            <a:ext cx="1547411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4F81BD"/>
                </a:solidFill>
              </a:rPr>
              <a:t>Freq</a:t>
            </a:r>
            <a:r>
              <a:rPr lang="en-US" dirty="0" smtClean="0">
                <a:solidFill>
                  <a:srgbClr val="4F81BD"/>
                </a:solidFill>
              </a:rPr>
              <a:t> = 19 GHz 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623832" y="3169556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85D8A"/>
                </a:solidFill>
              </a:rPr>
              <a:t>Ice</a:t>
            </a:r>
            <a:endParaRPr lang="en-US" dirty="0">
              <a:solidFill>
                <a:srgbClr val="385D8A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457440" y="4378864"/>
            <a:ext cx="111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85D8A"/>
                </a:solidFill>
              </a:rPr>
              <a:t>Sea water</a:t>
            </a:r>
            <a:endParaRPr lang="en-US" dirty="0">
              <a:solidFill>
                <a:srgbClr val="385D8A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804056" y="5328667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85D8A"/>
                </a:solidFill>
              </a:rPr>
              <a:t>Melt ice/Ice</a:t>
            </a:r>
            <a:endParaRPr lang="en-US" dirty="0">
              <a:solidFill>
                <a:srgbClr val="385D8A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639747" y="6056219"/>
            <a:ext cx="398145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Melt ponds not visible at higher frequencies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814169" y="3137290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85D8A"/>
                </a:solidFill>
              </a:rPr>
              <a:t>Ice</a:t>
            </a:r>
            <a:endParaRPr lang="en-US" dirty="0">
              <a:solidFill>
                <a:srgbClr val="385D8A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702825" y="3723554"/>
            <a:ext cx="111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85D8A"/>
                </a:solidFill>
              </a:rPr>
              <a:t>Sea water</a:t>
            </a:r>
            <a:endParaRPr lang="en-US" dirty="0">
              <a:solidFill>
                <a:srgbClr val="385D8A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835720" y="4378864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85D8A"/>
                </a:solidFill>
              </a:rPr>
              <a:t>Melt ice/Ice</a:t>
            </a:r>
            <a:endParaRPr lang="en-US" dirty="0">
              <a:solidFill>
                <a:srgbClr val="385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85D8A"/>
                </a:solidFill>
              </a:rPr>
              <a:t>How </a:t>
            </a:r>
            <a:r>
              <a:rPr lang="en-US" dirty="0" smtClean="0">
                <a:solidFill>
                  <a:srgbClr val="385D8A"/>
                </a:solidFill>
              </a:rPr>
              <a:t>can we </a:t>
            </a:r>
            <a:r>
              <a:rPr lang="en-US" dirty="0">
                <a:solidFill>
                  <a:srgbClr val="385D8A"/>
                </a:solidFill>
              </a:rPr>
              <a:t>detect melt </a:t>
            </a:r>
            <a:r>
              <a:rPr lang="en-US" dirty="0" smtClean="0">
                <a:solidFill>
                  <a:srgbClr val="385D8A"/>
                </a:solidFill>
              </a:rPr>
              <a:t>ponds?</a:t>
            </a:r>
            <a:endParaRPr lang="en-US" dirty="0">
              <a:solidFill>
                <a:srgbClr val="385D8A"/>
              </a:solidFill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01220"/>
            <a:ext cx="4285552" cy="3214164"/>
          </a:xfrm>
        </p:spPr>
      </p:pic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900396-2A10-4B52-8ED9-B60AA003FC8D}" type="slidenum">
              <a:rPr lang="en-US" altLang="x-none" smtClean="0"/>
              <a:pPr>
                <a:defRPr/>
              </a:pPr>
              <a:t>9</a:t>
            </a:fld>
            <a:r>
              <a:rPr lang="en-US" altLang="x-none" smtClean="0"/>
              <a:t>/9</a:t>
            </a:r>
            <a:endParaRPr lang="en-US" altLang="x-none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88101"/>
            <a:ext cx="3600155" cy="270011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796136" y="795222"/>
            <a:ext cx="1273490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Q=TBV-TBH</a:t>
            </a:r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4098" name="Picture 2" descr="C:\Documents and Settings\cgabarro\Mis documentos\ICE\presentacio_COST\figures\derivada_modelad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830" y="3820398"/>
            <a:ext cx="3894626" cy="292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979342" y="3635732"/>
            <a:ext cx="1404552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δ(TB_V)/</a:t>
            </a:r>
            <a:r>
              <a:rPr lang="el-GR" dirty="0" smtClean="0">
                <a:solidFill>
                  <a:srgbClr val="4F81BD"/>
                </a:solidFill>
              </a:rPr>
              <a:t>δ</a:t>
            </a:r>
            <a:r>
              <a:rPr lang="es-ES" dirty="0" smtClean="0">
                <a:solidFill>
                  <a:srgbClr val="4F81BD"/>
                </a:solidFill>
              </a:rPr>
              <a:t>(</a:t>
            </a:r>
            <a:r>
              <a:rPr lang="el-GR" dirty="0" smtClean="0">
                <a:solidFill>
                  <a:srgbClr val="4F81BD"/>
                </a:solidFill>
              </a:rPr>
              <a:t>θ</a:t>
            </a:r>
            <a:r>
              <a:rPr lang="es-ES" dirty="0" smtClean="0">
                <a:solidFill>
                  <a:srgbClr val="4F81BD"/>
                </a:solidFill>
              </a:rPr>
              <a:t>)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882950" y="1710100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85D8A"/>
                </a:solidFill>
              </a:rPr>
              <a:t>Ice</a:t>
            </a:r>
            <a:endParaRPr lang="en-US" dirty="0">
              <a:solidFill>
                <a:srgbClr val="385D8A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012656" y="2746439"/>
            <a:ext cx="111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85D8A"/>
                </a:solidFill>
              </a:rPr>
              <a:t>Sea water</a:t>
            </a:r>
            <a:endParaRPr lang="en-US" dirty="0">
              <a:solidFill>
                <a:srgbClr val="385D8A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804056" y="3499879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85D8A"/>
                </a:solidFill>
              </a:rPr>
              <a:t>Melt ice/Ice</a:t>
            </a:r>
            <a:endParaRPr lang="en-US" dirty="0">
              <a:solidFill>
                <a:srgbClr val="385D8A"/>
              </a:solidFill>
            </a:endParaRPr>
          </a:p>
        </p:txBody>
      </p:sp>
      <p:sp>
        <p:nvSpPr>
          <p:cNvPr id="3" name="2 Elipse"/>
          <p:cNvSpPr/>
          <p:nvPr/>
        </p:nvSpPr>
        <p:spPr bwMode="auto">
          <a:xfrm>
            <a:off x="827584" y="2852936"/>
            <a:ext cx="3024336" cy="1512168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cxnSp>
        <p:nvCxnSpPr>
          <p:cNvPr id="13" name="12 Conector recto de flecha"/>
          <p:cNvCxnSpPr/>
          <p:nvPr/>
        </p:nvCxnSpPr>
        <p:spPr bwMode="auto">
          <a:xfrm flipV="1">
            <a:off x="3707904" y="2852936"/>
            <a:ext cx="1944216" cy="36004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17 Conector recto de flecha"/>
          <p:cNvCxnSpPr/>
          <p:nvPr/>
        </p:nvCxnSpPr>
        <p:spPr bwMode="auto">
          <a:xfrm>
            <a:off x="3567872" y="4005937"/>
            <a:ext cx="1868224" cy="35916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7852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Verdana"/>
        <a:ea typeface="DejaVu LGC Sans"/>
        <a:cs typeface="DejaVu LGC Sans"/>
      </a:majorFont>
      <a:minorFont>
        <a:latin typeface="Verdana"/>
        <a:ea typeface="DejaVu LGC Sans"/>
        <a:cs typeface="DejaVu LGC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Verdana"/>
        <a:ea typeface="DejaVu LGC Sans"/>
        <a:cs typeface="DejaVu LGC Sans"/>
      </a:majorFont>
      <a:minorFont>
        <a:latin typeface="Verdana"/>
        <a:ea typeface="DejaVu LGC Sans"/>
        <a:cs typeface="DejaVu LGC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x-non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x-non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ma de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52821</TotalTime>
  <Words>879</Words>
  <Application>Microsoft Office PowerPoint</Application>
  <PresentationFormat>Presentación en pantalla (4:3)</PresentationFormat>
  <Paragraphs>181</Paragraphs>
  <Slides>20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31" baseType="lpstr">
      <vt:lpstr>Arial</vt:lpstr>
      <vt:lpstr>Times New Roman</vt:lpstr>
      <vt:lpstr>Calibri</vt:lpstr>
      <vt:lpstr>Arial Narrow</vt:lpstr>
      <vt:lpstr>Wingdings</vt:lpstr>
      <vt:lpstr>Cambria Math</vt:lpstr>
      <vt:lpstr>CMSS12</vt:lpstr>
      <vt:lpstr>DejaVu LGC Sans</vt:lpstr>
      <vt:lpstr>Verdana</vt:lpstr>
      <vt:lpstr>Tema de Office</vt:lpstr>
      <vt:lpstr>2_Tema de Office</vt:lpstr>
      <vt:lpstr>Presentación de PowerPoint</vt:lpstr>
      <vt:lpstr>Why to Melt Ponds on Ice ?</vt:lpstr>
      <vt:lpstr>Modelling of melt water</vt:lpstr>
      <vt:lpstr>Modeling of melt water</vt:lpstr>
      <vt:lpstr>Modeling of melt water</vt:lpstr>
      <vt:lpstr>Modeling of melt water</vt:lpstr>
      <vt:lpstr>Modeling of melt water</vt:lpstr>
      <vt:lpstr>Modeling of melt water</vt:lpstr>
      <vt:lpstr>How can we detect melt ponds?</vt:lpstr>
      <vt:lpstr>SMOS data analysis</vt:lpstr>
      <vt:lpstr>SMOS data analysis</vt:lpstr>
      <vt:lpstr>SMOS Data analysis</vt:lpstr>
      <vt:lpstr>SMOS data analysis</vt:lpstr>
      <vt:lpstr>Can we see it with SMOS?</vt:lpstr>
      <vt:lpstr>Can we see it with SMOS?</vt:lpstr>
      <vt:lpstr>Conclusions</vt:lpstr>
      <vt:lpstr>Presentación de PowerPoint</vt:lpstr>
      <vt:lpstr>Presentación de PowerPoint</vt:lpstr>
      <vt:lpstr>Modeling of melt water</vt:lpstr>
      <vt:lpstr>Modeling of melt water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-</dc:creator>
  <cp:lastModifiedBy>cgabarro</cp:lastModifiedBy>
  <cp:revision>1177</cp:revision>
  <cp:lastPrinted>2013-07-22T15:39:37Z</cp:lastPrinted>
  <dcterms:created xsi:type="dcterms:W3CDTF">2003-12-12T13:02:44Z</dcterms:created>
  <dcterms:modified xsi:type="dcterms:W3CDTF">2013-12-02T06:53:21Z</dcterms:modified>
</cp:coreProperties>
</file>