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3" r:id="rId2"/>
    <p:sldId id="356" r:id="rId3"/>
    <p:sldId id="354" r:id="rId4"/>
    <p:sldId id="382" r:id="rId5"/>
    <p:sldId id="410" r:id="rId6"/>
    <p:sldId id="408" r:id="rId7"/>
    <p:sldId id="409" r:id="rId8"/>
    <p:sldId id="398" r:id="rId9"/>
    <p:sldId id="388" r:id="rId10"/>
    <p:sldId id="371" r:id="rId11"/>
    <p:sldId id="372" r:id="rId12"/>
    <p:sldId id="419" r:id="rId13"/>
    <p:sldId id="411" r:id="rId14"/>
    <p:sldId id="400" r:id="rId15"/>
    <p:sldId id="391" r:id="rId16"/>
    <p:sldId id="390" r:id="rId17"/>
    <p:sldId id="379" r:id="rId18"/>
    <p:sldId id="407" r:id="rId19"/>
    <p:sldId id="384" r:id="rId20"/>
    <p:sldId id="421" r:id="rId21"/>
    <p:sldId id="402" r:id="rId22"/>
    <p:sldId id="403" r:id="rId23"/>
    <p:sldId id="418" r:id="rId24"/>
    <p:sldId id="422" r:id="rId25"/>
    <p:sldId id="397" r:id="rId26"/>
    <p:sldId id="392" r:id="rId27"/>
    <p:sldId id="393" r:id="rId28"/>
    <p:sldId id="396" r:id="rId29"/>
    <p:sldId id="420" r:id="rId30"/>
    <p:sldId id="401" r:id="rId31"/>
    <p:sldId id="413" r:id="rId32"/>
    <p:sldId id="416" r:id="rId33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FF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1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rojekt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rojekt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40\LTP001\Leifs%20Documents\Projekter\ESA-CCI\RRDP\20130217\AMSR\amsr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rojektmappe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40\LTP001\Leifs%20Documents\Projekter\ESA-CCI\RRDP\20130201\Copy%20of%20Thin_ice_results.xlsx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40\LTP001\Leifs%20Documents\Projekter\ESA-CCI\RRDP\20130201\Copy%20of%20Thin_ice_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40\LTP001\Leifs%20Documents\Projekter\ESA-CCI\RRDP\20130201\Copy%20of%20Thin_ice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18"/>
  <c:chart>
    <c:plotArea>
      <c:layout/>
      <c:barChart>
        <c:barDir val="col"/>
        <c:grouping val="clustered"/>
        <c:ser>
          <c:idx val="0"/>
          <c:order val="0"/>
          <c:cat>
            <c:strRef>
              <c:f>'Ark1'!$A$2:$A$32</c:f>
              <c:strCache>
                <c:ptCount val="31"/>
                <c:pt idx="0">
                  <c:v>Near 90GHz</c:v>
                </c:pt>
                <c:pt idx="1">
                  <c:v>Near 90GHz lin, dyn</c:v>
                </c:pt>
                <c:pt idx="2">
                  <c:v>ASI</c:v>
                </c:pt>
                <c:pt idx="3">
                  <c:v>P90</c:v>
                </c:pt>
                <c:pt idx="4">
                  <c:v>(NRL+N90Lin)/2</c:v>
                </c:pt>
                <c:pt idx="5">
                  <c:v>(CF+N90L)/2</c:v>
                </c:pt>
                <c:pt idx="6">
                  <c:v>(NRL+CF+N90Lin)/3</c:v>
                </c:pt>
                <c:pt idx="7">
                  <c:v>Bootstrap P (CP)</c:v>
                </c:pt>
                <c:pt idx="8">
                  <c:v>P37</c:v>
                </c:pt>
                <c:pt idx="9">
                  <c:v>(NT+CF+N90Lin)/3</c:v>
                </c:pt>
                <c:pt idx="10">
                  <c:v>ECICE</c:v>
                </c:pt>
                <c:pt idx="11">
                  <c:v>P18</c:v>
                </c:pt>
                <c:pt idx="12">
                  <c:v>PR</c:v>
                </c:pt>
                <c:pt idx="13">
                  <c:v>Bristol</c:v>
                </c:pt>
                <c:pt idx="14">
                  <c:v>NASA Team 2</c:v>
                </c:pt>
                <c:pt idx="15">
                  <c:v>(CF+N90L*CF)/(1+CF)</c:v>
                </c:pt>
                <c:pt idx="16">
                  <c:v>NASA Team (NT)</c:v>
                </c:pt>
                <c:pt idx="17">
                  <c:v>OSISAF-2</c:v>
                </c:pt>
                <c:pt idx="18">
                  <c:v>OSISAF</c:v>
                </c:pt>
                <c:pt idx="19">
                  <c:v>(NT+CF)/2</c:v>
                </c:pt>
                <c:pt idx="20">
                  <c:v>P10</c:v>
                </c:pt>
                <c:pt idx="21">
                  <c:v>(CF+N90L*CF**2)/(1+CF**2)</c:v>
                </c:pt>
                <c:pt idx="22">
                  <c:v>(CF+N90L*CF**3)/(1+CF**3)</c:v>
                </c:pt>
                <c:pt idx="23">
                  <c:v>OSISAF-3</c:v>
                </c:pt>
                <c:pt idx="24">
                  <c:v>UMass-AES</c:v>
                </c:pt>
                <c:pt idx="25">
                  <c:v>TUD</c:v>
                </c:pt>
                <c:pt idx="26">
                  <c:v>NORSEX</c:v>
                </c:pt>
                <c:pt idx="27">
                  <c:v>CalVal</c:v>
                </c:pt>
                <c:pt idx="28">
                  <c:v>Bootstrap F (CF)</c:v>
                </c:pt>
                <c:pt idx="29">
                  <c:v>One channel (6H)</c:v>
                </c:pt>
                <c:pt idx="30">
                  <c:v>IOMASA IRT</c:v>
                </c:pt>
              </c:strCache>
            </c:strRef>
          </c:cat>
          <c:val>
            <c:numRef>
              <c:f>'Ark1'!$B$2:$B$32</c:f>
              <c:numCache>
                <c:formatCode>General</c:formatCode>
                <c:ptCount val="31"/>
                <c:pt idx="0">
                  <c:v>29.19</c:v>
                </c:pt>
                <c:pt idx="1">
                  <c:v>28.8</c:v>
                </c:pt>
                <c:pt idx="2">
                  <c:v>28.71</c:v>
                </c:pt>
                <c:pt idx="3">
                  <c:v>27.96</c:v>
                </c:pt>
                <c:pt idx="4">
                  <c:v>20.56</c:v>
                </c:pt>
                <c:pt idx="5">
                  <c:v>15.6</c:v>
                </c:pt>
                <c:pt idx="6">
                  <c:v>14.55</c:v>
                </c:pt>
                <c:pt idx="7">
                  <c:v>13.09</c:v>
                </c:pt>
                <c:pt idx="8">
                  <c:v>13.07</c:v>
                </c:pt>
                <c:pt idx="9">
                  <c:v>12.03</c:v>
                </c:pt>
                <c:pt idx="10">
                  <c:v>10.02</c:v>
                </c:pt>
                <c:pt idx="11">
                  <c:v>7.78</c:v>
                </c:pt>
                <c:pt idx="12">
                  <c:v>6.859999999999999</c:v>
                </c:pt>
                <c:pt idx="13">
                  <c:v>6.68</c:v>
                </c:pt>
                <c:pt idx="14">
                  <c:v>6.649999999999999</c:v>
                </c:pt>
                <c:pt idx="15">
                  <c:v>6.46</c:v>
                </c:pt>
                <c:pt idx="16">
                  <c:v>5.52</c:v>
                </c:pt>
                <c:pt idx="17">
                  <c:v>4.79</c:v>
                </c:pt>
                <c:pt idx="18">
                  <c:v>4.79</c:v>
                </c:pt>
                <c:pt idx="19">
                  <c:v>4.41</c:v>
                </c:pt>
                <c:pt idx="20">
                  <c:v>4.18</c:v>
                </c:pt>
                <c:pt idx="21">
                  <c:v>4.07</c:v>
                </c:pt>
                <c:pt idx="22">
                  <c:v>3.62</c:v>
                </c:pt>
                <c:pt idx="23">
                  <c:v>3.51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2.53</c:v>
                </c:pt>
                <c:pt idx="30">
                  <c:v>2.24</c:v>
                </c:pt>
              </c:numCache>
            </c:numRef>
          </c:val>
        </c:ser>
        <c:gapWidth val="35"/>
        <c:axId val="333947096"/>
        <c:axId val="367226488"/>
      </c:barChart>
      <c:catAx>
        <c:axId val="333947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 i="0"/>
            </a:pPr>
            <a:endParaRPr lang="da-DK"/>
          </a:p>
        </c:txPr>
        <c:crossAx val="367226488"/>
        <c:crosses val="autoZero"/>
        <c:auto val="1"/>
        <c:lblAlgn val="ctr"/>
        <c:lblOffset val="100"/>
      </c:catAx>
      <c:valAx>
        <c:axId val="367226488"/>
        <c:scaling>
          <c:orientation val="minMax"/>
        </c:scaling>
        <c:axPos val="l"/>
        <c:majorGridlines/>
        <c:numFmt formatCode="General" sourceLinked="1"/>
        <c:tickLblPos val="nextTo"/>
        <c:crossAx val="333947096"/>
        <c:crosses val="autoZero"/>
        <c:crossBetween val="between"/>
      </c:valAx>
    </c:plotArea>
    <c:plotVisOnly val="1"/>
  </c:chart>
  <c:spPr>
    <a:solidFill>
      <a:srgbClr val="FFFFFF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18"/>
  <c:chart>
    <c:plotArea>
      <c:layout>
        <c:manualLayout>
          <c:layoutTarget val="inner"/>
          <c:xMode val="edge"/>
          <c:yMode val="edge"/>
          <c:x val="0.0536898903262092"/>
          <c:y val="0.0169897512810899"/>
          <c:w val="0.93461659224327"/>
          <c:h val="0.6017639921392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'Ark1'!$D$2:$D$32</c:f>
              <c:strCache>
                <c:ptCount val="31"/>
                <c:pt idx="0">
                  <c:v>PR</c:v>
                </c:pt>
                <c:pt idx="1">
                  <c:v>P18</c:v>
                </c:pt>
                <c:pt idx="2">
                  <c:v>P37</c:v>
                </c:pt>
                <c:pt idx="3">
                  <c:v>P10</c:v>
                </c:pt>
                <c:pt idx="4">
                  <c:v>Bootstrap P</c:v>
                </c:pt>
                <c:pt idx="5">
                  <c:v>(NRL+N90Lin)/2</c:v>
                </c:pt>
                <c:pt idx="6">
                  <c:v>P90</c:v>
                </c:pt>
                <c:pt idx="7">
                  <c:v>Near 90GHz lin, dyn</c:v>
                </c:pt>
                <c:pt idx="8">
                  <c:v>IOMASA IRT</c:v>
                </c:pt>
                <c:pt idx="9">
                  <c:v>Bootstrap F</c:v>
                </c:pt>
                <c:pt idx="10">
                  <c:v>CalVal</c:v>
                </c:pt>
                <c:pt idx="11">
                  <c:v>UMass-AES</c:v>
                </c:pt>
                <c:pt idx="12">
                  <c:v>TUD</c:v>
                </c:pt>
                <c:pt idx="13">
                  <c:v>NORSEX</c:v>
                </c:pt>
                <c:pt idx="14">
                  <c:v>Near 90GHz</c:v>
                </c:pt>
                <c:pt idx="15">
                  <c:v>NASA Team</c:v>
                </c:pt>
                <c:pt idx="16">
                  <c:v>One channel (6H)</c:v>
                </c:pt>
                <c:pt idx="17">
                  <c:v>ASI</c:v>
                </c:pt>
                <c:pt idx="18">
                  <c:v>(NRL+CF+N90Lin)/3</c:v>
                </c:pt>
                <c:pt idx="19">
                  <c:v>ECICE</c:v>
                </c:pt>
                <c:pt idx="20">
                  <c:v>(CF+N90L*CF**3)/(1+CF**3)</c:v>
                </c:pt>
                <c:pt idx="21">
                  <c:v>(CF+N90L)/2</c:v>
                </c:pt>
                <c:pt idx="22">
                  <c:v>(CF+N90L*CF**2)/(1+CF**2)</c:v>
                </c:pt>
                <c:pt idx="23">
                  <c:v>(CF+N90L*CF)/(1+CF)</c:v>
                </c:pt>
                <c:pt idx="24">
                  <c:v>(NT+CF+N90Lin)/3</c:v>
                </c:pt>
                <c:pt idx="25">
                  <c:v>Bristol</c:v>
                </c:pt>
                <c:pt idx="26">
                  <c:v>OSISAF</c:v>
                </c:pt>
                <c:pt idx="27">
                  <c:v>OSISAF-2</c:v>
                </c:pt>
                <c:pt idx="28">
                  <c:v>OSISAF-3</c:v>
                </c:pt>
                <c:pt idx="29">
                  <c:v>(NT+CF)/2</c:v>
                </c:pt>
                <c:pt idx="30">
                  <c:v>NASA Team 2</c:v>
                </c:pt>
              </c:strCache>
            </c:strRef>
          </c:cat>
          <c:val>
            <c:numRef>
              <c:f>'Ark1'!$E$2:$E$32</c:f>
              <c:numCache>
                <c:formatCode>General</c:formatCode>
                <c:ptCount val="31"/>
                <c:pt idx="0">
                  <c:v>7.35</c:v>
                </c:pt>
                <c:pt idx="1">
                  <c:v>5.98</c:v>
                </c:pt>
                <c:pt idx="2">
                  <c:v>5.94</c:v>
                </c:pt>
                <c:pt idx="3">
                  <c:v>5.92</c:v>
                </c:pt>
                <c:pt idx="4">
                  <c:v>5.9</c:v>
                </c:pt>
                <c:pt idx="5">
                  <c:v>5.619999999999999</c:v>
                </c:pt>
                <c:pt idx="6">
                  <c:v>5.56</c:v>
                </c:pt>
                <c:pt idx="7">
                  <c:v>5.39</c:v>
                </c:pt>
                <c:pt idx="8">
                  <c:v>5.23</c:v>
                </c:pt>
                <c:pt idx="9">
                  <c:v>5.119999999999999</c:v>
                </c:pt>
                <c:pt idx="10">
                  <c:v>5.119999999999999</c:v>
                </c:pt>
                <c:pt idx="11">
                  <c:v>5.119999999999999</c:v>
                </c:pt>
                <c:pt idx="12">
                  <c:v>5.119999999999999</c:v>
                </c:pt>
                <c:pt idx="13">
                  <c:v>5.05</c:v>
                </c:pt>
                <c:pt idx="14">
                  <c:v>4.83</c:v>
                </c:pt>
                <c:pt idx="15">
                  <c:v>4.7</c:v>
                </c:pt>
                <c:pt idx="16">
                  <c:v>4.23</c:v>
                </c:pt>
                <c:pt idx="17">
                  <c:v>3.98</c:v>
                </c:pt>
                <c:pt idx="18">
                  <c:v>3.89</c:v>
                </c:pt>
                <c:pt idx="19">
                  <c:v>3.86</c:v>
                </c:pt>
                <c:pt idx="20">
                  <c:v>3.77</c:v>
                </c:pt>
                <c:pt idx="21">
                  <c:v>3.76</c:v>
                </c:pt>
                <c:pt idx="22">
                  <c:v>3.75</c:v>
                </c:pt>
                <c:pt idx="23">
                  <c:v>3.74</c:v>
                </c:pt>
                <c:pt idx="24">
                  <c:v>3.6</c:v>
                </c:pt>
                <c:pt idx="25">
                  <c:v>3.53</c:v>
                </c:pt>
                <c:pt idx="26">
                  <c:v>3.53</c:v>
                </c:pt>
                <c:pt idx="27">
                  <c:v>3.53</c:v>
                </c:pt>
                <c:pt idx="28">
                  <c:v>3.53</c:v>
                </c:pt>
                <c:pt idx="29">
                  <c:v>3.51</c:v>
                </c:pt>
                <c:pt idx="30">
                  <c:v>2.74</c:v>
                </c:pt>
              </c:numCache>
            </c:numRef>
          </c:val>
        </c:ser>
        <c:gapWidth val="50"/>
        <c:axId val="399055480"/>
        <c:axId val="398881976"/>
      </c:barChart>
      <c:catAx>
        <c:axId val="399055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 i="0"/>
            </a:pPr>
            <a:endParaRPr lang="da-DK"/>
          </a:p>
        </c:txPr>
        <c:crossAx val="398881976"/>
        <c:crosses val="autoZero"/>
        <c:auto val="1"/>
        <c:lblAlgn val="ctr"/>
        <c:lblOffset val="100"/>
      </c:catAx>
      <c:valAx>
        <c:axId val="398881976"/>
        <c:scaling>
          <c:orientation val="minMax"/>
          <c:max val="35.0"/>
        </c:scaling>
        <c:axPos val="l"/>
        <c:majorGridlines/>
        <c:numFmt formatCode="General" sourceLinked="1"/>
        <c:tickLblPos val="nextTo"/>
        <c:crossAx val="399055480"/>
        <c:crosses val="autoZero"/>
        <c:crossBetween val="between"/>
      </c:valAx>
    </c:plotArea>
    <c:plotVisOnly val="1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Integrated retrieval of SIC=0, all year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Frequency</c:v>
                </c:pt>
              </c:strCache>
            </c:strRef>
          </c:tx>
          <c:cat>
            <c:strRef>
              <c:f>Sheet2!$A$2:$A$35</c:f>
              <c:strCache>
                <c:ptCount val="34"/>
                <c:pt idx="0">
                  <c:v>-8</c:v>
                </c:pt>
                <c:pt idx="1">
                  <c:v>-7.5</c:v>
                </c:pt>
                <c:pt idx="2">
                  <c:v>-7</c:v>
                </c:pt>
                <c:pt idx="3">
                  <c:v>-6.5</c:v>
                </c:pt>
                <c:pt idx="4">
                  <c:v>-6</c:v>
                </c:pt>
                <c:pt idx="5">
                  <c:v>-5.5</c:v>
                </c:pt>
                <c:pt idx="6">
                  <c:v>-5</c:v>
                </c:pt>
                <c:pt idx="7">
                  <c:v>-4.5</c:v>
                </c:pt>
                <c:pt idx="8">
                  <c:v>-4</c:v>
                </c:pt>
                <c:pt idx="9">
                  <c:v>-3.5</c:v>
                </c:pt>
                <c:pt idx="10">
                  <c:v>-3</c:v>
                </c:pt>
                <c:pt idx="11">
                  <c:v>-2.5</c:v>
                </c:pt>
                <c:pt idx="12">
                  <c:v>-2</c:v>
                </c:pt>
                <c:pt idx="13">
                  <c:v>-1.5</c:v>
                </c:pt>
                <c:pt idx="14">
                  <c:v>-1</c:v>
                </c:pt>
                <c:pt idx="15">
                  <c:v>-0.5</c:v>
                </c:pt>
                <c:pt idx="16">
                  <c:v>0</c:v>
                </c:pt>
                <c:pt idx="17">
                  <c:v>0.5</c:v>
                </c:pt>
                <c:pt idx="18">
                  <c:v>1</c:v>
                </c:pt>
                <c:pt idx="19">
                  <c:v>1.5</c:v>
                </c:pt>
                <c:pt idx="20">
                  <c:v>2</c:v>
                </c:pt>
                <c:pt idx="21">
                  <c:v>2.5</c:v>
                </c:pt>
                <c:pt idx="22">
                  <c:v>3</c:v>
                </c:pt>
                <c:pt idx="23">
                  <c:v>3.5</c:v>
                </c:pt>
                <c:pt idx="24">
                  <c:v>4</c:v>
                </c:pt>
                <c:pt idx="25">
                  <c:v>4.5</c:v>
                </c:pt>
                <c:pt idx="26">
                  <c:v>5</c:v>
                </c:pt>
                <c:pt idx="27">
                  <c:v>5.5</c:v>
                </c:pt>
                <c:pt idx="28">
                  <c:v>6</c:v>
                </c:pt>
                <c:pt idx="29">
                  <c:v>6.5</c:v>
                </c:pt>
                <c:pt idx="30">
                  <c:v>7</c:v>
                </c:pt>
                <c:pt idx="31">
                  <c:v>7.5</c:v>
                </c:pt>
                <c:pt idx="32">
                  <c:v>8</c:v>
                </c:pt>
                <c:pt idx="33">
                  <c:v>More</c:v>
                </c:pt>
              </c:strCache>
            </c:strRef>
          </c:cat>
          <c:val>
            <c:numRef>
              <c:f>Sheet2!$B$2:$B$35</c:f>
              <c:numCache>
                <c:formatCode>General</c:formatCode>
                <c:ptCount val="34"/>
                <c:pt idx="0">
                  <c:v>17.0</c:v>
                </c:pt>
                <c:pt idx="1">
                  <c:v>8.0</c:v>
                </c:pt>
                <c:pt idx="2">
                  <c:v>21.0</c:v>
                </c:pt>
                <c:pt idx="3">
                  <c:v>41.0</c:v>
                </c:pt>
                <c:pt idx="4">
                  <c:v>54.0</c:v>
                </c:pt>
                <c:pt idx="5">
                  <c:v>69.0</c:v>
                </c:pt>
                <c:pt idx="6">
                  <c:v>84.0</c:v>
                </c:pt>
                <c:pt idx="7">
                  <c:v>128.0</c:v>
                </c:pt>
                <c:pt idx="8">
                  <c:v>174.0</c:v>
                </c:pt>
                <c:pt idx="9">
                  <c:v>233.0</c:v>
                </c:pt>
                <c:pt idx="10">
                  <c:v>341.0</c:v>
                </c:pt>
                <c:pt idx="11">
                  <c:v>592.0</c:v>
                </c:pt>
                <c:pt idx="12">
                  <c:v>860.0</c:v>
                </c:pt>
                <c:pt idx="13">
                  <c:v>1171.0</c:v>
                </c:pt>
                <c:pt idx="14">
                  <c:v>1765.0</c:v>
                </c:pt>
                <c:pt idx="15">
                  <c:v>2540.0</c:v>
                </c:pt>
                <c:pt idx="16">
                  <c:v>4402.0</c:v>
                </c:pt>
                <c:pt idx="17">
                  <c:v>6631.0</c:v>
                </c:pt>
                <c:pt idx="18">
                  <c:v>4227.0</c:v>
                </c:pt>
                <c:pt idx="19">
                  <c:v>1282.0</c:v>
                </c:pt>
                <c:pt idx="20">
                  <c:v>661.0</c:v>
                </c:pt>
                <c:pt idx="21">
                  <c:v>463.0</c:v>
                </c:pt>
                <c:pt idx="22">
                  <c:v>323.0</c:v>
                </c:pt>
                <c:pt idx="23">
                  <c:v>262.0</c:v>
                </c:pt>
                <c:pt idx="24">
                  <c:v>251.0</c:v>
                </c:pt>
                <c:pt idx="25">
                  <c:v>159.0</c:v>
                </c:pt>
                <c:pt idx="26">
                  <c:v>117.0</c:v>
                </c:pt>
                <c:pt idx="27">
                  <c:v>102.0</c:v>
                </c:pt>
                <c:pt idx="28">
                  <c:v>62.0</c:v>
                </c:pt>
                <c:pt idx="29">
                  <c:v>42.0</c:v>
                </c:pt>
                <c:pt idx="30">
                  <c:v>34.0</c:v>
                </c:pt>
                <c:pt idx="31">
                  <c:v>24.0</c:v>
                </c:pt>
                <c:pt idx="32">
                  <c:v>15.0</c:v>
                </c:pt>
                <c:pt idx="33">
                  <c:v>36.0</c:v>
                </c:pt>
              </c:numCache>
            </c:numRef>
          </c:val>
        </c:ser>
        <c:gapWidth val="24"/>
        <c:axId val="399333912"/>
        <c:axId val="399337160"/>
      </c:barChart>
      <c:catAx>
        <c:axId val="3993339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a-DK"/>
          </a:p>
        </c:txPr>
        <c:crossAx val="399337160"/>
        <c:crosses val="autoZero"/>
        <c:auto val="1"/>
        <c:lblAlgn val="ctr"/>
        <c:lblOffset val="100"/>
      </c:catAx>
      <c:valAx>
        <c:axId val="399337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a-DK"/>
          </a:p>
        </c:txPr>
        <c:crossAx val="399333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da-DK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18"/>
  <c:chart>
    <c:plotArea>
      <c:layout/>
      <c:barChart>
        <c:barDir val="col"/>
        <c:grouping val="clustered"/>
        <c:ser>
          <c:idx val="0"/>
          <c:order val="0"/>
          <c:cat>
            <c:strRef>
              <c:f>'Ark1'!$A$2:$A$32</c:f>
              <c:strCache>
                <c:ptCount val="31"/>
                <c:pt idx="0">
                  <c:v>Near 90GHz</c:v>
                </c:pt>
                <c:pt idx="1">
                  <c:v>Near 90GHz lin, dyn</c:v>
                </c:pt>
                <c:pt idx="2">
                  <c:v>ASI</c:v>
                </c:pt>
                <c:pt idx="3">
                  <c:v>P90</c:v>
                </c:pt>
                <c:pt idx="4">
                  <c:v>(NRL+N90Lin)/2</c:v>
                </c:pt>
                <c:pt idx="5">
                  <c:v>(CF+N90L)/2</c:v>
                </c:pt>
                <c:pt idx="6">
                  <c:v>(NRL+CF+N90Lin)/3</c:v>
                </c:pt>
                <c:pt idx="7">
                  <c:v>Bootstrap P (CP)</c:v>
                </c:pt>
                <c:pt idx="8">
                  <c:v>P37</c:v>
                </c:pt>
                <c:pt idx="9">
                  <c:v>(NT+CF+N90Lin)/3</c:v>
                </c:pt>
                <c:pt idx="10">
                  <c:v>ECICE</c:v>
                </c:pt>
                <c:pt idx="11">
                  <c:v>P18</c:v>
                </c:pt>
                <c:pt idx="12">
                  <c:v>PR</c:v>
                </c:pt>
                <c:pt idx="13">
                  <c:v>Bristol</c:v>
                </c:pt>
                <c:pt idx="14">
                  <c:v>NASA Team 2</c:v>
                </c:pt>
                <c:pt idx="15">
                  <c:v>(CF+N90L*CF)/(1+CF)</c:v>
                </c:pt>
                <c:pt idx="16">
                  <c:v>NASA Team (NT)</c:v>
                </c:pt>
                <c:pt idx="17">
                  <c:v>OSISAF-2</c:v>
                </c:pt>
                <c:pt idx="18">
                  <c:v>OSISAF</c:v>
                </c:pt>
                <c:pt idx="19">
                  <c:v>(NT+CF)/2</c:v>
                </c:pt>
                <c:pt idx="20">
                  <c:v>P10</c:v>
                </c:pt>
                <c:pt idx="21">
                  <c:v>(CF+N90L*CF**2)/(1+CF**2)</c:v>
                </c:pt>
                <c:pt idx="22">
                  <c:v>(CF+N90L*CF**3)/(1+CF**3)</c:v>
                </c:pt>
                <c:pt idx="23">
                  <c:v>OSISAF-3</c:v>
                </c:pt>
                <c:pt idx="24">
                  <c:v>UMass-AES</c:v>
                </c:pt>
                <c:pt idx="25">
                  <c:v>TUD</c:v>
                </c:pt>
                <c:pt idx="26">
                  <c:v>NORSEX</c:v>
                </c:pt>
                <c:pt idx="27">
                  <c:v>CalVal</c:v>
                </c:pt>
                <c:pt idx="28">
                  <c:v>Bootstrap F (CF)</c:v>
                </c:pt>
                <c:pt idx="29">
                  <c:v>One channel (6H)</c:v>
                </c:pt>
                <c:pt idx="30">
                  <c:v>IOMASA IRT</c:v>
                </c:pt>
              </c:strCache>
            </c:strRef>
          </c:cat>
          <c:val>
            <c:numRef>
              <c:f>'Ark1'!$B$2:$B$32</c:f>
              <c:numCache>
                <c:formatCode>General</c:formatCode>
                <c:ptCount val="31"/>
                <c:pt idx="0">
                  <c:v>29.19</c:v>
                </c:pt>
                <c:pt idx="1">
                  <c:v>28.8</c:v>
                </c:pt>
                <c:pt idx="2">
                  <c:v>28.71</c:v>
                </c:pt>
                <c:pt idx="3">
                  <c:v>27.96</c:v>
                </c:pt>
                <c:pt idx="4">
                  <c:v>20.56</c:v>
                </c:pt>
                <c:pt idx="5">
                  <c:v>15.6</c:v>
                </c:pt>
                <c:pt idx="6">
                  <c:v>14.55</c:v>
                </c:pt>
                <c:pt idx="7">
                  <c:v>13.09</c:v>
                </c:pt>
                <c:pt idx="8">
                  <c:v>13.07</c:v>
                </c:pt>
                <c:pt idx="9">
                  <c:v>12.03</c:v>
                </c:pt>
                <c:pt idx="10">
                  <c:v>10.02</c:v>
                </c:pt>
                <c:pt idx="11">
                  <c:v>7.78</c:v>
                </c:pt>
                <c:pt idx="12">
                  <c:v>6.86</c:v>
                </c:pt>
                <c:pt idx="13">
                  <c:v>6.68</c:v>
                </c:pt>
                <c:pt idx="14">
                  <c:v>6.65</c:v>
                </c:pt>
                <c:pt idx="15">
                  <c:v>6.46</c:v>
                </c:pt>
                <c:pt idx="16">
                  <c:v>5.52</c:v>
                </c:pt>
                <c:pt idx="17">
                  <c:v>4.79</c:v>
                </c:pt>
                <c:pt idx="18">
                  <c:v>4.79</c:v>
                </c:pt>
                <c:pt idx="19">
                  <c:v>4.41</c:v>
                </c:pt>
                <c:pt idx="20">
                  <c:v>4.18</c:v>
                </c:pt>
                <c:pt idx="21">
                  <c:v>4.07</c:v>
                </c:pt>
                <c:pt idx="22">
                  <c:v>3.62</c:v>
                </c:pt>
                <c:pt idx="23">
                  <c:v>3.51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2.53</c:v>
                </c:pt>
                <c:pt idx="30">
                  <c:v>2.24</c:v>
                </c:pt>
              </c:numCache>
            </c:numRef>
          </c:val>
        </c:ser>
        <c:gapWidth val="35"/>
        <c:axId val="201400840"/>
        <c:axId val="400419960"/>
      </c:barChart>
      <c:catAx>
        <c:axId val="201400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 i="0"/>
            </a:pPr>
            <a:endParaRPr lang="da-DK"/>
          </a:p>
        </c:txPr>
        <c:crossAx val="400419960"/>
        <c:crosses val="autoZero"/>
        <c:auto val="1"/>
        <c:lblAlgn val="ctr"/>
        <c:lblOffset val="100"/>
      </c:catAx>
      <c:valAx>
        <c:axId val="400419960"/>
        <c:scaling>
          <c:orientation val="minMax"/>
        </c:scaling>
        <c:axPos val="l"/>
        <c:majorGridlines/>
        <c:numFmt formatCode="General" sourceLinked="1"/>
        <c:tickLblPos val="nextTo"/>
        <c:crossAx val="201400840"/>
        <c:crosses val="autoZero"/>
        <c:crossBetween val="between"/>
      </c:valAx>
    </c:plotArea>
    <c:plotVisOnly val="1"/>
  </c:chart>
  <c:spPr>
    <a:solidFill>
      <a:srgbClr val="FFFFFF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"/>
  <c:chart>
    <c:plotArea>
      <c:layout>
        <c:manualLayout>
          <c:layoutTarget val="inner"/>
          <c:xMode val="edge"/>
          <c:yMode val="edge"/>
          <c:x val="0.0554289394381258"/>
          <c:y val="0.0369087135987358"/>
          <c:w val="0.808768591426072"/>
          <c:h val="0.882315149918944"/>
        </c:manualLayout>
      </c:layout>
      <c:lineChart>
        <c:grouping val="standard"/>
        <c:ser>
          <c:idx val="1"/>
          <c:order val="0"/>
          <c:tx>
            <c:strRef>
              <c:f>Results!$T$1</c:f>
              <c:strCache>
                <c:ptCount val="1"/>
                <c:pt idx="0">
                  <c:v>ASI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Results!$T$2:$T$27</c:f>
              <c:numCache>
                <c:formatCode>General</c:formatCode>
                <c:ptCount val="26"/>
                <c:pt idx="0">
                  <c:v>0.142</c:v>
                </c:pt>
                <c:pt idx="1">
                  <c:v>0.336</c:v>
                </c:pt>
                <c:pt idx="2">
                  <c:v>0.398</c:v>
                </c:pt>
                <c:pt idx="3">
                  <c:v>0.478</c:v>
                </c:pt>
                <c:pt idx="4">
                  <c:v>0.533</c:v>
                </c:pt>
                <c:pt idx="5">
                  <c:v>0.57</c:v>
                </c:pt>
                <c:pt idx="6">
                  <c:v>0.754</c:v>
                </c:pt>
                <c:pt idx="7">
                  <c:v>0.827</c:v>
                </c:pt>
                <c:pt idx="8">
                  <c:v>0.866</c:v>
                </c:pt>
                <c:pt idx="9">
                  <c:v>0.885</c:v>
                </c:pt>
                <c:pt idx="10">
                  <c:v>0.918</c:v>
                </c:pt>
                <c:pt idx="11">
                  <c:v>0.938</c:v>
                </c:pt>
                <c:pt idx="12">
                  <c:v>0.954</c:v>
                </c:pt>
                <c:pt idx="13">
                  <c:v>0.965</c:v>
                </c:pt>
                <c:pt idx="14">
                  <c:v>0.992</c:v>
                </c:pt>
                <c:pt idx="15">
                  <c:v>0.992</c:v>
                </c:pt>
                <c:pt idx="16">
                  <c:v>1.000999999999999</c:v>
                </c:pt>
                <c:pt idx="17">
                  <c:v>0.991</c:v>
                </c:pt>
                <c:pt idx="18">
                  <c:v>1.0</c:v>
                </c:pt>
                <c:pt idx="19">
                  <c:v>1.002999999999999</c:v>
                </c:pt>
                <c:pt idx="20">
                  <c:v>1.002</c:v>
                </c:pt>
                <c:pt idx="21">
                  <c:v>0.999</c:v>
                </c:pt>
                <c:pt idx="22">
                  <c:v>1.006999999999999</c:v>
                </c:pt>
                <c:pt idx="23">
                  <c:v>1.02</c:v>
                </c:pt>
                <c:pt idx="24">
                  <c:v>1.02</c:v>
                </c:pt>
                <c:pt idx="25">
                  <c:v>1.030999999999999</c:v>
                </c:pt>
              </c:numCache>
            </c:numRef>
          </c:val>
        </c:ser>
        <c:ser>
          <c:idx val="2"/>
          <c:order val="1"/>
          <c:tx>
            <c:strRef>
              <c:f>Results!$U$1</c:f>
              <c:strCache>
                <c:ptCount val="1"/>
                <c:pt idx="0">
                  <c:v>CF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Results!$U$2:$U$27</c:f>
              <c:numCache>
                <c:formatCode>General</c:formatCode>
                <c:ptCount val="26"/>
                <c:pt idx="0">
                  <c:v>0.268</c:v>
                </c:pt>
                <c:pt idx="1">
                  <c:v>0.394</c:v>
                </c:pt>
                <c:pt idx="2">
                  <c:v>0.434</c:v>
                </c:pt>
                <c:pt idx="3">
                  <c:v>0.466</c:v>
                </c:pt>
                <c:pt idx="4">
                  <c:v>0.548</c:v>
                </c:pt>
                <c:pt idx="5">
                  <c:v>0.581</c:v>
                </c:pt>
                <c:pt idx="6">
                  <c:v>0.671000000000001</c:v>
                </c:pt>
                <c:pt idx="7">
                  <c:v>0.71</c:v>
                </c:pt>
                <c:pt idx="8">
                  <c:v>0.747</c:v>
                </c:pt>
                <c:pt idx="9">
                  <c:v>0.792</c:v>
                </c:pt>
                <c:pt idx="10">
                  <c:v>0.822</c:v>
                </c:pt>
                <c:pt idx="11">
                  <c:v>0.855</c:v>
                </c:pt>
                <c:pt idx="12">
                  <c:v>0.872</c:v>
                </c:pt>
                <c:pt idx="13">
                  <c:v>0.89</c:v>
                </c:pt>
                <c:pt idx="14">
                  <c:v>0.897</c:v>
                </c:pt>
                <c:pt idx="15">
                  <c:v>0.896</c:v>
                </c:pt>
                <c:pt idx="16">
                  <c:v>0.905</c:v>
                </c:pt>
                <c:pt idx="17">
                  <c:v>0.906</c:v>
                </c:pt>
                <c:pt idx="18">
                  <c:v>0.925</c:v>
                </c:pt>
                <c:pt idx="19">
                  <c:v>0.94</c:v>
                </c:pt>
                <c:pt idx="20">
                  <c:v>0.942</c:v>
                </c:pt>
                <c:pt idx="21">
                  <c:v>0.95</c:v>
                </c:pt>
                <c:pt idx="22">
                  <c:v>0.957</c:v>
                </c:pt>
                <c:pt idx="23">
                  <c:v>0.958</c:v>
                </c:pt>
                <c:pt idx="24">
                  <c:v>0.96</c:v>
                </c:pt>
                <c:pt idx="25">
                  <c:v>0.942</c:v>
                </c:pt>
              </c:numCache>
            </c:numRef>
          </c:val>
        </c:ser>
        <c:ser>
          <c:idx val="3"/>
          <c:order val="2"/>
          <c:tx>
            <c:strRef>
              <c:f>Results!$W$1</c:f>
              <c:strCache>
                <c:ptCount val="1"/>
                <c:pt idx="0">
                  <c:v>Bristol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Results!$W$2:$W$27</c:f>
              <c:numCache>
                <c:formatCode>General</c:formatCode>
                <c:ptCount val="26"/>
                <c:pt idx="0">
                  <c:v>0.19</c:v>
                </c:pt>
                <c:pt idx="1">
                  <c:v>0.317</c:v>
                </c:pt>
                <c:pt idx="2">
                  <c:v>0.362</c:v>
                </c:pt>
                <c:pt idx="3">
                  <c:v>0.407</c:v>
                </c:pt>
                <c:pt idx="4">
                  <c:v>0.484</c:v>
                </c:pt>
                <c:pt idx="5">
                  <c:v>0.512</c:v>
                </c:pt>
                <c:pt idx="6">
                  <c:v>0.619</c:v>
                </c:pt>
                <c:pt idx="7">
                  <c:v>0.673000000000001</c:v>
                </c:pt>
                <c:pt idx="8">
                  <c:v>0.711</c:v>
                </c:pt>
                <c:pt idx="9">
                  <c:v>0.751</c:v>
                </c:pt>
                <c:pt idx="10">
                  <c:v>0.783</c:v>
                </c:pt>
                <c:pt idx="11">
                  <c:v>0.82</c:v>
                </c:pt>
                <c:pt idx="12">
                  <c:v>0.843</c:v>
                </c:pt>
                <c:pt idx="13">
                  <c:v>0.869</c:v>
                </c:pt>
                <c:pt idx="14">
                  <c:v>0.889</c:v>
                </c:pt>
                <c:pt idx="15">
                  <c:v>0.89</c:v>
                </c:pt>
                <c:pt idx="16">
                  <c:v>0.9</c:v>
                </c:pt>
                <c:pt idx="17">
                  <c:v>0.893</c:v>
                </c:pt>
                <c:pt idx="18">
                  <c:v>0.913</c:v>
                </c:pt>
                <c:pt idx="19">
                  <c:v>0.927</c:v>
                </c:pt>
                <c:pt idx="20">
                  <c:v>0.929</c:v>
                </c:pt>
                <c:pt idx="21">
                  <c:v>0.933</c:v>
                </c:pt>
                <c:pt idx="22">
                  <c:v>0.946</c:v>
                </c:pt>
                <c:pt idx="23">
                  <c:v>0.953</c:v>
                </c:pt>
                <c:pt idx="24">
                  <c:v>0.958</c:v>
                </c:pt>
                <c:pt idx="25">
                  <c:v>0.96</c:v>
                </c:pt>
              </c:numCache>
            </c:numRef>
          </c:val>
        </c:ser>
        <c:ser>
          <c:idx val="4"/>
          <c:order val="3"/>
          <c:tx>
            <c:strRef>
              <c:f>Results!$Y$1</c:f>
              <c:strCache>
                <c:ptCount val="1"/>
                <c:pt idx="0">
                  <c:v>NT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Results!$Y$2:$Y$27</c:f>
              <c:numCache>
                <c:formatCode>General</c:formatCode>
                <c:ptCount val="26"/>
                <c:pt idx="0">
                  <c:v>0.13</c:v>
                </c:pt>
                <c:pt idx="1">
                  <c:v>0.226</c:v>
                </c:pt>
                <c:pt idx="2">
                  <c:v>0.268</c:v>
                </c:pt>
                <c:pt idx="3">
                  <c:v>0.312</c:v>
                </c:pt>
                <c:pt idx="4">
                  <c:v>0.375</c:v>
                </c:pt>
                <c:pt idx="5">
                  <c:v>0.391</c:v>
                </c:pt>
                <c:pt idx="6">
                  <c:v>0.487</c:v>
                </c:pt>
                <c:pt idx="7">
                  <c:v>0.56</c:v>
                </c:pt>
                <c:pt idx="8">
                  <c:v>0.602</c:v>
                </c:pt>
                <c:pt idx="9">
                  <c:v>0.64</c:v>
                </c:pt>
                <c:pt idx="10">
                  <c:v>0.679000000000001</c:v>
                </c:pt>
                <c:pt idx="11">
                  <c:v>0.729</c:v>
                </c:pt>
                <c:pt idx="12">
                  <c:v>0.761</c:v>
                </c:pt>
                <c:pt idx="13">
                  <c:v>0.798</c:v>
                </c:pt>
                <c:pt idx="14">
                  <c:v>0.835</c:v>
                </c:pt>
                <c:pt idx="15">
                  <c:v>0.834</c:v>
                </c:pt>
                <c:pt idx="16">
                  <c:v>0.843</c:v>
                </c:pt>
                <c:pt idx="17">
                  <c:v>0.821</c:v>
                </c:pt>
                <c:pt idx="18">
                  <c:v>0.845</c:v>
                </c:pt>
                <c:pt idx="19">
                  <c:v>0.862</c:v>
                </c:pt>
                <c:pt idx="20">
                  <c:v>0.868</c:v>
                </c:pt>
                <c:pt idx="21">
                  <c:v>0.878</c:v>
                </c:pt>
                <c:pt idx="22">
                  <c:v>0.899</c:v>
                </c:pt>
                <c:pt idx="23">
                  <c:v>0.903</c:v>
                </c:pt>
                <c:pt idx="24">
                  <c:v>0.909</c:v>
                </c:pt>
                <c:pt idx="25">
                  <c:v>0.95</c:v>
                </c:pt>
              </c:numCache>
            </c:numRef>
          </c:val>
        </c:ser>
        <c:ser>
          <c:idx val="5"/>
          <c:order val="4"/>
          <c:tx>
            <c:strRef>
              <c:f>Results!$Z$1</c:f>
              <c:strCache>
                <c:ptCount val="1"/>
                <c:pt idx="0">
                  <c:v>NT2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Results!$Z$2:$Z$27</c:f>
              <c:numCache>
                <c:formatCode>General</c:formatCode>
                <c:ptCount val="26"/>
                <c:pt idx="0">
                  <c:v>0.106</c:v>
                </c:pt>
                <c:pt idx="1">
                  <c:v>0.241</c:v>
                </c:pt>
                <c:pt idx="2">
                  <c:v>0.298</c:v>
                </c:pt>
                <c:pt idx="3">
                  <c:v>0.363</c:v>
                </c:pt>
                <c:pt idx="4">
                  <c:v>0.446</c:v>
                </c:pt>
                <c:pt idx="5">
                  <c:v>0.472</c:v>
                </c:pt>
                <c:pt idx="6">
                  <c:v>0.595</c:v>
                </c:pt>
                <c:pt idx="7">
                  <c:v>0.68</c:v>
                </c:pt>
                <c:pt idx="8">
                  <c:v>0.741</c:v>
                </c:pt>
                <c:pt idx="9">
                  <c:v>0.783</c:v>
                </c:pt>
                <c:pt idx="10">
                  <c:v>0.827</c:v>
                </c:pt>
                <c:pt idx="11">
                  <c:v>0.862</c:v>
                </c:pt>
                <c:pt idx="12">
                  <c:v>0.872</c:v>
                </c:pt>
                <c:pt idx="13">
                  <c:v>0.877</c:v>
                </c:pt>
                <c:pt idx="14">
                  <c:v>0.891</c:v>
                </c:pt>
                <c:pt idx="15">
                  <c:v>0.895</c:v>
                </c:pt>
                <c:pt idx="16">
                  <c:v>0.895</c:v>
                </c:pt>
                <c:pt idx="17">
                  <c:v>0.895</c:v>
                </c:pt>
                <c:pt idx="18">
                  <c:v>0.898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0.898</c:v>
                </c:pt>
                <c:pt idx="25">
                  <c:v>0.9</c:v>
                </c:pt>
              </c:numCache>
            </c:numRef>
          </c:val>
        </c:ser>
        <c:ser>
          <c:idx val="6"/>
          <c:order val="5"/>
          <c:tx>
            <c:strRef>
              <c:f>Results!$AA$1</c:f>
              <c:strCache>
                <c:ptCount val="1"/>
                <c:pt idx="0">
                  <c:v>N90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Results!$AA$2:$AA$27</c:f>
              <c:numCache>
                <c:formatCode>General</c:formatCode>
                <c:ptCount val="26"/>
                <c:pt idx="0">
                  <c:v>0.083</c:v>
                </c:pt>
                <c:pt idx="1">
                  <c:v>0.266</c:v>
                </c:pt>
                <c:pt idx="2">
                  <c:v>0.324</c:v>
                </c:pt>
                <c:pt idx="3">
                  <c:v>0.397</c:v>
                </c:pt>
                <c:pt idx="4">
                  <c:v>0.454</c:v>
                </c:pt>
                <c:pt idx="5">
                  <c:v>0.487</c:v>
                </c:pt>
                <c:pt idx="6">
                  <c:v>0.668000000000001</c:v>
                </c:pt>
                <c:pt idx="7">
                  <c:v>0.746</c:v>
                </c:pt>
                <c:pt idx="8">
                  <c:v>0.782</c:v>
                </c:pt>
                <c:pt idx="9">
                  <c:v>0.804</c:v>
                </c:pt>
                <c:pt idx="10">
                  <c:v>0.84</c:v>
                </c:pt>
                <c:pt idx="11">
                  <c:v>0.863</c:v>
                </c:pt>
                <c:pt idx="12">
                  <c:v>0.885</c:v>
                </c:pt>
                <c:pt idx="13">
                  <c:v>0.907</c:v>
                </c:pt>
                <c:pt idx="14">
                  <c:v>0.943</c:v>
                </c:pt>
                <c:pt idx="15">
                  <c:v>0.943</c:v>
                </c:pt>
                <c:pt idx="16">
                  <c:v>0.958</c:v>
                </c:pt>
                <c:pt idx="17">
                  <c:v>0.941</c:v>
                </c:pt>
                <c:pt idx="18">
                  <c:v>0.954</c:v>
                </c:pt>
                <c:pt idx="19">
                  <c:v>0.956</c:v>
                </c:pt>
                <c:pt idx="20">
                  <c:v>0.954</c:v>
                </c:pt>
                <c:pt idx="21">
                  <c:v>0.948</c:v>
                </c:pt>
                <c:pt idx="22">
                  <c:v>0.963</c:v>
                </c:pt>
                <c:pt idx="23">
                  <c:v>0.985</c:v>
                </c:pt>
                <c:pt idx="24">
                  <c:v>0.991</c:v>
                </c:pt>
                <c:pt idx="25">
                  <c:v>1.01</c:v>
                </c:pt>
              </c:numCache>
            </c:numRef>
          </c:val>
        </c:ser>
        <c:ser>
          <c:idx val="8"/>
          <c:order val="6"/>
          <c:tx>
            <c:strRef>
              <c:f>Results!$AC$1</c:f>
              <c:strCache>
                <c:ptCount val="1"/>
                <c:pt idx="0">
                  <c:v>NORSEX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Results!$AC$2:$AC$27</c:f>
              <c:numCache>
                <c:formatCode>General</c:formatCode>
                <c:ptCount val="26"/>
                <c:pt idx="0">
                  <c:v>0.199</c:v>
                </c:pt>
                <c:pt idx="1">
                  <c:v>0.336</c:v>
                </c:pt>
                <c:pt idx="2">
                  <c:v>0.38</c:v>
                </c:pt>
                <c:pt idx="3">
                  <c:v>0.415</c:v>
                </c:pt>
                <c:pt idx="4">
                  <c:v>0.506</c:v>
                </c:pt>
                <c:pt idx="5">
                  <c:v>0.542</c:v>
                </c:pt>
                <c:pt idx="6">
                  <c:v>0.642</c:v>
                </c:pt>
                <c:pt idx="7">
                  <c:v>0.684</c:v>
                </c:pt>
                <c:pt idx="8">
                  <c:v>0.724</c:v>
                </c:pt>
                <c:pt idx="9">
                  <c:v>0.774</c:v>
                </c:pt>
                <c:pt idx="10">
                  <c:v>0.807</c:v>
                </c:pt>
                <c:pt idx="11">
                  <c:v>0.844</c:v>
                </c:pt>
                <c:pt idx="12">
                  <c:v>0.86</c:v>
                </c:pt>
                <c:pt idx="13">
                  <c:v>0.88</c:v>
                </c:pt>
                <c:pt idx="14">
                  <c:v>0.887</c:v>
                </c:pt>
                <c:pt idx="15">
                  <c:v>0.887</c:v>
                </c:pt>
                <c:pt idx="16">
                  <c:v>0.897</c:v>
                </c:pt>
                <c:pt idx="17">
                  <c:v>0.898</c:v>
                </c:pt>
                <c:pt idx="18">
                  <c:v>0.92</c:v>
                </c:pt>
                <c:pt idx="19">
                  <c:v>0.935</c:v>
                </c:pt>
                <c:pt idx="20">
                  <c:v>0.938</c:v>
                </c:pt>
                <c:pt idx="21">
                  <c:v>0.947</c:v>
                </c:pt>
                <c:pt idx="22">
                  <c:v>0.955</c:v>
                </c:pt>
                <c:pt idx="23">
                  <c:v>0.955</c:v>
                </c:pt>
                <c:pt idx="24">
                  <c:v>0.958</c:v>
                </c:pt>
                <c:pt idx="25">
                  <c:v>0.941</c:v>
                </c:pt>
              </c:numCache>
            </c:numRef>
          </c:val>
        </c:ser>
        <c:ser>
          <c:idx val="9"/>
          <c:order val="7"/>
          <c:tx>
            <c:strRef>
              <c:f>Results!$AE$1</c:f>
              <c:strCache>
                <c:ptCount val="1"/>
                <c:pt idx="0">
                  <c:v>6H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Results!$AE$2:$AE$27</c:f>
              <c:numCache>
                <c:formatCode>General</c:formatCode>
                <c:ptCount val="26"/>
                <c:pt idx="0">
                  <c:v>0.141</c:v>
                </c:pt>
                <c:pt idx="1">
                  <c:v>0.248</c:v>
                </c:pt>
                <c:pt idx="2">
                  <c:v>0.29</c:v>
                </c:pt>
                <c:pt idx="3">
                  <c:v>0.333</c:v>
                </c:pt>
                <c:pt idx="4">
                  <c:v>0.405</c:v>
                </c:pt>
                <c:pt idx="5">
                  <c:v>0.43</c:v>
                </c:pt>
                <c:pt idx="6">
                  <c:v>0.502</c:v>
                </c:pt>
                <c:pt idx="7">
                  <c:v>0.568</c:v>
                </c:pt>
                <c:pt idx="8">
                  <c:v>0.628</c:v>
                </c:pt>
                <c:pt idx="9">
                  <c:v>0.683</c:v>
                </c:pt>
                <c:pt idx="10">
                  <c:v>0.726</c:v>
                </c:pt>
                <c:pt idx="11">
                  <c:v>0.782</c:v>
                </c:pt>
                <c:pt idx="12">
                  <c:v>0.807</c:v>
                </c:pt>
                <c:pt idx="13">
                  <c:v>0.837</c:v>
                </c:pt>
                <c:pt idx="14">
                  <c:v>0.867</c:v>
                </c:pt>
                <c:pt idx="15">
                  <c:v>0.873</c:v>
                </c:pt>
                <c:pt idx="16">
                  <c:v>0.881</c:v>
                </c:pt>
                <c:pt idx="17">
                  <c:v>0.858</c:v>
                </c:pt>
                <c:pt idx="18">
                  <c:v>0.875</c:v>
                </c:pt>
                <c:pt idx="19">
                  <c:v>0.889</c:v>
                </c:pt>
                <c:pt idx="20">
                  <c:v>0.894</c:v>
                </c:pt>
                <c:pt idx="21">
                  <c:v>0.903</c:v>
                </c:pt>
                <c:pt idx="22">
                  <c:v>0.916</c:v>
                </c:pt>
                <c:pt idx="23">
                  <c:v>0.916</c:v>
                </c:pt>
                <c:pt idx="24">
                  <c:v>0.924</c:v>
                </c:pt>
                <c:pt idx="25">
                  <c:v>0.932</c:v>
                </c:pt>
              </c:numCache>
            </c:numRef>
          </c:val>
        </c:ser>
        <c:ser>
          <c:idx val="10"/>
          <c:order val="8"/>
          <c:tx>
            <c:strRef>
              <c:f>Results!$AH$1</c:f>
              <c:strCache>
                <c:ptCount val="1"/>
                <c:pt idx="0">
                  <c:v>TUD</c:v>
                </c:pt>
              </c:strCache>
            </c:strRef>
          </c:tx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Results!$AH$2:$AH$27</c:f>
              <c:numCache>
                <c:formatCode>General</c:formatCode>
                <c:ptCount val="26"/>
                <c:pt idx="0">
                  <c:v>0.15</c:v>
                </c:pt>
                <c:pt idx="1">
                  <c:v>0.309</c:v>
                </c:pt>
                <c:pt idx="2">
                  <c:v>0.36</c:v>
                </c:pt>
                <c:pt idx="3">
                  <c:v>0.412</c:v>
                </c:pt>
                <c:pt idx="4">
                  <c:v>0.481</c:v>
                </c:pt>
                <c:pt idx="5">
                  <c:v>0.51</c:v>
                </c:pt>
                <c:pt idx="6">
                  <c:v>0.646</c:v>
                </c:pt>
                <c:pt idx="7">
                  <c:v>0.705</c:v>
                </c:pt>
                <c:pt idx="8">
                  <c:v>0.741</c:v>
                </c:pt>
                <c:pt idx="9">
                  <c:v>0.775</c:v>
                </c:pt>
                <c:pt idx="10">
                  <c:v>0.809</c:v>
                </c:pt>
                <c:pt idx="11">
                  <c:v>0.839</c:v>
                </c:pt>
                <c:pt idx="12">
                  <c:v>0.86</c:v>
                </c:pt>
                <c:pt idx="13">
                  <c:v>0.884</c:v>
                </c:pt>
                <c:pt idx="14">
                  <c:v>0.91</c:v>
                </c:pt>
                <c:pt idx="15">
                  <c:v>0.91</c:v>
                </c:pt>
                <c:pt idx="16">
                  <c:v>0.924</c:v>
                </c:pt>
                <c:pt idx="17">
                  <c:v>0.913</c:v>
                </c:pt>
                <c:pt idx="18">
                  <c:v>0.932</c:v>
                </c:pt>
                <c:pt idx="19">
                  <c:v>0.939</c:v>
                </c:pt>
                <c:pt idx="20">
                  <c:v>0.939</c:v>
                </c:pt>
                <c:pt idx="21">
                  <c:v>0.939</c:v>
                </c:pt>
                <c:pt idx="22">
                  <c:v>0.952</c:v>
                </c:pt>
                <c:pt idx="23">
                  <c:v>0.968</c:v>
                </c:pt>
                <c:pt idx="24">
                  <c:v>0.974</c:v>
                </c:pt>
                <c:pt idx="25">
                  <c:v>0.978</c:v>
                </c:pt>
              </c:numCache>
            </c:numRef>
          </c:val>
        </c:ser>
        <c:ser>
          <c:idx val="12"/>
          <c:order val="9"/>
          <c:tx>
            <c:strRef>
              <c:f>Results!$AN$1</c:f>
              <c:strCache>
                <c:ptCount val="1"/>
                <c:pt idx="0">
                  <c:v>AES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cat>
            <c:numRef>
              <c:f>Results!$D$2:$D$27</c:f>
              <c:numCache>
                <c:formatCode>General</c:formatCode>
                <c:ptCount val="26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0.07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0.13</c:v>
                </c:pt>
                <c:pt idx="10">
                  <c:v>0.14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</c:v>
                </c:pt>
                <c:pt idx="15">
                  <c:v>0.19</c:v>
                </c:pt>
                <c:pt idx="16">
                  <c:v>0.2</c:v>
                </c:pt>
                <c:pt idx="17">
                  <c:v>0.21</c:v>
                </c:pt>
                <c:pt idx="18">
                  <c:v>0.22</c:v>
                </c:pt>
                <c:pt idx="19">
                  <c:v>0.23</c:v>
                </c:pt>
                <c:pt idx="20">
                  <c:v>0.24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</c:v>
                </c:pt>
                <c:pt idx="25">
                  <c:v>0.29</c:v>
                </c:pt>
              </c:numCache>
            </c:numRef>
          </c:cat>
          <c:val>
            <c:numRef>
              <c:f>Results!$AN$2:$AN$27</c:f>
              <c:numCache>
                <c:formatCode>General</c:formatCode>
                <c:ptCount val="26"/>
                <c:pt idx="0">
                  <c:v>0.268</c:v>
                </c:pt>
                <c:pt idx="1">
                  <c:v>0.394</c:v>
                </c:pt>
                <c:pt idx="2">
                  <c:v>0.434</c:v>
                </c:pt>
                <c:pt idx="3">
                  <c:v>0.466</c:v>
                </c:pt>
                <c:pt idx="4">
                  <c:v>0.548</c:v>
                </c:pt>
                <c:pt idx="5">
                  <c:v>0.581</c:v>
                </c:pt>
                <c:pt idx="6">
                  <c:v>0.671000000000001</c:v>
                </c:pt>
                <c:pt idx="7">
                  <c:v>0.71</c:v>
                </c:pt>
                <c:pt idx="8">
                  <c:v>0.747</c:v>
                </c:pt>
                <c:pt idx="9">
                  <c:v>0.792</c:v>
                </c:pt>
                <c:pt idx="10">
                  <c:v>0.822</c:v>
                </c:pt>
                <c:pt idx="11">
                  <c:v>0.855</c:v>
                </c:pt>
                <c:pt idx="12">
                  <c:v>0.872</c:v>
                </c:pt>
                <c:pt idx="13">
                  <c:v>0.89</c:v>
                </c:pt>
                <c:pt idx="14">
                  <c:v>0.897</c:v>
                </c:pt>
                <c:pt idx="15">
                  <c:v>0.896</c:v>
                </c:pt>
                <c:pt idx="16">
                  <c:v>0.905</c:v>
                </c:pt>
                <c:pt idx="17">
                  <c:v>0.906</c:v>
                </c:pt>
                <c:pt idx="18">
                  <c:v>0.925</c:v>
                </c:pt>
                <c:pt idx="19">
                  <c:v>0.94</c:v>
                </c:pt>
                <c:pt idx="20">
                  <c:v>0.942</c:v>
                </c:pt>
                <c:pt idx="21">
                  <c:v>0.95</c:v>
                </c:pt>
                <c:pt idx="22">
                  <c:v>0.957</c:v>
                </c:pt>
                <c:pt idx="23">
                  <c:v>0.958</c:v>
                </c:pt>
                <c:pt idx="24">
                  <c:v>0.96</c:v>
                </c:pt>
                <c:pt idx="25">
                  <c:v>0.942</c:v>
                </c:pt>
              </c:numCache>
            </c:numRef>
          </c:val>
        </c:ser>
        <c:marker val="1"/>
        <c:axId val="399997400"/>
        <c:axId val="399991768"/>
      </c:lineChart>
      <c:catAx>
        <c:axId val="399997400"/>
        <c:scaling>
          <c:orientation val="minMax"/>
        </c:scaling>
        <c:axPos val="b"/>
        <c:majorGridlines/>
        <c:numFmt formatCode="General" sourceLinked="1"/>
        <c:tickLblPos val="nextTo"/>
        <c:spPr>
          <a:solidFill>
            <a:srgbClr val="FFFFFF"/>
          </a:solidFill>
        </c:spPr>
        <c:txPr>
          <a:bodyPr rot="-5400000" vert="horz"/>
          <a:lstStyle/>
          <a:p>
            <a:pPr>
              <a:defRPr/>
            </a:pPr>
            <a:endParaRPr lang="da-DK"/>
          </a:p>
        </c:txPr>
        <c:crossAx val="399991768"/>
        <c:crosses val="autoZero"/>
        <c:auto val="1"/>
        <c:lblAlgn val="ctr"/>
        <c:lblOffset val="100"/>
      </c:catAx>
      <c:valAx>
        <c:axId val="399991768"/>
        <c:scaling>
          <c:orientation val="minMax"/>
        </c:scaling>
        <c:axPos val="l"/>
        <c:majorGridlines/>
        <c:numFmt formatCode="0.0" sourceLinked="0"/>
        <c:tickLblPos val="nextTo"/>
        <c:spPr>
          <a:solidFill>
            <a:srgbClr val="FFFFFF"/>
          </a:solidFill>
        </c:spPr>
        <c:crossAx val="399997400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spPr>
        <a:solidFill>
          <a:srgbClr val="FFFFFF"/>
        </a:solidFill>
      </c:spPr>
    </c:legend>
    <c:plotVisOnly val="1"/>
  </c:chart>
  <c:spPr>
    <a:solidFill>
      <a:schemeClr val="bg1"/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"/>
  <c:chart>
    <c:plotArea>
      <c:layout/>
      <c:barChart>
        <c:barDir val="col"/>
        <c:grouping val="clustered"/>
        <c:ser>
          <c:idx val="0"/>
          <c:order val="0"/>
          <c:dPt>
            <c:idx val="14"/>
            <c:spPr>
              <a:solidFill>
                <a:srgbClr val="FF9900"/>
              </a:solidFill>
            </c:spPr>
          </c:dPt>
          <c:dPt>
            <c:idx val="19"/>
            <c:spPr>
              <a:solidFill>
                <a:srgbClr val="FFFF00"/>
              </a:solidFill>
            </c:spPr>
          </c:dPt>
          <c:cat>
            <c:strRef>
              <c:f>Sheet1!$A$3:$A$23</c:f>
              <c:strCache>
                <c:ptCount val="21"/>
                <c:pt idx="0">
                  <c:v>10HV</c:v>
                </c:pt>
                <c:pt idx="1">
                  <c:v>18HV</c:v>
                </c:pt>
                <c:pt idx="2">
                  <c:v>PR</c:v>
                </c:pt>
                <c:pt idx="3">
                  <c:v>22HV</c:v>
                </c:pt>
                <c:pt idx="4">
                  <c:v>NT</c:v>
                </c:pt>
                <c:pt idx="5">
                  <c:v>CP</c:v>
                </c:pt>
                <c:pt idx="6">
                  <c:v>37HV</c:v>
                </c:pt>
                <c:pt idx="7">
                  <c:v>37HVL</c:v>
                </c:pt>
                <c:pt idx="8">
                  <c:v>6H</c:v>
                </c:pt>
                <c:pt idx="9">
                  <c:v>Bristol</c:v>
                </c:pt>
                <c:pt idx="10">
                  <c:v>N90L</c:v>
                </c:pt>
                <c:pt idx="11">
                  <c:v>TUD</c:v>
                </c:pt>
                <c:pt idx="12">
                  <c:v>NORSEX</c:v>
                </c:pt>
                <c:pt idx="13">
                  <c:v>NRL</c:v>
                </c:pt>
                <c:pt idx="14">
                  <c:v>CF</c:v>
                </c:pt>
                <c:pt idx="15">
                  <c:v>CalVal</c:v>
                </c:pt>
                <c:pt idx="16">
                  <c:v>AES</c:v>
                </c:pt>
                <c:pt idx="17">
                  <c:v>NT2</c:v>
                </c:pt>
                <c:pt idx="18">
                  <c:v>N90</c:v>
                </c:pt>
                <c:pt idx="19">
                  <c:v>P90</c:v>
                </c:pt>
                <c:pt idx="20">
                  <c:v>ASI</c:v>
                </c:pt>
              </c:strCache>
            </c:strRef>
          </c:cat>
          <c:val>
            <c:numRef>
              <c:f>Sheet1!$J$3:$J$23</c:f>
              <c:numCache>
                <c:formatCode>General</c:formatCode>
                <c:ptCount val="21"/>
                <c:pt idx="0">
                  <c:v>0.31</c:v>
                </c:pt>
                <c:pt idx="1">
                  <c:v>0.353</c:v>
                </c:pt>
                <c:pt idx="2">
                  <c:v>0.402</c:v>
                </c:pt>
                <c:pt idx="3">
                  <c:v>0.401</c:v>
                </c:pt>
                <c:pt idx="4">
                  <c:v>0.487</c:v>
                </c:pt>
                <c:pt idx="5">
                  <c:v>0.531</c:v>
                </c:pt>
                <c:pt idx="6">
                  <c:v>0.531</c:v>
                </c:pt>
                <c:pt idx="7">
                  <c:v>0.533</c:v>
                </c:pt>
                <c:pt idx="8">
                  <c:v>0.502</c:v>
                </c:pt>
                <c:pt idx="9">
                  <c:v>0.619</c:v>
                </c:pt>
                <c:pt idx="10">
                  <c:v>0.629</c:v>
                </c:pt>
                <c:pt idx="11">
                  <c:v>0.646</c:v>
                </c:pt>
                <c:pt idx="12">
                  <c:v>0.642</c:v>
                </c:pt>
                <c:pt idx="13">
                  <c:v>0.614</c:v>
                </c:pt>
                <c:pt idx="14">
                  <c:v>0.671000000000001</c:v>
                </c:pt>
                <c:pt idx="15">
                  <c:v>0.671000000000001</c:v>
                </c:pt>
                <c:pt idx="16">
                  <c:v>0.671000000000001</c:v>
                </c:pt>
                <c:pt idx="17">
                  <c:v>0.595</c:v>
                </c:pt>
                <c:pt idx="18">
                  <c:v>0.668000000000001</c:v>
                </c:pt>
                <c:pt idx="19">
                  <c:v>0.662</c:v>
                </c:pt>
                <c:pt idx="20">
                  <c:v>0.754</c:v>
                </c:pt>
              </c:numCache>
            </c:numRef>
          </c:val>
        </c:ser>
        <c:gapWidth val="41"/>
        <c:axId val="399374904"/>
        <c:axId val="399377960"/>
      </c:barChart>
      <c:catAx>
        <c:axId val="399374904"/>
        <c:scaling>
          <c:orientation val="minMax"/>
        </c:scaling>
        <c:axPos val="b"/>
        <c:tickLblPos val="nextTo"/>
        <c:crossAx val="399377960"/>
        <c:crosses val="autoZero"/>
        <c:auto val="1"/>
        <c:lblAlgn val="ctr"/>
        <c:lblOffset val="100"/>
      </c:catAx>
      <c:valAx>
        <c:axId val="399377960"/>
        <c:scaling>
          <c:orientation val="minMax"/>
        </c:scaling>
        <c:axPos val="l"/>
        <c:majorGridlines/>
        <c:numFmt formatCode="General" sourceLinked="1"/>
        <c:tickLblPos val="nextTo"/>
        <c:crossAx val="399374904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4"/>
  <c:chart>
    <c:plotArea>
      <c:layout/>
      <c:barChart>
        <c:barDir val="col"/>
        <c:grouping val="clustered"/>
        <c:ser>
          <c:idx val="0"/>
          <c:order val="0"/>
          <c:dPt>
            <c:idx val="14"/>
            <c:spPr>
              <a:solidFill>
                <a:srgbClr val="FF9900"/>
              </a:solidFill>
            </c:spPr>
          </c:dPt>
          <c:dPt>
            <c:idx val="19"/>
            <c:spPr>
              <a:solidFill>
                <a:srgbClr val="FFFF00"/>
              </a:solidFill>
            </c:spPr>
          </c:dPt>
          <c:cat>
            <c:strRef>
              <c:f>Sheet1!$A$3:$A$23</c:f>
              <c:strCache>
                <c:ptCount val="21"/>
                <c:pt idx="0">
                  <c:v>10HV</c:v>
                </c:pt>
                <c:pt idx="1">
                  <c:v>18HV</c:v>
                </c:pt>
                <c:pt idx="2">
                  <c:v>PR</c:v>
                </c:pt>
                <c:pt idx="3">
                  <c:v>22HV</c:v>
                </c:pt>
                <c:pt idx="4">
                  <c:v>NT</c:v>
                </c:pt>
                <c:pt idx="5">
                  <c:v>CP</c:v>
                </c:pt>
                <c:pt idx="6">
                  <c:v>37HV</c:v>
                </c:pt>
                <c:pt idx="7">
                  <c:v>37HVL</c:v>
                </c:pt>
                <c:pt idx="8">
                  <c:v>6H</c:v>
                </c:pt>
                <c:pt idx="9">
                  <c:v>Bristol</c:v>
                </c:pt>
                <c:pt idx="10">
                  <c:v>N90L</c:v>
                </c:pt>
                <c:pt idx="11">
                  <c:v>TUD</c:v>
                </c:pt>
                <c:pt idx="12">
                  <c:v>NORSEX</c:v>
                </c:pt>
                <c:pt idx="13">
                  <c:v>NRL</c:v>
                </c:pt>
                <c:pt idx="14">
                  <c:v>CF</c:v>
                </c:pt>
                <c:pt idx="15">
                  <c:v>CalVal</c:v>
                </c:pt>
                <c:pt idx="16">
                  <c:v>AES</c:v>
                </c:pt>
                <c:pt idx="17">
                  <c:v>NT2</c:v>
                </c:pt>
                <c:pt idx="18">
                  <c:v>N90</c:v>
                </c:pt>
                <c:pt idx="19">
                  <c:v>P90</c:v>
                </c:pt>
                <c:pt idx="20">
                  <c:v>ASI</c:v>
                </c:pt>
              </c:strCache>
            </c:strRef>
          </c:cat>
          <c:val>
            <c:numRef>
              <c:f>Sheet1!$T$3:$T$23</c:f>
              <c:numCache>
                <c:formatCode>General</c:formatCode>
                <c:ptCount val="21"/>
                <c:pt idx="0">
                  <c:v>0.801</c:v>
                </c:pt>
                <c:pt idx="1">
                  <c:v>0.814</c:v>
                </c:pt>
                <c:pt idx="2">
                  <c:v>0.86</c:v>
                </c:pt>
                <c:pt idx="3">
                  <c:v>0.845</c:v>
                </c:pt>
                <c:pt idx="4">
                  <c:v>0.843</c:v>
                </c:pt>
                <c:pt idx="5">
                  <c:v>0.892</c:v>
                </c:pt>
                <c:pt idx="6">
                  <c:v>0.892</c:v>
                </c:pt>
                <c:pt idx="7">
                  <c:v>0.895</c:v>
                </c:pt>
                <c:pt idx="8">
                  <c:v>0.881</c:v>
                </c:pt>
                <c:pt idx="9">
                  <c:v>0.9</c:v>
                </c:pt>
                <c:pt idx="10">
                  <c:v>0.945</c:v>
                </c:pt>
                <c:pt idx="11">
                  <c:v>0.924</c:v>
                </c:pt>
                <c:pt idx="12">
                  <c:v>0.897</c:v>
                </c:pt>
                <c:pt idx="13">
                  <c:v>0.98</c:v>
                </c:pt>
                <c:pt idx="14">
                  <c:v>0.905</c:v>
                </c:pt>
                <c:pt idx="15">
                  <c:v>0.905</c:v>
                </c:pt>
                <c:pt idx="16">
                  <c:v>0.905</c:v>
                </c:pt>
                <c:pt idx="17">
                  <c:v>0.895</c:v>
                </c:pt>
                <c:pt idx="18">
                  <c:v>0.958</c:v>
                </c:pt>
                <c:pt idx="19">
                  <c:v>0.996</c:v>
                </c:pt>
                <c:pt idx="20">
                  <c:v>1.000999999999999</c:v>
                </c:pt>
              </c:numCache>
            </c:numRef>
          </c:val>
        </c:ser>
        <c:gapWidth val="41"/>
        <c:axId val="399405816"/>
        <c:axId val="399408872"/>
      </c:barChart>
      <c:catAx>
        <c:axId val="399405816"/>
        <c:scaling>
          <c:orientation val="minMax"/>
        </c:scaling>
        <c:axPos val="b"/>
        <c:tickLblPos val="nextTo"/>
        <c:crossAx val="399408872"/>
        <c:crosses val="autoZero"/>
        <c:auto val="1"/>
        <c:lblAlgn val="ctr"/>
        <c:lblOffset val="100"/>
      </c:catAx>
      <c:valAx>
        <c:axId val="399408872"/>
        <c:scaling>
          <c:orientation val="minMax"/>
        </c:scaling>
        <c:axPos val="l"/>
        <c:majorGridlines/>
        <c:numFmt formatCode="General" sourceLinked="1"/>
        <c:tickLblPos val="nextTo"/>
        <c:crossAx val="399405816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0.23396</cdr:x>
      <cdr:y>0.05217</cdr:y>
    </cdr:from>
    <cdr:to>
      <cdr:x>0.57839</cdr:x>
      <cdr:y>0.13789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7143" y="317500"/>
          <a:ext cx="3205238" cy="521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2400" b="1"/>
            <a:t>SIC(SMOS</a:t>
          </a:r>
          <a:r>
            <a:rPr lang="da-DK" sz="2400" b="1" baseline="0"/>
            <a:t> Ice Thickness)</a:t>
          </a:r>
          <a:endParaRPr lang="da-DK" sz="24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-65" charset="0"/>
              <a:buNone/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-65" charset="0"/>
              <a:buNone/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055E3611-D0A7-5140-A562-0F09A8DE22AA}" type="datetime1">
              <a:rPr lang="da-DK"/>
              <a:pPr>
                <a:defRPr/>
              </a:pPr>
              <a:t>15/05/13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-65" charset="0"/>
              <a:buNone/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itchFamily="-65" charset="0"/>
              <a:buNone/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B4070EE9-039F-C247-A9B4-C8B623B28CD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-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068C693E-F529-C24A-B622-909D4FC60F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pitchFamily="-1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pitchFamily="18" charset="0"/>
        <a:ea typeface="ＭＳ Ｐゴシック" pitchFamily="-1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pitchFamily="18" charset="0"/>
        <a:ea typeface="ＭＳ Ｐゴシック" pitchFamily="-1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pitchFamily="18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defTabSz="914400"/>
            <a:endParaRPr lang="da-DK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8AFDBB71-0B47-9C4F-9A74-351E2DDED564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27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BCE0-08BA-ED48-BCF5-65585644B5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3A85-E21C-394A-88C9-DCFF4465EA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620713"/>
            <a:ext cx="2058987" cy="5503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27738" cy="5503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C184-3421-2847-9A76-27F686EC590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620713"/>
            <a:ext cx="8228012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675"/>
            <a:ext cx="4037013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844675"/>
            <a:ext cx="4038600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60825"/>
            <a:ext cx="4037013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60825"/>
            <a:ext cx="4038600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E3AB-0BEA-9F48-B3C2-C0FFE290DF2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20713"/>
            <a:ext cx="8239125" cy="550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6A1-40D3-8845-8F78-920135AF97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5C6C-23A9-7A4D-A833-E62FBC0E78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4826-67CD-024B-A818-B042BB8BA1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7013" cy="427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4038600" cy="427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F0EF-3EB6-6241-92AB-43EE51A445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6889-D2FA-644A-AB9B-AB9E0ECE41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EBC0-B2BE-E44A-A9E3-888F3C58C07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FC2E-CCB9-E54A-AC9A-5EB8C10376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9A31-2147-B440-BE31-979F48C5A4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0900-2729-EB44-A97E-F2E9658C62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8012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8013" cy="427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-1" charset="0"/>
              <a:buNone/>
              <a:defRPr sz="1400">
                <a:solidFill>
                  <a:srgbClr val="000000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6AF5606C-95B8-D54B-A5D9-D97F5C5C79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</a:defRPr>
      </a:lvl6pPr>
      <a:lvl7pPr marL="914400" algn="ctr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</a:defRPr>
      </a:lvl7pPr>
      <a:lvl8pPr marL="1371600" algn="ctr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</a:defRPr>
      </a:lvl8pPr>
      <a:lvl9pPr marL="1828800" algn="ctr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600" b="1">
          <a:solidFill>
            <a:srgbClr val="FFFF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 b="1">
          <a:solidFill>
            <a:srgbClr val="FFFF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1363" indent="-284163" algn="l" defTabSz="457200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ea typeface="ＭＳ Ｐゴシック" pitchFamily="-1" charset="-128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ＭＳ Ｐゴシック" pitchFamily="-1" charset="-128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ＭＳ Ｐゴシック" pitchFamily="-1" charset="-128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ＭＳ Ｐゴシック" pitchFamily="-1" charset="-128"/>
        </a:defRPr>
      </a:lvl5pPr>
      <a:lvl6pPr marL="25146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Excel-regneark2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Macintosh%20HD:Users:Leif:Desktop:SICCI_20130513:SICCI_PVASR_D2.6_Issue0.1_20130513_LTP.docx!OLE_LINK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Excel-regneark1.xlsx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153400" cy="1470025"/>
          </a:xfrm>
        </p:spPr>
        <p:txBody>
          <a:bodyPr/>
          <a:lstStyle/>
          <a:p>
            <a:r>
              <a:rPr lang="da-DK" sz="4000" dirty="0" smtClean="0">
                <a:ea typeface="ＭＳ Ｐゴシック" charset="-128"/>
                <a:cs typeface="ＭＳ Ｐゴシック" charset="-128"/>
              </a:rPr>
              <a:t>Passive </a:t>
            </a:r>
            <a:r>
              <a:rPr lang="da-DK" sz="4000" dirty="0" err="1" smtClean="0">
                <a:ea typeface="ＭＳ Ｐゴシック" charset="-128"/>
                <a:cs typeface="ＭＳ Ｐゴシック" charset="-128"/>
              </a:rPr>
              <a:t>microwave</a:t>
            </a:r>
            <a:r>
              <a:rPr lang="da-DK" sz="4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sz="4000" dirty="0" err="1" smtClean="0">
                <a:ea typeface="ＭＳ Ｐゴシック" charset="-128"/>
                <a:cs typeface="ＭＳ Ｐゴシック" charset="-128"/>
              </a:rPr>
              <a:t>measurements</a:t>
            </a:r>
            <a:r>
              <a:rPr lang="da-DK" sz="4000" dirty="0" smtClean="0">
                <a:ea typeface="ＭＳ Ｐゴシック" charset="-128"/>
                <a:cs typeface="ＭＳ Ｐゴシック" charset="-128"/>
              </a:rPr>
              <a:t> of </a:t>
            </a:r>
            <a:r>
              <a:rPr lang="da-DK" sz="4000" dirty="0" err="1" smtClean="0">
                <a:ea typeface="ＭＳ Ｐゴシック" charset="-128"/>
                <a:cs typeface="ＭＳ Ｐゴシック" charset="-128"/>
              </a:rPr>
              <a:t>sea</a:t>
            </a:r>
            <a:r>
              <a:rPr lang="da-DK" sz="4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sz="4000" dirty="0" err="1" smtClean="0">
                <a:ea typeface="ＭＳ Ｐゴシック" charset="-128"/>
                <a:cs typeface="ＭＳ Ｐゴシック" charset="-128"/>
              </a:rPr>
              <a:t>ice</a:t>
            </a:r>
            <a:endParaRPr lang="en-GB" sz="4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3581400"/>
          </a:xfrm>
        </p:spPr>
        <p:txBody>
          <a:bodyPr/>
          <a:lstStyle/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Leif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Toudal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 Pedersen, DMI</a:t>
            </a: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Natalia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Ivanova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, NERSC</a:t>
            </a: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Thomas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Lavergne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met.no</a:t>
            </a:r>
            <a:endParaRPr lang="da-DK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Rasmus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Tonboe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, DMI</a:t>
            </a: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Roberto Saldo, DTU</a:t>
            </a: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Marko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Mäkynen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, FMI</a:t>
            </a: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Georg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Heygster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U-Bremen</a:t>
            </a:r>
            <a:endParaRPr lang="da-DK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Anja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Rösel</a:t>
            </a:r>
            <a:r>
              <a:rPr lang="da-DK" sz="1600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U-Hamburg</a:t>
            </a:r>
            <a:endParaRPr lang="da-DK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Stefan Kern, </a:t>
            </a:r>
            <a:r>
              <a:rPr lang="da-DK" sz="1600" dirty="0" err="1" smtClean="0">
                <a:ea typeface="ＭＳ Ｐゴシック" charset="-128"/>
                <a:cs typeface="ＭＳ Ｐゴシック" charset="-128"/>
              </a:rPr>
              <a:t>U-Hamburg</a:t>
            </a:r>
            <a:endParaRPr lang="da-DK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sz="1600" dirty="0" smtClean="0">
                <a:ea typeface="ＭＳ Ｐゴシック" charset="-128"/>
                <a:cs typeface="ＭＳ Ｐゴシック" charset="-128"/>
              </a:rPr>
              <a:t>Gorm Dybkjær, DMI</a:t>
            </a:r>
          </a:p>
          <a:p>
            <a:endParaRPr lang="da-DK" sz="16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412" name="Billede 3" descr="CCI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22098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Billede 4" descr="seaic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5188" y="2844800"/>
            <a:ext cx="24091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err="1" smtClean="0">
                <a:ea typeface="ＭＳ Ｐゴシック" charset="-128"/>
                <a:cs typeface="ＭＳ Ｐゴシック" charset="-128"/>
              </a:rPr>
              <a:t>Algorithm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sz="2800" dirty="0" err="1" smtClean="0">
                <a:ea typeface="ＭＳ Ｐゴシック" charset="-128"/>
                <a:cs typeface="ＭＳ Ｐゴシック" charset="-128"/>
              </a:rPr>
              <a:t>comparison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, SIC=15%, 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AMSR, </a:t>
            </a:r>
            <a:r>
              <a:rPr lang="da-DK" sz="2800" dirty="0" err="1" smtClean="0">
                <a:ea typeface="ＭＳ Ｐゴシック" charset="-128"/>
                <a:cs typeface="ＭＳ Ｐゴシック" charset="-128"/>
              </a:rPr>
              <a:t>no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 WF</a:t>
            </a:r>
            <a:endParaRPr lang="da-DK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/>
        </p:nvGraphicFramePr>
        <p:xfrm>
          <a:off x="381000" y="1600200"/>
          <a:ext cx="85661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Algorithm comparison, SIC=85%</a:t>
            </a:r>
          </a:p>
        </p:txBody>
      </p:sp>
      <p:sp>
        <p:nvSpPr>
          <p:cNvPr id="30723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381000" y="1600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NT2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Has a bias of 10-15% at 85% </a:t>
            </a:r>
            <a:r>
              <a:rPr lang="da-DK" dirty="0" err="1" smtClean="0"/>
              <a:t>ice</a:t>
            </a:r>
            <a:r>
              <a:rPr lang="da-DK" dirty="0" smtClean="0"/>
              <a:t>, so a </a:t>
            </a:r>
            <a:r>
              <a:rPr lang="da-DK" dirty="0" err="1" smtClean="0"/>
              <a:t>lot</a:t>
            </a:r>
            <a:r>
              <a:rPr lang="da-DK" dirty="0" smtClean="0"/>
              <a:t> of datapoints at 85%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truncated</a:t>
            </a:r>
            <a:r>
              <a:rPr lang="da-DK" dirty="0" smtClean="0"/>
              <a:t> at 100%</a:t>
            </a:r>
          </a:p>
          <a:p>
            <a:r>
              <a:rPr lang="da-DK" dirty="0" smtClean="0"/>
              <a:t>Real performance at SIC=85% is </a:t>
            </a:r>
            <a:r>
              <a:rPr lang="da-DK" dirty="0" err="1" smtClean="0"/>
              <a:t>something</a:t>
            </a:r>
            <a:r>
              <a:rPr lang="da-DK" dirty="0" smtClean="0"/>
              <a:t> </a:t>
            </a:r>
            <a:r>
              <a:rPr lang="da-DK" dirty="0" err="1" smtClean="0"/>
              <a:t>like</a:t>
            </a:r>
            <a:r>
              <a:rPr lang="da-DK" dirty="0" smtClean="0"/>
              <a:t> 10% (</a:t>
            </a:r>
            <a:r>
              <a:rPr lang="da-DK" dirty="0" err="1" smtClean="0"/>
              <a:t>estimated</a:t>
            </a:r>
            <a:r>
              <a:rPr lang="da-DK" dirty="0" smtClean="0"/>
              <a:t> from SSMI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biased</a:t>
            </a:r>
            <a:r>
              <a:rPr lang="da-DK" dirty="0" smtClean="0"/>
              <a:t>)</a:t>
            </a:r>
            <a:endParaRPr 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AMSR Summer SIC=0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79463" y="2076450"/>
          <a:ext cx="8167687" cy="4324350"/>
        </p:xfrm>
        <a:graphic>
          <a:graphicData uri="http://schemas.openxmlformats.org/presentationml/2006/ole">
            <p:oleObj spid="_x0000_s33794" name="Regneark" r:id="rId3" imgW="7188200" imgH="38100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Weather filters</a:t>
            </a:r>
          </a:p>
        </p:txBody>
      </p:sp>
      <p:sp>
        <p:nvSpPr>
          <p:cNvPr id="3481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Weather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filters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are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supposed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remove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open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water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points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that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show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ice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because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of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atmospheric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influence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(set SIC=0) .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We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have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established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further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artificial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datasets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at 20, 25 and 30% SIC for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testing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of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weather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filters.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601663"/>
            <a:ext cx="4546600" cy="922337"/>
          </a:xfrm>
        </p:spPr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Weather filters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4191000"/>
            <a:ext cx="3881438" cy="2520950"/>
          </a:xfrm>
        </p:spPr>
      </p:pic>
      <p:sp>
        <p:nvSpPr>
          <p:cNvPr id="5" name="Rectangle 4"/>
          <p:cNvSpPr/>
          <p:nvPr/>
        </p:nvSpPr>
        <p:spPr>
          <a:xfrm>
            <a:off x="884238" y="5557838"/>
            <a:ext cx="1584325" cy="1119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-103" charset="0"/>
              <a:buNone/>
              <a:defRPr/>
            </a:pPr>
            <a:endParaRPr lang="da-DK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1452563"/>
            <a:ext cx="38369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100" y="1452563"/>
            <a:ext cx="3822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08563" y="2749550"/>
            <a:ext cx="1563687" cy="1079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-103" charset="0"/>
              <a:buNone/>
              <a:defRPr/>
            </a:pPr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812800" y="2749550"/>
            <a:ext cx="1584325" cy="1079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-103" charset="0"/>
              <a:buNone/>
              <a:defRPr/>
            </a:pPr>
            <a:endParaRPr lang="da-DK"/>
          </a:p>
        </p:txBody>
      </p:sp>
      <p:sp>
        <p:nvSpPr>
          <p:cNvPr id="35849" name="TextBox 11"/>
          <p:cNvSpPr txBox="1">
            <a:spLocks noChangeArrowheads="1"/>
          </p:cNvSpPr>
          <p:nvPr/>
        </p:nvSpPr>
        <p:spPr bwMode="auto">
          <a:xfrm>
            <a:off x="1100138" y="3170238"/>
            <a:ext cx="4810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/>
              <a:t>ICE</a:t>
            </a:r>
          </a:p>
        </p:txBody>
      </p:sp>
      <p:sp>
        <p:nvSpPr>
          <p:cNvPr id="35850" name="TextBox 12"/>
          <p:cNvSpPr txBox="1">
            <a:spLocks noChangeArrowheads="1"/>
          </p:cNvSpPr>
          <p:nvPr/>
        </p:nvSpPr>
        <p:spPr bwMode="auto">
          <a:xfrm>
            <a:off x="5295900" y="3170238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/>
              <a:t>ICE</a:t>
            </a:r>
          </a:p>
        </p:txBody>
      </p:sp>
      <p:sp>
        <p:nvSpPr>
          <p:cNvPr id="35851" name="TextBox 13"/>
          <p:cNvSpPr txBox="1">
            <a:spLocks noChangeArrowheads="1"/>
          </p:cNvSpPr>
          <p:nvPr/>
        </p:nvSpPr>
        <p:spPr bwMode="auto">
          <a:xfrm>
            <a:off x="1127125" y="6002338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/>
              <a:t>ICE</a:t>
            </a:r>
          </a:p>
        </p:txBody>
      </p:sp>
      <p:grpSp>
        <p:nvGrpSpPr>
          <p:cNvPr id="35852" name="Group 15"/>
          <p:cNvGrpSpPr>
            <a:grpSpLocks/>
          </p:cNvGrpSpPr>
          <p:nvPr/>
        </p:nvGrpSpPr>
        <p:grpSpPr bwMode="auto">
          <a:xfrm>
            <a:off x="4883150" y="4260850"/>
            <a:ext cx="3778250" cy="2520950"/>
            <a:chOff x="4544859" y="3789040"/>
            <a:chExt cx="3661884" cy="2376264"/>
          </a:xfrm>
        </p:grpSpPr>
        <p:pic>
          <p:nvPicPr>
            <p:cNvPr id="3585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44859" y="3789040"/>
              <a:ext cx="366188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715645" y="5013085"/>
              <a:ext cx="1440136" cy="10085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-103" charset="0"/>
                <a:buNone/>
                <a:defRPr/>
              </a:pPr>
              <a:endParaRPr lang="da-DK"/>
            </a:p>
          </p:txBody>
        </p:sp>
        <p:sp>
          <p:nvSpPr>
            <p:cNvPr id="35856" name="TextBox 14"/>
            <p:cNvSpPr txBox="1">
              <a:spLocks noChangeArrowheads="1"/>
            </p:cNvSpPr>
            <p:nvPr/>
          </p:nvSpPr>
          <p:spPr bwMode="auto">
            <a:xfrm>
              <a:off x="4932040" y="5373216"/>
              <a:ext cx="478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a-DK"/>
                <a:t>ICE</a:t>
              </a:r>
            </a:p>
          </p:txBody>
        </p:sp>
      </p:grpSp>
      <p:pic>
        <p:nvPicPr>
          <p:cNvPr id="3585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746125"/>
            <a:ext cx="352742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Weather filters</a:t>
            </a:r>
          </a:p>
        </p:txBody>
      </p:sp>
      <p:sp>
        <p:nvSpPr>
          <p:cNvPr id="3686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Tested and we found that they remove ice up to sic&gt;25%</a:t>
            </a:r>
          </a:p>
          <a:p>
            <a:r>
              <a:rPr lang="da-DK" smtClean="0">
                <a:ea typeface="ＭＳ Ｐゴシック" charset="-128"/>
                <a:cs typeface="ＭＳ Ｐゴシック" charset="-128"/>
              </a:rPr>
              <a:t>We therefore generated a subset of RRDP with appended ERA Interim</a:t>
            </a:r>
          </a:p>
          <a:p>
            <a:pPr lvl="1"/>
            <a:r>
              <a:rPr lang="da-DK" smtClean="0"/>
              <a:t>Calculated corrections of TBs due to wind, water vapour and temp. Tried CLW but it was bad</a:t>
            </a:r>
          </a:p>
          <a:p>
            <a:r>
              <a:rPr lang="da-DK" smtClean="0">
                <a:ea typeface="ＭＳ Ｐゴシック" charset="-128"/>
                <a:cs typeface="ＭＳ Ｐゴシック" charset="-128"/>
              </a:rPr>
              <a:t>Applied all algorithms to this new set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71801" y="-76200"/>
            <a:ext cx="6172200" cy="827088"/>
          </a:xfrm>
        </p:spPr>
        <p:txBody>
          <a:bodyPr/>
          <a:lstStyle/>
          <a:p>
            <a:pPr>
              <a:buFont typeface="Arial" pitchFamily="-1" charset="0"/>
              <a:buNone/>
              <a:defRPr/>
            </a:pPr>
            <a:r>
              <a:rPr lang="da-DK" i="1" dirty="0" err="1" smtClean="0">
                <a:effectLst>
                  <a:outerShdw blurRad="50800" dist="38100" dir="2700000" algn="tl" rotWithShape="0">
                    <a:srgbClr val="000000">
                      <a:alpha val="76000"/>
                    </a:srgbClr>
                  </a:outerShdw>
                </a:effectLst>
              </a:rPr>
              <a:t>Atmospheric</a:t>
            </a:r>
            <a:r>
              <a:rPr lang="da-DK" i="1" dirty="0" smtClean="0">
                <a:effectLst>
                  <a:outerShdw blurRad="50800" dist="38100" dir="2700000" algn="tl" rotWithShape="0">
                    <a:srgbClr val="000000">
                      <a:alpha val="76000"/>
                    </a:srgbClr>
                  </a:outerShdw>
                </a:effectLst>
              </a:rPr>
              <a:t> </a:t>
            </a:r>
            <a:r>
              <a:rPr lang="da-DK" i="1" dirty="0" err="1" smtClean="0">
                <a:effectLst>
                  <a:outerShdw blurRad="50800" dist="38100" dir="2700000" algn="tl" rotWithShape="0">
                    <a:srgbClr val="000000">
                      <a:alpha val="76000"/>
                    </a:srgbClr>
                  </a:outerShdw>
                </a:effectLst>
              </a:rPr>
              <a:t>correction</a:t>
            </a:r>
            <a:endParaRPr lang="en-US" i="1" dirty="0">
              <a:effectLst>
                <a:outerShdw blurRad="50800" dist="38100" dir="27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04950"/>
            <a:ext cx="4044950" cy="765175"/>
          </a:xfrm>
          <a:noFill/>
        </p:spPr>
      </p:pic>
      <p:pic>
        <p:nvPicPr>
          <p:cNvPr id="788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198688"/>
            <a:ext cx="4044950" cy="663575"/>
          </a:xfrm>
          <a:noFill/>
        </p:spPr>
      </p:pic>
      <p:pic>
        <p:nvPicPr>
          <p:cNvPr id="7885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" y="2819400"/>
            <a:ext cx="4044950" cy="682625"/>
          </a:xfrm>
          <a:noFill/>
        </p:spPr>
      </p:pic>
      <p:pic>
        <p:nvPicPr>
          <p:cNvPr id="7885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3886200"/>
            <a:ext cx="8374063" cy="690563"/>
          </a:xfrm>
          <a:noFill/>
        </p:spPr>
      </p:pic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4970463" y="1666875"/>
            <a:ext cx="3027362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a-DK">
                <a:solidFill>
                  <a:srgbClr val="FF6303"/>
                </a:solidFill>
              </a:rPr>
              <a:t>Upwelling + surface contrib.</a:t>
            </a:r>
            <a:endParaRPr lang="en-US">
              <a:solidFill>
                <a:srgbClr val="FF6303"/>
              </a:solidFill>
            </a:endParaRPr>
          </a:p>
        </p:txBody>
      </p:sp>
      <p:sp>
        <p:nvSpPr>
          <p:cNvPr id="78856" name="Text Box 9"/>
          <p:cNvSpPr txBox="1">
            <a:spLocks noChangeArrowheads="1"/>
          </p:cNvSpPr>
          <p:nvPr/>
        </p:nvSpPr>
        <p:spPr bwMode="auto">
          <a:xfrm>
            <a:off x="4970463" y="2343150"/>
            <a:ext cx="33020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a-DK">
                <a:solidFill>
                  <a:srgbClr val="FF6303"/>
                </a:solidFill>
              </a:rPr>
              <a:t>Reflected downwelling contrib.</a:t>
            </a:r>
            <a:endParaRPr lang="en-US">
              <a:solidFill>
                <a:srgbClr val="FF6303"/>
              </a:solidFill>
            </a:endParaRPr>
          </a:p>
        </p:txBody>
      </p:sp>
      <p:sp>
        <p:nvSpPr>
          <p:cNvPr id="78857" name="Text Box 10"/>
          <p:cNvSpPr txBox="1">
            <a:spLocks noChangeArrowheads="1"/>
          </p:cNvSpPr>
          <p:nvPr/>
        </p:nvSpPr>
        <p:spPr bwMode="auto">
          <a:xfrm>
            <a:off x="4970463" y="2994025"/>
            <a:ext cx="2390775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a-DK">
                <a:solidFill>
                  <a:srgbClr val="FF6303"/>
                </a:solidFill>
              </a:rPr>
              <a:t>Reflected sky contrib.</a:t>
            </a:r>
            <a:endParaRPr lang="en-US">
              <a:solidFill>
                <a:srgbClr val="FF6303"/>
              </a:solidFill>
            </a:endParaRPr>
          </a:p>
        </p:txBody>
      </p:sp>
      <p:sp>
        <p:nvSpPr>
          <p:cNvPr id="78858" name="Tekstboks 9"/>
          <p:cNvSpPr txBox="1">
            <a:spLocks noChangeArrowheads="1"/>
          </p:cNvSpPr>
          <p:nvPr/>
        </p:nvSpPr>
        <p:spPr bwMode="auto">
          <a:xfrm>
            <a:off x="2133600" y="5410200"/>
            <a:ext cx="267493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a-DK" sz="3600"/>
              <a:t>T</a:t>
            </a:r>
            <a:r>
              <a:rPr lang="da-DK" sz="3600" baseline="-25000"/>
              <a:t>ap </a:t>
            </a:r>
            <a:r>
              <a:rPr lang="da-DK" sz="3600"/>
              <a:t>= εT</a:t>
            </a:r>
            <a:r>
              <a:rPr lang="da-DK" sz="3600" baseline="-25000"/>
              <a:t>s </a:t>
            </a:r>
            <a:r>
              <a:rPr lang="da-DK" sz="3600"/>
              <a:t>+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el 1"/>
          <p:cNvSpPr>
            <a:spLocks noGrp="1"/>
          </p:cNvSpPr>
          <p:nvPr>
            <p:ph type="title"/>
          </p:nvPr>
        </p:nvSpPr>
        <p:spPr>
          <a:xfrm>
            <a:off x="381000" y="915988"/>
            <a:ext cx="3494087" cy="4646612"/>
          </a:xfrm>
        </p:spPr>
        <p:txBody>
          <a:bodyPr/>
          <a:lstStyle/>
          <a:p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Atmospheric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>  </a:t>
            </a:r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correction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a-DK" sz="3200" dirty="0" smtClean="0">
                <a:ea typeface="ＭＳ Ｐゴシック" charset="-128"/>
                <a:cs typeface="ＭＳ Ｐゴシック" charset="-128"/>
              </a:rPr>
            </a:br>
            <a:r>
              <a:rPr lang="da-DK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a-DK" sz="3200" dirty="0" smtClean="0">
                <a:ea typeface="ＭＳ Ｐゴシック" charset="-128"/>
                <a:cs typeface="ＭＳ Ｐゴシック" charset="-128"/>
              </a:rPr>
            </a:br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Stdev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> at SIC=0</a:t>
            </a:r>
            <a:br>
              <a:rPr lang="da-DK" sz="3200" dirty="0" smtClean="0">
                <a:ea typeface="ＭＳ Ｐゴシック" charset="-128"/>
                <a:cs typeface="ＭＳ Ｐゴシック" charset="-128"/>
              </a:rPr>
            </a:br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before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> and </a:t>
            </a:r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after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> Atm </a:t>
            </a:r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correction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a-DK" sz="3200" dirty="0" smtClean="0">
                <a:ea typeface="ＭＳ Ｐゴシック" charset="-128"/>
                <a:cs typeface="ＭＳ Ｐゴシック" charset="-128"/>
              </a:rPr>
            </a:br>
            <a:r>
              <a:rPr lang="da-DK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a-DK" sz="3200" dirty="0" smtClean="0">
                <a:ea typeface="ＭＳ Ｐゴシック" charset="-128"/>
                <a:cs typeface="ＭＳ Ｐゴシック" charset="-128"/>
              </a:rPr>
            </a:br>
            <a:r>
              <a:rPr lang="da-DK" sz="3200" dirty="0" smtClean="0">
                <a:ea typeface="ＭＳ Ｐゴシック" charset="-128"/>
                <a:cs typeface="ＭＳ Ｐゴシック" charset="-128"/>
              </a:rPr>
              <a:t>Still </a:t>
            </a:r>
            <a:r>
              <a:rPr lang="da-DK" sz="3200" dirty="0" err="1" smtClean="0">
                <a:ea typeface="ＭＳ Ｐゴシック" charset="-128"/>
                <a:cs typeface="ＭＳ Ｐゴシック" charset="-128"/>
              </a:rPr>
              <a:t>no</a:t>
            </a:r>
            <a:r>
              <a:rPr lang="da-DK" sz="3200" dirty="0" smtClean="0">
                <a:ea typeface="ＭＳ Ｐゴシック" charset="-128"/>
                <a:cs typeface="ＭＳ Ｐゴシック" charset="-128"/>
              </a:rPr>
              <a:t> WF</a:t>
            </a:r>
            <a:endParaRPr lang="da-DK" sz="32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2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848100" y="762000"/>
          <a:ext cx="5143500" cy="5810250"/>
        </p:xfrm>
        <a:graphic>
          <a:graphicData uri="http://schemas.openxmlformats.org/presentationml/2006/ole">
            <p:oleObj spid="_x0000_s43013" name="Dokument" r:id="rId3" imgW="6438900" imgH="62865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Atmospheric correction using RTM</a:t>
            </a:r>
          </a:p>
        </p:txBody>
      </p:sp>
      <p:sp>
        <p:nvSpPr>
          <p:cNvPr id="4403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CF algorithm before and after RTM correction with ERA INTERIM</a:t>
            </a:r>
          </a:p>
        </p:txBody>
      </p:sp>
      <p:pic>
        <p:nvPicPr>
          <p:cNvPr id="44036" name="Billed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4267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Billed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2799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Algorithm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evaluation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Pladsholder til indhold 2"/>
          <p:cNvSpPr>
            <a:spLocks noGrp="1"/>
          </p:cNvSpPr>
          <p:nvPr>
            <p:ph idx="1"/>
          </p:nvPr>
        </p:nvSpPr>
        <p:spPr>
          <a:xfrm>
            <a:off x="457200" y="1844675"/>
            <a:ext cx="8228013" cy="4784725"/>
          </a:xfrm>
        </p:spPr>
        <p:txBody>
          <a:bodyPr/>
          <a:lstStyle/>
          <a:p>
            <a:r>
              <a:rPr lang="da-DK" sz="2000" smtClean="0">
                <a:ea typeface="ＭＳ Ｐゴシック" charset="-128"/>
                <a:cs typeface="ＭＳ Ｐゴシック" charset="-128"/>
              </a:rPr>
              <a:t>Sensitivity to atmosphere</a:t>
            </a:r>
          </a:p>
          <a:p>
            <a:pPr lvl="1"/>
            <a:r>
              <a:rPr lang="da-DK" sz="1800" smtClean="0"/>
              <a:t>Open water dataset</a:t>
            </a:r>
          </a:p>
          <a:p>
            <a:pPr lvl="1"/>
            <a:r>
              <a:rPr lang="da-DK" sz="1800" smtClean="0"/>
              <a:t>Simulated data incl RTM corrected TBs from RRDP</a:t>
            </a:r>
          </a:p>
          <a:p>
            <a:pPr lvl="1"/>
            <a:r>
              <a:rPr lang="da-DK" sz="1800" smtClean="0"/>
              <a:t>Met/ocean data screening</a:t>
            </a:r>
          </a:p>
          <a:p>
            <a:r>
              <a:rPr lang="da-DK" sz="2000" smtClean="0">
                <a:ea typeface="ＭＳ Ｐゴシック" charset="-128"/>
                <a:cs typeface="ＭＳ Ｐゴシック" charset="-128"/>
              </a:rPr>
              <a:t>Sensitivity to emissivity variations</a:t>
            </a:r>
          </a:p>
          <a:p>
            <a:pPr lvl="1"/>
            <a:r>
              <a:rPr lang="da-DK" sz="1800" smtClean="0"/>
              <a:t>100% ice dataset</a:t>
            </a:r>
          </a:p>
          <a:p>
            <a:pPr lvl="1"/>
            <a:r>
              <a:rPr lang="da-DK" sz="1800" smtClean="0"/>
              <a:t>Simulated data</a:t>
            </a:r>
          </a:p>
          <a:p>
            <a:pPr lvl="1"/>
            <a:r>
              <a:rPr lang="da-DK" sz="1800" smtClean="0"/>
              <a:t>Snow/ice/atmosphere data screening	</a:t>
            </a:r>
          </a:p>
          <a:p>
            <a:r>
              <a:rPr lang="da-DK" sz="2000" smtClean="0">
                <a:ea typeface="ＭＳ Ｐゴシック" charset="-128"/>
                <a:cs typeface="ＭＳ Ｐゴシック" charset="-128"/>
              </a:rPr>
              <a:t>Summer performance (snow/ice melt and melt-ponds)</a:t>
            </a:r>
          </a:p>
          <a:p>
            <a:r>
              <a:rPr lang="da-DK" sz="2000" smtClean="0">
                <a:ea typeface="ＭＳ Ｐゴシック" charset="-128"/>
                <a:cs typeface="ＭＳ Ｐゴシック" charset="-128"/>
              </a:rPr>
              <a:t>SMMR vs SSMI vs AMSR-E performance</a:t>
            </a:r>
          </a:p>
          <a:p>
            <a:r>
              <a:rPr lang="da-DK" sz="2000" smtClean="0">
                <a:ea typeface="ＭＳ Ｐゴシック" charset="-128"/>
                <a:cs typeface="ＭＳ Ｐゴシック" charset="-128"/>
              </a:rPr>
              <a:t>Thin ice performance</a:t>
            </a:r>
          </a:p>
          <a:p>
            <a:r>
              <a:rPr lang="da-DK" sz="2000" smtClean="0">
                <a:ea typeface="ＭＳ Ｐゴシック" charset="-128"/>
                <a:cs typeface="ＭＳ Ｐゴシック" charset="-128"/>
              </a:rPr>
              <a:t>Potential resolution</a:t>
            </a:r>
          </a:p>
          <a:p>
            <a:endParaRPr lang="da-DK" sz="2000" smtClean="0">
              <a:ea typeface="ＭＳ Ｐゴシック" charset="-128"/>
              <a:cs typeface="ＭＳ Ｐゴシック" charset="-128"/>
            </a:endParaRPr>
          </a:p>
          <a:p>
            <a:pPr lvl="1"/>
            <a:endParaRPr lang="da-DK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IOMASA IRT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Simple assimilation of TB</a:t>
            </a:r>
            <a:r>
              <a:rPr lang="da-DK" dirty="0" smtClean="0"/>
              <a:t> (0Dvar)</a:t>
            </a:r>
          </a:p>
          <a:p>
            <a:r>
              <a:rPr lang="da-DK" dirty="0" smtClean="0"/>
              <a:t>RTM + </a:t>
            </a:r>
            <a:r>
              <a:rPr lang="da-DK" dirty="0" err="1" smtClean="0"/>
              <a:t>surface</a:t>
            </a:r>
            <a:r>
              <a:rPr lang="da-DK" dirty="0" smtClean="0"/>
              <a:t> </a:t>
            </a:r>
            <a:r>
              <a:rPr lang="da-DK" dirty="0" err="1" smtClean="0"/>
              <a:t>emisivity</a:t>
            </a:r>
            <a:r>
              <a:rPr lang="da-DK" dirty="0" smtClean="0"/>
              <a:t> forward model</a:t>
            </a:r>
          </a:p>
          <a:p>
            <a:r>
              <a:rPr lang="da-DK" dirty="0" err="1" smtClean="0"/>
              <a:t>Climatology</a:t>
            </a:r>
            <a:r>
              <a:rPr lang="da-DK" dirty="0" smtClean="0"/>
              <a:t> as </a:t>
            </a:r>
            <a:r>
              <a:rPr lang="da-DK" dirty="0" err="1" smtClean="0"/>
              <a:t>background</a:t>
            </a:r>
            <a:r>
              <a:rPr lang="da-DK" dirty="0" smtClean="0"/>
              <a:t> </a:t>
            </a:r>
            <a:r>
              <a:rPr lang="da-DK" dirty="0" err="1" smtClean="0"/>
              <a:t>state</a:t>
            </a:r>
            <a:endParaRPr lang="da-DK" dirty="0" smtClean="0"/>
          </a:p>
          <a:p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 6, 10, 18, 23 and 37</a:t>
            </a:r>
          </a:p>
          <a:p>
            <a:r>
              <a:rPr lang="da-DK" dirty="0" smtClean="0"/>
              <a:t>Not 89 pt.</a:t>
            </a:r>
          </a:p>
          <a:p>
            <a:r>
              <a:rPr lang="da-DK" dirty="0" err="1" smtClean="0"/>
              <a:t>No</a:t>
            </a:r>
            <a:r>
              <a:rPr lang="da-DK" dirty="0" smtClean="0"/>
              <a:t> SSMI </a:t>
            </a:r>
            <a:r>
              <a:rPr lang="da-DK" dirty="0" err="1" smtClean="0"/>
              <a:t>pt</a:t>
            </a:r>
            <a:endParaRPr lang="da-D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9475" y="1509713"/>
            <a:ext cx="1909763" cy="2452687"/>
          </a:xfrm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47975" y="1509713"/>
            <a:ext cx="1914525" cy="2452687"/>
          </a:xfrm>
        </p:spPr>
      </p:pic>
      <p:pic>
        <p:nvPicPr>
          <p:cNvPr id="5018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818063" y="1509713"/>
            <a:ext cx="1909762" cy="2452687"/>
          </a:xfrm>
        </p:spPr>
      </p:pic>
      <p:pic>
        <p:nvPicPr>
          <p:cNvPr id="5018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788150" y="1509713"/>
            <a:ext cx="1911350" cy="2452687"/>
          </a:xfrm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475" y="4113213"/>
            <a:ext cx="1911350" cy="245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8063" y="4113213"/>
            <a:ext cx="1912937" cy="245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8150" y="4113213"/>
            <a:ext cx="1927225" cy="245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7975" y="4113213"/>
            <a:ext cx="1917700" cy="245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857625" y="785813"/>
            <a:ext cx="4400550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a-DK" sz="2800" b="1"/>
              <a:t>AMSR - February 4, 2006</a:t>
            </a:r>
            <a:endParaRPr lang="en-US" sz="2800" b="1"/>
          </a:p>
        </p:txBody>
      </p:sp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61263" y="1585913"/>
            <a:ext cx="1069975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91413" y="4191000"/>
            <a:ext cx="1184275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21325" y="1585913"/>
            <a:ext cx="1125538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21325" y="4191000"/>
            <a:ext cx="1176338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52825" y="4191000"/>
            <a:ext cx="11541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2738" y="4191000"/>
            <a:ext cx="1163637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81388" y="1585913"/>
            <a:ext cx="1192212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12888" y="1585913"/>
            <a:ext cx="1190625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160463" y="3578225"/>
            <a:ext cx="1663700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Ice concentration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3411538" y="3578225"/>
            <a:ext cx="1160462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MY-fraction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5310188" y="3578225"/>
            <a:ext cx="1517650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Ice temperature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7772400" y="3578225"/>
            <a:ext cx="806450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”Error”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7983538" y="6413500"/>
            <a:ext cx="534987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SST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301750" y="6413500"/>
            <a:ext cx="1333500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Water Vapour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3059113" y="6413500"/>
            <a:ext cx="1735137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Cloud liquid water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5310188" y="6413500"/>
            <a:ext cx="1206500" cy="301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da-DK" sz="1400" b="1">
                <a:solidFill>
                  <a:srgbClr val="FF000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RRDP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results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, SIC=0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sz="half" idx="2"/>
          </p:nvPr>
        </p:nvSpPr>
        <p:spPr>
          <a:xfrm>
            <a:off x="5364163" y="1989138"/>
            <a:ext cx="3454400" cy="2303462"/>
          </a:xfrm>
        </p:spPr>
        <p:txBody>
          <a:bodyPr/>
          <a:lstStyle/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Small RMS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error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1.71%</a:t>
            </a:r>
          </a:p>
          <a:p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Small bias</a:t>
            </a:r>
          </a:p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-0.05%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844674"/>
          <a:ext cx="4834880" cy="432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CF(rtm</a:t>
            </a:r>
            <a:r>
              <a:rPr lang="da-DK" dirty="0" smtClean="0"/>
              <a:t>) </a:t>
            </a:r>
            <a:r>
              <a:rPr lang="da-DK" dirty="0" err="1" smtClean="0"/>
              <a:t>vs</a:t>
            </a:r>
            <a:r>
              <a:rPr lang="da-DK" dirty="0" smtClean="0"/>
              <a:t> </a:t>
            </a:r>
            <a:r>
              <a:rPr lang="da-DK" dirty="0" err="1" smtClean="0"/>
              <a:t>IOMASA(irt</a:t>
            </a:r>
            <a:r>
              <a:rPr lang="da-DK" dirty="0" smtClean="0"/>
              <a:t>) for SIC=0</a:t>
            </a:r>
            <a:endParaRPr lang="da-DK" dirty="0"/>
          </a:p>
        </p:txBody>
      </p:sp>
      <p:pic>
        <p:nvPicPr>
          <p:cNvPr id="5" name="Picture 29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-18097" b="-18097"/>
          <a:stretch>
            <a:fillRect/>
          </a:stretch>
        </p:blipFill>
        <p:spPr bwMode="auto"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-18070" b="-18070"/>
          <a:stretch>
            <a:fillRect/>
          </a:stretch>
        </p:blipFill>
        <p:spPr bwMode="auto"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914400" y="6248400"/>
            <a:ext cx="3065337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Stdev=2.50 (</a:t>
            </a:r>
            <a:r>
              <a:rPr lang="da-DK" dirty="0" err="1" smtClean="0"/>
              <a:t>before</a:t>
            </a:r>
            <a:r>
              <a:rPr lang="da-DK" dirty="0" smtClean="0"/>
              <a:t> atm 4.3)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172200" y="6248400"/>
            <a:ext cx="1359003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Stdev=1.71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410200" y="5715000"/>
            <a:ext cx="2673779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Ice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conc</a:t>
            </a:r>
            <a:r>
              <a:rPr lang="da-DK" dirty="0" smtClean="0">
                <a:solidFill>
                  <a:srgbClr val="FF0000"/>
                </a:solidFill>
              </a:rPr>
              <a:t> in </a:t>
            </a:r>
            <a:r>
              <a:rPr lang="da-DK" dirty="0" err="1" smtClean="0">
                <a:solidFill>
                  <a:srgbClr val="FF0000"/>
                </a:solidFill>
              </a:rPr>
              <a:t>fractions</a:t>
            </a:r>
            <a:r>
              <a:rPr lang="da-DK" dirty="0" smtClean="0">
                <a:solidFill>
                  <a:srgbClr val="FF0000"/>
                </a:solidFill>
              </a:rPr>
              <a:t> of 1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795312" y="5715000"/>
            <a:ext cx="1557488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Ice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conc</a:t>
            </a:r>
            <a:r>
              <a:rPr lang="da-DK" dirty="0" smtClean="0">
                <a:solidFill>
                  <a:srgbClr val="FF0000"/>
                </a:solidFill>
              </a:rPr>
              <a:t> in %</a:t>
            </a:r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err="1" smtClean="0">
                <a:ea typeface="ＭＳ Ｐゴシック" charset="-128"/>
                <a:cs typeface="ＭＳ Ｐゴシック" charset="-128"/>
              </a:rPr>
              <a:t>Algorithm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sz="2800" dirty="0" err="1" smtClean="0">
                <a:ea typeface="ＭＳ Ｐゴシック" charset="-128"/>
                <a:cs typeface="ＭＳ Ｐゴシック" charset="-128"/>
              </a:rPr>
              <a:t>comparison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, SIC=15%, 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AMSR, </a:t>
            </a:r>
            <a:r>
              <a:rPr lang="da-DK" sz="2800" dirty="0" err="1" smtClean="0">
                <a:ea typeface="ＭＳ Ｐゴシック" charset="-128"/>
                <a:cs typeface="ＭＳ Ｐゴシック" charset="-128"/>
              </a:rPr>
              <a:t>no</a:t>
            </a:r>
            <a:r>
              <a:rPr lang="da-DK" sz="2800" dirty="0" smtClean="0">
                <a:ea typeface="ＭＳ Ｐゴシック" charset="-128"/>
                <a:cs typeface="ＭＳ Ｐゴシック" charset="-128"/>
              </a:rPr>
              <a:t> WF</a:t>
            </a:r>
            <a:endParaRPr lang="da-DK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/>
        </p:nvGraphicFramePr>
        <p:xfrm>
          <a:off x="381000" y="1600200"/>
          <a:ext cx="85661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0" smtClean="0">
                <a:ea typeface="ＭＳ Ｐゴシック" charset="-128"/>
                <a:cs typeface="ＭＳ Ｐゴシック" charset="-128"/>
              </a:rPr>
              <a:t>Use SMOS-ice product to identify extensive areas of thin ice (2010)</a:t>
            </a:r>
          </a:p>
        </p:txBody>
      </p:sp>
      <p:pic>
        <p:nvPicPr>
          <p:cNvPr id="38915" name="Billede 5" descr="20121029_north_rfifiltered_GMT40HB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19050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Billede 7" descr="20121004_north_rfifiltered_GMT40HB_n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982788" y="-30480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FFFF00"/>
              </a:buClr>
              <a:buFont typeface="Arial" pitchFamily="-1" charset="0"/>
              <a:buNone/>
              <a:defRPr/>
            </a:pPr>
            <a:r>
              <a:rPr lang="da-DK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" charset="0"/>
                <a:cs typeface="ＭＳ Ｐゴシック" pitchFamily="-1" charset="-128"/>
              </a:rPr>
              <a:t>Thin 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3897312" cy="1143000"/>
          </a:xfrm>
        </p:spPr>
        <p:txBody>
          <a:bodyPr/>
          <a:lstStyle/>
          <a:p>
            <a:r>
              <a:rPr lang="da-DK" sz="1800" smtClean="0">
                <a:ea typeface="ＭＳ Ｐゴシック" charset="-128"/>
                <a:cs typeface="ＭＳ Ｐゴシック" charset="-128"/>
              </a:rPr>
              <a:t>Concentration of 100%  10 cm ice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16463" y="549275"/>
            <a:ext cx="38989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a-DK" dirty="0">
                <a:latin typeface="+mj-lt"/>
                <a:ea typeface="+mj-ea"/>
                <a:cs typeface="+mj-cs"/>
              </a:rPr>
              <a:t>Concentration of 100%  20 cm ice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Melt pond dataset distribution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1600200"/>
            <a:ext cx="8070850" cy="4525963"/>
          </a:xfrm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5589588"/>
            <a:ext cx="2112962" cy="106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8313" y="1077913"/>
            <a:ext cx="8228012" cy="1741487"/>
          </a:xfrm>
        </p:spPr>
        <p:txBody>
          <a:bodyPr/>
          <a:lstStyle/>
          <a:p>
            <a:r>
              <a:rPr lang="da-DK" sz="3200" dirty="0" smtClean="0"/>
              <a:t>SIC </a:t>
            </a:r>
            <a:r>
              <a:rPr lang="da-DK" sz="3200" b="0" dirty="0" err="1" smtClean="0"/>
              <a:t>vs</a:t>
            </a:r>
            <a:r>
              <a:rPr lang="da-DK" sz="3200" dirty="0" smtClean="0"/>
              <a:t> (1-OW)</a:t>
            </a:r>
            <a:br>
              <a:rPr lang="da-DK" sz="3200" dirty="0" smtClean="0"/>
            </a:br>
            <a:r>
              <a:rPr lang="da-DK" sz="3200" dirty="0" smtClean="0"/>
              <a:t>OW is </a:t>
            </a:r>
            <a:r>
              <a:rPr lang="da-DK" sz="3200" dirty="0" err="1" smtClean="0"/>
              <a:t>melt</a:t>
            </a:r>
            <a:r>
              <a:rPr lang="da-DK" sz="3200" dirty="0" smtClean="0"/>
              <a:t> ponds + </a:t>
            </a:r>
            <a:r>
              <a:rPr lang="da-DK" sz="3200" dirty="0" err="1" smtClean="0"/>
              <a:t>leads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err="1" smtClean="0">
                <a:solidFill>
                  <a:schemeClr val="bg1"/>
                </a:solidFill>
              </a:rPr>
              <a:t>Combination</a:t>
            </a:r>
            <a:r>
              <a:rPr lang="da-DK" sz="2400" dirty="0" smtClean="0">
                <a:solidFill>
                  <a:schemeClr val="bg1"/>
                </a:solidFill>
              </a:rPr>
              <a:t> of </a:t>
            </a:r>
            <a:r>
              <a:rPr lang="da-DK" sz="2400" dirty="0" err="1" smtClean="0">
                <a:solidFill>
                  <a:schemeClr val="bg1"/>
                </a:solidFill>
              </a:rPr>
              <a:t>melted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snow/ice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that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causes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overestimation</a:t>
            </a:r>
            <a:r>
              <a:rPr lang="da-DK" sz="2400" dirty="0" smtClean="0">
                <a:solidFill>
                  <a:schemeClr val="bg1"/>
                </a:solidFill>
              </a:rPr>
              <a:t> and OW </a:t>
            </a:r>
            <a:r>
              <a:rPr lang="da-DK" sz="2400" dirty="0" err="1" smtClean="0">
                <a:solidFill>
                  <a:schemeClr val="bg1"/>
                </a:solidFill>
              </a:rPr>
              <a:t>that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does</a:t>
            </a:r>
            <a:r>
              <a:rPr lang="da-DK" sz="2400" dirty="0" smtClean="0">
                <a:solidFill>
                  <a:schemeClr val="bg1"/>
                </a:solidFill>
              </a:rPr>
              <a:t> the </a:t>
            </a:r>
            <a:r>
              <a:rPr lang="da-DK" sz="2400" dirty="0" err="1" smtClean="0">
                <a:solidFill>
                  <a:schemeClr val="bg1"/>
                </a:solidFill>
              </a:rPr>
              <a:t>opposite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-21221" b="-21221"/>
          <a:stretch>
            <a:fillRect/>
          </a:stretch>
        </p:blipFill>
        <p:spPr bwMode="auto">
          <a:xfrm>
            <a:off x="457200" y="2667000"/>
            <a:ext cx="40370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-20893" b="-20893"/>
          <a:stretch>
            <a:fillRect/>
          </a:stretch>
        </p:blipFill>
        <p:spPr bwMode="auto">
          <a:xfrm>
            <a:off x="4646613" y="2654300"/>
            <a:ext cx="40386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200" y="-304800"/>
            <a:ext cx="6248400" cy="1141413"/>
          </a:xfrm>
          <a:effectLst>
            <a:outerShdw blurRad="50800" dist="38100" dir="18900000" algn="tr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buFont typeface="Arial" pitchFamily="-1" charset="0"/>
              <a:buNone/>
              <a:defRPr/>
            </a:pPr>
            <a:r>
              <a:rPr lang="da-DK" i="1" dirty="0" err="1" smtClean="0"/>
              <a:t>Convergence</a:t>
            </a:r>
            <a:r>
              <a:rPr lang="da-DK" i="1" dirty="0" smtClean="0"/>
              <a:t> at ca. 100%</a:t>
            </a:r>
            <a:endParaRPr lang="da-DK" i="1" dirty="0"/>
          </a:p>
        </p:txBody>
      </p:sp>
      <p:sp>
        <p:nvSpPr>
          <p:cNvPr id="22531" name="Pladsholder til indhold 2"/>
          <p:cNvSpPr>
            <a:spLocks noGrp="1"/>
          </p:cNvSpPr>
          <p:nvPr>
            <p:ph idx="1"/>
          </p:nvPr>
        </p:nvSpPr>
        <p:spPr>
          <a:xfrm>
            <a:off x="457200" y="930275"/>
            <a:ext cx="8228013" cy="1203325"/>
          </a:xfrm>
        </p:spPr>
        <p:txBody>
          <a:bodyPr/>
          <a:lstStyle/>
          <a:p>
            <a:r>
              <a:rPr lang="da-DK" sz="2400" smtClean="0">
                <a:ea typeface="ＭＳ Ｐゴシック" charset="-128"/>
                <a:cs typeface="ＭＳ Ｐゴシック" charset="-128"/>
              </a:rPr>
              <a:t>Deformation field between 20100109 and 20100110 from ENVISAT ASAR WSM</a:t>
            </a:r>
          </a:p>
        </p:txBody>
      </p:sp>
      <p:pic>
        <p:nvPicPr>
          <p:cNvPr id="22532" name="Billed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5410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kstboks 4"/>
          <p:cNvSpPr txBox="1">
            <a:spLocks noChangeArrowheads="1"/>
          </p:cNvSpPr>
          <p:nvPr/>
        </p:nvSpPr>
        <p:spPr bwMode="auto">
          <a:xfrm>
            <a:off x="6324600" y="2286000"/>
            <a:ext cx="264953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 sz="2400"/>
              <a:t>Dataset of daily data </a:t>
            </a:r>
          </a:p>
          <a:p>
            <a:r>
              <a:rPr lang="da-DK" sz="2400"/>
              <a:t>from June 2007</a:t>
            </a:r>
          </a:p>
          <a:p>
            <a:r>
              <a:rPr lang="da-DK" sz="2400"/>
              <a:t>to present </a:t>
            </a:r>
          </a:p>
          <a:p>
            <a:r>
              <a:rPr lang="da-DK" sz="2400"/>
              <a:t>exists from PolarView/MyOcean at DTU</a:t>
            </a:r>
          </a:p>
        </p:txBody>
      </p:sp>
      <p:sp>
        <p:nvSpPr>
          <p:cNvPr id="22534" name="Tekstboks 5"/>
          <p:cNvSpPr txBox="1">
            <a:spLocks noChangeArrowheads="1"/>
          </p:cNvSpPr>
          <p:nvPr/>
        </p:nvSpPr>
        <p:spPr bwMode="auto">
          <a:xfrm>
            <a:off x="6324600" y="5410200"/>
            <a:ext cx="2109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a-DK"/>
              <a:t>Red: Convergence</a:t>
            </a:r>
          </a:p>
          <a:p>
            <a:r>
              <a:rPr lang="da-DK"/>
              <a:t>Blue: Divergence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1063625"/>
            <a:ext cx="8228012" cy="1141413"/>
          </a:xfrm>
        </p:spPr>
        <p:txBody>
          <a:bodyPr/>
          <a:lstStyle/>
          <a:p>
            <a:r>
              <a:rPr lang="da-DK" sz="3200" smtClean="0">
                <a:ea typeface="ＭＳ Ｐゴシック" charset="-128"/>
                <a:cs typeface="ＭＳ Ｐゴシック" charset="-128"/>
              </a:rPr>
              <a:t>Data format for validation data</a:t>
            </a:r>
            <a:br>
              <a:rPr lang="da-DK" sz="3200" smtClean="0">
                <a:ea typeface="ＭＳ Ｐゴシック" charset="-128"/>
                <a:cs typeface="ＭＳ Ｐゴシック" charset="-128"/>
              </a:rPr>
            </a:br>
            <a:r>
              <a:rPr lang="da-DK" sz="3200" smtClean="0">
                <a:ea typeface="ＭＳ Ｐゴシック" charset="-128"/>
                <a:cs typeface="ＭＳ Ｐゴシック" charset="-128"/>
              </a:rPr>
              <a:t>Simple comma separated ASCII text file (.csv)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550" y="2786063"/>
            <a:ext cx="8880475" cy="25876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5837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We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select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a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relatively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simple and linear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algorithm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(CF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or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OSISAF)</a:t>
            </a:r>
          </a:p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We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perform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atmospheric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correction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TBs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reduce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atm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noise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We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apply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dynamic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tie-points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accomodate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residual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sensor drift and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seasonal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cycle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in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signatures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endParaRPr lang="da-DK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468313" y="2592388"/>
            <a:ext cx="8228012" cy="1141412"/>
          </a:xfrm>
        </p:spPr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The end </a:t>
            </a:r>
          </a:p>
        </p:txBody>
      </p:sp>
      <p:sp>
        <p:nvSpPr>
          <p:cNvPr id="60419" name="Pladsholder til indhold 2"/>
          <p:cNvSpPr>
            <a:spLocks noGrp="1"/>
          </p:cNvSpPr>
          <p:nvPr>
            <p:ph idx="1"/>
          </p:nvPr>
        </p:nvSpPr>
        <p:spPr>
          <a:xfrm>
            <a:off x="457200" y="4114800"/>
            <a:ext cx="8228013" cy="20097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a-DK" smtClean="0">
                <a:ea typeface="ＭＳ Ｐゴシック" charset="-128"/>
                <a:cs typeface="ＭＳ Ｐゴシック" charset="-128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Distribution of validation data </a:t>
            </a:r>
            <a:br>
              <a:rPr lang="da-DK" smtClean="0">
                <a:ea typeface="ＭＳ Ｐゴシック" charset="-128"/>
                <a:cs typeface="ＭＳ Ｐゴシック" charset="-128"/>
              </a:rPr>
            </a:br>
            <a:r>
              <a:rPr lang="da-DK" smtClean="0">
                <a:ea typeface="ＭＳ Ｐゴシック" charset="-128"/>
                <a:cs typeface="ＭＳ Ｐゴシック" charset="-128"/>
              </a:rPr>
              <a:t>(2008 example)</a:t>
            </a:r>
          </a:p>
        </p:txBody>
      </p:sp>
      <p:pic>
        <p:nvPicPr>
          <p:cNvPr id="23555" name="Billede 4" descr="DTU-SIC1-AMSR-S-RRDP.text-2008-plot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42545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Billede 6" descr="DTU-SIC1-AMSR-N-RRDP.text-2008-plot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4865687" cy="1141412"/>
          </a:xfrm>
        </p:spPr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Algorithm portefolio</a:t>
            </a:r>
          </a:p>
        </p:txBody>
      </p:sp>
      <p:sp>
        <p:nvSpPr>
          <p:cNvPr id="27651" name="Pladsholder til indhold 2"/>
          <p:cNvSpPr>
            <a:spLocks noGrp="1"/>
          </p:cNvSpPr>
          <p:nvPr>
            <p:ph idx="1"/>
          </p:nvPr>
        </p:nvSpPr>
        <p:spPr>
          <a:xfrm>
            <a:off x="457200" y="1844675"/>
            <a:ext cx="4038600" cy="4279900"/>
          </a:xfrm>
        </p:spPr>
        <p:txBody>
          <a:bodyPr/>
          <a:lstStyle/>
          <a:p>
            <a:r>
              <a:rPr lang="da-DK" dirty="0" err="1" smtClean="0">
                <a:ea typeface="ＭＳ Ｐゴシック" charset="-128"/>
                <a:cs typeface="ＭＳ Ｐゴシック" charset="-128"/>
              </a:rPr>
              <a:t>Some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new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algorithms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combinations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)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were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added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  <a:p>
            <a:endParaRPr lang="da-DK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652" name="Billed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38227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2286000" cy="3276600"/>
          </a:xfrm>
        </p:spPr>
        <p:txBody>
          <a:bodyPr/>
          <a:lstStyle/>
          <a:p>
            <a:r>
              <a:rPr lang="da-DK" dirty="0" smtClean="0">
                <a:ea typeface="ＭＳ Ｐゴシック" charset="-128"/>
                <a:cs typeface="ＭＳ Ｐゴシック" charset="-128"/>
              </a:rPr>
              <a:t>Main </a:t>
            </a:r>
            <a:r>
              <a:rPr lang="da-DK" dirty="0" err="1" smtClean="0">
                <a:ea typeface="ＭＳ Ｐゴシック" charset="-128"/>
                <a:cs typeface="ＭＳ Ｐゴシック" charset="-128"/>
              </a:rPr>
              <a:t>results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for SIC0 and 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SIC1</a:t>
            </a:r>
            <a:br>
              <a:rPr lang="da-DK" dirty="0" smtClean="0">
                <a:ea typeface="ＭＳ Ｐゴシック" charset="-128"/>
                <a:cs typeface="ＭＳ Ｐゴシック" charset="-128"/>
              </a:rPr>
            </a:br>
            <a:r>
              <a:rPr lang="da-DK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a-DK" dirty="0" smtClean="0">
                <a:ea typeface="ＭＳ Ｐゴシック" charset="-128"/>
                <a:cs typeface="ＭＳ Ｐゴシック" charset="-128"/>
              </a:rPr>
            </a:br>
            <a:r>
              <a:rPr lang="da-DK" dirty="0" err="1" smtClean="0">
                <a:ea typeface="ＭＳ Ｐゴシック" charset="-128"/>
                <a:cs typeface="ＭＳ Ｐゴシック" charset="-128"/>
              </a:rPr>
              <a:t>No</a:t>
            </a:r>
            <a:r>
              <a:rPr lang="da-DK" dirty="0" smtClean="0">
                <a:ea typeface="ＭＳ Ｐゴシック" charset="-128"/>
                <a:cs typeface="ＭＳ Ｐゴシック" charset="-128"/>
              </a:rPr>
              <a:t> WF!</a:t>
            </a:r>
            <a:endParaRPr lang="da-DK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603" name="Billed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838200"/>
            <a:ext cx="6027738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Workings of N90 algorithms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770572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28" name="Straight Connector 4"/>
          <p:cNvCxnSpPr>
            <a:cxnSpLocks noChangeShapeType="1"/>
          </p:cNvCxnSpPr>
          <p:nvPr/>
        </p:nvCxnSpPr>
        <p:spPr bwMode="auto">
          <a:xfrm>
            <a:off x="1979613" y="1700213"/>
            <a:ext cx="0" cy="374491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29" name="Straight Connector 5"/>
          <p:cNvCxnSpPr>
            <a:cxnSpLocks noChangeShapeType="1"/>
          </p:cNvCxnSpPr>
          <p:nvPr/>
        </p:nvCxnSpPr>
        <p:spPr bwMode="auto">
          <a:xfrm>
            <a:off x="6156325" y="2276475"/>
            <a:ext cx="0" cy="31686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charset="-128"/>
                <a:cs typeface="ＭＳ Ｐゴシック" charset="-128"/>
              </a:rPr>
              <a:t>Artificial data combinations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smtClean="0">
                <a:ea typeface="ＭＳ Ｐゴシック" charset="-128"/>
                <a:cs typeface="ＭＳ Ｐゴシック" charset="-128"/>
              </a:rPr>
              <a:t>Some algorithms have cut-offs/non-linearities  that does not allow a thorough validation at only 0 and 100% ice.</a:t>
            </a:r>
          </a:p>
          <a:p>
            <a:r>
              <a:rPr lang="da-DK" sz="2800" smtClean="0">
                <a:ea typeface="ＭＳ Ｐゴシック" charset="-128"/>
                <a:cs typeface="ＭＳ Ｐゴシック" charset="-128"/>
              </a:rPr>
              <a:t>We have generated a dataset of 15% ice and 85% ice using our 0% and 100%</a:t>
            </a:r>
          </a:p>
          <a:p>
            <a:r>
              <a:rPr lang="da-DK" sz="280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SIC15 </a:t>
            </a:r>
            <a:r>
              <a:rPr lang="da-DK" sz="2800" smtClean="0">
                <a:ea typeface="ＭＳ Ｐゴシック" charset="-128"/>
                <a:cs typeface="ＭＳ Ｐゴシック" charset="-128"/>
              </a:rPr>
              <a:t>= </a:t>
            </a:r>
            <a:r>
              <a:rPr lang="da-DK" sz="280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0.85</a:t>
            </a:r>
            <a:r>
              <a:rPr lang="da-DK" sz="2800" smtClean="0">
                <a:ea typeface="ＭＳ Ｐゴシック" charset="-128"/>
                <a:cs typeface="ＭＳ Ｐゴシック" charset="-128"/>
              </a:rPr>
              <a:t>*SIC0(t)+</a:t>
            </a:r>
            <a:r>
              <a:rPr lang="da-DK" sz="280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0.15</a:t>
            </a:r>
            <a:r>
              <a:rPr lang="da-DK" sz="2800" smtClean="0">
                <a:ea typeface="ＭＳ Ｐゴシック" charset="-128"/>
                <a:cs typeface="ＭＳ Ｐゴシック" charset="-128"/>
              </a:rPr>
              <a:t>*SIC100(avgFY)</a:t>
            </a:r>
          </a:p>
          <a:p>
            <a:r>
              <a:rPr lang="da-DK" sz="280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SIC85 </a:t>
            </a:r>
            <a:r>
              <a:rPr lang="da-DK" sz="2800" smtClean="0">
                <a:ea typeface="ＭＳ Ｐゴシック" charset="-128"/>
                <a:cs typeface="ＭＳ Ｐゴシック" charset="-128"/>
              </a:rPr>
              <a:t>= </a:t>
            </a:r>
            <a:r>
              <a:rPr lang="da-DK" sz="280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0.85</a:t>
            </a:r>
            <a:r>
              <a:rPr lang="da-DK" sz="2800" smtClean="0">
                <a:ea typeface="ＭＳ Ｐゴシック" charset="-128"/>
                <a:cs typeface="ＭＳ Ｐゴシック" charset="-128"/>
              </a:rPr>
              <a:t>*SIC100(t)+</a:t>
            </a:r>
            <a:r>
              <a:rPr lang="da-DK" sz="280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0.15</a:t>
            </a:r>
            <a:r>
              <a:rPr lang="da-DK" sz="2800" smtClean="0">
                <a:ea typeface="ＭＳ Ｐゴシック" charset="-128"/>
                <a:cs typeface="ＭＳ Ｐゴシック" charset="-128"/>
              </a:rPr>
              <a:t>*SIC0(avgW)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20700" y="774700"/>
          <a:ext cx="8102600" cy="5308600"/>
        </p:xfrm>
        <a:graphic>
          <a:graphicData uri="http://schemas.openxmlformats.org/presentationml/2006/ole">
            <p:oleObj spid="_x0000_s28674" name="Regneark" r:id="rId3" imgW="8102600" imgH="5308600" progId="Excel.Shee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13840</TotalTime>
  <Words>765</Words>
  <Application>Microsoft Macintosh PowerPoint</Application>
  <PresentationFormat>Skærmshow (4:3)</PresentationFormat>
  <Paragraphs>114</Paragraphs>
  <Slides>32</Slides>
  <Notes>2</Notes>
  <HiddenSlides>0</HiddenSlides>
  <MMClips>0</MMClips>
  <ScaleCrop>false</ScaleCrop>
  <HeadingPairs>
    <vt:vector size="8" baseType="variant">
      <vt:variant>
        <vt:lpstr>Designskabelon</vt:lpstr>
      </vt:variant>
      <vt:variant>
        <vt:i4>1</vt:i4>
      </vt:variant>
      <vt:variant>
        <vt:lpstr>Kæder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32</vt:i4>
      </vt:variant>
    </vt:vector>
  </HeadingPairs>
  <TitlesOfParts>
    <vt:vector size="35" baseType="lpstr">
      <vt:lpstr>Standarddesign</vt:lpstr>
      <vt:lpstr>Macintosh HD:Users:Leif:Desktop:SICCI_20130513:SICCI_PVASR_D2.6_Issue0.1_20130513_LTP.docx!OLE_LINK1</vt:lpstr>
      <vt:lpstr>Regneark</vt:lpstr>
      <vt:lpstr>Passive microwave measurements of sea ice</vt:lpstr>
      <vt:lpstr>Algorithm evaluation</vt:lpstr>
      <vt:lpstr>Convergence at ca. 100%</vt:lpstr>
      <vt:lpstr>Distribution of validation data  (2008 example)</vt:lpstr>
      <vt:lpstr>Algorithm portefolio</vt:lpstr>
      <vt:lpstr>Main results for SIC0 and SIC1  No WF!</vt:lpstr>
      <vt:lpstr>Workings of N90 algorithms</vt:lpstr>
      <vt:lpstr>Artificial data combinations</vt:lpstr>
      <vt:lpstr>Dias nummer 9</vt:lpstr>
      <vt:lpstr>Algorithm comparison, SIC=15%, AMSR, no WF</vt:lpstr>
      <vt:lpstr>Algorithm comparison, SIC=85%</vt:lpstr>
      <vt:lpstr>NT2</vt:lpstr>
      <vt:lpstr>AMSR Summer SIC=0</vt:lpstr>
      <vt:lpstr>Weather filters</vt:lpstr>
      <vt:lpstr>Weather filters</vt:lpstr>
      <vt:lpstr>Weather filters</vt:lpstr>
      <vt:lpstr>Atmospheric correction</vt:lpstr>
      <vt:lpstr>Atmospheric  correction  Stdev at SIC=0 before and after Atm correction  Still no WF</vt:lpstr>
      <vt:lpstr>Atmospheric correction using RTM</vt:lpstr>
      <vt:lpstr>IOMASA IRT</vt:lpstr>
      <vt:lpstr>Dias nummer 21</vt:lpstr>
      <vt:lpstr>RRDP results, SIC=0</vt:lpstr>
      <vt:lpstr>CF(rtm) vs IOMASA(irt) for SIC=0</vt:lpstr>
      <vt:lpstr>Algorithm comparison, SIC=15%, AMSR, no WF</vt:lpstr>
      <vt:lpstr>Use SMOS-ice product to identify extensive areas of thin ice (2010)</vt:lpstr>
      <vt:lpstr>Dias nummer 26</vt:lpstr>
      <vt:lpstr>Concentration of 100%  10 cm ice </vt:lpstr>
      <vt:lpstr>Melt pond dataset distribution</vt:lpstr>
      <vt:lpstr>SIC vs (1-OW) OW is melt ponds + leads Combination of melted snow/ice that causes overestimation and OW that does the opposite</vt:lpstr>
      <vt:lpstr>Data format for validation data Simple comma separated ASCII text file (.csv)</vt:lpstr>
      <vt:lpstr>Conclusions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Brian Hansen</dc:creator>
  <cp:lastModifiedBy>Leif Toudal Pedersen</cp:lastModifiedBy>
  <cp:revision>74</cp:revision>
  <dcterms:created xsi:type="dcterms:W3CDTF">2013-05-14T08:08:27Z</dcterms:created>
  <dcterms:modified xsi:type="dcterms:W3CDTF">2013-05-15T06:10:41Z</dcterms:modified>
</cp:coreProperties>
</file>