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2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F0A"/>
    <a:srgbClr val="FF7F0B"/>
    <a:srgbClr val="116E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3"/>
  </p:normalViewPr>
  <p:slideViewPr>
    <p:cSldViewPr snapToGrid="0" snapToObjects="1">
      <p:cViewPr>
        <p:scale>
          <a:sx n="113" d="100"/>
          <a:sy n="113" d="100"/>
        </p:scale>
        <p:origin x="4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18BC7-D201-BD40-A8AF-82BEC4D9BD83}" type="datetimeFigureOut">
              <a:rPr lang="en-US" smtClean="0"/>
              <a:t>8/29/20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3751B-4AA4-6449-9568-C11F0475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086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3751B-4AA4-6449-9568-C11F047520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84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3751B-4AA4-6449-9568-C11F047520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117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3751B-4AA4-6449-9568-C11F047520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74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12D2A-FD5C-474A-B7A4-B945E401F3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138C2-67D2-7D4D-A47A-A02DDAB28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954D6-1DBB-C441-9992-10E68213C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64728-2025-3245-A23E-085CFC4D1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9BA31-7232-B64A-8E79-34BA88F53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8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D79FA-4007-AC40-ABAC-8F73848C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47FCB-167A-1841-8F8B-BAD466DFA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DD42E-4258-D74F-85F0-90FEF0461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40202-1E3E-CD4E-A3FD-2E5796753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675C-D84A-8E40-94F6-37DE7E9A4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3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F6440-8BBE-7144-A2F8-8ECEAE1E1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974D25-9911-2845-BFAE-6286B4A26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7FC7C-9A2D-C04D-A91E-E3FCB06C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4253F-BCC4-C54E-BC5B-348C7C661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1E567-5531-3E4C-9250-E4247FEC2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D799F-A1F8-5F43-BF41-E252BCF50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6ABD2-65C8-D046-ABA9-A77471645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8CD49-3B01-DB40-A111-4EC6A3585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F8BDF-6F9C-9744-953C-55033ED3F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83FE1-CFEB-A146-9D61-D2EE0AED5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86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28D0B-43F3-AA41-B357-AE1E20931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390D6-22C3-394B-AB62-7F01B11BF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FE472-ECAC-FC41-8595-8EC6CB8B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3F1A0-251A-994D-ABA2-AE56B892F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B839A-F287-D448-A27D-430718A2B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26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674A-03AD-5245-86FD-DF0331943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D5807-E8B6-B74C-9F49-8C6B93CDE3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C163E-F4E8-5141-925A-F101A9843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32E01-8FC6-4F40-B4AA-D7125B9A7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D2E61-D6C3-094F-9E4B-0E01E03A0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72006-33C6-1E46-8BAD-F011EFEAB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93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FF748-5992-1B44-9AF4-BB0E48F48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D0AA74-864F-EC43-8054-1D9BBC6A8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A54A60-A0BC-9F42-8E92-22091BCFC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4B107C-7154-BE4D-B4A1-7D9A814E7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47D99A-8F83-D044-8219-D8F2B85D51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C8F099-74EB-4E43-9C1A-21A9E48EF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CB215D-A73C-7D4E-8EB5-83C398054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110070-EBA5-9D42-A055-83772064C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7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03474-1D5B-CC40-948F-331B08A54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032AE1-2125-7948-A385-25F57856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6BABB9-B71A-9D48-9FC5-76BF38A1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7C1469-FABE-924B-BD1E-E5D268D0A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D8B9BD-B266-5541-8B9D-3D37CAB80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EF4BF8-0805-FD45-A65A-AF541594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59506-1DC4-3A40-A2D3-38895146A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9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C225E-074F-F04C-96B1-AFB594DD0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71D95-BA62-3B43-A469-AC2F4BAA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2B1BC-7B2B-CA4C-9986-529F20615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72722-A088-5E47-9E95-D161A9548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BB9A85-FDEB-FB40-8C27-756F553E8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9A456-006F-7A4E-A7EA-FE999A249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6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97FB1-3550-2143-B02E-F675FB7DF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39765C-AF84-A647-B645-509313047E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363BF1-4A61-1841-A514-ECDF597B1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B1EE-8B6D-2A40-8BE4-8D5E53BEB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D6EFE7-3410-7E40-BB0A-31F053E7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FC31A-FC27-9748-9F5A-3C8C8ED3A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9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E30F8D-5C35-D44C-8037-B389EE967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FD3DF-28E0-A443-B27E-3FD703E8D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6F87B-844E-0F40-8788-BFE868541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736D7-D4A1-644A-98C2-F6CC79B65A50}" type="datetimeFigureOut">
              <a:rPr lang="en-US" smtClean="0"/>
              <a:t>8/28/20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DD7D7-8D54-6049-B1FB-9B62FEF12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08497-9B06-1A4A-9634-343E05F85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CB834-10A3-BA4A-B630-F50C6D9D5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1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cp.copernicus.org/articles/13/6687/2013/acp-13-6687-2013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gupubs.onlinelibrary.wiley.com/doi/full/10.1029/2020JD032710" TargetMode="External"/><Relationship Id="rId4" Type="http://schemas.openxmlformats.org/officeDocument/2006/relationships/hyperlink" Target="https://amt.copernicus.org/articles/13/323/2020/amt-13-323-2020-discussio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01C9C-E0F7-6E4E-B8D4-C88FD84D1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2885" y="1122363"/>
            <a:ext cx="10526485" cy="2387600"/>
          </a:xfrm>
        </p:spPr>
        <p:txBody>
          <a:bodyPr>
            <a:normAutofit/>
          </a:bodyPr>
          <a:lstStyle/>
          <a:p>
            <a:r>
              <a:rPr lang="en-US" sz="4400" dirty="0"/>
              <a:t>Description of Infrared Longwave, </a:t>
            </a:r>
            <a:r>
              <a:rPr lang="en-US" sz="4400" dirty="0" err="1"/>
              <a:t>Midwave</a:t>
            </a:r>
            <a:r>
              <a:rPr lang="en-US" sz="4400" dirty="0"/>
              <a:t>, and Shortwave Bands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E1796B-6AFB-7441-809E-3CD8C14B6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39690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Eric S. Maddy</a:t>
            </a:r>
            <a:r>
              <a:rPr lang="en-US" sz="32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</a:p>
          <a:p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2020/08/31</a:t>
            </a:r>
          </a:p>
          <a:p>
            <a:r>
              <a:rPr lang="en-US" sz="20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RTi, NOAA/NESDIS/STAR</a:t>
            </a:r>
          </a:p>
        </p:txBody>
      </p:sp>
    </p:spTree>
    <p:extLst>
      <p:ext uri="{BB962C8B-B14F-4D97-AF65-F5344CB8AC3E}">
        <p14:creationId xmlns:p14="http://schemas.microsoft.com/office/powerpoint/2010/main" val="1576310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7674E5B-37FF-7040-8E52-E1D118C09E8E}"/>
              </a:ext>
            </a:extLst>
          </p:cNvPr>
          <p:cNvGrpSpPr/>
          <p:nvPr/>
        </p:nvGrpSpPr>
        <p:grpSpPr>
          <a:xfrm>
            <a:off x="446450" y="985463"/>
            <a:ext cx="7417390" cy="5563042"/>
            <a:chOff x="446450" y="985463"/>
            <a:chExt cx="7417390" cy="5563042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6FE2573-559A-9640-8DBE-6AA503301D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446450" y="985463"/>
              <a:ext cx="7417390" cy="5563042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F4CEAEF-96E6-AC44-AA62-EC082798F1B4}"/>
                </a:ext>
              </a:extLst>
            </p:cNvPr>
            <p:cNvSpPr/>
            <p:nvPr/>
          </p:nvSpPr>
          <p:spPr>
            <a:xfrm>
              <a:off x="2922853" y="1604264"/>
              <a:ext cx="2303370" cy="437640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F7C9FB-5220-F742-9B04-22A9845B9FB6}"/>
                </a:ext>
              </a:extLst>
            </p:cNvPr>
            <p:cNvSpPr/>
            <p:nvPr/>
          </p:nvSpPr>
          <p:spPr>
            <a:xfrm>
              <a:off x="1347010" y="1604264"/>
              <a:ext cx="1575843" cy="437640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CB973D3-2447-F641-9459-4F3DA5C4EF11}"/>
                </a:ext>
              </a:extLst>
            </p:cNvPr>
            <p:cNvSpPr/>
            <p:nvPr/>
          </p:nvSpPr>
          <p:spPr>
            <a:xfrm>
              <a:off x="5226224" y="1604264"/>
              <a:ext cx="1902354" cy="437640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C879AB3-375A-4049-BDDC-FBEB321B7771}"/>
                </a:ext>
              </a:extLst>
            </p:cNvPr>
            <p:cNvSpPr txBox="1"/>
            <p:nvPr/>
          </p:nvSpPr>
          <p:spPr>
            <a:xfrm>
              <a:off x="1597475" y="1605546"/>
              <a:ext cx="1147964" cy="349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  <a:latin typeface="+mj-lt"/>
                </a:rPr>
                <a:t>Longwave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A2232EA-4EA3-2843-A5F9-1325E42CA257}"/>
                </a:ext>
              </a:extLst>
            </p:cNvPr>
            <p:cNvSpPr txBox="1"/>
            <p:nvPr/>
          </p:nvSpPr>
          <p:spPr>
            <a:xfrm>
              <a:off x="3513865" y="1605546"/>
              <a:ext cx="1147964" cy="349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rgbClr val="FF0000"/>
                  </a:solidFill>
                  <a:latin typeface="+mj-lt"/>
                </a:rPr>
                <a:t>Midwave</a:t>
              </a:r>
              <a:endParaRPr lang="en-US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74BD427-6819-1F4E-8113-ED5707F618BE}"/>
                </a:ext>
              </a:extLst>
            </p:cNvPr>
            <p:cNvSpPr txBox="1"/>
            <p:nvPr/>
          </p:nvSpPr>
          <p:spPr>
            <a:xfrm>
              <a:off x="5573845" y="1605546"/>
              <a:ext cx="11852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  <a:latin typeface="+mj-lt"/>
                </a:rPr>
                <a:t>Shortwave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E1E70F60-809A-3649-A547-1C53418EB2AC}"/>
                </a:ext>
              </a:extLst>
            </p:cNvPr>
            <p:cNvCxnSpPr>
              <a:cxnSpLocks/>
              <a:stCxn id="4" idx="1"/>
            </p:cNvCxnSpPr>
            <p:nvPr/>
          </p:nvCxnSpPr>
          <p:spPr>
            <a:xfrm flipH="1">
              <a:off x="1347010" y="1780130"/>
              <a:ext cx="250465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DF88C0B-4108-F64E-9ED9-A01667C59BFC}"/>
                </a:ext>
              </a:extLst>
            </p:cNvPr>
            <p:cNvCxnSpPr>
              <a:cxnSpLocks/>
            </p:cNvCxnSpPr>
            <p:nvPr/>
          </p:nvCxnSpPr>
          <p:spPr>
            <a:xfrm>
              <a:off x="2651518" y="1780130"/>
              <a:ext cx="27133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1D4CA3A9-98A8-9040-A590-4ADE046AC4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2854" y="1779758"/>
              <a:ext cx="720588" cy="37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3497A2B1-B655-574E-B709-9984EF34F8FA}"/>
                </a:ext>
              </a:extLst>
            </p:cNvPr>
            <p:cNvCxnSpPr>
              <a:cxnSpLocks/>
            </p:cNvCxnSpPr>
            <p:nvPr/>
          </p:nvCxnSpPr>
          <p:spPr>
            <a:xfrm>
              <a:off x="4556094" y="1780130"/>
              <a:ext cx="648249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DA43CB4C-527F-6642-8369-57B72EB07B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26223" y="1779758"/>
              <a:ext cx="497892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AAE449A6-6313-4F42-9E6E-5DD8728E65ED}"/>
                </a:ext>
              </a:extLst>
            </p:cNvPr>
            <p:cNvCxnSpPr>
              <a:cxnSpLocks/>
            </p:cNvCxnSpPr>
            <p:nvPr/>
          </p:nvCxnSpPr>
          <p:spPr>
            <a:xfrm>
              <a:off x="6636129" y="1779758"/>
              <a:ext cx="492449" cy="37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Content Placeholder 36">
            <a:extLst>
              <a:ext uri="{FF2B5EF4-FFF2-40B4-BE49-F238E27FC236}">
                <a16:creationId xmlns:a16="http://schemas.microsoft.com/office/drawing/2014/main" id="{367E9508-D1E3-2D47-91FE-0011A2E7A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2392" y="1903954"/>
            <a:ext cx="4217197" cy="485635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j-lt"/>
              </a:rPr>
              <a:t>Longwave</a:t>
            </a:r>
          </a:p>
          <a:p>
            <a:pPr lvl="1"/>
            <a:r>
              <a:rPr lang="en-US" sz="2000" dirty="0">
                <a:latin typeface="+mj-lt"/>
              </a:rPr>
              <a:t>650cm</a:t>
            </a:r>
            <a:r>
              <a:rPr lang="en-US" sz="2000" baseline="30000" dirty="0">
                <a:latin typeface="+mj-lt"/>
              </a:rPr>
              <a:t>-1</a:t>
            </a:r>
            <a:r>
              <a:rPr lang="en-US" sz="2000" dirty="0">
                <a:latin typeface="+mj-lt"/>
              </a:rPr>
              <a:t> to 1210cm</a:t>
            </a:r>
            <a:r>
              <a:rPr lang="en-US" sz="2000" baseline="30000" dirty="0">
                <a:latin typeface="+mj-lt"/>
              </a:rPr>
              <a:t>-1</a:t>
            </a:r>
          </a:p>
          <a:p>
            <a:pPr lvl="1"/>
            <a:r>
              <a:rPr lang="en-US" sz="2000" dirty="0">
                <a:latin typeface="+mj-lt"/>
              </a:rPr>
              <a:t>15.5µm to 8.3µm</a:t>
            </a:r>
          </a:p>
          <a:p>
            <a:r>
              <a:rPr lang="en-US" sz="2400" dirty="0" err="1">
                <a:latin typeface="+mj-lt"/>
              </a:rPr>
              <a:t>Midwave</a:t>
            </a:r>
            <a:endParaRPr lang="en-US" sz="2400" dirty="0">
              <a:latin typeface="+mj-lt"/>
            </a:endParaRPr>
          </a:p>
          <a:p>
            <a:pPr lvl="1"/>
            <a:r>
              <a:rPr lang="en-US" sz="2000" dirty="0">
                <a:latin typeface="+mj-lt"/>
              </a:rPr>
              <a:t>1210cm</a:t>
            </a:r>
            <a:r>
              <a:rPr lang="en-US" sz="2000" baseline="30000" dirty="0">
                <a:latin typeface="+mj-lt"/>
              </a:rPr>
              <a:t>-1 </a:t>
            </a:r>
            <a:r>
              <a:rPr lang="en-US" sz="2000" dirty="0">
                <a:latin typeface="+mj-lt"/>
              </a:rPr>
              <a:t>to 2100cm</a:t>
            </a:r>
            <a:r>
              <a:rPr lang="en-US" sz="2000" baseline="30000" dirty="0">
                <a:latin typeface="+mj-lt"/>
              </a:rPr>
              <a:t>-1</a:t>
            </a:r>
          </a:p>
          <a:p>
            <a:pPr lvl="1"/>
            <a:r>
              <a:rPr lang="en-US" sz="2000" dirty="0">
                <a:latin typeface="+mj-lt"/>
              </a:rPr>
              <a:t>8.3µm to 5.0µm</a:t>
            </a:r>
          </a:p>
          <a:p>
            <a:r>
              <a:rPr lang="en-US" sz="2400" dirty="0">
                <a:latin typeface="+mj-lt"/>
              </a:rPr>
              <a:t>Shortwave</a:t>
            </a:r>
          </a:p>
          <a:p>
            <a:pPr lvl="1"/>
            <a:r>
              <a:rPr lang="en-US" sz="2000" dirty="0">
                <a:latin typeface="+mj-lt"/>
              </a:rPr>
              <a:t>2100cm</a:t>
            </a:r>
            <a:r>
              <a:rPr lang="en-US" sz="2000" baseline="30000" dirty="0">
                <a:latin typeface="+mj-lt"/>
              </a:rPr>
              <a:t>-1 </a:t>
            </a:r>
            <a:r>
              <a:rPr lang="en-US" sz="2000" dirty="0">
                <a:latin typeface="+mj-lt"/>
              </a:rPr>
              <a:t>to 2760cm</a:t>
            </a:r>
            <a:r>
              <a:rPr lang="en-US" sz="2000" baseline="30000" dirty="0">
                <a:latin typeface="+mj-lt"/>
              </a:rPr>
              <a:t>-1</a:t>
            </a:r>
          </a:p>
          <a:p>
            <a:pPr lvl="1"/>
            <a:r>
              <a:rPr lang="en-US" sz="2000" dirty="0">
                <a:latin typeface="+mj-lt"/>
              </a:rPr>
              <a:t>5.0µm to 3.6µm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FE09D2-E40F-1B47-A483-E3929398F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61" y="9768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Typical Simulated IASI Infrared Spectrum and Sensitivities Geophysical State Perturbations and RTM Assumptions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3DD042-D74F-1340-AED4-7F248F872829}"/>
              </a:ext>
            </a:extLst>
          </p:cNvPr>
          <p:cNvSpPr txBox="1"/>
          <p:nvPr/>
        </p:nvSpPr>
        <p:spPr>
          <a:xfrm>
            <a:off x="7934960" y="5700751"/>
            <a:ext cx="3413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j-lt"/>
                <a:cs typeface="Calibri" panose="020F0502020204030204" pitchFamily="34" charset="0"/>
              </a:rPr>
              <a:t>Does not included “fixed” gases in fast CRTM model (e.g., CFCs, NH</a:t>
            </a:r>
            <a:r>
              <a:rPr lang="en-US" sz="1400" baseline="-25000" dirty="0">
                <a:latin typeface="+mj-lt"/>
                <a:cs typeface="Calibri" panose="020F0502020204030204" pitchFamily="34" charset="0"/>
              </a:rPr>
              <a:t>3</a:t>
            </a:r>
            <a:r>
              <a:rPr lang="en-US" sz="1400" dirty="0">
                <a:latin typeface="+mj-lt"/>
                <a:cs typeface="Calibri" panose="020F0502020204030204" pitchFamily="34" charset="0"/>
              </a:rPr>
              <a:t>, HNO</a:t>
            </a:r>
            <a:r>
              <a:rPr lang="en-US" sz="1400" baseline="-25000" dirty="0">
                <a:latin typeface="+mj-lt"/>
                <a:cs typeface="Calibri" panose="020F0502020204030204" pitchFamily="34" charset="0"/>
              </a:rPr>
              <a:t>3</a:t>
            </a:r>
            <a:r>
              <a:rPr lang="en-US" sz="1400" dirty="0">
                <a:latin typeface="+mj-lt"/>
                <a:cs typeface="Calibri" panose="020F0502020204030204" pitchFamily="34" charset="0"/>
              </a:rPr>
              <a:t>, SO</a:t>
            </a:r>
            <a:r>
              <a:rPr lang="en-US" sz="1400" baseline="-25000" dirty="0">
                <a:latin typeface="+mj-lt"/>
                <a:cs typeface="Calibri" panose="020F0502020204030204" pitchFamily="34" charset="0"/>
              </a:rPr>
              <a:t>2</a:t>
            </a:r>
            <a:r>
              <a:rPr lang="en-US" sz="1400" dirty="0">
                <a:latin typeface="+mj-lt"/>
                <a:cs typeface="Calibri" panose="020F0502020204030204" pitchFamily="34" charset="0"/>
              </a:rPr>
              <a:t>, HDO, …)</a:t>
            </a:r>
          </a:p>
        </p:txBody>
      </p:sp>
    </p:spTree>
    <p:extLst>
      <p:ext uri="{BB962C8B-B14F-4D97-AF65-F5344CB8AC3E}">
        <p14:creationId xmlns:p14="http://schemas.microsoft.com/office/powerpoint/2010/main" val="170015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FE2573-559A-9640-8DBE-6AA503301D0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46450" y="985463"/>
            <a:ext cx="7417390" cy="55630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F4CEAEF-96E6-AC44-AA62-EC082798F1B4}"/>
              </a:ext>
            </a:extLst>
          </p:cNvPr>
          <p:cNvSpPr/>
          <p:nvPr/>
        </p:nvSpPr>
        <p:spPr>
          <a:xfrm>
            <a:off x="2922852" y="1604264"/>
            <a:ext cx="2341047" cy="4376408"/>
          </a:xfrm>
          <a:prstGeom prst="rect">
            <a:avLst/>
          </a:prstGeom>
          <a:noFill/>
          <a:ln w="952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F7C9FB-5220-F742-9B04-22A9845B9FB6}"/>
              </a:ext>
            </a:extLst>
          </p:cNvPr>
          <p:cNvSpPr/>
          <p:nvPr/>
        </p:nvSpPr>
        <p:spPr>
          <a:xfrm>
            <a:off x="1347010" y="1604264"/>
            <a:ext cx="1575843" cy="4376408"/>
          </a:xfrm>
          <a:prstGeom prst="rect">
            <a:avLst/>
          </a:prstGeom>
          <a:noFill/>
          <a:ln w="952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CB973D3-2447-F641-9459-4F3DA5C4EF11}"/>
              </a:ext>
            </a:extLst>
          </p:cNvPr>
          <p:cNvSpPr/>
          <p:nvPr/>
        </p:nvSpPr>
        <p:spPr>
          <a:xfrm>
            <a:off x="5263900" y="1604264"/>
            <a:ext cx="1864678" cy="4376408"/>
          </a:xfrm>
          <a:prstGeom prst="rect">
            <a:avLst/>
          </a:prstGeom>
          <a:noFill/>
          <a:ln w="952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ontent Placeholder 36">
            <a:extLst>
              <a:ext uri="{FF2B5EF4-FFF2-40B4-BE49-F238E27FC236}">
                <a16:creationId xmlns:a16="http://schemas.microsoft.com/office/drawing/2014/main" id="{367E9508-D1E3-2D47-91FE-0011A2E7A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2392" y="1903954"/>
            <a:ext cx="4217197" cy="485635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j-lt"/>
              </a:rPr>
              <a:t>Longwave</a:t>
            </a:r>
          </a:p>
          <a:p>
            <a:pPr lvl="1"/>
            <a:r>
              <a:rPr lang="en-US" sz="2000" dirty="0">
                <a:latin typeface="+mj-lt"/>
              </a:rPr>
              <a:t>650cm</a:t>
            </a:r>
            <a:r>
              <a:rPr lang="en-US" sz="2000" baseline="30000" dirty="0">
                <a:latin typeface="+mj-lt"/>
              </a:rPr>
              <a:t>-1</a:t>
            </a:r>
            <a:r>
              <a:rPr lang="en-US" sz="2000" dirty="0">
                <a:latin typeface="+mj-lt"/>
              </a:rPr>
              <a:t> to 1210cm</a:t>
            </a:r>
            <a:r>
              <a:rPr lang="en-US" sz="2000" baseline="30000" dirty="0">
                <a:latin typeface="+mj-lt"/>
              </a:rPr>
              <a:t>-1</a:t>
            </a:r>
          </a:p>
          <a:p>
            <a:pPr lvl="1"/>
            <a:r>
              <a:rPr lang="en-US" sz="2000" dirty="0">
                <a:latin typeface="+mj-lt"/>
              </a:rPr>
              <a:t>15.5µm to 8.3µm</a:t>
            </a:r>
          </a:p>
          <a:p>
            <a:r>
              <a:rPr lang="en-US" sz="2400" dirty="0" err="1">
                <a:latin typeface="+mj-lt"/>
              </a:rPr>
              <a:t>Midwave</a:t>
            </a:r>
            <a:endParaRPr lang="en-US" sz="2400" dirty="0">
              <a:latin typeface="+mj-lt"/>
            </a:endParaRPr>
          </a:p>
          <a:p>
            <a:pPr lvl="1"/>
            <a:r>
              <a:rPr lang="en-US" sz="2000" dirty="0">
                <a:latin typeface="+mj-lt"/>
              </a:rPr>
              <a:t>1210cm</a:t>
            </a:r>
            <a:r>
              <a:rPr lang="en-US" sz="2000" baseline="30000" dirty="0">
                <a:latin typeface="+mj-lt"/>
              </a:rPr>
              <a:t>-1 </a:t>
            </a:r>
            <a:r>
              <a:rPr lang="en-US" sz="2000" dirty="0">
                <a:latin typeface="+mj-lt"/>
              </a:rPr>
              <a:t>to 2100cm</a:t>
            </a:r>
            <a:r>
              <a:rPr lang="en-US" sz="2000" baseline="30000" dirty="0">
                <a:latin typeface="+mj-lt"/>
              </a:rPr>
              <a:t>-1</a:t>
            </a:r>
          </a:p>
          <a:p>
            <a:pPr lvl="1"/>
            <a:r>
              <a:rPr lang="en-US" sz="2000" dirty="0">
                <a:latin typeface="+mj-lt"/>
              </a:rPr>
              <a:t>8.3µm to 5.0µm</a:t>
            </a:r>
          </a:p>
          <a:p>
            <a:r>
              <a:rPr lang="en-US" sz="2400" dirty="0">
                <a:latin typeface="+mj-lt"/>
              </a:rPr>
              <a:t>Shortwave</a:t>
            </a:r>
          </a:p>
          <a:p>
            <a:pPr lvl="1"/>
            <a:r>
              <a:rPr lang="en-US" sz="2000" dirty="0">
                <a:latin typeface="+mj-lt"/>
              </a:rPr>
              <a:t>2100cm</a:t>
            </a:r>
            <a:r>
              <a:rPr lang="en-US" sz="2000" baseline="30000" dirty="0">
                <a:latin typeface="+mj-lt"/>
              </a:rPr>
              <a:t>-1 </a:t>
            </a:r>
            <a:r>
              <a:rPr lang="en-US" sz="2000" dirty="0">
                <a:latin typeface="+mj-lt"/>
              </a:rPr>
              <a:t>to 2760cm</a:t>
            </a:r>
            <a:r>
              <a:rPr lang="en-US" sz="2000" baseline="30000" dirty="0">
                <a:latin typeface="+mj-lt"/>
              </a:rPr>
              <a:t>-1</a:t>
            </a:r>
          </a:p>
          <a:p>
            <a:pPr lvl="1"/>
            <a:r>
              <a:rPr lang="en-US" sz="2000" dirty="0">
                <a:latin typeface="+mj-lt"/>
              </a:rPr>
              <a:t>5.0µm to 3.6µm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FE09D2-E40F-1B47-A483-E3929398F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61" y="9768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Typical Simulated IASI Infrared Spectrum and Sensitivities Geophysical State Perturbations and RTM Assumptions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3DD042-D74F-1340-AED4-7F248F872829}"/>
              </a:ext>
            </a:extLst>
          </p:cNvPr>
          <p:cNvSpPr txBox="1"/>
          <p:nvPr/>
        </p:nvSpPr>
        <p:spPr>
          <a:xfrm>
            <a:off x="7934960" y="5700751"/>
            <a:ext cx="3413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j-lt"/>
                <a:cs typeface="Calibri" panose="020F0502020204030204" pitchFamily="34" charset="0"/>
              </a:rPr>
              <a:t>Does not included “fixed” gases in fast CRTM model (e.g., CFCs, NH</a:t>
            </a:r>
            <a:r>
              <a:rPr lang="en-US" sz="1400" baseline="-25000" dirty="0">
                <a:latin typeface="+mj-lt"/>
                <a:cs typeface="Calibri" panose="020F0502020204030204" pitchFamily="34" charset="0"/>
              </a:rPr>
              <a:t>3</a:t>
            </a:r>
            <a:r>
              <a:rPr lang="en-US" sz="1400" dirty="0">
                <a:latin typeface="+mj-lt"/>
                <a:cs typeface="Calibri" panose="020F0502020204030204" pitchFamily="34" charset="0"/>
              </a:rPr>
              <a:t>, HNO</a:t>
            </a:r>
            <a:r>
              <a:rPr lang="en-US" sz="1400" baseline="-25000" dirty="0">
                <a:latin typeface="+mj-lt"/>
                <a:cs typeface="Calibri" panose="020F0502020204030204" pitchFamily="34" charset="0"/>
              </a:rPr>
              <a:t>3</a:t>
            </a:r>
            <a:r>
              <a:rPr lang="en-US" sz="1400" dirty="0">
                <a:latin typeface="+mj-lt"/>
                <a:cs typeface="Calibri" panose="020F0502020204030204" pitchFamily="34" charset="0"/>
              </a:rPr>
              <a:t>, SO</a:t>
            </a:r>
            <a:r>
              <a:rPr lang="en-US" sz="1400" baseline="-25000" dirty="0">
                <a:latin typeface="+mj-lt"/>
                <a:cs typeface="Calibri" panose="020F0502020204030204" pitchFamily="34" charset="0"/>
              </a:rPr>
              <a:t>2</a:t>
            </a:r>
            <a:r>
              <a:rPr lang="en-US" sz="1400" dirty="0">
                <a:latin typeface="+mj-lt"/>
                <a:cs typeface="Calibri" panose="020F0502020204030204" pitchFamily="34" charset="0"/>
              </a:rPr>
              <a:t>, HDO, …)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B2B29A-6F1D-9644-868F-CB798D0E3A2A}"/>
              </a:ext>
            </a:extLst>
          </p:cNvPr>
          <p:cNvSpPr/>
          <p:nvPr/>
        </p:nvSpPr>
        <p:spPr>
          <a:xfrm>
            <a:off x="1347008" y="1467893"/>
            <a:ext cx="420483" cy="4629150"/>
          </a:xfrm>
          <a:prstGeom prst="rect">
            <a:avLst/>
          </a:prstGeom>
          <a:noFill/>
          <a:ln w="28575">
            <a:solidFill>
              <a:srgbClr val="116E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A545FA7-40A3-7742-AEC5-B3ECB422736F}"/>
              </a:ext>
            </a:extLst>
          </p:cNvPr>
          <p:cNvSpPr/>
          <p:nvPr/>
        </p:nvSpPr>
        <p:spPr>
          <a:xfrm>
            <a:off x="5601719" y="1471295"/>
            <a:ext cx="716209" cy="4629150"/>
          </a:xfrm>
          <a:prstGeom prst="rect">
            <a:avLst/>
          </a:prstGeom>
          <a:noFill/>
          <a:ln w="28575">
            <a:solidFill>
              <a:srgbClr val="116E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276615-1571-1445-BFBD-324A78545933}"/>
              </a:ext>
            </a:extLst>
          </p:cNvPr>
          <p:cNvSpPr txBox="1"/>
          <p:nvPr/>
        </p:nvSpPr>
        <p:spPr>
          <a:xfrm>
            <a:off x="1951829" y="2903948"/>
            <a:ext cx="307537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+mj-lt"/>
              </a:rPr>
              <a:t>15µm and 4.3µm CO2 T(p) sounding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FEC70FE-7DEA-D743-86C7-2A46AC9C8ADA}"/>
              </a:ext>
            </a:extLst>
          </p:cNvPr>
          <p:cNvCxnSpPr>
            <a:cxnSpLocks/>
          </p:cNvCxnSpPr>
          <p:nvPr/>
        </p:nvCxnSpPr>
        <p:spPr>
          <a:xfrm flipH="1" flipV="1">
            <a:off x="1778760" y="2575021"/>
            <a:ext cx="582546" cy="3289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E6A1A40-285C-9340-A5BF-798636248FCF}"/>
              </a:ext>
            </a:extLst>
          </p:cNvPr>
          <p:cNvCxnSpPr>
            <a:cxnSpLocks/>
          </p:cNvCxnSpPr>
          <p:nvPr/>
        </p:nvCxnSpPr>
        <p:spPr>
          <a:xfrm flipV="1">
            <a:off x="4647795" y="2581363"/>
            <a:ext cx="965064" cy="32258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442CA081-9D7B-4943-BC9F-6C531CDF873C}"/>
              </a:ext>
            </a:extLst>
          </p:cNvPr>
          <p:cNvSpPr/>
          <p:nvPr/>
        </p:nvSpPr>
        <p:spPr>
          <a:xfrm>
            <a:off x="2929709" y="1467894"/>
            <a:ext cx="2341047" cy="4629150"/>
          </a:xfrm>
          <a:prstGeom prst="rect">
            <a:avLst/>
          </a:prstGeom>
          <a:noFill/>
          <a:ln w="28575">
            <a:solidFill>
              <a:srgbClr val="FF7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8CA9528-BCAB-6A4E-8394-6AF96862A4F2}"/>
              </a:ext>
            </a:extLst>
          </p:cNvPr>
          <p:cNvSpPr txBox="1"/>
          <p:nvPr/>
        </p:nvSpPr>
        <p:spPr>
          <a:xfrm>
            <a:off x="3302148" y="3646276"/>
            <a:ext cx="18469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j-lt"/>
              </a:rPr>
              <a:t>6.7µm Water Sounding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BB5C3C8-3F87-1E48-B1D2-0BDA236B64D2}"/>
              </a:ext>
            </a:extLst>
          </p:cNvPr>
          <p:cNvCxnSpPr>
            <a:cxnSpLocks/>
          </p:cNvCxnSpPr>
          <p:nvPr/>
        </p:nvCxnSpPr>
        <p:spPr>
          <a:xfrm flipH="1" flipV="1">
            <a:off x="2922851" y="3342904"/>
            <a:ext cx="622963" cy="303372"/>
          </a:xfrm>
          <a:prstGeom prst="straightConnector1">
            <a:avLst/>
          </a:prstGeom>
          <a:ln w="19050">
            <a:solidFill>
              <a:srgbClr val="FF7F0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0D039CC-B001-D14C-B63F-DDC51FDD2D2C}"/>
              </a:ext>
            </a:extLst>
          </p:cNvPr>
          <p:cNvCxnSpPr>
            <a:cxnSpLocks/>
          </p:cNvCxnSpPr>
          <p:nvPr/>
        </p:nvCxnSpPr>
        <p:spPr>
          <a:xfrm flipV="1">
            <a:off x="4708032" y="3338499"/>
            <a:ext cx="586674" cy="322585"/>
          </a:xfrm>
          <a:prstGeom prst="straightConnector1">
            <a:avLst/>
          </a:prstGeom>
          <a:ln w="19050">
            <a:solidFill>
              <a:srgbClr val="FF7F0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79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6" grpId="0" animBg="1"/>
      <p:bldP spid="6" grpId="1" animBg="1"/>
      <p:bldP spid="30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0D928-EFB9-F54F-A838-6F156D2B3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480" y="283846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Overview of LW, MW, SW Ranges, Uses, and the Challenges in the Utilization of those bands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9036A14-7076-6A4C-90B1-FA269B962C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872791"/>
              </p:ext>
            </p:extLst>
          </p:nvPr>
        </p:nvGraphicFramePr>
        <p:xfrm>
          <a:off x="660401" y="1609409"/>
          <a:ext cx="10058399" cy="376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8895">
                  <a:extLst>
                    <a:ext uri="{9D8B030D-6E8A-4147-A177-3AD203B41FA5}">
                      <a16:colId xmlns:a16="http://schemas.microsoft.com/office/drawing/2014/main" val="1231422157"/>
                    </a:ext>
                  </a:extLst>
                </a:gridCol>
                <a:gridCol w="2709281">
                  <a:extLst>
                    <a:ext uri="{9D8B030D-6E8A-4147-A177-3AD203B41FA5}">
                      <a16:colId xmlns:a16="http://schemas.microsoft.com/office/drawing/2014/main" val="3500987139"/>
                    </a:ext>
                  </a:extLst>
                </a:gridCol>
                <a:gridCol w="2849522">
                  <a:extLst>
                    <a:ext uri="{9D8B030D-6E8A-4147-A177-3AD203B41FA5}">
                      <a16:colId xmlns:a16="http://schemas.microsoft.com/office/drawing/2014/main" val="4290588576"/>
                    </a:ext>
                  </a:extLst>
                </a:gridCol>
                <a:gridCol w="2620701">
                  <a:extLst>
                    <a:ext uri="{9D8B030D-6E8A-4147-A177-3AD203B41FA5}">
                      <a16:colId xmlns:a16="http://schemas.microsoft.com/office/drawing/2014/main" val="3796353172"/>
                    </a:ext>
                  </a:extLst>
                </a:gridCol>
              </a:tblGrid>
              <a:tr h="441112"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+mj-lt"/>
                        </a:rPr>
                        <a:t>Longwave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latin typeface="+mj-lt"/>
                        </a:rPr>
                        <a:t>Midwave</a:t>
                      </a:r>
                      <a:endParaRPr lang="en-US" sz="2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+mj-lt"/>
                        </a:rPr>
                        <a:t>Shortwave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09559"/>
                  </a:ext>
                </a:extLst>
              </a:tr>
              <a:tr h="88222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j-lt"/>
                        </a:rPr>
                        <a:t>Spectral Range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113" lvl="1" indent="0" algn="ctr">
                        <a:tabLst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650cm</a:t>
                      </a:r>
                      <a:r>
                        <a:rPr lang="en-US" sz="1600" kern="1200" baseline="300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-1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to 1210cm</a:t>
                      </a:r>
                      <a:r>
                        <a:rPr lang="en-US" sz="1600" kern="1200" baseline="300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-1</a:t>
                      </a:r>
                    </a:p>
                    <a:p>
                      <a:pPr marL="11113" lvl="1" indent="0" algn="ctr">
                        <a:tabLst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15.5µm to 8.3µm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113" lvl="1" indent="0" algn="ctr">
                        <a:tabLst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1210cm</a:t>
                      </a:r>
                      <a:r>
                        <a:rPr lang="en-US" sz="1600" kern="1200" baseline="300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-1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 2100cm</a:t>
                      </a:r>
                      <a:r>
                        <a:rPr lang="en-US" sz="1600" kern="1200" baseline="300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-1</a:t>
                      </a:r>
                    </a:p>
                    <a:p>
                      <a:pPr marL="11113" lvl="1" indent="0" algn="ctr">
                        <a:tabLst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8.3µm to 5.0µm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2100cm</a:t>
                      </a:r>
                      <a:r>
                        <a:rPr lang="en-US" sz="1600" kern="1200" baseline="300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-1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 2760cm</a:t>
                      </a:r>
                      <a:r>
                        <a:rPr lang="en-US" sz="1600" kern="1200" baseline="300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-1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5.0µm to 3.6µm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3785592"/>
                  </a:ext>
                </a:extLst>
              </a:tr>
              <a:tr h="61755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j-lt"/>
                        </a:rPr>
                        <a:t>Main Uses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T(p), Cloud, </a:t>
                      </a:r>
                      <a:r>
                        <a:rPr lang="en-US" sz="1600" dirty="0" err="1">
                          <a:latin typeface="+mj-lt"/>
                        </a:rPr>
                        <a:t>T</a:t>
                      </a:r>
                      <a:r>
                        <a:rPr lang="en-US" sz="1600" baseline="-25000" dirty="0" err="1">
                          <a:latin typeface="+mj-lt"/>
                        </a:rPr>
                        <a:t>skin</a:t>
                      </a:r>
                      <a:r>
                        <a:rPr lang="en-US" sz="1600" dirty="0">
                          <a:latin typeface="+mj-lt"/>
                        </a:rPr>
                        <a:t>, O</a:t>
                      </a:r>
                      <a:r>
                        <a:rPr lang="en-US" sz="1600" baseline="-25000" dirty="0">
                          <a:latin typeface="+mj-lt"/>
                        </a:rPr>
                        <a:t>3</a:t>
                      </a:r>
                      <a:r>
                        <a:rPr lang="en-US" sz="1600" baseline="0" dirty="0">
                          <a:latin typeface="+mj-lt"/>
                        </a:rPr>
                        <a:t>(p)</a:t>
                      </a:r>
                      <a:r>
                        <a:rPr lang="en-US" sz="1600" dirty="0">
                          <a:latin typeface="+mj-lt"/>
                        </a:rPr>
                        <a:t>, H</a:t>
                      </a:r>
                      <a:r>
                        <a:rPr lang="en-US" sz="1600" baseline="-25000" dirty="0">
                          <a:latin typeface="+mj-lt"/>
                        </a:rPr>
                        <a:t>2</a:t>
                      </a:r>
                      <a:r>
                        <a:rPr lang="en-US" sz="1600" dirty="0">
                          <a:latin typeface="+mj-lt"/>
                        </a:rPr>
                        <a:t>O(total)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H</a:t>
                      </a:r>
                      <a:r>
                        <a:rPr lang="en-US" sz="1600" baseline="-25000" dirty="0">
                          <a:latin typeface="+mj-lt"/>
                        </a:rPr>
                        <a:t>2</a:t>
                      </a:r>
                      <a:r>
                        <a:rPr lang="en-US" sz="1600" dirty="0">
                          <a:latin typeface="+mj-lt"/>
                        </a:rPr>
                        <a:t>O(p), T(p), Cloud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T(p), Cloud, </a:t>
                      </a:r>
                      <a:r>
                        <a:rPr lang="en-US" sz="1600" dirty="0" err="1">
                          <a:latin typeface="+mj-lt"/>
                        </a:rPr>
                        <a:t>T</a:t>
                      </a:r>
                      <a:r>
                        <a:rPr lang="en-US" sz="1600" baseline="-25000" dirty="0" err="1">
                          <a:latin typeface="+mj-lt"/>
                        </a:rPr>
                        <a:t>skin</a:t>
                      </a:r>
                      <a:r>
                        <a:rPr lang="en-US" sz="1600" dirty="0">
                          <a:latin typeface="+mj-lt"/>
                        </a:rPr>
                        <a:t>, H</a:t>
                      </a:r>
                      <a:r>
                        <a:rPr lang="en-US" sz="1600" baseline="-25000" dirty="0">
                          <a:latin typeface="+mj-lt"/>
                        </a:rPr>
                        <a:t>2</a:t>
                      </a:r>
                      <a:r>
                        <a:rPr lang="en-US" sz="1600" dirty="0">
                          <a:latin typeface="+mj-lt"/>
                        </a:rPr>
                        <a:t>O(total)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1498214"/>
                  </a:ext>
                </a:extLst>
              </a:tr>
              <a:tr h="8822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Minor Species /</a:t>
                      </a:r>
                    </a:p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Spectral Interference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CFCs, NH</a:t>
                      </a:r>
                      <a:r>
                        <a:rPr lang="en-US" sz="1600" baseline="-25000" dirty="0">
                          <a:latin typeface="+mj-lt"/>
                        </a:rPr>
                        <a:t>3</a:t>
                      </a:r>
                      <a:r>
                        <a:rPr lang="en-US" sz="1600" baseline="0" dirty="0">
                          <a:latin typeface="+mj-lt"/>
                        </a:rPr>
                        <a:t>, </a:t>
                      </a:r>
                    </a:p>
                    <a:p>
                      <a:pPr algn="ctr"/>
                      <a:r>
                        <a:rPr lang="en-US" sz="1600" baseline="0" dirty="0">
                          <a:latin typeface="+mj-lt"/>
                        </a:rPr>
                        <a:t>VOCs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SO</a:t>
                      </a:r>
                      <a:r>
                        <a:rPr kumimoji="0" lang="en-US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600" dirty="0">
                          <a:latin typeface="+mj-lt"/>
                        </a:rPr>
                        <a:t>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latin typeface="+mj-lt"/>
                        </a:rPr>
                        <a:t>CH</a:t>
                      </a:r>
                      <a:r>
                        <a:rPr lang="en-US" sz="1600" i="1" baseline="-25000" dirty="0">
                          <a:solidFill>
                            <a:schemeClr val="tx1"/>
                          </a:solidFill>
                          <a:latin typeface="+mj-lt"/>
                        </a:rPr>
                        <a:t>4</a:t>
                      </a:r>
                      <a:r>
                        <a:rPr lang="en-US" sz="1600" i="1" dirty="0">
                          <a:solidFill>
                            <a:schemeClr val="tx1"/>
                          </a:solidFill>
                          <a:latin typeface="+mj-lt"/>
                        </a:rPr>
                        <a:t>, N</a:t>
                      </a:r>
                      <a:r>
                        <a:rPr lang="en-US" sz="1600" i="1" baseline="-25000" dirty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r>
                        <a:rPr lang="en-US" sz="1600" i="1" dirty="0">
                          <a:solidFill>
                            <a:schemeClr val="tx1"/>
                          </a:solidFill>
                          <a:latin typeface="+mj-lt"/>
                        </a:rPr>
                        <a:t>O,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latin typeface="+mj-lt"/>
                        </a:rPr>
                        <a:t>HNO</a:t>
                      </a:r>
                      <a:r>
                        <a:rPr lang="en-US" sz="1600" i="1" baseline="-25000" dirty="0">
                          <a:solidFill>
                            <a:schemeClr val="tx1"/>
                          </a:solidFill>
                          <a:latin typeface="+mj-lt"/>
                        </a:rPr>
                        <a:t>3, </a:t>
                      </a:r>
                      <a:r>
                        <a:rPr lang="en-US" sz="1600" i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HDO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j-lt"/>
                        </a:rPr>
                        <a:t>CO, </a:t>
                      </a:r>
                      <a:r>
                        <a:rPr lang="en-US" sz="1600" i="1" dirty="0">
                          <a:latin typeface="+mj-lt"/>
                        </a:rPr>
                        <a:t>N</a:t>
                      </a:r>
                      <a:r>
                        <a:rPr lang="en-US" sz="1600" i="1" baseline="-25000" dirty="0">
                          <a:latin typeface="+mj-lt"/>
                        </a:rPr>
                        <a:t>2</a:t>
                      </a:r>
                      <a:r>
                        <a:rPr lang="en-US" sz="1600" i="1" dirty="0">
                          <a:latin typeface="+mj-lt"/>
                        </a:rPr>
                        <a:t>O, </a:t>
                      </a:r>
                      <a:r>
                        <a:rPr lang="en-US" sz="1600" i="1" dirty="0" err="1">
                          <a:latin typeface="+mj-lt"/>
                        </a:rPr>
                        <a:t>NonLTE</a:t>
                      </a:r>
                      <a:r>
                        <a:rPr lang="en-US" sz="1600" i="1" dirty="0">
                          <a:latin typeface="+mj-lt"/>
                        </a:rPr>
                        <a:t>, </a:t>
                      </a:r>
                    </a:p>
                    <a:p>
                      <a:pPr algn="ctr"/>
                      <a:r>
                        <a:rPr lang="en-US" sz="1600" i="1" dirty="0">
                          <a:latin typeface="+mj-lt"/>
                        </a:rPr>
                        <a:t>Solar,</a:t>
                      </a:r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en-US" sz="1600" i="1" dirty="0">
                          <a:latin typeface="+mj-lt"/>
                        </a:rPr>
                        <a:t>HDO</a:t>
                      </a:r>
                      <a:r>
                        <a:rPr lang="en-US" sz="1600" dirty="0">
                          <a:latin typeface="+mj-lt"/>
                        </a:rPr>
                        <a:t>, CH</a:t>
                      </a:r>
                      <a:r>
                        <a:rPr lang="en-US" sz="1600" baseline="-25000" dirty="0">
                          <a:latin typeface="+mj-lt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8039329"/>
                  </a:ext>
                </a:extLst>
              </a:tr>
              <a:tr h="9116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j-lt"/>
                        </a:rPr>
                        <a:t>Spectroscopic Uncertainties</a:t>
                      </a:r>
                    </a:p>
                    <a:p>
                      <a:pPr algn="ctr"/>
                      <a:r>
                        <a:rPr lang="en-US" sz="1800" dirty="0">
                          <a:latin typeface="+mj-lt"/>
                        </a:rPr>
                        <a:t>(Estimated)</a:t>
                      </a:r>
                      <a:r>
                        <a:rPr lang="en-US" sz="1800" baseline="30000" dirty="0">
                          <a:latin typeface="+mj-lt"/>
                        </a:rPr>
                        <a:t>1,2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Line Parameters/Mixing : 0.2-0.5K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Line Parameters/Mixing : 0.2-0.5K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Line Parameters/Mixing: </a:t>
                      </a:r>
                    </a:p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0.2-0.5K </a:t>
                      </a:r>
                    </a:p>
                    <a:p>
                      <a:pPr algn="ctr"/>
                      <a:r>
                        <a:rPr lang="en-US" sz="1400" dirty="0" err="1">
                          <a:latin typeface="+mj-lt"/>
                        </a:rPr>
                        <a:t>NonLTE</a:t>
                      </a:r>
                      <a:r>
                        <a:rPr lang="en-US" sz="1400" dirty="0">
                          <a:latin typeface="+mj-lt"/>
                        </a:rPr>
                        <a:t> Parameterizations</a:t>
                      </a:r>
                      <a:r>
                        <a:rPr lang="en-US" sz="1400" baseline="30000" dirty="0">
                          <a:latin typeface="+mj-lt"/>
                        </a:rPr>
                        <a:t>3</a:t>
                      </a:r>
                      <a:r>
                        <a:rPr lang="en-US" sz="1400" dirty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 up to ~1K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263819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934BECD-BBE3-C541-ACEA-2BA34AA59314}"/>
              </a:ext>
            </a:extLst>
          </p:cNvPr>
          <p:cNvSpPr txBox="1"/>
          <p:nvPr/>
        </p:nvSpPr>
        <p:spPr>
          <a:xfrm>
            <a:off x="5689601" y="5720081"/>
            <a:ext cx="560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>
                <a:latin typeface="+mj-lt"/>
              </a:rPr>
              <a:t>1</a:t>
            </a:r>
            <a:r>
              <a:rPr lang="en-US" sz="1200" dirty="0">
                <a:latin typeface="+mj-lt"/>
                <a:hlinkClick r:id="rId3"/>
              </a:rPr>
              <a:t>https://acp.copernicus.org/articles/13/6687/2013/acp-13-6687-2013.pdf</a:t>
            </a:r>
            <a:endParaRPr lang="en-US" sz="1200" baseline="30000" dirty="0">
              <a:latin typeface="+mj-lt"/>
            </a:endParaRPr>
          </a:p>
          <a:p>
            <a:r>
              <a:rPr lang="en-US" sz="1200" baseline="30000" dirty="0">
                <a:latin typeface="+mj-lt"/>
              </a:rPr>
              <a:t>2</a:t>
            </a:r>
            <a:r>
              <a:rPr lang="en-US" sz="1200" dirty="0">
                <a:latin typeface="+mj-lt"/>
                <a:hlinkClick r:id="rId4"/>
              </a:rPr>
              <a:t>https://amt.copernicus.org/articles/13/323/2020/amt-13-323-2020-discussion.html</a:t>
            </a:r>
            <a:endParaRPr lang="en-US" sz="1200" dirty="0">
              <a:latin typeface="+mj-lt"/>
            </a:endParaRPr>
          </a:p>
          <a:p>
            <a:r>
              <a:rPr lang="en-US" sz="1200" baseline="30000" dirty="0"/>
              <a:t>3</a:t>
            </a:r>
            <a:r>
              <a:rPr lang="en-US" sz="1200" dirty="0">
                <a:solidFill>
                  <a:srgbClr val="1155CC"/>
                </a:solidFill>
                <a:latin typeface="+mj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https://agupubs.onlinelibrary.wiley.com/doi/full/10.1029/2020JD032710</a:t>
            </a:r>
            <a:endParaRPr lang="en-US" sz="12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A67F6C-6BF7-ED42-B685-A95D36D89886}"/>
              </a:ext>
            </a:extLst>
          </p:cNvPr>
          <p:cNvSpPr txBox="1"/>
          <p:nvPr/>
        </p:nvSpPr>
        <p:spPr>
          <a:xfrm>
            <a:off x="1046481" y="5843192"/>
            <a:ext cx="4094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+mj-lt"/>
              </a:rPr>
              <a:t>Minor species in italics – directly affect ability to accurately sound temperature and/or moisture. </a:t>
            </a:r>
          </a:p>
        </p:txBody>
      </p:sp>
    </p:spTree>
    <p:extLst>
      <p:ext uri="{BB962C8B-B14F-4D97-AF65-F5344CB8AC3E}">
        <p14:creationId xmlns:p14="http://schemas.microsoft.com/office/powerpoint/2010/main" val="376303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4989</TotalTime>
  <Words>368</Words>
  <Application>Microsoft Macintosh PowerPoint</Application>
  <PresentationFormat>Widescreen</PresentationFormat>
  <Paragraphs>72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Description of Infrared Longwave, Midwave, and Shortwave Bands </vt:lpstr>
      <vt:lpstr>Typical Simulated IASI Infrared Spectrum and Sensitivities Geophysical State Perturbations and RTM Assumptions</vt:lpstr>
      <vt:lpstr>Typical Simulated IASI Infrared Spectrum and Sensitivities Geophysical State Perturbations and RTM Assumptions</vt:lpstr>
      <vt:lpstr>Overview of LW, MW, SW Ranges, Uses, and the Challenges in the Utilization of those bands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maddy</dc:creator>
  <cp:lastModifiedBy>eric maddy</cp:lastModifiedBy>
  <cp:revision>24</cp:revision>
  <dcterms:created xsi:type="dcterms:W3CDTF">2020-08-28T00:58:24Z</dcterms:created>
  <dcterms:modified xsi:type="dcterms:W3CDTF">2020-08-31T12:37:59Z</dcterms:modified>
</cp:coreProperties>
</file>