
<file path=[Content_Types].xml><?xml version="1.0" encoding="utf-8"?>
<Types xmlns="http://schemas.openxmlformats.org/package/2006/content-types">
  <Default Extension="png" ContentType="image/png"/>
  <Default Extension="jfif" ContentType="image/jpeg"/>
  <Default Extension="emf" ContentType="image/x-emf"/>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4" r:id="rId1"/>
    <p:sldMasterId id="2147483657" r:id="rId2"/>
    <p:sldMasterId id="2147483666" r:id="rId3"/>
    <p:sldMasterId id="2147483674" r:id="rId4"/>
    <p:sldMasterId id="2147483684" r:id="rId5"/>
  </p:sldMasterIdLst>
  <p:notesMasterIdLst>
    <p:notesMasterId r:id="rId32"/>
  </p:notesMasterIdLst>
  <p:sldIdLst>
    <p:sldId id="256" r:id="rId6"/>
    <p:sldId id="257" r:id="rId7"/>
    <p:sldId id="261" r:id="rId8"/>
    <p:sldId id="284" r:id="rId9"/>
    <p:sldId id="285" r:id="rId10"/>
    <p:sldId id="286" r:id="rId11"/>
    <p:sldId id="287" r:id="rId12"/>
    <p:sldId id="258" r:id="rId13"/>
    <p:sldId id="288" r:id="rId14"/>
    <p:sldId id="289" r:id="rId15"/>
    <p:sldId id="305" r:id="rId16"/>
    <p:sldId id="290" r:id="rId17"/>
    <p:sldId id="291" r:id="rId18"/>
    <p:sldId id="303" r:id="rId19"/>
    <p:sldId id="304" r:id="rId20"/>
    <p:sldId id="292" r:id="rId21"/>
    <p:sldId id="282" r:id="rId22"/>
    <p:sldId id="277" r:id="rId23"/>
    <p:sldId id="293" r:id="rId24"/>
    <p:sldId id="294" r:id="rId25"/>
    <p:sldId id="295" r:id="rId26"/>
    <p:sldId id="297" r:id="rId27"/>
    <p:sldId id="298" r:id="rId28"/>
    <p:sldId id="299" r:id="rId29"/>
    <p:sldId id="300" r:id="rId30"/>
    <p:sldId id="301" r:id="rId31"/>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5" roundtripDataSignature="AMtx7mhyYJ8p/Bp4gOEopmfQGVa5Hp1hb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iana Guerrero"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AF6AF0C-0738-4E4C-8EEC-8D341AA08423}">
  <a:tblStyle styleId="{1AF6AF0C-0738-4E4C-8EEC-8D341AA08423}"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7ECF5"/>
          </a:solidFill>
        </a:fill>
      </a:tcStyle>
    </a:wholeTbl>
    <a:band1H>
      <a:tcTxStyle/>
      <a:tcStyle>
        <a:tcBdr/>
        <a:fill>
          <a:solidFill>
            <a:srgbClr val="CBD8EA"/>
          </a:solidFill>
        </a:fill>
      </a:tcStyle>
    </a:band1H>
    <a:band2H>
      <a:tcTxStyle/>
      <a:tcStyle>
        <a:tcBdr/>
      </a:tcStyle>
    </a:band2H>
    <a:band1V>
      <a:tcTxStyle/>
      <a:tcStyle>
        <a:tcBdr/>
        <a:fill>
          <a:solidFill>
            <a:srgbClr val="CBD8EA"/>
          </a:solidFill>
        </a:fill>
      </a:tcStyle>
    </a:band1V>
    <a:band2V>
      <a:tcTxStyle/>
      <a:tcStyle>
        <a:tcBdr/>
      </a:tcStyle>
    </a:band2V>
    <a:lastCol>
      <a:tcTxStyle b="on" i="off">
        <a:font>
          <a:latin typeface="Arial"/>
          <a:ea typeface="Arial"/>
          <a:cs typeface="Arial"/>
        </a:font>
        <a:schemeClr val="lt1"/>
      </a:tcTxStyle>
      <a:tcStyle>
        <a:tcBdr/>
        <a:fill>
          <a:solidFill>
            <a:schemeClr val="accent6"/>
          </a:solidFill>
        </a:fill>
      </a:tcStyle>
    </a:lastCol>
    <a:firstCol>
      <a:tcTxStyle b="on" i="off">
        <a:font>
          <a:latin typeface="Arial"/>
          <a:ea typeface="Arial"/>
          <a:cs typeface="Arial"/>
        </a:font>
        <a:schemeClr val="lt1"/>
      </a:tcTxStyle>
      <a:tcStyle>
        <a:tcBdr/>
        <a:fill>
          <a:solidFill>
            <a:schemeClr val="accent6"/>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6"/>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6"/>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853" autoAdjust="0"/>
    <p:restoredTop sz="94660"/>
  </p:normalViewPr>
  <p:slideViewPr>
    <p:cSldViewPr snapToGrid="0">
      <p:cViewPr varScale="1">
        <p:scale>
          <a:sx n="65" d="100"/>
          <a:sy n="65" d="100"/>
        </p:scale>
        <p:origin x="106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customschemas.google.com/relationships/presentationmetadata" Target="metadata"/><Relationship Id="rId8" Type="http://schemas.openxmlformats.org/officeDocument/2006/relationships/slide" Target="slides/slide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dirty="0"/>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dirty="0"/>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dirty="0"/>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dirty="0">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Google Shape;49;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50" name="Google Shape;5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3" name="Google Shape;6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861548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3" name="Google Shape;6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82778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3" name="Google Shape;6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43995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75" name="Google Shape;75;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578085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3" name="Google Shape;6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00491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8" name="Google Shape;368;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b="0" i="0" u="none" strike="noStrike" cap="none" dirty="0">
              <a:solidFill>
                <a:schemeClr val="dk1"/>
              </a:solidFill>
              <a:latin typeface="Arial"/>
              <a:ea typeface="Arial"/>
              <a:cs typeface="Arial"/>
              <a:sym typeface="Arial"/>
            </a:endParaRPr>
          </a:p>
        </p:txBody>
      </p:sp>
      <p:sp>
        <p:nvSpPr>
          <p:cNvPr id="369" name="Google Shape;369;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25" name="Google Shape;325;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3" name="Google Shape;6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351109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3" name="Google Shape;6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589103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3" name="Google Shape;6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359558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7" name="Google Shape;5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3" name="Google Shape;6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770167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3" name="Google Shape;6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654032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3" name="Google Shape;6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997884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3" name="Google Shape;6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775773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3" name="Google Shape;6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565036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3" name="Google Shape;6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24336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3" name="Google Shape;6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523173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3" name="Google Shape;6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222018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3" name="Google Shape;6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138553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3" name="Google Shape;6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3" name="Google Shape;6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848504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3" name="Google Shape;6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869545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preserve="1" userDrawn="1">
  <p:cSld name="Blank">
    <p:spTree>
      <p:nvGrpSpPr>
        <p:cNvPr id="1" name="Shape 18"/>
        <p:cNvGrpSpPr/>
        <p:nvPr/>
      </p:nvGrpSpPr>
      <p:grpSpPr>
        <a:xfrm>
          <a:off x="0" y="0"/>
          <a:ext cx="0" cy="0"/>
          <a:chOff x="0" y="0"/>
          <a:chExt cx="0" cy="0"/>
        </a:xfrm>
      </p:grpSpPr>
      <p:sp>
        <p:nvSpPr>
          <p:cNvPr id="2" name="Footer Placeholder 10">
            <a:extLst>
              <a:ext uri="{FF2B5EF4-FFF2-40B4-BE49-F238E27FC236}">
                <a16:creationId xmlns:a16="http://schemas.microsoft.com/office/drawing/2014/main" id="{AC1064BC-5192-4EBC-B427-397042ABD86B}"/>
              </a:ext>
            </a:extLst>
          </p:cNvPr>
          <p:cNvSpPr>
            <a:spLocks noGrp="1"/>
          </p:cNvSpPr>
          <p:nvPr>
            <p:ph type="ftr" sz="quarter" idx="16"/>
          </p:nvPr>
        </p:nvSpPr>
        <p:spPr>
          <a:xfrm>
            <a:off x="5917533" y="6476833"/>
            <a:ext cx="5760720" cy="338555"/>
          </a:xfrm>
        </p:spPr>
        <p:txBody>
          <a:bodyPr/>
          <a:lstStyle>
            <a:lvl1pPr>
              <a:defRPr>
                <a:solidFill>
                  <a:schemeClr val="accent3"/>
                </a:solidFill>
              </a:defRPr>
            </a:lvl1pPr>
          </a:lstStyle>
          <a:p>
            <a:r>
              <a:rPr lang="en-US" dirty="0"/>
              <a:t>Presentation to SAT, August 2023</a:t>
            </a:r>
          </a:p>
        </p:txBody>
      </p:sp>
      <p:sp>
        <p:nvSpPr>
          <p:cNvPr id="3" name="Google Shape;25;p46">
            <a:extLst>
              <a:ext uri="{FF2B5EF4-FFF2-40B4-BE49-F238E27FC236}">
                <a16:creationId xmlns:a16="http://schemas.microsoft.com/office/drawing/2014/main" id="{DF1305B5-1ABA-4172-963E-0CB5781A9F34}"/>
              </a:ext>
            </a:extLst>
          </p:cNvPr>
          <p:cNvSpPr txBox="1">
            <a:spLocks noGrp="1"/>
          </p:cNvSpPr>
          <p:nvPr>
            <p:ph type="body" idx="1"/>
          </p:nvPr>
        </p:nvSpPr>
        <p:spPr>
          <a:xfrm>
            <a:off x="4901786" y="4450198"/>
            <a:ext cx="7108839" cy="757748"/>
          </a:xfrm>
          <a:prstGeom prst="rect">
            <a:avLst/>
          </a:prstGeom>
          <a:noFill/>
          <a:ln>
            <a:noFill/>
          </a:ln>
        </p:spPr>
        <p:txBody>
          <a:bodyPr spcFirstLastPara="1" wrap="square" lIns="91425" tIns="45700" rIns="91425" bIns="45700" anchor="t" anchorCtr="0">
            <a:noAutofit/>
          </a:bodyPr>
          <a:lstStyle>
            <a:lvl1pPr marL="457189" marR="0" lvl="0" indent="-228594" algn="l" rtl="0">
              <a:lnSpc>
                <a:spcPct val="100000"/>
              </a:lnSpc>
              <a:spcBef>
                <a:spcPts val="0"/>
              </a:spcBef>
              <a:spcAft>
                <a:spcPts val="0"/>
              </a:spcAft>
              <a:buClr>
                <a:srgbClr val="000000"/>
              </a:buClr>
              <a:buSzPts val="1400"/>
              <a:buFont typeface="Arial"/>
              <a:buNone/>
              <a:defRPr sz="2800" b="0" i="0" u="none" strike="noStrike" cap="none">
                <a:solidFill>
                  <a:schemeClr val="lt1"/>
                </a:solidFill>
                <a:latin typeface="Arial"/>
                <a:ea typeface="Arial"/>
                <a:cs typeface="Arial"/>
                <a:sym typeface="Arial"/>
              </a:defRPr>
            </a:lvl1pPr>
            <a:lvl2pPr marL="914377" marR="0" lvl="1" indent="-228594"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2pPr>
            <a:lvl3pPr marL="1371566" marR="0" lvl="2" indent="-228594"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3pPr>
            <a:lvl4pPr marL="1828754" marR="0" lvl="3" indent="-228594"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4pPr>
            <a:lvl5pPr marL="2285943" marR="0" lvl="4" indent="-228594"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5pPr>
            <a:lvl6pPr marL="2743131" marR="0" lvl="5" indent="-22859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320" marR="0" lvl="6" indent="-22859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509" marR="0" lvl="7" indent="-22859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697" marR="0" lvl="8" indent="-22859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dirty="0"/>
          </a:p>
        </p:txBody>
      </p:sp>
      <p:sp>
        <p:nvSpPr>
          <p:cNvPr id="4" name="Google Shape;14;p39">
            <a:extLst>
              <a:ext uri="{FF2B5EF4-FFF2-40B4-BE49-F238E27FC236}">
                <a16:creationId xmlns:a16="http://schemas.microsoft.com/office/drawing/2014/main" id="{871E0A5A-E2FC-4C88-B4EF-168C42A5562F}"/>
              </a:ext>
            </a:extLst>
          </p:cNvPr>
          <p:cNvSpPr txBox="1">
            <a:spLocks noGrp="1"/>
          </p:cNvSpPr>
          <p:nvPr>
            <p:ph type="title"/>
          </p:nvPr>
        </p:nvSpPr>
        <p:spPr>
          <a:xfrm>
            <a:off x="4886794" y="2573699"/>
            <a:ext cx="7123831" cy="1807224"/>
          </a:xfrm>
          <a:prstGeom prst="rect">
            <a:avLst/>
          </a:prstGeom>
          <a:noFill/>
          <a:ln>
            <a:noFill/>
          </a:ln>
        </p:spPr>
        <p:txBody>
          <a:bodyPr spcFirstLastPara="1" wrap="square" lIns="91425" tIns="45700" rIns="91425" bIns="45700" anchor="ctr" anchorCtr="0">
            <a:normAutofit/>
          </a:bodyPr>
          <a:lstStyle>
            <a:lvl1pPr marR="0" lvl="0" algn="l" rtl="0">
              <a:lnSpc>
                <a:spcPct val="100000"/>
              </a:lnSpc>
              <a:spcBef>
                <a:spcPts val="0"/>
              </a:spcBef>
              <a:spcAft>
                <a:spcPts val="0"/>
              </a:spcAft>
              <a:buClr>
                <a:srgbClr val="000000"/>
              </a:buClr>
              <a:buSzPts val="1400"/>
              <a:buFont typeface="Arial"/>
              <a:buNone/>
              <a:defRPr sz="4800" b="1" i="0" u="none" strike="noStrike" cap="none">
                <a:solidFill>
                  <a:schemeClr val="lt1"/>
                </a:solidFill>
                <a:latin typeface="Arial" panose="020B0604020202020204" pitchFamily="34" charset="0"/>
                <a:ea typeface="Arial" panose="020B0604020202020204" pitchFamily="34" charset="0"/>
                <a:cs typeface="Arial" panose="020B0604020202020204" pitchFamily="34" charset="0"/>
                <a:sym typeface="Calibri"/>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dirty="0"/>
          </a:p>
        </p:txBody>
      </p:sp>
      <p:sp>
        <p:nvSpPr>
          <p:cNvPr id="5" name="Google Shape;25;p46">
            <a:extLst>
              <a:ext uri="{FF2B5EF4-FFF2-40B4-BE49-F238E27FC236}">
                <a16:creationId xmlns:a16="http://schemas.microsoft.com/office/drawing/2014/main" id="{55AD87E3-33D2-432C-9D0D-1836261D5A3C}"/>
              </a:ext>
            </a:extLst>
          </p:cNvPr>
          <p:cNvSpPr txBox="1">
            <a:spLocks noGrp="1"/>
          </p:cNvSpPr>
          <p:nvPr>
            <p:ph type="body" idx="17"/>
          </p:nvPr>
        </p:nvSpPr>
        <p:spPr>
          <a:xfrm>
            <a:off x="5243475" y="5270935"/>
            <a:ext cx="6767149" cy="757748"/>
          </a:xfrm>
          <a:prstGeom prst="rect">
            <a:avLst/>
          </a:prstGeom>
          <a:noFill/>
          <a:ln>
            <a:noFill/>
          </a:ln>
        </p:spPr>
        <p:txBody>
          <a:bodyPr spcFirstLastPara="1" wrap="square" lIns="91425" tIns="45700" rIns="91425" bIns="45700" anchor="t" anchorCtr="0">
            <a:noAutofit/>
          </a:bodyPr>
          <a:lstStyle>
            <a:lvl1pPr marL="457189" marR="0" lvl="0" indent="-228594" algn="l" rtl="0">
              <a:lnSpc>
                <a:spcPct val="100000"/>
              </a:lnSpc>
              <a:spcBef>
                <a:spcPts val="0"/>
              </a:spcBef>
              <a:spcAft>
                <a:spcPts val="0"/>
              </a:spcAft>
              <a:buClr>
                <a:srgbClr val="000000"/>
              </a:buClr>
              <a:buSzPts val="1400"/>
              <a:buFont typeface="Arial"/>
              <a:buNone/>
              <a:defRPr sz="2400" b="0" i="0" u="none" strike="noStrike" cap="none">
                <a:solidFill>
                  <a:srgbClr val="002F87"/>
                </a:solidFill>
                <a:latin typeface="Arial"/>
                <a:ea typeface="Arial"/>
                <a:cs typeface="Arial"/>
                <a:sym typeface="Arial"/>
              </a:defRPr>
            </a:lvl1pPr>
            <a:lvl2pPr marL="914377" marR="0" lvl="1" indent="-228594"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2pPr>
            <a:lvl3pPr marL="1371566" marR="0" lvl="2" indent="-228594"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3pPr>
            <a:lvl4pPr marL="1828754" marR="0" lvl="3" indent="-228594"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4pPr>
            <a:lvl5pPr marL="2285943" marR="0" lvl="4" indent="-228594"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5pPr>
            <a:lvl6pPr marL="2743131" marR="0" lvl="5" indent="-22859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320" marR="0" lvl="6" indent="-22859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509" marR="0" lvl="7" indent="-22859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697" marR="0" lvl="8" indent="-22859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dirty="0"/>
          </a:p>
        </p:txBody>
      </p:sp>
    </p:spTree>
    <p:extLst>
      <p:ext uri="{BB962C8B-B14F-4D97-AF65-F5344CB8AC3E}">
        <p14:creationId xmlns:p14="http://schemas.microsoft.com/office/powerpoint/2010/main" val="37821253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95"/>
        <p:cNvGrpSpPr/>
        <p:nvPr/>
      </p:nvGrpSpPr>
      <p:grpSpPr>
        <a:xfrm>
          <a:off x="0" y="0"/>
          <a:ext cx="0" cy="0"/>
          <a:chOff x="0" y="0"/>
          <a:chExt cx="0" cy="0"/>
        </a:xfrm>
      </p:grpSpPr>
      <p:sp>
        <p:nvSpPr>
          <p:cNvPr id="96" name="Google Shape;96;p148"/>
          <p:cNvSpPr txBox="1">
            <a:spLocks noGrp="1"/>
          </p:cNvSpPr>
          <p:nvPr>
            <p:ph type="title"/>
          </p:nvPr>
        </p:nvSpPr>
        <p:spPr>
          <a:xfrm>
            <a:off x="1155032" y="365125"/>
            <a:ext cx="10198768" cy="886159"/>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sz="4000">
                <a:solidFill>
                  <a:srgbClr val="01007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148"/>
          <p:cNvSpPr txBox="1">
            <a:spLocks noGrp="1"/>
          </p:cNvSpPr>
          <p:nvPr>
            <p:ph type="dt" idx="10"/>
          </p:nvPr>
        </p:nvSpPr>
        <p:spPr>
          <a:xfrm>
            <a:off x="9905601" y="6500861"/>
            <a:ext cx="1448200" cy="33855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98" name="Google Shape;98;p148"/>
          <p:cNvSpPr txBox="1">
            <a:spLocks noGrp="1"/>
          </p:cNvSpPr>
          <p:nvPr>
            <p:ph type="ftr" idx="11"/>
          </p:nvPr>
        </p:nvSpPr>
        <p:spPr>
          <a:xfrm>
            <a:off x="4829531" y="6508882"/>
            <a:ext cx="5076069" cy="322512"/>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Tree>
    <p:extLst>
      <p:ext uri="{BB962C8B-B14F-4D97-AF65-F5344CB8AC3E}">
        <p14:creationId xmlns:p14="http://schemas.microsoft.com/office/powerpoint/2010/main" val="3300760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99"/>
        <p:cNvGrpSpPr/>
        <p:nvPr/>
      </p:nvGrpSpPr>
      <p:grpSpPr>
        <a:xfrm>
          <a:off x="0" y="0"/>
          <a:ext cx="0" cy="0"/>
          <a:chOff x="0" y="0"/>
          <a:chExt cx="0" cy="0"/>
        </a:xfrm>
      </p:grpSpPr>
      <p:sp>
        <p:nvSpPr>
          <p:cNvPr id="100" name="Google Shape;100;p149"/>
          <p:cNvSpPr txBox="1">
            <a:spLocks noGrp="1"/>
          </p:cNvSpPr>
          <p:nvPr>
            <p:ph type="title"/>
          </p:nvPr>
        </p:nvSpPr>
        <p:spPr>
          <a:xfrm>
            <a:off x="1138988" y="365125"/>
            <a:ext cx="10214811" cy="870117"/>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sz="4000">
                <a:solidFill>
                  <a:srgbClr val="01007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149"/>
          <p:cNvSpPr txBox="1">
            <a:spLocks noGrp="1"/>
          </p:cNvSpPr>
          <p:nvPr>
            <p:ph type="dt" idx="10"/>
          </p:nvPr>
        </p:nvSpPr>
        <p:spPr>
          <a:xfrm>
            <a:off x="10070701" y="6500861"/>
            <a:ext cx="1283099" cy="33855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lt1"/>
              </a:buClr>
              <a:buSzPts val="1400"/>
              <a:buFont typeface="Arial"/>
              <a:buNone/>
              <a:defRPr sz="1200">
                <a:solidFill>
                  <a:schemeClr val="lt1"/>
                </a:solidFill>
              </a:defRPr>
            </a:lvl1pPr>
            <a:lvl2pPr lvl="1" algn="l">
              <a:lnSpc>
                <a:spcPct val="100000"/>
              </a:lnSpc>
              <a:spcBef>
                <a:spcPts val="0"/>
              </a:spcBef>
              <a:spcAft>
                <a:spcPts val="0"/>
              </a:spcAft>
              <a:buClr>
                <a:schemeClr val="dk1"/>
              </a:buClr>
              <a:buSzPts val="1400"/>
              <a:buFont typeface="Arial"/>
              <a:buNone/>
              <a:defRPr/>
            </a:lvl2pPr>
            <a:lvl3pPr lvl="2" algn="l">
              <a:lnSpc>
                <a:spcPct val="100000"/>
              </a:lnSpc>
              <a:spcBef>
                <a:spcPts val="0"/>
              </a:spcBef>
              <a:spcAft>
                <a:spcPts val="0"/>
              </a:spcAft>
              <a:buClr>
                <a:schemeClr val="dk1"/>
              </a:buClr>
              <a:buSzPts val="1400"/>
              <a:buFont typeface="Arial"/>
              <a:buNone/>
              <a:defRPr/>
            </a:lvl3pPr>
            <a:lvl4pPr lvl="3" algn="l">
              <a:lnSpc>
                <a:spcPct val="100000"/>
              </a:lnSpc>
              <a:spcBef>
                <a:spcPts val="0"/>
              </a:spcBef>
              <a:spcAft>
                <a:spcPts val="0"/>
              </a:spcAft>
              <a:buClr>
                <a:schemeClr val="dk1"/>
              </a:buClr>
              <a:buSzPts val="1400"/>
              <a:buFont typeface="Arial"/>
              <a:buNone/>
              <a:defRPr/>
            </a:lvl4pPr>
            <a:lvl5pPr lvl="4" algn="l">
              <a:lnSpc>
                <a:spcPct val="100000"/>
              </a:lnSpc>
              <a:spcBef>
                <a:spcPts val="0"/>
              </a:spcBef>
              <a:spcAft>
                <a:spcPts val="0"/>
              </a:spcAft>
              <a:buClr>
                <a:schemeClr val="dk1"/>
              </a:buClr>
              <a:buSzPts val="1400"/>
              <a:buFont typeface="Arial"/>
              <a:buNone/>
              <a:defRPr/>
            </a:lvl5pPr>
            <a:lvl6pPr lvl="5" algn="l">
              <a:lnSpc>
                <a:spcPct val="100000"/>
              </a:lnSpc>
              <a:spcBef>
                <a:spcPts val="0"/>
              </a:spcBef>
              <a:spcAft>
                <a:spcPts val="0"/>
              </a:spcAft>
              <a:buClr>
                <a:schemeClr val="dk1"/>
              </a:buClr>
              <a:buSzPts val="1400"/>
              <a:buFont typeface="Arial"/>
              <a:buNone/>
              <a:defRPr/>
            </a:lvl6pPr>
            <a:lvl7pPr lvl="6" algn="l">
              <a:lnSpc>
                <a:spcPct val="100000"/>
              </a:lnSpc>
              <a:spcBef>
                <a:spcPts val="0"/>
              </a:spcBef>
              <a:spcAft>
                <a:spcPts val="0"/>
              </a:spcAft>
              <a:buClr>
                <a:schemeClr val="dk1"/>
              </a:buClr>
              <a:buSzPts val="1400"/>
              <a:buFont typeface="Arial"/>
              <a:buNone/>
              <a:defRPr/>
            </a:lvl7pPr>
            <a:lvl8pPr lvl="7" algn="l">
              <a:lnSpc>
                <a:spcPct val="100000"/>
              </a:lnSpc>
              <a:spcBef>
                <a:spcPts val="0"/>
              </a:spcBef>
              <a:spcAft>
                <a:spcPts val="0"/>
              </a:spcAft>
              <a:buClr>
                <a:schemeClr val="dk1"/>
              </a:buClr>
              <a:buSzPts val="1400"/>
              <a:buFont typeface="Arial"/>
              <a:buNone/>
              <a:defRPr/>
            </a:lvl8pPr>
            <a:lvl9pPr lvl="8" algn="l">
              <a:lnSpc>
                <a:spcPct val="100000"/>
              </a:lnSpc>
              <a:spcBef>
                <a:spcPts val="0"/>
              </a:spcBef>
              <a:spcAft>
                <a:spcPts val="0"/>
              </a:spcAft>
              <a:buClr>
                <a:schemeClr val="dk1"/>
              </a:buClr>
              <a:buSzPts val="1400"/>
              <a:buFont typeface="Arial"/>
              <a:buNone/>
              <a:defRPr/>
            </a:lvl9pPr>
          </a:lstStyle>
          <a:p>
            <a:endParaRPr dirty="0"/>
          </a:p>
        </p:txBody>
      </p:sp>
      <p:sp>
        <p:nvSpPr>
          <p:cNvPr id="102" name="Google Shape;102;p149"/>
          <p:cNvSpPr txBox="1">
            <a:spLocks noGrp="1"/>
          </p:cNvSpPr>
          <p:nvPr>
            <p:ph type="ftr" idx="11"/>
          </p:nvPr>
        </p:nvSpPr>
        <p:spPr>
          <a:xfrm>
            <a:off x="4829531" y="6508882"/>
            <a:ext cx="5076069" cy="322512"/>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lt1"/>
              </a:buClr>
              <a:buSzPts val="1400"/>
              <a:buFont typeface="Arial"/>
              <a:buNone/>
              <a:defRPr sz="1200">
                <a:solidFill>
                  <a:schemeClr val="lt1"/>
                </a:solidFill>
              </a:defRPr>
            </a:lvl1pPr>
            <a:lvl2pPr lvl="1" algn="l">
              <a:lnSpc>
                <a:spcPct val="100000"/>
              </a:lnSpc>
              <a:spcBef>
                <a:spcPts val="0"/>
              </a:spcBef>
              <a:spcAft>
                <a:spcPts val="0"/>
              </a:spcAft>
              <a:buClr>
                <a:schemeClr val="dk1"/>
              </a:buClr>
              <a:buSzPts val="1400"/>
              <a:buFont typeface="Arial"/>
              <a:buNone/>
              <a:defRPr/>
            </a:lvl2pPr>
            <a:lvl3pPr lvl="2" algn="l">
              <a:lnSpc>
                <a:spcPct val="100000"/>
              </a:lnSpc>
              <a:spcBef>
                <a:spcPts val="0"/>
              </a:spcBef>
              <a:spcAft>
                <a:spcPts val="0"/>
              </a:spcAft>
              <a:buClr>
                <a:schemeClr val="dk1"/>
              </a:buClr>
              <a:buSzPts val="1400"/>
              <a:buFont typeface="Arial"/>
              <a:buNone/>
              <a:defRPr/>
            </a:lvl3pPr>
            <a:lvl4pPr lvl="3" algn="l">
              <a:lnSpc>
                <a:spcPct val="100000"/>
              </a:lnSpc>
              <a:spcBef>
                <a:spcPts val="0"/>
              </a:spcBef>
              <a:spcAft>
                <a:spcPts val="0"/>
              </a:spcAft>
              <a:buClr>
                <a:schemeClr val="dk1"/>
              </a:buClr>
              <a:buSzPts val="1400"/>
              <a:buFont typeface="Arial"/>
              <a:buNone/>
              <a:defRPr/>
            </a:lvl4pPr>
            <a:lvl5pPr lvl="4" algn="l">
              <a:lnSpc>
                <a:spcPct val="100000"/>
              </a:lnSpc>
              <a:spcBef>
                <a:spcPts val="0"/>
              </a:spcBef>
              <a:spcAft>
                <a:spcPts val="0"/>
              </a:spcAft>
              <a:buClr>
                <a:schemeClr val="dk1"/>
              </a:buClr>
              <a:buSzPts val="1400"/>
              <a:buFont typeface="Arial"/>
              <a:buNone/>
              <a:defRPr/>
            </a:lvl5pPr>
            <a:lvl6pPr lvl="5" algn="l">
              <a:lnSpc>
                <a:spcPct val="100000"/>
              </a:lnSpc>
              <a:spcBef>
                <a:spcPts val="0"/>
              </a:spcBef>
              <a:spcAft>
                <a:spcPts val="0"/>
              </a:spcAft>
              <a:buClr>
                <a:schemeClr val="dk1"/>
              </a:buClr>
              <a:buSzPts val="1400"/>
              <a:buFont typeface="Arial"/>
              <a:buNone/>
              <a:defRPr/>
            </a:lvl6pPr>
            <a:lvl7pPr lvl="6" algn="l">
              <a:lnSpc>
                <a:spcPct val="100000"/>
              </a:lnSpc>
              <a:spcBef>
                <a:spcPts val="0"/>
              </a:spcBef>
              <a:spcAft>
                <a:spcPts val="0"/>
              </a:spcAft>
              <a:buClr>
                <a:schemeClr val="dk1"/>
              </a:buClr>
              <a:buSzPts val="1400"/>
              <a:buFont typeface="Arial"/>
              <a:buNone/>
              <a:defRPr/>
            </a:lvl7pPr>
            <a:lvl8pPr lvl="7" algn="l">
              <a:lnSpc>
                <a:spcPct val="100000"/>
              </a:lnSpc>
              <a:spcBef>
                <a:spcPts val="0"/>
              </a:spcBef>
              <a:spcAft>
                <a:spcPts val="0"/>
              </a:spcAft>
              <a:buClr>
                <a:schemeClr val="dk1"/>
              </a:buClr>
              <a:buSzPts val="1400"/>
              <a:buFont typeface="Arial"/>
              <a:buNone/>
              <a:defRPr/>
            </a:lvl8pPr>
            <a:lvl9pPr lvl="8" algn="l">
              <a:lnSpc>
                <a:spcPct val="100000"/>
              </a:lnSpc>
              <a:spcBef>
                <a:spcPts val="0"/>
              </a:spcBef>
              <a:spcAft>
                <a:spcPts val="0"/>
              </a:spcAft>
              <a:buClr>
                <a:schemeClr val="dk1"/>
              </a:buClr>
              <a:buSzPts val="1400"/>
              <a:buFont typeface="Arial"/>
              <a:buNone/>
              <a:defRPr/>
            </a:lvl9pPr>
          </a:lstStyle>
          <a:p>
            <a:endParaRPr dirty="0"/>
          </a:p>
        </p:txBody>
      </p:sp>
    </p:spTree>
    <p:extLst>
      <p:ext uri="{BB962C8B-B14F-4D97-AF65-F5344CB8AC3E}">
        <p14:creationId xmlns:p14="http://schemas.microsoft.com/office/powerpoint/2010/main" val="23747181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03"/>
        <p:cNvGrpSpPr/>
        <p:nvPr/>
      </p:nvGrpSpPr>
      <p:grpSpPr>
        <a:xfrm>
          <a:off x="0" y="0"/>
          <a:ext cx="0" cy="0"/>
          <a:chOff x="0" y="0"/>
          <a:chExt cx="0" cy="0"/>
        </a:xfrm>
      </p:grpSpPr>
      <p:sp>
        <p:nvSpPr>
          <p:cNvPr id="104" name="Google Shape;104;p156"/>
          <p:cNvSpPr txBox="1">
            <a:spLocks noGrp="1"/>
          </p:cNvSpPr>
          <p:nvPr>
            <p:ph type="title"/>
          </p:nvPr>
        </p:nvSpPr>
        <p:spPr>
          <a:xfrm>
            <a:off x="1074820" y="392421"/>
            <a:ext cx="10278979" cy="886159"/>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sz="4000">
                <a:solidFill>
                  <a:srgbClr val="01007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p156"/>
          <p:cNvSpPr txBox="1">
            <a:spLocks noGrp="1"/>
          </p:cNvSpPr>
          <p:nvPr>
            <p:ph type="body" idx="1"/>
          </p:nvPr>
        </p:nvSpPr>
        <p:spPr>
          <a:xfrm>
            <a:off x="838200" y="1601037"/>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6" name="Google Shape;106;p156"/>
          <p:cNvSpPr txBox="1">
            <a:spLocks noGrp="1"/>
          </p:cNvSpPr>
          <p:nvPr>
            <p:ph type="body" idx="2"/>
          </p:nvPr>
        </p:nvSpPr>
        <p:spPr>
          <a:xfrm>
            <a:off x="6172200" y="1601037"/>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07" name="Google Shape;107;p156"/>
          <p:cNvCxnSpPr/>
          <p:nvPr/>
        </p:nvCxnSpPr>
        <p:spPr>
          <a:xfrm>
            <a:off x="175478" y="1353579"/>
            <a:ext cx="11735431" cy="0"/>
          </a:xfrm>
          <a:prstGeom prst="straightConnector1">
            <a:avLst/>
          </a:prstGeom>
          <a:noFill/>
          <a:ln w="57150" cap="flat" cmpd="sng">
            <a:solidFill>
              <a:srgbClr val="002F87"/>
            </a:solidFill>
            <a:prstDash val="solid"/>
            <a:round/>
            <a:headEnd type="none" w="sm" len="sm"/>
            <a:tailEnd type="none" w="sm" len="sm"/>
          </a:ln>
        </p:spPr>
      </p:cxnSp>
      <p:sp>
        <p:nvSpPr>
          <p:cNvPr id="108" name="Google Shape;108;p156"/>
          <p:cNvSpPr txBox="1">
            <a:spLocks noGrp="1"/>
          </p:cNvSpPr>
          <p:nvPr>
            <p:ph type="dt" idx="10"/>
          </p:nvPr>
        </p:nvSpPr>
        <p:spPr>
          <a:xfrm>
            <a:off x="9905601" y="6500861"/>
            <a:ext cx="1448200" cy="33855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09" name="Google Shape;109;p156"/>
          <p:cNvSpPr txBox="1">
            <a:spLocks noGrp="1"/>
          </p:cNvSpPr>
          <p:nvPr>
            <p:ph type="ftr" idx="11"/>
          </p:nvPr>
        </p:nvSpPr>
        <p:spPr>
          <a:xfrm>
            <a:off x="4829531" y="6508882"/>
            <a:ext cx="5076069" cy="322512"/>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Tree>
    <p:extLst>
      <p:ext uri="{BB962C8B-B14F-4D97-AF65-F5344CB8AC3E}">
        <p14:creationId xmlns:p14="http://schemas.microsoft.com/office/powerpoint/2010/main" val="37241433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10"/>
        <p:cNvGrpSpPr/>
        <p:nvPr/>
      </p:nvGrpSpPr>
      <p:grpSpPr>
        <a:xfrm>
          <a:off x="0" y="0"/>
          <a:ext cx="0" cy="0"/>
          <a:chOff x="0" y="0"/>
          <a:chExt cx="0" cy="0"/>
        </a:xfrm>
      </p:grpSpPr>
      <p:sp>
        <p:nvSpPr>
          <p:cNvPr id="111" name="Google Shape;111;p157"/>
          <p:cNvSpPr txBox="1">
            <a:spLocks noGrp="1"/>
          </p:cNvSpPr>
          <p:nvPr>
            <p:ph type="title"/>
          </p:nvPr>
        </p:nvSpPr>
        <p:spPr>
          <a:xfrm>
            <a:off x="1106904" y="365125"/>
            <a:ext cx="10248483" cy="966369"/>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sz="4000">
                <a:solidFill>
                  <a:srgbClr val="01007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 name="Google Shape;112;p15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dk1"/>
              </a:buClr>
              <a:buSzPts val="2400"/>
              <a:buNone/>
              <a:defRPr sz="26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3" name="Google Shape;113;p15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sz="24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4" name="Google Shape;114;p15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dk1"/>
              </a:buClr>
              <a:buSzPts val="2400"/>
              <a:buNone/>
              <a:defRPr sz="26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5" name="Google Shape;115;p15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sz="24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16" name="Google Shape;116;p157"/>
          <p:cNvCxnSpPr/>
          <p:nvPr/>
        </p:nvCxnSpPr>
        <p:spPr>
          <a:xfrm>
            <a:off x="175478" y="1353579"/>
            <a:ext cx="11735431" cy="0"/>
          </a:xfrm>
          <a:prstGeom prst="straightConnector1">
            <a:avLst/>
          </a:prstGeom>
          <a:noFill/>
          <a:ln w="57150" cap="flat" cmpd="sng">
            <a:solidFill>
              <a:srgbClr val="002F87"/>
            </a:solidFill>
            <a:prstDash val="solid"/>
            <a:round/>
            <a:headEnd type="none" w="sm" len="sm"/>
            <a:tailEnd type="none" w="sm" len="sm"/>
          </a:ln>
        </p:spPr>
      </p:cxnSp>
      <p:sp>
        <p:nvSpPr>
          <p:cNvPr id="117" name="Google Shape;117;p157"/>
          <p:cNvSpPr txBox="1">
            <a:spLocks noGrp="1"/>
          </p:cNvSpPr>
          <p:nvPr>
            <p:ph type="dt" idx="10"/>
          </p:nvPr>
        </p:nvSpPr>
        <p:spPr>
          <a:xfrm>
            <a:off x="10070701" y="6500861"/>
            <a:ext cx="1283099" cy="33855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18" name="Google Shape;118;p157"/>
          <p:cNvSpPr txBox="1">
            <a:spLocks noGrp="1"/>
          </p:cNvSpPr>
          <p:nvPr>
            <p:ph type="ftr" idx="11"/>
          </p:nvPr>
        </p:nvSpPr>
        <p:spPr>
          <a:xfrm>
            <a:off x="4829531" y="6508882"/>
            <a:ext cx="5076069" cy="322512"/>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Tree>
    <p:extLst>
      <p:ext uri="{BB962C8B-B14F-4D97-AF65-F5344CB8AC3E}">
        <p14:creationId xmlns:p14="http://schemas.microsoft.com/office/powerpoint/2010/main" val="26947011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19"/>
        <p:cNvGrpSpPr/>
        <p:nvPr/>
      </p:nvGrpSpPr>
      <p:grpSpPr>
        <a:xfrm>
          <a:off x="0" y="0"/>
          <a:ext cx="0" cy="0"/>
          <a:chOff x="0" y="0"/>
          <a:chExt cx="0" cy="0"/>
        </a:xfrm>
      </p:grpSpPr>
      <p:sp>
        <p:nvSpPr>
          <p:cNvPr id="120" name="Google Shape;120;p158"/>
          <p:cNvSpPr txBox="1">
            <a:spLocks noGrp="1"/>
          </p:cNvSpPr>
          <p:nvPr>
            <p:ph type="title"/>
          </p:nvPr>
        </p:nvSpPr>
        <p:spPr>
          <a:xfrm>
            <a:off x="1000208" y="585536"/>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Arial"/>
              <a:buNone/>
              <a:defRPr sz="3200">
                <a:solidFill>
                  <a:srgbClr val="01007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 name="Google Shape;121;p158"/>
          <p:cNvSpPr txBox="1">
            <a:spLocks noGrp="1"/>
          </p:cNvSpPr>
          <p:nvPr>
            <p:ph type="body" idx="1"/>
          </p:nvPr>
        </p:nvSpPr>
        <p:spPr>
          <a:xfrm>
            <a:off x="5359652" y="992187"/>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22" name="Google Shape;122;p158"/>
          <p:cNvSpPr txBox="1">
            <a:spLocks noGrp="1"/>
          </p:cNvSpPr>
          <p:nvPr>
            <p:ph type="body" idx="2"/>
          </p:nvPr>
        </p:nvSpPr>
        <p:spPr>
          <a:xfrm>
            <a:off x="1000208" y="2185736"/>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23" name="Google Shape;123;p158"/>
          <p:cNvSpPr txBox="1">
            <a:spLocks noGrp="1"/>
          </p:cNvSpPr>
          <p:nvPr>
            <p:ph type="dt" idx="10"/>
          </p:nvPr>
        </p:nvSpPr>
        <p:spPr>
          <a:xfrm>
            <a:off x="10070701" y="6493567"/>
            <a:ext cx="1283099" cy="33855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24" name="Google Shape;124;p158"/>
          <p:cNvSpPr txBox="1">
            <a:spLocks noGrp="1"/>
          </p:cNvSpPr>
          <p:nvPr>
            <p:ph type="ftr" idx="11"/>
          </p:nvPr>
        </p:nvSpPr>
        <p:spPr>
          <a:xfrm>
            <a:off x="4829531" y="6501588"/>
            <a:ext cx="5076069" cy="322512"/>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Tree>
    <p:extLst>
      <p:ext uri="{BB962C8B-B14F-4D97-AF65-F5344CB8AC3E}">
        <p14:creationId xmlns:p14="http://schemas.microsoft.com/office/powerpoint/2010/main" val="38669884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25"/>
        <p:cNvGrpSpPr/>
        <p:nvPr/>
      </p:nvGrpSpPr>
      <p:grpSpPr>
        <a:xfrm>
          <a:off x="0" y="0"/>
          <a:ext cx="0" cy="0"/>
          <a:chOff x="0" y="0"/>
          <a:chExt cx="0" cy="0"/>
        </a:xfrm>
      </p:grpSpPr>
      <p:sp>
        <p:nvSpPr>
          <p:cNvPr id="126" name="Google Shape;126;p159"/>
          <p:cNvSpPr txBox="1">
            <a:spLocks noGrp="1"/>
          </p:cNvSpPr>
          <p:nvPr>
            <p:ph type="title"/>
          </p:nvPr>
        </p:nvSpPr>
        <p:spPr>
          <a:xfrm>
            <a:off x="1000208" y="585536"/>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Arial"/>
              <a:buNone/>
              <a:defRPr sz="3200">
                <a:solidFill>
                  <a:srgbClr val="01007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 name="Google Shape;127;p159"/>
          <p:cNvSpPr>
            <a:spLocks noGrp="1"/>
          </p:cNvSpPr>
          <p:nvPr>
            <p:ph type="pic" idx="2"/>
          </p:nvPr>
        </p:nvSpPr>
        <p:spPr>
          <a:xfrm>
            <a:off x="5423818" y="992187"/>
            <a:ext cx="6172200" cy="4873625"/>
          </a:xfrm>
          <a:prstGeom prst="rect">
            <a:avLst/>
          </a:prstGeom>
          <a:noFill/>
          <a:ln>
            <a:noFill/>
          </a:ln>
        </p:spPr>
      </p:sp>
      <p:sp>
        <p:nvSpPr>
          <p:cNvPr id="128" name="Google Shape;128;p159"/>
          <p:cNvSpPr txBox="1">
            <a:spLocks noGrp="1"/>
          </p:cNvSpPr>
          <p:nvPr>
            <p:ph type="body" idx="1"/>
          </p:nvPr>
        </p:nvSpPr>
        <p:spPr>
          <a:xfrm>
            <a:off x="1000208" y="2185736"/>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29" name="Google Shape;129;p159"/>
          <p:cNvSpPr txBox="1">
            <a:spLocks noGrp="1"/>
          </p:cNvSpPr>
          <p:nvPr>
            <p:ph type="dt" idx="10"/>
          </p:nvPr>
        </p:nvSpPr>
        <p:spPr>
          <a:xfrm>
            <a:off x="10070701" y="6493567"/>
            <a:ext cx="1283099" cy="33855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30" name="Google Shape;130;p159"/>
          <p:cNvSpPr txBox="1">
            <a:spLocks noGrp="1"/>
          </p:cNvSpPr>
          <p:nvPr>
            <p:ph type="ftr" idx="11"/>
          </p:nvPr>
        </p:nvSpPr>
        <p:spPr>
          <a:xfrm>
            <a:off x="4829531" y="6501588"/>
            <a:ext cx="5076069" cy="322512"/>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Tree>
    <p:extLst>
      <p:ext uri="{BB962C8B-B14F-4D97-AF65-F5344CB8AC3E}">
        <p14:creationId xmlns:p14="http://schemas.microsoft.com/office/powerpoint/2010/main" val="41978964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D_Left_Text_Picture">
  <p:cSld name="1D_Left_Text_Picture">
    <p:spTree>
      <p:nvGrpSpPr>
        <p:cNvPr id="1" name="Shape 131"/>
        <p:cNvGrpSpPr/>
        <p:nvPr/>
      </p:nvGrpSpPr>
      <p:grpSpPr>
        <a:xfrm>
          <a:off x="0" y="0"/>
          <a:ext cx="0" cy="0"/>
          <a:chOff x="0" y="0"/>
          <a:chExt cx="0" cy="0"/>
        </a:xfrm>
      </p:grpSpPr>
      <p:sp>
        <p:nvSpPr>
          <p:cNvPr id="132" name="Google Shape;132;p160"/>
          <p:cNvSpPr txBox="1">
            <a:spLocks noGrp="1"/>
          </p:cNvSpPr>
          <p:nvPr>
            <p:ph type="title"/>
          </p:nvPr>
        </p:nvSpPr>
        <p:spPr>
          <a:xfrm>
            <a:off x="304800" y="233088"/>
            <a:ext cx="10546081" cy="581597"/>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Clr>
                <a:schemeClr val="dk1"/>
              </a:buClr>
              <a:buSzPts val="2400"/>
              <a:buFont typeface="Arial"/>
              <a:buNone/>
              <a:defRPr sz="2400" b="1" i="1"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33" name="Google Shape;133;p160"/>
          <p:cNvSpPr txBox="1">
            <a:spLocks noGrp="1"/>
          </p:cNvSpPr>
          <p:nvPr>
            <p:ph type="body" idx="1"/>
          </p:nvPr>
        </p:nvSpPr>
        <p:spPr>
          <a:xfrm>
            <a:off x="304800" y="614874"/>
            <a:ext cx="10546080" cy="522851"/>
          </a:xfrm>
          <a:prstGeom prst="rect">
            <a:avLst/>
          </a:prstGeom>
          <a:noFill/>
          <a:ln>
            <a:noFill/>
          </a:ln>
        </p:spPr>
        <p:txBody>
          <a:bodyPr spcFirstLastPara="1" wrap="square" lIns="91425" tIns="45700" rIns="91425" bIns="45700" anchor="t" anchorCtr="0">
            <a:noAutofit/>
          </a:bodyPr>
          <a:lstStyle>
            <a:lvl1pPr marL="457200" marR="0" lvl="0" indent="-228600" algn="l">
              <a:lnSpc>
                <a:spcPct val="100000"/>
              </a:lnSpc>
              <a:spcBef>
                <a:spcPts val="400"/>
              </a:spcBef>
              <a:spcAft>
                <a:spcPts val="0"/>
              </a:spcAft>
              <a:buClr>
                <a:srgbClr val="8C8D8E"/>
              </a:buClr>
              <a:buSzPts val="2000"/>
              <a:buFont typeface="Arial"/>
              <a:buNone/>
              <a:defRPr sz="2000" b="0" i="1" u="none" strike="noStrike" cap="none">
                <a:solidFill>
                  <a:srgbClr val="8C8D8E"/>
                </a:solidFill>
                <a:latin typeface="Arial"/>
                <a:ea typeface="Arial"/>
                <a:cs typeface="Arial"/>
                <a:sym typeface="Arial"/>
              </a:defRPr>
            </a:lvl1pPr>
            <a:lvl2pPr marL="914400" marR="0" lvl="1" indent="-228600" algn="l">
              <a:lnSpc>
                <a:spcPct val="100000"/>
              </a:lnSpc>
              <a:spcBef>
                <a:spcPts val="400"/>
              </a:spcBef>
              <a:spcAft>
                <a:spcPts val="0"/>
              </a:spcAft>
              <a:buClr>
                <a:schemeClr val="dk1"/>
              </a:buClr>
              <a:buSzPts val="2000"/>
              <a:buFont typeface="Arial"/>
              <a:buNone/>
              <a:defRPr sz="2000" b="0" i="1" u="none" strike="noStrike" cap="none">
                <a:solidFill>
                  <a:schemeClr val="dk1"/>
                </a:solidFill>
                <a:latin typeface="Arial"/>
                <a:ea typeface="Arial"/>
                <a:cs typeface="Arial"/>
                <a:sym typeface="Arial"/>
              </a:defRPr>
            </a:lvl2pPr>
            <a:lvl3pPr marL="1371600" marR="0" lvl="2" indent="-228600" algn="l">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a:lnSpc>
                <a:spcPct val="100000"/>
              </a:lnSpc>
              <a:spcBef>
                <a:spcPts val="400"/>
              </a:spcBef>
              <a:spcAft>
                <a:spcPts val="0"/>
              </a:spcAft>
              <a:buClr>
                <a:schemeClr val="dk1"/>
              </a:buClr>
              <a:buSzPts val="2000"/>
              <a:buFont typeface="Arial"/>
              <a:buNone/>
              <a:defRPr sz="2000" b="0" i="1" u="none" strike="noStrike" cap="none">
                <a:solidFill>
                  <a:schemeClr val="dk1"/>
                </a:solidFill>
                <a:latin typeface="Arial"/>
                <a:ea typeface="Arial"/>
                <a:cs typeface="Arial"/>
                <a:sym typeface="Arial"/>
              </a:defRPr>
            </a:lvl4pPr>
            <a:lvl5pPr marL="2286000" marR="0" lvl="4" indent="-228600" algn="l">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34" name="Google Shape;134;p160"/>
          <p:cNvSpPr txBox="1">
            <a:spLocks noGrp="1"/>
          </p:cNvSpPr>
          <p:nvPr>
            <p:ph type="body" idx="2"/>
          </p:nvPr>
        </p:nvSpPr>
        <p:spPr>
          <a:xfrm>
            <a:off x="304802" y="6149818"/>
            <a:ext cx="11301412" cy="452437"/>
          </a:xfrm>
          <a:prstGeom prst="rect">
            <a:avLst/>
          </a:prstGeom>
          <a:noFill/>
          <a:ln>
            <a:noFill/>
          </a:ln>
        </p:spPr>
        <p:txBody>
          <a:bodyPr spcFirstLastPara="1" wrap="square" lIns="91425" tIns="45700" rIns="91425" bIns="45700" anchor="t" anchorCtr="0">
            <a:noAutofit/>
          </a:bodyPr>
          <a:lstStyle>
            <a:lvl1pPr marL="457200" marR="0" lvl="0" indent="-228600" algn="l">
              <a:lnSpc>
                <a:spcPct val="100000"/>
              </a:lnSpc>
              <a:spcBef>
                <a:spcPts val="320"/>
              </a:spcBef>
              <a:spcAft>
                <a:spcPts val="0"/>
              </a:spcAft>
              <a:buClr>
                <a:schemeClr val="lt2"/>
              </a:buClr>
              <a:buSzPts val="1600"/>
              <a:buFont typeface="Arial"/>
              <a:buNone/>
              <a:defRPr sz="1600" b="1" i="1" u="none" strike="noStrike" cap="none">
                <a:solidFill>
                  <a:schemeClr val="lt2"/>
                </a:solidFill>
                <a:latin typeface="Arial"/>
                <a:ea typeface="Arial"/>
                <a:cs typeface="Arial"/>
                <a:sym typeface="Arial"/>
              </a:defRPr>
            </a:lvl1pPr>
            <a:lvl2pPr marL="914400" marR="0" lvl="1" indent="-355600" algn="l">
              <a:lnSpc>
                <a:spcPct val="100000"/>
              </a:lnSpc>
              <a:spcBef>
                <a:spcPts val="400"/>
              </a:spcBef>
              <a:spcAft>
                <a:spcPts val="0"/>
              </a:spcAft>
              <a:buClr>
                <a:schemeClr val="dk1"/>
              </a:buClr>
              <a:buSzPts val="2000"/>
              <a:buFont typeface="Arial"/>
              <a:buChar char="–"/>
              <a:defRPr sz="2000" b="0" i="1" u="none" strike="noStrike" cap="none">
                <a:solidFill>
                  <a:schemeClr val="dk1"/>
                </a:solidFill>
                <a:latin typeface="Arial"/>
                <a:ea typeface="Arial"/>
                <a:cs typeface="Arial"/>
                <a:sym typeface="Arial"/>
              </a:defRPr>
            </a:lvl2pPr>
            <a:lvl3pPr marL="1371600" marR="0" lvl="2"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55600" algn="l">
              <a:lnSpc>
                <a:spcPct val="100000"/>
              </a:lnSpc>
              <a:spcBef>
                <a:spcPts val="400"/>
              </a:spcBef>
              <a:spcAft>
                <a:spcPts val="0"/>
              </a:spcAft>
              <a:buClr>
                <a:schemeClr val="dk1"/>
              </a:buClr>
              <a:buSzPts val="2000"/>
              <a:buFont typeface="Arial"/>
              <a:buChar char="–"/>
              <a:defRPr sz="2000" b="0" i="1" u="none" strike="noStrike" cap="none">
                <a:solidFill>
                  <a:schemeClr val="dk1"/>
                </a:solidFill>
                <a:latin typeface="Arial"/>
                <a:ea typeface="Arial"/>
                <a:cs typeface="Arial"/>
                <a:sym typeface="Arial"/>
              </a:defRPr>
            </a:lvl4pPr>
            <a:lvl5pPr marL="2286000" marR="0" lvl="4"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35" name="Google Shape;135;p160"/>
          <p:cNvSpPr txBox="1">
            <a:spLocks noGrp="1"/>
          </p:cNvSpPr>
          <p:nvPr>
            <p:ph type="body" idx="3"/>
          </p:nvPr>
        </p:nvSpPr>
        <p:spPr>
          <a:xfrm>
            <a:off x="304796" y="1225566"/>
            <a:ext cx="5501395" cy="4798717"/>
          </a:xfrm>
          <a:prstGeom prst="rect">
            <a:avLst/>
          </a:prstGeom>
          <a:noFill/>
          <a:ln>
            <a:noFill/>
          </a:ln>
        </p:spPr>
        <p:txBody>
          <a:bodyPr spcFirstLastPara="1" wrap="square" lIns="91425" tIns="45700" rIns="91425" bIns="45700" anchor="t" anchorCtr="0">
            <a:noAutofit/>
          </a:bodyPr>
          <a:lstStyle>
            <a:lvl1pPr marL="457200" marR="0" lvl="0" indent="-377190" algn="l">
              <a:lnSpc>
                <a:spcPct val="100000"/>
              </a:lnSpc>
              <a:spcBef>
                <a:spcPts val="360"/>
              </a:spcBef>
              <a:spcAft>
                <a:spcPts val="0"/>
              </a:spcAft>
              <a:buClr>
                <a:schemeClr val="dk1"/>
              </a:buClr>
              <a:buSzPts val="2340"/>
              <a:buFont typeface="Arial"/>
              <a:buChar char="•"/>
              <a:defRPr sz="1800" b="0" i="0" u="none" strike="noStrike" cap="none">
                <a:solidFill>
                  <a:schemeClr val="dk1"/>
                </a:solidFill>
                <a:latin typeface="Arial"/>
                <a:ea typeface="Arial"/>
                <a:cs typeface="Arial"/>
                <a:sym typeface="Arial"/>
              </a:defRPr>
            </a:lvl1pPr>
            <a:lvl2pPr marL="914400" marR="0" lvl="1" indent="-330200" algn="l">
              <a:lnSpc>
                <a:spcPct val="100000"/>
              </a:lnSpc>
              <a:spcBef>
                <a:spcPts val="320"/>
              </a:spcBef>
              <a:spcAft>
                <a:spcPts val="0"/>
              </a:spcAft>
              <a:buClr>
                <a:schemeClr val="dk1"/>
              </a:buClr>
              <a:buSzPts val="1600"/>
              <a:buFont typeface="Arial"/>
              <a:buChar char="–"/>
              <a:defRPr sz="1600" b="0" i="1" u="none" strike="noStrike" cap="none">
                <a:solidFill>
                  <a:schemeClr val="dk1"/>
                </a:solidFill>
                <a:latin typeface="Arial"/>
                <a:ea typeface="Arial"/>
                <a:cs typeface="Arial"/>
                <a:sym typeface="Arial"/>
              </a:defRPr>
            </a:lvl2pPr>
            <a:lvl3pPr marL="1371600" marR="0" lvl="2" indent="-355600" algn="l">
              <a:lnSpc>
                <a:spcPct val="100000"/>
              </a:lnSpc>
              <a:spcBef>
                <a:spcPts val="320"/>
              </a:spcBef>
              <a:spcAft>
                <a:spcPts val="0"/>
              </a:spcAft>
              <a:buClr>
                <a:schemeClr val="dk1"/>
              </a:buClr>
              <a:buSzPts val="2000"/>
              <a:buFont typeface="Arial"/>
              <a:buChar char="•"/>
              <a:defRPr sz="1600" b="0" i="0" u="none" strike="noStrike" cap="none">
                <a:solidFill>
                  <a:schemeClr val="dk1"/>
                </a:solidFill>
                <a:latin typeface="Arial"/>
                <a:ea typeface="Arial"/>
                <a:cs typeface="Arial"/>
                <a:sym typeface="Arial"/>
              </a:defRPr>
            </a:lvl3pPr>
            <a:lvl4pPr marL="1828800" marR="0" lvl="3" indent="-330200" algn="l">
              <a:lnSpc>
                <a:spcPct val="100000"/>
              </a:lnSpc>
              <a:spcBef>
                <a:spcPts val="320"/>
              </a:spcBef>
              <a:spcAft>
                <a:spcPts val="0"/>
              </a:spcAft>
              <a:buClr>
                <a:schemeClr val="dk1"/>
              </a:buClr>
              <a:buSzPts val="1600"/>
              <a:buFont typeface="Arial"/>
              <a:buChar char="–"/>
              <a:defRPr sz="1600" b="0" i="1" u="none" strike="noStrike" cap="none">
                <a:solidFill>
                  <a:schemeClr val="dk1"/>
                </a:solidFill>
                <a:latin typeface="Arial"/>
                <a:ea typeface="Arial"/>
                <a:cs typeface="Arial"/>
                <a:sym typeface="Arial"/>
              </a:defRPr>
            </a:lvl4pPr>
            <a:lvl5pPr marL="2286000" marR="0" lvl="4"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36" name="Google Shape;136;p160"/>
          <p:cNvSpPr>
            <a:spLocks noGrp="1"/>
          </p:cNvSpPr>
          <p:nvPr>
            <p:ph type="pic" idx="4"/>
          </p:nvPr>
        </p:nvSpPr>
        <p:spPr>
          <a:xfrm>
            <a:off x="6096001" y="1207637"/>
            <a:ext cx="5480479" cy="4798998"/>
          </a:xfrm>
          <a:prstGeom prst="rect">
            <a:avLst/>
          </a:prstGeom>
          <a:noFill/>
          <a:ln>
            <a:noFill/>
          </a:ln>
        </p:spPr>
      </p:sp>
    </p:spTree>
    <p:extLst>
      <p:ext uri="{BB962C8B-B14F-4D97-AF65-F5344CB8AC3E}">
        <p14:creationId xmlns:p14="http://schemas.microsoft.com/office/powerpoint/2010/main" val="2801370321"/>
      </p:ext>
    </p:extLst>
  </p:cSld>
  <p:clrMapOvr>
    <a:masterClrMapping/>
  </p:clrMapOvr>
  <p:extLst>
    <p:ext uri="{DCECCB84-F9BA-43D5-87BE-67443E8EF086}">
      <p15:sldGuideLst xmlns:p15="http://schemas.microsoft.com/office/powerpoint/2012/main">
        <p15:guide id="1" pos="192">
          <p15:clr>
            <a:srgbClr val="FBAE40"/>
          </p15:clr>
        </p15:guide>
        <p15:guide id="2" orient="horz" pos="552">
          <p15:clr>
            <a:srgbClr val="FBAE40"/>
          </p15:clr>
        </p15:guide>
        <p15:guide id="3" orient="horz" pos="816">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41"/>
        <p:cNvGrpSpPr/>
        <p:nvPr/>
      </p:nvGrpSpPr>
      <p:grpSpPr>
        <a:xfrm>
          <a:off x="0" y="0"/>
          <a:ext cx="0" cy="0"/>
          <a:chOff x="0" y="0"/>
          <a:chExt cx="0" cy="0"/>
        </a:xfrm>
      </p:grpSpPr>
      <p:sp>
        <p:nvSpPr>
          <p:cNvPr id="42" name="Google Shape;42;p11"/>
          <p:cNvSpPr txBox="1">
            <a:spLocks noGrp="1"/>
          </p:cNvSpPr>
          <p:nvPr>
            <p:ph type="title"/>
          </p:nvPr>
        </p:nvSpPr>
        <p:spPr>
          <a:xfrm>
            <a:off x="1138988" y="365126"/>
            <a:ext cx="10214811" cy="870117"/>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sz="4000">
                <a:solidFill>
                  <a:srgbClr val="01007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11"/>
          <p:cNvSpPr txBox="1">
            <a:spLocks noGrp="1"/>
          </p:cNvSpPr>
          <p:nvPr>
            <p:ph type="body" idx="1"/>
          </p:nvPr>
        </p:nvSpPr>
        <p:spPr>
          <a:xfrm>
            <a:off x="593559" y="1524001"/>
            <a:ext cx="11036968" cy="4652963"/>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Font typeface="NTR"/>
              <a:buChar char="–"/>
              <a:defRPr/>
            </a:lvl2pPr>
            <a:lvl3pPr marL="1371600" lvl="2" indent="-342900" algn="l">
              <a:lnSpc>
                <a:spcPct val="100000"/>
              </a:lnSpc>
              <a:spcBef>
                <a:spcPts val="500"/>
              </a:spcBef>
              <a:spcAft>
                <a:spcPts val="0"/>
              </a:spcAft>
              <a:buClr>
                <a:schemeClr val="dk1"/>
              </a:buClr>
              <a:buSzPts val="1800"/>
              <a:buFont typeface="Courier New"/>
              <a:buChar char="o"/>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44" name="Google Shape;44;p11"/>
          <p:cNvCxnSpPr/>
          <p:nvPr/>
        </p:nvCxnSpPr>
        <p:spPr>
          <a:xfrm>
            <a:off x="175479" y="1353579"/>
            <a:ext cx="11735431" cy="0"/>
          </a:xfrm>
          <a:prstGeom prst="straightConnector1">
            <a:avLst/>
          </a:prstGeom>
          <a:noFill/>
          <a:ln w="57150" cap="flat" cmpd="sng">
            <a:solidFill>
              <a:srgbClr val="002F87"/>
            </a:solidFill>
            <a:prstDash val="solid"/>
            <a:round/>
            <a:headEnd type="none" w="sm" len="sm"/>
            <a:tailEnd type="none" w="sm" len="sm"/>
          </a:ln>
        </p:spPr>
      </p:cxnSp>
      <p:sp>
        <p:nvSpPr>
          <p:cNvPr id="45" name="Google Shape;45;p11"/>
          <p:cNvSpPr txBox="1">
            <a:spLocks noGrp="1"/>
          </p:cNvSpPr>
          <p:nvPr>
            <p:ph type="dt" idx="10"/>
          </p:nvPr>
        </p:nvSpPr>
        <p:spPr>
          <a:xfrm>
            <a:off x="10070701" y="6500861"/>
            <a:ext cx="1283099" cy="33855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6" name="Google Shape;46;p11"/>
          <p:cNvSpPr txBox="1">
            <a:spLocks noGrp="1"/>
          </p:cNvSpPr>
          <p:nvPr>
            <p:ph type="ftr" idx="11"/>
          </p:nvPr>
        </p:nvSpPr>
        <p:spPr>
          <a:xfrm>
            <a:off x="4829532" y="6508883"/>
            <a:ext cx="5076069" cy="322512"/>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dirty="0"/>
              <a:t>Evening at the Howard Astronomical League</a:t>
            </a:r>
          </a:p>
        </p:txBody>
      </p:sp>
    </p:spTree>
    <p:extLst>
      <p:ext uri="{BB962C8B-B14F-4D97-AF65-F5344CB8AC3E}">
        <p14:creationId xmlns:p14="http://schemas.microsoft.com/office/powerpoint/2010/main" val="38363406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7"/>
        <p:cNvGrpSpPr/>
        <p:nvPr/>
      </p:nvGrpSpPr>
      <p:grpSpPr>
        <a:xfrm>
          <a:off x="0" y="0"/>
          <a:ext cx="0" cy="0"/>
          <a:chOff x="0" y="0"/>
          <a:chExt cx="0" cy="0"/>
        </a:xfrm>
      </p:grpSpPr>
      <p:sp>
        <p:nvSpPr>
          <p:cNvPr id="48" name="Google Shape;48;p16"/>
          <p:cNvSpPr txBox="1">
            <a:spLocks noGrp="1"/>
          </p:cNvSpPr>
          <p:nvPr>
            <p:ph type="title"/>
          </p:nvPr>
        </p:nvSpPr>
        <p:spPr>
          <a:xfrm>
            <a:off x="1155032" y="365126"/>
            <a:ext cx="10198768" cy="886159"/>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sz="4000">
                <a:solidFill>
                  <a:srgbClr val="01007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49" name="Google Shape;49;p16"/>
          <p:cNvCxnSpPr/>
          <p:nvPr/>
        </p:nvCxnSpPr>
        <p:spPr>
          <a:xfrm>
            <a:off x="175479" y="1353579"/>
            <a:ext cx="11735431" cy="0"/>
          </a:xfrm>
          <a:prstGeom prst="straightConnector1">
            <a:avLst/>
          </a:prstGeom>
          <a:noFill/>
          <a:ln w="57150" cap="flat" cmpd="sng">
            <a:solidFill>
              <a:srgbClr val="002F87"/>
            </a:solidFill>
            <a:prstDash val="solid"/>
            <a:round/>
            <a:headEnd type="none" w="sm" len="sm"/>
            <a:tailEnd type="none" w="sm" len="sm"/>
          </a:ln>
        </p:spPr>
      </p:cxnSp>
      <p:sp>
        <p:nvSpPr>
          <p:cNvPr id="50" name="Google Shape;50;p16"/>
          <p:cNvSpPr txBox="1">
            <a:spLocks noGrp="1"/>
          </p:cNvSpPr>
          <p:nvPr>
            <p:ph type="dt" idx="10"/>
          </p:nvPr>
        </p:nvSpPr>
        <p:spPr>
          <a:xfrm>
            <a:off x="10070701" y="6500861"/>
            <a:ext cx="1283099" cy="33855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1" name="Google Shape;51;p16"/>
          <p:cNvSpPr txBox="1">
            <a:spLocks noGrp="1"/>
          </p:cNvSpPr>
          <p:nvPr>
            <p:ph type="ftr" idx="11"/>
          </p:nvPr>
        </p:nvSpPr>
        <p:spPr>
          <a:xfrm>
            <a:off x="4829532" y="6508883"/>
            <a:ext cx="5076069" cy="322512"/>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dirty="0"/>
              <a:t>Evening at the Howard Astronomical League</a:t>
            </a:r>
          </a:p>
        </p:txBody>
      </p:sp>
    </p:spTree>
    <p:extLst>
      <p:ext uri="{BB962C8B-B14F-4D97-AF65-F5344CB8AC3E}">
        <p14:creationId xmlns:p14="http://schemas.microsoft.com/office/powerpoint/2010/main" val="1956985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52"/>
        <p:cNvGrpSpPr/>
        <p:nvPr/>
      </p:nvGrpSpPr>
      <p:grpSpPr>
        <a:xfrm>
          <a:off x="0" y="0"/>
          <a:ext cx="0" cy="0"/>
          <a:chOff x="0" y="0"/>
          <a:chExt cx="0" cy="0"/>
        </a:xfrm>
      </p:grpSpPr>
      <p:sp>
        <p:nvSpPr>
          <p:cNvPr id="53" name="Google Shape;53;p17"/>
          <p:cNvSpPr txBox="1">
            <a:spLocks noGrp="1"/>
          </p:cNvSpPr>
          <p:nvPr>
            <p:ph type="title"/>
          </p:nvPr>
        </p:nvSpPr>
        <p:spPr>
          <a:xfrm>
            <a:off x="1074821" y="365126"/>
            <a:ext cx="10278979" cy="886159"/>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sz="4000">
                <a:solidFill>
                  <a:srgbClr val="01007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17"/>
          <p:cNvSpPr txBox="1">
            <a:spLocks noGrp="1"/>
          </p:cNvSpPr>
          <p:nvPr>
            <p:ph type="body" idx="1"/>
          </p:nvPr>
        </p:nvSpPr>
        <p:spPr>
          <a:xfrm>
            <a:off x="838200" y="1601037"/>
            <a:ext cx="5181600" cy="4351339"/>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17"/>
          <p:cNvSpPr txBox="1">
            <a:spLocks noGrp="1"/>
          </p:cNvSpPr>
          <p:nvPr>
            <p:ph type="body" idx="2"/>
          </p:nvPr>
        </p:nvSpPr>
        <p:spPr>
          <a:xfrm>
            <a:off x="6172200" y="1601037"/>
            <a:ext cx="5181600" cy="4351339"/>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56" name="Google Shape;56;p17"/>
          <p:cNvCxnSpPr/>
          <p:nvPr/>
        </p:nvCxnSpPr>
        <p:spPr>
          <a:xfrm>
            <a:off x="175479" y="1353579"/>
            <a:ext cx="11735431" cy="0"/>
          </a:xfrm>
          <a:prstGeom prst="straightConnector1">
            <a:avLst/>
          </a:prstGeom>
          <a:noFill/>
          <a:ln w="57150" cap="flat" cmpd="sng">
            <a:solidFill>
              <a:srgbClr val="002F87"/>
            </a:solidFill>
            <a:prstDash val="solid"/>
            <a:round/>
            <a:headEnd type="none" w="sm" len="sm"/>
            <a:tailEnd type="none" w="sm" len="sm"/>
          </a:ln>
        </p:spPr>
      </p:cxnSp>
      <p:sp>
        <p:nvSpPr>
          <p:cNvPr id="57" name="Google Shape;57;p17"/>
          <p:cNvSpPr txBox="1">
            <a:spLocks noGrp="1"/>
          </p:cNvSpPr>
          <p:nvPr>
            <p:ph type="dt" idx="10"/>
          </p:nvPr>
        </p:nvSpPr>
        <p:spPr>
          <a:xfrm>
            <a:off x="10070701" y="6500861"/>
            <a:ext cx="1283099" cy="33855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8" name="Google Shape;58;p17"/>
          <p:cNvSpPr txBox="1">
            <a:spLocks noGrp="1"/>
          </p:cNvSpPr>
          <p:nvPr>
            <p:ph type="ftr" idx="11"/>
          </p:nvPr>
        </p:nvSpPr>
        <p:spPr>
          <a:xfrm>
            <a:off x="4829532" y="6508883"/>
            <a:ext cx="5076069" cy="322512"/>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dirty="0"/>
              <a:t>Evening at the Howard Astronomical League</a:t>
            </a:r>
          </a:p>
        </p:txBody>
      </p:sp>
    </p:spTree>
    <p:extLst>
      <p:ext uri="{BB962C8B-B14F-4D97-AF65-F5344CB8AC3E}">
        <p14:creationId xmlns:p14="http://schemas.microsoft.com/office/powerpoint/2010/main" val="16930071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reserve="1">
  <p:cSld name="Title and Conten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1138988" y="365126"/>
            <a:ext cx="10214811" cy="870117"/>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sz="4000">
                <a:solidFill>
                  <a:srgbClr val="010078"/>
                </a:solidFill>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1" name="Google Shape;31;p7"/>
          <p:cNvSpPr txBox="1">
            <a:spLocks noGrp="1"/>
          </p:cNvSpPr>
          <p:nvPr>
            <p:ph type="body" idx="1" hasCustomPrompt="1"/>
          </p:nvPr>
        </p:nvSpPr>
        <p:spPr>
          <a:xfrm>
            <a:off x="593559" y="1524001"/>
            <a:ext cx="11036968" cy="4652963"/>
          </a:xfrm>
          <a:prstGeom prst="rect">
            <a:avLst/>
          </a:prstGeom>
          <a:noFill/>
          <a:ln>
            <a:noFill/>
          </a:ln>
        </p:spPr>
        <p:txBody>
          <a:bodyPr spcFirstLastPara="1" wrap="square" lIns="91425" tIns="45700" rIns="91425" bIns="45700" anchor="t" anchorCtr="0">
            <a:noAutofit/>
          </a:bodyPr>
          <a:lstStyle>
            <a:lvl1pPr marL="457189" lvl="0" indent="-342891" algn="l">
              <a:lnSpc>
                <a:spcPct val="90000"/>
              </a:lnSpc>
              <a:spcBef>
                <a:spcPts val="1000"/>
              </a:spcBef>
              <a:spcAft>
                <a:spcPts val="0"/>
              </a:spcAft>
              <a:buClr>
                <a:schemeClr val="dk1"/>
              </a:buClr>
              <a:buSzPts val="1800"/>
              <a:buChar char="•"/>
              <a:defRPr>
                <a:latin typeface="+mn-lt"/>
              </a:defRPr>
            </a:lvl1pPr>
            <a:lvl2pPr marL="914377" lvl="1" indent="-342891" algn="l">
              <a:lnSpc>
                <a:spcPct val="100000"/>
              </a:lnSpc>
              <a:spcBef>
                <a:spcPts val="500"/>
              </a:spcBef>
              <a:spcAft>
                <a:spcPts val="0"/>
              </a:spcAft>
              <a:buClr>
                <a:schemeClr val="dk1"/>
              </a:buClr>
              <a:buSzPts val="1800"/>
              <a:buFont typeface="NTR"/>
              <a:buChar char="–"/>
              <a:defRPr>
                <a:latin typeface="+mn-lt"/>
              </a:defRPr>
            </a:lvl2pPr>
            <a:lvl3pPr marL="1371566" lvl="2" indent="-342891" algn="l">
              <a:lnSpc>
                <a:spcPct val="100000"/>
              </a:lnSpc>
              <a:spcBef>
                <a:spcPts val="500"/>
              </a:spcBef>
              <a:spcAft>
                <a:spcPts val="0"/>
              </a:spcAft>
              <a:buClr>
                <a:schemeClr val="dk1"/>
              </a:buClr>
              <a:buSzPts val="1800"/>
              <a:buFont typeface="Courier New"/>
              <a:buChar char="o"/>
              <a:defRPr>
                <a:latin typeface="+mn-lt"/>
              </a:defRPr>
            </a:lvl3pPr>
            <a:lvl4pPr marL="1828754" lvl="3" indent="-342891" algn="l">
              <a:lnSpc>
                <a:spcPct val="90000"/>
              </a:lnSpc>
              <a:spcBef>
                <a:spcPts val="500"/>
              </a:spcBef>
              <a:spcAft>
                <a:spcPts val="0"/>
              </a:spcAft>
              <a:buClr>
                <a:schemeClr val="dk1"/>
              </a:buClr>
              <a:buSzPts val="1800"/>
              <a:buChar char="•"/>
              <a:defRPr>
                <a:latin typeface="+mn-lt"/>
              </a:defRPr>
            </a:lvl4pPr>
            <a:lvl5pPr marL="2285943" lvl="4" indent="-342891" algn="l">
              <a:lnSpc>
                <a:spcPct val="90000"/>
              </a:lnSpc>
              <a:spcBef>
                <a:spcPts val="500"/>
              </a:spcBef>
              <a:spcAft>
                <a:spcPts val="0"/>
              </a:spcAft>
              <a:buClr>
                <a:schemeClr val="dk1"/>
              </a:buClr>
              <a:buSzPts val="1800"/>
              <a:buChar char="•"/>
              <a:defRPr>
                <a:latin typeface="+mn-lt"/>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a:p>
            <a:endParaRPr dirty="0"/>
          </a:p>
        </p:txBody>
      </p:sp>
      <p:cxnSp>
        <p:nvCxnSpPr>
          <p:cNvPr id="4" name="Google Shape;35;p6">
            <a:extLst>
              <a:ext uri="{FF2B5EF4-FFF2-40B4-BE49-F238E27FC236}">
                <a16:creationId xmlns:a16="http://schemas.microsoft.com/office/drawing/2014/main" id="{2418202A-9DE8-40F3-9060-0387A4D5260B}"/>
              </a:ext>
            </a:extLst>
          </p:cNvPr>
          <p:cNvCxnSpPr/>
          <p:nvPr userDrawn="1"/>
        </p:nvCxnSpPr>
        <p:spPr>
          <a:xfrm>
            <a:off x="175479" y="1353579"/>
            <a:ext cx="11735431" cy="0"/>
          </a:xfrm>
          <a:prstGeom prst="straightConnector1">
            <a:avLst/>
          </a:prstGeom>
          <a:noFill/>
          <a:ln w="57150" cap="flat" cmpd="sng">
            <a:solidFill>
              <a:srgbClr val="002F87"/>
            </a:solidFill>
            <a:prstDash val="solid"/>
            <a:round/>
            <a:headEnd type="none" w="sm" len="sm"/>
            <a:tailEnd type="none" w="sm" len="sm"/>
          </a:ln>
        </p:spPr>
      </p:cxnSp>
      <p:sp>
        <p:nvSpPr>
          <p:cNvPr id="5" name="Date Placeholder 3">
            <a:extLst>
              <a:ext uri="{FF2B5EF4-FFF2-40B4-BE49-F238E27FC236}">
                <a16:creationId xmlns:a16="http://schemas.microsoft.com/office/drawing/2014/main" id="{062EA495-A8B0-4266-AD03-563D9D628EBD}"/>
              </a:ext>
            </a:extLst>
          </p:cNvPr>
          <p:cNvSpPr>
            <a:spLocks noGrp="1"/>
          </p:cNvSpPr>
          <p:nvPr>
            <p:ph type="dt" sz="half" idx="2"/>
          </p:nvPr>
        </p:nvSpPr>
        <p:spPr>
          <a:xfrm>
            <a:off x="10070701" y="6500861"/>
            <a:ext cx="1283099" cy="338555"/>
          </a:xfrm>
          <a:prstGeom prst="rect">
            <a:avLst/>
          </a:prstGeom>
        </p:spPr>
        <p:txBody>
          <a:bodyPr anchor="ctr"/>
          <a:lstStyle>
            <a:lvl1pPr algn="ctr">
              <a:defRPr sz="1200">
                <a:solidFill>
                  <a:schemeClr val="bg1"/>
                </a:solidFill>
              </a:defRPr>
            </a:lvl1pPr>
          </a:lstStyle>
          <a:p>
            <a:endParaRPr lang="en-US" dirty="0"/>
          </a:p>
        </p:txBody>
      </p:sp>
      <p:sp>
        <p:nvSpPr>
          <p:cNvPr id="6" name="Footer Placeholder 4">
            <a:extLst>
              <a:ext uri="{FF2B5EF4-FFF2-40B4-BE49-F238E27FC236}">
                <a16:creationId xmlns:a16="http://schemas.microsoft.com/office/drawing/2014/main" id="{F204E30D-B438-4206-92AC-88B4ED0EFAE5}"/>
              </a:ext>
            </a:extLst>
          </p:cNvPr>
          <p:cNvSpPr>
            <a:spLocks noGrp="1"/>
          </p:cNvSpPr>
          <p:nvPr>
            <p:ph type="ftr" sz="quarter" idx="3"/>
          </p:nvPr>
        </p:nvSpPr>
        <p:spPr>
          <a:xfrm>
            <a:off x="4829532" y="6508883"/>
            <a:ext cx="5076069" cy="322512"/>
          </a:xfrm>
          <a:prstGeom prst="rect">
            <a:avLst/>
          </a:prstGeom>
        </p:spPr>
        <p:txBody>
          <a:bodyPr anchor="ctr"/>
          <a:lstStyle>
            <a:lvl1pPr algn="ctr">
              <a:defRPr sz="1200">
                <a:solidFill>
                  <a:schemeClr val="bg1"/>
                </a:solidFill>
              </a:defRPr>
            </a:lvl1pPr>
          </a:lstStyle>
          <a:p>
            <a:r>
              <a:rPr lang="en-US" dirty="0"/>
              <a:t>Presentation to SAT, August 2023</a:t>
            </a:r>
          </a:p>
        </p:txBody>
      </p:sp>
    </p:spTree>
    <p:extLst>
      <p:ext uri="{BB962C8B-B14F-4D97-AF65-F5344CB8AC3E}">
        <p14:creationId xmlns:p14="http://schemas.microsoft.com/office/powerpoint/2010/main" val="55313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45"/>
        <p:cNvGrpSpPr/>
        <p:nvPr/>
      </p:nvGrpSpPr>
      <p:grpSpPr>
        <a:xfrm>
          <a:off x="0" y="0"/>
          <a:ext cx="0" cy="0"/>
          <a:chOff x="0" y="0"/>
          <a:chExt cx="0" cy="0"/>
        </a:xfrm>
      </p:grpSpPr>
      <p:sp>
        <p:nvSpPr>
          <p:cNvPr id="46" name="Google Shape;46;p13"/>
          <p:cNvSpPr txBox="1">
            <a:spLocks noGrp="1"/>
          </p:cNvSpPr>
          <p:nvPr>
            <p:ph type="title"/>
          </p:nvPr>
        </p:nvSpPr>
        <p:spPr>
          <a:xfrm>
            <a:off x="1155032" y="365126"/>
            <a:ext cx="10198768" cy="886159"/>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sz="4000">
                <a:solidFill>
                  <a:srgbClr val="010078"/>
                </a:solidFill>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3" name="Google Shape;35;p6">
            <a:extLst>
              <a:ext uri="{FF2B5EF4-FFF2-40B4-BE49-F238E27FC236}">
                <a16:creationId xmlns:a16="http://schemas.microsoft.com/office/drawing/2014/main" id="{2E017D05-6C09-4B40-B203-173E6F990A13}"/>
              </a:ext>
            </a:extLst>
          </p:cNvPr>
          <p:cNvCxnSpPr/>
          <p:nvPr userDrawn="1"/>
        </p:nvCxnSpPr>
        <p:spPr>
          <a:xfrm>
            <a:off x="175479" y="1353579"/>
            <a:ext cx="11735431" cy="0"/>
          </a:xfrm>
          <a:prstGeom prst="straightConnector1">
            <a:avLst/>
          </a:prstGeom>
          <a:noFill/>
          <a:ln w="57150" cap="flat" cmpd="sng">
            <a:solidFill>
              <a:srgbClr val="002F87"/>
            </a:solidFill>
            <a:prstDash val="solid"/>
            <a:round/>
            <a:headEnd type="none" w="sm" len="sm"/>
            <a:tailEnd type="none" w="sm" len="sm"/>
          </a:ln>
        </p:spPr>
      </p:cxnSp>
      <p:sp>
        <p:nvSpPr>
          <p:cNvPr id="4" name="Date Placeholder 3">
            <a:extLst>
              <a:ext uri="{FF2B5EF4-FFF2-40B4-BE49-F238E27FC236}">
                <a16:creationId xmlns:a16="http://schemas.microsoft.com/office/drawing/2014/main" id="{2B70FD10-59AD-4989-B800-FF183931E13F}"/>
              </a:ext>
            </a:extLst>
          </p:cNvPr>
          <p:cNvSpPr>
            <a:spLocks noGrp="1"/>
          </p:cNvSpPr>
          <p:nvPr>
            <p:ph type="dt" sz="half" idx="2"/>
          </p:nvPr>
        </p:nvSpPr>
        <p:spPr>
          <a:xfrm>
            <a:off x="10070701" y="6500861"/>
            <a:ext cx="1283099" cy="338555"/>
          </a:xfrm>
          <a:prstGeom prst="rect">
            <a:avLst/>
          </a:prstGeom>
        </p:spPr>
        <p:txBody>
          <a:bodyPr anchor="ctr"/>
          <a:lstStyle>
            <a:lvl1pPr algn="ctr">
              <a:defRPr sz="1200">
                <a:solidFill>
                  <a:schemeClr val="bg1"/>
                </a:solidFill>
              </a:defRPr>
            </a:lvl1pPr>
          </a:lstStyle>
          <a:p>
            <a:endParaRPr lang="en-US" dirty="0"/>
          </a:p>
        </p:txBody>
      </p:sp>
      <p:sp>
        <p:nvSpPr>
          <p:cNvPr id="5" name="Footer Placeholder 4">
            <a:extLst>
              <a:ext uri="{FF2B5EF4-FFF2-40B4-BE49-F238E27FC236}">
                <a16:creationId xmlns:a16="http://schemas.microsoft.com/office/drawing/2014/main" id="{0ADB8924-AF49-43BA-B056-958E5A67D18C}"/>
              </a:ext>
            </a:extLst>
          </p:cNvPr>
          <p:cNvSpPr>
            <a:spLocks noGrp="1"/>
          </p:cNvSpPr>
          <p:nvPr>
            <p:ph type="ftr" sz="quarter" idx="3"/>
          </p:nvPr>
        </p:nvSpPr>
        <p:spPr>
          <a:xfrm>
            <a:off x="4829532" y="6508883"/>
            <a:ext cx="5076069" cy="322512"/>
          </a:xfrm>
          <a:prstGeom prst="rect">
            <a:avLst/>
          </a:prstGeom>
        </p:spPr>
        <p:txBody>
          <a:bodyPr anchor="ctr"/>
          <a:lstStyle>
            <a:lvl1pPr algn="ctr">
              <a:defRPr sz="1200">
                <a:solidFill>
                  <a:schemeClr val="bg1"/>
                </a:solidFill>
              </a:defRPr>
            </a:lvl1pPr>
          </a:lstStyle>
          <a:p>
            <a:r>
              <a:rPr lang="en-US" dirty="0"/>
              <a:t>Presentation to SAT, August 2023</a:t>
            </a:r>
          </a:p>
        </p:txBody>
      </p:sp>
    </p:spTree>
    <p:extLst>
      <p:ext uri="{BB962C8B-B14F-4D97-AF65-F5344CB8AC3E}">
        <p14:creationId xmlns:p14="http://schemas.microsoft.com/office/powerpoint/2010/main" val="1968413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reserve="1">
  <p:cSld name="Two Content">
    <p:spTree>
      <p:nvGrpSpPr>
        <p:cNvPr id="1" name="Shape 35"/>
        <p:cNvGrpSpPr/>
        <p:nvPr/>
      </p:nvGrpSpPr>
      <p:grpSpPr>
        <a:xfrm>
          <a:off x="0" y="0"/>
          <a:ext cx="0" cy="0"/>
          <a:chOff x="0" y="0"/>
          <a:chExt cx="0" cy="0"/>
        </a:xfrm>
      </p:grpSpPr>
      <p:sp>
        <p:nvSpPr>
          <p:cNvPr id="36" name="Google Shape;36;p11"/>
          <p:cNvSpPr txBox="1">
            <a:spLocks noGrp="1"/>
          </p:cNvSpPr>
          <p:nvPr>
            <p:ph type="title"/>
          </p:nvPr>
        </p:nvSpPr>
        <p:spPr>
          <a:xfrm>
            <a:off x="1074821" y="365126"/>
            <a:ext cx="10278979" cy="886159"/>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sz="4000">
                <a:solidFill>
                  <a:srgbClr val="010078"/>
                </a:solidFill>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11"/>
          <p:cNvSpPr txBox="1">
            <a:spLocks noGrp="1"/>
          </p:cNvSpPr>
          <p:nvPr>
            <p:ph type="body" idx="1"/>
          </p:nvPr>
        </p:nvSpPr>
        <p:spPr>
          <a:xfrm>
            <a:off x="838200" y="1601037"/>
            <a:ext cx="5181600" cy="4351339"/>
          </a:xfrm>
          <a:prstGeom prst="rect">
            <a:avLst/>
          </a:prstGeom>
          <a:noFill/>
          <a:ln>
            <a:noFill/>
          </a:ln>
        </p:spPr>
        <p:txBody>
          <a:bodyPr spcFirstLastPara="1" wrap="square" lIns="91425" tIns="45700" rIns="91425" bIns="45700" anchor="t" anchorCtr="0">
            <a:noAutofit/>
          </a:bodyPr>
          <a:lstStyle>
            <a:lvl1pPr marL="457189" lvl="0" indent="-342891" algn="l">
              <a:lnSpc>
                <a:spcPct val="90000"/>
              </a:lnSpc>
              <a:spcBef>
                <a:spcPts val="1000"/>
              </a:spcBef>
              <a:spcAft>
                <a:spcPts val="0"/>
              </a:spcAft>
              <a:buClr>
                <a:schemeClr val="dk1"/>
              </a:buClr>
              <a:buSzPts val="1800"/>
              <a:buChar char="•"/>
              <a:defRPr>
                <a:latin typeface="+mn-lt"/>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dirty="0"/>
          </a:p>
        </p:txBody>
      </p:sp>
      <p:sp>
        <p:nvSpPr>
          <p:cNvPr id="38" name="Google Shape;38;p11"/>
          <p:cNvSpPr txBox="1">
            <a:spLocks noGrp="1"/>
          </p:cNvSpPr>
          <p:nvPr>
            <p:ph type="body" idx="2"/>
          </p:nvPr>
        </p:nvSpPr>
        <p:spPr>
          <a:xfrm>
            <a:off x="6172200" y="1601037"/>
            <a:ext cx="5181600" cy="4351339"/>
          </a:xfrm>
          <a:prstGeom prst="rect">
            <a:avLst/>
          </a:prstGeom>
          <a:noFill/>
          <a:ln>
            <a:noFill/>
          </a:ln>
        </p:spPr>
        <p:txBody>
          <a:bodyPr spcFirstLastPara="1" wrap="square" lIns="91425" tIns="45700" rIns="91425" bIns="45700" anchor="t" anchorCtr="0">
            <a:noAutofit/>
          </a:bodyPr>
          <a:lstStyle>
            <a:lvl1pPr marL="457189" lvl="0" indent="-342891" algn="l">
              <a:lnSpc>
                <a:spcPct val="90000"/>
              </a:lnSpc>
              <a:spcBef>
                <a:spcPts val="1000"/>
              </a:spcBef>
              <a:spcAft>
                <a:spcPts val="0"/>
              </a:spcAft>
              <a:buClr>
                <a:schemeClr val="dk1"/>
              </a:buClr>
              <a:buSzPts val="1800"/>
              <a:buChar char="•"/>
              <a:defRPr>
                <a:latin typeface="+mn-lt"/>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cxnSp>
        <p:nvCxnSpPr>
          <p:cNvPr id="5" name="Google Shape;35;p6">
            <a:extLst>
              <a:ext uri="{FF2B5EF4-FFF2-40B4-BE49-F238E27FC236}">
                <a16:creationId xmlns:a16="http://schemas.microsoft.com/office/drawing/2014/main" id="{B1073999-524A-490E-986F-CF4209301D1C}"/>
              </a:ext>
            </a:extLst>
          </p:cNvPr>
          <p:cNvCxnSpPr/>
          <p:nvPr userDrawn="1"/>
        </p:nvCxnSpPr>
        <p:spPr>
          <a:xfrm>
            <a:off x="175479" y="1353579"/>
            <a:ext cx="11735431" cy="0"/>
          </a:xfrm>
          <a:prstGeom prst="straightConnector1">
            <a:avLst/>
          </a:prstGeom>
          <a:noFill/>
          <a:ln w="57150" cap="flat" cmpd="sng">
            <a:solidFill>
              <a:srgbClr val="002F87"/>
            </a:solidFill>
            <a:prstDash val="solid"/>
            <a:round/>
            <a:headEnd type="none" w="sm" len="sm"/>
            <a:tailEnd type="none" w="sm" len="sm"/>
          </a:ln>
        </p:spPr>
      </p:cxnSp>
      <p:sp>
        <p:nvSpPr>
          <p:cNvPr id="6" name="Date Placeholder 3">
            <a:extLst>
              <a:ext uri="{FF2B5EF4-FFF2-40B4-BE49-F238E27FC236}">
                <a16:creationId xmlns:a16="http://schemas.microsoft.com/office/drawing/2014/main" id="{92A5646B-C1BC-4913-A79F-584621FD86C6}"/>
              </a:ext>
            </a:extLst>
          </p:cNvPr>
          <p:cNvSpPr>
            <a:spLocks noGrp="1"/>
          </p:cNvSpPr>
          <p:nvPr>
            <p:ph type="dt" sz="half" idx="10"/>
          </p:nvPr>
        </p:nvSpPr>
        <p:spPr>
          <a:xfrm>
            <a:off x="10070701" y="6500861"/>
            <a:ext cx="1283099" cy="338555"/>
          </a:xfrm>
          <a:prstGeom prst="rect">
            <a:avLst/>
          </a:prstGeom>
        </p:spPr>
        <p:txBody>
          <a:bodyPr anchor="ctr"/>
          <a:lstStyle>
            <a:lvl1pPr algn="ctr">
              <a:defRPr sz="1200">
                <a:solidFill>
                  <a:schemeClr val="bg1"/>
                </a:solidFill>
              </a:defRPr>
            </a:lvl1pPr>
          </a:lstStyle>
          <a:p>
            <a:endParaRPr lang="en-US" dirty="0"/>
          </a:p>
        </p:txBody>
      </p:sp>
      <p:sp>
        <p:nvSpPr>
          <p:cNvPr id="7" name="Footer Placeholder 4">
            <a:extLst>
              <a:ext uri="{FF2B5EF4-FFF2-40B4-BE49-F238E27FC236}">
                <a16:creationId xmlns:a16="http://schemas.microsoft.com/office/drawing/2014/main" id="{45920E80-EEFB-4639-851C-A961D7B0A9C0}"/>
              </a:ext>
            </a:extLst>
          </p:cNvPr>
          <p:cNvSpPr>
            <a:spLocks noGrp="1"/>
          </p:cNvSpPr>
          <p:nvPr>
            <p:ph type="ftr" sz="quarter" idx="3"/>
          </p:nvPr>
        </p:nvSpPr>
        <p:spPr>
          <a:xfrm>
            <a:off x="4829532" y="6508883"/>
            <a:ext cx="5076069" cy="322512"/>
          </a:xfrm>
          <a:prstGeom prst="rect">
            <a:avLst/>
          </a:prstGeom>
        </p:spPr>
        <p:txBody>
          <a:bodyPr anchor="ctr"/>
          <a:lstStyle>
            <a:lvl1pPr algn="ctr">
              <a:defRPr sz="1200">
                <a:solidFill>
                  <a:schemeClr val="bg1"/>
                </a:solidFill>
              </a:defRPr>
            </a:lvl1pPr>
          </a:lstStyle>
          <a:p>
            <a:r>
              <a:rPr lang="en-US" dirty="0"/>
              <a:t>Presentation to SAT, August 2023</a:t>
            </a:r>
          </a:p>
        </p:txBody>
      </p:sp>
    </p:spTree>
    <p:extLst>
      <p:ext uri="{BB962C8B-B14F-4D97-AF65-F5344CB8AC3E}">
        <p14:creationId xmlns:p14="http://schemas.microsoft.com/office/powerpoint/2010/main" val="21995603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type="obj" preserve="1">
  <p:cSld name="Title and Conten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1138988" y="365126"/>
            <a:ext cx="10214811" cy="870117"/>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sz="4000">
                <a:solidFill>
                  <a:srgbClr val="010078"/>
                </a:solidFill>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1" name="Google Shape;31;p7"/>
          <p:cNvSpPr txBox="1">
            <a:spLocks noGrp="1"/>
          </p:cNvSpPr>
          <p:nvPr>
            <p:ph type="body" idx="1" hasCustomPrompt="1"/>
          </p:nvPr>
        </p:nvSpPr>
        <p:spPr>
          <a:xfrm>
            <a:off x="593559" y="1524001"/>
            <a:ext cx="11036968" cy="4652963"/>
          </a:xfrm>
          <a:prstGeom prst="rect">
            <a:avLst/>
          </a:prstGeom>
          <a:noFill/>
          <a:ln>
            <a:noFill/>
          </a:ln>
        </p:spPr>
        <p:txBody>
          <a:bodyPr spcFirstLastPara="1" wrap="square" lIns="91425" tIns="45700" rIns="91425" bIns="45700" anchor="t" anchorCtr="0">
            <a:noAutofit/>
          </a:bodyPr>
          <a:lstStyle>
            <a:lvl1pPr marL="457189" lvl="0" indent="-342891" algn="l">
              <a:lnSpc>
                <a:spcPct val="90000"/>
              </a:lnSpc>
              <a:spcBef>
                <a:spcPts val="1000"/>
              </a:spcBef>
              <a:spcAft>
                <a:spcPts val="0"/>
              </a:spcAft>
              <a:buClr>
                <a:schemeClr val="dk1"/>
              </a:buClr>
              <a:buSzPts val="1800"/>
              <a:buChar char="•"/>
              <a:defRPr>
                <a:latin typeface="+mn-lt"/>
              </a:defRPr>
            </a:lvl1pPr>
            <a:lvl2pPr marL="914377" lvl="1" indent="-342891" algn="l">
              <a:lnSpc>
                <a:spcPct val="100000"/>
              </a:lnSpc>
              <a:spcBef>
                <a:spcPts val="500"/>
              </a:spcBef>
              <a:spcAft>
                <a:spcPts val="0"/>
              </a:spcAft>
              <a:buClr>
                <a:schemeClr val="dk1"/>
              </a:buClr>
              <a:buSzPts val="1800"/>
              <a:buFont typeface="NTR"/>
              <a:buChar char="–"/>
              <a:defRPr>
                <a:latin typeface="+mn-lt"/>
              </a:defRPr>
            </a:lvl2pPr>
            <a:lvl3pPr marL="1371566" lvl="2" indent="-342891" algn="l">
              <a:lnSpc>
                <a:spcPct val="100000"/>
              </a:lnSpc>
              <a:spcBef>
                <a:spcPts val="500"/>
              </a:spcBef>
              <a:spcAft>
                <a:spcPts val="0"/>
              </a:spcAft>
              <a:buClr>
                <a:schemeClr val="dk1"/>
              </a:buClr>
              <a:buSzPts val="1800"/>
              <a:buFont typeface="Courier New"/>
              <a:buChar char="o"/>
              <a:defRPr>
                <a:latin typeface="+mn-lt"/>
              </a:defRPr>
            </a:lvl3pPr>
            <a:lvl4pPr marL="1828754" lvl="3" indent="-342891" algn="l">
              <a:lnSpc>
                <a:spcPct val="90000"/>
              </a:lnSpc>
              <a:spcBef>
                <a:spcPts val="500"/>
              </a:spcBef>
              <a:spcAft>
                <a:spcPts val="0"/>
              </a:spcAft>
              <a:buClr>
                <a:schemeClr val="dk1"/>
              </a:buClr>
              <a:buSzPts val="1800"/>
              <a:buChar char="•"/>
              <a:defRPr>
                <a:latin typeface="+mn-lt"/>
              </a:defRPr>
            </a:lvl4pPr>
            <a:lvl5pPr marL="2285943" lvl="4" indent="-342891" algn="l">
              <a:lnSpc>
                <a:spcPct val="90000"/>
              </a:lnSpc>
              <a:spcBef>
                <a:spcPts val="500"/>
              </a:spcBef>
              <a:spcAft>
                <a:spcPts val="0"/>
              </a:spcAft>
              <a:buClr>
                <a:schemeClr val="dk1"/>
              </a:buClr>
              <a:buSzPts val="1800"/>
              <a:buChar char="•"/>
              <a:defRPr>
                <a:latin typeface="+mn-lt"/>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a:p>
            <a:endParaRPr dirty="0"/>
          </a:p>
        </p:txBody>
      </p:sp>
      <p:cxnSp>
        <p:nvCxnSpPr>
          <p:cNvPr id="4" name="Google Shape;35;p6">
            <a:extLst>
              <a:ext uri="{FF2B5EF4-FFF2-40B4-BE49-F238E27FC236}">
                <a16:creationId xmlns:a16="http://schemas.microsoft.com/office/drawing/2014/main" id="{2418202A-9DE8-40F3-9060-0387A4D5260B}"/>
              </a:ext>
            </a:extLst>
          </p:cNvPr>
          <p:cNvCxnSpPr/>
          <p:nvPr userDrawn="1"/>
        </p:nvCxnSpPr>
        <p:spPr>
          <a:xfrm>
            <a:off x="175479" y="1353579"/>
            <a:ext cx="11735431" cy="0"/>
          </a:xfrm>
          <a:prstGeom prst="straightConnector1">
            <a:avLst/>
          </a:prstGeom>
          <a:noFill/>
          <a:ln w="57150" cap="flat" cmpd="sng">
            <a:solidFill>
              <a:srgbClr val="002F87"/>
            </a:solidFill>
            <a:prstDash val="solid"/>
            <a:round/>
            <a:headEnd type="none" w="sm" len="sm"/>
            <a:tailEnd type="none" w="sm" len="sm"/>
          </a:ln>
        </p:spPr>
      </p:cxnSp>
      <p:sp>
        <p:nvSpPr>
          <p:cNvPr id="5" name="Date Placeholder 3">
            <a:extLst>
              <a:ext uri="{FF2B5EF4-FFF2-40B4-BE49-F238E27FC236}">
                <a16:creationId xmlns:a16="http://schemas.microsoft.com/office/drawing/2014/main" id="{062EA495-A8B0-4266-AD03-563D9D628EBD}"/>
              </a:ext>
            </a:extLst>
          </p:cNvPr>
          <p:cNvSpPr>
            <a:spLocks noGrp="1"/>
          </p:cNvSpPr>
          <p:nvPr>
            <p:ph type="dt" sz="half" idx="2"/>
          </p:nvPr>
        </p:nvSpPr>
        <p:spPr>
          <a:xfrm>
            <a:off x="10070701" y="6500861"/>
            <a:ext cx="1283099" cy="338555"/>
          </a:xfrm>
          <a:prstGeom prst="rect">
            <a:avLst/>
          </a:prstGeom>
        </p:spPr>
        <p:txBody>
          <a:bodyPr anchor="ctr"/>
          <a:lstStyle>
            <a:lvl1pPr algn="ctr">
              <a:defRPr sz="1200">
                <a:solidFill>
                  <a:schemeClr val="bg1"/>
                </a:solidFill>
              </a:defRPr>
            </a:lvl1pPr>
          </a:lstStyle>
          <a:p>
            <a:endParaRPr lang="en-US" dirty="0"/>
          </a:p>
        </p:txBody>
      </p:sp>
      <p:sp>
        <p:nvSpPr>
          <p:cNvPr id="6" name="Footer Placeholder 4">
            <a:extLst>
              <a:ext uri="{FF2B5EF4-FFF2-40B4-BE49-F238E27FC236}">
                <a16:creationId xmlns:a16="http://schemas.microsoft.com/office/drawing/2014/main" id="{F204E30D-B438-4206-92AC-88B4ED0EFAE5}"/>
              </a:ext>
            </a:extLst>
          </p:cNvPr>
          <p:cNvSpPr>
            <a:spLocks noGrp="1"/>
          </p:cNvSpPr>
          <p:nvPr>
            <p:ph type="ftr" sz="quarter" idx="3"/>
          </p:nvPr>
        </p:nvSpPr>
        <p:spPr>
          <a:xfrm>
            <a:off x="4829532" y="6508883"/>
            <a:ext cx="5076069" cy="322512"/>
          </a:xfrm>
          <a:prstGeom prst="rect">
            <a:avLst/>
          </a:prstGeom>
        </p:spPr>
        <p:txBody>
          <a:bodyPr anchor="ctr"/>
          <a:lstStyle>
            <a:lvl1pPr algn="ctr">
              <a:defRPr sz="1200">
                <a:solidFill>
                  <a:schemeClr val="bg1"/>
                </a:solidFill>
              </a:defRPr>
            </a:lvl1pPr>
          </a:lstStyle>
          <a:p>
            <a:r>
              <a:rPr lang="en-US" dirty="0"/>
              <a:t>SpWx Requirements and Products</a:t>
            </a:r>
          </a:p>
        </p:txBody>
      </p:sp>
    </p:spTree>
    <p:extLst>
      <p:ext uri="{BB962C8B-B14F-4D97-AF65-F5344CB8AC3E}">
        <p14:creationId xmlns:p14="http://schemas.microsoft.com/office/powerpoint/2010/main" val="17316381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45"/>
        <p:cNvGrpSpPr/>
        <p:nvPr/>
      </p:nvGrpSpPr>
      <p:grpSpPr>
        <a:xfrm>
          <a:off x="0" y="0"/>
          <a:ext cx="0" cy="0"/>
          <a:chOff x="0" y="0"/>
          <a:chExt cx="0" cy="0"/>
        </a:xfrm>
      </p:grpSpPr>
      <p:sp>
        <p:nvSpPr>
          <p:cNvPr id="46" name="Google Shape;46;p13"/>
          <p:cNvSpPr txBox="1">
            <a:spLocks noGrp="1"/>
          </p:cNvSpPr>
          <p:nvPr>
            <p:ph type="title"/>
          </p:nvPr>
        </p:nvSpPr>
        <p:spPr>
          <a:xfrm>
            <a:off x="1155032" y="365126"/>
            <a:ext cx="10198768" cy="886159"/>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sz="4000">
                <a:solidFill>
                  <a:srgbClr val="010078"/>
                </a:solidFill>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3" name="Google Shape;35;p6">
            <a:extLst>
              <a:ext uri="{FF2B5EF4-FFF2-40B4-BE49-F238E27FC236}">
                <a16:creationId xmlns:a16="http://schemas.microsoft.com/office/drawing/2014/main" id="{2E017D05-6C09-4B40-B203-173E6F990A13}"/>
              </a:ext>
            </a:extLst>
          </p:cNvPr>
          <p:cNvCxnSpPr/>
          <p:nvPr userDrawn="1"/>
        </p:nvCxnSpPr>
        <p:spPr>
          <a:xfrm>
            <a:off x="175479" y="1353579"/>
            <a:ext cx="11735431" cy="0"/>
          </a:xfrm>
          <a:prstGeom prst="straightConnector1">
            <a:avLst/>
          </a:prstGeom>
          <a:noFill/>
          <a:ln w="57150" cap="flat" cmpd="sng">
            <a:solidFill>
              <a:srgbClr val="002F87"/>
            </a:solidFill>
            <a:prstDash val="solid"/>
            <a:round/>
            <a:headEnd type="none" w="sm" len="sm"/>
            <a:tailEnd type="none" w="sm" len="sm"/>
          </a:ln>
        </p:spPr>
      </p:cxnSp>
      <p:sp>
        <p:nvSpPr>
          <p:cNvPr id="4" name="Date Placeholder 3">
            <a:extLst>
              <a:ext uri="{FF2B5EF4-FFF2-40B4-BE49-F238E27FC236}">
                <a16:creationId xmlns:a16="http://schemas.microsoft.com/office/drawing/2014/main" id="{2B70FD10-59AD-4989-B800-FF183931E13F}"/>
              </a:ext>
            </a:extLst>
          </p:cNvPr>
          <p:cNvSpPr>
            <a:spLocks noGrp="1"/>
          </p:cNvSpPr>
          <p:nvPr>
            <p:ph type="dt" sz="half" idx="2"/>
          </p:nvPr>
        </p:nvSpPr>
        <p:spPr>
          <a:xfrm>
            <a:off x="10070701" y="6500861"/>
            <a:ext cx="1283099" cy="338555"/>
          </a:xfrm>
          <a:prstGeom prst="rect">
            <a:avLst/>
          </a:prstGeom>
        </p:spPr>
        <p:txBody>
          <a:bodyPr anchor="ctr"/>
          <a:lstStyle>
            <a:lvl1pPr algn="ctr">
              <a:defRPr sz="1200">
                <a:solidFill>
                  <a:schemeClr val="bg1"/>
                </a:solidFill>
              </a:defRPr>
            </a:lvl1pPr>
          </a:lstStyle>
          <a:p>
            <a:endParaRPr lang="en-US" dirty="0"/>
          </a:p>
        </p:txBody>
      </p:sp>
      <p:sp>
        <p:nvSpPr>
          <p:cNvPr id="5" name="Footer Placeholder 4">
            <a:extLst>
              <a:ext uri="{FF2B5EF4-FFF2-40B4-BE49-F238E27FC236}">
                <a16:creationId xmlns:a16="http://schemas.microsoft.com/office/drawing/2014/main" id="{0ADB8924-AF49-43BA-B056-958E5A67D18C}"/>
              </a:ext>
            </a:extLst>
          </p:cNvPr>
          <p:cNvSpPr>
            <a:spLocks noGrp="1"/>
          </p:cNvSpPr>
          <p:nvPr>
            <p:ph type="ftr" sz="quarter" idx="3"/>
          </p:nvPr>
        </p:nvSpPr>
        <p:spPr>
          <a:xfrm>
            <a:off x="4829532" y="6508883"/>
            <a:ext cx="5076069" cy="322512"/>
          </a:xfrm>
          <a:prstGeom prst="rect">
            <a:avLst/>
          </a:prstGeom>
        </p:spPr>
        <p:txBody>
          <a:bodyPr anchor="ctr"/>
          <a:lstStyle>
            <a:lvl1pPr algn="ctr">
              <a:defRPr sz="1200">
                <a:solidFill>
                  <a:schemeClr val="bg1"/>
                </a:solidFill>
              </a:defRPr>
            </a:lvl1pPr>
          </a:lstStyle>
          <a:p>
            <a:r>
              <a:rPr lang="en-US" dirty="0"/>
              <a:t>SpWx Requirements and Products</a:t>
            </a:r>
          </a:p>
        </p:txBody>
      </p:sp>
    </p:spTree>
    <p:extLst>
      <p:ext uri="{BB962C8B-B14F-4D97-AF65-F5344CB8AC3E}">
        <p14:creationId xmlns:p14="http://schemas.microsoft.com/office/powerpoint/2010/main" val="10461840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type="twoObj" preserve="1">
  <p:cSld name="Two Content">
    <p:spTree>
      <p:nvGrpSpPr>
        <p:cNvPr id="1" name="Shape 35"/>
        <p:cNvGrpSpPr/>
        <p:nvPr/>
      </p:nvGrpSpPr>
      <p:grpSpPr>
        <a:xfrm>
          <a:off x="0" y="0"/>
          <a:ext cx="0" cy="0"/>
          <a:chOff x="0" y="0"/>
          <a:chExt cx="0" cy="0"/>
        </a:xfrm>
      </p:grpSpPr>
      <p:sp>
        <p:nvSpPr>
          <p:cNvPr id="36" name="Google Shape;36;p11"/>
          <p:cNvSpPr txBox="1">
            <a:spLocks noGrp="1"/>
          </p:cNvSpPr>
          <p:nvPr>
            <p:ph type="title"/>
          </p:nvPr>
        </p:nvSpPr>
        <p:spPr>
          <a:xfrm>
            <a:off x="1074821" y="365126"/>
            <a:ext cx="10278979" cy="886159"/>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sz="4000">
                <a:solidFill>
                  <a:srgbClr val="010078"/>
                </a:solidFill>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11"/>
          <p:cNvSpPr txBox="1">
            <a:spLocks noGrp="1"/>
          </p:cNvSpPr>
          <p:nvPr>
            <p:ph type="body" idx="1"/>
          </p:nvPr>
        </p:nvSpPr>
        <p:spPr>
          <a:xfrm>
            <a:off x="838200" y="1601037"/>
            <a:ext cx="5181600" cy="4351339"/>
          </a:xfrm>
          <a:prstGeom prst="rect">
            <a:avLst/>
          </a:prstGeom>
          <a:noFill/>
          <a:ln>
            <a:noFill/>
          </a:ln>
        </p:spPr>
        <p:txBody>
          <a:bodyPr spcFirstLastPara="1" wrap="square" lIns="91425" tIns="45700" rIns="91425" bIns="45700" anchor="t" anchorCtr="0">
            <a:noAutofit/>
          </a:bodyPr>
          <a:lstStyle>
            <a:lvl1pPr marL="457189" lvl="0" indent="-342891" algn="l">
              <a:lnSpc>
                <a:spcPct val="90000"/>
              </a:lnSpc>
              <a:spcBef>
                <a:spcPts val="1000"/>
              </a:spcBef>
              <a:spcAft>
                <a:spcPts val="0"/>
              </a:spcAft>
              <a:buClr>
                <a:schemeClr val="dk1"/>
              </a:buClr>
              <a:buSzPts val="1800"/>
              <a:buChar char="•"/>
              <a:defRPr>
                <a:latin typeface="+mn-lt"/>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dirty="0"/>
          </a:p>
        </p:txBody>
      </p:sp>
      <p:sp>
        <p:nvSpPr>
          <p:cNvPr id="38" name="Google Shape;38;p11"/>
          <p:cNvSpPr txBox="1">
            <a:spLocks noGrp="1"/>
          </p:cNvSpPr>
          <p:nvPr>
            <p:ph type="body" idx="2"/>
          </p:nvPr>
        </p:nvSpPr>
        <p:spPr>
          <a:xfrm>
            <a:off x="6172200" y="1601037"/>
            <a:ext cx="5181600" cy="4351339"/>
          </a:xfrm>
          <a:prstGeom prst="rect">
            <a:avLst/>
          </a:prstGeom>
          <a:noFill/>
          <a:ln>
            <a:noFill/>
          </a:ln>
        </p:spPr>
        <p:txBody>
          <a:bodyPr spcFirstLastPara="1" wrap="square" lIns="91425" tIns="45700" rIns="91425" bIns="45700" anchor="t" anchorCtr="0">
            <a:noAutofit/>
          </a:bodyPr>
          <a:lstStyle>
            <a:lvl1pPr marL="457189" lvl="0" indent="-342891" algn="l">
              <a:lnSpc>
                <a:spcPct val="90000"/>
              </a:lnSpc>
              <a:spcBef>
                <a:spcPts val="1000"/>
              </a:spcBef>
              <a:spcAft>
                <a:spcPts val="0"/>
              </a:spcAft>
              <a:buClr>
                <a:schemeClr val="dk1"/>
              </a:buClr>
              <a:buSzPts val="1800"/>
              <a:buChar char="•"/>
              <a:defRPr>
                <a:latin typeface="+mn-lt"/>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cxnSp>
        <p:nvCxnSpPr>
          <p:cNvPr id="5" name="Google Shape;35;p6">
            <a:extLst>
              <a:ext uri="{FF2B5EF4-FFF2-40B4-BE49-F238E27FC236}">
                <a16:creationId xmlns:a16="http://schemas.microsoft.com/office/drawing/2014/main" id="{B1073999-524A-490E-986F-CF4209301D1C}"/>
              </a:ext>
            </a:extLst>
          </p:cNvPr>
          <p:cNvCxnSpPr/>
          <p:nvPr userDrawn="1"/>
        </p:nvCxnSpPr>
        <p:spPr>
          <a:xfrm>
            <a:off x="175479" y="1353579"/>
            <a:ext cx="11735431" cy="0"/>
          </a:xfrm>
          <a:prstGeom prst="straightConnector1">
            <a:avLst/>
          </a:prstGeom>
          <a:noFill/>
          <a:ln w="57150" cap="flat" cmpd="sng">
            <a:solidFill>
              <a:srgbClr val="002F87"/>
            </a:solidFill>
            <a:prstDash val="solid"/>
            <a:round/>
            <a:headEnd type="none" w="sm" len="sm"/>
            <a:tailEnd type="none" w="sm" len="sm"/>
          </a:ln>
        </p:spPr>
      </p:cxnSp>
      <p:sp>
        <p:nvSpPr>
          <p:cNvPr id="6" name="Date Placeholder 3">
            <a:extLst>
              <a:ext uri="{FF2B5EF4-FFF2-40B4-BE49-F238E27FC236}">
                <a16:creationId xmlns:a16="http://schemas.microsoft.com/office/drawing/2014/main" id="{92A5646B-C1BC-4913-A79F-584621FD86C6}"/>
              </a:ext>
            </a:extLst>
          </p:cNvPr>
          <p:cNvSpPr>
            <a:spLocks noGrp="1"/>
          </p:cNvSpPr>
          <p:nvPr>
            <p:ph type="dt" sz="half" idx="10"/>
          </p:nvPr>
        </p:nvSpPr>
        <p:spPr>
          <a:xfrm>
            <a:off x="10070701" y="6500861"/>
            <a:ext cx="1283099" cy="338555"/>
          </a:xfrm>
          <a:prstGeom prst="rect">
            <a:avLst/>
          </a:prstGeom>
        </p:spPr>
        <p:txBody>
          <a:bodyPr anchor="ctr"/>
          <a:lstStyle>
            <a:lvl1pPr algn="ctr">
              <a:defRPr sz="1200">
                <a:solidFill>
                  <a:schemeClr val="bg1"/>
                </a:solidFill>
              </a:defRPr>
            </a:lvl1pPr>
          </a:lstStyle>
          <a:p>
            <a:endParaRPr lang="en-US" dirty="0"/>
          </a:p>
        </p:txBody>
      </p:sp>
      <p:sp>
        <p:nvSpPr>
          <p:cNvPr id="7" name="Footer Placeholder 4">
            <a:extLst>
              <a:ext uri="{FF2B5EF4-FFF2-40B4-BE49-F238E27FC236}">
                <a16:creationId xmlns:a16="http://schemas.microsoft.com/office/drawing/2014/main" id="{45920E80-EEFB-4639-851C-A961D7B0A9C0}"/>
              </a:ext>
            </a:extLst>
          </p:cNvPr>
          <p:cNvSpPr>
            <a:spLocks noGrp="1"/>
          </p:cNvSpPr>
          <p:nvPr>
            <p:ph type="ftr" sz="quarter" idx="3"/>
          </p:nvPr>
        </p:nvSpPr>
        <p:spPr>
          <a:xfrm>
            <a:off x="4829532" y="6508883"/>
            <a:ext cx="5076069" cy="322512"/>
          </a:xfrm>
          <a:prstGeom prst="rect">
            <a:avLst/>
          </a:prstGeom>
        </p:spPr>
        <p:txBody>
          <a:bodyPr anchor="ctr"/>
          <a:lstStyle>
            <a:lvl1pPr algn="ctr">
              <a:defRPr sz="1200">
                <a:solidFill>
                  <a:schemeClr val="bg1"/>
                </a:solidFill>
              </a:defRPr>
            </a:lvl1pPr>
          </a:lstStyle>
          <a:p>
            <a:r>
              <a:rPr lang="en-US" dirty="0"/>
              <a:t>SpWx Requirements and Products</a:t>
            </a:r>
          </a:p>
        </p:txBody>
      </p:sp>
    </p:spTree>
    <p:extLst>
      <p:ext uri="{BB962C8B-B14F-4D97-AF65-F5344CB8AC3E}">
        <p14:creationId xmlns:p14="http://schemas.microsoft.com/office/powerpoint/2010/main" val="15828686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84"/>
        <p:cNvGrpSpPr/>
        <p:nvPr/>
      </p:nvGrpSpPr>
      <p:grpSpPr>
        <a:xfrm>
          <a:off x="0" y="0"/>
          <a:ext cx="0" cy="0"/>
          <a:chOff x="0" y="0"/>
          <a:chExt cx="0" cy="0"/>
        </a:xfrm>
      </p:grpSpPr>
      <p:sp>
        <p:nvSpPr>
          <p:cNvPr id="85" name="Google Shape;85;p146"/>
          <p:cNvSpPr txBox="1">
            <a:spLocks noGrp="1"/>
          </p:cNvSpPr>
          <p:nvPr>
            <p:ph type="title"/>
          </p:nvPr>
        </p:nvSpPr>
        <p:spPr>
          <a:xfrm>
            <a:off x="1138988" y="392421"/>
            <a:ext cx="10214811" cy="870117"/>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sz="4000">
                <a:solidFill>
                  <a:srgbClr val="01007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146"/>
          <p:cNvSpPr txBox="1">
            <a:spLocks noGrp="1"/>
          </p:cNvSpPr>
          <p:nvPr>
            <p:ph type="body" idx="1"/>
          </p:nvPr>
        </p:nvSpPr>
        <p:spPr>
          <a:xfrm>
            <a:off x="593558" y="1524000"/>
            <a:ext cx="11036968" cy="4652963"/>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Font typeface="Arial"/>
              <a:buChar char="–"/>
              <a:defRPr/>
            </a:lvl2pPr>
            <a:lvl3pPr marL="1371600" lvl="2" indent="-342900" algn="l">
              <a:lnSpc>
                <a:spcPct val="100000"/>
              </a:lnSpc>
              <a:spcBef>
                <a:spcPts val="500"/>
              </a:spcBef>
              <a:spcAft>
                <a:spcPts val="0"/>
              </a:spcAft>
              <a:buClr>
                <a:schemeClr val="dk1"/>
              </a:buClr>
              <a:buSzPts val="1800"/>
              <a:buFont typeface="Courier New"/>
              <a:buChar char="o"/>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87" name="Google Shape;87;p146"/>
          <p:cNvCxnSpPr/>
          <p:nvPr/>
        </p:nvCxnSpPr>
        <p:spPr>
          <a:xfrm>
            <a:off x="175478" y="1353579"/>
            <a:ext cx="11735431" cy="0"/>
          </a:xfrm>
          <a:prstGeom prst="straightConnector1">
            <a:avLst/>
          </a:prstGeom>
          <a:noFill/>
          <a:ln w="57150" cap="flat" cmpd="sng">
            <a:solidFill>
              <a:srgbClr val="002F87"/>
            </a:solidFill>
            <a:prstDash val="solid"/>
            <a:round/>
            <a:headEnd type="none" w="sm" len="sm"/>
            <a:tailEnd type="none" w="sm" len="sm"/>
          </a:ln>
        </p:spPr>
      </p:cxnSp>
      <p:sp>
        <p:nvSpPr>
          <p:cNvPr id="88" name="Google Shape;88;p146"/>
          <p:cNvSpPr txBox="1">
            <a:spLocks noGrp="1"/>
          </p:cNvSpPr>
          <p:nvPr>
            <p:ph type="dt" idx="10"/>
          </p:nvPr>
        </p:nvSpPr>
        <p:spPr>
          <a:xfrm>
            <a:off x="9905601" y="6500861"/>
            <a:ext cx="1448200" cy="33855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89" name="Google Shape;89;p146"/>
          <p:cNvSpPr txBox="1">
            <a:spLocks noGrp="1"/>
          </p:cNvSpPr>
          <p:nvPr>
            <p:ph type="ftr" idx="11"/>
          </p:nvPr>
        </p:nvSpPr>
        <p:spPr>
          <a:xfrm>
            <a:off x="4829531" y="6508882"/>
            <a:ext cx="5076069" cy="322512"/>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Tree>
    <p:extLst>
      <p:ext uri="{BB962C8B-B14F-4D97-AF65-F5344CB8AC3E}">
        <p14:creationId xmlns:p14="http://schemas.microsoft.com/office/powerpoint/2010/main" val="12618955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0"/>
        <p:cNvGrpSpPr/>
        <p:nvPr/>
      </p:nvGrpSpPr>
      <p:grpSpPr>
        <a:xfrm>
          <a:off x="0" y="0"/>
          <a:ext cx="0" cy="0"/>
          <a:chOff x="0" y="0"/>
          <a:chExt cx="0" cy="0"/>
        </a:xfrm>
      </p:grpSpPr>
      <p:sp>
        <p:nvSpPr>
          <p:cNvPr id="91" name="Google Shape;91;p147"/>
          <p:cNvSpPr txBox="1">
            <a:spLocks noGrp="1"/>
          </p:cNvSpPr>
          <p:nvPr>
            <p:ph type="title"/>
          </p:nvPr>
        </p:nvSpPr>
        <p:spPr>
          <a:xfrm>
            <a:off x="1155032" y="392421"/>
            <a:ext cx="10198768" cy="886159"/>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sz="4000">
                <a:solidFill>
                  <a:srgbClr val="01007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92" name="Google Shape;92;p147"/>
          <p:cNvCxnSpPr/>
          <p:nvPr/>
        </p:nvCxnSpPr>
        <p:spPr>
          <a:xfrm>
            <a:off x="175478" y="1353579"/>
            <a:ext cx="11735431" cy="0"/>
          </a:xfrm>
          <a:prstGeom prst="straightConnector1">
            <a:avLst/>
          </a:prstGeom>
          <a:noFill/>
          <a:ln w="57150" cap="flat" cmpd="sng">
            <a:solidFill>
              <a:srgbClr val="002F87"/>
            </a:solidFill>
            <a:prstDash val="solid"/>
            <a:round/>
            <a:headEnd type="none" w="sm" len="sm"/>
            <a:tailEnd type="none" w="sm" len="sm"/>
          </a:ln>
        </p:spPr>
      </p:cxnSp>
      <p:sp>
        <p:nvSpPr>
          <p:cNvPr id="93" name="Google Shape;93;p147"/>
          <p:cNvSpPr txBox="1">
            <a:spLocks noGrp="1"/>
          </p:cNvSpPr>
          <p:nvPr>
            <p:ph type="dt" idx="10"/>
          </p:nvPr>
        </p:nvSpPr>
        <p:spPr>
          <a:xfrm>
            <a:off x="9905601" y="6500861"/>
            <a:ext cx="1448200" cy="33855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94" name="Google Shape;94;p147"/>
          <p:cNvSpPr txBox="1">
            <a:spLocks noGrp="1"/>
          </p:cNvSpPr>
          <p:nvPr>
            <p:ph type="ftr" idx="11"/>
          </p:nvPr>
        </p:nvSpPr>
        <p:spPr>
          <a:xfrm>
            <a:off x="4829531" y="6508882"/>
            <a:ext cx="5076069" cy="322512"/>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12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Tree>
    <p:extLst>
      <p:ext uri="{BB962C8B-B14F-4D97-AF65-F5344CB8AC3E}">
        <p14:creationId xmlns:p14="http://schemas.microsoft.com/office/powerpoint/2010/main" val="394832746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8.pn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image" Target="../media/image7.pn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image" Target="../media/image6.png"/><Relationship Id="rId5" Type="http://schemas.openxmlformats.org/officeDocument/2006/relationships/slideLayout" Target="../slideLayouts/slideLayout12.xml"/><Relationship Id="rId10" Type="http://schemas.openxmlformats.org/officeDocument/2006/relationships/theme" Target="../theme/theme4.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9.xml"/><Relationship Id="rId7" Type="http://schemas.openxmlformats.org/officeDocument/2006/relationships/image" Target="../media/image8.pn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pic>
        <p:nvPicPr>
          <p:cNvPr id="7" name="Picture 6">
            <a:extLst>
              <a:ext uri="{FF2B5EF4-FFF2-40B4-BE49-F238E27FC236}">
                <a16:creationId xmlns:a16="http://schemas.microsoft.com/office/drawing/2014/main" id="{F71F190D-5592-49AA-B58B-F4044CA24E9B}"/>
              </a:ext>
            </a:extLst>
          </p:cNvPr>
          <p:cNvPicPr>
            <a:picLocks noChangeAspect="1"/>
          </p:cNvPicPr>
          <p:nvPr userDrawn="1"/>
        </p:nvPicPr>
        <p:blipFill>
          <a:blip r:embed="rId3"/>
          <a:stretch>
            <a:fillRect/>
          </a:stretch>
        </p:blipFill>
        <p:spPr>
          <a:xfrm>
            <a:off x="0" y="503"/>
            <a:ext cx="5669027" cy="6858000"/>
          </a:xfrm>
          <a:prstGeom prst="rect">
            <a:avLst/>
          </a:prstGeom>
        </p:spPr>
      </p:pic>
      <p:sp>
        <p:nvSpPr>
          <p:cNvPr id="10" name="Google Shape;10;p4"/>
          <p:cNvSpPr/>
          <p:nvPr/>
        </p:nvSpPr>
        <p:spPr>
          <a:xfrm>
            <a:off x="3236453" y="1652986"/>
            <a:ext cx="8955547" cy="3578087"/>
          </a:xfrm>
          <a:custGeom>
            <a:avLst/>
            <a:gdLst>
              <a:gd name="connsiteX0" fmla="*/ 0 w 9114571"/>
              <a:gd name="connsiteY0" fmla="*/ 0 h 3578087"/>
              <a:gd name="connsiteX1" fmla="*/ 9114571 w 9114571"/>
              <a:gd name="connsiteY1" fmla="*/ 0 h 3578087"/>
              <a:gd name="connsiteX2" fmla="*/ 9114571 w 9114571"/>
              <a:gd name="connsiteY2" fmla="*/ 3578087 h 3578087"/>
              <a:gd name="connsiteX3" fmla="*/ 0 w 9114571"/>
              <a:gd name="connsiteY3" fmla="*/ 3578087 h 3578087"/>
              <a:gd name="connsiteX4" fmla="*/ 0 w 9114571"/>
              <a:gd name="connsiteY4" fmla="*/ 0 h 3578087"/>
              <a:gd name="connsiteX0" fmla="*/ 119269 w 9114571"/>
              <a:gd name="connsiteY0" fmla="*/ 0 h 3578087"/>
              <a:gd name="connsiteX1" fmla="*/ 9114571 w 9114571"/>
              <a:gd name="connsiteY1" fmla="*/ 0 h 3578087"/>
              <a:gd name="connsiteX2" fmla="*/ 9114571 w 9114571"/>
              <a:gd name="connsiteY2" fmla="*/ 3578087 h 3578087"/>
              <a:gd name="connsiteX3" fmla="*/ 0 w 9114571"/>
              <a:gd name="connsiteY3" fmla="*/ 3578087 h 3578087"/>
              <a:gd name="connsiteX4" fmla="*/ 119269 w 9114571"/>
              <a:gd name="connsiteY4" fmla="*/ 0 h 3578087"/>
              <a:gd name="connsiteX0" fmla="*/ 0 w 8995302"/>
              <a:gd name="connsiteY0" fmla="*/ 0 h 3578087"/>
              <a:gd name="connsiteX1" fmla="*/ 8995302 w 8995302"/>
              <a:gd name="connsiteY1" fmla="*/ 0 h 3578087"/>
              <a:gd name="connsiteX2" fmla="*/ 8995302 w 8995302"/>
              <a:gd name="connsiteY2" fmla="*/ 3578087 h 3578087"/>
              <a:gd name="connsiteX3" fmla="*/ 1510749 w 8995302"/>
              <a:gd name="connsiteY3" fmla="*/ 3564835 h 3578087"/>
              <a:gd name="connsiteX4" fmla="*/ 0 w 8995302"/>
              <a:gd name="connsiteY4" fmla="*/ 0 h 3578087"/>
              <a:gd name="connsiteX0" fmla="*/ 0 w 8955546"/>
              <a:gd name="connsiteY0" fmla="*/ 0 h 3578087"/>
              <a:gd name="connsiteX1" fmla="*/ 8955546 w 8955546"/>
              <a:gd name="connsiteY1" fmla="*/ 0 h 3578087"/>
              <a:gd name="connsiteX2" fmla="*/ 8955546 w 8955546"/>
              <a:gd name="connsiteY2" fmla="*/ 3578087 h 3578087"/>
              <a:gd name="connsiteX3" fmla="*/ 1470993 w 8955546"/>
              <a:gd name="connsiteY3" fmla="*/ 3564835 h 3578087"/>
              <a:gd name="connsiteX4" fmla="*/ 0 w 8955546"/>
              <a:gd name="connsiteY4" fmla="*/ 0 h 35780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55546" h="3578087">
                <a:moveTo>
                  <a:pt x="0" y="0"/>
                </a:moveTo>
                <a:lnTo>
                  <a:pt x="8955546" y="0"/>
                </a:lnTo>
                <a:lnTo>
                  <a:pt x="8955546" y="3578087"/>
                </a:lnTo>
                <a:lnTo>
                  <a:pt x="1470993" y="3564835"/>
                </a:lnTo>
                <a:lnTo>
                  <a:pt x="0" y="0"/>
                </a:lnTo>
                <a:close/>
              </a:path>
            </a:pathLst>
          </a:custGeom>
          <a:solidFill>
            <a:srgbClr val="00308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17" name="Google Shape;17;p4"/>
          <p:cNvSpPr txBox="1"/>
          <p:nvPr/>
        </p:nvSpPr>
        <p:spPr>
          <a:xfrm>
            <a:off x="5124816" y="5315400"/>
            <a:ext cx="6481512" cy="83099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3600" b="1" i="0" u="none" strike="noStrike" cap="none" dirty="0">
              <a:solidFill>
                <a:srgbClr val="010078"/>
              </a:solidFill>
              <a:latin typeface="Calibri"/>
              <a:ea typeface="Calibri"/>
              <a:cs typeface="Calibri"/>
              <a:sym typeface="Calibri"/>
            </a:endParaRPr>
          </a:p>
        </p:txBody>
      </p:sp>
      <p:sp>
        <p:nvSpPr>
          <p:cNvPr id="12" name="Google Shape;12;p4"/>
          <p:cNvSpPr txBox="1"/>
          <p:nvPr/>
        </p:nvSpPr>
        <p:spPr>
          <a:xfrm>
            <a:off x="753557" y="6418530"/>
            <a:ext cx="4174359" cy="459255"/>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1600" b="0" i="0" u="none" strike="noStrike" cap="none" dirty="0">
                <a:solidFill>
                  <a:schemeClr val="lt1"/>
                </a:solidFill>
                <a:latin typeface="+mn-lt"/>
                <a:ea typeface="Calibri"/>
                <a:cs typeface="Calibri"/>
                <a:sym typeface="Calibri"/>
              </a:rPr>
              <a:t>NOAA </a:t>
            </a:r>
            <a:r>
              <a:rPr lang="en-US" sz="1600" b="0" i="0" u="none" strike="noStrike" kern="1200" cap="none" dirty="0">
                <a:solidFill>
                  <a:schemeClr val="bg1"/>
                </a:solidFill>
                <a:latin typeface="+mn-lt"/>
                <a:ea typeface="Arial"/>
                <a:cs typeface="Arial" panose="020B0604020202020204" pitchFamily="34" charset="0"/>
                <a:sym typeface="Arial"/>
              </a:rPr>
              <a:t>•</a:t>
            </a:r>
            <a:r>
              <a:rPr lang="en-US" sz="1600" b="0" i="0" u="none" strike="noStrike" cap="none" dirty="0">
                <a:solidFill>
                  <a:schemeClr val="lt1"/>
                </a:solidFill>
                <a:latin typeface="+mn-lt"/>
                <a:ea typeface="Calibri"/>
                <a:cs typeface="Calibri"/>
                <a:sym typeface="Calibri"/>
              </a:rPr>
              <a:t> NASA Space Weather Observations</a:t>
            </a:r>
            <a:endParaRPr sz="1051" b="0" i="0" u="none" strike="noStrike" cap="none" dirty="0">
              <a:solidFill>
                <a:srgbClr val="000000"/>
              </a:solidFill>
              <a:latin typeface="+mn-lt"/>
              <a:ea typeface="Arial"/>
              <a:cs typeface="Arial"/>
              <a:sym typeface="Arial"/>
            </a:endParaRPr>
          </a:p>
        </p:txBody>
      </p:sp>
      <p:pic>
        <p:nvPicPr>
          <p:cNvPr id="14" name="Google Shape;14;p4"/>
          <p:cNvPicPr preferRelativeResize="0"/>
          <p:nvPr/>
        </p:nvPicPr>
        <p:blipFill rotWithShape="1">
          <a:blip r:embed="rId4">
            <a:alphaModFix/>
          </a:blip>
          <a:srcRect/>
          <a:stretch/>
        </p:blipFill>
        <p:spPr>
          <a:xfrm>
            <a:off x="1797980" y="-6530"/>
            <a:ext cx="2554425" cy="2322609"/>
          </a:xfrm>
          <a:prstGeom prst="rect">
            <a:avLst/>
          </a:prstGeom>
          <a:noFill/>
          <a:ln>
            <a:noFill/>
          </a:ln>
        </p:spPr>
      </p:pic>
      <p:sp>
        <p:nvSpPr>
          <p:cNvPr id="19" name="Footer Placeholder 10">
            <a:extLst>
              <a:ext uri="{FF2B5EF4-FFF2-40B4-BE49-F238E27FC236}">
                <a16:creationId xmlns:a16="http://schemas.microsoft.com/office/drawing/2014/main" id="{8173CA0D-0844-49E7-9590-979A8F1DB183}"/>
              </a:ext>
            </a:extLst>
          </p:cNvPr>
          <p:cNvSpPr>
            <a:spLocks noGrp="1"/>
          </p:cNvSpPr>
          <p:nvPr userDrawn="1">
            <p:ph type="ftr" sz="quarter" idx="3"/>
          </p:nvPr>
        </p:nvSpPr>
        <p:spPr>
          <a:xfrm>
            <a:off x="5917533" y="6476833"/>
            <a:ext cx="5760720" cy="338555"/>
          </a:xfrm>
          <a:prstGeom prst="rect">
            <a:avLst/>
          </a:prstGeom>
        </p:spPr>
        <p:txBody>
          <a:bodyPr/>
          <a:lstStyle>
            <a:lvl1pPr algn="ctr">
              <a:defRPr>
                <a:solidFill>
                  <a:schemeClr val="accent3"/>
                </a:solidFill>
              </a:defRPr>
            </a:lvl1pPr>
          </a:lstStyle>
          <a:p>
            <a:r>
              <a:rPr lang="en-US" dirty="0"/>
              <a:t>Presentation to SAT, August 2023</a:t>
            </a:r>
          </a:p>
        </p:txBody>
      </p:sp>
      <p:grpSp>
        <p:nvGrpSpPr>
          <p:cNvPr id="20" name="Group 19">
            <a:extLst>
              <a:ext uri="{FF2B5EF4-FFF2-40B4-BE49-F238E27FC236}">
                <a16:creationId xmlns:a16="http://schemas.microsoft.com/office/drawing/2014/main" id="{38262147-2A2D-4C2E-ADAA-CD1F50D3B1CB}"/>
              </a:ext>
            </a:extLst>
          </p:cNvPr>
          <p:cNvGrpSpPr/>
          <p:nvPr userDrawn="1"/>
        </p:nvGrpSpPr>
        <p:grpSpPr>
          <a:xfrm>
            <a:off x="9541492" y="125931"/>
            <a:ext cx="2490088" cy="1097280"/>
            <a:chOff x="9701912" y="45720"/>
            <a:chExt cx="2490088" cy="1097280"/>
          </a:xfrm>
        </p:grpSpPr>
        <p:pic>
          <p:nvPicPr>
            <p:cNvPr id="21" name="Picture 20">
              <a:extLst>
                <a:ext uri="{FF2B5EF4-FFF2-40B4-BE49-F238E27FC236}">
                  <a16:creationId xmlns:a16="http://schemas.microsoft.com/office/drawing/2014/main" id="{D8926A7B-E016-4807-896C-44BE1615196C}"/>
                </a:ext>
              </a:extLst>
            </p:cNvPr>
            <p:cNvPicPr>
              <a:picLocks noChangeAspect="1"/>
            </p:cNvPicPr>
            <p:nvPr userDrawn="1"/>
          </p:nvPicPr>
          <p:blipFill rotWithShape="1">
            <a:blip r:embed="rId5"/>
            <a:srcRect l="22222" r="22222"/>
            <a:stretch/>
          </p:blipFill>
          <p:spPr>
            <a:xfrm>
              <a:off x="10972800" y="45720"/>
              <a:ext cx="1219200" cy="1097280"/>
            </a:xfrm>
            <a:prstGeom prst="rect">
              <a:avLst/>
            </a:prstGeom>
          </p:spPr>
        </p:pic>
        <p:pic>
          <p:nvPicPr>
            <p:cNvPr id="22" name="Picture 21">
              <a:extLst>
                <a:ext uri="{FF2B5EF4-FFF2-40B4-BE49-F238E27FC236}">
                  <a16:creationId xmlns:a16="http://schemas.microsoft.com/office/drawing/2014/main" id="{91FBC972-DF08-40F7-8A85-21A82F3D1EFB}"/>
                </a:ext>
              </a:extLst>
            </p:cNvPr>
            <p:cNvPicPr>
              <a:picLocks noChangeAspect="1"/>
            </p:cNvPicPr>
            <p:nvPr userDrawn="1"/>
          </p:nvPicPr>
          <p:blipFill>
            <a:blip r:embed="rId6"/>
            <a:stretch>
              <a:fillRect/>
            </a:stretch>
          </p:blipFill>
          <p:spPr>
            <a:xfrm>
              <a:off x="9701912" y="91440"/>
              <a:ext cx="1508760" cy="1005840"/>
            </a:xfrm>
            <a:prstGeom prst="rect">
              <a:avLst/>
            </a:prstGeom>
          </p:spPr>
        </p:pic>
      </p:grpSp>
      <p:sp>
        <p:nvSpPr>
          <p:cNvPr id="23" name="Google Shape;14;p39">
            <a:extLst>
              <a:ext uri="{FF2B5EF4-FFF2-40B4-BE49-F238E27FC236}">
                <a16:creationId xmlns:a16="http://schemas.microsoft.com/office/drawing/2014/main" id="{F2C407FD-771D-498F-BC65-EB4110D8C532}"/>
              </a:ext>
            </a:extLst>
          </p:cNvPr>
          <p:cNvSpPr txBox="1">
            <a:spLocks noGrp="1"/>
          </p:cNvSpPr>
          <p:nvPr userDrawn="1">
            <p:ph type="title"/>
          </p:nvPr>
        </p:nvSpPr>
        <p:spPr>
          <a:xfrm>
            <a:off x="5124817" y="2573699"/>
            <a:ext cx="6885807" cy="1807224"/>
          </a:xfrm>
          <a:prstGeom prst="rect">
            <a:avLst/>
          </a:prstGeom>
          <a:noFill/>
          <a:ln>
            <a:noFill/>
          </a:ln>
        </p:spPr>
        <p:txBody>
          <a:bodyPr spcFirstLastPara="1" wrap="square" lIns="91425" tIns="45700" rIns="91425" bIns="45700" anchor="ctr" anchorCtr="0">
            <a:normAutofit/>
          </a:bodyPr>
          <a:lstStyle>
            <a:lvl1pPr marR="0" lvl="0" algn="l" rtl="0">
              <a:lnSpc>
                <a:spcPct val="100000"/>
              </a:lnSpc>
              <a:spcBef>
                <a:spcPts val="0"/>
              </a:spcBef>
              <a:spcAft>
                <a:spcPts val="0"/>
              </a:spcAft>
              <a:buClr>
                <a:srgbClr val="000000"/>
              </a:buClr>
              <a:buSzPts val="1400"/>
              <a:buFont typeface="Arial"/>
              <a:buNone/>
              <a:defRPr sz="4800" b="1"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dirty="0"/>
          </a:p>
        </p:txBody>
      </p:sp>
      <p:pic>
        <p:nvPicPr>
          <p:cNvPr id="15" name="Picture 14">
            <a:extLst>
              <a:ext uri="{FF2B5EF4-FFF2-40B4-BE49-F238E27FC236}">
                <a16:creationId xmlns:a16="http://schemas.microsoft.com/office/drawing/2014/main" id="{A50ABC66-1291-4976-971F-D8010539E12F}"/>
              </a:ext>
            </a:extLst>
          </p:cNvPr>
          <p:cNvPicPr>
            <a:picLocks noChangeAspect="1"/>
          </p:cNvPicPr>
          <p:nvPr userDrawn="1"/>
        </p:nvPicPr>
        <p:blipFill>
          <a:blip r:embed="rId7"/>
          <a:stretch>
            <a:fillRect/>
          </a:stretch>
        </p:blipFill>
        <p:spPr>
          <a:xfrm>
            <a:off x="2389013" y="2323112"/>
            <a:ext cx="2554425" cy="2502027"/>
          </a:xfrm>
          <a:prstGeom prst="rect">
            <a:avLst/>
          </a:prstGeom>
        </p:spPr>
      </p:pic>
    </p:spTree>
    <p:extLst>
      <p:ext uri="{BB962C8B-B14F-4D97-AF65-F5344CB8AC3E}">
        <p14:creationId xmlns:p14="http://schemas.microsoft.com/office/powerpoint/2010/main" val="373380232"/>
      </p:ext>
    </p:extLst>
  </p:cSld>
  <p:clrMap bg1="lt1" tx1="dk1" bg2="dk2" tx2="lt2" accent1="accent1" accent2="accent2" accent3="accent3" accent4="accent4" accent5="accent5" accent6="accent6" hlink="hlink" folHlink="folHlink"/>
  <p:sldLayoutIdLst>
    <p:sldLayoutId id="2147483665" r:id="rId1"/>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19"/>
        <p:cNvGrpSpPr/>
        <p:nvPr/>
      </p:nvGrpSpPr>
      <p:grpSpPr>
        <a:xfrm>
          <a:off x="0" y="0"/>
          <a:ext cx="0" cy="0"/>
          <a:chOff x="0" y="0"/>
          <a:chExt cx="0" cy="0"/>
        </a:xfrm>
      </p:grpSpPr>
      <p:pic>
        <p:nvPicPr>
          <p:cNvPr id="4" name="Picture 3">
            <a:extLst>
              <a:ext uri="{FF2B5EF4-FFF2-40B4-BE49-F238E27FC236}">
                <a16:creationId xmlns:a16="http://schemas.microsoft.com/office/drawing/2014/main" id="{B249E759-C8BC-4227-B211-000960B51010}"/>
              </a:ext>
            </a:extLst>
          </p:cNvPr>
          <p:cNvPicPr>
            <a:picLocks noChangeAspect="1"/>
          </p:cNvPicPr>
          <p:nvPr userDrawn="1"/>
        </p:nvPicPr>
        <p:blipFill>
          <a:blip r:embed="rId5"/>
          <a:stretch>
            <a:fillRect/>
          </a:stretch>
        </p:blipFill>
        <p:spPr>
          <a:xfrm>
            <a:off x="0" y="-1755"/>
            <a:ext cx="12192000" cy="323088"/>
          </a:xfrm>
          <a:prstGeom prst="rect">
            <a:avLst/>
          </a:prstGeom>
        </p:spPr>
      </p:pic>
      <p:sp>
        <p:nvSpPr>
          <p:cNvPr id="20" name="Google Shape;20;p6"/>
          <p:cNvSpPr txBox="1">
            <a:spLocks noGrp="1"/>
          </p:cNvSpPr>
          <p:nvPr>
            <p:ph type="title"/>
          </p:nvPr>
        </p:nvSpPr>
        <p:spPr>
          <a:xfrm>
            <a:off x="1155032" y="361225"/>
            <a:ext cx="10501168" cy="910729"/>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21" name="Google Shape;21;p6"/>
          <p:cNvSpPr txBox="1">
            <a:spLocks noGrp="1"/>
          </p:cNvSpPr>
          <p:nvPr>
            <p:ph type="body" idx="1"/>
          </p:nvPr>
        </p:nvSpPr>
        <p:spPr>
          <a:xfrm>
            <a:off x="838200" y="1548538"/>
            <a:ext cx="10515600" cy="4612097"/>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Google Shape;22;p6"/>
          <p:cNvSpPr txBox="1"/>
          <p:nvPr/>
        </p:nvSpPr>
        <p:spPr>
          <a:xfrm>
            <a:off x="11657447" y="6462450"/>
            <a:ext cx="548640" cy="329321"/>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2F87"/>
                </a:solidFill>
                <a:latin typeface="Calibri"/>
                <a:ea typeface="Calibri"/>
                <a:cs typeface="Calibri"/>
                <a:sym typeface="Calibri"/>
              </a:rPr>
              <a:pPr marL="0" marR="0" lvl="0" indent="0" algn="r" rtl="0">
                <a:lnSpc>
                  <a:spcPct val="100000"/>
                </a:lnSpc>
                <a:spcBef>
                  <a:spcPts val="0"/>
                </a:spcBef>
                <a:spcAft>
                  <a:spcPts val="0"/>
                </a:spcAft>
                <a:buClr>
                  <a:srgbClr val="000000"/>
                </a:buClr>
                <a:buSzPts val="1400"/>
                <a:buFont typeface="Arial"/>
                <a:buNone/>
              </a:pPr>
              <a:t>‹#›</a:t>
            </a:fld>
            <a:endParaRPr sz="1400" b="0" i="0" u="none" strike="noStrike" cap="none" dirty="0">
              <a:solidFill>
                <a:srgbClr val="002F87"/>
              </a:solidFill>
              <a:latin typeface="Calibri"/>
              <a:ea typeface="Calibri"/>
              <a:cs typeface="Calibri"/>
              <a:sym typeface="Calibri"/>
            </a:endParaRPr>
          </a:p>
        </p:txBody>
      </p:sp>
      <p:sp>
        <p:nvSpPr>
          <p:cNvPr id="24" name="Google Shape;24;p6"/>
          <p:cNvSpPr/>
          <p:nvPr/>
        </p:nvSpPr>
        <p:spPr>
          <a:xfrm>
            <a:off x="0" y="6401056"/>
            <a:ext cx="11656200" cy="477025"/>
          </a:xfrm>
          <a:custGeom>
            <a:avLst/>
            <a:gdLst/>
            <a:ahLst/>
            <a:cxnLst/>
            <a:rect l="l" t="t" r="r" b="b"/>
            <a:pathLst>
              <a:path w="11776909" h="540829" extrusionOk="0">
                <a:moveTo>
                  <a:pt x="0" y="13291"/>
                </a:moveTo>
                <a:lnTo>
                  <a:pt x="11543662" y="0"/>
                </a:lnTo>
                <a:lnTo>
                  <a:pt x="11776909" y="540829"/>
                </a:lnTo>
                <a:lnTo>
                  <a:pt x="0" y="540829"/>
                </a:lnTo>
                <a:lnTo>
                  <a:pt x="0" y="13291"/>
                </a:lnTo>
                <a:close/>
              </a:path>
            </a:pathLst>
          </a:custGeom>
          <a:solidFill>
            <a:srgbClr val="00308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grpSp>
        <p:nvGrpSpPr>
          <p:cNvPr id="25" name="Google Shape;25;p6"/>
          <p:cNvGrpSpPr/>
          <p:nvPr/>
        </p:nvGrpSpPr>
        <p:grpSpPr>
          <a:xfrm>
            <a:off x="108831" y="6112041"/>
            <a:ext cx="667507" cy="667507"/>
            <a:chOff x="310960" y="5520595"/>
            <a:chExt cx="1239704" cy="1239704"/>
          </a:xfrm>
        </p:grpSpPr>
        <p:sp>
          <p:nvSpPr>
            <p:cNvPr id="26" name="Google Shape;26;p6"/>
            <p:cNvSpPr/>
            <p:nvPr/>
          </p:nvSpPr>
          <p:spPr>
            <a:xfrm>
              <a:off x="310960" y="5520595"/>
              <a:ext cx="1239704" cy="1239704"/>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Calibri"/>
                <a:ea typeface="Calibri"/>
                <a:cs typeface="Calibri"/>
                <a:sym typeface="Calibri"/>
              </a:endParaRPr>
            </a:p>
          </p:txBody>
        </p:sp>
        <p:pic>
          <p:nvPicPr>
            <p:cNvPr id="27" name="Google Shape;27;p6"/>
            <p:cNvPicPr preferRelativeResize="0"/>
            <p:nvPr/>
          </p:nvPicPr>
          <p:blipFill rotWithShape="1">
            <a:blip r:embed="rId6">
              <a:alphaModFix/>
            </a:blip>
            <a:srcRect/>
            <a:stretch/>
          </p:blipFill>
          <p:spPr>
            <a:xfrm>
              <a:off x="352776" y="5562411"/>
              <a:ext cx="1156072" cy="1156072"/>
            </a:xfrm>
            <a:prstGeom prst="rect">
              <a:avLst/>
            </a:prstGeom>
            <a:noFill/>
            <a:ln>
              <a:noFill/>
            </a:ln>
          </p:spPr>
        </p:pic>
      </p:grpSp>
      <p:sp>
        <p:nvSpPr>
          <p:cNvPr id="28" name="Google Shape;28;p6"/>
          <p:cNvSpPr txBox="1"/>
          <p:nvPr/>
        </p:nvSpPr>
        <p:spPr>
          <a:xfrm>
            <a:off x="1445894" y="6514871"/>
            <a:ext cx="3295407" cy="276959"/>
          </a:xfrm>
          <a:prstGeom prst="rect">
            <a:avLst/>
          </a:prstGeom>
          <a:noFill/>
          <a:ln>
            <a:noFill/>
          </a:ln>
        </p:spPr>
        <p:txBody>
          <a:bodyPr spcFirstLastPara="1" wrap="square" lIns="91425" tIns="45700" rIns="91425" bIns="45700" anchor="t" anchorCtr="0">
            <a:spAutoFit/>
          </a:bodyPr>
          <a:lstStyle/>
          <a:p>
            <a:pPr marL="0" marR="0" lvl="0" indent="0" algn="l" defTabSz="914377" rtl="0" eaLnBrk="1" fontAlgn="auto" latinLnBrk="0" hangingPunct="1">
              <a:lnSpc>
                <a:spcPct val="100000"/>
              </a:lnSpc>
              <a:spcBef>
                <a:spcPts val="0"/>
              </a:spcBef>
              <a:spcAft>
                <a:spcPts val="0"/>
              </a:spcAft>
              <a:buClr>
                <a:schemeClr val="dk1"/>
              </a:buClr>
              <a:buSzPts val="1200"/>
              <a:buFont typeface="Arial"/>
              <a:buNone/>
              <a:tabLst/>
              <a:defRPr/>
            </a:pPr>
            <a:r>
              <a:rPr lang="en-US" sz="1200" b="0" i="0" u="none" strike="noStrike" kern="1200" cap="none" dirty="0">
                <a:solidFill>
                  <a:schemeClr val="bg1"/>
                </a:solidFill>
                <a:latin typeface="+mn-lt"/>
                <a:ea typeface="Arial"/>
                <a:cs typeface="Arial" panose="020B0604020202020204" pitchFamily="34" charset="0"/>
                <a:sym typeface="Arial"/>
              </a:rPr>
              <a:t>NOAA • </a:t>
            </a:r>
            <a:r>
              <a:rPr lang="en-US" sz="1200" b="0" i="0" u="none" strike="noStrike" cap="none" dirty="0">
                <a:solidFill>
                  <a:schemeClr val="bg1"/>
                </a:solidFill>
                <a:latin typeface="+mn-lt"/>
                <a:ea typeface="Arial"/>
                <a:cs typeface="Arial" panose="020B0604020202020204" pitchFamily="34" charset="0"/>
                <a:sym typeface="Arial"/>
              </a:rPr>
              <a:t>NASA Space Weather Observations</a:t>
            </a:r>
            <a:r>
              <a:rPr lang="en-US" sz="1200" b="0" i="0" u="none" strike="noStrike" cap="none" dirty="0">
                <a:solidFill>
                  <a:schemeClr val="lt1"/>
                </a:solidFill>
                <a:latin typeface="+mn-lt"/>
                <a:ea typeface="Calibri"/>
                <a:cs typeface="Calibri"/>
                <a:sym typeface="Calibri"/>
              </a:rPr>
              <a:t> </a:t>
            </a:r>
            <a:endParaRPr sz="1400" b="0" i="0" u="none" strike="noStrike" cap="none" dirty="0">
              <a:solidFill>
                <a:srgbClr val="000000"/>
              </a:solidFill>
              <a:latin typeface="+mn-lt"/>
              <a:ea typeface="Arial"/>
              <a:cs typeface="Arial"/>
              <a:sym typeface="Arial"/>
            </a:endParaRPr>
          </a:p>
        </p:txBody>
      </p:sp>
      <p:sp>
        <p:nvSpPr>
          <p:cNvPr id="2" name="Oval 1">
            <a:extLst>
              <a:ext uri="{FF2B5EF4-FFF2-40B4-BE49-F238E27FC236}">
                <a16:creationId xmlns:a16="http://schemas.microsoft.com/office/drawing/2014/main" id="{73464BB3-7599-4D2B-9594-7B4307F4AEF8}"/>
              </a:ext>
            </a:extLst>
          </p:cNvPr>
          <p:cNvSpPr/>
          <p:nvPr userDrawn="1"/>
        </p:nvSpPr>
        <p:spPr>
          <a:xfrm>
            <a:off x="813097" y="6160920"/>
            <a:ext cx="640080" cy="6400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12" name="Picture 11">
            <a:extLst>
              <a:ext uri="{FF2B5EF4-FFF2-40B4-BE49-F238E27FC236}">
                <a16:creationId xmlns:a16="http://schemas.microsoft.com/office/drawing/2014/main" id="{839A4DDB-CF97-43F2-A57B-1EC7A38C9ED3}"/>
              </a:ext>
            </a:extLst>
          </p:cNvPr>
          <p:cNvPicPr>
            <a:picLocks noChangeAspect="1"/>
          </p:cNvPicPr>
          <p:nvPr userDrawn="1"/>
        </p:nvPicPr>
        <p:blipFill rotWithShape="1">
          <a:blip r:embed="rId7"/>
          <a:srcRect l="21491" r="19348"/>
          <a:stretch/>
        </p:blipFill>
        <p:spPr>
          <a:xfrm>
            <a:off x="746533" y="6115708"/>
            <a:ext cx="865539" cy="731520"/>
          </a:xfrm>
          <a:prstGeom prst="rect">
            <a:avLst/>
          </a:prstGeom>
        </p:spPr>
      </p:pic>
      <p:sp>
        <p:nvSpPr>
          <p:cNvPr id="17" name="Date Placeholder 3">
            <a:extLst>
              <a:ext uri="{FF2B5EF4-FFF2-40B4-BE49-F238E27FC236}">
                <a16:creationId xmlns:a16="http://schemas.microsoft.com/office/drawing/2014/main" id="{3929BC5F-C927-4E5A-9BCB-7267D58C2FEE}"/>
              </a:ext>
            </a:extLst>
          </p:cNvPr>
          <p:cNvSpPr>
            <a:spLocks noGrp="1"/>
          </p:cNvSpPr>
          <p:nvPr>
            <p:ph type="dt" sz="half" idx="2"/>
          </p:nvPr>
        </p:nvSpPr>
        <p:spPr>
          <a:xfrm>
            <a:off x="10070701" y="6500861"/>
            <a:ext cx="1283099" cy="338555"/>
          </a:xfrm>
          <a:prstGeom prst="rect">
            <a:avLst/>
          </a:prstGeom>
        </p:spPr>
        <p:txBody>
          <a:bodyPr anchor="ctr"/>
          <a:lstStyle>
            <a:lvl1pPr algn="ctr">
              <a:defRPr sz="1200">
                <a:solidFill>
                  <a:schemeClr val="bg1"/>
                </a:solidFill>
              </a:defRPr>
            </a:lvl1pPr>
          </a:lstStyle>
          <a:p>
            <a:endParaRPr lang="en-US" dirty="0"/>
          </a:p>
        </p:txBody>
      </p:sp>
      <p:sp>
        <p:nvSpPr>
          <p:cNvPr id="18" name="Footer Placeholder 4">
            <a:extLst>
              <a:ext uri="{FF2B5EF4-FFF2-40B4-BE49-F238E27FC236}">
                <a16:creationId xmlns:a16="http://schemas.microsoft.com/office/drawing/2014/main" id="{8675B359-D08C-46FD-B143-057F97DAE81C}"/>
              </a:ext>
            </a:extLst>
          </p:cNvPr>
          <p:cNvSpPr>
            <a:spLocks noGrp="1"/>
          </p:cNvSpPr>
          <p:nvPr>
            <p:ph type="ftr" sz="quarter" idx="3"/>
          </p:nvPr>
        </p:nvSpPr>
        <p:spPr>
          <a:xfrm>
            <a:off x="4829532" y="6508883"/>
            <a:ext cx="5076069" cy="322512"/>
          </a:xfrm>
          <a:prstGeom prst="rect">
            <a:avLst/>
          </a:prstGeom>
        </p:spPr>
        <p:txBody>
          <a:bodyPr anchor="ctr"/>
          <a:lstStyle>
            <a:lvl1pPr algn="ctr">
              <a:defRPr sz="1200">
                <a:solidFill>
                  <a:schemeClr val="bg1"/>
                </a:solidFill>
              </a:defRPr>
            </a:lvl1pPr>
          </a:lstStyle>
          <a:p>
            <a:r>
              <a:rPr lang="en-US" dirty="0"/>
              <a:t>Presentation to SAT, August 2023</a:t>
            </a:r>
          </a:p>
        </p:txBody>
      </p:sp>
      <p:pic>
        <p:nvPicPr>
          <p:cNvPr id="19" name="Picture 18">
            <a:extLst>
              <a:ext uri="{FF2B5EF4-FFF2-40B4-BE49-F238E27FC236}">
                <a16:creationId xmlns:a16="http://schemas.microsoft.com/office/drawing/2014/main" id="{263B038E-1CAF-4B51-9E7F-14A49AEEAD5E}"/>
              </a:ext>
            </a:extLst>
          </p:cNvPr>
          <p:cNvPicPr>
            <a:picLocks noChangeAspect="1"/>
          </p:cNvPicPr>
          <p:nvPr userDrawn="1"/>
        </p:nvPicPr>
        <p:blipFill>
          <a:blip r:embed="rId8"/>
          <a:stretch>
            <a:fillRect/>
          </a:stretch>
        </p:blipFill>
        <p:spPr>
          <a:xfrm>
            <a:off x="25053" y="361223"/>
            <a:ext cx="929803" cy="910731"/>
          </a:xfrm>
          <a:prstGeom prst="rect">
            <a:avLst/>
          </a:prstGeom>
        </p:spPr>
      </p:pic>
    </p:spTree>
    <p:extLst>
      <p:ext uri="{BB962C8B-B14F-4D97-AF65-F5344CB8AC3E}">
        <p14:creationId xmlns:p14="http://schemas.microsoft.com/office/powerpoint/2010/main" val="1535395420"/>
      </p:ext>
    </p:extLst>
  </p:cSld>
  <p:clrMap bg1="lt1" tx1="dk1" bg2="dk2" tx2="lt2" accent1="accent1" accent2="accent2" accent3="accent3" accent4="accent4" accent5="accent5" accent6="accent6" hlink="hlink" folHlink="folHlink"/>
  <p:sldLayoutIdLst>
    <p:sldLayoutId id="2147483658" r:id="rId1"/>
    <p:sldLayoutId id="2147483659" r:id="rId2"/>
    <p:sldLayoutId id="2147483660" r:id="rId3"/>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5333" b="0" i="0" u="none" strike="noStrike" cap="none">
          <a:solidFill>
            <a:srgbClr val="000000"/>
          </a:solidFill>
          <a:latin typeface="+mj-lt"/>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50799"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Baskerville Old Face" panose="02020602080505020303" pitchFamily="18" charset="0"/>
          <a:ea typeface="Baskerville Old Face" panose="02020602080505020303"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Baskerville Old Face" panose="02020602080505020303" pitchFamily="18" charset="0"/>
          <a:ea typeface="Baskerville Old Face" panose="02020602080505020303" pitchFamily="18" charset="0"/>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Baskerville Old Face" panose="02020602080505020303" pitchFamily="18" charset="0"/>
          <a:ea typeface="Baskerville Old Face" panose="02020602080505020303" pitchFamily="18" charset="0"/>
          <a:cs typeface="Arial"/>
          <a:sym typeface="Arial"/>
        </a:defRPr>
      </a:lvl3pPr>
      <a:lvl4pPr marL="1716045" marR="0" lvl="3" indent="-230182" algn="l" rtl="0">
        <a:lnSpc>
          <a:spcPct val="100000"/>
        </a:lnSpc>
        <a:spcBef>
          <a:spcPts val="0"/>
        </a:spcBef>
        <a:spcAft>
          <a:spcPts val="0"/>
        </a:spcAft>
        <a:buClr>
          <a:srgbClr val="000000"/>
        </a:buClr>
        <a:buFont typeface="Arial"/>
        <a:defRPr sz="1400" b="0" i="0" u="none" strike="noStrike" cap="none">
          <a:solidFill>
            <a:srgbClr val="000000"/>
          </a:solidFill>
          <a:latin typeface="Baskerville Old Face" panose="02020602080505020303" pitchFamily="18" charset="0"/>
          <a:ea typeface="Baskerville Old Face" panose="02020602080505020303" pitchFamily="18" charset="0"/>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Baskerville Old Face" panose="02020602080505020303" pitchFamily="18" charset="0"/>
          <a:ea typeface="Baskerville Old Face" panose="02020602080505020303" pitchFamily="18" charset="0"/>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19"/>
        <p:cNvGrpSpPr/>
        <p:nvPr/>
      </p:nvGrpSpPr>
      <p:grpSpPr>
        <a:xfrm>
          <a:off x="0" y="0"/>
          <a:ext cx="0" cy="0"/>
          <a:chOff x="0" y="0"/>
          <a:chExt cx="0" cy="0"/>
        </a:xfrm>
      </p:grpSpPr>
      <p:pic>
        <p:nvPicPr>
          <p:cNvPr id="4" name="Picture 3">
            <a:extLst>
              <a:ext uri="{FF2B5EF4-FFF2-40B4-BE49-F238E27FC236}">
                <a16:creationId xmlns:a16="http://schemas.microsoft.com/office/drawing/2014/main" id="{B249E759-C8BC-4227-B211-000960B51010}"/>
              </a:ext>
            </a:extLst>
          </p:cNvPr>
          <p:cNvPicPr>
            <a:picLocks noChangeAspect="1"/>
          </p:cNvPicPr>
          <p:nvPr userDrawn="1"/>
        </p:nvPicPr>
        <p:blipFill>
          <a:blip r:embed="rId5"/>
          <a:stretch>
            <a:fillRect/>
          </a:stretch>
        </p:blipFill>
        <p:spPr>
          <a:xfrm>
            <a:off x="0" y="-1755"/>
            <a:ext cx="12192000" cy="323088"/>
          </a:xfrm>
          <a:prstGeom prst="rect">
            <a:avLst/>
          </a:prstGeom>
        </p:spPr>
      </p:pic>
      <p:sp>
        <p:nvSpPr>
          <p:cNvPr id="20" name="Google Shape;20;p6"/>
          <p:cNvSpPr txBox="1">
            <a:spLocks noGrp="1"/>
          </p:cNvSpPr>
          <p:nvPr>
            <p:ph type="title"/>
          </p:nvPr>
        </p:nvSpPr>
        <p:spPr>
          <a:xfrm>
            <a:off x="1155032" y="361225"/>
            <a:ext cx="10501168" cy="910729"/>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21" name="Google Shape;21;p6"/>
          <p:cNvSpPr txBox="1">
            <a:spLocks noGrp="1"/>
          </p:cNvSpPr>
          <p:nvPr>
            <p:ph type="body" idx="1"/>
          </p:nvPr>
        </p:nvSpPr>
        <p:spPr>
          <a:xfrm>
            <a:off x="838200" y="1548538"/>
            <a:ext cx="10515600" cy="4612097"/>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Google Shape;22;p6"/>
          <p:cNvSpPr txBox="1"/>
          <p:nvPr/>
        </p:nvSpPr>
        <p:spPr>
          <a:xfrm>
            <a:off x="11657447" y="6462450"/>
            <a:ext cx="548640" cy="329321"/>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2F87"/>
                </a:solidFill>
                <a:latin typeface="Calibri"/>
                <a:ea typeface="Calibri"/>
                <a:cs typeface="Calibri"/>
                <a:sym typeface="Calibri"/>
              </a:rPr>
              <a:pPr marL="0" marR="0" lvl="0" indent="0" algn="r" rtl="0">
                <a:lnSpc>
                  <a:spcPct val="100000"/>
                </a:lnSpc>
                <a:spcBef>
                  <a:spcPts val="0"/>
                </a:spcBef>
                <a:spcAft>
                  <a:spcPts val="0"/>
                </a:spcAft>
                <a:buClr>
                  <a:srgbClr val="000000"/>
                </a:buClr>
                <a:buSzPts val="1400"/>
                <a:buFont typeface="Arial"/>
                <a:buNone/>
              </a:pPr>
              <a:t>‹#›</a:t>
            </a:fld>
            <a:endParaRPr sz="1400" b="0" i="0" u="none" strike="noStrike" cap="none" dirty="0">
              <a:solidFill>
                <a:srgbClr val="002F87"/>
              </a:solidFill>
              <a:latin typeface="Calibri"/>
              <a:ea typeface="Calibri"/>
              <a:cs typeface="Calibri"/>
              <a:sym typeface="Calibri"/>
            </a:endParaRPr>
          </a:p>
        </p:txBody>
      </p:sp>
      <p:sp>
        <p:nvSpPr>
          <p:cNvPr id="24" name="Google Shape;24;p6"/>
          <p:cNvSpPr/>
          <p:nvPr/>
        </p:nvSpPr>
        <p:spPr>
          <a:xfrm>
            <a:off x="0" y="6401056"/>
            <a:ext cx="11656200" cy="477025"/>
          </a:xfrm>
          <a:custGeom>
            <a:avLst/>
            <a:gdLst/>
            <a:ahLst/>
            <a:cxnLst/>
            <a:rect l="l" t="t" r="r" b="b"/>
            <a:pathLst>
              <a:path w="11776909" h="540829" extrusionOk="0">
                <a:moveTo>
                  <a:pt x="0" y="13291"/>
                </a:moveTo>
                <a:lnTo>
                  <a:pt x="11543662" y="0"/>
                </a:lnTo>
                <a:lnTo>
                  <a:pt x="11776909" y="540829"/>
                </a:lnTo>
                <a:lnTo>
                  <a:pt x="0" y="540829"/>
                </a:lnTo>
                <a:lnTo>
                  <a:pt x="0" y="13291"/>
                </a:lnTo>
                <a:close/>
              </a:path>
            </a:pathLst>
          </a:custGeom>
          <a:solidFill>
            <a:srgbClr val="00308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grpSp>
        <p:nvGrpSpPr>
          <p:cNvPr id="25" name="Google Shape;25;p6"/>
          <p:cNvGrpSpPr/>
          <p:nvPr/>
        </p:nvGrpSpPr>
        <p:grpSpPr>
          <a:xfrm>
            <a:off x="108831" y="6112041"/>
            <a:ext cx="667507" cy="667507"/>
            <a:chOff x="310960" y="5520595"/>
            <a:chExt cx="1239704" cy="1239704"/>
          </a:xfrm>
        </p:grpSpPr>
        <p:sp>
          <p:nvSpPr>
            <p:cNvPr id="26" name="Google Shape;26;p6"/>
            <p:cNvSpPr/>
            <p:nvPr/>
          </p:nvSpPr>
          <p:spPr>
            <a:xfrm>
              <a:off x="310960" y="5520595"/>
              <a:ext cx="1239704" cy="1239704"/>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Calibri"/>
                <a:ea typeface="Calibri"/>
                <a:cs typeface="Calibri"/>
                <a:sym typeface="Calibri"/>
              </a:endParaRPr>
            </a:p>
          </p:txBody>
        </p:sp>
        <p:pic>
          <p:nvPicPr>
            <p:cNvPr id="27" name="Google Shape;27;p6"/>
            <p:cNvPicPr preferRelativeResize="0"/>
            <p:nvPr/>
          </p:nvPicPr>
          <p:blipFill rotWithShape="1">
            <a:blip r:embed="rId6">
              <a:alphaModFix/>
            </a:blip>
            <a:srcRect/>
            <a:stretch/>
          </p:blipFill>
          <p:spPr>
            <a:xfrm>
              <a:off x="352776" y="5562411"/>
              <a:ext cx="1156072" cy="1156072"/>
            </a:xfrm>
            <a:prstGeom prst="rect">
              <a:avLst/>
            </a:prstGeom>
            <a:noFill/>
            <a:ln>
              <a:noFill/>
            </a:ln>
          </p:spPr>
        </p:pic>
      </p:grpSp>
      <p:sp>
        <p:nvSpPr>
          <p:cNvPr id="28" name="Google Shape;28;p6"/>
          <p:cNvSpPr txBox="1"/>
          <p:nvPr/>
        </p:nvSpPr>
        <p:spPr>
          <a:xfrm>
            <a:off x="1445894" y="6514871"/>
            <a:ext cx="3295407" cy="276959"/>
          </a:xfrm>
          <a:prstGeom prst="rect">
            <a:avLst/>
          </a:prstGeom>
          <a:noFill/>
          <a:ln>
            <a:noFill/>
          </a:ln>
        </p:spPr>
        <p:txBody>
          <a:bodyPr spcFirstLastPara="1" wrap="square" lIns="91425" tIns="45700" rIns="91425" bIns="45700" anchor="t" anchorCtr="0">
            <a:spAutoFit/>
          </a:bodyPr>
          <a:lstStyle/>
          <a:p>
            <a:pPr marL="0" marR="0" lvl="0" indent="0" algn="l" defTabSz="914377" rtl="0" eaLnBrk="1" fontAlgn="auto" latinLnBrk="0" hangingPunct="1">
              <a:lnSpc>
                <a:spcPct val="100000"/>
              </a:lnSpc>
              <a:spcBef>
                <a:spcPts val="0"/>
              </a:spcBef>
              <a:spcAft>
                <a:spcPts val="0"/>
              </a:spcAft>
              <a:buClr>
                <a:schemeClr val="dk1"/>
              </a:buClr>
              <a:buSzPts val="1200"/>
              <a:buFont typeface="Arial"/>
              <a:buNone/>
              <a:tabLst/>
              <a:defRPr/>
            </a:pPr>
            <a:r>
              <a:rPr lang="en-US" sz="1200" b="0" i="0" u="none" strike="noStrike" kern="1200" cap="none" dirty="0">
                <a:solidFill>
                  <a:schemeClr val="bg1"/>
                </a:solidFill>
                <a:latin typeface="+mn-lt"/>
                <a:ea typeface="Arial"/>
                <a:cs typeface="Arial" panose="020B0604020202020204" pitchFamily="34" charset="0"/>
                <a:sym typeface="Arial"/>
              </a:rPr>
              <a:t>NOAA • </a:t>
            </a:r>
            <a:r>
              <a:rPr lang="en-US" sz="1200" b="0" i="0" u="none" strike="noStrike" cap="none" dirty="0">
                <a:solidFill>
                  <a:schemeClr val="bg1"/>
                </a:solidFill>
                <a:latin typeface="+mn-lt"/>
                <a:ea typeface="Arial"/>
                <a:cs typeface="Arial" panose="020B0604020202020204" pitchFamily="34" charset="0"/>
                <a:sym typeface="Arial"/>
              </a:rPr>
              <a:t>NASA Space Weather Observations</a:t>
            </a:r>
            <a:r>
              <a:rPr lang="en-US" sz="1200" b="0" i="0" u="none" strike="noStrike" cap="none" dirty="0">
                <a:solidFill>
                  <a:schemeClr val="lt1"/>
                </a:solidFill>
                <a:latin typeface="+mn-lt"/>
                <a:ea typeface="Calibri"/>
                <a:cs typeface="Calibri"/>
                <a:sym typeface="Calibri"/>
              </a:rPr>
              <a:t> </a:t>
            </a:r>
            <a:endParaRPr sz="1400" b="0" i="0" u="none" strike="noStrike" cap="none" dirty="0">
              <a:solidFill>
                <a:srgbClr val="000000"/>
              </a:solidFill>
              <a:latin typeface="+mn-lt"/>
              <a:ea typeface="Arial"/>
              <a:cs typeface="Arial"/>
              <a:sym typeface="Arial"/>
            </a:endParaRPr>
          </a:p>
        </p:txBody>
      </p:sp>
      <p:sp>
        <p:nvSpPr>
          <p:cNvPr id="2" name="Oval 1">
            <a:extLst>
              <a:ext uri="{FF2B5EF4-FFF2-40B4-BE49-F238E27FC236}">
                <a16:creationId xmlns:a16="http://schemas.microsoft.com/office/drawing/2014/main" id="{73464BB3-7599-4D2B-9594-7B4307F4AEF8}"/>
              </a:ext>
            </a:extLst>
          </p:cNvPr>
          <p:cNvSpPr/>
          <p:nvPr userDrawn="1"/>
        </p:nvSpPr>
        <p:spPr>
          <a:xfrm>
            <a:off x="813097" y="6160920"/>
            <a:ext cx="640080" cy="6400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12" name="Picture 11">
            <a:extLst>
              <a:ext uri="{FF2B5EF4-FFF2-40B4-BE49-F238E27FC236}">
                <a16:creationId xmlns:a16="http://schemas.microsoft.com/office/drawing/2014/main" id="{839A4DDB-CF97-43F2-A57B-1EC7A38C9ED3}"/>
              </a:ext>
            </a:extLst>
          </p:cNvPr>
          <p:cNvPicPr>
            <a:picLocks noChangeAspect="1"/>
          </p:cNvPicPr>
          <p:nvPr userDrawn="1"/>
        </p:nvPicPr>
        <p:blipFill rotWithShape="1">
          <a:blip r:embed="rId7"/>
          <a:srcRect l="21491" r="19348"/>
          <a:stretch/>
        </p:blipFill>
        <p:spPr>
          <a:xfrm>
            <a:off x="746533" y="6115708"/>
            <a:ext cx="865539" cy="731520"/>
          </a:xfrm>
          <a:prstGeom prst="rect">
            <a:avLst/>
          </a:prstGeom>
        </p:spPr>
      </p:pic>
      <p:sp>
        <p:nvSpPr>
          <p:cNvPr id="17" name="Date Placeholder 3">
            <a:extLst>
              <a:ext uri="{FF2B5EF4-FFF2-40B4-BE49-F238E27FC236}">
                <a16:creationId xmlns:a16="http://schemas.microsoft.com/office/drawing/2014/main" id="{3929BC5F-C927-4E5A-9BCB-7267D58C2FEE}"/>
              </a:ext>
            </a:extLst>
          </p:cNvPr>
          <p:cNvSpPr>
            <a:spLocks noGrp="1"/>
          </p:cNvSpPr>
          <p:nvPr>
            <p:ph type="dt" sz="half" idx="2"/>
          </p:nvPr>
        </p:nvSpPr>
        <p:spPr>
          <a:xfrm>
            <a:off x="10070701" y="6500861"/>
            <a:ext cx="1283099" cy="338555"/>
          </a:xfrm>
          <a:prstGeom prst="rect">
            <a:avLst/>
          </a:prstGeom>
        </p:spPr>
        <p:txBody>
          <a:bodyPr anchor="ctr"/>
          <a:lstStyle>
            <a:lvl1pPr algn="ctr">
              <a:defRPr sz="1200">
                <a:solidFill>
                  <a:schemeClr val="bg1"/>
                </a:solidFill>
              </a:defRPr>
            </a:lvl1pPr>
          </a:lstStyle>
          <a:p>
            <a:endParaRPr lang="en-US" dirty="0"/>
          </a:p>
        </p:txBody>
      </p:sp>
      <p:sp>
        <p:nvSpPr>
          <p:cNvPr id="18" name="Footer Placeholder 4">
            <a:extLst>
              <a:ext uri="{FF2B5EF4-FFF2-40B4-BE49-F238E27FC236}">
                <a16:creationId xmlns:a16="http://schemas.microsoft.com/office/drawing/2014/main" id="{8675B359-D08C-46FD-B143-057F97DAE81C}"/>
              </a:ext>
            </a:extLst>
          </p:cNvPr>
          <p:cNvSpPr>
            <a:spLocks noGrp="1"/>
          </p:cNvSpPr>
          <p:nvPr>
            <p:ph type="ftr" sz="quarter" idx="3"/>
          </p:nvPr>
        </p:nvSpPr>
        <p:spPr>
          <a:xfrm>
            <a:off x="4829532" y="6508883"/>
            <a:ext cx="5076069" cy="322512"/>
          </a:xfrm>
          <a:prstGeom prst="rect">
            <a:avLst/>
          </a:prstGeom>
        </p:spPr>
        <p:txBody>
          <a:bodyPr anchor="ctr"/>
          <a:lstStyle>
            <a:lvl1pPr algn="ctr">
              <a:defRPr sz="1200">
                <a:solidFill>
                  <a:schemeClr val="bg1"/>
                </a:solidFill>
              </a:defRPr>
            </a:lvl1pPr>
          </a:lstStyle>
          <a:p>
            <a:r>
              <a:rPr lang="en-US" dirty="0"/>
              <a:t>SpWx Requirements and Products</a:t>
            </a:r>
          </a:p>
        </p:txBody>
      </p:sp>
      <p:pic>
        <p:nvPicPr>
          <p:cNvPr id="19" name="Picture 18">
            <a:extLst>
              <a:ext uri="{FF2B5EF4-FFF2-40B4-BE49-F238E27FC236}">
                <a16:creationId xmlns:a16="http://schemas.microsoft.com/office/drawing/2014/main" id="{263B038E-1CAF-4B51-9E7F-14A49AEEAD5E}"/>
              </a:ext>
            </a:extLst>
          </p:cNvPr>
          <p:cNvPicPr>
            <a:picLocks noChangeAspect="1"/>
          </p:cNvPicPr>
          <p:nvPr userDrawn="1"/>
        </p:nvPicPr>
        <p:blipFill>
          <a:blip r:embed="rId8"/>
          <a:stretch>
            <a:fillRect/>
          </a:stretch>
        </p:blipFill>
        <p:spPr>
          <a:xfrm>
            <a:off x="25053" y="361223"/>
            <a:ext cx="929803" cy="910731"/>
          </a:xfrm>
          <a:prstGeom prst="rect">
            <a:avLst/>
          </a:prstGeom>
        </p:spPr>
      </p:pic>
    </p:spTree>
    <p:extLst>
      <p:ext uri="{BB962C8B-B14F-4D97-AF65-F5344CB8AC3E}">
        <p14:creationId xmlns:p14="http://schemas.microsoft.com/office/powerpoint/2010/main" val="3796355174"/>
      </p:ext>
    </p:extLst>
  </p:cSld>
  <p:clrMap bg1="lt1" tx1="dk1" bg2="dk2" tx2="lt2" accent1="accent1" accent2="accent2" accent3="accent3" accent4="accent4" accent5="accent5" accent6="accent6" hlink="hlink" folHlink="folHlink"/>
  <p:sldLayoutIdLst>
    <p:sldLayoutId id="2147483667" r:id="rId1"/>
    <p:sldLayoutId id="2147483668" r:id="rId2"/>
    <p:sldLayoutId id="2147483669" r:id="rId3"/>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5333" b="0" i="0" u="none" strike="noStrike" cap="none">
          <a:solidFill>
            <a:srgbClr val="000000"/>
          </a:solidFill>
          <a:latin typeface="+mj-lt"/>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50799"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Baskerville Old Face" panose="02020602080505020303" pitchFamily="18" charset="0"/>
          <a:ea typeface="Baskerville Old Face" panose="02020602080505020303"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Baskerville Old Face" panose="02020602080505020303" pitchFamily="18" charset="0"/>
          <a:ea typeface="Baskerville Old Face" panose="02020602080505020303" pitchFamily="18" charset="0"/>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Baskerville Old Face" panose="02020602080505020303" pitchFamily="18" charset="0"/>
          <a:ea typeface="Baskerville Old Face" panose="02020602080505020303" pitchFamily="18" charset="0"/>
          <a:cs typeface="Arial"/>
          <a:sym typeface="Arial"/>
        </a:defRPr>
      </a:lvl3pPr>
      <a:lvl4pPr marL="1716045" marR="0" lvl="3" indent="-230182" algn="l" rtl="0">
        <a:lnSpc>
          <a:spcPct val="100000"/>
        </a:lnSpc>
        <a:spcBef>
          <a:spcPts val="0"/>
        </a:spcBef>
        <a:spcAft>
          <a:spcPts val="0"/>
        </a:spcAft>
        <a:buClr>
          <a:srgbClr val="000000"/>
        </a:buClr>
        <a:buFont typeface="Arial"/>
        <a:defRPr sz="1400" b="0" i="0" u="none" strike="noStrike" cap="none">
          <a:solidFill>
            <a:srgbClr val="000000"/>
          </a:solidFill>
          <a:latin typeface="Baskerville Old Face" panose="02020602080505020303" pitchFamily="18" charset="0"/>
          <a:ea typeface="Baskerville Old Face" panose="02020602080505020303" pitchFamily="18" charset="0"/>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Baskerville Old Face" panose="02020602080505020303" pitchFamily="18" charset="0"/>
          <a:ea typeface="Baskerville Old Face" panose="02020602080505020303" pitchFamily="18" charset="0"/>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9"/>
        <p:cNvGrpSpPr/>
        <p:nvPr/>
      </p:nvGrpSpPr>
      <p:grpSpPr>
        <a:xfrm>
          <a:off x="0" y="0"/>
          <a:ext cx="0" cy="0"/>
          <a:chOff x="0" y="0"/>
          <a:chExt cx="0" cy="0"/>
        </a:xfrm>
      </p:grpSpPr>
      <p:pic>
        <p:nvPicPr>
          <p:cNvPr id="70" name="Google Shape;70;p145"/>
          <p:cNvPicPr preferRelativeResize="0"/>
          <p:nvPr/>
        </p:nvPicPr>
        <p:blipFill rotWithShape="1">
          <a:blip r:embed="rId11">
            <a:alphaModFix/>
          </a:blip>
          <a:srcRect/>
          <a:stretch/>
        </p:blipFill>
        <p:spPr>
          <a:xfrm>
            <a:off x="0" y="-1754"/>
            <a:ext cx="12192000" cy="323088"/>
          </a:xfrm>
          <a:prstGeom prst="rect">
            <a:avLst/>
          </a:prstGeom>
          <a:noFill/>
          <a:ln>
            <a:noFill/>
          </a:ln>
        </p:spPr>
      </p:pic>
      <p:sp>
        <p:nvSpPr>
          <p:cNvPr id="71" name="Google Shape;71;p145"/>
          <p:cNvSpPr txBox="1">
            <a:spLocks noGrp="1"/>
          </p:cNvSpPr>
          <p:nvPr>
            <p:ph type="title"/>
          </p:nvPr>
        </p:nvSpPr>
        <p:spPr>
          <a:xfrm>
            <a:off x="1155032" y="392421"/>
            <a:ext cx="10501168" cy="910729"/>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2" name="Google Shape;72;p145"/>
          <p:cNvSpPr txBox="1">
            <a:spLocks noGrp="1"/>
          </p:cNvSpPr>
          <p:nvPr>
            <p:ph type="body" idx="1"/>
          </p:nvPr>
        </p:nvSpPr>
        <p:spPr>
          <a:xfrm>
            <a:off x="838200" y="1548537"/>
            <a:ext cx="10515600" cy="4612097"/>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3" name="Google Shape;73;p145"/>
          <p:cNvSpPr txBox="1"/>
          <p:nvPr/>
        </p:nvSpPr>
        <p:spPr>
          <a:xfrm>
            <a:off x="11657446" y="6462449"/>
            <a:ext cx="548640" cy="329321"/>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2F87"/>
                </a:solidFill>
                <a:latin typeface="Arial"/>
                <a:ea typeface="Arial"/>
                <a:cs typeface="Arial"/>
                <a:sym typeface="Arial"/>
              </a:rPr>
              <a:t>‹#›</a:t>
            </a:fld>
            <a:endParaRPr sz="1400" b="0" i="0" u="none" strike="noStrike" cap="none" dirty="0">
              <a:solidFill>
                <a:srgbClr val="002F87"/>
              </a:solidFill>
              <a:latin typeface="Arial"/>
              <a:ea typeface="Arial"/>
              <a:cs typeface="Arial"/>
              <a:sym typeface="Arial"/>
            </a:endParaRPr>
          </a:p>
        </p:txBody>
      </p:sp>
      <p:sp>
        <p:nvSpPr>
          <p:cNvPr id="74" name="Google Shape;74;p145"/>
          <p:cNvSpPr/>
          <p:nvPr/>
        </p:nvSpPr>
        <p:spPr>
          <a:xfrm>
            <a:off x="0" y="6401054"/>
            <a:ext cx="11656200" cy="477025"/>
          </a:xfrm>
          <a:custGeom>
            <a:avLst/>
            <a:gdLst/>
            <a:ahLst/>
            <a:cxnLst/>
            <a:rect l="l" t="t" r="r" b="b"/>
            <a:pathLst>
              <a:path w="11776909" h="540829" extrusionOk="0">
                <a:moveTo>
                  <a:pt x="0" y="13291"/>
                </a:moveTo>
                <a:lnTo>
                  <a:pt x="11543662" y="0"/>
                </a:lnTo>
                <a:lnTo>
                  <a:pt x="11776909" y="540829"/>
                </a:lnTo>
                <a:lnTo>
                  <a:pt x="0" y="540829"/>
                </a:lnTo>
                <a:lnTo>
                  <a:pt x="0" y="13291"/>
                </a:lnTo>
                <a:close/>
              </a:path>
            </a:pathLst>
          </a:custGeom>
          <a:solidFill>
            <a:srgbClr val="00308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grpSp>
        <p:nvGrpSpPr>
          <p:cNvPr id="75" name="Google Shape;75;p145"/>
          <p:cNvGrpSpPr/>
          <p:nvPr/>
        </p:nvGrpSpPr>
        <p:grpSpPr>
          <a:xfrm>
            <a:off x="108830" y="6112041"/>
            <a:ext cx="667507" cy="667507"/>
            <a:chOff x="310960" y="5520595"/>
            <a:chExt cx="1239704" cy="1239704"/>
          </a:xfrm>
        </p:grpSpPr>
        <p:sp>
          <p:nvSpPr>
            <p:cNvPr id="76" name="Google Shape;76;p145"/>
            <p:cNvSpPr/>
            <p:nvPr/>
          </p:nvSpPr>
          <p:spPr>
            <a:xfrm>
              <a:off x="310960" y="5520595"/>
              <a:ext cx="1239704" cy="1239704"/>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pic>
          <p:nvPicPr>
            <p:cNvPr id="77" name="Google Shape;77;p145"/>
            <p:cNvPicPr preferRelativeResize="0"/>
            <p:nvPr/>
          </p:nvPicPr>
          <p:blipFill rotWithShape="1">
            <a:blip r:embed="rId12">
              <a:alphaModFix/>
            </a:blip>
            <a:srcRect/>
            <a:stretch/>
          </p:blipFill>
          <p:spPr>
            <a:xfrm>
              <a:off x="352776" y="5562411"/>
              <a:ext cx="1156072" cy="1156072"/>
            </a:xfrm>
            <a:prstGeom prst="rect">
              <a:avLst/>
            </a:prstGeom>
            <a:noFill/>
            <a:ln>
              <a:noFill/>
            </a:ln>
          </p:spPr>
        </p:pic>
      </p:grpSp>
      <p:sp>
        <p:nvSpPr>
          <p:cNvPr id="78" name="Google Shape;78;p145"/>
          <p:cNvSpPr txBox="1"/>
          <p:nvPr/>
        </p:nvSpPr>
        <p:spPr>
          <a:xfrm>
            <a:off x="1445892" y="6514871"/>
            <a:ext cx="3295407"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Arial"/>
              <a:buNone/>
            </a:pPr>
            <a:r>
              <a:rPr lang="en-US" sz="1200" b="0" i="0" u="none" strike="noStrike" cap="none" dirty="0">
                <a:solidFill>
                  <a:schemeClr val="lt1"/>
                </a:solidFill>
                <a:latin typeface="Arial"/>
                <a:ea typeface="Arial"/>
                <a:cs typeface="Arial"/>
                <a:sym typeface="Arial"/>
              </a:rPr>
              <a:t>NOAA • NASA Space Weather Observations </a:t>
            </a:r>
            <a:endParaRPr sz="1400" b="0" i="0" u="none" strike="noStrike" cap="none" dirty="0">
              <a:solidFill>
                <a:srgbClr val="000000"/>
              </a:solidFill>
              <a:latin typeface="Arial"/>
              <a:ea typeface="Arial"/>
              <a:cs typeface="Arial"/>
              <a:sym typeface="Arial"/>
            </a:endParaRPr>
          </a:p>
        </p:txBody>
      </p:sp>
      <p:sp>
        <p:nvSpPr>
          <p:cNvPr id="79" name="Google Shape;79;p145"/>
          <p:cNvSpPr/>
          <p:nvPr/>
        </p:nvSpPr>
        <p:spPr>
          <a:xfrm>
            <a:off x="813097" y="6160920"/>
            <a:ext cx="640080" cy="64008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pic>
        <p:nvPicPr>
          <p:cNvPr id="80" name="Google Shape;80;p145"/>
          <p:cNvPicPr preferRelativeResize="0"/>
          <p:nvPr/>
        </p:nvPicPr>
        <p:blipFill rotWithShape="1">
          <a:blip r:embed="rId13">
            <a:alphaModFix/>
          </a:blip>
          <a:srcRect l="21490" r="19348"/>
          <a:stretch/>
        </p:blipFill>
        <p:spPr>
          <a:xfrm>
            <a:off x="746534" y="6115708"/>
            <a:ext cx="865538" cy="731520"/>
          </a:xfrm>
          <a:prstGeom prst="rect">
            <a:avLst/>
          </a:prstGeom>
          <a:noFill/>
          <a:ln>
            <a:noFill/>
          </a:ln>
        </p:spPr>
      </p:pic>
      <p:sp>
        <p:nvSpPr>
          <p:cNvPr id="81" name="Google Shape;81;p145"/>
          <p:cNvSpPr txBox="1">
            <a:spLocks noGrp="1"/>
          </p:cNvSpPr>
          <p:nvPr>
            <p:ph type="dt" idx="10"/>
          </p:nvPr>
        </p:nvSpPr>
        <p:spPr>
          <a:xfrm>
            <a:off x="9993832" y="6500861"/>
            <a:ext cx="1451633" cy="33855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dirty="0"/>
          </a:p>
        </p:txBody>
      </p:sp>
      <p:sp>
        <p:nvSpPr>
          <p:cNvPr id="82" name="Google Shape;82;p145"/>
          <p:cNvSpPr txBox="1">
            <a:spLocks noGrp="1"/>
          </p:cNvSpPr>
          <p:nvPr>
            <p:ph type="ftr" idx="11"/>
          </p:nvPr>
        </p:nvSpPr>
        <p:spPr>
          <a:xfrm>
            <a:off x="4829531" y="6508882"/>
            <a:ext cx="5076069" cy="322512"/>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dirty="0"/>
          </a:p>
        </p:txBody>
      </p:sp>
      <p:pic>
        <p:nvPicPr>
          <p:cNvPr id="83" name="Google Shape;83;p145"/>
          <p:cNvPicPr preferRelativeResize="0"/>
          <p:nvPr/>
        </p:nvPicPr>
        <p:blipFill rotWithShape="1">
          <a:blip r:embed="rId14">
            <a:alphaModFix/>
          </a:blip>
          <a:srcRect/>
          <a:stretch/>
        </p:blipFill>
        <p:spPr>
          <a:xfrm>
            <a:off x="25052" y="361223"/>
            <a:ext cx="929803" cy="910730"/>
          </a:xfrm>
          <a:prstGeom prst="rect">
            <a:avLst/>
          </a:prstGeom>
          <a:noFill/>
          <a:ln>
            <a:noFill/>
          </a:ln>
        </p:spPr>
      </p:pic>
    </p:spTree>
    <p:extLst>
      <p:ext uri="{BB962C8B-B14F-4D97-AF65-F5344CB8AC3E}">
        <p14:creationId xmlns:p14="http://schemas.microsoft.com/office/powerpoint/2010/main" val="2262177615"/>
      </p:ext>
    </p:extLst>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5">
            <a:alphaModFix/>
          </a:blip>
          <a:srcRect/>
          <a:stretch/>
        </p:blipFill>
        <p:spPr>
          <a:xfrm>
            <a:off x="0" y="-1755"/>
            <a:ext cx="12192000" cy="323088"/>
          </a:xfrm>
          <a:prstGeom prst="rect">
            <a:avLst/>
          </a:prstGeom>
          <a:noFill/>
          <a:ln>
            <a:noFill/>
          </a:ln>
        </p:spPr>
      </p:pic>
      <p:sp>
        <p:nvSpPr>
          <p:cNvPr id="28" name="Google Shape;28;p9"/>
          <p:cNvSpPr txBox="1">
            <a:spLocks noGrp="1"/>
          </p:cNvSpPr>
          <p:nvPr>
            <p:ph type="title"/>
          </p:nvPr>
        </p:nvSpPr>
        <p:spPr>
          <a:xfrm>
            <a:off x="1155032" y="365126"/>
            <a:ext cx="10501168" cy="910729"/>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9" name="Google Shape;29;p9"/>
          <p:cNvSpPr txBox="1">
            <a:spLocks noGrp="1"/>
          </p:cNvSpPr>
          <p:nvPr>
            <p:ph type="body" idx="1"/>
          </p:nvPr>
        </p:nvSpPr>
        <p:spPr>
          <a:xfrm>
            <a:off x="838200" y="1548538"/>
            <a:ext cx="10515600" cy="4612097"/>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 name="Google Shape;30;p9"/>
          <p:cNvSpPr txBox="1"/>
          <p:nvPr/>
        </p:nvSpPr>
        <p:spPr>
          <a:xfrm>
            <a:off x="11657447" y="6462450"/>
            <a:ext cx="548640" cy="329321"/>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2F87"/>
                </a:solidFill>
                <a:latin typeface="Calibri"/>
                <a:ea typeface="Calibri"/>
                <a:cs typeface="Calibri"/>
                <a:sym typeface="Calibri"/>
              </a:rPr>
              <a:t>‹#›</a:t>
            </a:fld>
            <a:endParaRPr sz="1400" b="0" i="0" u="none" strike="noStrike" cap="none" dirty="0">
              <a:solidFill>
                <a:srgbClr val="002F87"/>
              </a:solidFill>
              <a:latin typeface="Calibri"/>
              <a:ea typeface="Calibri"/>
              <a:cs typeface="Calibri"/>
              <a:sym typeface="Calibri"/>
            </a:endParaRPr>
          </a:p>
        </p:txBody>
      </p:sp>
      <p:sp>
        <p:nvSpPr>
          <p:cNvPr id="31" name="Google Shape;31;p9"/>
          <p:cNvSpPr/>
          <p:nvPr/>
        </p:nvSpPr>
        <p:spPr>
          <a:xfrm>
            <a:off x="0" y="6401056"/>
            <a:ext cx="11656200" cy="477025"/>
          </a:xfrm>
          <a:custGeom>
            <a:avLst/>
            <a:gdLst/>
            <a:ahLst/>
            <a:cxnLst/>
            <a:rect l="l" t="t" r="r" b="b"/>
            <a:pathLst>
              <a:path w="11776909" h="540829" extrusionOk="0">
                <a:moveTo>
                  <a:pt x="0" y="13291"/>
                </a:moveTo>
                <a:lnTo>
                  <a:pt x="11543662" y="0"/>
                </a:lnTo>
                <a:lnTo>
                  <a:pt x="11776909" y="540829"/>
                </a:lnTo>
                <a:lnTo>
                  <a:pt x="0" y="540829"/>
                </a:lnTo>
                <a:lnTo>
                  <a:pt x="0" y="13291"/>
                </a:lnTo>
                <a:close/>
              </a:path>
            </a:pathLst>
          </a:custGeom>
          <a:solidFill>
            <a:srgbClr val="00308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grpSp>
        <p:nvGrpSpPr>
          <p:cNvPr id="32" name="Google Shape;32;p9"/>
          <p:cNvGrpSpPr/>
          <p:nvPr/>
        </p:nvGrpSpPr>
        <p:grpSpPr>
          <a:xfrm>
            <a:off x="108831" y="6112041"/>
            <a:ext cx="667507" cy="667507"/>
            <a:chOff x="310960" y="5520595"/>
            <a:chExt cx="1239704" cy="1239704"/>
          </a:xfrm>
        </p:grpSpPr>
        <p:sp>
          <p:nvSpPr>
            <p:cNvPr id="33" name="Google Shape;33;p9"/>
            <p:cNvSpPr/>
            <p:nvPr/>
          </p:nvSpPr>
          <p:spPr>
            <a:xfrm>
              <a:off x="310960" y="5520595"/>
              <a:ext cx="1239704" cy="1239704"/>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Calibri"/>
                <a:ea typeface="Calibri"/>
                <a:cs typeface="Calibri"/>
                <a:sym typeface="Calibri"/>
              </a:endParaRPr>
            </a:p>
          </p:txBody>
        </p:sp>
        <p:pic>
          <p:nvPicPr>
            <p:cNvPr id="34" name="Google Shape;34;p9"/>
            <p:cNvPicPr preferRelativeResize="0"/>
            <p:nvPr/>
          </p:nvPicPr>
          <p:blipFill rotWithShape="1">
            <a:blip r:embed="rId6">
              <a:alphaModFix/>
            </a:blip>
            <a:srcRect/>
            <a:stretch/>
          </p:blipFill>
          <p:spPr>
            <a:xfrm>
              <a:off x="352776" y="5562411"/>
              <a:ext cx="1156072" cy="1156072"/>
            </a:xfrm>
            <a:prstGeom prst="rect">
              <a:avLst/>
            </a:prstGeom>
            <a:noFill/>
            <a:ln>
              <a:noFill/>
            </a:ln>
          </p:spPr>
        </p:pic>
      </p:grpSp>
      <p:sp>
        <p:nvSpPr>
          <p:cNvPr id="35" name="Google Shape;35;p9"/>
          <p:cNvSpPr txBox="1"/>
          <p:nvPr/>
        </p:nvSpPr>
        <p:spPr>
          <a:xfrm>
            <a:off x="1445894" y="6514871"/>
            <a:ext cx="3295407"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Arial"/>
              <a:buNone/>
            </a:pPr>
            <a:r>
              <a:rPr lang="en-US" sz="1200" b="0" i="0" u="none" strike="noStrike" cap="none" dirty="0">
                <a:solidFill>
                  <a:schemeClr val="lt1"/>
                </a:solidFill>
                <a:latin typeface="Arial"/>
                <a:ea typeface="Arial"/>
                <a:cs typeface="Arial"/>
                <a:sym typeface="Arial"/>
              </a:rPr>
              <a:t>NOAA • NASA Space Weather Observations</a:t>
            </a:r>
            <a:r>
              <a:rPr lang="en-US" sz="1200" b="0" i="0" u="none" strike="noStrike" cap="none" dirty="0">
                <a:solidFill>
                  <a:schemeClr val="lt1"/>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p:txBody>
      </p:sp>
      <p:sp>
        <p:nvSpPr>
          <p:cNvPr id="36" name="Google Shape;36;p9"/>
          <p:cNvSpPr/>
          <p:nvPr/>
        </p:nvSpPr>
        <p:spPr>
          <a:xfrm>
            <a:off x="813097" y="6160920"/>
            <a:ext cx="640080" cy="64008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pic>
        <p:nvPicPr>
          <p:cNvPr id="37" name="Google Shape;37;p9"/>
          <p:cNvPicPr preferRelativeResize="0"/>
          <p:nvPr/>
        </p:nvPicPr>
        <p:blipFill rotWithShape="1">
          <a:blip r:embed="rId7">
            <a:alphaModFix/>
          </a:blip>
          <a:srcRect l="21490" r="19348"/>
          <a:stretch/>
        </p:blipFill>
        <p:spPr>
          <a:xfrm>
            <a:off x="746533" y="6115708"/>
            <a:ext cx="865539" cy="731520"/>
          </a:xfrm>
          <a:prstGeom prst="rect">
            <a:avLst/>
          </a:prstGeom>
          <a:noFill/>
          <a:ln>
            <a:noFill/>
          </a:ln>
        </p:spPr>
      </p:pic>
      <p:sp>
        <p:nvSpPr>
          <p:cNvPr id="38" name="Google Shape;38;p9"/>
          <p:cNvSpPr txBox="1">
            <a:spLocks noGrp="1"/>
          </p:cNvSpPr>
          <p:nvPr>
            <p:ph type="dt" idx="10"/>
          </p:nvPr>
        </p:nvSpPr>
        <p:spPr>
          <a:xfrm>
            <a:off x="10070701" y="6500861"/>
            <a:ext cx="1283099" cy="33855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SzPts val="1400"/>
              <a:buNone/>
              <a:defRPr sz="12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39" name="Google Shape;39;p9"/>
          <p:cNvSpPr txBox="1">
            <a:spLocks noGrp="1"/>
          </p:cNvSpPr>
          <p:nvPr>
            <p:ph type="ftr" idx="11"/>
          </p:nvPr>
        </p:nvSpPr>
        <p:spPr>
          <a:xfrm>
            <a:off x="4829532" y="6508883"/>
            <a:ext cx="5076069" cy="322512"/>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SzPts val="1400"/>
              <a:buNone/>
              <a:defRPr sz="12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r>
              <a:rPr lang="en-US" dirty="0"/>
              <a:t>Evening at the Howard Astronomical League</a:t>
            </a:r>
          </a:p>
        </p:txBody>
      </p:sp>
      <p:pic>
        <p:nvPicPr>
          <p:cNvPr id="40" name="Google Shape;40;p9"/>
          <p:cNvPicPr preferRelativeResize="0"/>
          <p:nvPr/>
        </p:nvPicPr>
        <p:blipFill rotWithShape="1">
          <a:blip r:embed="rId8">
            <a:alphaModFix/>
          </a:blip>
          <a:srcRect/>
          <a:stretch/>
        </p:blipFill>
        <p:spPr>
          <a:xfrm>
            <a:off x="25053" y="361223"/>
            <a:ext cx="929803" cy="910731"/>
          </a:xfrm>
          <a:prstGeom prst="rect">
            <a:avLst/>
          </a:prstGeom>
          <a:noFill/>
          <a:ln>
            <a:noFill/>
          </a:ln>
        </p:spPr>
      </p:pic>
    </p:spTree>
    <p:extLst>
      <p:ext uri="{BB962C8B-B14F-4D97-AF65-F5344CB8AC3E}">
        <p14:creationId xmlns:p14="http://schemas.microsoft.com/office/powerpoint/2010/main" val="1774241814"/>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17.xml"/><Relationship Id="rId4" Type="http://schemas.openxmlformats.org/officeDocument/2006/relationships/image" Target="../media/image33.jpg"/></Relationships>
</file>

<file path=ppt/slides/_rels/slide15.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image" Target="../media/image34.jpg"/><Relationship Id="rId1" Type="http://schemas.openxmlformats.org/officeDocument/2006/relationships/slideLayout" Target="../slideLayouts/slideLayout18.xml"/><Relationship Id="rId6" Type="http://schemas.openxmlformats.org/officeDocument/2006/relationships/image" Target="../media/image38.png"/><Relationship Id="rId5" Type="http://schemas.openxmlformats.org/officeDocument/2006/relationships/image" Target="../media/image37.emf"/><Relationship Id="rId4" Type="http://schemas.openxmlformats.org/officeDocument/2006/relationships/image" Target="../media/image36.jpg"/></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8" Type="http://schemas.openxmlformats.org/officeDocument/2006/relationships/image" Target="../media/image49.jfif"/><Relationship Id="rId3" Type="http://schemas.openxmlformats.org/officeDocument/2006/relationships/hyperlink" Target="https://www.sworm.gov/" TargetMode="External"/><Relationship Id="rId7" Type="http://schemas.openxmlformats.org/officeDocument/2006/relationships/image" Target="../media/image48.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7.jpg"/><Relationship Id="rId5" Type="http://schemas.openxmlformats.org/officeDocument/2006/relationships/hyperlink" Target="https://www.nesdis.noaa.gov/events/2023-space-weather-enterprise-forum-swef" TargetMode="External"/><Relationship Id="rId4" Type="http://schemas.openxmlformats.org/officeDocument/2006/relationships/hyperlink" Target="https://www.weather.gov/swag"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 Id="rId5" Type="http://schemas.openxmlformats.org/officeDocument/2006/relationships/image" Target="../media/image12.gif"/><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7.jfif"/><Relationship Id="rId4" Type="http://schemas.openxmlformats.org/officeDocument/2006/relationships/image" Target="../media/image16.jfif"/></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jp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4" name="Text Placeholder 3">
            <a:extLst>
              <a:ext uri="{FF2B5EF4-FFF2-40B4-BE49-F238E27FC236}">
                <a16:creationId xmlns:a16="http://schemas.microsoft.com/office/drawing/2014/main" id="{C11E78C3-D9E6-4319-8725-F241934EF789}"/>
              </a:ext>
            </a:extLst>
          </p:cNvPr>
          <p:cNvSpPr>
            <a:spLocks noGrp="1"/>
          </p:cNvSpPr>
          <p:nvPr>
            <p:ph type="body" idx="1"/>
          </p:nvPr>
        </p:nvSpPr>
        <p:spPr>
          <a:xfrm>
            <a:off x="4886794" y="4112730"/>
            <a:ext cx="7108839" cy="757748"/>
          </a:xfrm>
        </p:spPr>
        <p:txBody>
          <a:bodyPr/>
          <a:lstStyle/>
          <a:p>
            <a:pPr marL="0" indent="0"/>
            <a:r>
              <a:rPr lang="en-US" dirty="0"/>
              <a:t>Presentation to the NESDIS System-performance Assessment Team (SAT)</a:t>
            </a:r>
          </a:p>
        </p:txBody>
      </p:sp>
      <p:sp>
        <p:nvSpPr>
          <p:cNvPr id="3" name="Title 2">
            <a:extLst>
              <a:ext uri="{FF2B5EF4-FFF2-40B4-BE49-F238E27FC236}">
                <a16:creationId xmlns:a16="http://schemas.microsoft.com/office/drawing/2014/main" id="{E2AD4CB3-8FEA-434E-B38A-FC2D551888E2}"/>
              </a:ext>
            </a:extLst>
          </p:cNvPr>
          <p:cNvSpPr>
            <a:spLocks noGrp="1"/>
          </p:cNvSpPr>
          <p:nvPr>
            <p:ph type="title"/>
          </p:nvPr>
        </p:nvSpPr>
        <p:spPr>
          <a:xfrm>
            <a:off x="4886794" y="2059470"/>
            <a:ext cx="7123831" cy="1807224"/>
          </a:xfrm>
        </p:spPr>
        <p:txBody>
          <a:bodyPr>
            <a:noAutofit/>
          </a:bodyPr>
          <a:lstStyle/>
          <a:p>
            <a:r>
              <a:rPr lang="en-US" sz="3600" dirty="0">
                <a:latin typeface="Arial" panose="020B0604020202020204" pitchFamily="34" charset="0"/>
                <a:cs typeface="Arial" panose="020B0604020202020204" pitchFamily="34" charset="0"/>
              </a:rPr>
              <a:t>Status of Activities Supporting the </a:t>
            </a:r>
            <a:r>
              <a:rPr lang="en-US" sz="3600" dirty="0"/>
              <a:t>Space Weather Observations (SWO) Office</a:t>
            </a:r>
            <a:endParaRPr lang="en-US" sz="3600" dirty="0">
              <a:latin typeface="Arial" panose="020B0604020202020204" pitchFamily="34" charset="0"/>
              <a:cs typeface="Arial" panose="020B0604020202020204" pitchFamily="34" charset="0"/>
            </a:endParaRPr>
          </a:p>
        </p:txBody>
      </p:sp>
      <p:sp>
        <p:nvSpPr>
          <p:cNvPr id="5" name="Text Placeholder 4">
            <a:extLst>
              <a:ext uri="{FF2B5EF4-FFF2-40B4-BE49-F238E27FC236}">
                <a16:creationId xmlns:a16="http://schemas.microsoft.com/office/drawing/2014/main" id="{E9292070-07C7-483B-A869-D20C4F1AFF63}"/>
              </a:ext>
            </a:extLst>
          </p:cNvPr>
          <p:cNvSpPr>
            <a:spLocks noGrp="1"/>
          </p:cNvSpPr>
          <p:nvPr>
            <p:ph type="body" idx="17"/>
          </p:nvPr>
        </p:nvSpPr>
        <p:spPr>
          <a:xfrm>
            <a:off x="5243476" y="5394760"/>
            <a:ext cx="5548350" cy="757748"/>
          </a:xfrm>
        </p:spPr>
        <p:txBody>
          <a:bodyPr/>
          <a:lstStyle/>
          <a:p>
            <a:pPr marL="0" indent="0"/>
            <a:r>
              <a:rPr lang="en-US" dirty="0"/>
              <a:t>Dimitrios Vassiliadis, Erin Lynch, Joanne Ostroy, Irfan Azeem</a:t>
            </a:r>
          </a:p>
        </p:txBody>
      </p:sp>
      <p:sp>
        <p:nvSpPr>
          <p:cNvPr id="6" name="Footer Placeholder 5">
            <a:extLst>
              <a:ext uri="{FF2B5EF4-FFF2-40B4-BE49-F238E27FC236}">
                <a16:creationId xmlns:a16="http://schemas.microsoft.com/office/drawing/2014/main" id="{EF38CF43-2235-4F6E-B587-F3FF9E0DC2DE}"/>
              </a:ext>
            </a:extLst>
          </p:cNvPr>
          <p:cNvSpPr>
            <a:spLocks noGrp="1"/>
          </p:cNvSpPr>
          <p:nvPr>
            <p:ph type="ftr" sz="quarter" idx="16"/>
          </p:nvPr>
        </p:nvSpPr>
        <p:spPr/>
        <p:txBody>
          <a:bodyPr/>
          <a:lstStyle/>
          <a:p>
            <a:endParaRPr lang="en-US" dirty="0"/>
          </a:p>
        </p:txBody>
      </p:sp>
      <p:sp>
        <p:nvSpPr>
          <p:cNvPr id="7" name="Text Placeholder 4">
            <a:extLst>
              <a:ext uri="{FF2B5EF4-FFF2-40B4-BE49-F238E27FC236}">
                <a16:creationId xmlns:a16="http://schemas.microsoft.com/office/drawing/2014/main" id="{6E22CD96-EA2A-4551-8772-805453705E12}"/>
              </a:ext>
            </a:extLst>
          </p:cNvPr>
          <p:cNvSpPr txBox="1">
            <a:spLocks/>
          </p:cNvSpPr>
          <p:nvPr/>
        </p:nvSpPr>
        <p:spPr>
          <a:xfrm>
            <a:off x="452400" y="5773634"/>
            <a:ext cx="2643225" cy="75774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189" marR="0" lvl="0" indent="-228594" algn="l" rtl="0">
              <a:lnSpc>
                <a:spcPct val="100000"/>
              </a:lnSpc>
              <a:spcBef>
                <a:spcPts val="0"/>
              </a:spcBef>
              <a:spcAft>
                <a:spcPts val="0"/>
              </a:spcAft>
              <a:buClr>
                <a:srgbClr val="000000"/>
              </a:buClr>
              <a:buSzPts val="1400"/>
              <a:buFont typeface="Arial"/>
              <a:buNone/>
              <a:defRPr sz="2400" b="0" i="0" u="none" strike="noStrike" cap="none">
                <a:solidFill>
                  <a:srgbClr val="002F87"/>
                </a:solidFill>
                <a:latin typeface="Arial"/>
                <a:ea typeface="Arial"/>
                <a:cs typeface="Arial"/>
                <a:sym typeface="Arial"/>
              </a:defRPr>
            </a:lvl1pPr>
            <a:lvl2pPr marL="914377" marR="0" lvl="1" indent="-228594"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2pPr>
            <a:lvl3pPr marL="1371566" marR="0" lvl="2" indent="-228594"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3pPr>
            <a:lvl4pPr marL="1828754" marR="0" lvl="3" indent="-228594"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4pPr>
            <a:lvl5pPr marL="2285943" marR="0" lvl="4" indent="-228594"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5pPr>
            <a:lvl6pPr marL="2743131" marR="0" lvl="5" indent="-22859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320" marR="0" lvl="6" indent="-22859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509" marR="0" lvl="7" indent="-22859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697" marR="0" lvl="8" indent="-22859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r>
              <a:rPr lang="en-US" sz="1800" dirty="0">
                <a:solidFill>
                  <a:schemeClr val="bg1"/>
                </a:solidFill>
              </a:rPr>
              <a:t>August 7, 2023</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8"/>
          <p:cNvSpPr txBox="1">
            <a:spLocks noGrp="1"/>
          </p:cNvSpPr>
          <p:nvPr>
            <p:ph type="title"/>
          </p:nvPr>
        </p:nvSpPr>
        <p:spPr>
          <a:xfrm>
            <a:off x="1138988" y="369099"/>
            <a:ext cx="10500562" cy="870117"/>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800"/>
              <a:buNone/>
            </a:pPr>
            <a:r>
              <a:rPr lang="en-US" sz="3200" b="1" dirty="0"/>
              <a:t>SWO: Supporting Operations, Enabling Science (1/2)</a:t>
            </a:r>
            <a:endParaRPr sz="3200" dirty="0"/>
          </a:p>
        </p:txBody>
      </p:sp>
      <p:sp>
        <p:nvSpPr>
          <p:cNvPr id="66" name="Google Shape;66;p18"/>
          <p:cNvSpPr txBox="1">
            <a:spLocks noGrp="1"/>
          </p:cNvSpPr>
          <p:nvPr>
            <p:ph type="body" idx="1"/>
          </p:nvPr>
        </p:nvSpPr>
        <p:spPr>
          <a:xfrm>
            <a:off x="78278" y="1260590"/>
            <a:ext cx="7398847" cy="4652963"/>
          </a:xfrm>
          <a:prstGeom prst="rect">
            <a:avLst/>
          </a:prstGeom>
          <a:noFill/>
          <a:ln>
            <a:noFill/>
          </a:ln>
        </p:spPr>
        <p:txBody>
          <a:bodyPr spcFirstLastPara="1" wrap="square" lIns="91425" tIns="45700" rIns="91425" bIns="45700" anchor="t" anchorCtr="0">
            <a:noAutofit/>
          </a:bodyPr>
          <a:lstStyle/>
          <a:p>
            <a:pPr marL="457200" lvl="0" indent="-342900" algn="l" rtl="0">
              <a:lnSpc>
                <a:spcPct val="90000"/>
              </a:lnSpc>
              <a:spcBef>
                <a:spcPts val="1000"/>
              </a:spcBef>
              <a:spcAft>
                <a:spcPts val="0"/>
              </a:spcAft>
              <a:buClr>
                <a:schemeClr val="dk1"/>
              </a:buClr>
              <a:buSzPts val="1800"/>
              <a:buChar char="•"/>
            </a:pPr>
            <a:r>
              <a:rPr lang="en-US" sz="2000" dirty="0">
                <a:ea typeface="Arial"/>
                <a:cs typeface="Calibri" panose="020F0502020204030204" pitchFamily="34" charset="0"/>
                <a:sym typeface="Arial"/>
              </a:rPr>
              <a:t>While the role of SWO programs is operational and aims to support the NWS needs, the significance of supporting science and applications has been increasing in SWO as in other NOAA satellite programs.</a:t>
            </a:r>
          </a:p>
          <a:p>
            <a:pPr marL="457200" lvl="0" indent="-342900" algn="l" rtl="0">
              <a:lnSpc>
                <a:spcPct val="90000"/>
              </a:lnSpc>
              <a:spcBef>
                <a:spcPts val="1000"/>
              </a:spcBef>
              <a:spcAft>
                <a:spcPts val="0"/>
              </a:spcAft>
              <a:buClr>
                <a:schemeClr val="dk1"/>
              </a:buClr>
              <a:buSzPts val="1800"/>
              <a:buChar char="•"/>
            </a:pPr>
            <a:r>
              <a:rPr lang="en-US" sz="2000" dirty="0">
                <a:ea typeface="Arial"/>
                <a:cs typeface="Calibri" panose="020F0502020204030204" pitchFamily="34" charset="0"/>
                <a:sym typeface="Arial"/>
              </a:rPr>
              <a:t>It is increasingly important to a) extract the maximum amount of environmental information provided by satellite measurements for situational awareness; and b) tailor it to NWP model usage. Examples of using operational data for model development include model validation, driving, and data assimilation.</a:t>
            </a:r>
          </a:p>
        </p:txBody>
      </p:sp>
      <p:sp>
        <p:nvSpPr>
          <p:cNvPr id="2" name="Footer Placeholder 1">
            <a:extLst>
              <a:ext uri="{FF2B5EF4-FFF2-40B4-BE49-F238E27FC236}">
                <a16:creationId xmlns:a16="http://schemas.microsoft.com/office/drawing/2014/main" id="{458687F2-E434-48E8-9D85-394E3374C9E6}"/>
              </a:ext>
            </a:extLst>
          </p:cNvPr>
          <p:cNvSpPr>
            <a:spLocks noGrp="1"/>
          </p:cNvSpPr>
          <p:nvPr>
            <p:ph type="ftr" sz="quarter" idx="3"/>
          </p:nvPr>
        </p:nvSpPr>
        <p:spPr/>
        <p:txBody>
          <a:bodyPr/>
          <a:lstStyle/>
          <a:p>
            <a:r>
              <a:rPr lang="en-US" dirty="0"/>
              <a:t>Presentation to SAT, August 2023</a:t>
            </a:r>
          </a:p>
        </p:txBody>
      </p:sp>
      <p:pic>
        <p:nvPicPr>
          <p:cNvPr id="15" name="Picture 14">
            <a:extLst>
              <a:ext uri="{FF2B5EF4-FFF2-40B4-BE49-F238E27FC236}">
                <a16:creationId xmlns:a16="http://schemas.microsoft.com/office/drawing/2014/main" id="{DA069B3B-4ACE-40A8-A28D-9405BADBBB9C}"/>
              </a:ext>
            </a:extLst>
          </p:cNvPr>
          <p:cNvPicPr>
            <a:picLocks noChangeAspect="1"/>
          </p:cNvPicPr>
          <p:nvPr/>
        </p:nvPicPr>
        <p:blipFill>
          <a:blip r:embed="rId3"/>
          <a:stretch>
            <a:fillRect/>
          </a:stretch>
        </p:blipFill>
        <p:spPr>
          <a:xfrm>
            <a:off x="7625732" y="1514555"/>
            <a:ext cx="4487989" cy="2524494"/>
          </a:xfrm>
          <a:prstGeom prst="rect">
            <a:avLst/>
          </a:prstGeom>
        </p:spPr>
      </p:pic>
      <p:sp>
        <p:nvSpPr>
          <p:cNvPr id="16" name="TextBox 15">
            <a:extLst>
              <a:ext uri="{FF2B5EF4-FFF2-40B4-BE49-F238E27FC236}">
                <a16:creationId xmlns:a16="http://schemas.microsoft.com/office/drawing/2014/main" id="{381FF22C-1199-4C6D-BD57-485A63861037}"/>
              </a:ext>
            </a:extLst>
          </p:cNvPr>
          <p:cNvSpPr txBox="1"/>
          <p:nvPr/>
        </p:nvSpPr>
        <p:spPr>
          <a:xfrm flipH="1">
            <a:off x="7692406" y="4052778"/>
            <a:ext cx="4347193" cy="307777"/>
          </a:xfrm>
          <a:prstGeom prst="rect">
            <a:avLst/>
          </a:prstGeom>
          <a:noFill/>
        </p:spPr>
        <p:txBody>
          <a:bodyPr wrap="square" rtlCol="0">
            <a:spAutoFit/>
          </a:bodyPr>
          <a:lstStyle/>
          <a:p>
            <a:pPr algn="ctr"/>
            <a:r>
              <a:rPr lang="en-US" dirty="0"/>
              <a:t>Global TEC (GloTEC) operational model at SWPC</a:t>
            </a:r>
          </a:p>
        </p:txBody>
      </p:sp>
      <p:sp>
        <p:nvSpPr>
          <p:cNvPr id="17" name="Google Shape;66;p18">
            <a:extLst>
              <a:ext uri="{FF2B5EF4-FFF2-40B4-BE49-F238E27FC236}">
                <a16:creationId xmlns:a16="http://schemas.microsoft.com/office/drawing/2014/main" id="{A090A42B-6BCD-465A-9F73-EB39DD062C95}"/>
              </a:ext>
            </a:extLst>
          </p:cNvPr>
          <p:cNvSpPr txBox="1">
            <a:spLocks/>
          </p:cNvSpPr>
          <p:nvPr/>
        </p:nvSpPr>
        <p:spPr>
          <a:xfrm>
            <a:off x="78275" y="4182401"/>
            <a:ext cx="11275523" cy="465296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189" marR="0" lvl="0" indent="-342891"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mn-lt"/>
                <a:ea typeface="Calibri"/>
                <a:cs typeface="Calibri"/>
                <a:sym typeface="Calibri"/>
              </a:defRPr>
            </a:lvl1pPr>
            <a:lvl2pPr marL="914377" marR="0" lvl="1" indent="-342891" algn="l" rtl="0">
              <a:lnSpc>
                <a:spcPct val="100000"/>
              </a:lnSpc>
              <a:spcBef>
                <a:spcPts val="500"/>
              </a:spcBef>
              <a:spcAft>
                <a:spcPts val="0"/>
              </a:spcAft>
              <a:buClr>
                <a:schemeClr val="dk1"/>
              </a:buClr>
              <a:buSzPts val="1800"/>
              <a:buFont typeface="NTR"/>
              <a:buChar char="–"/>
              <a:defRPr sz="2400" b="0" i="0" u="none" strike="noStrike" cap="none">
                <a:solidFill>
                  <a:schemeClr val="dk1"/>
                </a:solidFill>
                <a:latin typeface="+mn-lt"/>
                <a:ea typeface="Calibri"/>
                <a:cs typeface="Calibri"/>
                <a:sym typeface="Calibri"/>
              </a:defRPr>
            </a:lvl2pPr>
            <a:lvl3pPr marL="1371566" marR="0" lvl="2" indent="-342891" algn="l" rtl="0">
              <a:lnSpc>
                <a:spcPct val="100000"/>
              </a:lnSpc>
              <a:spcBef>
                <a:spcPts val="500"/>
              </a:spcBef>
              <a:spcAft>
                <a:spcPts val="0"/>
              </a:spcAft>
              <a:buClr>
                <a:schemeClr val="dk1"/>
              </a:buClr>
              <a:buSzPts val="1800"/>
              <a:buFont typeface="Courier New"/>
              <a:buChar char="o"/>
              <a:defRPr sz="2000" b="0" i="0" u="none" strike="noStrike" cap="none">
                <a:solidFill>
                  <a:schemeClr val="dk1"/>
                </a:solidFill>
                <a:latin typeface="+mn-lt"/>
                <a:ea typeface="Calibri"/>
                <a:cs typeface="Calibri"/>
                <a:sym typeface="Calibri"/>
              </a:defRPr>
            </a:lvl3pPr>
            <a:lvl4pPr marL="1828754" marR="0" lvl="3" indent="-342891"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n-lt"/>
                <a:ea typeface="Calibri"/>
                <a:cs typeface="Calibri"/>
                <a:sym typeface="Calibri"/>
              </a:defRPr>
            </a:lvl4pPr>
            <a:lvl5pPr marL="2285943" marR="0" lvl="4" indent="-342891"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n-lt"/>
                <a:ea typeface="Calibri"/>
                <a:cs typeface="Calibri"/>
                <a:sym typeface="Calibri"/>
              </a:defRPr>
            </a:lvl5pPr>
            <a:lvl6pPr marL="2743131" marR="0" lvl="5" indent="-342891"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320" marR="0" lvl="6" indent="-342891"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509" marR="0" lvl="7" indent="-342891"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697" marR="0" lvl="8" indent="-342891"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457200" indent="-342900"/>
            <a:r>
              <a:rPr lang="en-US" sz="2000" dirty="0">
                <a:ea typeface="Arial"/>
                <a:cs typeface="Calibri" panose="020F0502020204030204" pitchFamily="34" charset="0"/>
                <a:sym typeface="Arial"/>
              </a:rPr>
              <a:t>SWO science-related </a:t>
            </a:r>
            <a:r>
              <a:rPr lang="en-US" sz="2000" u="sng" dirty="0">
                <a:ea typeface="Arial"/>
                <a:cs typeface="Calibri" panose="020F0502020204030204" pitchFamily="34" charset="0"/>
                <a:sym typeface="Arial"/>
              </a:rPr>
              <a:t>NOAA-internal</a:t>
            </a:r>
            <a:r>
              <a:rPr lang="en-US" sz="2000" dirty="0">
                <a:ea typeface="Arial"/>
                <a:cs typeface="Calibri" panose="020F0502020204030204" pitchFamily="34" charset="0"/>
                <a:sym typeface="Arial"/>
              </a:rPr>
              <a:t> activities for optimizing mission development for users and models include:</a:t>
            </a:r>
          </a:p>
          <a:p>
            <a:pPr marL="914388" lvl="1" indent="-342900">
              <a:lnSpc>
                <a:spcPct val="90000"/>
              </a:lnSpc>
              <a:spcBef>
                <a:spcPts val="1000"/>
              </a:spcBef>
              <a:buFont typeface="NTR"/>
              <a:buChar char="•"/>
            </a:pPr>
            <a:r>
              <a:rPr lang="en-US" sz="1400" dirty="0">
                <a:ea typeface="Arial"/>
                <a:cs typeface="Calibri" panose="020F0502020204030204" pitchFamily="34" charset="0"/>
                <a:sym typeface="Arial"/>
              </a:rPr>
              <a:t>Creating the positions of the SWO Senior Scientist (summer 2023) and other Program and Project scientists.</a:t>
            </a:r>
          </a:p>
          <a:p>
            <a:pPr marL="914388" lvl="1" indent="-342900">
              <a:lnSpc>
                <a:spcPct val="90000"/>
              </a:lnSpc>
              <a:spcBef>
                <a:spcPts val="1000"/>
              </a:spcBef>
              <a:buFont typeface="NTR"/>
              <a:buChar char="•"/>
            </a:pPr>
            <a:r>
              <a:rPr lang="en-US" sz="1400" dirty="0">
                <a:ea typeface="Arial"/>
                <a:cs typeface="Calibri" panose="020F0502020204030204" pitchFamily="34" charset="0"/>
                <a:sym typeface="Arial"/>
              </a:rPr>
              <a:t>Collaborating with SWPC, NCEI, and NASA, on science topics such as observational capabilities, model needs, user applications, and sensor technologies. </a:t>
            </a:r>
          </a:p>
          <a:p>
            <a:pPr marL="914388" lvl="1" indent="-342900">
              <a:lnSpc>
                <a:spcPct val="90000"/>
              </a:lnSpc>
              <a:spcBef>
                <a:spcPts val="1000"/>
              </a:spcBef>
              <a:buFont typeface="NTR"/>
              <a:buChar char="•"/>
            </a:pPr>
            <a:r>
              <a:rPr lang="en-US" sz="1400" dirty="0">
                <a:ea typeface="Arial"/>
                <a:cs typeface="Calibri" panose="020F0502020204030204" pitchFamily="34" charset="0"/>
                <a:sym typeface="Arial"/>
              </a:rPr>
              <a:t>Reaching out to industry/academia for the latest capabilities of sensors and models.</a:t>
            </a:r>
          </a:p>
          <a:p>
            <a:pPr marL="457200" indent="-342900"/>
            <a:endParaRPr lang="en-US" sz="1100" dirty="0">
              <a:ea typeface="Arial"/>
              <a:cs typeface="Calibri" panose="020F0502020204030204" pitchFamily="34" charset="0"/>
              <a:sym typeface="Arial"/>
            </a:endParaRPr>
          </a:p>
        </p:txBody>
      </p:sp>
    </p:spTree>
    <p:extLst>
      <p:ext uri="{BB962C8B-B14F-4D97-AF65-F5344CB8AC3E}">
        <p14:creationId xmlns:p14="http://schemas.microsoft.com/office/powerpoint/2010/main" val="26381574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8"/>
          <p:cNvSpPr txBox="1">
            <a:spLocks noGrp="1"/>
          </p:cNvSpPr>
          <p:nvPr>
            <p:ph type="title"/>
          </p:nvPr>
        </p:nvSpPr>
        <p:spPr>
          <a:xfrm>
            <a:off x="1138988" y="369099"/>
            <a:ext cx="10557712" cy="870117"/>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800"/>
              <a:buNone/>
            </a:pPr>
            <a:r>
              <a:rPr lang="en-US" sz="3200" b="1" dirty="0"/>
              <a:t>SWO: Supporting Operations, Enabling Science (2/2)</a:t>
            </a:r>
            <a:endParaRPr sz="3200" dirty="0"/>
          </a:p>
        </p:txBody>
      </p:sp>
      <p:sp>
        <p:nvSpPr>
          <p:cNvPr id="66" name="Google Shape;66;p18"/>
          <p:cNvSpPr txBox="1">
            <a:spLocks noGrp="1"/>
          </p:cNvSpPr>
          <p:nvPr>
            <p:ph type="body" idx="1"/>
          </p:nvPr>
        </p:nvSpPr>
        <p:spPr>
          <a:xfrm>
            <a:off x="-9387" y="1487721"/>
            <a:ext cx="6559136" cy="4652963"/>
          </a:xfrm>
          <a:prstGeom prst="rect">
            <a:avLst/>
          </a:prstGeom>
          <a:noFill/>
          <a:ln>
            <a:noFill/>
          </a:ln>
        </p:spPr>
        <p:txBody>
          <a:bodyPr spcFirstLastPara="1" wrap="square" lIns="91425" tIns="45700" rIns="91425" bIns="45700" anchor="t" anchorCtr="0">
            <a:noAutofit/>
          </a:bodyPr>
          <a:lstStyle/>
          <a:p>
            <a:pPr marL="114300" lvl="0" indent="0" algn="l" rtl="0">
              <a:lnSpc>
                <a:spcPct val="90000"/>
              </a:lnSpc>
              <a:spcBef>
                <a:spcPts val="1000"/>
              </a:spcBef>
              <a:spcAft>
                <a:spcPts val="0"/>
              </a:spcAft>
              <a:buClr>
                <a:schemeClr val="dk1"/>
              </a:buClr>
              <a:buSzPts val="1800"/>
              <a:buNone/>
            </a:pPr>
            <a:r>
              <a:rPr lang="en-US" sz="1800" dirty="0">
                <a:ea typeface="Arial"/>
                <a:cs typeface="Calibri" panose="020F0502020204030204" pitchFamily="34" charset="0"/>
                <a:sym typeface="Arial"/>
              </a:rPr>
              <a:t>Further, SWO’s </a:t>
            </a:r>
            <a:r>
              <a:rPr lang="en-US" sz="1800" u="sng" dirty="0">
                <a:ea typeface="Arial"/>
                <a:cs typeface="Calibri" panose="020F0502020204030204" pitchFamily="34" charset="0"/>
                <a:sym typeface="Arial"/>
              </a:rPr>
              <a:t>community-wide</a:t>
            </a:r>
            <a:r>
              <a:rPr lang="en-US" sz="1800" dirty="0">
                <a:ea typeface="Arial"/>
                <a:cs typeface="Calibri" panose="020F0502020204030204" pitchFamily="34" charset="0"/>
                <a:sym typeface="Arial"/>
              </a:rPr>
              <a:t> activities for enabling science and applications include:</a:t>
            </a:r>
          </a:p>
          <a:p>
            <a:pPr marL="457200" indent="-342900">
              <a:buFont typeface="NTR"/>
              <a:buChar char="•"/>
            </a:pPr>
            <a:r>
              <a:rPr lang="en-US" sz="1600" dirty="0">
                <a:ea typeface="Arial"/>
                <a:cs typeface="Calibri" panose="020F0502020204030204" pitchFamily="34" charset="0"/>
                <a:sym typeface="Arial"/>
              </a:rPr>
              <a:t>Funding the National Academies to organize three workshops on SpWx Operations and Research Infrastructure (2020, 2021).</a:t>
            </a:r>
          </a:p>
          <a:p>
            <a:pPr marL="457200" indent="-342900"/>
            <a:r>
              <a:rPr lang="en-US" sz="1600" dirty="0">
                <a:ea typeface="Arial"/>
                <a:cs typeface="Calibri" panose="020F0502020204030204" pitchFamily="34" charset="0"/>
                <a:sym typeface="Arial"/>
              </a:rPr>
              <a:t>With NASA and NSF, co-funding the Heliophysics community’s Decadal Survey (2024-2033).</a:t>
            </a:r>
          </a:p>
          <a:p>
            <a:pPr marL="457200" indent="-342900">
              <a:buFont typeface="NTR"/>
              <a:buChar char="•"/>
            </a:pPr>
            <a:r>
              <a:rPr lang="en-US" sz="1600" dirty="0">
                <a:ea typeface="Arial"/>
                <a:cs typeface="Calibri" panose="020F0502020204030204" pitchFamily="34" charset="0"/>
                <a:sym typeface="Arial"/>
              </a:rPr>
              <a:t>Promoting the Research to Operations (R2O) and Operations to Research (R2O) framework developed by NOAA (SWPC), NASA, and NSF in order to boost the capabilities of research models.</a:t>
            </a:r>
          </a:p>
          <a:p>
            <a:pPr marL="457200" indent="-342900">
              <a:buFont typeface="NTR"/>
              <a:buChar char="•"/>
            </a:pPr>
            <a:r>
              <a:rPr lang="en-US" sz="1600" dirty="0">
                <a:ea typeface="Arial"/>
                <a:cs typeface="Calibri" panose="020F0502020204030204" pitchFamily="34" charset="0"/>
                <a:sym typeface="Arial"/>
              </a:rPr>
              <a:t>Encouraging Data Assimilation of NOAA SpWx data in ionospheric, thermospheric, and inner-magnetospheric applications. </a:t>
            </a:r>
          </a:p>
          <a:p>
            <a:pPr marL="457200" indent="-342900"/>
            <a:r>
              <a:rPr lang="en-US" sz="1600" dirty="0">
                <a:ea typeface="Arial"/>
                <a:cs typeface="Calibri" panose="020F0502020204030204" pitchFamily="34" charset="0"/>
                <a:sym typeface="Arial"/>
              </a:rPr>
              <a:t>Funding four Observing System Simulation Experiments (OSSEs) in 2022 and organizing a special session in the AGU Fall Meeting 2022.</a:t>
            </a:r>
          </a:p>
          <a:p>
            <a:pPr marL="457200" indent="-342900"/>
            <a:r>
              <a:rPr lang="en-US" sz="1600" dirty="0">
                <a:ea typeface="Arial"/>
                <a:cs typeface="Calibri" panose="020F0502020204030204" pitchFamily="34" charset="0"/>
                <a:sym typeface="Arial"/>
              </a:rPr>
              <a:t>Advocating for a SpWx research component at OAR.</a:t>
            </a:r>
            <a:endParaRPr lang="en-US" sz="1200" dirty="0">
              <a:ea typeface="Arial"/>
              <a:cs typeface="Calibri" panose="020F0502020204030204" pitchFamily="34" charset="0"/>
              <a:sym typeface="Arial"/>
            </a:endParaRPr>
          </a:p>
        </p:txBody>
      </p:sp>
      <p:sp>
        <p:nvSpPr>
          <p:cNvPr id="2" name="Footer Placeholder 1">
            <a:extLst>
              <a:ext uri="{FF2B5EF4-FFF2-40B4-BE49-F238E27FC236}">
                <a16:creationId xmlns:a16="http://schemas.microsoft.com/office/drawing/2014/main" id="{458687F2-E434-48E8-9D85-394E3374C9E6}"/>
              </a:ext>
            </a:extLst>
          </p:cNvPr>
          <p:cNvSpPr>
            <a:spLocks noGrp="1"/>
          </p:cNvSpPr>
          <p:nvPr>
            <p:ph type="ftr" sz="quarter" idx="3"/>
          </p:nvPr>
        </p:nvSpPr>
        <p:spPr/>
        <p:txBody>
          <a:bodyPr/>
          <a:lstStyle/>
          <a:p>
            <a:r>
              <a:rPr lang="en-US" dirty="0"/>
              <a:t>Presentation to SAT, August 2023</a:t>
            </a:r>
          </a:p>
        </p:txBody>
      </p:sp>
      <p:pic>
        <p:nvPicPr>
          <p:cNvPr id="6" name="Picture 5">
            <a:extLst>
              <a:ext uri="{FF2B5EF4-FFF2-40B4-BE49-F238E27FC236}">
                <a16:creationId xmlns:a16="http://schemas.microsoft.com/office/drawing/2014/main" id="{BE032199-98B8-4F21-B33D-F42ED0BAFA97}"/>
              </a:ext>
            </a:extLst>
          </p:cNvPr>
          <p:cNvPicPr>
            <a:picLocks noChangeAspect="1"/>
          </p:cNvPicPr>
          <p:nvPr/>
        </p:nvPicPr>
        <p:blipFill>
          <a:blip r:embed="rId3"/>
          <a:stretch>
            <a:fillRect/>
          </a:stretch>
        </p:blipFill>
        <p:spPr>
          <a:xfrm>
            <a:off x="6567404" y="1533151"/>
            <a:ext cx="1786021" cy="2309921"/>
          </a:xfrm>
          <a:prstGeom prst="rect">
            <a:avLst/>
          </a:prstGeom>
        </p:spPr>
      </p:pic>
      <p:pic>
        <p:nvPicPr>
          <p:cNvPr id="10" name="Picture 9">
            <a:extLst>
              <a:ext uri="{FF2B5EF4-FFF2-40B4-BE49-F238E27FC236}">
                <a16:creationId xmlns:a16="http://schemas.microsoft.com/office/drawing/2014/main" id="{02B65B05-54F1-4981-B314-AC465F669963}"/>
              </a:ext>
            </a:extLst>
          </p:cNvPr>
          <p:cNvPicPr>
            <a:picLocks noChangeAspect="1"/>
          </p:cNvPicPr>
          <p:nvPr/>
        </p:nvPicPr>
        <p:blipFill>
          <a:blip r:embed="rId4"/>
          <a:stretch>
            <a:fillRect/>
          </a:stretch>
        </p:blipFill>
        <p:spPr>
          <a:xfrm>
            <a:off x="8371081" y="1533150"/>
            <a:ext cx="3801470" cy="2309921"/>
          </a:xfrm>
          <a:prstGeom prst="rect">
            <a:avLst/>
          </a:prstGeom>
        </p:spPr>
      </p:pic>
      <p:pic>
        <p:nvPicPr>
          <p:cNvPr id="12" name="Picture 11">
            <a:extLst>
              <a:ext uri="{FF2B5EF4-FFF2-40B4-BE49-F238E27FC236}">
                <a16:creationId xmlns:a16="http://schemas.microsoft.com/office/drawing/2014/main" id="{F8F61A3E-1A11-406B-B391-AD3593C26B15}"/>
              </a:ext>
            </a:extLst>
          </p:cNvPr>
          <p:cNvPicPr>
            <a:picLocks noChangeAspect="1"/>
          </p:cNvPicPr>
          <p:nvPr/>
        </p:nvPicPr>
        <p:blipFill>
          <a:blip r:embed="rId5"/>
          <a:stretch>
            <a:fillRect/>
          </a:stretch>
        </p:blipFill>
        <p:spPr>
          <a:xfrm>
            <a:off x="6981427" y="4070330"/>
            <a:ext cx="4200524" cy="1800040"/>
          </a:xfrm>
          <a:prstGeom prst="rect">
            <a:avLst/>
          </a:prstGeom>
        </p:spPr>
      </p:pic>
      <p:sp>
        <p:nvSpPr>
          <p:cNvPr id="9" name="TextBox 8">
            <a:extLst>
              <a:ext uri="{FF2B5EF4-FFF2-40B4-BE49-F238E27FC236}">
                <a16:creationId xmlns:a16="http://schemas.microsoft.com/office/drawing/2014/main" id="{595CC352-BEF4-485B-A4B4-3478C2544A05}"/>
              </a:ext>
            </a:extLst>
          </p:cNvPr>
          <p:cNvSpPr txBox="1"/>
          <p:nvPr/>
        </p:nvSpPr>
        <p:spPr>
          <a:xfrm flipH="1">
            <a:off x="6981426" y="5957778"/>
            <a:ext cx="4372371" cy="461665"/>
          </a:xfrm>
          <a:prstGeom prst="rect">
            <a:avLst/>
          </a:prstGeom>
          <a:noFill/>
        </p:spPr>
        <p:txBody>
          <a:bodyPr wrap="square" rtlCol="0">
            <a:spAutoFit/>
          </a:bodyPr>
          <a:lstStyle/>
          <a:p>
            <a:r>
              <a:rPr lang="en-US" sz="1200" dirty="0"/>
              <a:t>SWO-funded UCLA OSSE on radiation belt flux measurement optimization: method schematic (Kellerman, 2022)</a:t>
            </a:r>
          </a:p>
        </p:txBody>
      </p:sp>
    </p:spTree>
    <p:extLst>
      <p:ext uri="{BB962C8B-B14F-4D97-AF65-F5344CB8AC3E}">
        <p14:creationId xmlns:p14="http://schemas.microsoft.com/office/powerpoint/2010/main" val="24688263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8"/>
          <p:cNvSpPr txBox="1">
            <a:spLocks noGrp="1"/>
          </p:cNvSpPr>
          <p:nvPr>
            <p:ph type="title"/>
          </p:nvPr>
        </p:nvSpPr>
        <p:spPr>
          <a:xfrm>
            <a:off x="1138988" y="369099"/>
            <a:ext cx="10214811" cy="870117"/>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800"/>
              <a:buNone/>
            </a:pPr>
            <a:r>
              <a:rPr lang="en-US" b="1" dirty="0"/>
              <a:t>SWO: a NOAA-NASA Program Office</a:t>
            </a:r>
            <a:endParaRPr dirty="0"/>
          </a:p>
        </p:txBody>
      </p:sp>
      <p:sp>
        <p:nvSpPr>
          <p:cNvPr id="66" name="Google Shape;66;p18"/>
          <p:cNvSpPr txBox="1">
            <a:spLocks noGrp="1"/>
          </p:cNvSpPr>
          <p:nvPr>
            <p:ph type="body" idx="1"/>
          </p:nvPr>
        </p:nvSpPr>
        <p:spPr>
          <a:xfrm>
            <a:off x="216312" y="1377664"/>
            <a:ext cx="8031983" cy="4652963"/>
          </a:xfrm>
          <a:prstGeom prst="rect">
            <a:avLst/>
          </a:prstGeom>
          <a:noFill/>
          <a:ln>
            <a:noFill/>
          </a:ln>
        </p:spPr>
        <p:txBody>
          <a:bodyPr spcFirstLastPara="1" wrap="square" lIns="91425" tIns="45700" rIns="91425" bIns="45700" anchor="t" anchorCtr="0">
            <a:noAutofit/>
          </a:bodyPr>
          <a:lstStyle/>
          <a:p>
            <a:pPr marL="457200" lvl="0" indent="-342900" algn="l" rtl="0">
              <a:lnSpc>
                <a:spcPct val="90000"/>
              </a:lnSpc>
              <a:spcBef>
                <a:spcPts val="1000"/>
              </a:spcBef>
              <a:spcAft>
                <a:spcPts val="0"/>
              </a:spcAft>
              <a:buClr>
                <a:schemeClr val="dk1"/>
              </a:buClr>
              <a:buSzPts val="1800"/>
              <a:buChar char="•"/>
            </a:pPr>
            <a:r>
              <a:rPr lang="en-US" sz="1600" dirty="0">
                <a:ea typeface="Arial"/>
                <a:cs typeface="Calibri" panose="020F0502020204030204" pitchFamily="34" charset="0"/>
                <a:sym typeface="Arial"/>
              </a:rPr>
              <a:t>SWO is a joint NOAA-NASA Program Office whose two-agency structure has precedents in the GOES-R and JPSS Programs. </a:t>
            </a:r>
          </a:p>
          <a:p>
            <a:pPr marL="457200" lvl="0" indent="-342900" algn="l" rtl="0">
              <a:lnSpc>
                <a:spcPct val="90000"/>
              </a:lnSpc>
              <a:spcBef>
                <a:spcPts val="1000"/>
              </a:spcBef>
              <a:spcAft>
                <a:spcPts val="0"/>
              </a:spcAft>
              <a:buClr>
                <a:schemeClr val="dk1"/>
              </a:buClr>
              <a:buSzPts val="1800"/>
              <a:buChar char="•"/>
            </a:pPr>
            <a:r>
              <a:rPr lang="en-US" sz="1600" dirty="0">
                <a:ea typeface="Arial"/>
                <a:cs typeface="Calibri" panose="020F0502020204030204" pitchFamily="34" charset="0"/>
                <a:sym typeface="Arial"/>
              </a:rPr>
              <a:t>Both SWFO and SW Next are overseen by the Joint Agency Satellite Division (JASD).</a:t>
            </a:r>
          </a:p>
          <a:p>
            <a:pPr marL="457200" lvl="0" indent="-342900" algn="l" rtl="0">
              <a:lnSpc>
                <a:spcPct val="90000"/>
              </a:lnSpc>
              <a:spcBef>
                <a:spcPts val="1000"/>
              </a:spcBef>
              <a:spcAft>
                <a:spcPts val="0"/>
              </a:spcAft>
              <a:buClr>
                <a:schemeClr val="dk1"/>
              </a:buClr>
              <a:buSzPts val="1800"/>
              <a:buChar char="•"/>
            </a:pPr>
            <a:r>
              <a:rPr lang="en-US" sz="1600" dirty="0">
                <a:ea typeface="Arial"/>
                <a:cs typeface="Calibri" panose="020F0502020204030204" pitchFamily="34" charset="0"/>
                <a:sym typeface="Arial"/>
              </a:rPr>
              <a:t>A focal point of the NOAA-NASA collaboration is the technical management including the mission development.</a:t>
            </a:r>
          </a:p>
          <a:p>
            <a:pPr marL="457200" lvl="0" indent="-342900" algn="l" rtl="0">
              <a:lnSpc>
                <a:spcPct val="90000"/>
              </a:lnSpc>
              <a:spcBef>
                <a:spcPts val="1000"/>
              </a:spcBef>
              <a:spcAft>
                <a:spcPts val="0"/>
              </a:spcAft>
              <a:buClr>
                <a:schemeClr val="dk1"/>
              </a:buClr>
              <a:buSzPts val="1800"/>
              <a:buChar char="•"/>
            </a:pPr>
            <a:r>
              <a:rPr lang="en-US" sz="1600" dirty="0">
                <a:ea typeface="Arial"/>
                <a:cs typeface="Calibri" panose="020F0502020204030204" pitchFamily="34" charset="0"/>
                <a:sym typeface="Arial"/>
              </a:rPr>
              <a:t>In addition, NASA provides valuable expertise during the acquisition process</a:t>
            </a:r>
          </a:p>
          <a:p>
            <a:pPr marL="457200" lvl="0" indent="-342900" algn="l" rtl="0">
              <a:lnSpc>
                <a:spcPct val="90000"/>
              </a:lnSpc>
              <a:spcBef>
                <a:spcPts val="1000"/>
              </a:spcBef>
              <a:spcAft>
                <a:spcPts val="0"/>
              </a:spcAft>
              <a:buClr>
                <a:schemeClr val="dk1"/>
              </a:buClr>
              <a:buSzPts val="1800"/>
              <a:buChar char="•"/>
            </a:pPr>
            <a:r>
              <a:rPr lang="en-US" sz="1600" dirty="0">
                <a:ea typeface="Arial"/>
                <a:cs typeface="Calibri" panose="020F0502020204030204" pitchFamily="34" charset="0"/>
                <a:sym typeface="Arial"/>
              </a:rPr>
              <a:t>Depending on the Program or Project, NASA directly participates in or provides feedback on the requirement formulation.</a:t>
            </a:r>
          </a:p>
          <a:p>
            <a:pPr marL="457200" lvl="0" indent="-342900" algn="l" rtl="0">
              <a:lnSpc>
                <a:spcPct val="90000"/>
              </a:lnSpc>
              <a:spcBef>
                <a:spcPts val="1000"/>
              </a:spcBef>
              <a:spcAft>
                <a:spcPts val="0"/>
              </a:spcAft>
              <a:buClr>
                <a:schemeClr val="dk1"/>
              </a:buClr>
              <a:buSzPts val="1800"/>
              <a:buChar char="•"/>
            </a:pPr>
            <a:r>
              <a:rPr lang="en-US" sz="1600" dirty="0">
                <a:ea typeface="Arial"/>
                <a:cs typeface="Calibri" panose="020F0502020204030204" pitchFamily="34" charset="0"/>
                <a:sym typeface="Arial"/>
              </a:rPr>
              <a:t>NASA provides additional technical support for science, mission design (including spacecraft specification, orbit design, etc.), systems engineering, review management, and selected engineering services.</a:t>
            </a:r>
          </a:p>
          <a:p>
            <a:pPr marL="457200" lvl="0" indent="-342900" algn="l" rtl="0">
              <a:lnSpc>
                <a:spcPct val="90000"/>
              </a:lnSpc>
              <a:spcBef>
                <a:spcPts val="1000"/>
              </a:spcBef>
              <a:spcAft>
                <a:spcPts val="0"/>
              </a:spcAft>
              <a:buClr>
                <a:schemeClr val="dk1"/>
              </a:buClr>
              <a:buSzPts val="1800"/>
              <a:buChar char="•"/>
            </a:pPr>
            <a:r>
              <a:rPr lang="en-US" sz="1600" dirty="0">
                <a:ea typeface="Arial"/>
                <a:cs typeface="Calibri" panose="020F0502020204030204" pitchFamily="34" charset="0"/>
                <a:sym typeface="Arial"/>
              </a:rPr>
              <a:t>Depending on the Program or Project, NASA also provides launch service support such as the rideshare option for SWFO-L1, which will be launched with NASA’s IMAP in 2025.</a:t>
            </a:r>
          </a:p>
          <a:p>
            <a:pPr marL="457200" lvl="0" indent="-342900" algn="l" rtl="0">
              <a:lnSpc>
                <a:spcPct val="90000"/>
              </a:lnSpc>
              <a:spcBef>
                <a:spcPts val="1000"/>
              </a:spcBef>
              <a:spcAft>
                <a:spcPts val="0"/>
              </a:spcAft>
              <a:buClr>
                <a:schemeClr val="dk1"/>
              </a:buClr>
              <a:buSzPts val="1800"/>
              <a:buChar char="•"/>
            </a:pPr>
            <a:r>
              <a:rPr lang="en-US" sz="1600" dirty="0">
                <a:ea typeface="Arial"/>
                <a:cs typeface="Calibri" panose="020F0502020204030204" pitchFamily="34" charset="0"/>
                <a:sym typeface="Arial"/>
              </a:rPr>
              <a:t>NASA also provides gap mitigation options such as, historically, ACE, SOHO, and STEREO observations; and in the future, PUNCH and IMAP datastreams.</a:t>
            </a:r>
            <a:endParaRPr lang="en-US" sz="1000" dirty="0">
              <a:ea typeface="Arial"/>
              <a:cs typeface="Calibri" panose="020F0502020204030204" pitchFamily="34" charset="0"/>
              <a:sym typeface="Arial"/>
            </a:endParaRPr>
          </a:p>
        </p:txBody>
      </p:sp>
      <p:sp>
        <p:nvSpPr>
          <p:cNvPr id="2" name="Footer Placeholder 1">
            <a:extLst>
              <a:ext uri="{FF2B5EF4-FFF2-40B4-BE49-F238E27FC236}">
                <a16:creationId xmlns:a16="http://schemas.microsoft.com/office/drawing/2014/main" id="{458687F2-E434-48E8-9D85-394E3374C9E6}"/>
              </a:ext>
            </a:extLst>
          </p:cNvPr>
          <p:cNvSpPr>
            <a:spLocks noGrp="1"/>
          </p:cNvSpPr>
          <p:nvPr>
            <p:ph type="ftr" sz="quarter" idx="3"/>
          </p:nvPr>
        </p:nvSpPr>
        <p:spPr/>
        <p:txBody>
          <a:bodyPr/>
          <a:lstStyle/>
          <a:p>
            <a:r>
              <a:rPr lang="en-US" dirty="0"/>
              <a:t>Presentation to SAT, August 2023</a:t>
            </a:r>
          </a:p>
        </p:txBody>
      </p:sp>
      <p:pic>
        <p:nvPicPr>
          <p:cNvPr id="5" name="Picture 4">
            <a:extLst>
              <a:ext uri="{FF2B5EF4-FFF2-40B4-BE49-F238E27FC236}">
                <a16:creationId xmlns:a16="http://schemas.microsoft.com/office/drawing/2014/main" id="{AE3812B5-5D7A-4460-8ED5-7F5C41F8886F}"/>
              </a:ext>
            </a:extLst>
          </p:cNvPr>
          <p:cNvPicPr>
            <a:picLocks noChangeAspect="1"/>
          </p:cNvPicPr>
          <p:nvPr/>
        </p:nvPicPr>
        <p:blipFill>
          <a:blip r:embed="rId3"/>
          <a:stretch>
            <a:fillRect/>
          </a:stretch>
        </p:blipFill>
        <p:spPr>
          <a:xfrm>
            <a:off x="9827003" y="4089033"/>
            <a:ext cx="2253460" cy="2253460"/>
          </a:xfrm>
          <a:prstGeom prst="rect">
            <a:avLst/>
          </a:prstGeom>
        </p:spPr>
      </p:pic>
      <p:pic>
        <p:nvPicPr>
          <p:cNvPr id="6" name="Picture 5">
            <a:extLst>
              <a:ext uri="{FF2B5EF4-FFF2-40B4-BE49-F238E27FC236}">
                <a16:creationId xmlns:a16="http://schemas.microsoft.com/office/drawing/2014/main" id="{6A404F5E-CA65-41AC-84C4-E0B76A1A6921}"/>
              </a:ext>
            </a:extLst>
          </p:cNvPr>
          <p:cNvPicPr>
            <a:picLocks noChangeAspect="1"/>
          </p:cNvPicPr>
          <p:nvPr/>
        </p:nvPicPr>
        <p:blipFill rotWithShape="1">
          <a:blip r:embed="rId4"/>
          <a:srcRect t="618"/>
          <a:stretch/>
        </p:blipFill>
        <p:spPr>
          <a:xfrm>
            <a:off x="10453774" y="1598740"/>
            <a:ext cx="999918" cy="2381053"/>
          </a:xfrm>
          <a:prstGeom prst="rect">
            <a:avLst/>
          </a:prstGeom>
          <a:ln>
            <a:noFill/>
          </a:ln>
        </p:spPr>
      </p:pic>
      <p:sp>
        <p:nvSpPr>
          <p:cNvPr id="9" name="TextBox 8">
            <a:extLst>
              <a:ext uri="{FF2B5EF4-FFF2-40B4-BE49-F238E27FC236}">
                <a16:creationId xmlns:a16="http://schemas.microsoft.com/office/drawing/2014/main" id="{6CE6D588-698E-4529-B8EE-51B535644F79}"/>
              </a:ext>
            </a:extLst>
          </p:cNvPr>
          <p:cNvSpPr txBox="1"/>
          <p:nvPr/>
        </p:nvSpPr>
        <p:spPr>
          <a:xfrm>
            <a:off x="8248295" y="1973127"/>
            <a:ext cx="1816579" cy="738664"/>
          </a:xfrm>
          <a:prstGeom prst="rect">
            <a:avLst/>
          </a:prstGeom>
          <a:noFill/>
        </p:spPr>
        <p:txBody>
          <a:bodyPr wrap="square" rtlCol="0">
            <a:spAutoFit/>
          </a:bodyPr>
          <a:lstStyle/>
          <a:p>
            <a:r>
              <a:rPr lang="en-US" dirty="0"/>
              <a:t>NASA/SMD’s Rideshare program: SWFO-L1 and IMAP</a:t>
            </a:r>
          </a:p>
        </p:txBody>
      </p:sp>
      <p:sp>
        <p:nvSpPr>
          <p:cNvPr id="12" name="TextBox 11">
            <a:extLst>
              <a:ext uri="{FF2B5EF4-FFF2-40B4-BE49-F238E27FC236}">
                <a16:creationId xmlns:a16="http://schemas.microsoft.com/office/drawing/2014/main" id="{5AE3611C-D4A7-46DE-8138-FCD879240023}"/>
              </a:ext>
            </a:extLst>
          </p:cNvPr>
          <p:cNvSpPr txBox="1"/>
          <p:nvPr/>
        </p:nvSpPr>
        <p:spPr>
          <a:xfrm>
            <a:off x="8219720" y="4592866"/>
            <a:ext cx="1816579" cy="954107"/>
          </a:xfrm>
          <a:prstGeom prst="rect">
            <a:avLst/>
          </a:prstGeom>
          <a:noFill/>
        </p:spPr>
        <p:txBody>
          <a:bodyPr wrap="square" rtlCol="0">
            <a:spAutoFit/>
          </a:bodyPr>
          <a:lstStyle/>
          <a:p>
            <a:r>
              <a:rPr lang="en-US" dirty="0"/>
              <a:t>NOAA operational use of NASA’s SOHO/LASCO imagery</a:t>
            </a:r>
          </a:p>
        </p:txBody>
      </p:sp>
    </p:spTree>
    <p:extLst>
      <p:ext uri="{BB962C8B-B14F-4D97-AF65-F5344CB8AC3E}">
        <p14:creationId xmlns:p14="http://schemas.microsoft.com/office/powerpoint/2010/main" val="15344746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8"/>
          <p:cNvSpPr txBox="1">
            <a:spLocks noGrp="1"/>
          </p:cNvSpPr>
          <p:nvPr>
            <p:ph type="title"/>
          </p:nvPr>
        </p:nvSpPr>
        <p:spPr>
          <a:xfrm>
            <a:off x="1138988" y="369099"/>
            <a:ext cx="10214811" cy="870117"/>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800"/>
              <a:buNone/>
            </a:pPr>
            <a:r>
              <a:rPr lang="en-US" b="1" dirty="0"/>
              <a:t>SWFO Status</a:t>
            </a:r>
            <a:endParaRPr dirty="0"/>
          </a:p>
        </p:txBody>
      </p:sp>
      <p:sp>
        <p:nvSpPr>
          <p:cNvPr id="66" name="Google Shape;66;p18"/>
          <p:cNvSpPr txBox="1">
            <a:spLocks noGrp="1"/>
          </p:cNvSpPr>
          <p:nvPr>
            <p:ph type="body" idx="1"/>
          </p:nvPr>
        </p:nvSpPr>
        <p:spPr>
          <a:xfrm>
            <a:off x="249383" y="1330039"/>
            <a:ext cx="8408488" cy="4652963"/>
          </a:xfrm>
          <a:prstGeom prst="rect">
            <a:avLst/>
          </a:prstGeom>
          <a:noFill/>
          <a:ln>
            <a:noFill/>
          </a:ln>
        </p:spPr>
        <p:txBody>
          <a:bodyPr spcFirstLastPara="1" wrap="square" lIns="91425" tIns="45700" rIns="91425" bIns="45700" anchor="t" anchorCtr="0">
            <a:noAutofit/>
          </a:bodyPr>
          <a:lstStyle/>
          <a:p>
            <a:pPr marL="457200" lvl="0" indent="-342900" algn="l" rtl="0">
              <a:lnSpc>
                <a:spcPct val="90000"/>
              </a:lnSpc>
              <a:spcBef>
                <a:spcPts val="1000"/>
              </a:spcBef>
              <a:spcAft>
                <a:spcPts val="0"/>
              </a:spcAft>
              <a:buClr>
                <a:schemeClr val="dk1"/>
              </a:buClr>
              <a:buSzPts val="1800"/>
              <a:buChar char="•"/>
            </a:pPr>
            <a:r>
              <a:rPr lang="en-US" sz="1400" dirty="0">
                <a:ea typeface="Arial"/>
                <a:cs typeface="Calibri" panose="020F0502020204030204" pitchFamily="34" charset="0"/>
                <a:sym typeface="Arial"/>
              </a:rPr>
              <a:t>SWFO has passed DOC Milestone 2 and is in NASA’s Project Phase D. It passed the Mission Operations Readiness (MOR) review in June 2023 and is preparing for the System Integration Review (SIR) in October 2023.</a:t>
            </a:r>
          </a:p>
          <a:p>
            <a:pPr marL="457200" lvl="0" indent="-342900" algn="l" rtl="0">
              <a:lnSpc>
                <a:spcPct val="90000"/>
              </a:lnSpc>
              <a:spcBef>
                <a:spcPts val="1000"/>
              </a:spcBef>
              <a:spcAft>
                <a:spcPts val="0"/>
              </a:spcAft>
              <a:buClr>
                <a:schemeClr val="dk1"/>
              </a:buClr>
              <a:buSzPts val="1800"/>
              <a:buChar char="•"/>
            </a:pPr>
            <a:r>
              <a:rPr lang="en-US" sz="1400" dirty="0">
                <a:ea typeface="Arial"/>
                <a:cs typeface="Calibri" panose="020F0502020204030204" pitchFamily="34" charset="0"/>
                <a:sym typeface="Arial"/>
              </a:rPr>
              <a:t>Requirements for coronal and heliospheric observations were formulated with direct feedback from SWPC. Several are designated as Key Performance Parameters (KPP) used to define mission success.</a:t>
            </a:r>
          </a:p>
          <a:p>
            <a:pPr marL="457200" lvl="0" indent="-342900" algn="l" rtl="0">
              <a:lnSpc>
                <a:spcPct val="90000"/>
              </a:lnSpc>
              <a:spcBef>
                <a:spcPts val="1000"/>
              </a:spcBef>
              <a:spcAft>
                <a:spcPts val="0"/>
              </a:spcAft>
              <a:buClr>
                <a:schemeClr val="dk1"/>
              </a:buClr>
              <a:buSzPts val="1800"/>
              <a:buChar char="•"/>
            </a:pPr>
            <a:r>
              <a:rPr lang="en-US" sz="1400" dirty="0">
                <a:ea typeface="Arial"/>
                <a:cs typeface="Calibri" panose="020F0502020204030204" pitchFamily="34" charset="0"/>
                <a:sym typeface="Arial"/>
              </a:rPr>
              <a:t>SWFO has two flight components: a coronagraph at GEO on board GOES-U; and an observatory with a second coronagraph and in situ instruments at L1.</a:t>
            </a:r>
          </a:p>
          <a:p>
            <a:pPr marL="457200" lvl="0" indent="-342900" algn="l" rtl="0">
              <a:lnSpc>
                <a:spcPct val="90000"/>
              </a:lnSpc>
              <a:spcBef>
                <a:spcPts val="1000"/>
              </a:spcBef>
              <a:spcAft>
                <a:spcPts val="0"/>
              </a:spcAft>
              <a:buClr>
                <a:schemeClr val="dk1"/>
              </a:buClr>
              <a:buSzPts val="1800"/>
              <a:buChar char="•"/>
            </a:pPr>
            <a:r>
              <a:rPr lang="en-US" sz="1400" dirty="0">
                <a:ea typeface="Arial"/>
                <a:cs typeface="Calibri" panose="020F0502020204030204" pitchFamily="34" charset="0"/>
                <a:sym typeface="Arial"/>
              </a:rPr>
              <a:t>The first Compact Coronagraph (CCOR-1) has been integrated on GOES-U and is in the process of end-to-end and other tests such as the Data Operations Exercises later this year. Launch is planned for April 2024.</a:t>
            </a:r>
          </a:p>
          <a:p>
            <a:pPr marL="457200" lvl="0" indent="-342900" algn="l" rtl="0">
              <a:lnSpc>
                <a:spcPct val="90000"/>
              </a:lnSpc>
              <a:spcBef>
                <a:spcPts val="1000"/>
              </a:spcBef>
              <a:spcAft>
                <a:spcPts val="0"/>
              </a:spcAft>
              <a:buClr>
                <a:schemeClr val="dk1"/>
              </a:buClr>
              <a:buSzPts val="1800"/>
              <a:buChar char="•"/>
            </a:pPr>
            <a:r>
              <a:rPr lang="en-US" sz="1400" dirty="0">
                <a:ea typeface="Arial"/>
                <a:cs typeface="Calibri" panose="020F0502020204030204" pitchFamily="34" charset="0"/>
                <a:sym typeface="Arial"/>
              </a:rPr>
              <a:t>SWFO-L1 is planned for launch in February 2025 in a rideshare with NASA’s IMAP. The instruments on SWFO-L1 are going through their Pre-Environmental Reviews (PER) this summer.</a:t>
            </a:r>
          </a:p>
          <a:p>
            <a:pPr marL="457200" lvl="0" indent="-342900" algn="l" rtl="0">
              <a:lnSpc>
                <a:spcPct val="90000"/>
              </a:lnSpc>
              <a:spcBef>
                <a:spcPts val="1000"/>
              </a:spcBef>
              <a:spcAft>
                <a:spcPts val="0"/>
              </a:spcAft>
              <a:buClr>
                <a:schemeClr val="dk1"/>
              </a:buClr>
              <a:buSzPts val="1800"/>
              <a:buChar char="•"/>
            </a:pPr>
            <a:r>
              <a:rPr lang="en-US" sz="1400" dirty="0">
                <a:ea typeface="Arial"/>
                <a:cs typeface="Calibri" panose="020F0502020204030204" pitchFamily="34" charset="0"/>
                <a:sym typeface="Arial"/>
              </a:rPr>
              <a:t>The Ground Segment is building new antennas at Wallops and Fairmont, WV; and builds or leases antennas in OCONUS locations such as Australia and S. Europe. It leverages the NOAA Ground Enterprise, specifically several key GOES-R Ground Segment Project functions. It continues DSCOVR’s Real Time Solar Wind network (RTSWnet) via agreements with Germany, Japan, and Korea (others pending).</a:t>
            </a:r>
          </a:p>
          <a:p>
            <a:pPr marL="457200" lvl="0" indent="-342900" algn="l" rtl="0">
              <a:lnSpc>
                <a:spcPct val="90000"/>
              </a:lnSpc>
              <a:spcBef>
                <a:spcPts val="1000"/>
              </a:spcBef>
              <a:spcAft>
                <a:spcPts val="0"/>
              </a:spcAft>
              <a:buClr>
                <a:schemeClr val="dk1"/>
              </a:buClr>
              <a:buSzPts val="1800"/>
              <a:buChar char="•"/>
            </a:pPr>
            <a:r>
              <a:rPr lang="en-US" sz="1400" dirty="0">
                <a:ea typeface="Arial"/>
                <a:cs typeface="Calibri" panose="020F0502020204030204" pitchFamily="34" charset="0"/>
                <a:sym typeface="Arial"/>
              </a:rPr>
              <a:t>Product Generation and Distribution is implemented at SWPC and NCEI with archive and access  at NCCF. </a:t>
            </a:r>
            <a:endParaRPr lang="en-US" sz="900" dirty="0">
              <a:ea typeface="Arial"/>
              <a:cs typeface="Calibri" panose="020F0502020204030204" pitchFamily="34" charset="0"/>
              <a:sym typeface="Arial"/>
            </a:endParaRPr>
          </a:p>
        </p:txBody>
      </p:sp>
      <p:sp>
        <p:nvSpPr>
          <p:cNvPr id="2" name="Footer Placeholder 1">
            <a:extLst>
              <a:ext uri="{FF2B5EF4-FFF2-40B4-BE49-F238E27FC236}">
                <a16:creationId xmlns:a16="http://schemas.microsoft.com/office/drawing/2014/main" id="{458687F2-E434-48E8-9D85-394E3374C9E6}"/>
              </a:ext>
            </a:extLst>
          </p:cNvPr>
          <p:cNvSpPr>
            <a:spLocks noGrp="1"/>
          </p:cNvSpPr>
          <p:nvPr>
            <p:ph type="ftr" sz="quarter" idx="3"/>
          </p:nvPr>
        </p:nvSpPr>
        <p:spPr>
          <a:xfrm>
            <a:off x="4829532" y="6512753"/>
            <a:ext cx="5076069" cy="322512"/>
          </a:xfrm>
        </p:spPr>
        <p:txBody>
          <a:bodyPr/>
          <a:lstStyle/>
          <a:p>
            <a:r>
              <a:rPr lang="en-US" dirty="0"/>
              <a:t>Presentation to SAT, August 2023</a:t>
            </a:r>
          </a:p>
        </p:txBody>
      </p:sp>
      <p:pic>
        <p:nvPicPr>
          <p:cNvPr id="13" name="Picture 12">
            <a:extLst>
              <a:ext uri="{FF2B5EF4-FFF2-40B4-BE49-F238E27FC236}">
                <a16:creationId xmlns:a16="http://schemas.microsoft.com/office/drawing/2014/main" id="{483994C2-0CA6-42B9-8D53-E68F35EAC34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44174" y="1509198"/>
            <a:ext cx="2505363" cy="2222895"/>
          </a:xfrm>
          <a:prstGeom prst="rect">
            <a:avLst/>
          </a:prstGeom>
        </p:spPr>
      </p:pic>
      <p:sp>
        <p:nvSpPr>
          <p:cNvPr id="14" name="TextBox 13">
            <a:extLst>
              <a:ext uri="{FF2B5EF4-FFF2-40B4-BE49-F238E27FC236}">
                <a16:creationId xmlns:a16="http://schemas.microsoft.com/office/drawing/2014/main" id="{5C1A5154-97B0-46A7-9507-FAAD58B180AA}"/>
              </a:ext>
            </a:extLst>
          </p:cNvPr>
          <p:cNvSpPr txBox="1"/>
          <p:nvPr/>
        </p:nvSpPr>
        <p:spPr>
          <a:xfrm>
            <a:off x="8676673" y="3740249"/>
            <a:ext cx="3440365" cy="307777"/>
          </a:xfrm>
          <a:prstGeom prst="rect">
            <a:avLst/>
          </a:prstGeom>
          <a:noFill/>
        </p:spPr>
        <p:txBody>
          <a:bodyPr wrap="none" rtlCol="0">
            <a:spAutoFit/>
          </a:bodyPr>
          <a:lstStyle/>
          <a:p>
            <a:r>
              <a:rPr lang="en-US" dirty="0"/>
              <a:t>Schematic of SWFO-L1 (Ball Aerospace)</a:t>
            </a:r>
          </a:p>
        </p:txBody>
      </p:sp>
      <p:pic>
        <p:nvPicPr>
          <p:cNvPr id="2050" name="Picture 2" descr="A large satellite dish being constructed&#10;&#10;Description automatically generated">
            <a:extLst>
              <a:ext uri="{FF2B5EF4-FFF2-40B4-BE49-F238E27FC236}">
                <a16:creationId xmlns:a16="http://schemas.microsoft.com/office/drawing/2014/main" id="{5357383B-697D-4EE4-90E2-665E85020F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33133" y="4202966"/>
            <a:ext cx="2727445" cy="1834432"/>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DCE63C30-C740-4AF6-9E00-7805F2BFDBC2}"/>
              </a:ext>
            </a:extLst>
          </p:cNvPr>
          <p:cNvSpPr txBox="1"/>
          <p:nvPr/>
        </p:nvSpPr>
        <p:spPr>
          <a:xfrm>
            <a:off x="8761632" y="6075517"/>
            <a:ext cx="3270447" cy="307777"/>
          </a:xfrm>
          <a:prstGeom prst="rect">
            <a:avLst/>
          </a:prstGeom>
          <a:noFill/>
        </p:spPr>
        <p:txBody>
          <a:bodyPr wrap="none" rtlCol="0">
            <a:spAutoFit/>
          </a:bodyPr>
          <a:lstStyle/>
          <a:p>
            <a:r>
              <a:rPr lang="en-US" dirty="0"/>
              <a:t>New antenna being assembled at CBU</a:t>
            </a:r>
          </a:p>
        </p:txBody>
      </p:sp>
    </p:spTree>
    <p:extLst>
      <p:ext uri="{BB962C8B-B14F-4D97-AF65-F5344CB8AC3E}">
        <p14:creationId xmlns:p14="http://schemas.microsoft.com/office/powerpoint/2010/main" val="31428090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3" name="Title 2">
            <a:extLst>
              <a:ext uri="{FF2B5EF4-FFF2-40B4-BE49-F238E27FC236}">
                <a16:creationId xmlns:a16="http://schemas.microsoft.com/office/drawing/2014/main" id="{0F4DF4E4-3069-4FA7-87D2-466A371DE28A}"/>
              </a:ext>
            </a:extLst>
          </p:cNvPr>
          <p:cNvSpPr>
            <a:spLocks noGrp="1"/>
          </p:cNvSpPr>
          <p:nvPr>
            <p:ph type="title"/>
          </p:nvPr>
        </p:nvSpPr>
        <p:spPr>
          <a:xfrm>
            <a:off x="1015163" y="358767"/>
            <a:ext cx="10214811" cy="870117"/>
          </a:xfrm>
        </p:spPr>
        <p:txBody>
          <a:bodyPr/>
          <a:lstStyle/>
          <a:p>
            <a:pPr algn="ctr"/>
            <a:r>
              <a:rPr lang="en-US" b="1" dirty="0">
                <a:latin typeface="+mj-lt"/>
              </a:rPr>
              <a:t>SWFO-L1: Concept of Operations</a:t>
            </a:r>
          </a:p>
        </p:txBody>
      </p:sp>
      <p:sp>
        <p:nvSpPr>
          <p:cNvPr id="9" name="Footer Placeholder 1">
            <a:extLst>
              <a:ext uri="{FF2B5EF4-FFF2-40B4-BE49-F238E27FC236}">
                <a16:creationId xmlns:a16="http://schemas.microsoft.com/office/drawing/2014/main" id="{212F69AA-248C-470F-8F0E-9E80BA882FA0}"/>
              </a:ext>
            </a:extLst>
          </p:cNvPr>
          <p:cNvSpPr txBox="1">
            <a:spLocks/>
          </p:cNvSpPr>
          <p:nvPr/>
        </p:nvSpPr>
        <p:spPr>
          <a:xfrm>
            <a:off x="4829532" y="6512753"/>
            <a:ext cx="5076069" cy="32251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dirty="0">
                <a:solidFill>
                  <a:schemeClr val="bg1"/>
                </a:solidFill>
              </a:rPr>
              <a:t>Presentation to SAT, August 2023</a:t>
            </a:r>
          </a:p>
        </p:txBody>
      </p:sp>
      <p:grpSp>
        <p:nvGrpSpPr>
          <p:cNvPr id="8" name="Group 7">
            <a:extLst>
              <a:ext uri="{FF2B5EF4-FFF2-40B4-BE49-F238E27FC236}">
                <a16:creationId xmlns:a16="http://schemas.microsoft.com/office/drawing/2014/main" id="{10AF8D30-2B95-CDF6-A26A-F4F3ACBB0559}"/>
              </a:ext>
            </a:extLst>
          </p:cNvPr>
          <p:cNvGrpSpPr/>
          <p:nvPr/>
        </p:nvGrpSpPr>
        <p:grpSpPr>
          <a:xfrm>
            <a:off x="1473199" y="1404379"/>
            <a:ext cx="9245601" cy="5394220"/>
            <a:chOff x="1473199" y="1441329"/>
            <a:chExt cx="9245601" cy="5394220"/>
          </a:xfrm>
        </p:grpSpPr>
        <p:pic>
          <p:nvPicPr>
            <p:cNvPr id="12" name="Picture 11">
              <a:extLst>
                <a:ext uri="{FF2B5EF4-FFF2-40B4-BE49-F238E27FC236}">
                  <a16:creationId xmlns:a16="http://schemas.microsoft.com/office/drawing/2014/main" id="{73014B49-3E66-4F11-8447-54055FFFCF37}"/>
                </a:ext>
              </a:extLst>
            </p:cNvPr>
            <p:cNvPicPr>
              <a:picLocks noChangeAspect="1"/>
            </p:cNvPicPr>
            <p:nvPr/>
          </p:nvPicPr>
          <p:blipFill>
            <a:blip r:embed="rId3"/>
            <a:stretch>
              <a:fillRect/>
            </a:stretch>
          </p:blipFill>
          <p:spPr>
            <a:xfrm>
              <a:off x="1473199" y="1441329"/>
              <a:ext cx="9245601" cy="5394220"/>
            </a:xfrm>
            <a:prstGeom prst="rect">
              <a:avLst/>
            </a:prstGeom>
          </p:spPr>
        </p:pic>
        <p:pic>
          <p:nvPicPr>
            <p:cNvPr id="7" name="Picture 6">
              <a:extLst>
                <a:ext uri="{FF2B5EF4-FFF2-40B4-BE49-F238E27FC236}">
                  <a16:creationId xmlns:a16="http://schemas.microsoft.com/office/drawing/2014/main" id="{420B4249-80FE-89EE-2BB1-8A994E143286}"/>
                </a:ext>
              </a:extLst>
            </p:cNvPr>
            <p:cNvPicPr>
              <a:picLocks noChangeAspect="1"/>
            </p:cNvPicPr>
            <p:nvPr/>
          </p:nvPicPr>
          <p:blipFill>
            <a:blip r:embed="rId4"/>
            <a:stretch>
              <a:fillRect/>
            </a:stretch>
          </p:blipFill>
          <p:spPr>
            <a:xfrm>
              <a:off x="2993571" y="5821334"/>
              <a:ext cx="824823" cy="590353"/>
            </a:xfrm>
            <a:prstGeom prst="rect">
              <a:avLst/>
            </a:prstGeom>
          </p:spPr>
        </p:pic>
      </p:grpSp>
    </p:spTree>
    <p:extLst>
      <p:ext uri="{BB962C8B-B14F-4D97-AF65-F5344CB8AC3E}">
        <p14:creationId xmlns:p14="http://schemas.microsoft.com/office/powerpoint/2010/main" val="27169699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69D16-3477-43EA-9096-BC75A1A24A03}"/>
              </a:ext>
            </a:extLst>
          </p:cNvPr>
          <p:cNvSpPr>
            <a:spLocks noGrp="1"/>
          </p:cNvSpPr>
          <p:nvPr>
            <p:ph type="title"/>
          </p:nvPr>
        </p:nvSpPr>
        <p:spPr>
          <a:xfrm>
            <a:off x="1155032" y="365126"/>
            <a:ext cx="10732168" cy="886159"/>
          </a:xfrm>
        </p:spPr>
        <p:txBody>
          <a:bodyPr/>
          <a:lstStyle/>
          <a:p>
            <a:pPr algn="ctr"/>
            <a:r>
              <a:rPr lang="en-US" b="1" dirty="0">
                <a:latin typeface="+mj-lt"/>
              </a:rPr>
              <a:t>SWFO Program: Heliophysics Instruments</a:t>
            </a:r>
          </a:p>
        </p:txBody>
      </p:sp>
      <p:sp>
        <p:nvSpPr>
          <p:cNvPr id="3" name="Google Shape;402;p5">
            <a:extLst>
              <a:ext uri="{FF2B5EF4-FFF2-40B4-BE49-F238E27FC236}">
                <a16:creationId xmlns:a16="http://schemas.microsoft.com/office/drawing/2014/main" id="{91DA3E8A-D3AA-42A4-ADDE-9546FEE2088E}"/>
              </a:ext>
            </a:extLst>
          </p:cNvPr>
          <p:cNvSpPr txBox="1"/>
          <p:nvPr/>
        </p:nvSpPr>
        <p:spPr>
          <a:xfrm>
            <a:off x="3571476" y="1417541"/>
            <a:ext cx="5070593" cy="1661963"/>
          </a:xfrm>
          <a:prstGeom prst="rect">
            <a:avLst/>
          </a:prstGeom>
          <a:solidFill>
            <a:schemeClr val="bg1"/>
          </a:solidFill>
          <a:ln>
            <a:noFill/>
          </a:ln>
        </p:spPr>
        <p:txBody>
          <a:bodyPr spcFirstLastPara="1" wrap="square" lIns="91425" tIns="91425" rIns="91425" bIns="91425" anchor="t" anchorCtr="0">
            <a:spAutoFit/>
          </a:bodyPr>
          <a:lstStyle/>
          <a:p>
            <a:pPr marL="69850" marR="0" lvl="0" indent="0" algn="l" defTabSz="914400" rtl="0" eaLnBrk="1" fontAlgn="auto" latinLnBrk="0" hangingPunct="1">
              <a:lnSpc>
                <a:spcPct val="100000"/>
              </a:lnSpc>
              <a:spcBef>
                <a:spcPts val="0"/>
              </a:spcBef>
              <a:spcAft>
                <a:spcPts val="0"/>
              </a:spcAft>
              <a:buClr>
                <a:srgbClr val="000000"/>
              </a:buClr>
              <a:buSzPts val="2500"/>
              <a:buFont typeface="Arial"/>
              <a:buNone/>
              <a:tabLst/>
              <a:defRPr/>
            </a:pPr>
            <a:r>
              <a:rPr kumimoji="0" lang="en-US" sz="1600" b="1" i="0" u="none" strike="noStrike" kern="0" cap="none" spc="0" normalizeH="0" baseline="0" noProof="0" dirty="0">
                <a:ln>
                  <a:noFill/>
                </a:ln>
                <a:solidFill>
                  <a:srgbClr val="010078"/>
                </a:solidFill>
                <a:effectLst/>
                <a:uLnTx/>
                <a:uFillTx/>
                <a:latin typeface="Arial"/>
                <a:ea typeface="Calibri"/>
                <a:cs typeface="Calibri"/>
                <a:sym typeface="Calibri"/>
              </a:rPr>
              <a:t>Compact Coronagraphs (CCORs): </a:t>
            </a:r>
            <a:r>
              <a:rPr kumimoji="0" lang="en-US" sz="1600" b="0" i="0" u="none" strike="noStrike" kern="0" cap="none" spc="0" normalizeH="0" baseline="0" noProof="0" dirty="0">
                <a:ln>
                  <a:noFill/>
                </a:ln>
                <a:solidFill>
                  <a:srgbClr val="010078"/>
                </a:solidFill>
                <a:effectLst/>
                <a:uLnTx/>
                <a:uFillTx/>
                <a:latin typeface="Arial"/>
                <a:ea typeface="Calibri"/>
                <a:cs typeface="Calibri"/>
                <a:sym typeface="Calibri"/>
              </a:rPr>
              <a:t>Developed by the Naval Research Lab (NRL), the telescope will be used to observe the solar corona and detect coronal mass ejections (CMEs),CIRs and other structures.  CCOR-1 will fly on the GOES-U satellite (2024) and a nearly identical CCOR-2 on SWFO-L1 (2025).</a:t>
            </a:r>
            <a:endParaRPr kumimoji="0" sz="1600" b="0" i="0" u="none" strike="noStrike" kern="0" cap="none" spc="0" normalizeH="0" baseline="0" noProof="0" dirty="0">
              <a:ln>
                <a:noFill/>
              </a:ln>
              <a:solidFill>
                <a:srgbClr val="010078"/>
              </a:solidFill>
              <a:effectLst/>
              <a:uLnTx/>
              <a:uFillTx/>
              <a:latin typeface="Arial"/>
              <a:ea typeface="Calibri"/>
              <a:cs typeface="Calibri"/>
              <a:sym typeface="Calibri"/>
            </a:endParaRPr>
          </a:p>
        </p:txBody>
      </p:sp>
      <p:sp>
        <p:nvSpPr>
          <p:cNvPr id="4" name="Google Shape;402;p5">
            <a:extLst>
              <a:ext uri="{FF2B5EF4-FFF2-40B4-BE49-F238E27FC236}">
                <a16:creationId xmlns:a16="http://schemas.microsoft.com/office/drawing/2014/main" id="{78CBB95F-C08C-436C-95A5-B0A5F8125A82}"/>
              </a:ext>
            </a:extLst>
          </p:cNvPr>
          <p:cNvSpPr txBox="1"/>
          <p:nvPr/>
        </p:nvSpPr>
        <p:spPr>
          <a:xfrm>
            <a:off x="7935870" y="3281553"/>
            <a:ext cx="3657600" cy="1169521"/>
          </a:xfrm>
          <a:prstGeom prst="rect">
            <a:avLst/>
          </a:prstGeom>
          <a:noFill/>
          <a:ln>
            <a:noFill/>
          </a:ln>
        </p:spPr>
        <p:txBody>
          <a:bodyPr spcFirstLastPara="1" wrap="square" lIns="91425" tIns="91425" rIns="91425" bIns="91425" anchor="t" anchorCtr="0">
            <a:spAutoFit/>
          </a:bodyPr>
          <a:lstStyle/>
          <a:p>
            <a:pPr marL="69850" marR="0" lvl="0" indent="0" algn="l" defTabSz="914400" rtl="0" eaLnBrk="1" fontAlgn="auto" latinLnBrk="0" hangingPunct="1">
              <a:lnSpc>
                <a:spcPct val="100000"/>
              </a:lnSpc>
              <a:spcBef>
                <a:spcPts val="0"/>
              </a:spcBef>
              <a:spcAft>
                <a:spcPts val="0"/>
              </a:spcAft>
              <a:buClr>
                <a:srgbClr val="000000"/>
              </a:buClr>
              <a:buSzPts val="2500"/>
              <a:buFont typeface="Arial"/>
              <a:buNone/>
              <a:tabLst/>
              <a:defRPr/>
            </a:pPr>
            <a:r>
              <a:rPr kumimoji="0" lang="en-US" sz="1600" b="1" i="0" u="none" strike="noStrike" kern="0" cap="none" spc="0" normalizeH="0" baseline="0" noProof="0" dirty="0">
                <a:ln>
                  <a:noFill/>
                </a:ln>
                <a:solidFill>
                  <a:srgbClr val="010078"/>
                </a:solidFill>
                <a:effectLst/>
                <a:uLnTx/>
                <a:uFillTx/>
                <a:latin typeface="Arial"/>
                <a:ea typeface="Calibri"/>
                <a:cs typeface="Calibri"/>
                <a:sym typeface="Calibri"/>
              </a:rPr>
              <a:t>Magnetometer (MAG): </a:t>
            </a:r>
            <a:r>
              <a:rPr kumimoji="0" lang="en-US" sz="1600" b="0" i="0" u="none" strike="noStrike" kern="0" cap="none" spc="0" normalizeH="0" baseline="0" noProof="0" dirty="0">
                <a:ln>
                  <a:noFill/>
                </a:ln>
                <a:solidFill>
                  <a:srgbClr val="010078"/>
                </a:solidFill>
                <a:effectLst/>
                <a:uLnTx/>
                <a:uFillTx/>
                <a:latin typeface="Arial"/>
                <a:ea typeface="Calibri"/>
                <a:cs typeface="Calibri"/>
                <a:sym typeface="Calibri"/>
              </a:rPr>
              <a:t>Developed by the University of New Hampshire and SwRI, it will measure the interplanetary magnetic field.</a:t>
            </a:r>
            <a:endParaRPr kumimoji="0" sz="1600" b="0" i="0" u="none" strike="noStrike" kern="0" cap="none" spc="0" normalizeH="0" baseline="0" noProof="0" dirty="0">
              <a:ln>
                <a:noFill/>
              </a:ln>
              <a:solidFill>
                <a:srgbClr val="010078"/>
              </a:solidFill>
              <a:effectLst/>
              <a:uLnTx/>
              <a:uFillTx/>
              <a:latin typeface="Arial"/>
              <a:ea typeface="Calibri"/>
              <a:cs typeface="Calibri"/>
              <a:sym typeface="Calibri"/>
            </a:endParaRPr>
          </a:p>
        </p:txBody>
      </p:sp>
      <p:cxnSp>
        <p:nvCxnSpPr>
          <p:cNvPr id="5" name="Straight Connector 4">
            <a:extLst>
              <a:ext uri="{FF2B5EF4-FFF2-40B4-BE49-F238E27FC236}">
                <a16:creationId xmlns:a16="http://schemas.microsoft.com/office/drawing/2014/main" id="{460DAE7A-2CB6-4EDB-BCFB-84C08621672D}"/>
              </a:ext>
            </a:extLst>
          </p:cNvPr>
          <p:cNvCxnSpPr/>
          <p:nvPr/>
        </p:nvCxnSpPr>
        <p:spPr>
          <a:xfrm flipV="1">
            <a:off x="428359" y="3234418"/>
            <a:ext cx="10972800" cy="4038"/>
          </a:xfrm>
          <a:prstGeom prst="line">
            <a:avLst/>
          </a:prstGeom>
          <a:ln w="25400">
            <a:solidFill>
              <a:srgbClr val="124163"/>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4D320B56-4FD8-4E33-9132-DDDA966A3EA8}"/>
              </a:ext>
            </a:extLst>
          </p:cNvPr>
          <p:cNvSpPr/>
          <p:nvPr/>
        </p:nvSpPr>
        <p:spPr>
          <a:xfrm>
            <a:off x="27897" y="3281553"/>
            <a:ext cx="3836557" cy="1323439"/>
          </a:xfrm>
          <a:prstGeom prst="rect">
            <a:avLst/>
          </a:prstGeom>
        </p:spPr>
        <p:txBody>
          <a:bodyPr wrap="square">
            <a:spAutoFit/>
          </a:bodyPr>
          <a:lstStyle/>
          <a:p>
            <a:pPr marL="95250" marR="0" lvl="0" indent="0" algn="l" defTabSz="914400" rtl="0" eaLnBrk="1" fontAlgn="auto" latinLnBrk="0" hangingPunct="1">
              <a:lnSpc>
                <a:spcPct val="100000"/>
              </a:lnSpc>
              <a:spcBef>
                <a:spcPts val="0"/>
              </a:spcBef>
              <a:spcAft>
                <a:spcPts val="0"/>
              </a:spcAft>
              <a:buClr>
                <a:srgbClr val="000000"/>
              </a:buClr>
              <a:buSzPts val="2100"/>
              <a:buFont typeface="Arial"/>
              <a:buNone/>
              <a:tabLst/>
              <a:defRPr/>
            </a:pPr>
            <a:r>
              <a:rPr kumimoji="0" lang="en-US" sz="1600" b="1" i="0" u="none" strike="noStrike" kern="0" cap="none" spc="0" normalizeH="0" baseline="0" noProof="0" dirty="0">
                <a:ln>
                  <a:noFill/>
                </a:ln>
                <a:solidFill>
                  <a:srgbClr val="010078"/>
                </a:solidFill>
                <a:effectLst/>
                <a:uLnTx/>
                <a:uFillTx/>
                <a:latin typeface="Arial"/>
                <a:ea typeface="Calibri"/>
                <a:cs typeface="Calibri"/>
                <a:sym typeface="Calibri"/>
              </a:rPr>
              <a:t>Solar Wind Plasma Sensor (SWiPS): </a:t>
            </a:r>
            <a:r>
              <a:rPr kumimoji="0" lang="en-US" sz="1600" b="0" i="0" u="none" strike="noStrike" kern="0" cap="none" spc="0" normalizeH="0" baseline="0" noProof="0" dirty="0">
                <a:ln>
                  <a:noFill/>
                </a:ln>
                <a:solidFill>
                  <a:srgbClr val="010078"/>
                </a:solidFill>
                <a:effectLst/>
                <a:uLnTx/>
                <a:uFillTx/>
                <a:latin typeface="Arial"/>
                <a:ea typeface="Calibri"/>
                <a:cs typeface="Calibri"/>
                <a:sym typeface="Calibri"/>
              </a:rPr>
              <a:t>Built by Southwest Research Institute (SwRI), it will measure properties of the solar wind flowing past SWFO-L1, such as density, velocity, and temperature.</a:t>
            </a:r>
          </a:p>
        </p:txBody>
      </p:sp>
      <p:sp>
        <p:nvSpPr>
          <p:cNvPr id="7" name="Rectangle 6">
            <a:extLst>
              <a:ext uri="{FF2B5EF4-FFF2-40B4-BE49-F238E27FC236}">
                <a16:creationId xmlns:a16="http://schemas.microsoft.com/office/drawing/2014/main" id="{A36DEF0E-D0DE-417D-9E0F-9D21D9BF7DB2}"/>
              </a:ext>
            </a:extLst>
          </p:cNvPr>
          <p:cNvSpPr/>
          <p:nvPr/>
        </p:nvSpPr>
        <p:spPr>
          <a:xfrm>
            <a:off x="4182801" y="3281553"/>
            <a:ext cx="3383280" cy="1077218"/>
          </a:xfrm>
          <a:prstGeom prst="rect">
            <a:avLst/>
          </a:prstGeom>
        </p:spPr>
        <p:txBody>
          <a:bodyPr wrap="square">
            <a:spAutoFit/>
          </a:bodyPr>
          <a:lstStyle/>
          <a:p>
            <a:pPr marL="95250" marR="0" lvl="0" indent="0" algn="l" defTabSz="914400" rtl="0" eaLnBrk="1" fontAlgn="auto" latinLnBrk="0" hangingPunct="1">
              <a:lnSpc>
                <a:spcPct val="100000"/>
              </a:lnSpc>
              <a:spcBef>
                <a:spcPts val="0"/>
              </a:spcBef>
              <a:spcAft>
                <a:spcPts val="0"/>
              </a:spcAft>
              <a:buClr>
                <a:srgbClr val="000000"/>
              </a:buClr>
              <a:buSzPts val="2100"/>
              <a:buFont typeface="Arial"/>
              <a:buNone/>
              <a:tabLst/>
              <a:defRPr/>
            </a:pPr>
            <a:r>
              <a:rPr kumimoji="0" lang="en-US" sz="1600" b="1" i="0" u="none" strike="noStrike" kern="0" cap="none" spc="0" normalizeH="0" baseline="0" noProof="0" dirty="0">
                <a:ln>
                  <a:noFill/>
                </a:ln>
                <a:solidFill>
                  <a:srgbClr val="010078"/>
                </a:solidFill>
                <a:effectLst/>
                <a:uLnTx/>
                <a:uFillTx/>
                <a:latin typeface="Arial"/>
                <a:ea typeface="Calibri"/>
                <a:cs typeface="Calibri"/>
                <a:sym typeface="Calibri"/>
              </a:rPr>
              <a:t>Suprathermal Ion Sensor (STIS): </a:t>
            </a:r>
            <a:r>
              <a:rPr kumimoji="0" lang="en-US" sz="1600" b="0" i="0" u="none" strike="noStrike" kern="0" cap="none" spc="0" normalizeH="0" baseline="0" noProof="0" dirty="0">
                <a:ln>
                  <a:noFill/>
                </a:ln>
                <a:solidFill>
                  <a:srgbClr val="010078"/>
                </a:solidFill>
                <a:effectLst/>
                <a:uLnTx/>
                <a:uFillTx/>
                <a:latin typeface="Arial"/>
                <a:ea typeface="Calibri"/>
                <a:cs typeface="Calibri"/>
                <a:sym typeface="Calibri"/>
              </a:rPr>
              <a:t>Developed by University of California, Berkeley, it will collect fast ions in the solar wind.</a:t>
            </a:r>
          </a:p>
        </p:txBody>
      </p:sp>
      <p:cxnSp>
        <p:nvCxnSpPr>
          <p:cNvPr id="8" name="Straight Connector 7">
            <a:extLst>
              <a:ext uri="{FF2B5EF4-FFF2-40B4-BE49-F238E27FC236}">
                <a16:creationId xmlns:a16="http://schemas.microsoft.com/office/drawing/2014/main" id="{6A2D5097-2C11-4C2F-A9AF-91894849CBD9}"/>
              </a:ext>
            </a:extLst>
          </p:cNvPr>
          <p:cNvCxnSpPr/>
          <p:nvPr/>
        </p:nvCxnSpPr>
        <p:spPr>
          <a:xfrm flipH="1" flipV="1">
            <a:off x="4049349" y="3235492"/>
            <a:ext cx="0" cy="2828094"/>
          </a:xfrm>
          <a:prstGeom prst="line">
            <a:avLst/>
          </a:prstGeom>
          <a:ln w="25400">
            <a:solidFill>
              <a:srgbClr val="4D718A"/>
            </a:solidFill>
          </a:ln>
        </p:spPr>
        <p:style>
          <a:lnRef idx="1">
            <a:schemeClr val="accent1"/>
          </a:lnRef>
          <a:fillRef idx="0">
            <a:schemeClr val="accent1"/>
          </a:fillRef>
          <a:effectRef idx="0">
            <a:schemeClr val="accent1"/>
          </a:effectRef>
          <a:fontRef idx="minor">
            <a:schemeClr val="tx1"/>
          </a:fontRef>
        </p:style>
      </p:cxnSp>
      <p:pic>
        <p:nvPicPr>
          <p:cNvPr id="9" name="Google Shape;90;gc6773519ec_0_0">
            <a:extLst>
              <a:ext uri="{FF2B5EF4-FFF2-40B4-BE49-F238E27FC236}">
                <a16:creationId xmlns:a16="http://schemas.microsoft.com/office/drawing/2014/main" id="{2789CB27-B2D0-4CFA-9492-82557073780D}"/>
              </a:ext>
            </a:extLst>
          </p:cNvPr>
          <p:cNvPicPr preferRelativeResize="0">
            <a:picLocks noChangeAspect="1"/>
          </p:cNvPicPr>
          <p:nvPr/>
        </p:nvPicPr>
        <p:blipFill>
          <a:blip r:embed="rId2">
            <a:alphaModFix/>
          </a:blip>
          <a:stretch>
            <a:fillRect/>
          </a:stretch>
        </p:blipFill>
        <p:spPr>
          <a:xfrm>
            <a:off x="4763446" y="4437135"/>
            <a:ext cx="2450180" cy="1969544"/>
          </a:xfrm>
          <a:prstGeom prst="rect">
            <a:avLst/>
          </a:prstGeom>
          <a:noFill/>
          <a:ln>
            <a:noFill/>
          </a:ln>
        </p:spPr>
      </p:pic>
      <p:pic>
        <p:nvPicPr>
          <p:cNvPr id="10" name="Picture 9">
            <a:extLst>
              <a:ext uri="{FF2B5EF4-FFF2-40B4-BE49-F238E27FC236}">
                <a16:creationId xmlns:a16="http://schemas.microsoft.com/office/drawing/2014/main" id="{1EBCCA72-CBF8-4D88-8800-4CC75679D52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41380" y="4707354"/>
            <a:ext cx="2771974" cy="1429103"/>
          </a:xfrm>
          <a:prstGeom prst="rect">
            <a:avLst/>
          </a:prstGeom>
        </p:spPr>
      </p:pic>
      <p:pic>
        <p:nvPicPr>
          <p:cNvPr id="11" name="Picture 10">
            <a:extLst>
              <a:ext uri="{FF2B5EF4-FFF2-40B4-BE49-F238E27FC236}">
                <a16:creationId xmlns:a16="http://schemas.microsoft.com/office/drawing/2014/main" id="{75ACB2C5-A4D9-4352-AC1D-35CA21BDB6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2211" y="1417542"/>
            <a:ext cx="2716858" cy="1789730"/>
          </a:xfrm>
          <a:prstGeom prst="rect">
            <a:avLst/>
          </a:prstGeom>
        </p:spPr>
      </p:pic>
      <p:pic>
        <p:nvPicPr>
          <p:cNvPr id="12" name="Picture 11">
            <a:extLst>
              <a:ext uri="{FF2B5EF4-FFF2-40B4-BE49-F238E27FC236}">
                <a16:creationId xmlns:a16="http://schemas.microsoft.com/office/drawing/2014/main" id="{5E8C887D-BCC9-471D-8BE3-53BBD41DD4BA}"/>
              </a:ext>
            </a:extLst>
          </p:cNvPr>
          <p:cNvPicPr>
            <a:picLocks noChangeAspect="1"/>
          </p:cNvPicPr>
          <p:nvPr/>
        </p:nvPicPr>
        <p:blipFill rotWithShape="1">
          <a:blip r:embed="rId5"/>
          <a:srcRect l="17154" t="20282" r="36403" b="5619"/>
          <a:stretch/>
        </p:blipFill>
        <p:spPr>
          <a:xfrm>
            <a:off x="8867072" y="4496739"/>
            <a:ext cx="2141042" cy="1850335"/>
          </a:xfrm>
          <a:prstGeom prst="rect">
            <a:avLst/>
          </a:prstGeom>
        </p:spPr>
      </p:pic>
      <p:pic>
        <p:nvPicPr>
          <p:cNvPr id="13" name="Picture 12">
            <a:extLst>
              <a:ext uri="{FF2B5EF4-FFF2-40B4-BE49-F238E27FC236}">
                <a16:creationId xmlns:a16="http://schemas.microsoft.com/office/drawing/2014/main" id="{882FC1DA-F5E2-4F0E-BAC0-728C5815F6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54476" y="1418822"/>
            <a:ext cx="2125820" cy="1792763"/>
          </a:xfrm>
          <a:prstGeom prst="rect">
            <a:avLst/>
          </a:prstGeom>
        </p:spPr>
      </p:pic>
      <p:cxnSp>
        <p:nvCxnSpPr>
          <p:cNvPr id="14" name="Straight Connector 13">
            <a:extLst>
              <a:ext uri="{FF2B5EF4-FFF2-40B4-BE49-F238E27FC236}">
                <a16:creationId xmlns:a16="http://schemas.microsoft.com/office/drawing/2014/main" id="{30F292FD-7AF2-41C9-8393-08B99A9EFA6E}"/>
              </a:ext>
            </a:extLst>
          </p:cNvPr>
          <p:cNvCxnSpPr/>
          <p:nvPr/>
        </p:nvCxnSpPr>
        <p:spPr>
          <a:xfrm flipH="1" flipV="1">
            <a:off x="7749621" y="3232444"/>
            <a:ext cx="0" cy="2828094"/>
          </a:xfrm>
          <a:prstGeom prst="line">
            <a:avLst/>
          </a:prstGeom>
          <a:ln w="25400">
            <a:solidFill>
              <a:srgbClr val="4D718A"/>
            </a:solidFill>
          </a:ln>
        </p:spPr>
        <p:style>
          <a:lnRef idx="1">
            <a:schemeClr val="accent1"/>
          </a:lnRef>
          <a:fillRef idx="0">
            <a:schemeClr val="accent1"/>
          </a:fillRef>
          <a:effectRef idx="0">
            <a:schemeClr val="accent1"/>
          </a:effectRef>
          <a:fontRef idx="minor">
            <a:schemeClr val="tx1"/>
          </a:fontRef>
        </p:style>
      </p:cxnSp>
      <p:sp>
        <p:nvSpPr>
          <p:cNvPr id="15" name="Footer Placeholder 1">
            <a:extLst>
              <a:ext uri="{FF2B5EF4-FFF2-40B4-BE49-F238E27FC236}">
                <a16:creationId xmlns:a16="http://schemas.microsoft.com/office/drawing/2014/main" id="{43E52D0A-6EAB-4D6A-A741-2CB41BFCD95D}"/>
              </a:ext>
            </a:extLst>
          </p:cNvPr>
          <p:cNvSpPr txBox="1">
            <a:spLocks/>
          </p:cNvSpPr>
          <p:nvPr/>
        </p:nvSpPr>
        <p:spPr>
          <a:xfrm>
            <a:off x="4829532" y="6512753"/>
            <a:ext cx="5076069" cy="32251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dirty="0">
                <a:solidFill>
                  <a:schemeClr val="bg1"/>
                </a:solidFill>
              </a:rPr>
              <a:t>Presentation to SAT, August 2023</a:t>
            </a:r>
          </a:p>
        </p:txBody>
      </p:sp>
    </p:spTree>
    <p:extLst>
      <p:ext uri="{BB962C8B-B14F-4D97-AF65-F5344CB8AC3E}">
        <p14:creationId xmlns:p14="http://schemas.microsoft.com/office/powerpoint/2010/main" val="39914440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8"/>
          <p:cNvSpPr txBox="1">
            <a:spLocks noGrp="1"/>
          </p:cNvSpPr>
          <p:nvPr>
            <p:ph type="title"/>
          </p:nvPr>
        </p:nvSpPr>
        <p:spPr>
          <a:xfrm>
            <a:off x="1138988" y="369099"/>
            <a:ext cx="10214811" cy="870117"/>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800"/>
              <a:buNone/>
            </a:pPr>
            <a:r>
              <a:rPr lang="en-US" b="1" dirty="0"/>
              <a:t>SW Next Status</a:t>
            </a:r>
            <a:endParaRPr dirty="0"/>
          </a:p>
        </p:txBody>
      </p:sp>
      <p:sp>
        <p:nvSpPr>
          <p:cNvPr id="66" name="Google Shape;66;p18"/>
          <p:cNvSpPr txBox="1">
            <a:spLocks noGrp="1"/>
          </p:cNvSpPr>
          <p:nvPr>
            <p:ph type="body" idx="1"/>
          </p:nvPr>
        </p:nvSpPr>
        <p:spPr>
          <a:xfrm>
            <a:off x="36949" y="1355772"/>
            <a:ext cx="9267307" cy="4652963"/>
          </a:xfrm>
          <a:prstGeom prst="rect">
            <a:avLst/>
          </a:prstGeom>
          <a:noFill/>
          <a:ln>
            <a:noFill/>
          </a:ln>
        </p:spPr>
        <p:txBody>
          <a:bodyPr spcFirstLastPara="1" wrap="square" lIns="91425" tIns="45700" rIns="91425" bIns="45700" anchor="t" anchorCtr="0">
            <a:noAutofit/>
          </a:bodyPr>
          <a:lstStyle/>
          <a:p>
            <a:pPr marL="457200" lvl="0" indent="-342900" algn="l" rtl="0">
              <a:lnSpc>
                <a:spcPct val="90000"/>
              </a:lnSpc>
              <a:spcBef>
                <a:spcPts val="1000"/>
              </a:spcBef>
              <a:spcAft>
                <a:spcPts val="0"/>
              </a:spcAft>
              <a:buClr>
                <a:schemeClr val="dk1"/>
              </a:buClr>
              <a:buSzPts val="1800"/>
              <a:buChar char="•"/>
            </a:pPr>
            <a:r>
              <a:rPr lang="en-US" sz="1500" dirty="0">
                <a:ea typeface="Arial"/>
                <a:cs typeface="Calibri" panose="020F0502020204030204" pitchFamily="34" charset="0"/>
                <a:sym typeface="Arial"/>
              </a:rPr>
              <a:t>SW Next is a comprehensive, loosely-coupled program to replace and expand capabilities before 2030. It passed its DOC Milestone 1 in October 2022, the System Design Review (SDR) in February 2023, and the Key Decision Point (KDP; program approval) 1 in May 2023.</a:t>
            </a:r>
          </a:p>
          <a:p>
            <a:pPr marL="457200" lvl="0" indent="-342900" algn="l" rtl="0">
              <a:lnSpc>
                <a:spcPct val="90000"/>
              </a:lnSpc>
              <a:spcBef>
                <a:spcPts val="1000"/>
              </a:spcBef>
              <a:spcAft>
                <a:spcPts val="0"/>
              </a:spcAft>
              <a:buClr>
                <a:schemeClr val="dk1"/>
              </a:buClr>
              <a:buSzPts val="1800"/>
              <a:buChar char="•"/>
            </a:pPr>
            <a:r>
              <a:rPr lang="en-US" sz="1500" dirty="0">
                <a:ea typeface="Arial"/>
                <a:cs typeface="Calibri" panose="020F0502020204030204" pitchFamily="34" charset="0"/>
                <a:sym typeface="Arial"/>
              </a:rPr>
              <a:t>Requirement flowdown starts at the NESDIS Level Requirements (NLR). Program Objectives are aspirational statements based on user needs and are not limited by financial constraints. They serve as envelopes for the actual performance of the satellite-based observational system. Requirements are allocated from the Objectives for each Project within the SW Next Program and implemented within budgetary constraints. The Projects include the L1 Series planned to replace SWFO-L1, the GEO Series to replace current GOES-R SpWx capabilities, etc.</a:t>
            </a:r>
          </a:p>
          <a:p>
            <a:pPr marL="457200" lvl="0" indent="-342900" algn="l" rtl="0">
              <a:lnSpc>
                <a:spcPct val="90000"/>
              </a:lnSpc>
              <a:spcBef>
                <a:spcPts val="1000"/>
              </a:spcBef>
              <a:spcAft>
                <a:spcPts val="0"/>
              </a:spcAft>
              <a:buClr>
                <a:schemeClr val="dk1"/>
              </a:buClr>
              <a:buSzPts val="1800"/>
              <a:buChar char="•"/>
            </a:pPr>
            <a:r>
              <a:rPr lang="en-US" sz="1500" dirty="0">
                <a:ea typeface="Arial"/>
                <a:cs typeface="Calibri" panose="020F0502020204030204" pitchFamily="34" charset="0"/>
                <a:sym typeface="Arial"/>
              </a:rPr>
              <a:t>The most important observational requirements are identified as High Availability Products (HAPs), which are based on NWS needs.</a:t>
            </a:r>
          </a:p>
          <a:p>
            <a:pPr marL="457200" lvl="0" indent="-342900" algn="l" rtl="0">
              <a:lnSpc>
                <a:spcPct val="90000"/>
              </a:lnSpc>
              <a:spcBef>
                <a:spcPts val="1000"/>
              </a:spcBef>
              <a:spcAft>
                <a:spcPts val="0"/>
              </a:spcAft>
              <a:buClr>
                <a:schemeClr val="dk1"/>
              </a:buClr>
              <a:buSzPts val="1800"/>
              <a:buChar char="•"/>
            </a:pPr>
            <a:r>
              <a:rPr lang="en-US" sz="1500" dirty="0">
                <a:ea typeface="Arial"/>
                <a:cs typeface="Calibri" panose="020F0502020204030204" pitchFamily="34" charset="0"/>
                <a:sym typeface="Arial"/>
              </a:rPr>
              <a:t>SW Next performed an Analysis of Alternatives resulting in a reference architecture.</a:t>
            </a:r>
          </a:p>
          <a:p>
            <a:pPr marL="457200" lvl="0" indent="-342900" algn="l" rtl="0">
              <a:lnSpc>
                <a:spcPct val="90000"/>
              </a:lnSpc>
              <a:spcBef>
                <a:spcPts val="1000"/>
              </a:spcBef>
              <a:spcAft>
                <a:spcPts val="0"/>
              </a:spcAft>
              <a:buClr>
                <a:schemeClr val="dk1"/>
              </a:buClr>
              <a:buSzPts val="1800"/>
              <a:buChar char="•"/>
            </a:pPr>
            <a:r>
              <a:rPr lang="en-US" sz="1500" dirty="0">
                <a:ea typeface="Arial"/>
                <a:cs typeface="Calibri" panose="020F0502020204030204" pitchFamily="34" charset="0"/>
                <a:sym typeface="Arial"/>
              </a:rPr>
              <a:t>The L1 Series is the most advanced of the Projects, having passed its Mission Concept Review in March 2023 and planning the KDP-A in September 2023. The L5 Project providing a coronagraph to fly on ESA’s Vigil mission (2029) is well into development.</a:t>
            </a:r>
          </a:p>
          <a:p>
            <a:pPr marL="457200" lvl="0" indent="-342900" algn="l" rtl="0">
              <a:lnSpc>
                <a:spcPct val="90000"/>
              </a:lnSpc>
              <a:spcBef>
                <a:spcPts val="1000"/>
              </a:spcBef>
              <a:spcAft>
                <a:spcPts val="0"/>
              </a:spcAft>
              <a:buClr>
                <a:schemeClr val="dk1"/>
              </a:buClr>
              <a:buSzPts val="1800"/>
              <a:buChar char="•"/>
            </a:pPr>
            <a:r>
              <a:rPr lang="en-US" sz="1500" dirty="0">
                <a:ea typeface="Arial"/>
                <a:cs typeface="Calibri" panose="020F0502020204030204" pitchFamily="34" charset="0"/>
                <a:sym typeface="Arial"/>
              </a:rPr>
              <a:t>The Ground Segment is being developed to leverage the NOAA Ground Enterprise, but with more visible roles for NCEI (taking responsibility for all the algorithm development, including for operational products in coordination with NWS) and OCS (being responsible for the implementation of the archive as well as the Product Generation through the NCCF).</a:t>
            </a:r>
          </a:p>
        </p:txBody>
      </p:sp>
      <p:sp>
        <p:nvSpPr>
          <p:cNvPr id="2" name="Footer Placeholder 1">
            <a:extLst>
              <a:ext uri="{FF2B5EF4-FFF2-40B4-BE49-F238E27FC236}">
                <a16:creationId xmlns:a16="http://schemas.microsoft.com/office/drawing/2014/main" id="{458687F2-E434-48E8-9D85-394E3374C9E6}"/>
              </a:ext>
            </a:extLst>
          </p:cNvPr>
          <p:cNvSpPr>
            <a:spLocks noGrp="1"/>
          </p:cNvSpPr>
          <p:nvPr>
            <p:ph type="ftr" sz="quarter" idx="3"/>
          </p:nvPr>
        </p:nvSpPr>
        <p:spPr/>
        <p:txBody>
          <a:bodyPr/>
          <a:lstStyle/>
          <a:p>
            <a:r>
              <a:rPr lang="en-US" dirty="0"/>
              <a:t>Presentation to SAT, August 2023</a:t>
            </a:r>
          </a:p>
        </p:txBody>
      </p:sp>
      <p:pic>
        <p:nvPicPr>
          <p:cNvPr id="11" name="Google Shape;330;p22">
            <a:extLst>
              <a:ext uri="{FF2B5EF4-FFF2-40B4-BE49-F238E27FC236}">
                <a16:creationId xmlns:a16="http://schemas.microsoft.com/office/drawing/2014/main" id="{E2F66F94-EDA5-4C6C-9CDC-D25815946DFA}"/>
              </a:ext>
            </a:extLst>
          </p:cNvPr>
          <p:cNvPicPr preferRelativeResize="0">
            <a:picLocks noChangeAspect="1"/>
          </p:cNvPicPr>
          <p:nvPr/>
        </p:nvPicPr>
        <p:blipFill rotWithShape="1">
          <a:blip r:embed="rId3">
            <a:alphaModFix/>
          </a:blip>
          <a:srcRect b="3356"/>
          <a:stretch/>
        </p:blipFill>
        <p:spPr>
          <a:xfrm>
            <a:off x="9254568" y="4621421"/>
            <a:ext cx="2835093" cy="1582789"/>
          </a:xfrm>
          <a:prstGeom prst="rect">
            <a:avLst/>
          </a:prstGeom>
          <a:noFill/>
          <a:ln>
            <a:noFill/>
          </a:ln>
        </p:spPr>
      </p:pic>
      <p:pic>
        <p:nvPicPr>
          <p:cNvPr id="12" name="Google Shape;374;p27">
            <a:extLst>
              <a:ext uri="{FF2B5EF4-FFF2-40B4-BE49-F238E27FC236}">
                <a16:creationId xmlns:a16="http://schemas.microsoft.com/office/drawing/2014/main" id="{6DEB28BD-6EA4-4F0F-82E2-C57F8AB00FCD}"/>
              </a:ext>
            </a:extLst>
          </p:cNvPr>
          <p:cNvPicPr>
            <a:picLocks noChangeAspect="1"/>
          </p:cNvPicPr>
          <p:nvPr/>
        </p:nvPicPr>
        <p:blipFill rotWithShape="1">
          <a:blip r:embed="rId4">
            <a:alphaModFix/>
          </a:blip>
          <a:srcRect/>
          <a:stretch/>
        </p:blipFill>
        <p:spPr>
          <a:xfrm>
            <a:off x="9304256" y="1662193"/>
            <a:ext cx="2737674" cy="1148771"/>
          </a:xfrm>
          <a:prstGeom prst="rect">
            <a:avLst/>
          </a:prstGeom>
          <a:noFill/>
          <a:ln>
            <a:noFill/>
          </a:ln>
        </p:spPr>
      </p:pic>
      <p:pic>
        <p:nvPicPr>
          <p:cNvPr id="4" name="Picture 3">
            <a:extLst>
              <a:ext uri="{FF2B5EF4-FFF2-40B4-BE49-F238E27FC236}">
                <a16:creationId xmlns:a16="http://schemas.microsoft.com/office/drawing/2014/main" id="{E90D7143-8C9E-40D6-9D00-26F8E48BD12D}"/>
              </a:ext>
            </a:extLst>
          </p:cNvPr>
          <p:cNvPicPr>
            <a:picLocks noChangeAspect="1"/>
          </p:cNvPicPr>
          <p:nvPr/>
        </p:nvPicPr>
        <p:blipFill>
          <a:blip r:embed="rId5"/>
          <a:stretch>
            <a:fillRect/>
          </a:stretch>
        </p:blipFill>
        <p:spPr>
          <a:xfrm>
            <a:off x="9254568" y="3115637"/>
            <a:ext cx="2787362" cy="1148771"/>
          </a:xfrm>
          <a:prstGeom prst="rect">
            <a:avLst/>
          </a:prstGeom>
        </p:spPr>
      </p:pic>
    </p:spTree>
    <p:extLst>
      <p:ext uri="{BB962C8B-B14F-4D97-AF65-F5344CB8AC3E}">
        <p14:creationId xmlns:p14="http://schemas.microsoft.com/office/powerpoint/2010/main" val="23671083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27"/>
          <p:cNvSpPr txBox="1">
            <a:spLocks noGrp="1"/>
          </p:cNvSpPr>
          <p:nvPr>
            <p:ph type="title"/>
          </p:nvPr>
        </p:nvSpPr>
        <p:spPr>
          <a:xfrm>
            <a:off x="1155032" y="392421"/>
            <a:ext cx="10695592" cy="88615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800"/>
              <a:buNone/>
            </a:pPr>
            <a:r>
              <a:rPr lang="en-US" b="1" dirty="0"/>
              <a:t>SW Next Program Requirement Hierarchy</a:t>
            </a:r>
            <a:endParaRPr b="1" dirty="0"/>
          </a:p>
        </p:txBody>
      </p:sp>
      <p:pic>
        <p:nvPicPr>
          <p:cNvPr id="374" name="Google Shape;374;p27"/>
          <p:cNvPicPr preferRelativeResize="0"/>
          <p:nvPr/>
        </p:nvPicPr>
        <p:blipFill rotWithShape="1">
          <a:blip r:embed="rId3">
            <a:alphaModFix/>
          </a:blip>
          <a:srcRect/>
          <a:stretch/>
        </p:blipFill>
        <p:spPr>
          <a:xfrm>
            <a:off x="280416" y="1452900"/>
            <a:ext cx="11570208" cy="4855042"/>
          </a:xfrm>
          <a:prstGeom prst="rect">
            <a:avLst/>
          </a:prstGeom>
          <a:noFill/>
          <a:ln>
            <a:noFill/>
          </a:ln>
        </p:spPr>
      </p:pic>
      <p:sp>
        <p:nvSpPr>
          <p:cNvPr id="6" name="Footer Placeholder 1">
            <a:extLst>
              <a:ext uri="{FF2B5EF4-FFF2-40B4-BE49-F238E27FC236}">
                <a16:creationId xmlns:a16="http://schemas.microsoft.com/office/drawing/2014/main" id="{6702D434-5F6D-4F32-8C84-F35BCC1D4C02}"/>
              </a:ext>
            </a:extLst>
          </p:cNvPr>
          <p:cNvSpPr txBox="1">
            <a:spLocks/>
          </p:cNvSpPr>
          <p:nvPr/>
        </p:nvSpPr>
        <p:spPr>
          <a:xfrm>
            <a:off x="4829532" y="6508883"/>
            <a:ext cx="5076069" cy="32251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dirty="0">
                <a:solidFill>
                  <a:schemeClr val="bg1"/>
                </a:solidFill>
              </a:rPr>
              <a:t>Presentation to SAT, August 2023</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30" name="Google Shape;330;p22"/>
          <p:cNvPicPr preferRelativeResize="0">
            <a:picLocks noChangeAspect="1"/>
          </p:cNvPicPr>
          <p:nvPr/>
        </p:nvPicPr>
        <p:blipFill rotWithShape="1">
          <a:blip r:embed="rId3">
            <a:alphaModFix/>
          </a:blip>
          <a:srcRect b="3356"/>
          <a:stretch/>
        </p:blipFill>
        <p:spPr>
          <a:xfrm>
            <a:off x="1745673" y="1437996"/>
            <a:ext cx="8842116" cy="4936418"/>
          </a:xfrm>
          <a:prstGeom prst="rect">
            <a:avLst/>
          </a:prstGeom>
          <a:noFill/>
          <a:ln>
            <a:noFill/>
          </a:ln>
        </p:spPr>
      </p:pic>
      <p:sp>
        <p:nvSpPr>
          <p:cNvPr id="6" name="Google Shape;45;p7">
            <a:extLst>
              <a:ext uri="{FF2B5EF4-FFF2-40B4-BE49-F238E27FC236}">
                <a16:creationId xmlns:a16="http://schemas.microsoft.com/office/drawing/2014/main" id="{BA7F7539-F919-40D8-A55F-D927C90BC3A0}"/>
              </a:ext>
            </a:extLst>
          </p:cNvPr>
          <p:cNvSpPr txBox="1">
            <a:spLocks noGrp="1"/>
          </p:cNvSpPr>
          <p:nvPr>
            <p:ph type="title"/>
          </p:nvPr>
        </p:nvSpPr>
        <p:spPr>
          <a:xfrm>
            <a:off x="1138989" y="414136"/>
            <a:ext cx="10923702" cy="82865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en-US" sz="3600" b="1" dirty="0">
                <a:latin typeface="+mj-lt"/>
              </a:rPr>
              <a:t>SW Next Architecture Summary</a:t>
            </a:r>
            <a:endParaRPr sz="3600" b="1" dirty="0">
              <a:latin typeface="+mj-lt"/>
            </a:endParaRPr>
          </a:p>
        </p:txBody>
      </p:sp>
      <p:sp>
        <p:nvSpPr>
          <p:cNvPr id="7" name="Footer Placeholder 1">
            <a:extLst>
              <a:ext uri="{FF2B5EF4-FFF2-40B4-BE49-F238E27FC236}">
                <a16:creationId xmlns:a16="http://schemas.microsoft.com/office/drawing/2014/main" id="{39A1742D-FB1A-4560-8F69-1E011E94609C}"/>
              </a:ext>
            </a:extLst>
          </p:cNvPr>
          <p:cNvSpPr txBox="1">
            <a:spLocks/>
          </p:cNvSpPr>
          <p:nvPr/>
        </p:nvSpPr>
        <p:spPr>
          <a:xfrm>
            <a:off x="4829532" y="6508883"/>
            <a:ext cx="5076069" cy="32251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dirty="0">
                <a:solidFill>
                  <a:schemeClr val="bg1"/>
                </a:solidFill>
              </a:rPr>
              <a:t>Presentation to SAT, August 2023</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8"/>
          <p:cNvSpPr txBox="1">
            <a:spLocks noGrp="1"/>
          </p:cNvSpPr>
          <p:nvPr>
            <p:ph type="title"/>
          </p:nvPr>
        </p:nvSpPr>
        <p:spPr>
          <a:xfrm>
            <a:off x="1138988" y="369099"/>
            <a:ext cx="10214811" cy="870117"/>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800"/>
              <a:buNone/>
            </a:pPr>
            <a:r>
              <a:rPr lang="en-US" b="1" dirty="0"/>
              <a:t>Intra-NESDIS Collaborations</a:t>
            </a:r>
            <a:endParaRPr dirty="0"/>
          </a:p>
        </p:txBody>
      </p:sp>
      <p:sp>
        <p:nvSpPr>
          <p:cNvPr id="66" name="Google Shape;66;p18"/>
          <p:cNvSpPr txBox="1">
            <a:spLocks noGrp="1"/>
          </p:cNvSpPr>
          <p:nvPr>
            <p:ph type="body" idx="1"/>
          </p:nvPr>
        </p:nvSpPr>
        <p:spPr>
          <a:xfrm>
            <a:off x="76200" y="1347963"/>
            <a:ext cx="7740445" cy="4652963"/>
          </a:xfrm>
          <a:prstGeom prst="rect">
            <a:avLst/>
          </a:prstGeom>
          <a:noFill/>
          <a:ln>
            <a:noFill/>
          </a:ln>
        </p:spPr>
        <p:txBody>
          <a:bodyPr spcFirstLastPara="1" wrap="square" lIns="91425" tIns="45700" rIns="91425" bIns="45700" anchor="t" anchorCtr="0">
            <a:noAutofit/>
          </a:bodyPr>
          <a:lstStyle/>
          <a:p>
            <a:pPr marL="114300" lvl="0" indent="0" algn="l" rtl="0">
              <a:lnSpc>
                <a:spcPct val="90000"/>
              </a:lnSpc>
              <a:spcBef>
                <a:spcPts val="1000"/>
              </a:spcBef>
              <a:spcAft>
                <a:spcPts val="0"/>
              </a:spcAft>
              <a:buClr>
                <a:schemeClr val="dk1"/>
              </a:buClr>
              <a:buSzPts val="1800"/>
              <a:buNone/>
            </a:pPr>
            <a:r>
              <a:rPr lang="en-US" sz="1600" dirty="0">
                <a:ea typeface="Arial"/>
                <a:cs typeface="Calibri" panose="020F0502020204030204" pitchFamily="34" charset="0"/>
                <a:sym typeface="Arial"/>
              </a:rPr>
              <a:t>Space Weather is a high-priority field, but requires resources beyond those of a single NESDIS Office. SWO has therefore developed a number of important collaborations within NOAA.</a:t>
            </a:r>
          </a:p>
          <a:p>
            <a:pPr marL="457200" lvl="0" indent="-342900" algn="l" rtl="0">
              <a:lnSpc>
                <a:spcPct val="90000"/>
              </a:lnSpc>
              <a:spcBef>
                <a:spcPts val="1000"/>
              </a:spcBef>
              <a:spcAft>
                <a:spcPts val="0"/>
              </a:spcAft>
              <a:buClr>
                <a:schemeClr val="dk1"/>
              </a:buClr>
              <a:buSzPts val="1800"/>
              <a:buChar char="•"/>
            </a:pPr>
            <a:r>
              <a:rPr lang="en-US" sz="1600" u="sng" dirty="0">
                <a:ea typeface="Arial"/>
                <a:cs typeface="Calibri" panose="020F0502020204030204" pitchFamily="34" charset="0"/>
                <a:sym typeface="Arial"/>
              </a:rPr>
              <a:t>GOES-R</a:t>
            </a:r>
            <a:r>
              <a:rPr lang="en-US" sz="1600" dirty="0">
                <a:ea typeface="Arial"/>
                <a:cs typeface="Calibri" panose="020F0502020204030204" pitchFamily="34" charset="0"/>
                <a:sym typeface="Arial"/>
              </a:rPr>
              <a:t>: provides infrastructure for implementing SWFO by hosting CCOR-1 and providing Ground Segment functions. In addition, it provides the legacy observations from GEO that SWO is planning to continue and expand.</a:t>
            </a:r>
          </a:p>
          <a:p>
            <a:pPr marL="457200" lvl="0" indent="-342900" algn="l" rtl="0">
              <a:lnSpc>
                <a:spcPct val="90000"/>
              </a:lnSpc>
              <a:spcBef>
                <a:spcPts val="1000"/>
              </a:spcBef>
              <a:spcAft>
                <a:spcPts val="0"/>
              </a:spcAft>
              <a:buClr>
                <a:schemeClr val="dk1"/>
              </a:buClr>
              <a:buSzPts val="1800"/>
              <a:buChar char="•"/>
            </a:pPr>
            <a:r>
              <a:rPr lang="en-US" sz="1600" u="sng" dirty="0">
                <a:ea typeface="Arial"/>
                <a:cs typeface="Calibri" panose="020F0502020204030204" pitchFamily="34" charset="0"/>
                <a:sym typeface="Arial"/>
              </a:rPr>
              <a:t>NCEI</a:t>
            </a:r>
            <a:r>
              <a:rPr lang="en-US" sz="1600" dirty="0">
                <a:ea typeface="Arial"/>
                <a:cs typeface="Calibri" panose="020F0502020204030204" pitchFamily="34" charset="0"/>
                <a:sym typeface="Arial"/>
              </a:rPr>
              <a:t>: the centers have a dual role for SpWx: archiving and stewardship for data products as well as specific instances of modeling and analysis. NCEI is currently developing the Cloud Algorithm Development And Test (CADAT) pilot project for SWO in collaboration with OCS to generate both operational and retrospective products in place of STAR.</a:t>
            </a:r>
          </a:p>
          <a:p>
            <a:pPr marL="457200" lvl="0" indent="-342900" algn="l" rtl="0">
              <a:lnSpc>
                <a:spcPct val="90000"/>
              </a:lnSpc>
              <a:spcBef>
                <a:spcPts val="1000"/>
              </a:spcBef>
              <a:spcAft>
                <a:spcPts val="0"/>
              </a:spcAft>
              <a:buClr>
                <a:schemeClr val="dk1"/>
              </a:buClr>
              <a:buSzPts val="1800"/>
              <a:buChar char="•"/>
            </a:pPr>
            <a:r>
              <a:rPr lang="en-US" sz="1600" u="sng" dirty="0">
                <a:ea typeface="Arial"/>
                <a:cs typeface="Calibri" panose="020F0502020204030204" pitchFamily="34" charset="0"/>
                <a:sym typeface="Arial"/>
              </a:rPr>
              <a:t>SAE</a:t>
            </a:r>
            <a:r>
              <a:rPr lang="en-US" sz="1600" dirty="0">
                <a:ea typeface="Arial"/>
                <a:cs typeface="Calibri" panose="020F0502020204030204" pitchFamily="34" charset="0"/>
                <a:sym typeface="Arial"/>
              </a:rPr>
              <a:t>: see next slide</a:t>
            </a:r>
            <a:endParaRPr lang="en-US" sz="1600" u="sng" dirty="0">
              <a:ea typeface="Arial"/>
              <a:cs typeface="Calibri" panose="020F0502020204030204" pitchFamily="34" charset="0"/>
              <a:sym typeface="Arial"/>
            </a:endParaRPr>
          </a:p>
          <a:p>
            <a:pPr marL="457200" lvl="0" indent="-342900" algn="l" rtl="0">
              <a:lnSpc>
                <a:spcPct val="90000"/>
              </a:lnSpc>
              <a:spcBef>
                <a:spcPts val="1000"/>
              </a:spcBef>
              <a:spcAft>
                <a:spcPts val="0"/>
              </a:spcAft>
              <a:buClr>
                <a:schemeClr val="dk1"/>
              </a:buClr>
              <a:buSzPts val="1800"/>
              <a:buChar char="•"/>
            </a:pPr>
            <a:r>
              <a:rPr lang="en-US" sz="1600" u="sng" dirty="0">
                <a:ea typeface="Arial"/>
                <a:cs typeface="Calibri" panose="020F0502020204030204" pitchFamily="34" charset="0"/>
                <a:sym typeface="Arial"/>
              </a:rPr>
              <a:t>IIAD</a:t>
            </a:r>
            <a:r>
              <a:rPr lang="en-US" sz="1600" dirty="0">
                <a:ea typeface="Arial"/>
                <a:cs typeface="Calibri" panose="020F0502020204030204" pitchFamily="34" charset="0"/>
                <a:sym typeface="Arial"/>
              </a:rPr>
              <a:t>: coordination for building domestic, international partnerships </a:t>
            </a:r>
          </a:p>
          <a:p>
            <a:pPr marL="457200" lvl="0" indent="-342900" algn="l" rtl="0">
              <a:lnSpc>
                <a:spcPct val="90000"/>
              </a:lnSpc>
              <a:spcBef>
                <a:spcPts val="1000"/>
              </a:spcBef>
              <a:spcAft>
                <a:spcPts val="0"/>
              </a:spcAft>
              <a:buClr>
                <a:schemeClr val="dk1"/>
              </a:buClr>
              <a:buSzPts val="1800"/>
              <a:buChar char="•"/>
            </a:pPr>
            <a:r>
              <a:rPr lang="en-US" sz="1600" u="sng" dirty="0">
                <a:ea typeface="Arial"/>
                <a:cs typeface="Calibri" panose="020F0502020204030204" pitchFamily="34" charset="0"/>
                <a:sym typeface="Arial"/>
              </a:rPr>
              <a:t>OSPO</a:t>
            </a:r>
            <a:r>
              <a:rPr lang="en-US" sz="1600" dirty="0">
                <a:ea typeface="Arial"/>
                <a:cs typeface="Calibri" panose="020F0502020204030204" pitchFamily="34" charset="0"/>
                <a:sym typeface="Arial"/>
              </a:rPr>
              <a:t>: mission control of SWO flight segments.</a:t>
            </a:r>
          </a:p>
          <a:p>
            <a:pPr marL="457200" lvl="0" indent="-342900" algn="l" rtl="0">
              <a:lnSpc>
                <a:spcPct val="90000"/>
              </a:lnSpc>
              <a:spcBef>
                <a:spcPts val="1000"/>
              </a:spcBef>
              <a:spcAft>
                <a:spcPts val="0"/>
              </a:spcAft>
              <a:buClr>
                <a:schemeClr val="dk1"/>
              </a:buClr>
              <a:buSzPts val="1800"/>
              <a:buChar char="•"/>
            </a:pPr>
            <a:r>
              <a:rPr lang="en-US" sz="1600" u="sng" dirty="0">
                <a:ea typeface="Arial"/>
                <a:cs typeface="Calibri" panose="020F0502020204030204" pitchFamily="34" charset="0"/>
                <a:sym typeface="Arial"/>
              </a:rPr>
              <a:t>OCS</a:t>
            </a:r>
            <a:r>
              <a:rPr lang="en-US" sz="1600" dirty="0">
                <a:ea typeface="Arial"/>
                <a:cs typeface="Calibri" panose="020F0502020204030204" pitchFamily="34" charset="0"/>
                <a:sym typeface="Arial"/>
              </a:rPr>
              <a:t>: they provide a range of fundamental functions including data services such as PG and PD. </a:t>
            </a:r>
          </a:p>
          <a:p>
            <a:pPr marL="457200" lvl="0" indent="-342900" algn="l" rtl="0">
              <a:lnSpc>
                <a:spcPct val="90000"/>
              </a:lnSpc>
              <a:spcBef>
                <a:spcPts val="1000"/>
              </a:spcBef>
              <a:spcAft>
                <a:spcPts val="0"/>
              </a:spcAft>
              <a:buClr>
                <a:schemeClr val="dk1"/>
              </a:buClr>
              <a:buSzPts val="1800"/>
              <a:buChar char="•"/>
            </a:pPr>
            <a:r>
              <a:rPr lang="en-US" sz="1600" u="sng" dirty="0">
                <a:ea typeface="Arial"/>
                <a:cs typeface="Calibri" panose="020F0502020204030204" pitchFamily="34" charset="0"/>
                <a:sym typeface="Arial"/>
              </a:rPr>
              <a:t>OSC</a:t>
            </a:r>
            <a:r>
              <a:rPr lang="en-US" sz="1600" dirty="0">
                <a:ea typeface="Arial"/>
                <a:cs typeface="Calibri" panose="020F0502020204030204" pitchFamily="34" charset="0"/>
                <a:sym typeface="Arial"/>
              </a:rPr>
              <a:t>: Coordinating with it and SWPC on Space Traffic Management.</a:t>
            </a:r>
            <a:endParaRPr lang="en-US" sz="1600" u="sng" dirty="0">
              <a:ea typeface="Arial"/>
              <a:cs typeface="Calibri" panose="020F0502020204030204" pitchFamily="34" charset="0"/>
              <a:sym typeface="Arial"/>
            </a:endParaRPr>
          </a:p>
        </p:txBody>
      </p:sp>
      <p:sp>
        <p:nvSpPr>
          <p:cNvPr id="2" name="Footer Placeholder 1">
            <a:extLst>
              <a:ext uri="{FF2B5EF4-FFF2-40B4-BE49-F238E27FC236}">
                <a16:creationId xmlns:a16="http://schemas.microsoft.com/office/drawing/2014/main" id="{458687F2-E434-48E8-9D85-394E3374C9E6}"/>
              </a:ext>
            </a:extLst>
          </p:cNvPr>
          <p:cNvSpPr>
            <a:spLocks noGrp="1"/>
          </p:cNvSpPr>
          <p:nvPr>
            <p:ph type="ftr" sz="quarter" idx="3"/>
          </p:nvPr>
        </p:nvSpPr>
        <p:spPr/>
        <p:txBody>
          <a:bodyPr/>
          <a:lstStyle/>
          <a:p>
            <a:r>
              <a:rPr lang="en-US" dirty="0"/>
              <a:t>Presentation to SAT, August 2023</a:t>
            </a:r>
          </a:p>
        </p:txBody>
      </p:sp>
      <p:pic>
        <p:nvPicPr>
          <p:cNvPr id="7" name="Google Shape;725;p66">
            <a:extLst>
              <a:ext uri="{FF2B5EF4-FFF2-40B4-BE49-F238E27FC236}">
                <a16:creationId xmlns:a16="http://schemas.microsoft.com/office/drawing/2014/main" id="{4ED7CF4E-1C2F-4EF3-9210-A4C47E31DB25}"/>
              </a:ext>
            </a:extLst>
          </p:cNvPr>
          <p:cNvPicPr preferRelativeResize="0">
            <a:picLocks noChangeAspect="1"/>
          </p:cNvPicPr>
          <p:nvPr/>
        </p:nvPicPr>
        <p:blipFill rotWithShape="1">
          <a:blip r:embed="rId3">
            <a:alphaModFix/>
          </a:blip>
          <a:srcRect/>
          <a:stretch/>
        </p:blipFill>
        <p:spPr>
          <a:xfrm>
            <a:off x="8769038" y="1523306"/>
            <a:ext cx="3374796" cy="2721852"/>
          </a:xfrm>
          <a:prstGeom prst="rect">
            <a:avLst/>
          </a:prstGeom>
          <a:noFill/>
          <a:ln>
            <a:noFill/>
          </a:ln>
        </p:spPr>
      </p:pic>
      <p:pic>
        <p:nvPicPr>
          <p:cNvPr id="5" name="Picture 4">
            <a:extLst>
              <a:ext uri="{FF2B5EF4-FFF2-40B4-BE49-F238E27FC236}">
                <a16:creationId xmlns:a16="http://schemas.microsoft.com/office/drawing/2014/main" id="{92D3DA61-839F-450F-9714-FE330AFE7F3B}"/>
              </a:ext>
            </a:extLst>
          </p:cNvPr>
          <p:cNvPicPr>
            <a:picLocks noChangeAspect="1"/>
          </p:cNvPicPr>
          <p:nvPr/>
        </p:nvPicPr>
        <p:blipFill>
          <a:blip r:embed="rId4"/>
          <a:stretch>
            <a:fillRect/>
          </a:stretch>
        </p:blipFill>
        <p:spPr>
          <a:xfrm>
            <a:off x="9006280" y="4245158"/>
            <a:ext cx="2900313" cy="2175235"/>
          </a:xfrm>
          <a:prstGeom prst="rect">
            <a:avLst/>
          </a:prstGeom>
        </p:spPr>
      </p:pic>
      <p:sp>
        <p:nvSpPr>
          <p:cNvPr id="6" name="TextBox 5">
            <a:extLst>
              <a:ext uri="{FF2B5EF4-FFF2-40B4-BE49-F238E27FC236}">
                <a16:creationId xmlns:a16="http://schemas.microsoft.com/office/drawing/2014/main" id="{5BF6F247-B79B-4D6A-A468-D9D8FD19A809}"/>
              </a:ext>
            </a:extLst>
          </p:cNvPr>
          <p:cNvSpPr txBox="1"/>
          <p:nvPr/>
        </p:nvSpPr>
        <p:spPr>
          <a:xfrm>
            <a:off x="7634039" y="1410653"/>
            <a:ext cx="1554847" cy="646331"/>
          </a:xfrm>
          <a:prstGeom prst="rect">
            <a:avLst/>
          </a:prstGeom>
          <a:noFill/>
        </p:spPr>
        <p:txBody>
          <a:bodyPr wrap="square" rtlCol="0">
            <a:spAutoFit/>
          </a:bodyPr>
          <a:lstStyle/>
          <a:p>
            <a:r>
              <a:rPr lang="en-US" sz="1200" dirty="0"/>
              <a:t>SW Next notional diagram for its Ground Services</a:t>
            </a:r>
          </a:p>
        </p:txBody>
      </p:sp>
      <p:sp>
        <p:nvSpPr>
          <p:cNvPr id="12" name="TextBox 11">
            <a:extLst>
              <a:ext uri="{FF2B5EF4-FFF2-40B4-BE49-F238E27FC236}">
                <a16:creationId xmlns:a16="http://schemas.microsoft.com/office/drawing/2014/main" id="{6AFAE7E6-FDE8-441B-AAB6-515C4BEFFC47}"/>
              </a:ext>
            </a:extLst>
          </p:cNvPr>
          <p:cNvSpPr txBox="1"/>
          <p:nvPr/>
        </p:nvSpPr>
        <p:spPr>
          <a:xfrm>
            <a:off x="7634038" y="5711483"/>
            <a:ext cx="1554847" cy="461665"/>
          </a:xfrm>
          <a:prstGeom prst="rect">
            <a:avLst/>
          </a:prstGeom>
          <a:noFill/>
        </p:spPr>
        <p:txBody>
          <a:bodyPr wrap="square" rtlCol="0">
            <a:spAutoFit/>
          </a:bodyPr>
          <a:lstStyle/>
          <a:p>
            <a:r>
              <a:rPr lang="en-US" sz="1200" dirty="0"/>
              <a:t>CADAT pilot project timeline</a:t>
            </a:r>
          </a:p>
        </p:txBody>
      </p:sp>
    </p:spTree>
    <p:extLst>
      <p:ext uri="{BB962C8B-B14F-4D97-AF65-F5344CB8AC3E}">
        <p14:creationId xmlns:p14="http://schemas.microsoft.com/office/powerpoint/2010/main" val="22312604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3"/>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800"/>
              <a:buNone/>
            </a:pPr>
            <a:r>
              <a:rPr lang="en-US" b="1" dirty="0"/>
              <a:t>Outline</a:t>
            </a:r>
            <a:endParaRPr dirty="0"/>
          </a:p>
        </p:txBody>
      </p:sp>
      <p:sp>
        <p:nvSpPr>
          <p:cNvPr id="60" name="Google Shape;60;p3"/>
          <p:cNvSpPr txBox="1">
            <a:spLocks noGrp="1"/>
          </p:cNvSpPr>
          <p:nvPr>
            <p:ph type="body" idx="1"/>
          </p:nvPr>
        </p:nvSpPr>
        <p:spPr>
          <a:xfrm>
            <a:off x="593559" y="1524001"/>
            <a:ext cx="8144041" cy="4652963"/>
          </a:xfrm>
          <a:prstGeom prst="rect">
            <a:avLst/>
          </a:prstGeom>
          <a:noFill/>
          <a:ln>
            <a:noFill/>
          </a:ln>
        </p:spPr>
        <p:txBody>
          <a:bodyPr spcFirstLastPara="1" wrap="square" lIns="91425" tIns="45700" rIns="91425" bIns="45700" anchor="t" anchorCtr="0">
            <a:noAutofit/>
          </a:bodyPr>
          <a:lstStyle/>
          <a:p>
            <a:pPr marL="457200" lvl="0" indent="-342900" algn="l" rtl="0">
              <a:lnSpc>
                <a:spcPct val="90000"/>
              </a:lnSpc>
              <a:spcBef>
                <a:spcPts val="1000"/>
              </a:spcBef>
              <a:spcAft>
                <a:spcPts val="0"/>
              </a:spcAft>
              <a:buClr>
                <a:schemeClr val="dk1"/>
              </a:buClr>
              <a:buSzPts val="1800"/>
              <a:buChar char="•"/>
            </a:pPr>
            <a:r>
              <a:rPr lang="en-US" dirty="0"/>
              <a:t>Introduction to space weather</a:t>
            </a:r>
          </a:p>
          <a:p>
            <a:pPr marL="457200" lvl="0" indent="-342900" algn="l" rtl="0">
              <a:lnSpc>
                <a:spcPct val="90000"/>
              </a:lnSpc>
              <a:spcBef>
                <a:spcPts val="1000"/>
              </a:spcBef>
              <a:spcAft>
                <a:spcPts val="0"/>
              </a:spcAft>
              <a:buClr>
                <a:schemeClr val="dk1"/>
              </a:buClr>
              <a:buSzPts val="1800"/>
              <a:buChar char="•"/>
            </a:pPr>
            <a:r>
              <a:rPr lang="en-US" dirty="0"/>
              <a:t>SWO programs and users</a:t>
            </a:r>
          </a:p>
          <a:p>
            <a:pPr marL="457200" lvl="0" indent="-342900" algn="l" rtl="0">
              <a:lnSpc>
                <a:spcPct val="90000"/>
              </a:lnSpc>
              <a:spcBef>
                <a:spcPts val="1000"/>
              </a:spcBef>
              <a:spcAft>
                <a:spcPts val="0"/>
              </a:spcAft>
              <a:buClr>
                <a:schemeClr val="dk1"/>
              </a:buClr>
              <a:buSzPts val="1800"/>
              <a:buChar char="•"/>
            </a:pPr>
            <a:r>
              <a:rPr lang="en-US" dirty="0"/>
              <a:t>Implementation aspects</a:t>
            </a:r>
          </a:p>
        </p:txBody>
      </p:sp>
      <p:sp>
        <p:nvSpPr>
          <p:cNvPr id="2" name="Footer Placeholder 1">
            <a:extLst>
              <a:ext uri="{FF2B5EF4-FFF2-40B4-BE49-F238E27FC236}">
                <a16:creationId xmlns:a16="http://schemas.microsoft.com/office/drawing/2014/main" id="{3172155A-B6CF-456C-8961-4962C0175609}"/>
              </a:ext>
            </a:extLst>
          </p:cNvPr>
          <p:cNvSpPr>
            <a:spLocks noGrp="1"/>
          </p:cNvSpPr>
          <p:nvPr>
            <p:ph type="ftr" sz="quarter" idx="3"/>
          </p:nvPr>
        </p:nvSpPr>
        <p:spPr/>
        <p:txBody>
          <a:bodyPr/>
          <a:lstStyle/>
          <a:p>
            <a:r>
              <a:rPr lang="en-US" dirty="0"/>
              <a:t>Presentation to SAT, August 2023</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8"/>
          <p:cNvSpPr txBox="1">
            <a:spLocks noGrp="1"/>
          </p:cNvSpPr>
          <p:nvPr>
            <p:ph type="title"/>
          </p:nvPr>
        </p:nvSpPr>
        <p:spPr>
          <a:xfrm>
            <a:off x="1138988" y="369099"/>
            <a:ext cx="10214811" cy="870117"/>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800"/>
              <a:buNone/>
            </a:pPr>
            <a:r>
              <a:rPr lang="en-US" b="1" dirty="0"/>
              <a:t>In Detail: SWO-SAE Collaboration</a:t>
            </a:r>
            <a:endParaRPr dirty="0"/>
          </a:p>
        </p:txBody>
      </p:sp>
      <p:sp>
        <p:nvSpPr>
          <p:cNvPr id="66" name="Google Shape;66;p18"/>
          <p:cNvSpPr txBox="1">
            <a:spLocks noGrp="1"/>
          </p:cNvSpPr>
          <p:nvPr>
            <p:ph type="body" idx="1"/>
          </p:nvPr>
        </p:nvSpPr>
        <p:spPr>
          <a:xfrm>
            <a:off x="616362" y="1316212"/>
            <a:ext cx="10737437" cy="4652963"/>
          </a:xfrm>
          <a:prstGeom prst="rect">
            <a:avLst/>
          </a:prstGeom>
          <a:noFill/>
          <a:ln>
            <a:noFill/>
          </a:ln>
        </p:spPr>
        <p:txBody>
          <a:bodyPr spcFirstLastPara="1" wrap="square" lIns="91425" tIns="45700" rIns="91425" bIns="45700" anchor="t" anchorCtr="0">
            <a:noAutofit/>
          </a:bodyPr>
          <a:lstStyle/>
          <a:p>
            <a:pPr marL="114300" lvl="0" indent="0" algn="l" rtl="0">
              <a:lnSpc>
                <a:spcPct val="90000"/>
              </a:lnSpc>
              <a:spcBef>
                <a:spcPts val="1000"/>
              </a:spcBef>
              <a:spcAft>
                <a:spcPts val="0"/>
              </a:spcAft>
              <a:buClr>
                <a:schemeClr val="dk1"/>
              </a:buClr>
              <a:buSzPts val="1800"/>
              <a:buNone/>
            </a:pPr>
            <a:r>
              <a:rPr lang="en-US" sz="1400" dirty="0">
                <a:ea typeface="Arial"/>
                <a:cs typeface="Calibri" panose="020F0502020204030204" pitchFamily="34" charset="0"/>
                <a:sym typeface="Arial"/>
              </a:rPr>
              <a:t>SWO has many active collaborations with SAE, several of which are summarized here.</a:t>
            </a:r>
          </a:p>
          <a:p>
            <a:pPr marL="457200" lvl="0" indent="-342900" algn="l" rtl="0">
              <a:lnSpc>
                <a:spcPct val="90000"/>
              </a:lnSpc>
              <a:spcBef>
                <a:spcPts val="1000"/>
              </a:spcBef>
              <a:spcAft>
                <a:spcPts val="0"/>
              </a:spcAft>
              <a:buClr>
                <a:schemeClr val="dk1"/>
              </a:buClr>
              <a:buSzPts val="1800"/>
              <a:buChar char="•"/>
            </a:pPr>
            <a:r>
              <a:rPr lang="en-US" sz="1400" u="sng" dirty="0">
                <a:ea typeface="Arial"/>
                <a:cs typeface="Calibri" panose="020F0502020204030204" pitchFamily="34" charset="0"/>
                <a:sym typeface="Arial"/>
              </a:rPr>
              <a:t>Technology Planning and integration for Observations (TPIO)</a:t>
            </a:r>
            <a:r>
              <a:rPr lang="en-US" sz="1400" dirty="0">
                <a:ea typeface="Arial"/>
                <a:cs typeface="Calibri" panose="020F0502020204030204" pitchFamily="34" charset="0"/>
                <a:sym typeface="Arial"/>
              </a:rPr>
              <a:t>: SAE is conducting a refresh of the Consolidated Observational User Requirement List (COURL). SWO has reviewed the COURL and TPIO’s Earth Observation Requirement Evaluation System (EORES) and provided feedback on user needs and requirement parameters. </a:t>
            </a:r>
          </a:p>
          <a:p>
            <a:pPr marL="457200" indent="-342900"/>
            <a:r>
              <a:rPr lang="en-US" sz="1400" u="sng" dirty="0">
                <a:ea typeface="Arial"/>
                <a:cs typeface="Calibri" panose="020F0502020204030204" pitchFamily="34" charset="0"/>
                <a:sym typeface="Arial"/>
              </a:rPr>
              <a:t>Advanced Systems Performance Evaluation tool (ASPEN)</a:t>
            </a:r>
            <a:r>
              <a:rPr lang="en-US" sz="1400" dirty="0">
                <a:ea typeface="Arial"/>
                <a:cs typeface="Calibri" panose="020F0502020204030204" pitchFamily="34" charset="0"/>
                <a:sym typeface="Arial"/>
              </a:rPr>
              <a:t>: SWO has reviewed SpWx parameters in ASPEN’s databases for Application-dependent Requirement Ranges (ARR), Application-dependent Technical Priorities (ATP), and Sensor/Constellation Performance (SCP). SWO has provided use cases for applications and observing systems based on which the ASPEN team will build databases and calculate performance metrics for the SpWx systems.</a:t>
            </a:r>
          </a:p>
          <a:p>
            <a:pPr marL="457200" indent="-342900"/>
            <a:r>
              <a:rPr lang="en-US" sz="1400" u="sng" dirty="0">
                <a:ea typeface="Arial"/>
                <a:cs typeface="Calibri" panose="020F0502020204030204" pitchFamily="34" charset="0"/>
                <a:sym typeface="Arial"/>
              </a:rPr>
              <a:t>Five-year Product Plan and Baseline</a:t>
            </a:r>
            <a:r>
              <a:rPr lang="en-US" sz="1400" dirty="0">
                <a:ea typeface="Arial"/>
                <a:cs typeface="Calibri" panose="020F0502020204030204" pitchFamily="34" charset="0"/>
                <a:sym typeface="Arial"/>
              </a:rPr>
              <a:t>: SWO has regularly reviewed these documents and provided recommendations on solar and other SpWx current and planned products.</a:t>
            </a:r>
          </a:p>
          <a:p>
            <a:pPr marL="457200" lvl="0" indent="-342900" algn="l" rtl="0">
              <a:lnSpc>
                <a:spcPct val="90000"/>
              </a:lnSpc>
              <a:spcBef>
                <a:spcPts val="1000"/>
              </a:spcBef>
              <a:spcAft>
                <a:spcPts val="0"/>
              </a:spcAft>
              <a:buClr>
                <a:schemeClr val="dk1"/>
              </a:buClr>
              <a:buSzPts val="1800"/>
              <a:buChar char="•"/>
            </a:pPr>
            <a:r>
              <a:rPr lang="en-US" sz="1400" u="sng" dirty="0">
                <a:ea typeface="Arial"/>
                <a:cs typeface="Calibri" panose="020F0502020204030204" pitchFamily="34" charset="0"/>
                <a:sym typeface="Arial"/>
              </a:rPr>
              <a:t>NOAA Observing System Integrated Analysis-2 (NOSIA-2)</a:t>
            </a:r>
            <a:r>
              <a:rPr lang="en-US" sz="1400" dirty="0">
                <a:ea typeface="Arial"/>
                <a:cs typeface="Calibri" panose="020F0502020204030204" pitchFamily="34" charset="0"/>
                <a:sym typeface="Arial"/>
              </a:rPr>
              <a:t>: SWO has provided feedback on the requirement organization and on TPIO estimates of value of products to user categories.</a:t>
            </a:r>
          </a:p>
          <a:p>
            <a:pPr marL="457200" indent="-342900"/>
            <a:r>
              <a:rPr lang="en-US" sz="1400" u="sng" dirty="0">
                <a:ea typeface="Arial"/>
                <a:cs typeface="Calibri" panose="020F0502020204030204" pitchFamily="34" charset="0"/>
                <a:sym typeface="Arial"/>
              </a:rPr>
              <a:t>Space Weather Data Pilot (part of the NESDIS Commercial Data Program)</a:t>
            </a:r>
            <a:r>
              <a:rPr lang="en-US" sz="1400" dirty="0">
                <a:ea typeface="Arial"/>
                <a:cs typeface="Calibri" panose="020F0502020204030204" pitchFamily="34" charset="0"/>
                <a:sym typeface="Arial"/>
              </a:rPr>
              <a:t>: This project is of high interest for SWO because it has implications for the implementation of several LEO observations (see next slide).</a:t>
            </a:r>
          </a:p>
          <a:p>
            <a:pPr marL="457200" lvl="0" indent="-342900" algn="l" rtl="0">
              <a:lnSpc>
                <a:spcPct val="90000"/>
              </a:lnSpc>
              <a:spcBef>
                <a:spcPts val="1000"/>
              </a:spcBef>
              <a:spcAft>
                <a:spcPts val="0"/>
              </a:spcAft>
              <a:buClr>
                <a:schemeClr val="dk1"/>
              </a:buClr>
              <a:buSzPts val="1800"/>
              <a:buChar char="•"/>
            </a:pPr>
            <a:r>
              <a:rPr lang="en-US" sz="1400" u="sng" dirty="0">
                <a:ea typeface="Arial"/>
                <a:cs typeface="Calibri" panose="020F0502020204030204" pitchFamily="34" charset="0"/>
                <a:sym typeface="Arial"/>
              </a:rPr>
              <a:t>Joint Ventures</a:t>
            </a:r>
            <a:r>
              <a:rPr lang="en-US" sz="1400" dirty="0">
                <a:ea typeface="Arial"/>
                <a:cs typeface="Calibri" panose="020F0502020204030204" pitchFamily="34" charset="0"/>
                <a:sym typeface="Arial"/>
              </a:rPr>
              <a:t>: SWO has provided guidance for defining priorities or applied for funding for SpWx projects; SWO remains interested in the results of several JV projects.</a:t>
            </a:r>
          </a:p>
          <a:p>
            <a:pPr marL="457200" indent="-342900"/>
            <a:r>
              <a:rPr lang="en-US" sz="1400" u="sng" dirty="0">
                <a:ea typeface="Arial"/>
                <a:cs typeface="Calibri" panose="020F0502020204030204" pitchFamily="34" charset="0"/>
                <a:sym typeface="Arial"/>
              </a:rPr>
              <a:t>User Engagement Council</a:t>
            </a:r>
            <a:r>
              <a:rPr lang="en-US" sz="1400" dirty="0">
                <a:ea typeface="Arial"/>
                <a:cs typeface="Calibri" panose="020F0502020204030204" pitchFamily="34" charset="0"/>
                <a:sym typeface="Arial"/>
              </a:rPr>
              <a:t>: SWO’s UE team has coordinated with the Council in crafting its user approach.</a:t>
            </a:r>
          </a:p>
          <a:p>
            <a:pPr marL="457200" lvl="0" indent="-342900" algn="l" rtl="0">
              <a:lnSpc>
                <a:spcPct val="90000"/>
              </a:lnSpc>
              <a:spcBef>
                <a:spcPts val="1000"/>
              </a:spcBef>
              <a:spcAft>
                <a:spcPts val="0"/>
              </a:spcAft>
              <a:buClr>
                <a:schemeClr val="dk1"/>
              </a:buClr>
              <a:buSzPts val="1800"/>
              <a:buChar char="•"/>
            </a:pPr>
            <a:r>
              <a:rPr lang="en-US" sz="1400" u="sng" dirty="0">
                <a:ea typeface="Arial"/>
                <a:cs typeface="Calibri" panose="020F0502020204030204" pitchFamily="34" charset="0"/>
                <a:sym typeface="Arial"/>
              </a:rPr>
              <a:t>Broad Agency Announcements</a:t>
            </a:r>
            <a:r>
              <a:rPr lang="en-US" sz="1400" dirty="0">
                <a:ea typeface="Arial"/>
                <a:cs typeface="Calibri" panose="020F0502020204030204" pitchFamily="34" charset="0"/>
                <a:sym typeface="Arial"/>
              </a:rPr>
              <a:t>: SWO has reviewed proposals, and supervised selected projects. For instance, some of the 2020 BAA projects were useful in early stages of SW Next mission planning.</a:t>
            </a:r>
          </a:p>
        </p:txBody>
      </p:sp>
      <p:sp>
        <p:nvSpPr>
          <p:cNvPr id="2" name="Footer Placeholder 1">
            <a:extLst>
              <a:ext uri="{FF2B5EF4-FFF2-40B4-BE49-F238E27FC236}">
                <a16:creationId xmlns:a16="http://schemas.microsoft.com/office/drawing/2014/main" id="{458687F2-E434-48E8-9D85-394E3374C9E6}"/>
              </a:ext>
            </a:extLst>
          </p:cNvPr>
          <p:cNvSpPr>
            <a:spLocks noGrp="1"/>
          </p:cNvSpPr>
          <p:nvPr>
            <p:ph type="ftr" sz="quarter" idx="3"/>
          </p:nvPr>
        </p:nvSpPr>
        <p:spPr/>
        <p:txBody>
          <a:bodyPr/>
          <a:lstStyle/>
          <a:p>
            <a:r>
              <a:rPr lang="en-US" dirty="0"/>
              <a:t>Presentation to SAT, August 2023</a:t>
            </a:r>
          </a:p>
        </p:txBody>
      </p:sp>
    </p:spTree>
    <p:extLst>
      <p:ext uri="{BB962C8B-B14F-4D97-AF65-F5344CB8AC3E}">
        <p14:creationId xmlns:p14="http://schemas.microsoft.com/office/powerpoint/2010/main" val="7796108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8"/>
          <p:cNvSpPr txBox="1">
            <a:spLocks noGrp="1"/>
          </p:cNvSpPr>
          <p:nvPr>
            <p:ph type="title"/>
          </p:nvPr>
        </p:nvSpPr>
        <p:spPr>
          <a:xfrm>
            <a:off x="1720013" y="340524"/>
            <a:ext cx="8766613" cy="870117"/>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800"/>
              <a:buNone/>
            </a:pPr>
            <a:r>
              <a:rPr lang="en-US" b="1" dirty="0"/>
              <a:t>SAE: Space Weather Data Pilot</a:t>
            </a:r>
            <a:endParaRPr dirty="0"/>
          </a:p>
        </p:txBody>
      </p:sp>
      <p:sp>
        <p:nvSpPr>
          <p:cNvPr id="66" name="Google Shape;66;p18"/>
          <p:cNvSpPr txBox="1">
            <a:spLocks noGrp="1"/>
          </p:cNvSpPr>
          <p:nvPr>
            <p:ph type="body" idx="1"/>
          </p:nvPr>
        </p:nvSpPr>
        <p:spPr>
          <a:xfrm>
            <a:off x="285750" y="1279651"/>
            <a:ext cx="7903171" cy="4652963"/>
          </a:xfrm>
          <a:prstGeom prst="rect">
            <a:avLst/>
          </a:prstGeom>
          <a:noFill/>
          <a:ln>
            <a:noFill/>
          </a:ln>
        </p:spPr>
        <p:txBody>
          <a:bodyPr spcFirstLastPara="1" wrap="square" lIns="91425" tIns="45700" rIns="91425" bIns="45700" anchor="t" anchorCtr="0">
            <a:noAutofit/>
          </a:bodyPr>
          <a:lstStyle/>
          <a:p>
            <a:pPr marL="400050" indent="-285750"/>
            <a:r>
              <a:rPr lang="en-US" sz="1600" u="sng" dirty="0">
                <a:ea typeface="Arial"/>
                <a:cs typeface="Calibri" panose="020F0502020204030204" pitchFamily="34" charset="0"/>
                <a:sym typeface="Arial"/>
              </a:rPr>
              <a:t>Project</a:t>
            </a:r>
            <a:r>
              <a:rPr lang="en-US" sz="1600" dirty="0">
                <a:ea typeface="Arial"/>
                <a:cs typeface="Calibri" panose="020F0502020204030204" pitchFamily="34" charset="0"/>
                <a:sym typeface="Arial"/>
              </a:rPr>
              <a:t>: SAE has developed a SpWx Data Pilot as part of the Commercial Data Program. SWO staff are participating in the pilot as part of interagency coordination and to provide subject matter expertise.</a:t>
            </a:r>
          </a:p>
          <a:p>
            <a:pPr marL="400050" indent="-285750"/>
            <a:r>
              <a:rPr lang="en-US" sz="1600" u="sng" dirty="0">
                <a:ea typeface="Arial"/>
                <a:cs typeface="Calibri" panose="020F0502020204030204" pitchFamily="34" charset="0"/>
                <a:sym typeface="Arial"/>
              </a:rPr>
              <a:t>Purpose</a:t>
            </a:r>
            <a:r>
              <a:rPr lang="en-US" sz="1600" dirty="0">
                <a:ea typeface="Arial"/>
                <a:cs typeface="Calibri" panose="020F0502020204030204" pitchFamily="34" charset="0"/>
                <a:sym typeface="Arial"/>
              </a:rPr>
              <a:t>: derive ionospheric products (TEC and scintillation indices S</a:t>
            </a:r>
            <a:r>
              <a:rPr lang="en-US" sz="1600" baseline="-25000" dirty="0">
                <a:ea typeface="Arial"/>
                <a:cs typeface="Calibri" panose="020F0502020204030204" pitchFamily="34" charset="0"/>
                <a:sym typeface="Arial"/>
              </a:rPr>
              <a:t>4</a:t>
            </a:r>
            <a:r>
              <a:rPr lang="en-US" sz="1600" dirty="0">
                <a:ea typeface="Arial"/>
                <a:cs typeface="Calibri" panose="020F0502020204030204" pitchFamily="34" charset="0"/>
                <a:sym typeface="Arial"/>
              </a:rPr>
              <a:t> and </a:t>
            </a:r>
            <a:r>
              <a:rPr lang="el-GR" sz="1600" dirty="0">
                <a:ea typeface="Arial"/>
                <a:cs typeface="Calibri" panose="020F0502020204030204" pitchFamily="34" charset="0"/>
                <a:sym typeface="Arial"/>
              </a:rPr>
              <a:t>σ</a:t>
            </a:r>
            <a:r>
              <a:rPr lang="el-GR" sz="1600" baseline="-25000" dirty="0">
                <a:ea typeface="Arial"/>
                <a:cs typeface="Calibri" panose="020F0502020204030204" pitchFamily="34" charset="0"/>
                <a:sym typeface="Arial"/>
              </a:rPr>
              <a:t>φ</a:t>
            </a:r>
            <a:r>
              <a:rPr lang="el-GR" sz="1600" dirty="0">
                <a:ea typeface="Arial"/>
                <a:cs typeface="Calibri" panose="020F0502020204030204" pitchFamily="34" charset="0"/>
                <a:sym typeface="Arial"/>
              </a:rPr>
              <a:t>) </a:t>
            </a:r>
            <a:r>
              <a:rPr lang="en-US" sz="1600" dirty="0">
                <a:ea typeface="Arial"/>
                <a:cs typeface="Calibri" panose="020F0502020204030204" pitchFamily="34" charset="0"/>
                <a:sym typeface="Arial"/>
              </a:rPr>
              <a:t>that meet current and future operational SpWx model and app needs. Data may contribute to SWPC products for ICAO (aviation). </a:t>
            </a:r>
          </a:p>
          <a:p>
            <a:pPr marL="400050" indent="-285750"/>
            <a:r>
              <a:rPr lang="en-US" sz="1600" u="sng" dirty="0">
                <a:ea typeface="Arial"/>
                <a:cs typeface="Calibri" panose="020F0502020204030204" pitchFamily="34" charset="0"/>
                <a:sym typeface="Arial"/>
              </a:rPr>
              <a:t>Vendors</a:t>
            </a:r>
            <a:r>
              <a:rPr lang="en-US" sz="1600" dirty="0">
                <a:ea typeface="Arial"/>
                <a:cs typeface="Calibri" panose="020F0502020204030204" pitchFamily="34" charset="0"/>
                <a:sym typeface="Arial"/>
              </a:rPr>
              <a:t>: PlanetIQ (2 6U) and Spire (~25 3U) with POD and RO antennas providing high-rate, high-coverage GNSS data.</a:t>
            </a:r>
          </a:p>
          <a:p>
            <a:pPr marL="400050" indent="-285750"/>
            <a:r>
              <a:rPr lang="en-US" sz="1600" u="sng" dirty="0">
                <a:ea typeface="Arial"/>
                <a:cs typeface="Calibri" panose="020F0502020204030204" pitchFamily="34" charset="0"/>
                <a:sym typeface="Arial"/>
              </a:rPr>
              <a:t>Initial findings</a:t>
            </a:r>
            <a:r>
              <a:rPr lang="en-US" sz="1600" dirty="0">
                <a:ea typeface="Arial"/>
                <a:cs typeface="Calibri" panose="020F0502020204030204" pitchFamily="34" charset="0"/>
                <a:sym typeface="Arial"/>
              </a:rPr>
              <a:t>: EDP and TEC demonstrated good accuracy; good validation with COSMIC-2 and ground-station data; comprehensive analysis on scintillation with RO data. For daily median latency objective (30 minutes), Spire performance better than PlanetIQ’s, which can however be improved with more ground stations and satellites. </a:t>
            </a:r>
          </a:p>
          <a:p>
            <a:pPr marL="400050" indent="-285750"/>
            <a:r>
              <a:rPr lang="en-US" sz="1600" u="sng" dirty="0">
                <a:ea typeface="Arial"/>
                <a:cs typeface="Calibri" panose="020F0502020204030204" pitchFamily="34" charset="0"/>
                <a:sym typeface="Arial"/>
              </a:rPr>
              <a:t>Lessons learned</a:t>
            </a:r>
            <a:r>
              <a:rPr lang="en-US" sz="1600" dirty="0">
                <a:ea typeface="Arial"/>
                <a:cs typeface="Calibri" panose="020F0502020204030204" pitchFamily="34" charset="0"/>
                <a:sym typeface="Arial"/>
              </a:rPr>
              <a:t>: Scintillation algorithm insufficient to capture all storm events, esp. for high latitudes; geolocation method to be improved; coverage and refresh rates to be evaluated differently; RFI metrics to be improved.</a:t>
            </a:r>
          </a:p>
          <a:p>
            <a:pPr marL="400050" indent="-285750"/>
            <a:r>
              <a:rPr lang="en-US" sz="1600" u="sng" dirty="0">
                <a:ea typeface="Arial"/>
                <a:cs typeface="Calibri" panose="020F0502020204030204" pitchFamily="34" charset="0"/>
                <a:sym typeface="Arial"/>
              </a:rPr>
              <a:t>Summary</a:t>
            </a:r>
            <a:r>
              <a:rPr lang="en-US" sz="1600" dirty="0">
                <a:ea typeface="Arial"/>
                <a:cs typeface="Calibri" panose="020F0502020204030204" pitchFamily="34" charset="0"/>
                <a:sym typeface="Arial"/>
              </a:rPr>
              <a:t>: Validation has been successful and the pilot has been highly informative so far for refining SOW requirements for a future data purchase. The SWPC model infrastructure is ready to use RO data and products.</a:t>
            </a:r>
          </a:p>
        </p:txBody>
      </p:sp>
      <p:sp>
        <p:nvSpPr>
          <p:cNvPr id="2" name="Footer Placeholder 1">
            <a:extLst>
              <a:ext uri="{FF2B5EF4-FFF2-40B4-BE49-F238E27FC236}">
                <a16:creationId xmlns:a16="http://schemas.microsoft.com/office/drawing/2014/main" id="{458687F2-E434-48E8-9D85-394E3374C9E6}"/>
              </a:ext>
            </a:extLst>
          </p:cNvPr>
          <p:cNvSpPr>
            <a:spLocks noGrp="1"/>
          </p:cNvSpPr>
          <p:nvPr>
            <p:ph type="ftr" sz="quarter" idx="3"/>
          </p:nvPr>
        </p:nvSpPr>
        <p:spPr/>
        <p:txBody>
          <a:bodyPr/>
          <a:lstStyle/>
          <a:p>
            <a:r>
              <a:rPr lang="en-US" dirty="0"/>
              <a:t>Presentation to SAT, August 2023</a:t>
            </a:r>
          </a:p>
        </p:txBody>
      </p:sp>
      <p:sp>
        <p:nvSpPr>
          <p:cNvPr id="3" name="TextBox 2">
            <a:extLst>
              <a:ext uri="{FF2B5EF4-FFF2-40B4-BE49-F238E27FC236}">
                <a16:creationId xmlns:a16="http://schemas.microsoft.com/office/drawing/2014/main" id="{A105C4BD-533D-4667-A763-9BE58420332A}"/>
              </a:ext>
            </a:extLst>
          </p:cNvPr>
          <p:cNvSpPr txBox="1"/>
          <p:nvPr/>
        </p:nvSpPr>
        <p:spPr>
          <a:xfrm>
            <a:off x="7286625" y="1026324"/>
            <a:ext cx="4616341" cy="276999"/>
          </a:xfrm>
          <a:prstGeom prst="rect">
            <a:avLst/>
          </a:prstGeom>
          <a:noFill/>
          <a:ln>
            <a:solidFill>
              <a:schemeClr val="tx1"/>
            </a:solidFill>
          </a:ln>
        </p:spPr>
        <p:txBody>
          <a:bodyPr wrap="square" rtlCol="0">
            <a:spAutoFit/>
          </a:bodyPr>
          <a:lstStyle/>
          <a:p>
            <a:pPr algn="ctr"/>
            <a:r>
              <a:rPr lang="en-US" sz="1200" dirty="0"/>
              <a:t>With thanks to Martin McHugh, Marc Gasbarro, and Patricia Weir</a:t>
            </a:r>
          </a:p>
        </p:txBody>
      </p:sp>
      <p:pic>
        <p:nvPicPr>
          <p:cNvPr id="5" name="Picture 4">
            <a:extLst>
              <a:ext uri="{FF2B5EF4-FFF2-40B4-BE49-F238E27FC236}">
                <a16:creationId xmlns:a16="http://schemas.microsoft.com/office/drawing/2014/main" id="{5BF3ADC2-E510-4FF6-9495-F28103C79AC6}"/>
              </a:ext>
            </a:extLst>
          </p:cNvPr>
          <p:cNvPicPr>
            <a:picLocks noChangeAspect="1"/>
          </p:cNvPicPr>
          <p:nvPr/>
        </p:nvPicPr>
        <p:blipFill>
          <a:blip r:embed="rId3"/>
          <a:stretch>
            <a:fillRect/>
          </a:stretch>
        </p:blipFill>
        <p:spPr>
          <a:xfrm>
            <a:off x="8476851" y="4646773"/>
            <a:ext cx="1724025" cy="1343025"/>
          </a:xfrm>
          <a:prstGeom prst="rect">
            <a:avLst/>
          </a:prstGeom>
        </p:spPr>
      </p:pic>
      <p:pic>
        <p:nvPicPr>
          <p:cNvPr id="16" name="Picture 15">
            <a:extLst>
              <a:ext uri="{FF2B5EF4-FFF2-40B4-BE49-F238E27FC236}">
                <a16:creationId xmlns:a16="http://schemas.microsoft.com/office/drawing/2014/main" id="{C89B7057-1B02-4C15-8C75-B2E04A8E2FB2}"/>
              </a:ext>
            </a:extLst>
          </p:cNvPr>
          <p:cNvPicPr>
            <a:picLocks noChangeAspect="1"/>
          </p:cNvPicPr>
          <p:nvPr/>
        </p:nvPicPr>
        <p:blipFill>
          <a:blip r:embed="rId4"/>
          <a:stretch>
            <a:fillRect/>
          </a:stretch>
        </p:blipFill>
        <p:spPr>
          <a:xfrm>
            <a:off x="8238452" y="1509183"/>
            <a:ext cx="3924848" cy="1695687"/>
          </a:xfrm>
          <a:prstGeom prst="rect">
            <a:avLst/>
          </a:prstGeom>
        </p:spPr>
      </p:pic>
      <p:pic>
        <p:nvPicPr>
          <p:cNvPr id="22" name="Picture 21">
            <a:extLst>
              <a:ext uri="{FF2B5EF4-FFF2-40B4-BE49-F238E27FC236}">
                <a16:creationId xmlns:a16="http://schemas.microsoft.com/office/drawing/2014/main" id="{439E067C-0154-4043-8CD7-51D83A1637F0}"/>
              </a:ext>
            </a:extLst>
          </p:cNvPr>
          <p:cNvPicPr>
            <a:picLocks noChangeAspect="1"/>
          </p:cNvPicPr>
          <p:nvPr/>
        </p:nvPicPr>
        <p:blipFill rotWithShape="1">
          <a:blip r:embed="rId5"/>
          <a:srcRect b="1385"/>
          <a:stretch/>
        </p:blipFill>
        <p:spPr>
          <a:xfrm>
            <a:off x="8419454" y="2995320"/>
            <a:ext cx="3734321" cy="1672197"/>
          </a:xfrm>
          <a:prstGeom prst="rect">
            <a:avLst/>
          </a:prstGeom>
        </p:spPr>
      </p:pic>
      <p:sp>
        <p:nvSpPr>
          <p:cNvPr id="23" name="TextBox 22">
            <a:extLst>
              <a:ext uri="{FF2B5EF4-FFF2-40B4-BE49-F238E27FC236}">
                <a16:creationId xmlns:a16="http://schemas.microsoft.com/office/drawing/2014/main" id="{20829980-39CC-421D-B6BA-68A027DEA17D}"/>
              </a:ext>
            </a:extLst>
          </p:cNvPr>
          <p:cNvSpPr txBox="1"/>
          <p:nvPr/>
        </p:nvSpPr>
        <p:spPr>
          <a:xfrm>
            <a:off x="8686402" y="5999559"/>
            <a:ext cx="1419224" cy="430887"/>
          </a:xfrm>
          <a:prstGeom prst="rect">
            <a:avLst/>
          </a:prstGeom>
          <a:noFill/>
        </p:spPr>
        <p:txBody>
          <a:bodyPr wrap="square" rtlCol="0">
            <a:spAutoFit/>
          </a:bodyPr>
          <a:lstStyle/>
          <a:p>
            <a:r>
              <a:rPr lang="en-US" sz="1100" dirty="0"/>
              <a:t>EDP from sample orbit (yields TEC)</a:t>
            </a:r>
          </a:p>
        </p:txBody>
      </p:sp>
      <p:sp>
        <p:nvSpPr>
          <p:cNvPr id="26" name="TextBox 25">
            <a:extLst>
              <a:ext uri="{FF2B5EF4-FFF2-40B4-BE49-F238E27FC236}">
                <a16:creationId xmlns:a16="http://schemas.microsoft.com/office/drawing/2014/main" id="{A37BB522-7465-4838-93CF-763C121C594F}"/>
              </a:ext>
            </a:extLst>
          </p:cNvPr>
          <p:cNvSpPr txBox="1"/>
          <p:nvPr/>
        </p:nvSpPr>
        <p:spPr>
          <a:xfrm>
            <a:off x="10488807" y="6016064"/>
            <a:ext cx="1587960" cy="430887"/>
          </a:xfrm>
          <a:prstGeom prst="rect">
            <a:avLst/>
          </a:prstGeom>
          <a:noFill/>
        </p:spPr>
        <p:txBody>
          <a:bodyPr wrap="square" rtlCol="0">
            <a:spAutoFit/>
          </a:bodyPr>
          <a:lstStyle/>
          <a:p>
            <a:r>
              <a:rPr lang="en-US" sz="1100" dirty="0"/>
              <a:t>Scintillation event identified via S</a:t>
            </a:r>
            <a:r>
              <a:rPr lang="en-US" sz="1100" baseline="-25000" dirty="0"/>
              <a:t>4</a:t>
            </a:r>
            <a:r>
              <a:rPr lang="en-US" sz="1100" dirty="0"/>
              <a:t> index </a:t>
            </a:r>
          </a:p>
        </p:txBody>
      </p:sp>
      <p:sp>
        <p:nvSpPr>
          <p:cNvPr id="27" name="TextBox 26">
            <a:extLst>
              <a:ext uri="{FF2B5EF4-FFF2-40B4-BE49-F238E27FC236}">
                <a16:creationId xmlns:a16="http://schemas.microsoft.com/office/drawing/2014/main" id="{7C1F415C-3AA3-4DB7-9B9C-622E4ED48D5C}"/>
              </a:ext>
            </a:extLst>
          </p:cNvPr>
          <p:cNvSpPr txBox="1"/>
          <p:nvPr/>
        </p:nvSpPr>
        <p:spPr>
          <a:xfrm>
            <a:off x="8572102" y="1341834"/>
            <a:ext cx="3562748" cy="261610"/>
          </a:xfrm>
          <a:prstGeom prst="rect">
            <a:avLst/>
          </a:prstGeom>
          <a:noFill/>
        </p:spPr>
        <p:txBody>
          <a:bodyPr wrap="square" rtlCol="0">
            <a:spAutoFit/>
          </a:bodyPr>
          <a:lstStyle/>
          <a:p>
            <a:pPr algn="ctr"/>
            <a:r>
              <a:rPr lang="en-US" sz="1100" dirty="0"/>
              <a:t>Longitude-latitude map of coverage: PlanetIQ, Spire</a:t>
            </a:r>
          </a:p>
        </p:txBody>
      </p:sp>
      <p:pic>
        <p:nvPicPr>
          <p:cNvPr id="20" name="Picture 19">
            <a:extLst>
              <a:ext uri="{FF2B5EF4-FFF2-40B4-BE49-F238E27FC236}">
                <a16:creationId xmlns:a16="http://schemas.microsoft.com/office/drawing/2014/main" id="{796BA5B0-A585-4B5C-BB92-1DB0B536CB49}"/>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444878" y="4666793"/>
            <a:ext cx="1587960" cy="1371759"/>
          </a:xfrm>
          <a:prstGeom prst="rect">
            <a:avLst/>
          </a:prstGeom>
        </p:spPr>
      </p:pic>
    </p:spTree>
    <p:extLst>
      <p:ext uri="{BB962C8B-B14F-4D97-AF65-F5344CB8AC3E}">
        <p14:creationId xmlns:p14="http://schemas.microsoft.com/office/powerpoint/2010/main" val="26111918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8"/>
          <p:cNvSpPr txBox="1">
            <a:spLocks noGrp="1"/>
          </p:cNvSpPr>
          <p:nvPr>
            <p:ph type="title"/>
          </p:nvPr>
        </p:nvSpPr>
        <p:spPr>
          <a:xfrm>
            <a:off x="1138988" y="369099"/>
            <a:ext cx="10214811" cy="870117"/>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800"/>
              <a:buNone/>
            </a:pPr>
            <a:r>
              <a:rPr lang="en-US" b="1" dirty="0"/>
              <a:t>Interagency Partnerships</a:t>
            </a:r>
            <a:endParaRPr dirty="0"/>
          </a:p>
        </p:txBody>
      </p:sp>
      <p:sp>
        <p:nvSpPr>
          <p:cNvPr id="66" name="Google Shape;66;p18"/>
          <p:cNvSpPr txBox="1">
            <a:spLocks noGrp="1"/>
          </p:cNvSpPr>
          <p:nvPr>
            <p:ph type="body" idx="1"/>
          </p:nvPr>
        </p:nvSpPr>
        <p:spPr>
          <a:xfrm>
            <a:off x="120072" y="1287613"/>
            <a:ext cx="9042401" cy="4652963"/>
          </a:xfrm>
          <a:prstGeom prst="rect">
            <a:avLst/>
          </a:prstGeom>
          <a:noFill/>
          <a:ln>
            <a:noFill/>
          </a:ln>
        </p:spPr>
        <p:txBody>
          <a:bodyPr spcFirstLastPara="1" wrap="square" lIns="91425" tIns="45700" rIns="91425" bIns="45700" anchor="t" anchorCtr="0">
            <a:noAutofit/>
          </a:bodyPr>
          <a:lstStyle/>
          <a:p>
            <a:pPr marL="400050" indent="-285750"/>
            <a:r>
              <a:rPr lang="en-US" sz="1400" dirty="0">
                <a:ea typeface="Arial"/>
                <a:cs typeface="Calibri" panose="020F0502020204030204" pitchFamily="34" charset="0"/>
                <a:sym typeface="Arial"/>
              </a:rPr>
              <a:t>SpWx needs and user categories are diverse and resources are limited. Therefore, for several decades, NOAA (NWS) has partnered with other agencies (NASA, DOD, NSF, etc.) to develop interagency projects such as the National Space Weather Strategy and Action Plans (NSW-SAP), the Space Weather Benchmarks, and others, leading up to the PROSWIFT Act and other milestones. Following up from NSW-SAP and PROSWIFT, several interagency groups have formed.</a:t>
            </a:r>
          </a:p>
          <a:p>
            <a:pPr marL="400050" indent="-285750"/>
            <a:r>
              <a:rPr lang="en-US" sz="1400" u="sng" dirty="0">
                <a:ea typeface="Arial"/>
                <a:cs typeface="Calibri" panose="020F0502020204030204" pitchFamily="34" charset="0"/>
                <a:sym typeface="Arial"/>
              </a:rPr>
              <a:t>Space Weather Operations, Research and Mitigation</a:t>
            </a:r>
            <a:r>
              <a:rPr lang="en-US" sz="1400" dirty="0">
                <a:ea typeface="Arial"/>
                <a:cs typeface="Calibri" panose="020F0502020204030204" pitchFamily="34" charset="0"/>
                <a:sym typeface="Arial"/>
              </a:rPr>
              <a:t>: The SWORM subcommittee is a </a:t>
            </a:r>
            <a:r>
              <a:rPr lang="en-US" sz="1400" dirty="0"/>
              <a:t>Federal coordinating body organized under the National Science and Technology Council (NSTC) Committee on Homeland and National Security, organized under the Office of Science and Technology Policy (OSTP). The SWORM coordinates Federal Government department and agency activities to meet the goals and objectives specified in the NSW-SAP (</a:t>
            </a:r>
            <a:r>
              <a:rPr lang="en-US" sz="1400" dirty="0">
                <a:hlinkClick r:id="rId3"/>
              </a:rPr>
              <a:t>https://www.sworm.gov/</a:t>
            </a:r>
            <a:r>
              <a:rPr lang="en-US" sz="1400" dirty="0"/>
              <a:t>). </a:t>
            </a:r>
          </a:p>
          <a:p>
            <a:pPr marL="400050" indent="-285750"/>
            <a:r>
              <a:rPr lang="en-US" sz="1400" u="sng" dirty="0">
                <a:ea typeface="Arial"/>
                <a:cs typeface="Calibri" panose="020F0502020204030204" pitchFamily="34" charset="0"/>
                <a:sym typeface="Arial"/>
              </a:rPr>
              <a:t>Space Weather Advisory Group</a:t>
            </a:r>
            <a:r>
              <a:rPr lang="en-US" sz="1400" dirty="0">
                <a:ea typeface="Arial"/>
                <a:cs typeface="Calibri" panose="020F0502020204030204" pitchFamily="34" charset="0"/>
                <a:sym typeface="Arial"/>
              </a:rPr>
              <a:t>: Per PROSWIFT guidance, the NOAA Administrator has established the SWAG with representation from government, industry, science, and users with the goal of advising the SpWx interagency working group on the following: </a:t>
            </a:r>
          </a:p>
          <a:p>
            <a:pPr marL="857238" lvl="1" indent="-285750"/>
            <a:r>
              <a:rPr lang="en-US" sz="1000" dirty="0">
                <a:ea typeface="Arial"/>
                <a:cs typeface="Calibri" panose="020F0502020204030204" pitchFamily="34" charset="0"/>
                <a:sym typeface="Arial"/>
              </a:rPr>
              <a:t>Advances in the SpWx enterprise capabilities; improvements that can be undertaken in preparing for, mitigating, responding to, and recovering from SpWx phenomena; coordination of the R2O and O2R processes; developments and implementation steps of the SpWx strategy including updates and reevaluations (</a:t>
            </a:r>
            <a:r>
              <a:rPr lang="en-US" sz="1000" dirty="0">
                <a:ea typeface="Arial"/>
                <a:cs typeface="Calibri" panose="020F0502020204030204" pitchFamily="34" charset="0"/>
                <a:sym typeface="Arial"/>
                <a:hlinkClick r:id="rId4"/>
              </a:rPr>
              <a:t>https://www.weather.gov/swag</a:t>
            </a:r>
            <a:r>
              <a:rPr lang="en-US" sz="1000" dirty="0">
                <a:ea typeface="Arial"/>
                <a:cs typeface="Calibri" panose="020F0502020204030204" pitchFamily="34" charset="0"/>
                <a:sym typeface="Arial"/>
              </a:rPr>
              <a:t>). </a:t>
            </a:r>
          </a:p>
          <a:p>
            <a:r>
              <a:rPr lang="en-US" sz="1400" u="sng" dirty="0">
                <a:ea typeface="Arial"/>
                <a:cs typeface="Calibri" panose="020F0502020204030204" pitchFamily="34" charset="0"/>
                <a:sym typeface="Arial"/>
              </a:rPr>
              <a:t>Space Weather Enterprise Forum</a:t>
            </a:r>
            <a:r>
              <a:rPr lang="en-US" sz="1400" dirty="0">
                <a:ea typeface="Arial"/>
                <a:cs typeface="Calibri" panose="020F0502020204030204" pitchFamily="34" charset="0"/>
                <a:sym typeface="Arial"/>
              </a:rPr>
              <a:t>: Since 2007, SWEF has brought </a:t>
            </a:r>
            <a:r>
              <a:rPr lang="en-US" sz="1400" dirty="0"/>
              <a:t>together stakeholders from industry, academia, government, and Capitol Hill in an annual one-day forum to raise awareness of emerging space weather hazards and their impacts on society. SWEF’s ultimate goal is to advance the broader use of SpWx information on a routine basis while improving the Nation’s ability to prepare for, avoid, mitigate, respond to, and recover from potentially devastating impacts of SpWx events.</a:t>
            </a:r>
          </a:p>
          <a:p>
            <a:pPr lvl="1"/>
            <a:r>
              <a:rPr lang="en-US" sz="1000" dirty="0">
                <a:ea typeface="Arial"/>
                <a:cs typeface="Calibri" panose="020F0502020204030204" pitchFamily="34" charset="0"/>
                <a:sym typeface="Arial"/>
              </a:rPr>
              <a:t>The annual organization of SWEF rotates among agencies. On June 22, 2023, a SWO team lead the organization of a highly successful event (600+) in the Russell Senate Office Building (</a:t>
            </a:r>
            <a:r>
              <a:rPr lang="en-US" sz="1000" dirty="0">
                <a:ea typeface="Arial"/>
                <a:cs typeface="Calibri" panose="020F0502020204030204" pitchFamily="34" charset="0"/>
                <a:sym typeface="Arial"/>
                <a:hlinkClick r:id="rId5"/>
              </a:rPr>
              <a:t>https://www.nesdis.noaa.gov/events/2023-space-weather-enterprise-forum-swef</a:t>
            </a:r>
            <a:r>
              <a:rPr lang="en-US" sz="1000" dirty="0">
                <a:ea typeface="Arial"/>
                <a:cs typeface="Calibri" panose="020F0502020204030204" pitchFamily="34" charset="0"/>
                <a:sym typeface="Arial"/>
              </a:rPr>
              <a:t>) </a:t>
            </a:r>
            <a:endParaRPr lang="en-US" sz="1050" dirty="0">
              <a:ea typeface="Arial"/>
              <a:cs typeface="Calibri" panose="020F0502020204030204" pitchFamily="34" charset="0"/>
              <a:sym typeface="Arial"/>
            </a:endParaRPr>
          </a:p>
        </p:txBody>
      </p:sp>
      <p:sp>
        <p:nvSpPr>
          <p:cNvPr id="2" name="Footer Placeholder 1">
            <a:extLst>
              <a:ext uri="{FF2B5EF4-FFF2-40B4-BE49-F238E27FC236}">
                <a16:creationId xmlns:a16="http://schemas.microsoft.com/office/drawing/2014/main" id="{458687F2-E434-48E8-9D85-394E3374C9E6}"/>
              </a:ext>
            </a:extLst>
          </p:cNvPr>
          <p:cNvSpPr>
            <a:spLocks noGrp="1"/>
          </p:cNvSpPr>
          <p:nvPr>
            <p:ph type="ftr" sz="quarter" idx="3"/>
          </p:nvPr>
        </p:nvSpPr>
        <p:spPr/>
        <p:txBody>
          <a:bodyPr/>
          <a:lstStyle/>
          <a:p>
            <a:r>
              <a:rPr lang="en-US" dirty="0"/>
              <a:t>Presentation to SAT, August 2023</a:t>
            </a:r>
          </a:p>
        </p:txBody>
      </p:sp>
      <p:pic>
        <p:nvPicPr>
          <p:cNvPr id="4" name="Picture 3">
            <a:extLst>
              <a:ext uri="{FF2B5EF4-FFF2-40B4-BE49-F238E27FC236}">
                <a16:creationId xmlns:a16="http://schemas.microsoft.com/office/drawing/2014/main" id="{51E0C369-C118-484F-AC82-6454DD1BFB4F}"/>
              </a:ext>
            </a:extLst>
          </p:cNvPr>
          <p:cNvPicPr>
            <a:picLocks noChangeAspect="1"/>
          </p:cNvPicPr>
          <p:nvPr/>
        </p:nvPicPr>
        <p:blipFill rotWithShape="1">
          <a:blip r:embed="rId6"/>
          <a:srcRect l="3682" t="30977" r="5022" b="11393"/>
          <a:stretch/>
        </p:blipFill>
        <p:spPr>
          <a:xfrm>
            <a:off x="9332946" y="3973260"/>
            <a:ext cx="2687783" cy="1014372"/>
          </a:xfrm>
          <a:prstGeom prst="rect">
            <a:avLst/>
          </a:prstGeom>
        </p:spPr>
      </p:pic>
      <p:pic>
        <p:nvPicPr>
          <p:cNvPr id="6" name="Picture 5">
            <a:extLst>
              <a:ext uri="{FF2B5EF4-FFF2-40B4-BE49-F238E27FC236}">
                <a16:creationId xmlns:a16="http://schemas.microsoft.com/office/drawing/2014/main" id="{C661BF82-5150-49E8-9DCF-10E340E1702C}"/>
              </a:ext>
            </a:extLst>
          </p:cNvPr>
          <p:cNvPicPr>
            <a:picLocks noChangeAspect="1"/>
          </p:cNvPicPr>
          <p:nvPr/>
        </p:nvPicPr>
        <p:blipFill rotWithShape="1">
          <a:blip r:embed="rId7"/>
          <a:srcRect b="20930"/>
          <a:stretch/>
        </p:blipFill>
        <p:spPr>
          <a:xfrm>
            <a:off x="9332946" y="5125732"/>
            <a:ext cx="2738982" cy="1073458"/>
          </a:xfrm>
          <a:prstGeom prst="rect">
            <a:avLst/>
          </a:prstGeom>
        </p:spPr>
      </p:pic>
      <p:pic>
        <p:nvPicPr>
          <p:cNvPr id="8" name="Picture 7">
            <a:extLst>
              <a:ext uri="{FF2B5EF4-FFF2-40B4-BE49-F238E27FC236}">
                <a16:creationId xmlns:a16="http://schemas.microsoft.com/office/drawing/2014/main" id="{A3B75968-6100-499B-BC69-DD6B32441F0E}"/>
              </a:ext>
            </a:extLst>
          </p:cNvPr>
          <p:cNvPicPr>
            <a:picLocks noChangeAspect="1"/>
          </p:cNvPicPr>
          <p:nvPr/>
        </p:nvPicPr>
        <p:blipFill rotWithShape="1">
          <a:blip r:embed="rId8"/>
          <a:srcRect b="27212"/>
          <a:stretch/>
        </p:blipFill>
        <p:spPr>
          <a:xfrm>
            <a:off x="9336191" y="1462056"/>
            <a:ext cx="2684538" cy="2387182"/>
          </a:xfrm>
          <a:prstGeom prst="rect">
            <a:avLst/>
          </a:prstGeom>
        </p:spPr>
      </p:pic>
    </p:spTree>
    <p:extLst>
      <p:ext uri="{BB962C8B-B14F-4D97-AF65-F5344CB8AC3E}">
        <p14:creationId xmlns:p14="http://schemas.microsoft.com/office/powerpoint/2010/main" val="20224709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8"/>
          <p:cNvSpPr txBox="1">
            <a:spLocks noGrp="1"/>
          </p:cNvSpPr>
          <p:nvPr>
            <p:ph type="title"/>
          </p:nvPr>
        </p:nvSpPr>
        <p:spPr>
          <a:xfrm>
            <a:off x="1138988" y="369099"/>
            <a:ext cx="10214811" cy="870117"/>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800"/>
              <a:buNone/>
            </a:pPr>
            <a:r>
              <a:rPr lang="en-US" b="1" dirty="0"/>
              <a:t>International Partnerships</a:t>
            </a:r>
            <a:endParaRPr dirty="0"/>
          </a:p>
        </p:txBody>
      </p:sp>
      <p:sp>
        <p:nvSpPr>
          <p:cNvPr id="66" name="Google Shape;66;p18"/>
          <p:cNvSpPr txBox="1">
            <a:spLocks noGrp="1"/>
          </p:cNvSpPr>
          <p:nvPr>
            <p:ph type="body" idx="1"/>
          </p:nvPr>
        </p:nvSpPr>
        <p:spPr>
          <a:xfrm>
            <a:off x="674253" y="1404693"/>
            <a:ext cx="10326256" cy="4652963"/>
          </a:xfrm>
          <a:prstGeom prst="rect">
            <a:avLst/>
          </a:prstGeom>
          <a:noFill/>
          <a:ln>
            <a:noFill/>
          </a:ln>
        </p:spPr>
        <p:txBody>
          <a:bodyPr spcFirstLastPara="1" wrap="square" lIns="91425" tIns="45700" rIns="91425" bIns="45700" anchor="t" anchorCtr="0">
            <a:noAutofit/>
          </a:bodyPr>
          <a:lstStyle/>
          <a:p>
            <a:pPr marL="114300" indent="0">
              <a:buNone/>
            </a:pPr>
            <a:r>
              <a:rPr lang="en-US" sz="2000" dirty="0">
                <a:ea typeface="Arial"/>
                <a:cs typeface="Calibri" panose="020F0502020204030204" pitchFamily="34" charset="0"/>
                <a:sym typeface="Arial"/>
              </a:rPr>
              <a:t>SWO has been actively collaborating with international agencies and parent organizations such as the World Meteorological Organization. Below are selected projects.</a:t>
            </a:r>
          </a:p>
          <a:p>
            <a:pPr marL="400050" indent="-285750"/>
            <a:r>
              <a:rPr lang="en-US" sz="2000" dirty="0">
                <a:ea typeface="Arial"/>
                <a:cs typeface="Calibri" panose="020F0502020204030204" pitchFamily="34" charset="0"/>
                <a:sym typeface="Arial"/>
              </a:rPr>
              <a:t>Hosting and instrument exchanges:</a:t>
            </a:r>
          </a:p>
          <a:p>
            <a:pPr marL="857238" lvl="1" indent="-285750"/>
            <a:r>
              <a:rPr lang="en-US" sz="1600" dirty="0">
                <a:ea typeface="Arial"/>
                <a:cs typeface="Calibri" panose="020F0502020204030204" pitchFamily="34" charset="0"/>
                <a:sym typeface="Arial"/>
              </a:rPr>
              <a:t>With the European Space Agency (ESA): the L1 Series is planned to host ESA’s XFM sensor in 2028; ESA’s Vigil mission to L5 is planned to host the CCOR-3 instrument in 2029. </a:t>
            </a:r>
          </a:p>
          <a:p>
            <a:pPr marL="857238" lvl="1" indent="-285750"/>
            <a:r>
              <a:rPr lang="en-US" sz="1600" dirty="0">
                <a:ea typeface="Arial"/>
                <a:cs typeface="Calibri" panose="020F0502020204030204" pitchFamily="34" charset="0"/>
                <a:sym typeface="Arial"/>
              </a:rPr>
              <a:t>With the Canadian Space Agency (CSA): ongoing discussions on a possible hosting of a NOAA instrument on a CSA mission in the 2030 timeframe.</a:t>
            </a:r>
          </a:p>
          <a:p>
            <a:pPr marL="857238" lvl="1" indent="-285750"/>
            <a:r>
              <a:rPr lang="en-US" sz="1600" dirty="0">
                <a:ea typeface="Arial"/>
                <a:cs typeface="Calibri" panose="020F0502020204030204" pitchFamily="34" charset="0"/>
                <a:sym typeface="Arial"/>
              </a:rPr>
              <a:t>With EUMETSAT: the agency has hosted NOAA’s Space Environment Monitoring (SEM) package on the MetOp satellite system.</a:t>
            </a:r>
          </a:p>
          <a:p>
            <a:pPr marL="400050" indent="-285750"/>
            <a:r>
              <a:rPr lang="en-US" sz="2000" dirty="0">
                <a:ea typeface="Arial"/>
                <a:cs typeface="Calibri" panose="020F0502020204030204" pitchFamily="34" charset="0"/>
                <a:sym typeface="Arial"/>
              </a:rPr>
              <a:t>Development of sensors with similar capabilities and plans for intercalibration: With Japan Meteorological Agency (JMA) and Korea Meteorological Agency (KMA) towards the development of a “GEO-ring” of energetic-particle measurements.</a:t>
            </a:r>
          </a:p>
          <a:p>
            <a:pPr marL="400050" indent="-285750"/>
            <a:r>
              <a:rPr lang="en-US" sz="2000" dirty="0">
                <a:ea typeface="Arial"/>
                <a:cs typeface="Calibri" panose="020F0502020204030204" pitchFamily="34" charset="0"/>
                <a:sym typeface="Arial"/>
              </a:rPr>
              <a:t>Other projects: Radio Occultation (RO) monitoring, development of a satellite anomaly database with government and commercial contributions, various data exchanges.</a:t>
            </a:r>
          </a:p>
        </p:txBody>
      </p:sp>
      <p:sp>
        <p:nvSpPr>
          <p:cNvPr id="2" name="Footer Placeholder 1">
            <a:extLst>
              <a:ext uri="{FF2B5EF4-FFF2-40B4-BE49-F238E27FC236}">
                <a16:creationId xmlns:a16="http://schemas.microsoft.com/office/drawing/2014/main" id="{458687F2-E434-48E8-9D85-394E3374C9E6}"/>
              </a:ext>
            </a:extLst>
          </p:cNvPr>
          <p:cNvSpPr>
            <a:spLocks noGrp="1"/>
          </p:cNvSpPr>
          <p:nvPr>
            <p:ph type="ftr" sz="quarter" idx="3"/>
          </p:nvPr>
        </p:nvSpPr>
        <p:spPr/>
        <p:txBody>
          <a:bodyPr/>
          <a:lstStyle/>
          <a:p>
            <a:r>
              <a:rPr lang="en-US" dirty="0"/>
              <a:t>Presentation to SAT, August 2023</a:t>
            </a:r>
          </a:p>
        </p:txBody>
      </p:sp>
    </p:spTree>
    <p:extLst>
      <p:ext uri="{BB962C8B-B14F-4D97-AF65-F5344CB8AC3E}">
        <p14:creationId xmlns:p14="http://schemas.microsoft.com/office/powerpoint/2010/main" val="20067196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8"/>
          <p:cNvSpPr txBox="1">
            <a:spLocks noGrp="1"/>
          </p:cNvSpPr>
          <p:nvPr>
            <p:ph type="title"/>
          </p:nvPr>
        </p:nvSpPr>
        <p:spPr>
          <a:xfrm>
            <a:off x="1138988" y="369099"/>
            <a:ext cx="10214811" cy="870117"/>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800"/>
              <a:buNone/>
            </a:pPr>
            <a:r>
              <a:rPr lang="en-US" b="1" dirty="0"/>
              <a:t>User Engagement Process</a:t>
            </a:r>
            <a:endParaRPr dirty="0"/>
          </a:p>
        </p:txBody>
      </p:sp>
      <p:sp>
        <p:nvSpPr>
          <p:cNvPr id="66" name="Google Shape;66;p18"/>
          <p:cNvSpPr txBox="1">
            <a:spLocks noGrp="1"/>
          </p:cNvSpPr>
          <p:nvPr>
            <p:ph type="body" idx="1"/>
          </p:nvPr>
        </p:nvSpPr>
        <p:spPr>
          <a:xfrm>
            <a:off x="138545" y="1288951"/>
            <a:ext cx="8663710" cy="4652963"/>
          </a:xfrm>
          <a:prstGeom prst="rect">
            <a:avLst/>
          </a:prstGeom>
          <a:noFill/>
          <a:ln>
            <a:noFill/>
          </a:ln>
        </p:spPr>
        <p:txBody>
          <a:bodyPr spcFirstLastPara="1" wrap="square" lIns="91425" tIns="45700" rIns="91425" bIns="45700" anchor="t" anchorCtr="0">
            <a:noAutofit/>
          </a:bodyPr>
          <a:lstStyle/>
          <a:p>
            <a:pPr marL="114298" indent="0">
              <a:buNone/>
            </a:pPr>
            <a:r>
              <a:rPr lang="en-US" sz="1800" dirty="0"/>
              <a:t>SWO conducts user engagement to identify, adjust, and quantify user needs. It does so in line with the broader NESDIS user engagement strategy and coordinating with SAE’s User Engagement Council. Selected events include:</a:t>
            </a:r>
          </a:p>
          <a:p>
            <a:r>
              <a:rPr lang="en-US" sz="1800" dirty="0"/>
              <a:t>Focused SpWx workshops (participants: sector users):</a:t>
            </a:r>
          </a:p>
          <a:p>
            <a:pPr lvl="1"/>
            <a:r>
              <a:rPr lang="en-US" sz="1600" dirty="0"/>
              <a:t>Spring 2022: Simulating Space Weather Extremes Workshop by NSF, Orion (45)</a:t>
            </a:r>
          </a:p>
          <a:p>
            <a:pPr lvl="1"/>
            <a:r>
              <a:rPr lang="en-US" sz="1600" dirty="0"/>
              <a:t>Fall 2022: NERC’s Geomagnetic Disturbance Planning workshop (100+), SEESAW-III satellite operator workshop (~100), SWPC civil aviation testbed experiment (100+)</a:t>
            </a:r>
          </a:p>
          <a:p>
            <a:r>
              <a:rPr lang="en-US" sz="1800" dirty="0"/>
              <a:t>Major annual SpWx workshops (operators, industry, some scientists)</a:t>
            </a:r>
          </a:p>
          <a:p>
            <a:pPr lvl="1"/>
            <a:r>
              <a:rPr lang="en-US" sz="1600" dirty="0"/>
              <a:t>ESWW (300+); SWW (500+; </a:t>
            </a:r>
            <a:r>
              <a:rPr lang="en-US" sz="1600" dirty="0">
                <a:latin typeface="+mn-lt"/>
              </a:rPr>
              <a:t>April 2023: SWO-organized session on User Readiness, 100)</a:t>
            </a:r>
          </a:p>
          <a:p>
            <a:r>
              <a:rPr lang="en-US" sz="1800" dirty="0"/>
              <a:t>Annual Conferences (primarily scientists): </a:t>
            </a:r>
          </a:p>
          <a:p>
            <a:pPr lvl="1"/>
            <a:r>
              <a:rPr lang="en-US" sz="1600" dirty="0"/>
              <a:t>AGU (2,500+); AMS (500+); GEM (200+)</a:t>
            </a:r>
          </a:p>
          <a:p>
            <a:r>
              <a:rPr lang="en-US" sz="1800" dirty="0"/>
              <a:t>Community (policymakers, government leaders, legislators, researchers, agencies, private-sector, users)</a:t>
            </a:r>
          </a:p>
          <a:p>
            <a:pPr lvl="1"/>
            <a:r>
              <a:rPr lang="en-US" sz="1600" dirty="0"/>
              <a:t>SWEF (SWO: lead organizer in June 2023; 600+)</a:t>
            </a:r>
          </a:p>
        </p:txBody>
      </p:sp>
      <p:sp>
        <p:nvSpPr>
          <p:cNvPr id="2" name="Footer Placeholder 1">
            <a:extLst>
              <a:ext uri="{FF2B5EF4-FFF2-40B4-BE49-F238E27FC236}">
                <a16:creationId xmlns:a16="http://schemas.microsoft.com/office/drawing/2014/main" id="{458687F2-E434-48E8-9D85-394E3374C9E6}"/>
              </a:ext>
            </a:extLst>
          </p:cNvPr>
          <p:cNvSpPr>
            <a:spLocks noGrp="1"/>
          </p:cNvSpPr>
          <p:nvPr>
            <p:ph type="ftr" sz="quarter" idx="3"/>
          </p:nvPr>
        </p:nvSpPr>
        <p:spPr/>
        <p:txBody>
          <a:bodyPr/>
          <a:lstStyle/>
          <a:p>
            <a:r>
              <a:rPr lang="en-US" dirty="0"/>
              <a:t>Presentation to SAT, August 2023</a:t>
            </a:r>
          </a:p>
        </p:txBody>
      </p:sp>
      <p:pic>
        <p:nvPicPr>
          <p:cNvPr id="3" name="Picture 2">
            <a:extLst>
              <a:ext uri="{FF2B5EF4-FFF2-40B4-BE49-F238E27FC236}">
                <a16:creationId xmlns:a16="http://schemas.microsoft.com/office/drawing/2014/main" id="{BD547727-DB8A-4EA5-AFFF-E4FF94599A6B}"/>
              </a:ext>
            </a:extLst>
          </p:cNvPr>
          <p:cNvPicPr>
            <a:picLocks noChangeAspect="1"/>
          </p:cNvPicPr>
          <p:nvPr/>
        </p:nvPicPr>
        <p:blipFill>
          <a:blip r:embed="rId3"/>
          <a:stretch>
            <a:fillRect/>
          </a:stretch>
        </p:blipFill>
        <p:spPr>
          <a:xfrm>
            <a:off x="8950961" y="1684877"/>
            <a:ext cx="2935690" cy="1378498"/>
          </a:xfrm>
          <a:prstGeom prst="rect">
            <a:avLst/>
          </a:prstGeom>
        </p:spPr>
      </p:pic>
      <p:pic>
        <p:nvPicPr>
          <p:cNvPr id="5" name="Picture 4">
            <a:extLst>
              <a:ext uri="{FF2B5EF4-FFF2-40B4-BE49-F238E27FC236}">
                <a16:creationId xmlns:a16="http://schemas.microsoft.com/office/drawing/2014/main" id="{6FAC7A8E-3959-4B31-8EBD-4F49B32BF487}"/>
              </a:ext>
            </a:extLst>
          </p:cNvPr>
          <p:cNvPicPr>
            <a:picLocks noChangeAspect="1"/>
          </p:cNvPicPr>
          <p:nvPr/>
        </p:nvPicPr>
        <p:blipFill>
          <a:blip r:embed="rId4"/>
          <a:stretch>
            <a:fillRect/>
          </a:stretch>
        </p:blipFill>
        <p:spPr>
          <a:xfrm>
            <a:off x="8905326" y="4007183"/>
            <a:ext cx="2981325" cy="1971675"/>
          </a:xfrm>
          <a:prstGeom prst="rect">
            <a:avLst/>
          </a:prstGeom>
        </p:spPr>
      </p:pic>
      <p:sp>
        <p:nvSpPr>
          <p:cNvPr id="6" name="TextBox 5">
            <a:extLst>
              <a:ext uri="{FF2B5EF4-FFF2-40B4-BE49-F238E27FC236}">
                <a16:creationId xmlns:a16="http://schemas.microsoft.com/office/drawing/2014/main" id="{F0089DBD-9D95-4E61-B4B5-3DDD28D4C719}"/>
              </a:ext>
            </a:extLst>
          </p:cNvPr>
          <p:cNvSpPr txBox="1"/>
          <p:nvPr/>
        </p:nvSpPr>
        <p:spPr>
          <a:xfrm>
            <a:off x="8950961" y="3063375"/>
            <a:ext cx="2733961" cy="276999"/>
          </a:xfrm>
          <a:prstGeom prst="rect">
            <a:avLst/>
          </a:prstGeom>
          <a:noFill/>
        </p:spPr>
        <p:txBody>
          <a:bodyPr wrap="square" rtlCol="0">
            <a:spAutoFit/>
          </a:bodyPr>
          <a:lstStyle/>
          <a:p>
            <a:pPr algn="ctr"/>
            <a:r>
              <a:rPr lang="en-US" sz="1200" dirty="0"/>
              <a:t>NESDIS UE Council Guidance</a:t>
            </a:r>
          </a:p>
        </p:txBody>
      </p:sp>
    </p:spTree>
    <p:extLst>
      <p:ext uri="{BB962C8B-B14F-4D97-AF65-F5344CB8AC3E}">
        <p14:creationId xmlns:p14="http://schemas.microsoft.com/office/powerpoint/2010/main" val="10959948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8"/>
          <p:cNvSpPr txBox="1">
            <a:spLocks noGrp="1"/>
          </p:cNvSpPr>
          <p:nvPr>
            <p:ph type="title"/>
          </p:nvPr>
        </p:nvSpPr>
        <p:spPr>
          <a:xfrm>
            <a:off x="1138988" y="369099"/>
            <a:ext cx="10214811" cy="870117"/>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800"/>
              <a:buNone/>
            </a:pPr>
            <a:r>
              <a:rPr lang="en-US" b="1" dirty="0"/>
              <a:t>Future Developments</a:t>
            </a:r>
            <a:endParaRPr dirty="0"/>
          </a:p>
        </p:txBody>
      </p:sp>
      <p:sp>
        <p:nvSpPr>
          <p:cNvPr id="66" name="Google Shape;66;p18"/>
          <p:cNvSpPr txBox="1">
            <a:spLocks noGrp="1"/>
          </p:cNvSpPr>
          <p:nvPr>
            <p:ph type="body" idx="1"/>
          </p:nvPr>
        </p:nvSpPr>
        <p:spPr>
          <a:xfrm>
            <a:off x="1015999" y="1254179"/>
            <a:ext cx="9984509" cy="4652963"/>
          </a:xfrm>
          <a:prstGeom prst="rect">
            <a:avLst/>
          </a:prstGeom>
          <a:noFill/>
          <a:ln>
            <a:noFill/>
          </a:ln>
        </p:spPr>
        <p:txBody>
          <a:bodyPr spcFirstLastPara="1" wrap="square" lIns="91425" tIns="45700" rIns="91425" bIns="45700" anchor="t" anchorCtr="0">
            <a:noAutofit/>
          </a:bodyPr>
          <a:lstStyle/>
          <a:p>
            <a:pPr marL="114298" indent="0">
              <a:buNone/>
            </a:pPr>
            <a:r>
              <a:rPr lang="en-US" sz="2000" dirty="0"/>
              <a:t>The following are important and, in some cases, disruptive developments as SWO evolves:</a:t>
            </a:r>
          </a:p>
          <a:p>
            <a:r>
              <a:rPr lang="en-US" sz="2000" dirty="0"/>
              <a:t>Observations: </a:t>
            </a:r>
          </a:p>
          <a:p>
            <a:pPr lvl="1"/>
            <a:r>
              <a:rPr lang="en-US" sz="1600" dirty="0"/>
              <a:t>Continue formulation and development of the L1 Series and L5 Projects; initiate the GEO and LEO projects including strengthening partnerships.</a:t>
            </a:r>
          </a:p>
          <a:p>
            <a:pPr lvl="1"/>
            <a:r>
              <a:rPr lang="en-US" sz="1600" dirty="0"/>
              <a:t>Expand collaborations within NOAA and NASA.</a:t>
            </a:r>
          </a:p>
          <a:p>
            <a:r>
              <a:rPr lang="en-US" sz="2000" dirty="0"/>
              <a:t>Technology infusion: identify and integrate cutting-edge satellite and sensor technologies in collaborations with NASA, DOD, industry, and academia.</a:t>
            </a:r>
          </a:p>
          <a:p>
            <a:r>
              <a:rPr lang="en-US" sz="2000" dirty="0"/>
              <a:t>Research and models: </a:t>
            </a:r>
          </a:p>
          <a:p>
            <a:pPr lvl="1"/>
            <a:r>
              <a:rPr lang="en-US" sz="1600" dirty="0"/>
              <a:t>R2O: Bolster stakeholder awareness and broaden support for the framework developed by NOAA (SWPC), NASA, and NSF</a:t>
            </a:r>
          </a:p>
          <a:p>
            <a:pPr lvl="1"/>
            <a:r>
              <a:rPr lang="en-US" sz="1600" dirty="0"/>
              <a:t>Algorithm development: Work with NCEI and OCS to encourage the use of modern AI/ML methods and cloud-computing technologies along with traditional tools.</a:t>
            </a:r>
          </a:p>
          <a:p>
            <a:pPr lvl="1"/>
            <a:r>
              <a:rPr lang="en-US" sz="1600" dirty="0"/>
              <a:t>New participants: Promote SpWx modeling and research within NOAA (e.g., OAR and STAR).</a:t>
            </a:r>
          </a:p>
          <a:p>
            <a:r>
              <a:rPr lang="en-US" sz="2000" dirty="0"/>
              <a:t>Archive and Access: leverage modern capabilities of cloud-based archive and access of SpWx data in collaboration with OCS.</a:t>
            </a:r>
          </a:p>
          <a:p>
            <a:endParaRPr lang="en-US" sz="1800" dirty="0"/>
          </a:p>
        </p:txBody>
      </p:sp>
      <p:sp>
        <p:nvSpPr>
          <p:cNvPr id="2" name="Footer Placeholder 1">
            <a:extLst>
              <a:ext uri="{FF2B5EF4-FFF2-40B4-BE49-F238E27FC236}">
                <a16:creationId xmlns:a16="http://schemas.microsoft.com/office/drawing/2014/main" id="{458687F2-E434-48E8-9D85-394E3374C9E6}"/>
              </a:ext>
            </a:extLst>
          </p:cNvPr>
          <p:cNvSpPr>
            <a:spLocks noGrp="1"/>
          </p:cNvSpPr>
          <p:nvPr>
            <p:ph type="ftr" sz="quarter" idx="3"/>
          </p:nvPr>
        </p:nvSpPr>
        <p:spPr/>
        <p:txBody>
          <a:bodyPr/>
          <a:lstStyle/>
          <a:p>
            <a:r>
              <a:rPr lang="en-US" dirty="0"/>
              <a:t>Presentation to SAT, August 2023</a:t>
            </a:r>
          </a:p>
        </p:txBody>
      </p:sp>
    </p:spTree>
    <p:extLst>
      <p:ext uri="{BB962C8B-B14F-4D97-AF65-F5344CB8AC3E}">
        <p14:creationId xmlns:p14="http://schemas.microsoft.com/office/powerpoint/2010/main" val="4470905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8"/>
          <p:cNvSpPr txBox="1">
            <a:spLocks noGrp="1"/>
          </p:cNvSpPr>
          <p:nvPr>
            <p:ph type="title"/>
          </p:nvPr>
        </p:nvSpPr>
        <p:spPr>
          <a:xfrm>
            <a:off x="1138988" y="369099"/>
            <a:ext cx="10214811" cy="870117"/>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800"/>
              <a:buNone/>
            </a:pPr>
            <a:r>
              <a:rPr lang="en-US" b="1" dirty="0"/>
              <a:t>Summary</a:t>
            </a:r>
            <a:endParaRPr dirty="0"/>
          </a:p>
        </p:txBody>
      </p:sp>
      <p:sp>
        <p:nvSpPr>
          <p:cNvPr id="66" name="Google Shape;66;p18"/>
          <p:cNvSpPr txBox="1">
            <a:spLocks noGrp="1"/>
          </p:cNvSpPr>
          <p:nvPr>
            <p:ph type="body" idx="1"/>
          </p:nvPr>
        </p:nvSpPr>
        <p:spPr>
          <a:xfrm>
            <a:off x="1015999" y="1369400"/>
            <a:ext cx="9984509" cy="4652963"/>
          </a:xfrm>
          <a:prstGeom prst="rect">
            <a:avLst/>
          </a:prstGeom>
          <a:noFill/>
          <a:ln>
            <a:noFill/>
          </a:ln>
        </p:spPr>
        <p:txBody>
          <a:bodyPr spcFirstLastPara="1" wrap="square" lIns="91425" tIns="45700" rIns="91425" bIns="45700" anchor="t" anchorCtr="0">
            <a:noAutofit/>
          </a:bodyPr>
          <a:lstStyle/>
          <a:p>
            <a:r>
              <a:rPr lang="en-US" sz="2000" dirty="0"/>
              <a:t>SWO observational programs are designed to deliver to NWS critical imaging and in situ data of the space environment from several different platforms.</a:t>
            </a:r>
          </a:p>
          <a:p>
            <a:r>
              <a:rPr lang="en-US" sz="2000" dirty="0"/>
              <a:t>SWFO is preparing its observatory and instrumentation payload for integration and testing prior to launches in 2024 and 2025. </a:t>
            </a:r>
          </a:p>
          <a:p>
            <a:r>
              <a:rPr lang="en-US" sz="2000" dirty="0"/>
              <a:t>SW Next developed its Program Objectives, an Analysis of Alternatives and a reference architecture as it completed its SDR in February 2023. Its L1 Series project is planned to go through KDP-A in September 2023. </a:t>
            </a:r>
          </a:p>
          <a:p>
            <a:r>
              <a:rPr lang="en-US" sz="2000" dirty="0"/>
              <a:t>SWO is working closely with other NESDIS offices, SWPC, and NASA organizations to define its next steps. It is also developing partnerships with domestic agencies for observations (NASA, DOD, and others) and with international agencies for instrument hosting and data exchanges (ESA, CSA, JMA, KMA, and others). </a:t>
            </a:r>
          </a:p>
          <a:p>
            <a:r>
              <a:rPr lang="en-US" sz="2000" dirty="0"/>
              <a:t>As SWO evolves, it aims to continually update its user needs and priorities through regular coordination with SWPC and with NESDIS offices, and through its User Engagement program.</a:t>
            </a:r>
          </a:p>
          <a:p>
            <a:endParaRPr lang="en-US" sz="1800" dirty="0"/>
          </a:p>
        </p:txBody>
      </p:sp>
      <p:sp>
        <p:nvSpPr>
          <p:cNvPr id="2" name="Footer Placeholder 1">
            <a:extLst>
              <a:ext uri="{FF2B5EF4-FFF2-40B4-BE49-F238E27FC236}">
                <a16:creationId xmlns:a16="http://schemas.microsoft.com/office/drawing/2014/main" id="{458687F2-E434-48E8-9D85-394E3374C9E6}"/>
              </a:ext>
            </a:extLst>
          </p:cNvPr>
          <p:cNvSpPr>
            <a:spLocks noGrp="1"/>
          </p:cNvSpPr>
          <p:nvPr>
            <p:ph type="ftr" sz="quarter" idx="3"/>
          </p:nvPr>
        </p:nvSpPr>
        <p:spPr/>
        <p:txBody>
          <a:bodyPr/>
          <a:lstStyle/>
          <a:p>
            <a:r>
              <a:rPr lang="en-US" dirty="0"/>
              <a:t>Presentation to SAT, August 2023</a:t>
            </a:r>
          </a:p>
        </p:txBody>
      </p:sp>
    </p:spTree>
    <p:extLst>
      <p:ext uri="{BB962C8B-B14F-4D97-AF65-F5344CB8AC3E}">
        <p14:creationId xmlns:p14="http://schemas.microsoft.com/office/powerpoint/2010/main" val="11751501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29DB8-39C4-4299-B757-90FFDB0990EE}"/>
              </a:ext>
            </a:extLst>
          </p:cNvPr>
          <p:cNvSpPr>
            <a:spLocks noGrp="1"/>
          </p:cNvSpPr>
          <p:nvPr>
            <p:ph type="title"/>
          </p:nvPr>
        </p:nvSpPr>
        <p:spPr>
          <a:xfrm>
            <a:off x="1032163" y="360333"/>
            <a:ext cx="10515600" cy="908029"/>
          </a:xfrm>
        </p:spPr>
        <p:txBody>
          <a:bodyPr/>
          <a:lstStyle/>
          <a:p>
            <a:r>
              <a:rPr lang="en-US" sz="4000" b="1" dirty="0"/>
              <a:t>Introduction to Space Weather</a:t>
            </a:r>
          </a:p>
        </p:txBody>
      </p:sp>
      <p:sp>
        <p:nvSpPr>
          <p:cNvPr id="3" name="Text Placeholder 2">
            <a:extLst>
              <a:ext uri="{FF2B5EF4-FFF2-40B4-BE49-F238E27FC236}">
                <a16:creationId xmlns:a16="http://schemas.microsoft.com/office/drawing/2014/main" id="{338492E6-FA1C-48A6-9D22-06FDF911A777}"/>
              </a:ext>
            </a:extLst>
          </p:cNvPr>
          <p:cNvSpPr>
            <a:spLocks noGrp="1"/>
          </p:cNvSpPr>
          <p:nvPr>
            <p:ph type="body" idx="1"/>
          </p:nvPr>
        </p:nvSpPr>
        <p:spPr>
          <a:xfrm>
            <a:off x="76520" y="1308747"/>
            <a:ext cx="6019480" cy="4351338"/>
          </a:xfrm>
        </p:spPr>
        <p:txBody>
          <a:bodyPr/>
          <a:lstStyle/>
          <a:p>
            <a:pPr marL="285750" lvl="1" indent="-285750">
              <a:buFont typeface="Arial" panose="020B0604020202020204" pitchFamily="34" charset="0"/>
              <a:buChar char="•"/>
            </a:pPr>
            <a:r>
              <a:rPr lang="en-US" sz="1600" dirty="0">
                <a:solidFill>
                  <a:srgbClr val="124163"/>
                </a:solidFill>
                <a:latin typeface="Arial" panose="020B0604020202020204" pitchFamily="34" charset="0"/>
                <a:cs typeface="Arial" panose="020B0604020202020204" pitchFamily="34" charset="0"/>
              </a:rPr>
              <a:t>Space weather (SpWx) comprises all effects in the space environment that can pose a threat to humans or to technologies in space or on the ground.</a:t>
            </a:r>
          </a:p>
          <a:p>
            <a:pPr marL="285750" lvl="1" indent="-285750">
              <a:buFont typeface="Arial" panose="020B0604020202020204" pitchFamily="34" charset="0"/>
              <a:buChar char="•"/>
            </a:pPr>
            <a:r>
              <a:rPr lang="en-US" sz="1600" dirty="0">
                <a:solidFill>
                  <a:srgbClr val="124163"/>
                </a:solidFill>
                <a:latin typeface="Arial" panose="020B0604020202020204" pitchFamily="34" charset="0"/>
                <a:cs typeface="Arial" panose="020B0604020202020204" pitchFamily="34" charset="0"/>
              </a:rPr>
              <a:t>Awareness of the conditions in Earth’s space environment is important for a wide range of users. The lack of space weather specification and forecasts reduces efficiency and increases cost and risk in several industry sectors relying on satellite and other services. </a:t>
            </a:r>
          </a:p>
          <a:p>
            <a:pPr marL="285750" lvl="1" indent="-285750">
              <a:buFont typeface="Arial" panose="020B0604020202020204" pitchFamily="34" charset="0"/>
              <a:buChar char="•"/>
            </a:pPr>
            <a:r>
              <a:rPr lang="en-US" sz="1600" dirty="0">
                <a:solidFill>
                  <a:srgbClr val="124163"/>
                </a:solidFill>
                <a:latin typeface="Arial" panose="020B0604020202020204" pitchFamily="34" charset="0"/>
                <a:cs typeface="Arial" panose="020B0604020202020204" pitchFamily="34" charset="0"/>
              </a:rPr>
              <a:t>As part of its Weather Ready Nation initiative, NOAA has the responsibility of providing such space weather information to its users. Since several monitoring satellites have a limited remaining lifespan (SOHO, ACE, DSCOVR) it is important to plan for follow-on missions for solar, heliospheric, and other observations. </a:t>
            </a:r>
          </a:p>
          <a:p>
            <a:endParaRPr lang="en-US" sz="2400" dirty="0">
              <a:solidFill>
                <a:srgbClr val="124163"/>
              </a:solidFill>
            </a:endParaRPr>
          </a:p>
        </p:txBody>
      </p:sp>
      <p:pic>
        <p:nvPicPr>
          <p:cNvPr id="4" name="Google Shape;316;p52" descr="airplane">
            <a:extLst>
              <a:ext uri="{FF2B5EF4-FFF2-40B4-BE49-F238E27FC236}">
                <a16:creationId xmlns:a16="http://schemas.microsoft.com/office/drawing/2014/main" id="{07F5FBBB-BFEC-445F-939A-D81B260F4337}"/>
              </a:ext>
            </a:extLst>
          </p:cNvPr>
          <p:cNvPicPr preferRelativeResize="0">
            <a:picLocks noChangeAspect="1"/>
          </p:cNvPicPr>
          <p:nvPr/>
        </p:nvPicPr>
        <p:blipFill rotWithShape="1">
          <a:blip r:embed="rId2">
            <a:alphaModFix/>
          </a:blip>
          <a:srcRect/>
          <a:stretch/>
        </p:blipFill>
        <p:spPr>
          <a:xfrm>
            <a:off x="1924098" y="4951750"/>
            <a:ext cx="1676092" cy="1257069"/>
          </a:xfrm>
          <a:prstGeom prst="rect">
            <a:avLst/>
          </a:prstGeom>
          <a:noFill/>
          <a:ln>
            <a:noFill/>
          </a:ln>
        </p:spPr>
      </p:pic>
      <p:pic>
        <p:nvPicPr>
          <p:cNvPr id="5" name="Google Shape;317;p52" descr="aurore-8sep02-stevosss">
            <a:extLst>
              <a:ext uri="{FF2B5EF4-FFF2-40B4-BE49-F238E27FC236}">
                <a16:creationId xmlns:a16="http://schemas.microsoft.com/office/drawing/2014/main" id="{F29D2594-394D-43EE-956D-62FE87B8FE64}"/>
              </a:ext>
            </a:extLst>
          </p:cNvPr>
          <p:cNvPicPr preferRelativeResize="0">
            <a:picLocks noChangeAspect="1"/>
          </p:cNvPicPr>
          <p:nvPr/>
        </p:nvPicPr>
        <p:blipFill rotWithShape="1">
          <a:blip r:embed="rId3">
            <a:alphaModFix/>
          </a:blip>
          <a:srcRect/>
          <a:stretch/>
        </p:blipFill>
        <p:spPr>
          <a:xfrm>
            <a:off x="3930414" y="4951749"/>
            <a:ext cx="1633117" cy="1257070"/>
          </a:xfrm>
          <a:prstGeom prst="rect">
            <a:avLst/>
          </a:prstGeom>
          <a:noFill/>
          <a:ln>
            <a:noFill/>
          </a:ln>
        </p:spPr>
      </p:pic>
      <p:pic>
        <p:nvPicPr>
          <p:cNvPr id="6" name="Google Shape;318;p52" descr="Image result for comms satellite transparent">
            <a:extLst>
              <a:ext uri="{FF2B5EF4-FFF2-40B4-BE49-F238E27FC236}">
                <a16:creationId xmlns:a16="http://schemas.microsoft.com/office/drawing/2014/main" id="{F400F06B-8727-44EB-B928-9FFF366EFE45}"/>
              </a:ext>
            </a:extLst>
          </p:cNvPr>
          <p:cNvPicPr preferRelativeResize="0">
            <a:picLocks noChangeAspect="1"/>
          </p:cNvPicPr>
          <p:nvPr/>
        </p:nvPicPr>
        <p:blipFill rotWithShape="1">
          <a:blip r:embed="rId4">
            <a:alphaModFix/>
          </a:blip>
          <a:srcRect/>
          <a:stretch/>
        </p:blipFill>
        <p:spPr>
          <a:xfrm rot="-3636664">
            <a:off x="303459" y="5174508"/>
            <a:ext cx="1256907" cy="811554"/>
          </a:xfrm>
          <a:prstGeom prst="rect">
            <a:avLst/>
          </a:prstGeom>
          <a:noFill/>
          <a:ln>
            <a:noFill/>
          </a:ln>
        </p:spPr>
      </p:pic>
      <p:pic>
        <p:nvPicPr>
          <p:cNvPr id="7" name="Picture 6" descr="Space weather effects [Lanzerotti]">
            <a:extLst>
              <a:ext uri="{FF2B5EF4-FFF2-40B4-BE49-F238E27FC236}">
                <a16:creationId xmlns:a16="http://schemas.microsoft.com/office/drawing/2014/main" id="{3AB98717-EA1F-41CD-9049-DCA616D4E5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1556" y="1468582"/>
            <a:ext cx="5779035" cy="4812229"/>
          </a:xfrm>
          <a:prstGeom prst="rect">
            <a:avLst/>
          </a:prstGeom>
        </p:spPr>
      </p:pic>
      <p:sp>
        <p:nvSpPr>
          <p:cNvPr id="8" name="Footer Placeholder 1">
            <a:extLst>
              <a:ext uri="{FF2B5EF4-FFF2-40B4-BE49-F238E27FC236}">
                <a16:creationId xmlns:a16="http://schemas.microsoft.com/office/drawing/2014/main" id="{98C1AF7A-A53E-47C0-B609-86C135B08DB5}"/>
              </a:ext>
            </a:extLst>
          </p:cNvPr>
          <p:cNvSpPr>
            <a:spLocks noGrp="1"/>
          </p:cNvSpPr>
          <p:nvPr>
            <p:ph type="ftr" sz="quarter" idx="3"/>
          </p:nvPr>
        </p:nvSpPr>
        <p:spPr>
          <a:xfrm>
            <a:off x="4829532" y="6508883"/>
            <a:ext cx="5076069" cy="322512"/>
          </a:xfrm>
        </p:spPr>
        <p:txBody>
          <a:bodyPr/>
          <a:lstStyle/>
          <a:p>
            <a:r>
              <a:rPr lang="en-US" dirty="0"/>
              <a:t>Presentation to SAT, August 2023</a:t>
            </a:r>
          </a:p>
        </p:txBody>
      </p:sp>
    </p:spTree>
    <p:extLst>
      <p:ext uri="{BB962C8B-B14F-4D97-AF65-F5344CB8AC3E}">
        <p14:creationId xmlns:p14="http://schemas.microsoft.com/office/powerpoint/2010/main" val="32961254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8"/>
          <p:cNvSpPr txBox="1">
            <a:spLocks noGrp="1"/>
          </p:cNvSpPr>
          <p:nvPr>
            <p:ph type="title"/>
          </p:nvPr>
        </p:nvSpPr>
        <p:spPr>
          <a:xfrm>
            <a:off x="1138988" y="403226"/>
            <a:ext cx="10214811" cy="870117"/>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800"/>
              <a:buNone/>
            </a:pPr>
            <a:r>
              <a:rPr lang="en-US" sz="3600" b="1" dirty="0"/>
              <a:t>Space Weather Environments</a:t>
            </a:r>
            <a:endParaRPr sz="3600" dirty="0"/>
          </a:p>
        </p:txBody>
      </p:sp>
      <p:sp>
        <p:nvSpPr>
          <p:cNvPr id="66" name="Google Shape;66;p18"/>
          <p:cNvSpPr txBox="1">
            <a:spLocks noGrp="1"/>
          </p:cNvSpPr>
          <p:nvPr>
            <p:ph type="body" idx="1"/>
          </p:nvPr>
        </p:nvSpPr>
        <p:spPr>
          <a:xfrm>
            <a:off x="-15652" y="1236702"/>
            <a:ext cx="4756696" cy="4652963"/>
          </a:xfrm>
          <a:prstGeom prst="rect">
            <a:avLst/>
          </a:prstGeom>
          <a:noFill/>
          <a:ln>
            <a:noFill/>
          </a:ln>
        </p:spPr>
        <p:txBody>
          <a:bodyPr spcFirstLastPara="1" wrap="square" lIns="91425" tIns="45700" rIns="91425" bIns="45700" anchor="t" anchorCtr="0">
            <a:noAutofit/>
          </a:bodyPr>
          <a:lstStyle/>
          <a:p>
            <a:pPr marL="228600" lvl="0" indent="176213" algn="l" rtl="0">
              <a:lnSpc>
                <a:spcPct val="90000"/>
              </a:lnSpc>
              <a:spcBef>
                <a:spcPts val="1000"/>
              </a:spcBef>
              <a:spcAft>
                <a:spcPts val="0"/>
              </a:spcAft>
              <a:buClr>
                <a:schemeClr val="dk1"/>
              </a:buClr>
              <a:buSzPts val="1800"/>
              <a:buChar char="•"/>
            </a:pPr>
            <a:r>
              <a:rPr lang="en-US" sz="2000" dirty="0">
                <a:ea typeface="Arial"/>
                <a:cs typeface="Calibri" panose="020F0502020204030204" pitchFamily="34" charset="0"/>
                <a:sym typeface="Arial"/>
              </a:rPr>
              <a:t>The main areas of space weather are very different from one another. They include:</a:t>
            </a:r>
          </a:p>
          <a:p>
            <a:pPr marL="685788" lvl="1" indent="176213">
              <a:lnSpc>
                <a:spcPct val="90000"/>
              </a:lnSpc>
              <a:spcBef>
                <a:spcPts val="1000"/>
              </a:spcBef>
              <a:buChar char="•"/>
            </a:pPr>
            <a:r>
              <a:rPr lang="en-US" sz="1600" dirty="0">
                <a:ea typeface="Arial"/>
                <a:cs typeface="Calibri" panose="020F0502020204030204" pitchFamily="34" charset="0"/>
                <a:sym typeface="Arial"/>
              </a:rPr>
              <a:t>The Sun</a:t>
            </a:r>
          </a:p>
          <a:p>
            <a:pPr marL="685788" lvl="1" indent="176213">
              <a:lnSpc>
                <a:spcPct val="90000"/>
              </a:lnSpc>
              <a:spcBef>
                <a:spcPts val="1000"/>
              </a:spcBef>
              <a:buChar char="•"/>
            </a:pPr>
            <a:r>
              <a:rPr lang="en-US" sz="1600" dirty="0">
                <a:ea typeface="Arial"/>
                <a:cs typeface="Calibri" panose="020F0502020204030204" pitchFamily="34" charset="0"/>
                <a:sym typeface="Arial"/>
              </a:rPr>
              <a:t>The heliosphere, or solar wind</a:t>
            </a:r>
          </a:p>
          <a:p>
            <a:pPr marL="685788" lvl="1" indent="176213">
              <a:lnSpc>
                <a:spcPct val="90000"/>
              </a:lnSpc>
              <a:spcBef>
                <a:spcPts val="1000"/>
              </a:spcBef>
              <a:buChar char="•"/>
            </a:pPr>
            <a:r>
              <a:rPr lang="en-US" sz="1600" dirty="0">
                <a:ea typeface="Arial"/>
                <a:cs typeface="Calibri" panose="020F0502020204030204" pitchFamily="34" charset="0"/>
                <a:sym typeface="Arial"/>
              </a:rPr>
              <a:t>The Earth’s magnetosphere</a:t>
            </a:r>
          </a:p>
          <a:p>
            <a:pPr marL="685788" lvl="1" indent="176213">
              <a:lnSpc>
                <a:spcPct val="90000"/>
              </a:lnSpc>
              <a:spcBef>
                <a:spcPts val="1000"/>
              </a:spcBef>
              <a:buChar char="•"/>
            </a:pPr>
            <a:r>
              <a:rPr lang="en-US" sz="1600" dirty="0">
                <a:ea typeface="Arial"/>
                <a:cs typeface="Calibri" panose="020F0502020204030204" pitchFamily="34" charset="0"/>
                <a:sym typeface="Arial"/>
              </a:rPr>
              <a:t>The ionosphere</a:t>
            </a:r>
          </a:p>
          <a:p>
            <a:pPr marL="685788" lvl="1" indent="176213">
              <a:lnSpc>
                <a:spcPct val="90000"/>
              </a:lnSpc>
              <a:spcBef>
                <a:spcPts val="1000"/>
              </a:spcBef>
              <a:buChar char="•"/>
            </a:pPr>
            <a:r>
              <a:rPr lang="en-US" sz="1600" dirty="0">
                <a:ea typeface="Arial"/>
                <a:cs typeface="Calibri" panose="020F0502020204030204" pitchFamily="34" charset="0"/>
                <a:sym typeface="Arial"/>
              </a:rPr>
              <a:t>The thermosphere.</a:t>
            </a:r>
          </a:p>
          <a:p>
            <a:pPr marL="228600" lvl="0" indent="176213" algn="l" rtl="0">
              <a:lnSpc>
                <a:spcPct val="90000"/>
              </a:lnSpc>
              <a:spcBef>
                <a:spcPts val="1000"/>
              </a:spcBef>
              <a:spcAft>
                <a:spcPts val="0"/>
              </a:spcAft>
              <a:buClr>
                <a:schemeClr val="dk1"/>
              </a:buClr>
              <a:buSzPts val="1800"/>
              <a:buChar char="•"/>
            </a:pPr>
            <a:r>
              <a:rPr lang="en-US" sz="2000" dirty="0">
                <a:ea typeface="Arial"/>
                <a:cs typeface="Calibri" panose="020F0502020204030204" pitchFamily="34" charset="0"/>
                <a:sym typeface="Arial"/>
              </a:rPr>
              <a:t>Together with the near-Earth solar wind, the three terrestrial environments are collectively called the geospace.</a:t>
            </a:r>
          </a:p>
          <a:p>
            <a:pPr marL="228600" lvl="0" indent="176213" algn="l" rtl="0">
              <a:lnSpc>
                <a:spcPct val="90000"/>
              </a:lnSpc>
              <a:spcBef>
                <a:spcPts val="1000"/>
              </a:spcBef>
              <a:spcAft>
                <a:spcPts val="0"/>
              </a:spcAft>
              <a:buClr>
                <a:schemeClr val="dk1"/>
              </a:buClr>
              <a:buSzPts val="1800"/>
              <a:buChar char="•"/>
            </a:pPr>
            <a:r>
              <a:rPr lang="en-US" sz="2000" dirty="0">
                <a:ea typeface="Arial"/>
                <a:cs typeface="Calibri" panose="020F0502020204030204" pitchFamily="34" charset="0"/>
                <a:sym typeface="Arial"/>
              </a:rPr>
              <a:t>The various types of space weather in these environments are classified in one Mission Service Area.</a:t>
            </a:r>
          </a:p>
        </p:txBody>
      </p:sp>
      <p:pic>
        <p:nvPicPr>
          <p:cNvPr id="6" name="Picture 5">
            <a:extLst>
              <a:ext uri="{FF2B5EF4-FFF2-40B4-BE49-F238E27FC236}">
                <a16:creationId xmlns:a16="http://schemas.microsoft.com/office/drawing/2014/main" id="{7F38157A-0208-451D-9112-2A172E61F9F4}"/>
              </a:ext>
            </a:extLst>
          </p:cNvPr>
          <p:cNvPicPr>
            <a:picLocks noChangeAspect="1"/>
          </p:cNvPicPr>
          <p:nvPr/>
        </p:nvPicPr>
        <p:blipFill>
          <a:blip r:embed="rId3"/>
          <a:stretch>
            <a:fillRect/>
          </a:stretch>
        </p:blipFill>
        <p:spPr>
          <a:xfrm>
            <a:off x="4616707" y="1680937"/>
            <a:ext cx="7537670" cy="4351338"/>
          </a:xfrm>
          <a:prstGeom prst="rect">
            <a:avLst/>
          </a:prstGeom>
        </p:spPr>
      </p:pic>
      <p:sp>
        <p:nvSpPr>
          <p:cNvPr id="7" name="TextBox 6">
            <a:extLst>
              <a:ext uri="{FF2B5EF4-FFF2-40B4-BE49-F238E27FC236}">
                <a16:creationId xmlns:a16="http://schemas.microsoft.com/office/drawing/2014/main" id="{68E49F17-21BC-4D8B-97FF-5F6512C61C4B}"/>
              </a:ext>
            </a:extLst>
          </p:cNvPr>
          <p:cNvSpPr txBox="1"/>
          <p:nvPr/>
        </p:nvSpPr>
        <p:spPr>
          <a:xfrm>
            <a:off x="5754682" y="2298178"/>
            <a:ext cx="85949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CCFF33"/>
                </a:solidFill>
                <a:effectLst/>
                <a:uLnTx/>
                <a:uFillTx/>
                <a:latin typeface="Arial" panose="020B0604020202020204" pitchFamily="34" charset="0"/>
                <a:cs typeface="Arial" panose="020B0604020202020204" pitchFamily="34" charset="0"/>
                <a:sym typeface="Arial"/>
              </a:rPr>
              <a:t>Sun</a:t>
            </a:r>
          </a:p>
        </p:txBody>
      </p:sp>
      <p:sp>
        <p:nvSpPr>
          <p:cNvPr id="8" name="TextBox 7">
            <a:extLst>
              <a:ext uri="{FF2B5EF4-FFF2-40B4-BE49-F238E27FC236}">
                <a16:creationId xmlns:a16="http://schemas.microsoft.com/office/drawing/2014/main" id="{92E106EB-85BC-4473-8C6D-848A2F20E5F3}"/>
              </a:ext>
            </a:extLst>
          </p:cNvPr>
          <p:cNvSpPr txBox="1"/>
          <p:nvPr/>
        </p:nvSpPr>
        <p:spPr>
          <a:xfrm>
            <a:off x="7353768" y="1924093"/>
            <a:ext cx="151294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b="1" dirty="0">
                <a:solidFill>
                  <a:srgbClr val="CCFF33"/>
                </a:solidFill>
                <a:latin typeface="Arial" panose="020B0604020202020204" pitchFamily="34" charset="0"/>
                <a:cs typeface="Arial" panose="020B0604020202020204" pitchFamily="34" charset="0"/>
              </a:rPr>
              <a:t>Solar Wind</a:t>
            </a:r>
            <a:endParaRPr kumimoji="0" lang="en-US" sz="1600" b="1" i="0" u="none" strike="noStrike" kern="0" cap="none" spc="0" normalizeH="0" baseline="0" noProof="0" dirty="0">
              <a:ln>
                <a:noFill/>
              </a:ln>
              <a:solidFill>
                <a:srgbClr val="CCFF33"/>
              </a:solidFill>
              <a:effectLst/>
              <a:uLnTx/>
              <a:uFillTx/>
              <a:latin typeface="Arial" panose="020B0604020202020204" pitchFamily="34" charset="0"/>
              <a:cs typeface="Arial" panose="020B0604020202020204" pitchFamily="34" charset="0"/>
              <a:sym typeface="Arial"/>
            </a:endParaRPr>
          </a:p>
        </p:txBody>
      </p:sp>
      <p:sp>
        <p:nvSpPr>
          <p:cNvPr id="9" name="TextBox 8">
            <a:extLst>
              <a:ext uri="{FF2B5EF4-FFF2-40B4-BE49-F238E27FC236}">
                <a16:creationId xmlns:a16="http://schemas.microsoft.com/office/drawing/2014/main" id="{54E324C1-E3A9-452B-9DEC-5884F21CE097}"/>
              </a:ext>
            </a:extLst>
          </p:cNvPr>
          <p:cNvSpPr txBox="1"/>
          <p:nvPr/>
        </p:nvSpPr>
        <p:spPr>
          <a:xfrm>
            <a:off x="10345897" y="2412359"/>
            <a:ext cx="178342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CCFF33"/>
                </a:solidFill>
                <a:effectLst/>
                <a:uLnTx/>
                <a:uFillTx/>
                <a:latin typeface="Arial" panose="020B0604020202020204" pitchFamily="34" charset="0"/>
                <a:cs typeface="Arial" panose="020B0604020202020204" pitchFamily="34" charset="0"/>
                <a:sym typeface="Arial"/>
              </a:rPr>
              <a:t>Magnetosphere</a:t>
            </a:r>
          </a:p>
        </p:txBody>
      </p:sp>
      <p:sp>
        <p:nvSpPr>
          <p:cNvPr id="10" name="TextBox 9">
            <a:extLst>
              <a:ext uri="{FF2B5EF4-FFF2-40B4-BE49-F238E27FC236}">
                <a16:creationId xmlns:a16="http://schemas.microsoft.com/office/drawing/2014/main" id="{A4CCF061-18A7-4341-9D04-635F67E3E4A6}"/>
              </a:ext>
            </a:extLst>
          </p:cNvPr>
          <p:cNvSpPr txBox="1"/>
          <p:nvPr/>
        </p:nvSpPr>
        <p:spPr>
          <a:xfrm>
            <a:off x="8966003" y="4883475"/>
            <a:ext cx="176300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CCFF33"/>
                </a:solidFill>
                <a:effectLst/>
                <a:uLnTx/>
                <a:uFillTx/>
                <a:latin typeface="Arial" panose="020B0604020202020204" pitchFamily="34" charset="0"/>
                <a:cs typeface="Arial" panose="020B0604020202020204" pitchFamily="34" charset="0"/>
                <a:sym typeface="Arial"/>
              </a:rPr>
              <a:t>Ionosphere + thermosphere</a:t>
            </a:r>
          </a:p>
        </p:txBody>
      </p:sp>
      <p:cxnSp>
        <p:nvCxnSpPr>
          <p:cNvPr id="11" name="Straight Arrow Connector 10">
            <a:extLst>
              <a:ext uri="{FF2B5EF4-FFF2-40B4-BE49-F238E27FC236}">
                <a16:creationId xmlns:a16="http://schemas.microsoft.com/office/drawing/2014/main" id="{58EFA33F-C9EC-43F7-AF0A-A2F6EF93519F}"/>
              </a:ext>
            </a:extLst>
          </p:cNvPr>
          <p:cNvCxnSpPr/>
          <p:nvPr/>
        </p:nvCxnSpPr>
        <p:spPr>
          <a:xfrm flipV="1">
            <a:off x="9847507" y="3745149"/>
            <a:ext cx="751189" cy="1227257"/>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2" name="Footer Placeholder 1">
            <a:extLst>
              <a:ext uri="{FF2B5EF4-FFF2-40B4-BE49-F238E27FC236}">
                <a16:creationId xmlns:a16="http://schemas.microsoft.com/office/drawing/2014/main" id="{75FB472F-E661-40BB-A54A-87DBAAC56638}"/>
              </a:ext>
            </a:extLst>
          </p:cNvPr>
          <p:cNvSpPr>
            <a:spLocks noGrp="1"/>
          </p:cNvSpPr>
          <p:nvPr>
            <p:ph type="ftr" sz="quarter" idx="3"/>
          </p:nvPr>
        </p:nvSpPr>
        <p:spPr>
          <a:xfrm>
            <a:off x="4829532" y="6508883"/>
            <a:ext cx="5076069" cy="322512"/>
          </a:xfrm>
        </p:spPr>
        <p:txBody>
          <a:bodyPr/>
          <a:lstStyle/>
          <a:p>
            <a:r>
              <a:rPr lang="en-US" dirty="0"/>
              <a:t>Presentation to SAT, August 2023</a:t>
            </a:r>
          </a:p>
        </p:txBody>
      </p:sp>
    </p:spTree>
    <p:extLst>
      <p:ext uri="{BB962C8B-B14F-4D97-AF65-F5344CB8AC3E}">
        <p14:creationId xmlns:p14="http://schemas.microsoft.com/office/powerpoint/2010/main" val="35374558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8"/>
          <p:cNvSpPr txBox="1">
            <a:spLocks noGrp="1"/>
          </p:cNvSpPr>
          <p:nvPr>
            <p:ph type="title"/>
          </p:nvPr>
        </p:nvSpPr>
        <p:spPr>
          <a:xfrm>
            <a:off x="1138987" y="403226"/>
            <a:ext cx="9966551" cy="870117"/>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800"/>
              <a:buNone/>
            </a:pPr>
            <a:r>
              <a:rPr lang="en-US" sz="3600" b="1" dirty="0"/>
              <a:t>Observations and Orbits</a:t>
            </a:r>
            <a:endParaRPr sz="3600" dirty="0"/>
          </a:p>
        </p:txBody>
      </p:sp>
      <p:sp>
        <p:nvSpPr>
          <p:cNvPr id="66" name="Google Shape;66;p18"/>
          <p:cNvSpPr txBox="1">
            <a:spLocks noGrp="1"/>
          </p:cNvSpPr>
          <p:nvPr>
            <p:ph type="body" idx="1"/>
          </p:nvPr>
        </p:nvSpPr>
        <p:spPr>
          <a:xfrm>
            <a:off x="-1" y="1320685"/>
            <a:ext cx="5615709" cy="4209590"/>
          </a:xfrm>
          <a:prstGeom prst="rect">
            <a:avLst/>
          </a:prstGeom>
          <a:noFill/>
          <a:ln>
            <a:noFill/>
          </a:ln>
        </p:spPr>
        <p:txBody>
          <a:bodyPr spcFirstLastPara="1" wrap="square" lIns="91425" tIns="45700" rIns="91425" bIns="45700" anchor="t" anchorCtr="0">
            <a:noAutofit/>
          </a:bodyPr>
          <a:lstStyle/>
          <a:p>
            <a:pPr marL="457200" lvl="0" indent="-342900" algn="l" rtl="0">
              <a:lnSpc>
                <a:spcPct val="90000"/>
              </a:lnSpc>
              <a:spcBef>
                <a:spcPts val="1000"/>
              </a:spcBef>
              <a:spcAft>
                <a:spcPts val="0"/>
              </a:spcAft>
              <a:buClr>
                <a:schemeClr val="dk1"/>
              </a:buClr>
              <a:buSzPts val="1800"/>
              <a:buChar char="•"/>
            </a:pPr>
            <a:r>
              <a:rPr lang="en-US" sz="1800" dirty="0">
                <a:ea typeface="Arial"/>
                <a:cs typeface="Calibri" panose="020F0502020204030204" pitchFamily="34" charset="0"/>
                <a:sym typeface="Arial"/>
              </a:rPr>
              <a:t>NOAA’s programs implements several types of SpWx observations:</a:t>
            </a:r>
          </a:p>
          <a:p>
            <a:pPr marL="914388" lvl="1" indent="-342900">
              <a:lnSpc>
                <a:spcPct val="90000"/>
              </a:lnSpc>
              <a:spcBef>
                <a:spcPts val="1000"/>
              </a:spcBef>
              <a:buChar char="•"/>
            </a:pPr>
            <a:r>
              <a:rPr lang="en-US" sz="1600" dirty="0">
                <a:ea typeface="Arial"/>
                <a:cs typeface="Calibri" panose="020F0502020204030204" pitchFamily="34" charset="0"/>
                <a:sym typeface="Arial"/>
              </a:rPr>
              <a:t>Remote-sensing of the Sun and Earth</a:t>
            </a:r>
          </a:p>
          <a:p>
            <a:pPr marL="1371577" lvl="2" indent="-342900">
              <a:lnSpc>
                <a:spcPct val="90000"/>
              </a:lnSpc>
              <a:spcBef>
                <a:spcPts val="1000"/>
              </a:spcBef>
              <a:buChar char="•"/>
            </a:pPr>
            <a:r>
              <a:rPr lang="en-US" sz="1200" dirty="0">
                <a:ea typeface="Arial"/>
                <a:cs typeface="Calibri" panose="020F0502020204030204" pitchFamily="34" charset="0"/>
                <a:sym typeface="Arial"/>
              </a:rPr>
              <a:t>Imaging and sounding (including radio occultation, RO)</a:t>
            </a:r>
          </a:p>
          <a:p>
            <a:pPr marL="1371577" lvl="2" indent="-342900">
              <a:lnSpc>
                <a:spcPct val="90000"/>
              </a:lnSpc>
              <a:spcBef>
                <a:spcPts val="1000"/>
              </a:spcBef>
              <a:buChar char="•"/>
            </a:pPr>
            <a:r>
              <a:rPr lang="en-US" sz="1200" dirty="0">
                <a:ea typeface="Arial"/>
                <a:cs typeface="Calibri" panose="020F0502020204030204" pitchFamily="34" charset="0"/>
                <a:sym typeface="Arial"/>
              </a:rPr>
              <a:t>Irradiance measurements</a:t>
            </a:r>
          </a:p>
          <a:p>
            <a:pPr marL="914388" lvl="1" indent="-342900">
              <a:lnSpc>
                <a:spcPct val="90000"/>
              </a:lnSpc>
              <a:spcBef>
                <a:spcPts val="1000"/>
              </a:spcBef>
              <a:buChar char="•"/>
            </a:pPr>
            <a:r>
              <a:rPr lang="en-US" sz="1600" dirty="0">
                <a:ea typeface="Arial"/>
                <a:cs typeface="Calibri" panose="020F0502020204030204" pitchFamily="34" charset="0"/>
                <a:sym typeface="Arial"/>
              </a:rPr>
              <a:t>In situ measurements of particles and fields</a:t>
            </a:r>
          </a:p>
          <a:p>
            <a:pPr marL="457200" indent="-342900"/>
            <a:r>
              <a:rPr lang="en-US" sz="1800" dirty="0">
                <a:ea typeface="Arial"/>
                <a:cs typeface="Calibri" panose="020F0502020204030204" pitchFamily="34" charset="0"/>
                <a:sym typeface="Arial"/>
              </a:rPr>
              <a:t>For long-term observations, certain types of orbits have significant advantages:</a:t>
            </a:r>
          </a:p>
          <a:p>
            <a:pPr marL="914388" lvl="1" indent="-342900"/>
            <a:r>
              <a:rPr lang="en-US" sz="1600" dirty="0">
                <a:ea typeface="Arial"/>
                <a:cs typeface="Calibri" panose="020F0502020204030204" pitchFamily="34" charset="0"/>
                <a:sym typeface="Arial"/>
              </a:rPr>
              <a:t>Geostationary (geosynchronous equatorial) orbit (GEO)</a:t>
            </a:r>
          </a:p>
          <a:p>
            <a:pPr marL="914388" lvl="1" indent="-342900"/>
            <a:r>
              <a:rPr lang="en-US" sz="1600" dirty="0">
                <a:ea typeface="Arial"/>
                <a:cs typeface="Calibri" panose="020F0502020204030204" pitchFamily="34" charset="0"/>
                <a:sym typeface="Arial"/>
              </a:rPr>
              <a:t>Low Earth orbit (LEO)</a:t>
            </a:r>
          </a:p>
          <a:p>
            <a:pPr marL="914388" lvl="1" indent="-342900"/>
            <a:r>
              <a:rPr lang="en-US" sz="1600" dirty="0">
                <a:ea typeface="Arial"/>
                <a:cs typeface="Calibri" panose="020F0502020204030204" pitchFamily="34" charset="0"/>
                <a:sym typeface="Arial"/>
              </a:rPr>
              <a:t>Highly elliptical orbit (HEO) including Tundra, Molniya, GTO, and others depending on the application</a:t>
            </a:r>
          </a:p>
          <a:p>
            <a:pPr marL="914388" lvl="1" indent="-342900"/>
            <a:r>
              <a:rPr lang="en-US" sz="1600" dirty="0">
                <a:ea typeface="Arial"/>
                <a:cs typeface="Calibri" panose="020F0502020204030204" pitchFamily="34" charset="0"/>
                <a:sym typeface="Arial"/>
              </a:rPr>
              <a:t>Orbits around the Sun-Earth Lagrange points such as the Lagrange 1 (L1) and 5 (L5) points</a:t>
            </a:r>
          </a:p>
          <a:p>
            <a:pPr marL="457200" indent="-342900"/>
            <a:endParaRPr lang="en-US" sz="1800" dirty="0">
              <a:ea typeface="Arial"/>
              <a:cs typeface="Calibri" panose="020F0502020204030204" pitchFamily="34" charset="0"/>
              <a:sym typeface="Arial"/>
            </a:endParaRPr>
          </a:p>
        </p:txBody>
      </p:sp>
      <p:pic>
        <p:nvPicPr>
          <p:cNvPr id="5" name="Google Shape;285;p17" descr="Graphic showing space weather observing orbits, including solar orbit with Lagrange points 1 &amp; 5 and Earth-centered orbits such as geosynchronous, low-Earth, and highly-elliptical">
            <a:extLst>
              <a:ext uri="{FF2B5EF4-FFF2-40B4-BE49-F238E27FC236}">
                <a16:creationId xmlns:a16="http://schemas.microsoft.com/office/drawing/2014/main" id="{36870DB7-6A2C-4802-9868-B0B6EA8F037F}"/>
              </a:ext>
            </a:extLst>
          </p:cNvPr>
          <p:cNvPicPr preferRelativeResize="0">
            <a:picLocks noChangeAspect="1"/>
          </p:cNvPicPr>
          <p:nvPr/>
        </p:nvPicPr>
        <p:blipFill rotWithShape="1">
          <a:blip r:embed="rId3">
            <a:alphaModFix/>
          </a:blip>
          <a:srcRect r="19132"/>
          <a:stretch/>
        </p:blipFill>
        <p:spPr>
          <a:xfrm>
            <a:off x="5453918" y="2138519"/>
            <a:ext cx="6645802" cy="3519161"/>
          </a:xfrm>
          <a:prstGeom prst="rect">
            <a:avLst/>
          </a:prstGeom>
          <a:noFill/>
          <a:ln>
            <a:noFill/>
          </a:ln>
        </p:spPr>
      </p:pic>
      <p:sp>
        <p:nvSpPr>
          <p:cNvPr id="3" name="TextBox 2">
            <a:extLst>
              <a:ext uri="{FF2B5EF4-FFF2-40B4-BE49-F238E27FC236}">
                <a16:creationId xmlns:a16="http://schemas.microsoft.com/office/drawing/2014/main" id="{3D0697D1-12B8-431B-9201-5053BD0CD6D1}"/>
              </a:ext>
            </a:extLst>
          </p:cNvPr>
          <p:cNvSpPr txBox="1"/>
          <p:nvPr/>
        </p:nvSpPr>
        <p:spPr>
          <a:xfrm>
            <a:off x="7407565" y="5427236"/>
            <a:ext cx="3186546" cy="307777"/>
          </a:xfrm>
          <a:prstGeom prst="rect">
            <a:avLst/>
          </a:prstGeom>
          <a:noFill/>
        </p:spPr>
        <p:txBody>
          <a:bodyPr wrap="square" rtlCol="0">
            <a:spAutoFit/>
          </a:bodyPr>
          <a:lstStyle/>
          <a:p>
            <a:pPr algn="ctr"/>
            <a:r>
              <a:rPr lang="en-US" dirty="0"/>
              <a:t>Types of orbits (not to scale)</a:t>
            </a:r>
          </a:p>
        </p:txBody>
      </p:sp>
      <p:sp>
        <p:nvSpPr>
          <p:cNvPr id="7" name="Footer Placeholder 1">
            <a:extLst>
              <a:ext uri="{FF2B5EF4-FFF2-40B4-BE49-F238E27FC236}">
                <a16:creationId xmlns:a16="http://schemas.microsoft.com/office/drawing/2014/main" id="{48F7D62B-A821-4D00-8BF7-CEC425482CD8}"/>
              </a:ext>
            </a:extLst>
          </p:cNvPr>
          <p:cNvSpPr>
            <a:spLocks noGrp="1"/>
          </p:cNvSpPr>
          <p:nvPr>
            <p:ph type="ftr" sz="quarter" idx="3"/>
          </p:nvPr>
        </p:nvSpPr>
        <p:spPr>
          <a:xfrm>
            <a:off x="4829532" y="6508883"/>
            <a:ext cx="5076069" cy="322512"/>
          </a:xfrm>
        </p:spPr>
        <p:txBody>
          <a:bodyPr/>
          <a:lstStyle/>
          <a:p>
            <a:r>
              <a:rPr lang="en-US" dirty="0"/>
              <a:t>Presentation to SAT, August 2023</a:t>
            </a:r>
          </a:p>
        </p:txBody>
      </p:sp>
    </p:spTree>
    <p:extLst>
      <p:ext uri="{BB962C8B-B14F-4D97-AF65-F5344CB8AC3E}">
        <p14:creationId xmlns:p14="http://schemas.microsoft.com/office/powerpoint/2010/main" val="10264511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8"/>
          <p:cNvSpPr txBox="1">
            <a:spLocks noGrp="1"/>
          </p:cNvSpPr>
          <p:nvPr>
            <p:ph type="title"/>
          </p:nvPr>
        </p:nvSpPr>
        <p:spPr>
          <a:xfrm>
            <a:off x="1138988" y="365126"/>
            <a:ext cx="10417136" cy="870117"/>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800"/>
              <a:buNone/>
            </a:pPr>
            <a:r>
              <a:rPr lang="en-US" sz="3600" b="1" dirty="0"/>
              <a:t>The Space Weather Observations Office (SWO)</a:t>
            </a:r>
            <a:endParaRPr sz="3600" dirty="0"/>
          </a:p>
        </p:txBody>
      </p:sp>
      <p:sp>
        <p:nvSpPr>
          <p:cNvPr id="66" name="Google Shape;66;p18"/>
          <p:cNvSpPr txBox="1">
            <a:spLocks noGrp="1"/>
          </p:cNvSpPr>
          <p:nvPr>
            <p:ph type="body" idx="1"/>
          </p:nvPr>
        </p:nvSpPr>
        <p:spPr>
          <a:xfrm>
            <a:off x="16453" y="1434437"/>
            <a:ext cx="8070150" cy="4652963"/>
          </a:xfrm>
          <a:prstGeom prst="rect">
            <a:avLst/>
          </a:prstGeom>
          <a:noFill/>
          <a:ln>
            <a:noFill/>
          </a:ln>
        </p:spPr>
        <p:txBody>
          <a:bodyPr spcFirstLastPara="1" wrap="square" lIns="91425" tIns="45700" rIns="91425" bIns="45700" anchor="t" anchorCtr="0">
            <a:noAutofit/>
          </a:bodyPr>
          <a:lstStyle/>
          <a:p>
            <a:pPr marL="457200" lvl="0" indent="-342900" algn="l" rtl="0">
              <a:lnSpc>
                <a:spcPct val="90000"/>
              </a:lnSpc>
              <a:spcBef>
                <a:spcPts val="1000"/>
              </a:spcBef>
              <a:spcAft>
                <a:spcPts val="0"/>
              </a:spcAft>
              <a:buClr>
                <a:schemeClr val="dk1"/>
              </a:buClr>
              <a:buSzPts val="1800"/>
              <a:buChar char="•"/>
            </a:pPr>
            <a:r>
              <a:rPr lang="en-US" sz="1800" dirty="0">
                <a:ea typeface="Arial"/>
                <a:cs typeface="Calibri" panose="020F0502020204030204" pitchFamily="34" charset="0"/>
                <a:sym typeface="Arial"/>
              </a:rPr>
              <a:t>The Office of Projects, Planning and Analysis (OPPA) was renamed the Space Weather Observations (SWO) Office in 2023. It is the third pillar in NOAA observations together with the GEO and LEO offices, which direct the GOES-R and JPSS Programs.</a:t>
            </a:r>
          </a:p>
          <a:p>
            <a:pPr marL="457200" lvl="0" indent="-342900" algn="l" rtl="0">
              <a:lnSpc>
                <a:spcPct val="90000"/>
              </a:lnSpc>
              <a:spcBef>
                <a:spcPts val="1000"/>
              </a:spcBef>
              <a:spcAft>
                <a:spcPts val="0"/>
              </a:spcAft>
              <a:buClr>
                <a:schemeClr val="dk1"/>
              </a:buClr>
              <a:buSzPts val="1800"/>
              <a:buChar char="•"/>
            </a:pPr>
            <a:r>
              <a:rPr lang="en-US" sz="1800" dirty="0">
                <a:ea typeface="Arial"/>
                <a:cs typeface="Calibri" panose="020F0502020204030204" pitchFamily="34" charset="0"/>
                <a:sym typeface="Arial"/>
              </a:rPr>
              <a:t>The prioritization of SpWx was due to several developments including the Promoting Research and Observations of Space Weather to Improve the Forecasting of Tomorrow (PROSWIFT) Act of 2020 which provided the legal framework for mandated changes at NOAA, NASA, DOD, NSF, and other agencies. </a:t>
            </a:r>
          </a:p>
          <a:p>
            <a:pPr marL="457200" lvl="0" indent="-342900" algn="l" rtl="0">
              <a:lnSpc>
                <a:spcPct val="90000"/>
              </a:lnSpc>
              <a:spcBef>
                <a:spcPts val="1000"/>
              </a:spcBef>
              <a:spcAft>
                <a:spcPts val="0"/>
              </a:spcAft>
              <a:buClr>
                <a:schemeClr val="dk1"/>
              </a:buClr>
              <a:buSzPts val="1800"/>
              <a:buChar char="•"/>
            </a:pPr>
            <a:r>
              <a:rPr lang="en-US" sz="1800" dirty="0">
                <a:ea typeface="Arial"/>
                <a:cs typeface="Calibri" panose="020F0502020204030204" pitchFamily="34" charset="0"/>
                <a:sym typeface="Arial"/>
              </a:rPr>
              <a:t>Activities leading to these changes were undertaken by the SpWx community (government, academia, and industry). Some of them such as the National Space Weather Strategy and Action Plans (NSW-SAP) were organized in early versions by the OFCM and later by the National Science and Technology Council (NSTC, 2015, 2019). The PROSWIFT Act followed on the more widely ranging Weather Research and Innovation Forecasting Act of 2017 which however had limited specifications for SpWx activities.</a:t>
            </a:r>
          </a:p>
          <a:p>
            <a:pPr marL="457200" lvl="0" indent="-342900" algn="l" rtl="0">
              <a:lnSpc>
                <a:spcPct val="90000"/>
              </a:lnSpc>
              <a:spcBef>
                <a:spcPts val="1000"/>
              </a:spcBef>
              <a:spcAft>
                <a:spcPts val="0"/>
              </a:spcAft>
              <a:buClr>
                <a:schemeClr val="dk1"/>
              </a:buClr>
              <a:buSzPts val="1800"/>
              <a:buChar char="•"/>
            </a:pPr>
            <a:endParaRPr lang="en-US" sz="1800" dirty="0">
              <a:ea typeface="Arial"/>
              <a:cs typeface="Calibri" panose="020F0502020204030204" pitchFamily="34" charset="0"/>
              <a:sym typeface="Arial"/>
            </a:endParaRPr>
          </a:p>
        </p:txBody>
      </p:sp>
      <p:sp>
        <p:nvSpPr>
          <p:cNvPr id="2" name="Footer Placeholder 1">
            <a:extLst>
              <a:ext uri="{FF2B5EF4-FFF2-40B4-BE49-F238E27FC236}">
                <a16:creationId xmlns:a16="http://schemas.microsoft.com/office/drawing/2014/main" id="{458687F2-E434-48E8-9D85-394E3374C9E6}"/>
              </a:ext>
            </a:extLst>
          </p:cNvPr>
          <p:cNvSpPr>
            <a:spLocks noGrp="1"/>
          </p:cNvSpPr>
          <p:nvPr>
            <p:ph type="ftr" sz="quarter" idx="3"/>
          </p:nvPr>
        </p:nvSpPr>
        <p:spPr/>
        <p:txBody>
          <a:bodyPr/>
          <a:lstStyle/>
          <a:p>
            <a:r>
              <a:rPr lang="en-US" dirty="0"/>
              <a:t>Presentation to SAT, August 2023</a:t>
            </a:r>
          </a:p>
        </p:txBody>
      </p:sp>
      <p:pic>
        <p:nvPicPr>
          <p:cNvPr id="5" name="Picture 4">
            <a:extLst>
              <a:ext uri="{FF2B5EF4-FFF2-40B4-BE49-F238E27FC236}">
                <a16:creationId xmlns:a16="http://schemas.microsoft.com/office/drawing/2014/main" id="{8C824DBF-3CED-417D-B40B-D7B66A8E6221}"/>
              </a:ext>
            </a:extLst>
          </p:cNvPr>
          <p:cNvPicPr>
            <a:picLocks noChangeAspect="1"/>
          </p:cNvPicPr>
          <p:nvPr/>
        </p:nvPicPr>
        <p:blipFill>
          <a:blip r:embed="rId3"/>
          <a:stretch>
            <a:fillRect/>
          </a:stretch>
        </p:blipFill>
        <p:spPr>
          <a:xfrm>
            <a:off x="8086603" y="1483437"/>
            <a:ext cx="4088944" cy="2049088"/>
          </a:xfrm>
          <a:prstGeom prst="rect">
            <a:avLst/>
          </a:prstGeom>
        </p:spPr>
      </p:pic>
      <p:pic>
        <p:nvPicPr>
          <p:cNvPr id="7" name="Picture 6">
            <a:extLst>
              <a:ext uri="{FF2B5EF4-FFF2-40B4-BE49-F238E27FC236}">
                <a16:creationId xmlns:a16="http://schemas.microsoft.com/office/drawing/2014/main" id="{4ABAABCF-E31F-43D8-8D43-BA62E5D4056A}"/>
              </a:ext>
            </a:extLst>
          </p:cNvPr>
          <p:cNvPicPr>
            <a:picLocks noChangeAspect="1"/>
          </p:cNvPicPr>
          <p:nvPr/>
        </p:nvPicPr>
        <p:blipFill>
          <a:blip r:embed="rId4"/>
          <a:stretch>
            <a:fillRect/>
          </a:stretch>
        </p:blipFill>
        <p:spPr>
          <a:xfrm>
            <a:off x="8198111" y="3722815"/>
            <a:ext cx="1821455" cy="2324872"/>
          </a:xfrm>
          <a:prstGeom prst="rect">
            <a:avLst/>
          </a:prstGeom>
        </p:spPr>
      </p:pic>
      <p:pic>
        <p:nvPicPr>
          <p:cNvPr id="9" name="Picture 8">
            <a:extLst>
              <a:ext uri="{FF2B5EF4-FFF2-40B4-BE49-F238E27FC236}">
                <a16:creationId xmlns:a16="http://schemas.microsoft.com/office/drawing/2014/main" id="{7DD8A152-EAF8-42E8-87AE-90826020D04A}"/>
              </a:ext>
            </a:extLst>
          </p:cNvPr>
          <p:cNvPicPr>
            <a:picLocks noChangeAspect="1"/>
          </p:cNvPicPr>
          <p:nvPr/>
        </p:nvPicPr>
        <p:blipFill rotWithShape="1">
          <a:blip r:embed="rId5"/>
          <a:srcRect l="3918" t="2964" r="2342" b="1842"/>
          <a:stretch/>
        </p:blipFill>
        <p:spPr>
          <a:xfrm>
            <a:off x="10212222" y="3722815"/>
            <a:ext cx="1883183" cy="2324872"/>
          </a:xfrm>
          <a:prstGeom prst="rect">
            <a:avLst/>
          </a:prstGeom>
          <a:ln w="12700">
            <a:solidFill>
              <a:schemeClr val="tx1"/>
            </a:solidFill>
          </a:ln>
        </p:spPr>
      </p:pic>
    </p:spTree>
    <p:extLst>
      <p:ext uri="{BB962C8B-B14F-4D97-AF65-F5344CB8AC3E}">
        <p14:creationId xmlns:p14="http://schemas.microsoft.com/office/powerpoint/2010/main" val="4143511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8"/>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800"/>
              <a:buNone/>
            </a:pPr>
            <a:r>
              <a:rPr lang="en-US" sz="3600" b="1" dirty="0"/>
              <a:t>Space Weather Information Users</a:t>
            </a:r>
            <a:endParaRPr sz="3600" dirty="0"/>
          </a:p>
        </p:txBody>
      </p:sp>
      <p:sp>
        <p:nvSpPr>
          <p:cNvPr id="66" name="Google Shape;66;p18"/>
          <p:cNvSpPr txBox="1">
            <a:spLocks noGrp="1"/>
          </p:cNvSpPr>
          <p:nvPr>
            <p:ph type="body" idx="1"/>
          </p:nvPr>
        </p:nvSpPr>
        <p:spPr>
          <a:xfrm>
            <a:off x="7925" y="1300321"/>
            <a:ext cx="7911959" cy="4652963"/>
          </a:xfrm>
          <a:prstGeom prst="rect">
            <a:avLst/>
          </a:prstGeom>
          <a:noFill/>
          <a:ln>
            <a:noFill/>
          </a:ln>
        </p:spPr>
        <p:txBody>
          <a:bodyPr spcFirstLastPara="1" wrap="square" lIns="91425" tIns="45700" rIns="91425" bIns="45700" anchor="t" anchorCtr="0">
            <a:noAutofit/>
          </a:bodyPr>
          <a:lstStyle/>
          <a:p>
            <a:pPr marL="457200" lvl="0" indent="-342900" algn="l" rtl="0">
              <a:lnSpc>
                <a:spcPct val="90000"/>
              </a:lnSpc>
              <a:spcBef>
                <a:spcPts val="1000"/>
              </a:spcBef>
              <a:spcAft>
                <a:spcPts val="0"/>
              </a:spcAft>
              <a:buClr>
                <a:schemeClr val="dk1"/>
              </a:buClr>
              <a:buSzPts val="1800"/>
              <a:buChar char="•"/>
            </a:pPr>
            <a:r>
              <a:rPr lang="en-US" sz="1800" dirty="0">
                <a:ea typeface="Arial"/>
                <a:cs typeface="Calibri" panose="020F0502020204030204" pitchFamily="34" charset="0"/>
                <a:sym typeface="Arial"/>
              </a:rPr>
              <a:t>SWO develops satellite programs to address the need for timely and accurate space weather information for its users. </a:t>
            </a:r>
          </a:p>
          <a:p>
            <a:pPr marL="457200" lvl="0" indent="-342900" algn="l" rtl="0">
              <a:lnSpc>
                <a:spcPct val="90000"/>
              </a:lnSpc>
              <a:spcBef>
                <a:spcPts val="1000"/>
              </a:spcBef>
              <a:spcAft>
                <a:spcPts val="0"/>
              </a:spcAft>
              <a:buClr>
                <a:schemeClr val="dk1"/>
              </a:buClr>
              <a:buSzPts val="1800"/>
              <a:buChar char="•"/>
            </a:pPr>
            <a:r>
              <a:rPr lang="en-US" sz="1800" dirty="0">
                <a:ea typeface="Arial"/>
                <a:cs typeface="Calibri" panose="020F0502020204030204" pitchFamily="34" charset="0"/>
                <a:sym typeface="Arial"/>
              </a:rPr>
              <a:t>Users are divided into operational (with a need for low-latency data) and retrospective (high-latency).</a:t>
            </a:r>
          </a:p>
          <a:p>
            <a:pPr marL="457200" lvl="0" indent="-342900" algn="l" rtl="0">
              <a:lnSpc>
                <a:spcPct val="90000"/>
              </a:lnSpc>
              <a:spcBef>
                <a:spcPts val="1000"/>
              </a:spcBef>
              <a:spcAft>
                <a:spcPts val="0"/>
              </a:spcAft>
              <a:buClr>
                <a:schemeClr val="dk1"/>
              </a:buClr>
              <a:buSzPts val="1800"/>
              <a:buChar char="•"/>
            </a:pPr>
            <a:r>
              <a:rPr lang="en-US" sz="1800" dirty="0">
                <a:ea typeface="Arial"/>
                <a:cs typeface="Calibri" panose="020F0502020204030204" pitchFamily="34" charset="0"/>
                <a:sym typeface="Arial"/>
              </a:rPr>
              <a:t>SWO’s main customer is SWPC, specifically its Forecast Office, which provides watches, warnings, and alerts to operational end users.</a:t>
            </a:r>
          </a:p>
          <a:p>
            <a:pPr marL="457200" lvl="0" indent="-342900" algn="l" rtl="0">
              <a:lnSpc>
                <a:spcPct val="90000"/>
              </a:lnSpc>
              <a:spcBef>
                <a:spcPts val="1000"/>
              </a:spcBef>
              <a:spcAft>
                <a:spcPts val="0"/>
              </a:spcAft>
              <a:buClr>
                <a:schemeClr val="dk1"/>
              </a:buClr>
              <a:buSzPts val="1800"/>
              <a:buChar char="•"/>
            </a:pPr>
            <a:r>
              <a:rPr lang="en-US" sz="1800" dirty="0">
                <a:ea typeface="Arial"/>
                <a:cs typeface="Calibri" panose="020F0502020204030204" pitchFamily="34" charset="0"/>
                <a:sym typeface="Arial"/>
              </a:rPr>
              <a:t>Other customers are the end users who span various industry and government sectors. Civilian sectors include electric power transmission and distribution, satellite operators, aviation, GNSS and other navigation services, human spaceflight programs, emergency management organizations, etc.</a:t>
            </a:r>
          </a:p>
          <a:p>
            <a:pPr marL="457200" lvl="0" indent="-342900"/>
            <a:r>
              <a:rPr lang="en-US" sz="1800" dirty="0">
                <a:ea typeface="Arial"/>
                <a:cs typeface="Calibri" panose="020F0502020204030204" pitchFamily="34" charset="0"/>
                <a:sym typeface="Arial"/>
              </a:rPr>
              <a:t>Retrospective users include research and development (R&amp;D) centers, academia and other educational organizations, third-party developers, and others.</a:t>
            </a:r>
          </a:p>
          <a:p>
            <a:pPr marL="457200" lvl="0" indent="-342900" algn="l" rtl="0">
              <a:lnSpc>
                <a:spcPct val="90000"/>
              </a:lnSpc>
              <a:spcBef>
                <a:spcPts val="1000"/>
              </a:spcBef>
              <a:spcAft>
                <a:spcPts val="0"/>
              </a:spcAft>
              <a:buClr>
                <a:schemeClr val="dk1"/>
              </a:buClr>
              <a:buSzPts val="1800"/>
              <a:buChar char="•"/>
            </a:pPr>
            <a:r>
              <a:rPr lang="en-US" sz="1800" dirty="0">
                <a:ea typeface="Arial"/>
                <a:cs typeface="Calibri" panose="020F0502020204030204" pitchFamily="34" charset="0"/>
                <a:sym typeface="Arial"/>
              </a:rPr>
              <a:t>User issues, concerns, and recommendations are obtained through SWPC and NCEI, or directly through SWO’s user engagement process.</a:t>
            </a:r>
          </a:p>
        </p:txBody>
      </p:sp>
      <p:sp>
        <p:nvSpPr>
          <p:cNvPr id="2" name="Footer Placeholder 1">
            <a:extLst>
              <a:ext uri="{FF2B5EF4-FFF2-40B4-BE49-F238E27FC236}">
                <a16:creationId xmlns:a16="http://schemas.microsoft.com/office/drawing/2014/main" id="{458687F2-E434-48E8-9D85-394E3374C9E6}"/>
              </a:ext>
            </a:extLst>
          </p:cNvPr>
          <p:cNvSpPr>
            <a:spLocks noGrp="1"/>
          </p:cNvSpPr>
          <p:nvPr>
            <p:ph type="ftr" sz="quarter" idx="3"/>
          </p:nvPr>
        </p:nvSpPr>
        <p:spPr/>
        <p:txBody>
          <a:bodyPr/>
          <a:lstStyle/>
          <a:p>
            <a:r>
              <a:rPr lang="en-US" dirty="0"/>
              <a:t>Presentation to SAT, August 2023</a:t>
            </a:r>
          </a:p>
        </p:txBody>
      </p:sp>
      <p:pic>
        <p:nvPicPr>
          <p:cNvPr id="6" name="Picture 5">
            <a:extLst>
              <a:ext uri="{FF2B5EF4-FFF2-40B4-BE49-F238E27FC236}">
                <a16:creationId xmlns:a16="http://schemas.microsoft.com/office/drawing/2014/main" id="{F7FBF658-7B50-4F19-903D-93B1F2CFC546}"/>
              </a:ext>
            </a:extLst>
          </p:cNvPr>
          <p:cNvPicPr>
            <a:picLocks noChangeAspect="1"/>
          </p:cNvPicPr>
          <p:nvPr/>
        </p:nvPicPr>
        <p:blipFill rotWithShape="1">
          <a:blip r:embed="rId3"/>
          <a:srcRect l="11883" r="12974"/>
          <a:stretch/>
        </p:blipFill>
        <p:spPr>
          <a:xfrm>
            <a:off x="7850732" y="1619020"/>
            <a:ext cx="4138234" cy="4130385"/>
          </a:xfrm>
          <a:prstGeom prst="rect">
            <a:avLst/>
          </a:prstGeom>
        </p:spPr>
      </p:pic>
      <p:sp>
        <p:nvSpPr>
          <p:cNvPr id="7" name="TextBox 6">
            <a:extLst>
              <a:ext uri="{FF2B5EF4-FFF2-40B4-BE49-F238E27FC236}">
                <a16:creationId xmlns:a16="http://schemas.microsoft.com/office/drawing/2014/main" id="{00421998-E939-4A7A-A2CE-E1CCD7236825}"/>
              </a:ext>
            </a:extLst>
          </p:cNvPr>
          <p:cNvSpPr txBox="1"/>
          <p:nvPr/>
        </p:nvSpPr>
        <p:spPr>
          <a:xfrm flipH="1">
            <a:off x="8299685" y="5835523"/>
            <a:ext cx="2926082" cy="523220"/>
          </a:xfrm>
          <a:prstGeom prst="rect">
            <a:avLst/>
          </a:prstGeom>
          <a:noFill/>
        </p:spPr>
        <p:txBody>
          <a:bodyPr wrap="square" rtlCol="0">
            <a:spAutoFit/>
          </a:bodyPr>
          <a:lstStyle/>
          <a:p>
            <a:pPr algn="ctr"/>
            <a:r>
              <a:rPr lang="en-US" dirty="0"/>
              <a:t>SWFO Product Distribution. APS is SWPC’s backup service.</a:t>
            </a:r>
          </a:p>
        </p:txBody>
      </p:sp>
    </p:spTree>
    <p:extLst>
      <p:ext uri="{BB962C8B-B14F-4D97-AF65-F5344CB8AC3E}">
        <p14:creationId xmlns:p14="http://schemas.microsoft.com/office/powerpoint/2010/main" val="7896177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8"/>
          <p:cNvSpPr txBox="1">
            <a:spLocks noGrp="1"/>
          </p:cNvSpPr>
          <p:nvPr>
            <p:ph type="title"/>
          </p:nvPr>
        </p:nvSpPr>
        <p:spPr>
          <a:xfrm>
            <a:off x="1138988" y="393701"/>
            <a:ext cx="10214811" cy="870117"/>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800"/>
              <a:buNone/>
            </a:pPr>
            <a:r>
              <a:rPr lang="en-US" sz="3600" b="1" dirty="0"/>
              <a:t>SWO and Other NOAA Organizations</a:t>
            </a:r>
            <a:endParaRPr sz="3600" dirty="0"/>
          </a:p>
        </p:txBody>
      </p:sp>
      <p:sp>
        <p:nvSpPr>
          <p:cNvPr id="66" name="Google Shape;66;p18"/>
          <p:cNvSpPr txBox="1">
            <a:spLocks noGrp="1"/>
          </p:cNvSpPr>
          <p:nvPr>
            <p:ph type="body" idx="1"/>
          </p:nvPr>
        </p:nvSpPr>
        <p:spPr>
          <a:xfrm>
            <a:off x="60038" y="1487346"/>
            <a:ext cx="8825346" cy="4652963"/>
          </a:xfrm>
          <a:prstGeom prst="rect">
            <a:avLst/>
          </a:prstGeom>
          <a:noFill/>
          <a:ln>
            <a:noFill/>
          </a:ln>
        </p:spPr>
        <p:txBody>
          <a:bodyPr spcFirstLastPara="1" wrap="square" lIns="91425" tIns="45700" rIns="91425" bIns="45700" anchor="t" anchorCtr="0">
            <a:noAutofit/>
          </a:bodyPr>
          <a:lstStyle/>
          <a:p>
            <a:pPr marL="457200" indent="-342900"/>
            <a:r>
              <a:rPr lang="en-US" sz="1600" dirty="0">
                <a:ea typeface="Arial"/>
                <a:cs typeface="Calibri" panose="020F0502020204030204" pitchFamily="34" charset="0"/>
                <a:sym typeface="Arial"/>
              </a:rPr>
              <a:t>NESDIS is presently providing observations to NWS and the public through its satellite systems such as GOES-R (first launch in 2016), DSCOVR (2015), and COSMIC-2 (2019). The Program of Record (POR) 2025 comprises all satellites and sensors that will be operational in 2025. NOAA also relies on data from partner organizations such as NASA, DOD, ESA, and others. After the POR-2025, SWO will be responsible for continuing present SpWx observations and develop new ones.</a:t>
            </a:r>
          </a:p>
          <a:p>
            <a:pPr marL="457200" lvl="0" indent="-342900" algn="l" rtl="0">
              <a:lnSpc>
                <a:spcPct val="90000"/>
              </a:lnSpc>
              <a:spcBef>
                <a:spcPts val="1000"/>
              </a:spcBef>
              <a:spcAft>
                <a:spcPts val="0"/>
              </a:spcAft>
              <a:buClr>
                <a:schemeClr val="dk1"/>
              </a:buClr>
              <a:buSzPts val="1800"/>
              <a:buChar char="•"/>
            </a:pPr>
            <a:r>
              <a:rPr lang="en-US" sz="1600" dirty="0">
                <a:ea typeface="Arial"/>
                <a:cs typeface="Calibri" panose="020F0502020204030204" pitchFamily="34" charset="0"/>
                <a:sym typeface="Arial"/>
              </a:rPr>
              <a:t>NWS in turn is responsible for monitoring and forecasting SpWx conditions at the Sun and in the near-Earth environment. NWS also identifies operational user needs.</a:t>
            </a:r>
          </a:p>
          <a:p>
            <a:pPr marL="914388" lvl="1" indent="-342900">
              <a:lnSpc>
                <a:spcPct val="90000"/>
              </a:lnSpc>
              <a:spcBef>
                <a:spcPts val="1000"/>
              </a:spcBef>
              <a:buChar char="•"/>
            </a:pPr>
            <a:r>
              <a:rPr lang="en-US" sz="1200" dirty="0">
                <a:ea typeface="Arial"/>
                <a:cs typeface="Calibri" panose="020F0502020204030204" pitchFamily="34" charset="0"/>
                <a:sym typeface="Arial"/>
              </a:rPr>
              <a:t>The National Centers for Environmental Prediction (NCEP) Space Weather Prediction Center (SWPC) relies on numerical weather prediction (NWP) models that are typically run in real time and ingest environmental observations.</a:t>
            </a:r>
          </a:p>
          <a:p>
            <a:pPr marL="457200" lvl="0" indent="-342900" algn="l" rtl="0">
              <a:lnSpc>
                <a:spcPct val="90000"/>
              </a:lnSpc>
              <a:spcBef>
                <a:spcPts val="1000"/>
              </a:spcBef>
              <a:spcAft>
                <a:spcPts val="0"/>
              </a:spcAft>
              <a:buClr>
                <a:schemeClr val="dk1"/>
              </a:buClr>
              <a:buSzPts val="1800"/>
              <a:buChar char="•"/>
            </a:pPr>
            <a:r>
              <a:rPr lang="en-US" sz="1600" dirty="0">
                <a:ea typeface="Arial"/>
                <a:cs typeface="Calibri" panose="020F0502020204030204" pitchFamily="34" charset="0"/>
                <a:sym typeface="Arial"/>
              </a:rPr>
              <a:t>Research and modeling are limited to a few areas of applications implemented at SWPC and NCEI. There is no representation of SpWx in NOAA’s OAR, although this is expected to change in the future.</a:t>
            </a:r>
          </a:p>
          <a:p>
            <a:pPr marL="457200" lvl="0" indent="-342900" algn="l" rtl="0">
              <a:lnSpc>
                <a:spcPct val="90000"/>
              </a:lnSpc>
              <a:spcBef>
                <a:spcPts val="1000"/>
              </a:spcBef>
              <a:spcAft>
                <a:spcPts val="0"/>
              </a:spcAft>
              <a:buClr>
                <a:schemeClr val="dk1"/>
              </a:buClr>
              <a:buSzPts val="1800"/>
              <a:buChar char="•"/>
            </a:pPr>
            <a:r>
              <a:rPr lang="en-US" sz="1600" dirty="0">
                <a:ea typeface="Arial"/>
                <a:cs typeface="Calibri" panose="020F0502020204030204" pitchFamily="34" charset="0"/>
                <a:sym typeface="Arial"/>
              </a:rPr>
              <a:t>Data archiving and stewardship functions are implemented at NCEI which is currently expanding its functions for SWO’s Programs within the NOAA Common Cloud Framework (NCCF) in collaboration with OCS.</a:t>
            </a:r>
          </a:p>
          <a:p>
            <a:pPr marL="457200" lvl="0" indent="-342900" algn="l" rtl="0">
              <a:lnSpc>
                <a:spcPct val="90000"/>
              </a:lnSpc>
              <a:spcBef>
                <a:spcPts val="1000"/>
              </a:spcBef>
              <a:spcAft>
                <a:spcPts val="0"/>
              </a:spcAft>
              <a:buClr>
                <a:schemeClr val="dk1"/>
              </a:buClr>
              <a:buSzPts val="1800"/>
              <a:buChar char="•"/>
            </a:pPr>
            <a:endParaRPr lang="en-US" sz="1600" dirty="0">
              <a:ea typeface="Arial"/>
              <a:cs typeface="Calibri" panose="020F0502020204030204" pitchFamily="34" charset="0"/>
              <a:sym typeface="Arial"/>
            </a:endParaRPr>
          </a:p>
        </p:txBody>
      </p:sp>
      <p:sp>
        <p:nvSpPr>
          <p:cNvPr id="2" name="Footer Placeholder 1">
            <a:extLst>
              <a:ext uri="{FF2B5EF4-FFF2-40B4-BE49-F238E27FC236}">
                <a16:creationId xmlns:a16="http://schemas.microsoft.com/office/drawing/2014/main" id="{458687F2-E434-48E8-9D85-394E3374C9E6}"/>
              </a:ext>
            </a:extLst>
          </p:cNvPr>
          <p:cNvSpPr>
            <a:spLocks noGrp="1"/>
          </p:cNvSpPr>
          <p:nvPr>
            <p:ph type="ftr" sz="quarter" idx="3"/>
          </p:nvPr>
        </p:nvSpPr>
        <p:spPr/>
        <p:txBody>
          <a:bodyPr/>
          <a:lstStyle/>
          <a:p>
            <a:r>
              <a:rPr lang="en-US" dirty="0"/>
              <a:t>Presentation to SAT, August 2023</a:t>
            </a:r>
          </a:p>
        </p:txBody>
      </p:sp>
      <p:pic>
        <p:nvPicPr>
          <p:cNvPr id="4" name="Picture 3">
            <a:extLst>
              <a:ext uri="{FF2B5EF4-FFF2-40B4-BE49-F238E27FC236}">
                <a16:creationId xmlns:a16="http://schemas.microsoft.com/office/drawing/2014/main" id="{6090D902-9CB4-4BA6-A2FD-329F28BB217E}"/>
              </a:ext>
            </a:extLst>
          </p:cNvPr>
          <p:cNvPicPr>
            <a:picLocks noChangeAspect="1"/>
          </p:cNvPicPr>
          <p:nvPr/>
        </p:nvPicPr>
        <p:blipFill>
          <a:blip r:embed="rId3"/>
          <a:stretch>
            <a:fillRect/>
          </a:stretch>
        </p:blipFill>
        <p:spPr>
          <a:xfrm>
            <a:off x="8905875" y="1413167"/>
            <a:ext cx="3133725" cy="1512005"/>
          </a:xfrm>
          <a:prstGeom prst="rect">
            <a:avLst/>
          </a:prstGeom>
        </p:spPr>
      </p:pic>
      <p:pic>
        <p:nvPicPr>
          <p:cNvPr id="10" name="Picture 9">
            <a:extLst>
              <a:ext uri="{FF2B5EF4-FFF2-40B4-BE49-F238E27FC236}">
                <a16:creationId xmlns:a16="http://schemas.microsoft.com/office/drawing/2014/main" id="{99AF79FB-F099-4F14-93C8-6A9567C7434E}"/>
              </a:ext>
            </a:extLst>
          </p:cNvPr>
          <p:cNvPicPr>
            <a:picLocks noChangeAspect="1"/>
          </p:cNvPicPr>
          <p:nvPr/>
        </p:nvPicPr>
        <p:blipFill>
          <a:blip r:embed="rId4"/>
          <a:stretch>
            <a:fillRect/>
          </a:stretch>
        </p:blipFill>
        <p:spPr>
          <a:xfrm>
            <a:off x="8905874" y="3008884"/>
            <a:ext cx="3133726" cy="1873568"/>
          </a:xfrm>
          <a:prstGeom prst="rect">
            <a:avLst/>
          </a:prstGeom>
        </p:spPr>
      </p:pic>
      <p:pic>
        <p:nvPicPr>
          <p:cNvPr id="13" name="Picture 12">
            <a:extLst>
              <a:ext uri="{FF2B5EF4-FFF2-40B4-BE49-F238E27FC236}">
                <a16:creationId xmlns:a16="http://schemas.microsoft.com/office/drawing/2014/main" id="{FEBA9727-B860-43EE-A0ED-E4DEC9E905DC}"/>
              </a:ext>
            </a:extLst>
          </p:cNvPr>
          <p:cNvPicPr>
            <a:picLocks noChangeAspect="1"/>
          </p:cNvPicPr>
          <p:nvPr/>
        </p:nvPicPr>
        <p:blipFill>
          <a:blip r:embed="rId5"/>
          <a:stretch>
            <a:fillRect/>
          </a:stretch>
        </p:blipFill>
        <p:spPr>
          <a:xfrm>
            <a:off x="8914752" y="4966507"/>
            <a:ext cx="3124848" cy="161152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8"/>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800"/>
              <a:buNone/>
            </a:pPr>
            <a:r>
              <a:rPr lang="en-US" sz="3600" b="1" dirty="0"/>
              <a:t>SWO Programs</a:t>
            </a:r>
            <a:endParaRPr sz="3600" dirty="0"/>
          </a:p>
        </p:txBody>
      </p:sp>
      <p:sp>
        <p:nvSpPr>
          <p:cNvPr id="66" name="Google Shape;66;p18"/>
          <p:cNvSpPr txBox="1">
            <a:spLocks noGrp="1"/>
          </p:cNvSpPr>
          <p:nvPr>
            <p:ph type="body" idx="1"/>
          </p:nvPr>
        </p:nvSpPr>
        <p:spPr>
          <a:xfrm>
            <a:off x="155409" y="1350091"/>
            <a:ext cx="7464591" cy="4652963"/>
          </a:xfrm>
          <a:prstGeom prst="rect">
            <a:avLst/>
          </a:prstGeom>
          <a:noFill/>
          <a:ln>
            <a:noFill/>
          </a:ln>
        </p:spPr>
        <p:txBody>
          <a:bodyPr spcFirstLastPara="1" wrap="square" lIns="91425" tIns="45700" rIns="91425" bIns="45700" anchor="t" anchorCtr="0">
            <a:noAutofit/>
          </a:bodyPr>
          <a:lstStyle/>
          <a:p>
            <a:pPr marL="457200" lvl="0" indent="-342900" algn="l" rtl="0">
              <a:lnSpc>
                <a:spcPct val="90000"/>
              </a:lnSpc>
              <a:spcBef>
                <a:spcPts val="1000"/>
              </a:spcBef>
              <a:spcAft>
                <a:spcPts val="0"/>
              </a:spcAft>
              <a:buClr>
                <a:schemeClr val="dk1"/>
              </a:buClr>
              <a:buSzPts val="1800"/>
              <a:buChar char="•"/>
            </a:pPr>
            <a:r>
              <a:rPr lang="en-US" sz="1800" dirty="0">
                <a:ea typeface="Arial"/>
                <a:cs typeface="Calibri" panose="020F0502020204030204" pitchFamily="34" charset="0"/>
                <a:sym typeface="Arial"/>
              </a:rPr>
              <a:t>To address user needs, SWO has been leading several recent and current programs. </a:t>
            </a:r>
          </a:p>
          <a:p>
            <a:pPr marL="457200" lvl="0" indent="-342900"/>
            <a:r>
              <a:rPr lang="en-US" sz="1800" dirty="0">
                <a:ea typeface="Arial"/>
                <a:cs typeface="Calibri" panose="020F0502020204030204" pitchFamily="34" charset="0"/>
                <a:sym typeface="Arial"/>
              </a:rPr>
              <a:t>SWO currently has two satellite programs in its portfolio (schematics on right):</a:t>
            </a:r>
            <a:endParaRPr lang="en-US" sz="1400" dirty="0">
              <a:ea typeface="Arial"/>
              <a:cs typeface="Calibri" panose="020F0502020204030204" pitchFamily="34" charset="0"/>
              <a:sym typeface="Arial"/>
            </a:endParaRPr>
          </a:p>
          <a:p>
            <a:pPr marL="914388" lvl="1" indent="-342900">
              <a:lnSpc>
                <a:spcPct val="90000"/>
              </a:lnSpc>
              <a:spcBef>
                <a:spcPts val="1000"/>
              </a:spcBef>
              <a:buSzPct val="100000"/>
              <a:buFont typeface="+mj-lt"/>
              <a:buAutoNum type="arabicPeriod"/>
            </a:pPr>
            <a:r>
              <a:rPr lang="en-US" sz="1600" dirty="0">
                <a:ea typeface="Arial"/>
                <a:cs typeface="Calibri" panose="020F0502020204030204" pitchFamily="34" charset="0"/>
                <a:sym typeface="Arial"/>
              </a:rPr>
              <a:t>The Space Weather Follow On (SWFO) Program, a successor to DSCOVR as well as the operational functions of NASA’s SOHO and ACE. Its main observatory is SWFO – Lagrange 1 (SWFO-L1).</a:t>
            </a:r>
          </a:p>
          <a:p>
            <a:pPr marL="914388" lvl="1" indent="-342900">
              <a:lnSpc>
                <a:spcPct val="90000"/>
              </a:lnSpc>
              <a:spcBef>
                <a:spcPts val="1000"/>
              </a:spcBef>
              <a:buSzPct val="100000"/>
              <a:buFont typeface="+mj-lt"/>
              <a:buAutoNum type="arabicPeriod"/>
            </a:pPr>
            <a:r>
              <a:rPr lang="en-US" sz="1600" dirty="0">
                <a:ea typeface="Arial"/>
                <a:cs typeface="Calibri" panose="020F0502020204030204" pitchFamily="34" charset="0"/>
                <a:sym typeface="Arial"/>
              </a:rPr>
              <a:t>The Space Weather Next (SW Next) Program will continue and expand SWFO and other NOAA SpWx programs.  It includes the Lagrange 1 (L1) Series Project, the successor to SWFO-L1, currently in formulation, and future GEO, LEO, and L5 observational projects.</a:t>
            </a:r>
          </a:p>
          <a:p>
            <a:pPr marL="457200" lvl="0" indent="-342900" algn="l" rtl="0">
              <a:lnSpc>
                <a:spcPct val="90000"/>
              </a:lnSpc>
              <a:spcBef>
                <a:spcPts val="1000"/>
              </a:spcBef>
              <a:spcAft>
                <a:spcPts val="0"/>
              </a:spcAft>
              <a:buClr>
                <a:schemeClr val="dk1"/>
              </a:buClr>
              <a:buSzPts val="1800"/>
              <a:buChar char="•"/>
            </a:pPr>
            <a:r>
              <a:rPr lang="en-US" sz="1800" dirty="0">
                <a:ea typeface="Arial"/>
                <a:cs typeface="Calibri" panose="020F0502020204030204" pitchFamily="34" charset="0"/>
                <a:sym typeface="Arial"/>
              </a:rPr>
              <a:t>Earlier POR-2025 satellite systems, either directly under OPPA’s responsibility or indirectly contributing to its observational goals, included COSMIC-2 (managed by Taiwan’s NSPO), DSCOVR and POES (NOAA/OSPO), and the GEO solar remote sensing and in situ SpWx measurements (NOAA/GOES-R). SWO is planning to continue several of these functions through SW Next.</a:t>
            </a:r>
          </a:p>
        </p:txBody>
      </p:sp>
      <p:sp>
        <p:nvSpPr>
          <p:cNvPr id="2" name="Footer Placeholder 1">
            <a:extLst>
              <a:ext uri="{FF2B5EF4-FFF2-40B4-BE49-F238E27FC236}">
                <a16:creationId xmlns:a16="http://schemas.microsoft.com/office/drawing/2014/main" id="{458687F2-E434-48E8-9D85-394E3374C9E6}"/>
              </a:ext>
            </a:extLst>
          </p:cNvPr>
          <p:cNvSpPr>
            <a:spLocks noGrp="1"/>
          </p:cNvSpPr>
          <p:nvPr>
            <p:ph type="ftr" sz="quarter" idx="3"/>
          </p:nvPr>
        </p:nvSpPr>
        <p:spPr/>
        <p:txBody>
          <a:bodyPr/>
          <a:lstStyle/>
          <a:p>
            <a:r>
              <a:rPr lang="en-US" dirty="0"/>
              <a:t>Presentation to SAT, August 2023</a:t>
            </a:r>
          </a:p>
        </p:txBody>
      </p:sp>
      <p:pic>
        <p:nvPicPr>
          <p:cNvPr id="5" name="Picture 4">
            <a:extLst>
              <a:ext uri="{FF2B5EF4-FFF2-40B4-BE49-F238E27FC236}">
                <a16:creationId xmlns:a16="http://schemas.microsoft.com/office/drawing/2014/main" id="{B116DF00-DCF7-44B4-B230-33ABD83F9543}"/>
              </a:ext>
            </a:extLst>
          </p:cNvPr>
          <p:cNvPicPr>
            <a:picLocks noChangeAspect="1"/>
          </p:cNvPicPr>
          <p:nvPr/>
        </p:nvPicPr>
        <p:blipFill>
          <a:blip r:embed="rId3"/>
          <a:stretch>
            <a:fillRect/>
          </a:stretch>
        </p:blipFill>
        <p:spPr>
          <a:xfrm>
            <a:off x="7781925" y="1524000"/>
            <a:ext cx="4124323" cy="2407669"/>
          </a:xfrm>
          <a:prstGeom prst="rect">
            <a:avLst/>
          </a:prstGeom>
        </p:spPr>
      </p:pic>
      <p:pic>
        <p:nvPicPr>
          <p:cNvPr id="11" name="Google Shape;330;p22">
            <a:extLst>
              <a:ext uri="{FF2B5EF4-FFF2-40B4-BE49-F238E27FC236}">
                <a16:creationId xmlns:a16="http://schemas.microsoft.com/office/drawing/2014/main" id="{C5BD11CA-E0C2-4D82-8ABA-0847A9654D4B}"/>
              </a:ext>
            </a:extLst>
          </p:cNvPr>
          <p:cNvPicPr preferRelativeResize="0">
            <a:picLocks noChangeAspect="1"/>
          </p:cNvPicPr>
          <p:nvPr/>
        </p:nvPicPr>
        <p:blipFill rotWithShape="1">
          <a:blip r:embed="rId4">
            <a:alphaModFix/>
          </a:blip>
          <a:srcRect b="3356"/>
          <a:stretch/>
        </p:blipFill>
        <p:spPr>
          <a:xfrm>
            <a:off x="7781841" y="4068979"/>
            <a:ext cx="4124407" cy="2302593"/>
          </a:xfrm>
          <a:prstGeom prst="rect">
            <a:avLst/>
          </a:prstGeom>
          <a:noFill/>
          <a:ln>
            <a:noFill/>
          </a:ln>
        </p:spPr>
      </p:pic>
    </p:spTree>
    <p:extLst>
      <p:ext uri="{BB962C8B-B14F-4D97-AF65-F5344CB8AC3E}">
        <p14:creationId xmlns:p14="http://schemas.microsoft.com/office/powerpoint/2010/main" val="3896841258"/>
      </p:ext>
    </p:extLst>
  </p:cSld>
  <p:clrMapOvr>
    <a:masterClrMapping/>
  </p:clrMapOvr>
</p:sld>
</file>

<file path=ppt/theme/theme1.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Blue Green">
      <a:dk1>
        <a:srgbClr val="000000"/>
      </a:dk1>
      <a:lt1>
        <a:srgbClr val="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Blue Green">
      <a:dk1>
        <a:srgbClr val="000000"/>
      </a:dk1>
      <a:lt1>
        <a:srgbClr val="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Blue Green">
      <a:dk1>
        <a:srgbClr val="000000"/>
      </a:dk1>
      <a:lt1>
        <a:srgbClr val="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Blue Green">
      <a:dk1>
        <a:srgbClr val="000000"/>
      </a:dk1>
      <a:lt1>
        <a:srgbClr val="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633</TotalTime>
  <Words>4372</Words>
  <Application>Microsoft Office PowerPoint</Application>
  <PresentationFormat>Widescreen</PresentationFormat>
  <Paragraphs>216</Paragraphs>
  <Slides>26</Slides>
  <Notes>24</Notes>
  <HiddenSlides>0</HiddenSlides>
  <MMClips>0</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26</vt:i4>
      </vt:variant>
    </vt:vector>
  </HeadingPairs>
  <TitlesOfParts>
    <vt:vector size="36" baseType="lpstr">
      <vt:lpstr>Arial</vt:lpstr>
      <vt:lpstr>Baskerville Old Face</vt:lpstr>
      <vt:lpstr>Calibri</vt:lpstr>
      <vt:lpstr>Courier New</vt:lpstr>
      <vt:lpstr>NTR</vt:lpstr>
      <vt:lpstr>2_Office Theme</vt:lpstr>
      <vt:lpstr>1_Office Theme</vt:lpstr>
      <vt:lpstr>3_Office Theme</vt:lpstr>
      <vt:lpstr>4_Office Theme</vt:lpstr>
      <vt:lpstr>5_Office Theme</vt:lpstr>
      <vt:lpstr>Status of Activities Supporting the Space Weather Observations (SWO) Office</vt:lpstr>
      <vt:lpstr>Outline</vt:lpstr>
      <vt:lpstr>Introduction to Space Weather</vt:lpstr>
      <vt:lpstr>Space Weather Environments</vt:lpstr>
      <vt:lpstr>Observations and Orbits</vt:lpstr>
      <vt:lpstr>The Space Weather Observations Office (SWO)</vt:lpstr>
      <vt:lpstr>Space Weather Information Users</vt:lpstr>
      <vt:lpstr>SWO and Other NOAA Organizations</vt:lpstr>
      <vt:lpstr>SWO Programs</vt:lpstr>
      <vt:lpstr>SWO: Supporting Operations, Enabling Science (1/2)</vt:lpstr>
      <vt:lpstr>SWO: Supporting Operations, Enabling Science (2/2)</vt:lpstr>
      <vt:lpstr>SWO: a NOAA-NASA Program Office</vt:lpstr>
      <vt:lpstr>SWFO Status</vt:lpstr>
      <vt:lpstr>SWFO-L1: Concept of Operations</vt:lpstr>
      <vt:lpstr>SWFO Program: Heliophysics Instruments</vt:lpstr>
      <vt:lpstr>SW Next Status</vt:lpstr>
      <vt:lpstr>SW Next Program Requirement Hierarchy</vt:lpstr>
      <vt:lpstr>SW Next Architecture Summary</vt:lpstr>
      <vt:lpstr>Intra-NESDIS Collaborations</vt:lpstr>
      <vt:lpstr>In Detail: SWO-SAE Collaboration</vt:lpstr>
      <vt:lpstr>SAE: Space Weather Data Pilot</vt:lpstr>
      <vt:lpstr>Interagency Partnerships</vt:lpstr>
      <vt:lpstr>International Partnerships</vt:lpstr>
      <vt:lpstr>User Engagement Process</vt:lpstr>
      <vt:lpstr>Future Developments</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Diana Guerrero</dc:creator>
  <cp:lastModifiedBy>Dimitrios Vassiliadis</cp:lastModifiedBy>
  <cp:revision>88</cp:revision>
  <dcterms:modified xsi:type="dcterms:W3CDTF">2023-08-07T21:46:49Z</dcterms:modified>
</cp:coreProperties>
</file>