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 Light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oke McHansen - NOAA Affiliate" initials="" lastIdx="3" clrIdx="0"/>
  <p:cmAuthor id="1" name="Andrew Heidinger - NOAA Federal" initials="" lastIdx="2" clrIdx="1"/>
  <p:cmAuthor id="2" name="Edward Grigsby - NOAA Federal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40D146-D48A-4F77-A736-88273736F90B}">
  <a:tblStyle styleId="{6140D146-D48A-4F77-A736-88273736F9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3ba36c6bc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recent SUNWG Charter: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e3ba36c6b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3ba36c6bc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e3ba36c6b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3d798fcd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385763"/>
            <a:ext cx="7445400" cy="418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e3d798fcd9_0_11:notes"/>
          <p:cNvSpPr txBox="1">
            <a:spLocks noGrp="1"/>
          </p:cNvSpPr>
          <p:nvPr>
            <p:ph type="body" idx="1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25" tIns="46800" rIns="93625" bIns="468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6" name="Google Shape;176;ge3d798fcd9_0_11:notes"/>
          <p:cNvSpPr txBox="1">
            <a:spLocks noGrp="1"/>
          </p:cNvSpPr>
          <p:nvPr>
            <p:ph type="sldNum" idx="12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25" tIns="46800" rIns="93625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4ddb4a69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4ddb4a69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4ddb4a690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4ddb4a690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3ba36c6bc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e3ba36c6b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3ba36c6bc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e3ba36c6b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3d798fcd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3d798fcd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ba36c6b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ba36c6b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3ba36c6b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3ba36c6b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ba36c6bc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ba36c6bc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2ddd6f7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2ddd6f7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4b8457f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4b8457f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>
                <a:solidFill>
                  <a:schemeClr val="dk1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2400"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2308072" y="1572742"/>
            <a:ext cx="6835800" cy="2012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l="19588"/>
          <a:stretch/>
        </p:blipFill>
        <p:spPr>
          <a:xfrm>
            <a:off x="0" y="0"/>
            <a:ext cx="4555705" cy="515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5037" y="2171274"/>
            <a:ext cx="1161498" cy="11614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305937" y="3876185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723" y="0"/>
            <a:ext cx="2743200" cy="19542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4829476"/>
            <a:ext cx="6554641" cy="3356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8502115" y="4825031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50" b="0" i="0" u="none" strike="noStrike" cap="non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791679" y="4863957"/>
            <a:ext cx="7110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 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277050" y="4869656"/>
            <a:ext cx="32442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1" y="0"/>
            <a:ext cx="9144000" cy="240000"/>
          </a:xfrm>
          <a:prstGeom prst="rect">
            <a:avLst/>
          </a:prstGeom>
          <a:solidFill>
            <a:srgbClr val="1A46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911" y="4683596"/>
            <a:ext cx="416893" cy="4168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gov/satelli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/>
        </p:nvSpPr>
        <p:spPr>
          <a:xfrm>
            <a:off x="3797375" y="1685275"/>
            <a:ext cx="52914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Satellite User Needs Working Group (SUNWG)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3797379" y="3632850"/>
            <a:ext cx="42612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Andy Heidinger, SUNWG Chair (Acting)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 Grigsby, SAE Director, SUNWG Co-Chair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628650" y="15775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BACKUP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560588" y="313613"/>
            <a:ext cx="8583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None/>
            </a:pPr>
            <a:r>
              <a:rPr lang="en" sz="3000" b="1"/>
              <a:t>Refresher of NESDIS Level Requirements [</a:t>
            </a: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REQ</a:t>
            </a:r>
            <a:r>
              <a:rPr lang="en" sz="3000" b="1"/>
              <a:t>-</a:t>
            </a: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001</a:t>
            </a:r>
            <a:r>
              <a:rPr lang="en" sz="3000" b="1"/>
              <a:t>]</a:t>
            </a: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/>
          </a:p>
        </p:txBody>
      </p:sp>
      <p:pic>
        <p:nvPicPr>
          <p:cNvPr id="179" name="Google Shape;179;p32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72" y="1054197"/>
            <a:ext cx="7083466" cy="3447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p32"/>
          <p:cNvSpPr/>
          <p:nvPr/>
        </p:nvSpPr>
        <p:spPr>
          <a:xfrm>
            <a:off x="2614025" y="3322388"/>
            <a:ext cx="54981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1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rPr>
              <a:t>NLR REQ-001: NESDIS will provide environmental data, information, products, services, and reports in the Foundational, Geophysical, and Analytical thematic product areas.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33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SUNWG 2022 Topics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25" y="824820"/>
            <a:ext cx="6773016" cy="35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33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SUNWG 2023 Topics</a:t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46"/>
            <a:ext cx="8839201" cy="35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SUNWG Basics</a:t>
            </a:r>
            <a:endParaRPr/>
          </a:p>
        </p:txBody>
      </p:sp>
      <p:sp>
        <p:nvSpPr>
          <p:cNvPr id="100" name="Google Shape;100;p23"/>
          <p:cNvSpPr txBox="1"/>
          <p:nvPr/>
        </p:nvSpPr>
        <p:spPr>
          <a:xfrm>
            <a:off x="456450" y="1150375"/>
            <a:ext cx="8231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16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Replaced the LORWG and GORWG to achieve an enterprise approach to ingesting and satisfying data, information, and services satellite user needs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1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Chartered directly by NESDIS.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1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NOAA LO representation and critical input does not change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16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SUNWG does </a:t>
            </a:r>
            <a:r>
              <a:rPr lang="en" sz="2500" u="sng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have an authoritative role, but instead provides informed recommendations for requirements setting and awareness regarding user needs assessment results, and product/performance impacts and risk issues to/from NOAA LOs and NESDIS Offices.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0" y="27385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SUNWG Structure: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500"/>
              <a:t>SUNWG Diversifies Where We Gather User Needs </a:t>
            </a:r>
            <a:endParaRPr sz="2500"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450"/>
            <a:ext cx="8839201" cy="297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NOAA LO Needs Drive Program Requirements</a:t>
            </a:r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209550" y="1369225"/>
            <a:ext cx="86139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NOAA line office needs are captured by SAE for NOSC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NLR derived from NOSC needs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Program requirements flow from NLR</a:t>
            </a:r>
            <a:endParaRPr sz="2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5"/>
          <p:cNvSpPr/>
          <p:nvPr/>
        </p:nvSpPr>
        <p:spPr>
          <a:xfrm>
            <a:off x="4257875" y="3895595"/>
            <a:ext cx="2583000" cy="608700"/>
          </a:xfrm>
          <a:prstGeom prst="rect">
            <a:avLst/>
          </a:prstGeom>
          <a:solidFill>
            <a:srgbClr val="279697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endParaRPr sz="5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8459128" y="3085277"/>
            <a:ext cx="419627" cy="1317230"/>
          </a:xfrm>
          <a:custGeom>
            <a:avLst/>
            <a:gdLst/>
            <a:ahLst/>
            <a:cxnLst/>
            <a:rect l="l" t="t" r="r" b="b"/>
            <a:pathLst>
              <a:path w="299" h="1457" extrusionOk="0">
                <a:moveTo>
                  <a:pt x="299" y="1290"/>
                </a:moveTo>
                <a:lnTo>
                  <a:pt x="299" y="88"/>
                </a:lnTo>
                <a:lnTo>
                  <a:pt x="237" y="122"/>
                </a:lnTo>
                <a:lnTo>
                  <a:pt x="0" y="0"/>
                </a:lnTo>
                <a:lnTo>
                  <a:pt x="0" y="1457"/>
                </a:lnTo>
                <a:lnTo>
                  <a:pt x="299" y="1290"/>
                </a:lnTo>
                <a:lnTo>
                  <a:pt x="299" y="1290"/>
                </a:lnTo>
                <a:close/>
              </a:path>
            </a:pathLst>
          </a:custGeom>
          <a:solidFill>
            <a:srgbClr val="6C4F1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8163004" y="2121631"/>
            <a:ext cx="980999" cy="1075553"/>
          </a:xfrm>
          <a:custGeom>
            <a:avLst/>
            <a:gdLst/>
            <a:ahLst/>
            <a:cxnLst/>
            <a:rect l="l" t="t" r="r" b="b"/>
            <a:pathLst>
              <a:path w="699" h="1185" extrusionOk="0">
                <a:moveTo>
                  <a:pt x="245" y="0"/>
                </a:moveTo>
                <a:lnTo>
                  <a:pt x="0" y="135"/>
                </a:lnTo>
                <a:lnTo>
                  <a:pt x="448" y="1185"/>
                </a:lnTo>
                <a:lnTo>
                  <a:pt x="699" y="1049"/>
                </a:lnTo>
                <a:lnTo>
                  <a:pt x="245" y="0"/>
                </a:lnTo>
                <a:lnTo>
                  <a:pt x="245" y="0"/>
                </a:lnTo>
                <a:close/>
              </a:path>
            </a:pathLst>
          </a:custGeom>
          <a:solidFill>
            <a:srgbClr val="6C4F1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7367258" y="2245964"/>
            <a:ext cx="1424484" cy="2156547"/>
          </a:xfrm>
          <a:custGeom>
            <a:avLst/>
            <a:gdLst/>
            <a:ahLst/>
            <a:cxnLst/>
            <a:rect l="l" t="t" r="r" b="b"/>
            <a:pathLst>
              <a:path w="1015" h="2385" extrusionOk="0">
                <a:moveTo>
                  <a:pt x="778" y="2385"/>
                </a:moveTo>
                <a:lnTo>
                  <a:pt x="778" y="928"/>
                </a:lnTo>
                <a:lnTo>
                  <a:pt x="1015" y="1050"/>
                </a:lnTo>
                <a:lnTo>
                  <a:pt x="567" y="0"/>
                </a:lnTo>
                <a:lnTo>
                  <a:pt x="0" y="532"/>
                </a:lnTo>
                <a:lnTo>
                  <a:pt x="225" y="645"/>
                </a:lnTo>
                <a:lnTo>
                  <a:pt x="225" y="2103"/>
                </a:lnTo>
                <a:lnTo>
                  <a:pt x="778" y="2385"/>
                </a:lnTo>
                <a:lnTo>
                  <a:pt x="778" y="2385"/>
                </a:lnTo>
                <a:close/>
              </a:path>
            </a:pathLst>
          </a:custGeom>
          <a:solidFill>
            <a:srgbClr val="CC9C4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5122012" y="2961955"/>
            <a:ext cx="2552844" cy="480338"/>
          </a:xfrm>
          <a:custGeom>
            <a:avLst/>
            <a:gdLst/>
            <a:ahLst/>
            <a:cxnLst/>
            <a:rect l="l" t="t" r="r" b="b"/>
            <a:pathLst>
              <a:path w="1819" h="413" extrusionOk="0">
                <a:moveTo>
                  <a:pt x="0" y="413"/>
                </a:moveTo>
                <a:lnTo>
                  <a:pt x="0" y="0"/>
                </a:lnTo>
                <a:lnTo>
                  <a:pt x="1819" y="0"/>
                </a:lnTo>
                <a:lnTo>
                  <a:pt x="1819" y="229"/>
                </a:lnTo>
                <a:lnTo>
                  <a:pt x="1519" y="393"/>
                </a:lnTo>
                <a:lnTo>
                  <a:pt x="1519" y="413"/>
                </a:lnTo>
                <a:lnTo>
                  <a:pt x="0" y="413"/>
                </a:lnTo>
                <a:lnTo>
                  <a:pt x="0" y="413"/>
                </a:lnTo>
                <a:close/>
              </a:path>
            </a:pathLst>
          </a:custGeom>
          <a:solidFill>
            <a:srgbClr val="CC9C4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4696937" y="3448726"/>
            <a:ext cx="2543817" cy="427344"/>
          </a:xfrm>
          <a:custGeom>
            <a:avLst/>
            <a:gdLst/>
            <a:ahLst/>
            <a:cxnLst/>
            <a:rect l="l" t="t" r="r" b="b"/>
            <a:pathLst>
              <a:path w="1819" h="408" extrusionOk="0">
                <a:moveTo>
                  <a:pt x="0" y="408"/>
                </a:moveTo>
                <a:lnTo>
                  <a:pt x="0" y="0"/>
                </a:lnTo>
                <a:lnTo>
                  <a:pt x="1818" y="0"/>
                </a:lnTo>
                <a:lnTo>
                  <a:pt x="1819" y="225"/>
                </a:lnTo>
                <a:lnTo>
                  <a:pt x="1521" y="392"/>
                </a:lnTo>
                <a:lnTo>
                  <a:pt x="1521" y="408"/>
                </a:lnTo>
                <a:lnTo>
                  <a:pt x="0" y="408"/>
                </a:lnTo>
                <a:lnTo>
                  <a:pt x="0" y="408"/>
                </a:lnTo>
                <a:close/>
              </a:path>
            </a:pathLst>
          </a:custGeom>
          <a:solidFill>
            <a:srgbClr val="0A459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A459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7256658" y="3426795"/>
            <a:ext cx="844568" cy="1100048"/>
          </a:xfrm>
          <a:custGeom>
            <a:avLst/>
            <a:gdLst/>
            <a:ahLst/>
            <a:cxnLst/>
            <a:rect l="l" t="t" r="r" b="b"/>
            <a:pathLst>
              <a:path w="553" h="1053" extrusionOk="0">
                <a:moveTo>
                  <a:pt x="553" y="1053"/>
                </a:moveTo>
                <a:lnTo>
                  <a:pt x="553" y="280"/>
                </a:lnTo>
                <a:lnTo>
                  <a:pt x="0" y="0"/>
                </a:lnTo>
                <a:lnTo>
                  <a:pt x="0" y="772"/>
                </a:lnTo>
                <a:lnTo>
                  <a:pt x="553" y="1053"/>
                </a:lnTo>
                <a:lnTo>
                  <a:pt x="553" y="1053"/>
                </a:lnTo>
                <a:close/>
              </a:path>
            </a:pathLst>
          </a:custGeom>
          <a:solidFill>
            <a:srgbClr val="07336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8032758" y="3539626"/>
            <a:ext cx="426370" cy="1037612"/>
          </a:xfrm>
          <a:custGeom>
            <a:avLst/>
            <a:gdLst/>
            <a:ahLst/>
            <a:cxnLst/>
            <a:rect l="l" t="t" r="r" b="b"/>
            <a:pathLst>
              <a:path w="299" h="936" extrusionOk="0">
                <a:moveTo>
                  <a:pt x="299" y="771"/>
                </a:moveTo>
                <a:lnTo>
                  <a:pt x="299" y="0"/>
                </a:lnTo>
                <a:lnTo>
                  <a:pt x="0" y="163"/>
                </a:lnTo>
                <a:lnTo>
                  <a:pt x="0" y="936"/>
                </a:lnTo>
                <a:lnTo>
                  <a:pt x="299" y="771"/>
                </a:lnTo>
                <a:lnTo>
                  <a:pt x="299" y="771"/>
                </a:lnTo>
                <a:close/>
              </a:path>
            </a:pathLst>
          </a:custGeom>
          <a:solidFill>
            <a:srgbClr val="04224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4386150" y="4003803"/>
            <a:ext cx="2221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spAutoFit/>
          </a:bodyPr>
          <a:lstStyle/>
          <a:p>
            <a:pPr marL="0" marR="0" lvl="0" indent="0" algn="l" rtl="0">
              <a:lnSpc>
                <a:spcPct val="86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Science, Service and Stewardship</a:t>
            </a:r>
            <a:endParaRPr/>
          </a:p>
        </p:txBody>
      </p:sp>
      <p:sp>
        <p:nvSpPr>
          <p:cNvPr id="122" name="Google Shape;122;p25"/>
          <p:cNvSpPr txBox="1"/>
          <p:nvPr/>
        </p:nvSpPr>
        <p:spPr>
          <a:xfrm>
            <a:off x="4862789" y="3407540"/>
            <a:ext cx="2462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spAutoFit/>
          </a:bodyPr>
          <a:lstStyle/>
          <a:p>
            <a:pPr marL="0" marR="0" lvl="0" indent="0" algn="l" rtl="0">
              <a:lnSpc>
                <a:spcPct val="86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NESDIS Level Requirements</a:t>
            </a:r>
            <a:endParaRPr sz="1300"/>
          </a:p>
        </p:txBody>
      </p:sp>
      <p:sp>
        <p:nvSpPr>
          <p:cNvPr id="123" name="Google Shape;123;p25"/>
          <p:cNvSpPr txBox="1"/>
          <p:nvPr/>
        </p:nvSpPr>
        <p:spPr>
          <a:xfrm>
            <a:off x="5289500" y="2930252"/>
            <a:ext cx="23361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spAutoFit/>
          </a:bodyPr>
          <a:lstStyle/>
          <a:p>
            <a:pPr marL="0" marR="0" lvl="0" indent="0" algn="l" rtl="0">
              <a:lnSpc>
                <a:spcPct val="86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Requirements</a:t>
            </a: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1207683" y="2714779"/>
            <a:ext cx="280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CC9C4A"/>
                </a:solidFill>
                <a:latin typeface="Calibri"/>
                <a:ea typeface="Calibri"/>
                <a:cs typeface="Calibri"/>
                <a:sym typeface="Calibri"/>
              </a:rPr>
              <a:t>PROGRAM REQUIREMENTS</a:t>
            </a:r>
            <a:endParaRPr/>
          </a:p>
        </p:txBody>
      </p:sp>
      <p:sp>
        <p:nvSpPr>
          <p:cNvPr id="125" name="Google Shape;125;p25"/>
          <p:cNvSpPr txBox="1"/>
          <p:nvPr/>
        </p:nvSpPr>
        <p:spPr>
          <a:xfrm>
            <a:off x="1205000" y="2934850"/>
            <a:ext cx="3917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i="0" u="none" strike="noStrike" cap="none">
                <a:solidFill>
                  <a:srgbClr val="323B42"/>
                </a:solidFill>
                <a:latin typeface="Calibri"/>
                <a:ea typeface="Calibri"/>
                <a:cs typeface="Calibri"/>
                <a:sym typeface="Calibri"/>
              </a:rPr>
              <a:t>Program Requirements shaped by NESDIS Level Requirements and Strategic Objectives.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1199376" y="3395000"/>
            <a:ext cx="311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rPr>
              <a:t>NESDIS LEVEL REQUIREMENTS</a:t>
            </a:r>
            <a:endParaRPr/>
          </a:p>
        </p:txBody>
      </p:sp>
      <p:sp>
        <p:nvSpPr>
          <p:cNvPr id="127" name="Google Shape;127;p25"/>
          <p:cNvSpPr txBox="1"/>
          <p:nvPr/>
        </p:nvSpPr>
        <p:spPr>
          <a:xfrm>
            <a:off x="1197931" y="3612623"/>
            <a:ext cx="3622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323B42"/>
                </a:solidFill>
                <a:latin typeface="Calibri"/>
                <a:ea typeface="Calibri"/>
                <a:cs typeface="Calibri"/>
                <a:sym typeface="Calibri"/>
              </a:rPr>
              <a:t>Guided by user needs, federal policies and international agreements.</a:t>
            </a:r>
            <a:endParaRPr/>
          </a:p>
        </p:txBody>
      </p:sp>
      <p:sp>
        <p:nvSpPr>
          <p:cNvPr id="128" name="Google Shape;128;p25"/>
          <p:cNvSpPr txBox="1"/>
          <p:nvPr/>
        </p:nvSpPr>
        <p:spPr>
          <a:xfrm>
            <a:off x="1192940" y="4089292"/>
            <a:ext cx="2433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279697"/>
                </a:solidFill>
                <a:latin typeface="Calibri"/>
                <a:ea typeface="Calibri"/>
                <a:cs typeface="Calibri"/>
                <a:sym typeface="Calibri"/>
              </a:rPr>
              <a:t>NOAA’s CORE MISSION</a:t>
            </a:r>
            <a:endParaRPr/>
          </a:p>
        </p:txBody>
      </p:sp>
      <p:sp>
        <p:nvSpPr>
          <p:cNvPr id="129" name="Google Shape;129;p25"/>
          <p:cNvSpPr txBox="1"/>
          <p:nvPr/>
        </p:nvSpPr>
        <p:spPr>
          <a:xfrm>
            <a:off x="1200419" y="4314022"/>
            <a:ext cx="3622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323B42"/>
                </a:solidFill>
                <a:latin typeface="Calibri"/>
                <a:ea typeface="Calibri"/>
                <a:cs typeface="Calibri"/>
                <a:sym typeface="Calibri"/>
              </a:rPr>
              <a:t>Implementing NOAA’s mission is foundational to the purpose of NESDIS. </a:t>
            </a:r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7256661" y="3255567"/>
            <a:ext cx="1219870" cy="469448"/>
          </a:xfrm>
          <a:custGeom>
            <a:avLst/>
            <a:gdLst/>
            <a:ahLst/>
            <a:cxnLst/>
            <a:rect l="l" t="t" r="r" b="b"/>
            <a:pathLst>
              <a:path w="852" h="446" extrusionOk="0">
                <a:moveTo>
                  <a:pt x="852" y="283"/>
                </a:moveTo>
                <a:lnTo>
                  <a:pt x="298" y="0"/>
                </a:lnTo>
                <a:lnTo>
                  <a:pt x="0" y="166"/>
                </a:lnTo>
                <a:lnTo>
                  <a:pt x="553" y="446"/>
                </a:lnTo>
                <a:lnTo>
                  <a:pt x="852" y="283"/>
                </a:lnTo>
                <a:lnTo>
                  <a:pt x="852" y="283"/>
                </a:lnTo>
                <a:close/>
              </a:path>
            </a:pathLst>
          </a:custGeom>
          <a:solidFill>
            <a:srgbClr val="1C629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6848232" y="3881650"/>
            <a:ext cx="777502" cy="798777"/>
          </a:xfrm>
          <a:custGeom>
            <a:avLst/>
            <a:gdLst/>
            <a:ahLst/>
            <a:cxnLst/>
            <a:rect l="l" t="t" r="r" b="b"/>
            <a:pathLst>
              <a:path w="554" h="1296" extrusionOk="0">
                <a:moveTo>
                  <a:pt x="554" y="1296"/>
                </a:moveTo>
                <a:lnTo>
                  <a:pt x="554" y="280"/>
                </a:lnTo>
                <a:lnTo>
                  <a:pt x="0" y="0"/>
                </a:lnTo>
                <a:lnTo>
                  <a:pt x="0" y="1013"/>
                </a:lnTo>
                <a:lnTo>
                  <a:pt x="554" y="1296"/>
                </a:lnTo>
                <a:lnTo>
                  <a:pt x="554" y="1296"/>
                </a:lnTo>
                <a:close/>
              </a:path>
            </a:pathLst>
          </a:custGeom>
          <a:solidFill>
            <a:srgbClr val="26959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7613131" y="4002936"/>
            <a:ext cx="426369" cy="680542"/>
          </a:xfrm>
          <a:custGeom>
            <a:avLst/>
            <a:gdLst/>
            <a:ahLst/>
            <a:cxnLst/>
            <a:rect l="l" t="t" r="r" b="b"/>
            <a:pathLst>
              <a:path w="298" h="1181" extrusionOk="0">
                <a:moveTo>
                  <a:pt x="298" y="1015"/>
                </a:moveTo>
                <a:lnTo>
                  <a:pt x="298" y="0"/>
                </a:lnTo>
                <a:lnTo>
                  <a:pt x="0" y="165"/>
                </a:lnTo>
                <a:lnTo>
                  <a:pt x="0" y="1181"/>
                </a:lnTo>
                <a:lnTo>
                  <a:pt x="298" y="1015"/>
                </a:lnTo>
                <a:lnTo>
                  <a:pt x="298" y="1015"/>
                </a:lnTo>
                <a:close/>
              </a:path>
            </a:pathLst>
          </a:custGeom>
          <a:solidFill>
            <a:srgbClr val="1A636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6840982" y="3704716"/>
            <a:ext cx="1195724" cy="469448"/>
          </a:xfrm>
          <a:custGeom>
            <a:avLst/>
            <a:gdLst/>
            <a:ahLst/>
            <a:cxnLst/>
            <a:rect l="l" t="t" r="r" b="b"/>
            <a:pathLst>
              <a:path w="852" h="446" extrusionOk="0">
                <a:moveTo>
                  <a:pt x="852" y="281"/>
                </a:moveTo>
                <a:lnTo>
                  <a:pt x="299" y="0"/>
                </a:lnTo>
                <a:lnTo>
                  <a:pt x="0" y="166"/>
                </a:lnTo>
                <a:lnTo>
                  <a:pt x="554" y="446"/>
                </a:lnTo>
                <a:lnTo>
                  <a:pt x="852" y="281"/>
                </a:lnTo>
                <a:lnTo>
                  <a:pt x="852" y="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5" descr="Image result for free satellite icon"/>
          <p:cNvSpPr/>
          <p:nvPr/>
        </p:nvSpPr>
        <p:spPr>
          <a:xfrm>
            <a:off x="7796426" y="2706255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5" descr="C:\Users\jacqui.fenner\Desktop\PTT templates\images\noaa icons\noaa_icons-0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80247">
            <a:off x="7827339" y="2452491"/>
            <a:ext cx="601538" cy="52457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7785453" y="3415994"/>
            <a:ext cx="260427" cy="211926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36" y="48"/>
                </a:move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8" y="46"/>
                  <a:pt x="88" y="44"/>
                </a:cubicBezTo>
                <a:cubicBezTo>
                  <a:pt x="88" y="42"/>
                  <a:pt x="86" y="40"/>
                  <a:pt x="84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moveTo>
                  <a:pt x="3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4" y="64"/>
                  <a:pt x="32" y="66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40" y="164"/>
                </a:moveTo>
                <a:cubicBezTo>
                  <a:pt x="12" y="136"/>
                  <a:pt x="12" y="136"/>
                  <a:pt x="12" y="136"/>
                </a:cubicBezTo>
                <a:cubicBezTo>
                  <a:pt x="40" y="136"/>
                  <a:pt x="40" y="136"/>
                  <a:pt x="40" y="136"/>
                </a:cubicBezTo>
                <a:lnTo>
                  <a:pt x="40" y="164"/>
                </a:lnTo>
                <a:close/>
                <a:moveTo>
                  <a:pt x="168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68"/>
                </a:lnTo>
                <a:close/>
                <a:moveTo>
                  <a:pt x="36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8" y="96"/>
                  <a:pt x="120" y="94"/>
                  <a:pt x="120" y="92"/>
                </a:cubicBezTo>
                <a:cubicBezTo>
                  <a:pt x="120" y="90"/>
                  <a:pt x="118" y="88"/>
                  <a:pt x="11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94"/>
                  <a:pt x="34" y="96"/>
                  <a:pt x="36" y="96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5510" y="4132060"/>
            <a:ext cx="344654" cy="34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SUNWG Functions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206550" y="1268050"/>
            <a:ext cx="8730900" cy="371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Review and assess emerging user needs in proven product-impacting science research, NOAA priorities, and user requests for potential on-boarding processes to operationalization;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Review and assess science relevant innovations for science impact on the user community and provide feedback and recommendations to inform NESDIS processes, plans and requirements development;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Assess mission impacts to NOAA LOs and Mission Service Areas for proposed technical and programmatic changes to NOAA satellites and/or ground systems and services;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Inform the NOAA integrated science community of emerging science, technology, implementation plans and relevant policy;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Provide input to the Product Portfolio Management process for planning for continuity and enhancement of current and future products and services; and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Support SAE validation and verification of program and project requirements, including annual review of the NESDIS 5-Year Product Plan 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628650" y="452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SUNWG Membership</a:t>
            </a:r>
            <a:endParaRPr sz="4200"/>
          </a:p>
        </p:txBody>
      </p:sp>
      <p:graphicFrame>
        <p:nvGraphicFramePr>
          <p:cNvPr id="149" name="Google Shape;149;p27"/>
          <p:cNvGraphicFramePr/>
          <p:nvPr/>
        </p:nvGraphicFramePr>
        <p:xfrm>
          <a:off x="145838" y="985975"/>
          <a:ext cx="8852300" cy="3954925"/>
        </p:xfrm>
        <a:graphic>
          <a:graphicData uri="http://schemas.openxmlformats.org/drawingml/2006/table">
            <a:tbl>
              <a:tblPr>
                <a:noFill/>
                <a:tableStyleId>{6140D146-D48A-4F77-A736-88273736F90B}</a:tableStyleId>
              </a:tblPr>
              <a:tblGrid>
                <a:gridCol w="44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/>
                        <a:t>Co-Chairs</a:t>
                      </a:r>
                      <a:endParaRPr sz="1600" b="1" u="sng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NESDIS Chief  Scientist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SAE Director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/>
                        <a:t>Principal Members</a:t>
                      </a:r>
                      <a:endParaRPr sz="1600" b="1" u="sng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Representative from each NOAA LO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NESDIS Program Senior Scientists from LEO, GEO, SWO, STAR and NCEI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1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>
                          <a:solidFill>
                            <a:schemeClr val="dk1"/>
                          </a:solidFill>
                        </a:rPr>
                        <a:t>Advisory Members</a:t>
                      </a:r>
                      <a:endParaRPr sz="1600" b="1" u="sng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4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Representatives from NESDIS User Engagement, OCS, NCEI, STAR, OSPO, SAE and NESDIS Product Portfolio Managers (PPMs)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NOAA US Group on Earth Observations (USGEO) Satellite Needs Working Group (SNWG) Representatives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Representatives from any NOAA Program may be retained in an advisory capacity as needed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Ad-Hoc Subject Matter Experts: Attend meetings as requested by Co-Chairs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Representative from each NOAA executive-level boards/councils (i.e.. NOSC, NSC, NOCC, ESIB)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Executive Secretariat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Any NOAA employee of affiliate may attend meetings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Revised SUNWG Charter to be circulated for feedback and approval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Plan to be written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Briefing the NOSC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Brief, the SUNWG: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651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/>
              <a:t>Synthesizes and communicates the needs, requirements, goals, and objectives of NOAA Line Offices (LOs) and Executive-level Boards, Councils, and Committees to NESDIS regarding NOAA satellite capabilities;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/>
              <a:t>Makes recommendations to NESDIS along the entire end-to-end lifecycle of NOAA satellite flight and ground system programs and/or requirements, including architecture, products, and/or services; and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/>
              <a:t>Provide feedback to other NOAA cross-cutting Councils and Boards as appropriate, to communicate product and service requirements discussions and developments. </a:t>
            </a:r>
            <a:endParaRPr sz="3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SUNWG/SAT Collaborations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434275" y="1369225"/>
            <a:ext cx="8423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SUNWG may become the source of SAT assessments.</a:t>
            </a: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SUNWG could devote meeting(s) to SAT out briefs of assessments and thereby reduce overall meeting loads and amplify the impacts of the SAT assessments.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NTR</vt:lpstr>
      <vt:lpstr>Arial</vt:lpstr>
      <vt:lpstr>Courier New</vt:lpstr>
      <vt:lpstr>Lato Light</vt:lpstr>
      <vt:lpstr>Arial Narrow</vt:lpstr>
      <vt:lpstr>Simple Light</vt:lpstr>
      <vt:lpstr>Office Theme</vt:lpstr>
      <vt:lpstr>Office Theme</vt:lpstr>
      <vt:lpstr>PowerPoint Presentation</vt:lpstr>
      <vt:lpstr>SUNWG Basics</vt:lpstr>
      <vt:lpstr>SUNWG Structure: SUNWG Diversifies Where We Gather User Needs </vt:lpstr>
      <vt:lpstr>NOAA LO Needs Drive Program Requirements</vt:lpstr>
      <vt:lpstr>SUNWG Functions</vt:lpstr>
      <vt:lpstr>SUNWG Membership</vt:lpstr>
      <vt:lpstr>Next Steps</vt:lpstr>
      <vt:lpstr>In Brief, the SUNWG:</vt:lpstr>
      <vt:lpstr>Possible SUNWG/SAT Collaborations</vt:lpstr>
      <vt:lpstr>BACKUP</vt:lpstr>
      <vt:lpstr>Refresher of NESDIS Level Requirements [REQ-001] </vt:lpstr>
      <vt:lpstr>SUNWG 2022 Topics</vt:lpstr>
      <vt:lpstr>SUNWG 2023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Carrion</dc:creator>
  <cp:lastModifiedBy>Ana Carrion</cp:lastModifiedBy>
  <cp:revision>1</cp:revision>
  <dcterms:modified xsi:type="dcterms:W3CDTF">2023-11-02T16:53:24Z</dcterms:modified>
</cp:coreProperties>
</file>