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69AC"/>
    <a:srgbClr val="7F45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197"/>
  </p:normalViewPr>
  <p:slideViewPr>
    <p:cSldViewPr snapToGrid="0" snapToObjects="1">
      <p:cViewPr varScale="1">
        <p:scale>
          <a:sx n="119" d="100"/>
          <a:sy n="119" d="100"/>
        </p:scale>
        <p:origin x="2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457E5-A141-A045-89AE-E43910ECE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7095B-FC9E-6245-BA2B-E26CD637F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6AF8C-B066-DB4A-93E2-01FD4CF38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98EBB-CB0D-F443-B236-30E542CE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D751F-224C-F44C-90C6-B7954B897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8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E4A2F-9ABE-DE43-94FD-E3DA670FC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84F63-521E-594C-ABC2-B10264B81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D5295-1012-C04D-8637-5A211C247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6ACB9-9AF6-0549-80AB-225F257CD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BDEA3-2BF1-6542-A2C6-9CFBFEBF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3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3606F1-7332-CA45-A8FF-0580B7ECD4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9A0D0-D82C-2943-ACB8-0705446A2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F8004-09F7-A94E-BDE4-D99FD47FC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82526-6900-B44C-9C87-3FCA7E664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11A85-1FD4-3E43-AFF2-D98202347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4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25F5-4B29-124C-BE2C-A1776358D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4F9FF-4E1E-304C-938A-225220C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CE7E8-9EB1-6E44-B5DA-7F68DFB3A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EAF7B-CBCC-F045-8386-B0B0189D7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3CF5C-8250-7A4D-84C0-D2F5B41F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5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02435-732E-3C45-871B-5804B9CF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852D-C3D7-2244-8718-3488C7407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94804-7CFD-784D-9693-32D82B52B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09659-42AE-BF41-A62A-594EDBDF3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2ACCB-1EA2-F040-B0AA-B1204E49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9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7FD44-3F08-C24E-B0C3-1ED825FDC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CF7A3-AEA4-4A45-BB68-4A3F99E18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4F823-3378-2242-A2D2-03F640D68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A1399D-0D50-8746-B09D-E8AEE29F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7ED18-5D90-C740-ADC1-DB7495AFD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65D5F-C226-3B4D-9C4C-54C7E4E61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0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31662-7488-F84D-AE9F-CA9B37E24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F984E-871E-2447-9BFB-9062D4021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545F8-47F3-664C-82CC-6F62ECF63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73E1A1-2D1F-1A46-9032-B68D2DD87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5B194-B5C5-CE4C-AE3F-9CD1A648AB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C1CD7D-6623-A543-99F3-DD826AD8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790C97-3B54-D649-A9B9-472727C9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16380-734C-ED4E-AC6D-E646C394C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5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3A873-A2ED-3645-BD8A-6871ECDB4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687F60-04FD-894A-9828-8F15E8E83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CD04E1-898F-6D4C-B323-A13A0D7DA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C44C5E-4756-2046-A86A-678E32BF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2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8B38FE-08E3-734A-BED2-93C6F704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2C006E-F069-C74E-B5E1-90979C0AE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3CFA9-C64C-CB40-AB3F-2AA458A1E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09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239C-B6A5-1C44-9DDC-1820660EF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EA11E-BF01-BF49-BC8E-7F004DBEB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0E6A7-5E87-984F-A0DC-B176D46EC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98D95-6F2A-6E47-9DAB-CB901265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FCB3C-9DC0-BD46-A24A-FDEBC554B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339401-BF71-5D4C-B34D-B16E90FA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0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0FE7-028D-C74E-A332-CE37E28DC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6DC721-D274-224D-8284-408DBF4AE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DDB8CA-EE0D-B243-951D-142768100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E0F81-59FB-6C47-BBDA-E0F84354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BEA64-9D25-A140-8D62-2F70F3A0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004AC-00A9-9345-A6CC-95CA5E619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6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795782-778F-1F4B-B654-9D82C1418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55CB4-EBBF-6148-AFF8-D40626948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63216-D210-244D-927A-A5D2A5344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08228-2571-9848-998B-3A2FD22CF1E3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66903-3E22-8C4D-A9AF-E07C7D2B3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F45F9-A213-CA43-9503-017558291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F68C8-EA14-0142-A25E-B73D2F25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0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8387F-A546-DF42-9377-0A1D9CE7D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85" y="221796"/>
            <a:ext cx="10515600" cy="1325563"/>
          </a:xfrm>
        </p:spPr>
        <p:txBody>
          <a:bodyPr>
            <a:noAutofit/>
          </a:bodyPr>
          <a:lstStyle/>
          <a:p>
            <a:r>
              <a:rPr lang="en" sz="3200" b="1" dirty="0"/>
              <a:t>Sensors MW </a:t>
            </a:r>
            <a:r>
              <a:rPr lang="en" sz="3200" b="1" u="sng" dirty="0"/>
              <a:t>Accuracy</a:t>
            </a:r>
            <a:r>
              <a:rPr lang="en" sz="3200" b="1" dirty="0"/>
              <a:t> Overall Assessment </a:t>
            </a:r>
            <a:br>
              <a:rPr lang="en" sz="3200" b="1" dirty="0"/>
            </a:br>
            <a:r>
              <a:rPr lang="en" sz="2000" dirty="0"/>
              <a:t>(Moving to High </a:t>
            </a:r>
            <a:r>
              <a:rPr lang="en" sz="2000" dirty="0" err="1"/>
              <a:t>Freqs</a:t>
            </a:r>
            <a:r>
              <a:rPr lang="en" sz="2000" dirty="0"/>
              <a:t> and Lower Noise)</a:t>
            </a:r>
            <a:br>
              <a:rPr lang="en" sz="2000" dirty="0"/>
            </a:br>
            <a:br>
              <a:rPr lang="en" sz="2000" dirty="0"/>
            </a:br>
            <a:r>
              <a:rPr lang="en" sz="2000" dirty="0"/>
              <a:t>Eric S. Maddy</a:t>
            </a:r>
            <a:r>
              <a:rPr lang="en" sz="2000" baseline="30000" dirty="0"/>
              <a:t>1,2</a:t>
            </a:r>
            <a:r>
              <a:rPr lang="en" sz="2000" dirty="0"/>
              <a:t>, Sid Boukabara</a:t>
            </a:r>
            <a:r>
              <a:rPr lang="en" sz="2000" baseline="30000" dirty="0"/>
              <a:t>2               </a:t>
            </a:r>
            <a:r>
              <a:rPr lang="en" sz="1600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  <a:r>
              <a:rPr lang="en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Riverside Technology, </a:t>
            </a:r>
            <a:r>
              <a:rPr lang="en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inc</a:t>
            </a:r>
            <a:r>
              <a:rPr lang="en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" sz="1600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en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NOAA/NESDIS/STAR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28314-4834-8540-9A39-69ECFEF82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+mj-lt"/>
              </a:rPr>
              <a:t>We vary spectral band coverage of MW sensors and assess the sounding performance of several sensor channel configurations in simulation</a:t>
            </a:r>
          </a:p>
          <a:p>
            <a:pPr lvl="1"/>
            <a:r>
              <a:rPr lang="en-US" dirty="0">
                <a:latin typeface="+mj-lt"/>
              </a:rPr>
              <a:t>ATMS is used as a baseline for accuracy performance assessments</a:t>
            </a:r>
          </a:p>
          <a:p>
            <a:pPr lvl="1"/>
            <a:r>
              <a:rPr lang="en-US" dirty="0">
                <a:latin typeface="+mj-lt"/>
              </a:rPr>
              <a:t>ATMS 23, 31, 50-57, 89, 165, and 183GHz band passes; and MicroMAS-2 118GHz and 204GHz band passes used for simulations.</a:t>
            </a:r>
          </a:p>
          <a:p>
            <a:pPr lvl="1"/>
            <a:r>
              <a:rPr lang="en-US" dirty="0">
                <a:latin typeface="+mj-lt"/>
              </a:rPr>
              <a:t>Orbital parameters from real ATMS observations</a:t>
            </a:r>
          </a:p>
          <a:p>
            <a:r>
              <a:rPr lang="en-US" dirty="0">
                <a:latin typeface="+mj-lt"/>
              </a:rPr>
              <a:t>Accuracy is also assessed as a function of sensor instrument noise.</a:t>
            </a:r>
          </a:p>
          <a:p>
            <a:pPr lvl="1"/>
            <a:r>
              <a:rPr lang="en-US" dirty="0">
                <a:latin typeface="+mj-lt"/>
              </a:rPr>
              <a:t>Real ATMS and MicroMAS-2 NEDT </a:t>
            </a:r>
          </a:p>
          <a:p>
            <a:pPr lvl="1"/>
            <a:r>
              <a:rPr lang="en-US" dirty="0">
                <a:latin typeface="+mj-lt"/>
              </a:rPr>
              <a:t>Improved noise</a:t>
            </a:r>
          </a:p>
          <a:p>
            <a:r>
              <a:rPr lang="en-US" dirty="0">
                <a:latin typeface="+mj-lt"/>
              </a:rPr>
              <a:t>We use MIIDAPS-AI (</a:t>
            </a:r>
            <a:r>
              <a:rPr lang="en-US" i="1" dirty="0">
                <a:latin typeface="+mj-lt"/>
              </a:rPr>
              <a:t>Multi-Instrument Data Assimilation Preprocessing and Sounding-Artificial Intelligence</a:t>
            </a:r>
            <a:r>
              <a:rPr lang="en-US" dirty="0">
                <a:latin typeface="+mj-lt"/>
              </a:rPr>
              <a:t>), to perform soundings using testbed of simulations/geophysical profile pairs from NASA GOES-5 Nature Run </a:t>
            </a:r>
          </a:p>
          <a:p>
            <a:pPr lvl="1"/>
            <a:r>
              <a:rPr lang="en-US" dirty="0">
                <a:latin typeface="+mj-lt"/>
              </a:rPr>
              <a:t>MIIDAPS-AI is an AI-based enterprise remote sounding algorithm - uses a deep neural network to retrieve geophysical parameters from satellite radiometric observations</a:t>
            </a:r>
          </a:p>
          <a:p>
            <a:pPr lvl="1"/>
            <a:r>
              <a:rPr lang="en-US" dirty="0">
                <a:latin typeface="+mj-lt"/>
              </a:rPr>
              <a:t>Algorithms are trained in simulation over </a:t>
            </a:r>
            <a:r>
              <a:rPr lang="en-US" i="1" dirty="0">
                <a:latin typeface="+mj-lt"/>
              </a:rPr>
              <a:t>ocean-only and clear-sky</a:t>
            </a:r>
          </a:p>
          <a:p>
            <a:pPr lvl="1"/>
            <a:r>
              <a:rPr lang="en-US" dirty="0">
                <a:latin typeface="+mj-lt"/>
              </a:rPr>
              <a:t>Algorithms/Sensors are assessed over </a:t>
            </a:r>
            <a:r>
              <a:rPr lang="en-US" i="1" dirty="0">
                <a:latin typeface="+mj-lt"/>
              </a:rPr>
              <a:t>ocean-only and clear-sky cases </a:t>
            </a:r>
            <a:r>
              <a:rPr lang="en-US" dirty="0">
                <a:latin typeface="+mj-lt"/>
              </a:rPr>
              <a:t>for an independent dataset</a:t>
            </a:r>
          </a:p>
          <a:p>
            <a:r>
              <a:rPr lang="en-US" dirty="0">
                <a:latin typeface="+mj-lt"/>
              </a:rPr>
              <a:t>We only evaluate Temperature and Moisture Sounding for this presentation</a:t>
            </a:r>
          </a:p>
          <a:p>
            <a:pPr lvl="1"/>
            <a:r>
              <a:rPr lang="en-US" dirty="0">
                <a:latin typeface="+mj-lt"/>
              </a:rPr>
              <a:t>Cloud/</a:t>
            </a:r>
            <a:r>
              <a:rPr lang="en-US" dirty="0" err="1">
                <a:latin typeface="+mj-lt"/>
              </a:rPr>
              <a:t>Precip</a:t>
            </a:r>
            <a:r>
              <a:rPr lang="en-US" dirty="0">
                <a:latin typeface="+mj-lt"/>
              </a:rPr>
              <a:t>, Surface, and other parameters can be assessed using same methodology</a:t>
            </a:r>
          </a:p>
        </p:txBody>
      </p:sp>
    </p:spTree>
    <p:extLst>
      <p:ext uri="{BB962C8B-B14F-4D97-AF65-F5344CB8AC3E}">
        <p14:creationId xmlns:p14="http://schemas.microsoft.com/office/powerpoint/2010/main" val="367352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AB705-56D9-BF47-8CFB-50F1F86AB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7" y="0"/>
            <a:ext cx="10515600" cy="1325563"/>
          </a:xfrm>
        </p:spPr>
        <p:txBody>
          <a:bodyPr>
            <a:normAutofit/>
          </a:bodyPr>
          <a:lstStyle/>
          <a:p>
            <a:r>
              <a:rPr lang="en" sz="4000" b="1" dirty="0"/>
              <a:t>Sensors MW </a:t>
            </a:r>
            <a:r>
              <a:rPr lang="en" sz="4000" b="1" u="sng" dirty="0"/>
              <a:t>Accuracy</a:t>
            </a:r>
            <a:r>
              <a:rPr lang="en" sz="4000" b="1" dirty="0"/>
              <a:t> Overall Assessment</a:t>
            </a:r>
            <a:endParaRPr lang="en-US" sz="4000" dirty="0"/>
          </a:p>
        </p:txBody>
      </p:sp>
      <p:pic>
        <p:nvPicPr>
          <p:cNvPr id="5" name="Picture 4" descr="Chart&#10;&#10;Description automatically generated with medium confidence">
            <a:extLst>
              <a:ext uri="{FF2B5EF4-FFF2-40B4-BE49-F238E27FC236}">
                <a16:creationId xmlns:a16="http://schemas.microsoft.com/office/drawing/2014/main" id="{6FD72D40-3158-5C4C-9C47-3B8AC68B5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1503" y="1274082"/>
            <a:ext cx="5248728" cy="3936546"/>
          </a:xfrm>
          <a:prstGeom prst="rect">
            <a:avLst/>
          </a:prstGeom>
        </p:spPr>
      </p:pic>
      <p:pic>
        <p:nvPicPr>
          <p:cNvPr id="7" name="Picture 6" descr="Chart, histogram&#10;&#10;Description automatically generated">
            <a:extLst>
              <a:ext uri="{FF2B5EF4-FFF2-40B4-BE49-F238E27FC236}">
                <a16:creationId xmlns:a16="http://schemas.microsoft.com/office/drawing/2014/main" id="{A8226A33-7FEC-8845-AE46-7A9BA21EABB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21" r="9114"/>
          <a:stretch/>
        </p:blipFill>
        <p:spPr>
          <a:xfrm>
            <a:off x="7765143" y="1274082"/>
            <a:ext cx="4412343" cy="39365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E071D-2A88-0D4B-925C-25E5E2E9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" y="1056369"/>
            <a:ext cx="3192555" cy="4351338"/>
          </a:xfrm>
        </p:spPr>
        <p:txBody>
          <a:bodyPr>
            <a:noAutofit/>
          </a:bodyPr>
          <a:lstStyle/>
          <a:p>
            <a:pPr fontAlgn="t"/>
            <a:endParaRPr lang="en-US" sz="1600" dirty="0">
              <a:latin typeface="+mj-lt"/>
            </a:endParaRPr>
          </a:p>
          <a:p>
            <a:pPr fontAlgn="t"/>
            <a:r>
              <a:rPr lang="en-US" sz="1600" b="1" dirty="0">
                <a:solidFill>
                  <a:srgbClr val="0869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600" b="1" dirty="0">
                <a:latin typeface="+mj-lt"/>
              </a:rPr>
              <a:t>: </a:t>
            </a:r>
            <a:r>
              <a:rPr lang="en-US" sz="1600" dirty="0">
                <a:latin typeface="+mj-lt"/>
              </a:rPr>
              <a:t>ATMS Baseline channels, ATMS noise levels</a:t>
            </a:r>
          </a:p>
          <a:p>
            <a:pPr fontAlgn="t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1600" b="1" dirty="0">
                <a:latin typeface="+mj-lt"/>
              </a:rPr>
              <a:t>: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>
                <a:solidFill>
                  <a:srgbClr val="0869AC"/>
                </a:solidFill>
              </a:rPr>
              <a:t>A </a:t>
            </a:r>
            <a:r>
              <a:rPr lang="en-US" sz="1600" dirty="0">
                <a:latin typeface="+mj-lt"/>
              </a:rPr>
              <a:t>with Improved Noise (0.25K for 50GHz, 0.35K for the 183GHz)</a:t>
            </a:r>
          </a:p>
          <a:p>
            <a:pPr fontAlgn="t"/>
            <a:r>
              <a:rPr lang="en-US" sz="1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1600" b="1" dirty="0">
                <a:latin typeface="+mj-lt"/>
              </a:rPr>
              <a:t>: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>
                <a:solidFill>
                  <a:srgbClr val="0869AC"/>
                </a:solidFill>
              </a:rPr>
              <a:t>A</a:t>
            </a:r>
            <a:r>
              <a:rPr lang="en-US" sz="1600" dirty="0">
                <a:latin typeface="+mj-lt"/>
              </a:rPr>
              <a:t> plus 118GHz and 204GHz w Improved Noise (0.25K for 50GHz, 0.35K for the 183GHz 0.3K for 118GHz) </a:t>
            </a:r>
          </a:p>
          <a:p>
            <a:pPr fontAlgn="t"/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1600" b="1" dirty="0">
                <a:latin typeface="+mj-lt"/>
              </a:rPr>
              <a:t>: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>
                <a:solidFill>
                  <a:srgbClr val="0869AC"/>
                </a:solidFill>
              </a:rPr>
              <a:t>A</a:t>
            </a:r>
            <a:r>
              <a:rPr lang="en-US" sz="1600" dirty="0">
                <a:latin typeface="+mj-lt"/>
              </a:rPr>
              <a:t> plus 118GHz and 204GHz but w Real Noise levels from ATMS, MicroMAS-2  </a:t>
            </a:r>
          </a:p>
          <a:p>
            <a:pPr fontAlgn="t"/>
            <a:r>
              <a:rPr lang="en-US" sz="1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1600" dirty="0">
                <a:latin typeface="+mj-lt"/>
              </a:rPr>
              <a:t>: </a:t>
            </a:r>
            <a:r>
              <a:rPr lang="en-US" sz="1600" dirty="0">
                <a:solidFill>
                  <a:srgbClr val="0869AC"/>
                </a:solidFill>
              </a:rPr>
              <a:t>A</a:t>
            </a:r>
            <a:r>
              <a:rPr lang="en-US" sz="1600" dirty="0">
                <a:latin typeface="+mj-lt"/>
              </a:rPr>
              <a:t> minus 23GHz, 31GHz but plus 118GHz and 204GHz, w Improved Noise (0.25K for 50GHz, 0.35K for 183GHz 0.3K for 118GHz)</a:t>
            </a:r>
          </a:p>
          <a:p>
            <a:pPr fontAlgn="t"/>
            <a:r>
              <a:rPr lang="en-US" sz="1600" b="1" dirty="0">
                <a:solidFill>
                  <a:srgbClr val="7F453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1600" b="1" dirty="0">
                <a:latin typeface="+mj-lt"/>
              </a:rPr>
              <a:t>: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>
                <a:solidFill>
                  <a:srgbClr val="0869AC"/>
                </a:solidFill>
              </a:rPr>
              <a:t>A</a:t>
            </a:r>
            <a:r>
              <a:rPr lang="en-US" sz="1600" dirty="0">
                <a:latin typeface="+mj-lt"/>
              </a:rPr>
              <a:t> but 50GHz replaced by 118GHz and w 204GHz and Improved Noise (0.35K for the 183GHz 0.3K for 118GHz)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5C4055-4859-714A-9FEE-DB70119FD2AB}"/>
              </a:ext>
            </a:extLst>
          </p:cNvPr>
          <p:cNvSpPr txBox="1"/>
          <p:nvPr/>
        </p:nvSpPr>
        <p:spPr>
          <a:xfrm>
            <a:off x="3797888" y="1340077"/>
            <a:ext cx="3777981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Temperature Bias and Standard Deviation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D4B364-EBC4-4C40-BB73-4B8E141A5468}"/>
              </a:ext>
            </a:extLst>
          </p:cNvPr>
          <p:cNvSpPr txBox="1"/>
          <p:nvPr/>
        </p:nvSpPr>
        <p:spPr>
          <a:xfrm>
            <a:off x="8210231" y="1340076"/>
            <a:ext cx="3777981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Moisture Bias and Standard Deviation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7244BC-E2DD-A342-94BA-DF676C833E83}"/>
              </a:ext>
            </a:extLst>
          </p:cNvPr>
          <p:cNvSpPr txBox="1"/>
          <p:nvPr/>
        </p:nvSpPr>
        <p:spPr>
          <a:xfrm>
            <a:off x="3440471" y="5123547"/>
            <a:ext cx="875093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latin typeface="+mj-lt"/>
              </a:rPr>
              <a:t>Significant improvement (&gt;10%) in temperature and moisture sounding performance over current ATMS with improved noise for most sensor configurations.  </a:t>
            </a:r>
          </a:p>
          <a:p>
            <a:endParaRPr lang="en-US" sz="1500" i="1" dirty="0">
              <a:latin typeface="+mj-lt"/>
            </a:endParaRPr>
          </a:p>
          <a:p>
            <a:r>
              <a:rPr lang="en-US" sz="1500" i="1" dirty="0">
                <a:latin typeface="+mj-lt"/>
              </a:rPr>
              <a:t>Removal of low frequency and replacement of 50GHz with 118GHz with improved noise levels over current sensors (</a:t>
            </a:r>
            <a:r>
              <a:rPr lang="en-US" sz="1500" i="1" dirty="0">
                <a:solidFill>
                  <a:srgbClr val="7F453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Sensor F</a:t>
            </a:r>
            <a:r>
              <a:rPr lang="en-US" sz="1500" i="1" dirty="0">
                <a:latin typeface="+mj-lt"/>
              </a:rPr>
              <a:t>) improves T in middle troposphere, but somewhat degrades performance in stratosphere.  Removal of low frequency and replacement with higher frequencies </a:t>
            </a:r>
            <a:r>
              <a:rPr lang="en-US" sz="1500" i="1" dirty="0"/>
              <a:t>(</a:t>
            </a:r>
            <a:r>
              <a:rPr lang="en-US" sz="1500" i="1" dirty="0">
                <a:solidFill>
                  <a:srgbClr val="7030A0"/>
                </a:solidFill>
              </a:rPr>
              <a:t>Sensor E</a:t>
            </a:r>
            <a:r>
              <a:rPr lang="en-US" sz="1500" i="1" dirty="0"/>
              <a:t>) </a:t>
            </a:r>
            <a:r>
              <a:rPr lang="en-US" sz="1500" i="1" dirty="0">
                <a:latin typeface="+mj-lt"/>
              </a:rPr>
              <a:t>improves temperature, but somewhat degrades (~5%) moisture sounding in the lower troposphere.</a:t>
            </a:r>
          </a:p>
        </p:txBody>
      </p:sp>
    </p:spTree>
    <p:extLst>
      <p:ext uri="{BB962C8B-B14F-4D97-AF65-F5344CB8AC3E}">
        <p14:creationId xmlns:p14="http://schemas.microsoft.com/office/powerpoint/2010/main" val="2792026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429</Words>
  <Application>Microsoft Macintosh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Sensors MW Accuracy Overall Assessment  (Moving to High Freqs and Lower Noise)  Eric S. Maddy1,2, Sid Boukabara2               1Riverside Technology, inc, 2NOAA/NESDIS/STAR</vt:lpstr>
      <vt:lpstr>Sensors MW Accuracy Overall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Sensors MW Accuracy Overall Assessment  (Moving to High Freqs and Lower Noise) Eric S. Maddy, Sid Boukabara</dc:title>
  <dc:creator>eric maddy</dc:creator>
  <cp:lastModifiedBy>eric maddy</cp:lastModifiedBy>
  <cp:revision>19</cp:revision>
  <dcterms:created xsi:type="dcterms:W3CDTF">2021-01-28T17:08:25Z</dcterms:created>
  <dcterms:modified xsi:type="dcterms:W3CDTF">2021-02-01T13:30:16Z</dcterms:modified>
</cp:coreProperties>
</file>