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197"/>
  </p:normalViewPr>
  <p:slideViewPr>
    <p:cSldViewPr snapToGrid="0" snapToObjects="1">
      <p:cViewPr varScale="1">
        <p:scale>
          <a:sx n="119" d="100"/>
          <a:sy n="119" d="100"/>
        </p:scale>
        <p:origin x="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AF8F0-D64A-174B-81DD-6E167E75B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D82C1-51BD-404C-9501-1C6DBCEBB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00016-C2A3-0742-AEBC-73B84E632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55F9D-B0BE-4B48-95E9-517E19566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865F6-8470-E64F-9C86-DF97F274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5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D6A30-F4FB-8E4F-B0A0-8B0F29620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68F3C2-1788-8A48-A116-915CD10FB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958B2-E159-0741-BA81-EC166C94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C1905-EEF5-8542-A28D-02B2085FA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2B6E4-971D-EC4F-8B3B-1FE3B8697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7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8C3C7C-46F6-C84C-AFCD-1DE34B313A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6CC4E6-713C-164B-8A9C-F9ECA73B2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FDAAD-8A2C-D948-86CC-5FDAF5F84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9841D-803D-8E4C-9FB4-3F43CC763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4CB5D-2ACB-AB49-9572-B9FCB6E8D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8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409A1-D4A1-DD4B-9ACC-9DB1E7DE5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0D494-7808-B14B-920D-380914AD7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88D3E-938E-6949-B3BC-BBDE3B47D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FE5F4-A1F7-C047-B94C-E3B41732F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08AA2-B64E-2243-9CC3-728D50719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8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8EA55-33AA-5A49-B086-E2721D33B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6A4280-1780-D34F-AF95-4F56C7D43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8CA7D-CC54-7846-BC43-AAEACC8B4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16514-EB1D-6F4A-A554-605D8AFE7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FB6A3-E1FC-CE40-BAA1-51E873AD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7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30E81-C04F-DB42-8964-A9412CBB4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56F77-FCBE-FC49-8DB7-E40CB6CC6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50C59-C54F-4C46-96C1-F45EC97AE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96D35-15D7-EC45-9C39-B3EDB3DBD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41150-B7FA-CF4E-8707-1CBFAFDA7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F74A8-E9B5-A642-A660-5799D911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7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57FC7-0E2A-9748-B747-FF2D38CBE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082BB-D10C-2347-9DF1-CED2FDCAE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AFA7F4-0D28-D449-9698-2362ECEAF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6E90AA-27CC-B241-BCCE-56C52AA921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E85C11-B7B1-9543-BC47-2EA2662D9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5DC1B0-5100-6C45-B09E-E1916AC87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65F60-3D5B-6642-B34A-04D8C7D4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07339A-E79C-D040-87B7-1B2CAA1D8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038CA-F6C0-004A-9459-799EB6BA7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1CCC-5E94-E04E-8D01-97BA851D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067072-CFED-8441-AF51-E190147B3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9B083C-DA5D-4C43-B050-6626B613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8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FADADC-E867-8944-BF25-968930AEA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50A18-CC9E-9040-8DAE-CA26F0A0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B60C12-D731-3A4F-8E3D-9E4C385D3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4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2AA26-7B37-E948-8595-20C9FB40E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A717D-928D-E44C-8579-DE8CF7341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F1A50E-3FC3-3E4C-83F1-B3DF393EB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DF6483-CE96-454E-88FA-1AEB0B3F8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383DA-E24F-7041-8167-3DDC5B56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9F126-F9CB-8848-955A-EEF46D53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7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C1943-2C9A-D546-A193-3871139AE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DFA39-1E43-474C-BB71-F48B950335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E5D923-04F4-D943-ACC4-961523C0E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15CD8-F9AD-0145-8A61-E2D99DA3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5A446-11B4-ED4C-811A-C40515545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FECF39-DEE4-8342-AB83-ED968FA3D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3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FF7D6C-406B-B642-8C99-0354669DD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440B6-9869-2841-A196-C0C2C8CE3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99741-3DBC-6646-87AA-343D3BCE4F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4C2AE-714B-4D41-AFF5-0BEEF0E02F91}" type="datetimeFigureOut">
              <a:rPr lang="en-US" smtClean="0"/>
              <a:t>7/11/21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779F9-4090-7F42-AF60-C33548C1C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DC181-25C6-D642-B7BB-C8F652AE34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3FEE6-CC4A-C14F-AAD6-D6E68CF50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7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C425D-9A11-D046-8114-E4B2AADCC7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dirty="0" err="1"/>
              <a:t>HyMS</a:t>
            </a:r>
            <a:r>
              <a:rPr lang="en-US" dirty="0"/>
              <a:t> Sensor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F5A331-467E-A241-8786-D32E25F361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Eric S. Maddy</a:t>
            </a:r>
          </a:p>
          <a:p>
            <a:r>
              <a:rPr lang="en-US" dirty="0">
                <a:latin typeface="+mj-lt"/>
              </a:rPr>
              <a:t>07/12/2021</a:t>
            </a:r>
          </a:p>
        </p:txBody>
      </p:sp>
    </p:spTree>
    <p:extLst>
      <p:ext uri="{BB962C8B-B14F-4D97-AF65-F5344CB8AC3E}">
        <p14:creationId xmlns:p14="http://schemas.microsoft.com/office/powerpoint/2010/main" val="115490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8D336-452F-BF43-ACDA-98EB6A68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487" y="0"/>
            <a:ext cx="11020313" cy="1325563"/>
          </a:xfrm>
        </p:spPr>
        <p:txBody>
          <a:bodyPr>
            <a:normAutofit/>
          </a:bodyPr>
          <a:lstStyle/>
          <a:p>
            <a:r>
              <a:rPr lang="en-US" sz="3200" dirty="0"/>
              <a:t>Expected Benefits of a Hyperspectral Microwave Sensor (</a:t>
            </a:r>
            <a:r>
              <a:rPr lang="en-US" sz="3200" dirty="0" err="1"/>
              <a:t>HyMS</a:t>
            </a:r>
            <a:r>
              <a:rPr lang="en-US" sz="3200" dirty="0"/>
              <a:t>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E6D22C-3416-1845-A79A-34E294F996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4094" y="1194100"/>
                <a:ext cx="10869706" cy="4982864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dirty="0">
                    <a:latin typeface="+mj-lt"/>
                  </a:rPr>
                  <a:t>Enables cross calibration of sensors (subsample </a:t>
                </a:r>
                <a:r>
                  <a:rPr lang="en-US" dirty="0" err="1">
                    <a:latin typeface="+mj-lt"/>
                  </a:rPr>
                  <a:t>HyMS</a:t>
                </a:r>
                <a:r>
                  <a:rPr lang="en-US" dirty="0">
                    <a:latin typeface="+mj-lt"/>
                  </a:rPr>
                  <a:t> onto correlative sensor spectral response function)</a:t>
                </a:r>
              </a:p>
              <a:p>
                <a:r>
                  <a:rPr lang="en-US" dirty="0">
                    <a:latin typeface="+mj-lt"/>
                  </a:rPr>
                  <a:t>RFI detection and mitigation </a:t>
                </a:r>
              </a:p>
              <a:p>
                <a:r>
                  <a:rPr lang="en-US" dirty="0">
                    <a:latin typeface="+mj-lt"/>
                  </a:rPr>
                  <a:t>Improved observational information content – </a:t>
                </a:r>
              </a:p>
              <a:p>
                <a:pPr lvl="1"/>
                <a:r>
                  <a:rPr lang="en-US" dirty="0">
                    <a:latin typeface="+mj-lt"/>
                  </a:rPr>
                  <a:t>Enhanced vertical resolution of moisture profiles,</a:t>
                </a:r>
              </a:p>
              <a:p>
                <a:pPr lvl="1"/>
                <a:r>
                  <a:rPr lang="en-US" dirty="0">
                    <a:latin typeface="+mj-lt"/>
                  </a:rPr>
                  <a:t>Enhanced vertical resolution of temperature profiles, </a:t>
                </a:r>
              </a:p>
              <a:p>
                <a:pPr lvl="1"/>
                <a:r>
                  <a:rPr lang="en-US" dirty="0">
                    <a:latin typeface="+mj-lt"/>
                  </a:rPr>
                  <a:t>Improved accuracy/precision of the T/Q profiles,</a:t>
                </a:r>
              </a:p>
              <a:p>
                <a:pPr lvl="1"/>
                <a:r>
                  <a:rPr lang="en-US" dirty="0">
                    <a:latin typeface="+mj-lt"/>
                  </a:rPr>
                  <a:t>Sounding of boundary layer (penetration depth profile of many water sensitive channels),</a:t>
                </a:r>
              </a:p>
              <a:p>
                <a:pPr lvl="1"/>
                <a:r>
                  <a:rPr lang="en-US" dirty="0">
                    <a:latin typeface="+mj-lt"/>
                  </a:rPr>
                  <a:t>Profiling of hydrometeors (cloud, ice, rain, snow, cirrus ice),</a:t>
                </a:r>
              </a:p>
              <a:p>
                <a:pPr lvl="1"/>
                <a:r>
                  <a:rPr lang="en-US" dirty="0">
                    <a:latin typeface="+mj-lt"/>
                  </a:rPr>
                  <a:t>Improved accuracy of multiple parameters traditionally observed by microwave sounders and imagers: TPW, SST, LST, cloud, ice, snowfall, rain, SWE, SIC, etc.,</a:t>
                </a:r>
              </a:p>
              <a:p>
                <a:pPr lvl="1"/>
                <a:r>
                  <a:rPr lang="en-US" dirty="0">
                    <a:latin typeface="+mj-lt"/>
                  </a:rPr>
                  <a:t>Depending on how low the </a:t>
                </a:r>
                <a:r>
                  <a:rPr lang="en-US" dirty="0" err="1">
                    <a:latin typeface="+mj-lt"/>
                  </a:rPr>
                  <a:t>freq</a:t>
                </a:r>
                <a:r>
                  <a:rPr lang="en-US" dirty="0">
                    <a:latin typeface="+mj-lt"/>
                  </a:rPr>
                  <a:t> range goes, improve quality of soil moisture, vegetation fraction, salinity, etc.,</a:t>
                </a:r>
              </a:p>
              <a:p>
                <a:pPr lvl="1"/>
                <a:r>
                  <a:rPr lang="en-US" dirty="0">
                    <a:latin typeface="+mj-lt"/>
                  </a:rPr>
                  <a:t>Inference of new surface parameters via improved observation of spectral resonances - surface snow grain size, sea ice age, …</a:t>
                </a:r>
              </a:p>
              <a:p>
                <a:r>
                  <a:rPr lang="en-US" sz="2900" dirty="0">
                    <a:latin typeface="+mj-lt"/>
                  </a:rPr>
                  <a:t>Increased signal to noise (and information content) via spectral averaging of channels with similar physical sensitivities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900" i="1">
                            <a:latin typeface="+mj-lt"/>
                          </a:rPr>
                        </m:ctrlPr>
                      </m:radPr>
                      <m:deg/>
                      <m:e>
                        <m:r>
                          <m:rPr>
                            <m:sty m:val="p"/>
                          </m:rPr>
                          <a:rPr lang="en-US" sz="2900">
                            <a:latin typeface="+mj-lt"/>
                          </a:rPr>
                          <m:t>number</m:t>
                        </m:r>
                        <m:r>
                          <a:rPr lang="en-US" sz="2900">
                            <a:latin typeface="+mj-lt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900">
                            <a:latin typeface="+mj-lt"/>
                          </a:rPr>
                          <m:t>of</m:t>
                        </m:r>
                        <m:r>
                          <a:rPr lang="en-US" sz="2900">
                            <a:latin typeface="+mj-lt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900">
                            <a:latin typeface="+mj-lt"/>
                          </a:rPr>
                          <m:t>channels</m:t>
                        </m:r>
                      </m:e>
                    </m:rad>
                  </m:oMath>
                </a14:m>
                <a:r>
                  <a:rPr lang="en-US" sz="2900" dirty="0">
                    <a:latin typeface="+mj-lt"/>
                  </a:rPr>
                  <a:t>) as opposed to spatial averaging (increased scene dwell time) which potentially mixes highly non-linear geophysical signals.</a:t>
                </a:r>
              </a:p>
              <a:p>
                <a:r>
                  <a:rPr lang="en-US" dirty="0">
                    <a:latin typeface="+mj-lt"/>
                  </a:rPr>
                  <a:t>Improved understanding of fundamental physics/spectroscopy </a:t>
                </a:r>
              </a:p>
              <a:p>
                <a:pPr lvl="1"/>
                <a:r>
                  <a:rPr lang="en-US" dirty="0">
                    <a:latin typeface="+mj-lt"/>
                  </a:rPr>
                  <a:t>More direct measurement of line widths/strengths, pressure induced shift of absorption lines.</a:t>
                </a:r>
              </a:p>
              <a:p>
                <a:pPr lvl="1"/>
                <a:r>
                  <a:rPr lang="en-US" dirty="0">
                    <a:latin typeface="+mj-lt"/>
                  </a:rPr>
                  <a:t>Improved radiative transfer algorithm (line-by-line and fast model such as CRTM) accuracy as a result.</a:t>
                </a:r>
              </a:p>
              <a:p>
                <a:r>
                  <a:rPr lang="en-US" dirty="0">
                    <a:latin typeface="+mj-lt"/>
                  </a:rPr>
                  <a:t>Expected improvement to NWP skills (due to improvement of RT quality and to increased information content)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7E6D22C-3416-1845-A79A-34E294F996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4094" y="1194100"/>
                <a:ext cx="10869706" cy="4982864"/>
              </a:xfrm>
              <a:blipFill>
                <a:blip r:embed="rId2"/>
                <a:stretch>
                  <a:fillRect l="-233" t="-2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541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558D19E3-994B-FA45-BBDB-6BDBD5A9A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57" y="-48094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ATMS and 100MHz </a:t>
            </a:r>
            <a:r>
              <a:rPr lang="en-US" sz="3600" dirty="0" err="1"/>
              <a:t>HyMS</a:t>
            </a:r>
            <a:r>
              <a:rPr lang="en-US" sz="3600" dirty="0"/>
              <a:t> spacing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917368F4-B71E-A649-ABA8-113E2A89C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660" y="1320015"/>
            <a:ext cx="4419281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+mj-lt"/>
              </a:rPr>
              <a:t>ATMS </a:t>
            </a:r>
          </a:p>
          <a:p>
            <a:pPr lvl="1"/>
            <a:r>
              <a:rPr lang="en-US" dirty="0">
                <a:latin typeface="+mj-lt"/>
              </a:rPr>
              <a:t>22 bands (with side bands)</a:t>
            </a:r>
          </a:p>
          <a:p>
            <a:pPr lvl="1"/>
            <a:r>
              <a:rPr lang="en-US" dirty="0">
                <a:latin typeface="+mj-lt"/>
              </a:rPr>
              <a:t>~40 total channels</a:t>
            </a:r>
          </a:p>
          <a:p>
            <a:r>
              <a:rPr lang="en-US" dirty="0" err="1">
                <a:latin typeface="+mj-lt"/>
              </a:rPr>
              <a:t>HyMS</a:t>
            </a:r>
            <a:endParaRPr lang="en-US" dirty="0">
              <a:latin typeface="+mj-lt"/>
            </a:endParaRPr>
          </a:p>
          <a:p>
            <a:pPr lvl="1"/>
            <a:r>
              <a:rPr lang="en-US" dirty="0">
                <a:latin typeface="+mj-lt"/>
              </a:rPr>
              <a:t>100MHz spacing at 23GHz,50-57GHz,183GHz within ATMS bandwidths</a:t>
            </a:r>
          </a:p>
          <a:p>
            <a:pPr lvl="1"/>
            <a:r>
              <a:rPr lang="en-US" dirty="0">
                <a:latin typeface="+mj-lt"/>
              </a:rPr>
              <a:t>ATMS bands at 31GHz, 88GHz, 165GHz </a:t>
            </a:r>
          </a:p>
          <a:p>
            <a:pPr lvl="1"/>
            <a:r>
              <a:rPr lang="en-US" dirty="0">
                <a:latin typeface="+mj-lt"/>
              </a:rPr>
              <a:t>~220 total channels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Hyperspectral Sampling, even at 100MHz, yields unique information over ATMS</a:t>
            </a:r>
          </a:p>
          <a:p>
            <a:r>
              <a:rPr lang="en-US" dirty="0">
                <a:latin typeface="+mj-lt"/>
              </a:rPr>
              <a:t>Working on simulations with 10x – 100x finer spacing at 23GHz,50GHz,118GHz,and 183GHz. </a:t>
            </a:r>
          </a:p>
          <a:p>
            <a:pPr lvl="1"/>
            <a:r>
              <a:rPr lang="en-US" sz="2800" dirty="0">
                <a:solidFill>
                  <a:prstClr val="black"/>
                </a:solidFill>
                <a:latin typeface="Calibri Light" panose="020F0302020204030204"/>
              </a:rPr>
              <a:t>1 - 10MHz.</a:t>
            </a:r>
          </a:p>
          <a:p>
            <a:pPr lvl="1"/>
            <a:r>
              <a:rPr lang="en-US" sz="2800" dirty="0">
                <a:solidFill>
                  <a:prstClr val="black"/>
                </a:solidFill>
                <a:latin typeface="Calibri Light" panose="020F0302020204030204"/>
              </a:rPr>
              <a:t>Allows for a more optimal selection of hyperspectral band windows.</a:t>
            </a:r>
            <a:endParaRPr lang="en-US" dirty="0">
              <a:latin typeface="+mj-lt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F6813A-4C4C-B94F-9E3C-A718D158AF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518555" y="3835196"/>
            <a:ext cx="3671336" cy="27535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A8360E8-0889-3D49-B9B5-531ECBF0331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518555" y="1081694"/>
            <a:ext cx="3671336" cy="2753502"/>
          </a:xfrm>
          <a:prstGeom prst="rect">
            <a:avLst/>
          </a:prstGeom>
        </p:spPr>
      </p:pic>
      <p:pic>
        <p:nvPicPr>
          <p:cNvPr id="13" name="Picture 12" descr="Diagram&#10;&#10;Description automatically generated">
            <a:extLst>
              <a:ext uri="{FF2B5EF4-FFF2-40B4-BE49-F238E27FC236}">
                <a16:creationId xmlns:a16="http://schemas.microsoft.com/office/drawing/2014/main" id="{547E6650-6F61-F748-A148-228A24B707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5884" y="1081694"/>
            <a:ext cx="3671336" cy="2753502"/>
          </a:xfrm>
          <a:prstGeom prst="rect">
            <a:avLst/>
          </a:prstGeom>
        </p:spPr>
      </p:pic>
      <p:pic>
        <p:nvPicPr>
          <p:cNvPr id="15" name="Picture 14" descr="Chart&#10;&#10;Description automatically generated">
            <a:extLst>
              <a:ext uri="{FF2B5EF4-FFF2-40B4-BE49-F238E27FC236}">
                <a16:creationId xmlns:a16="http://schemas.microsoft.com/office/drawing/2014/main" id="{16337CF8-EDB1-ED4E-B564-6E484DFEB8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5884" y="3835196"/>
            <a:ext cx="3671336" cy="275350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B8C427C-C330-7744-9F94-3587A36A425B}"/>
              </a:ext>
            </a:extLst>
          </p:cNvPr>
          <p:cNvSpPr txBox="1"/>
          <p:nvPr/>
        </p:nvSpPr>
        <p:spPr>
          <a:xfrm>
            <a:off x="5380151" y="1051793"/>
            <a:ext cx="300931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j-lt"/>
              </a:rPr>
              <a:t>ATMS Temperature Jacobians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623814-03B1-2142-B600-1644F3E3993D}"/>
              </a:ext>
            </a:extLst>
          </p:cNvPr>
          <p:cNvSpPr txBox="1"/>
          <p:nvPr/>
        </p:nvSpPr>
        <p:spPr>
          <a:xfrm>
            <a:off x="8849568" y="1051793"/>
            <a:ext cx="300931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+mj-lt"/>
              </a:rPr>
              <a:t>HyMS</a:t>
            </a:r>
            <a:r>
              <a:rPr lang="en-US" sz="1600" dirty="0">
                <a:latin typeface="+mj-lt"/>
              </a:rPr>
              <a:t> Temperature Jacobians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0C8584-A331-E948-8EB9-C304220BD877}"/>
              </a:ext>
            </a:extLst>
          </p:cNvPr>
          <p:cNvSpPr txBox="1"/>
          <p:nvPr/>
        </p:nvSpPr>
        <p:spPr>
          <a:xfrm>
            <a:off x="5380151" y="3805295"/>
            <a:ext cx="300931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+mj-lt"/>
              </a:rPr>
              <a:t>ATMS Water Jacobians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D17876-91BF-FA4F-92AC-2EA2AF80DF11}"/>
              </a:ext>
            </a:extLst>
          </p:cNvPr>
          <p:cNvSpPr txBox="1"/>
          <p:nvPr/>
        </p:nvSpPr>
        <p:spPr>
          <a:xfrm>
            <a:off x="8849568" y="3805295"/>
            <a:ext cx="300931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+mj-lt"/>
              </a:rPr>
              <a:t>HyMS</a:t>
            </a:r>
            <a:r>
              <a:rPr lang="en-US" sz="1600" dirty="0">
                <a:latin typeface="+mj-lt"/>
              </a:rPr>
              <a:t> Water Jacobians</a:t>
            </a:r>
          </a:p>
        </p:txBody>
      </p:sp>
    </p:spTree>
    <p:extLst>
      <p:ext uri="{BB962C8B-B14F-4D97-AF65-F5344CB8AC3E}">
        <p14:creationId xmlns:p14="http://schemas.microsoft.com/office/powerpoint/2010/main" val="2469651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2539</TotalTime>
  <Words>372</Words>
  <Application>Microsoft Macintosh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Benefits of HyMS Sensor</vt:lpstr>
      <vt:lpstr>Expected Benefits of a Hyperspectral Microwave Sensor (HyMS)</vt:lpstr>
      <vt:lpstr>ATMS and 100MHz HyMS spacing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of HyMS Sensor</dc:title>
  <dc:creator>eric maddy</dc:creator>
  <cp:lastModifiedBy>eric maddy</cp:lastModifiedBy>
  <cp:revision>20</cp:revision>
  <dcterms:created xsi:type="dcterms:W3CDTF">2021-06-24T18:34:43Z</dcterms:created>
  <dcterms:modified xsi:type="dcterms:W3CDTF">2021-07-12T13:08:24Z</dcterms:modified>
</cp:coreProperties>
</file>