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2" r:id="rId6"/>
    <p:sldMasterId id="2147483665" r:id="rId7"/>
    <p:sldMasterId id="2147483668" r:id="rId8"/>
    <p:sldMasterId id="2147483680" r:id="rId9"/>
    <p:sldMasterId id="2147483694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</p:sldIdLst>
  <p:sldSz cy="6858000" cx="12192000"/>
  <p:notesSz cx="7010400" cy="9296400"/>
  <p:embeddedFontLst>
    <p:embeddedFont>
      <p:font typeface="Arial Narrow"/>
      <p:regular r:id="rId42"/>
      <p:bold r:id="rId43"/>
      <p:italic r:id="rId44"/>
      <p:boldItalic r:id="rId45"/>
    </p:embeddedFont>
    <p:embeddedFont>
      <p:font typeface="Tahoma"/>
      <p:regular r:id="rId46"/>
      <p:bold r:id="rId47"/>
    </p:embeddedFont>
    <p:embeddedFont>
      <p:font typeface="Libre Franklin Medium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52" roundtripDataSignature="AMtx7miqfkWlnJzGi88MG9c5NZckB8DU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D2632D2-F214-4108-949E-0431C0FFDFA7}">
  <a:tblStyle styleId="{1D2632D2-F214-4108-949E-0431C0FFDFA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FF8"/>
          </a:solidFill>
        </a:fill>
      </a:tcStyle>
    </a:wholeTbl>
    <a:band1H>
      <a:tcTxStyle/>
      <a:tcStyle>
        <a:fill>
          <a:solidFill>
            <a:srgbClr val="CADDF0"/>
          </a:solidFill>
        </a:fill>
      </a:tcStyle>
    </a:band1H>
    <a:band2H>
      <a:tcTxStyle/>
    </a:band2H>
    <a:band1V>
      <a:tcTxStyle/>
      <a:tcStyle>
        <a:fill>
          <a:solidFill>
            <a:srgbClr val="CADDF0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28" orient="horz"/>
        <p:guide pos="2208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9.xml"/><Relationship Id="rId42" Type="http://schemas.openxmlformats.org/officeDocument/2006/relationships/font" Target="fonts/ArialNarrow-regular.fntdata"/><Relationship Id="rId41" Type="http://schemas.openxmlformats.org/officeDocument/2006/relationships/slide" Target="slides/slide30.xml"/><Relationship Id="rId44" Type="http://schemas.openxmlformats.org/officeDocument/2006/relationships/font" Target="fonts/ArialNarrow-italic.fntdata"/><Relationship Id="rId43" Type="http://schemas.openxmlformats.org/officeDocument/2006/relationships/font" Target="fonts/ArialNarrow-bold.fntdata"/><Relationship Id="rId46" Type="http://schemas.openxmlformats.org/officeDocument/2006/relationships/font" Target="fonts/Tahoma-regular.fntdata"/><Relationship Id="rId45" Type="http://schemas.openxmlformats.org/officeDocument/2006/relationships/font" Target="fonts/ArialNarrow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48" Type="http://schemas.openxmlformats.org/officeDocument/2006/relationships/font" Target="fonts/LibreFranklinMedium-regular.fntdata"/><Relationship Id="rId47" Type="http://schemas.openxmlformats.org/officeDocument/2006/relationships/font" Target="fonts/Tahoma-bold.fntdata"/><Relationship Id="rId49" Type="http://schemas.openxmlformats.org/officeDocument/2006/relationships/font" Target="fonts/LibreFranklinMedium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20.xml"/><Relationship Id="rId30" Type="http://schemas.openxmlformats.org/officeDocument/2006/relationships/slide" Target="slides/slide19.xml"/><Relationship Id="rId33" Type="http://schemas.openxmlformats.org/officeDocument/2006/relationships/slide" Target="slides/slide22.xml"/><Relationship Id="rId32" Type="http://schemas.openxmlformats.org/officeDocument/2006/relationships/slide" Target="slides/slide21.xml"/><Relationship Id="rId35" Type="http://schemas.openxmlformats.org/officeDocument/2006/relationships/slide" Target="slides/slide24.xml"/><Relationship Id="rId34" Type="http://schemas.openxmlformats.org/officeDocument/2006/relationships/slide" Target="slides/slide23.xml"/><Relationship Id="rId37" Type="http://schemas.openxmlformats.org/officeDocument/2006/relationships/slide" Target="slides/slide26.xml"/><Relationship Id="rId36" Type="http://schemas.openxmlformats.org/officeDocument/2006/relationships/slide" Target="slides/slide25.xml"/><Relationship Id="rId39" Type="http://schemas.openxmlformats.org/officeDocument/2006/relationships/slide" Target="slides/slide28.xml"/><Relationship Id="rId38" Type="http://schemas.openxmlformats.org/officeDocument/2006/relationships/slide" Target="slides/slide27.xml"/><Relationship Id="rId20" Type="http://schemas.openxmlformats.org/officeDocument/2006/relationships/slide" Target="slides/slide9.xml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24" Type="http://schemas.openxmlformats.org/officeDocument/2006/relationships/slide" Target="slides/slide13.xml"/><Relationship Id="rId23" Type="http://schemas.openxmlformats.org/officeDocument/2006/relationships/slide" Target="slides/slide12.xml"/><Relationship Id="rId26" Type="http://schemas.openxmlformats.org/officeDocument/2006/relationships/slide" Target="slides/slide15.xml"/><Relationship Id="rId25" Type="http://schemas.openxmlformats.org/officeDocument/2006/relationships/slide" Target="slides/slide14.xml"/><Relationship Id="rId28" Type="http://schemas.openxmlformats.org/officeDocument/2006/relationships/slide" Target="slides/slide17.xml"/><Relationship Id="rId27" Type="http://schemas.openxmlformats.org/officeDocument/2006/relationships/slide" Target="slides/slide16.xml"/><Relationship Id="rId29" Type="http://schemas.openxmlformats.org/officeDocument/2006/relationships/slide" Target="slides/slide18.xml"/><Relationship Id="rId51" Type="http://schemas.openxmlformats.org/officeDocument/2006/relationships/font" Target="fonts/LibreFranklinMedium-boldItalic.fntdata"/><Relationship Id="rId50" Type="http://schemas.openxmlformats.org/officeDocument/2006/relationships/font" Target="fonts/LibreFranklinMedium-italic.fntdata"/><Relationship Id="rId52" Type="http://customschemas.google.com/relationships/presentationmetadata" Target="metadata"/><Relationship Id="rId11" Type="http://schemas.openxmlformats.org/officeDocument/2006/relationships/notesMaster" Target="notesMasters/notesMaster1.xml"/><Relationship Id="rId10" Type="http://schemas.openxmlformats.org/officeDocument/2006/relationships/slideMaster" Target="slideMasters/slideMaster6.xml"/><Relationship Id="rId13" Type="http://schemas.openxmlformats.org/officeDocument/2006/relationships/slide" Target="slides/slide2.xml"/><Relationship Id="rId12" Type="http://schemas.openxmlformats.org/officeDocument/2006/relationships/slide" Target="slides/slide1.xml"/><Relationship Id="rId15" Type="http://schemas.openxmlformats.org/officeDocument/2006/relationships/slide" Target="slides/slide4.xml"/><Relationship Id="rId14" Type="http://schemas.openxmlformats.org/officeDocument/2006/relationships/slide" Target="slides/slide3.xml"/><Relationship Id="rId17" Type="http://schemas.openxmlformats.org/officeDocument/2006/relationships/slide" Target="slides/slide6.xml"/><Relationship Id="rId16" Type="http://schemas.openxmlformats.org/officeDocument/2006/relationships/slide" Target="slides/slide5.xml"/><Relationship Id="rId19" Type="http://schemas.openxmlformats.org/officeDocument/2006/relationships/slide" Target="slides/slide8.xml"/><Relationship Id="rId18" Type="http://schemas.openxmlformats.org/officeDocument/2006/relationships/slide" Target="slides/slide7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10" type="dt"/>
          </p:nvPr>
        </p:nvSpPr>
        <p:spPr>
          <a:xfrm>
            <a:off x="3970938" y="0"/>
            <a:ext cx="3037840" cy="3098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/>
          <p:nvPr>
            <p:ph idx="2" type="sldImg"/>
          </p:nvPr>
        </p:nvSpPr>
        <p:spPr>
          <a:xfrm>
            <a:off x="-212725" y="387350"/>
            <a:ext cx="7435850" cy="41830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" name="Google Shape;5;n"/>
          <p:cNvSpPr txBox="1"/>
          <p:nvPr>
            <p:ph idx="1" type="body"/>
          </p:nvPr>
        </p:nvSpPr>
        <p:spPr>
          <a:xfrm>
            <a:off x="701040" y="4725670"/>
            <a:ext cx="5608320" cy="3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429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34290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342900" lvl="3" marL="18288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342900" lvl="4" marL="2286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" name="Google Shape;6;n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:notes"/>
          <p:cNvSpPr/>
          <p:nvPr>
            <p:ph idx="2" type="sldImg"/>
          </p:nvPr>
        </p:nvSpPr>
        <p:spPr>
          <a:xfrm>
            <a:off x="-212725" y="387350"/>
            <a:ext cx="7435850" cy="41830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6" name="Google Shape;546;p1:notes"/>
          <p:cNvSpPr txBox="1"/>
          <p:nvPr>
            <p:ph idx="1" type="body"/>
          </p:nvPr>
        </p:nvSpPr>
        <p:spPr>
          <a:xfrm>
            <a:off x="701040" y="4725670"/>
            <a:ext cx="5608320" cy="3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47" name="Google Shape;547;p1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0:notes"/>
          <p:cNvSpPr txBox="1"/>
          <p:nvPr>
            <p:ph idx="1" type="body"/>
          </p:nvPr>
        </p:nvSpPr>
        <p:spPr>
          <a:xfrm>
            <a:off x="701040" y="4725670"/>
            <a:ext cx="5608320" cy="387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10:notes"/>
          <p:cNvSpPr/>
          <p:nvPr>
            <p:ph idx="2" type="sldImg"/>
          </p:nvPr>
        </p:nvSpPr>
        <p:spPr>
          <a:xfrm>
            <a:off x="-212725" y="387350"/>
            <a:ext cx="7435850" cy="41830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11:notes"/>
          <p:cNvSpPr txBox="1"/>
          <p:nvPr>
            <p:ph idx="1" type="body"/>
          </p:nvPr>
        </p:nvSpPr>
        <p:spPr>
          <a:xfrm>
            <a:off x="701040" y="4725670"/>
            <a:ext cx="5608320" cy="387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11:notes"/>
          <p:cNvSpPr/>
          <p:nvPr>
            <p:ph idx="2" type="sldImg"/>
          </p:nvPr>
        </p:nvSpPr>
        <p:spPr>
          <a:xfrm>
            <a:off x="-212725" y="387350"/>
            <a:ext cx="7435850" cy="41830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2:notes"/>
          <p:cNvSpPr txBox="1"/>
          <p:nvPr>
            <p:ph idx="1" type="body"/>
          </p:nvPr>
        </p:nvSpPr>
        <p:spPr>
          <a:xfrm>
            <a:off x="701040" y="4725670"/>
            <a:ext cx="5608320" cy="387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12:notes"/>
          <p:cNvSpPr/>
          <p:nvPr>
            <p:ph idx="2" type="sldImg"/>
          </p:nvPr>
        </p:nvSpPr>
        <p:spPr>
          <a:xfrm>
            <a:off x="-212725" y="387350"/>
            <a:ext cx="7435850" cy="41830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3:notes"/>
          <p:cNvSpPr txBox="1"/>
          <p:nvPr>
            <p:ph idx="1" type="body"/>
          </p:nvPr>
        </p:nvSpPr>
        <p:spPr>
          <a:xfrm>
            <a:off x="701040" y="4725670"/>
            <a:ext cx="5608320" cy="387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13:notes"/>
          <p:cNvSpPr/>
          <p:nvPr>
            <p:ph idx="2" type="sldImg"/>
          </p:nvPr>
        </p:nvSpPr>
        <p:spPr>
          <a:xfrm>
            <a:off x="-212725" y="387350"/>
            <a:ext cx="7435850" cy="41830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14:notes"/>
          <p:cNvSpPr txBox="1"/>
          <p:nvPr>
            <p:ph idx="1" type="body"/>
          </p:nvPr>
        </p:nvSpPr>
        <p:spPr>
          <a:xfrm>
            <a:off x="701040" y="4725670"/>
            <a:ext cx="5608320" cy="387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14:notes"/>
          <p:cNvSpPr/>
          <p:nvPr>
            <p:ph idx="2" type="sldImg"/>
          </p:nvPr>
        </p:nvSpPr>
        <p:spPr>
          <a:xfrm>
            <a:off x="-212725" y="387350"/>
            <a:ext cx="7435850" cy="41830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5:notes"/>
          <p:cNvSpPr txBox="1"/>
          <p:nvPr>
            <p:ph idx="1" type="body"/>
          </p:nvPr>
        </p:nvSpPr>
        <p:spPr>
          <a:xfrm>
            <a:off x="701040" y="4725670"/>
            <a:ext cx="5608320" cy="387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p15:notes"/>
          <p:cNvSpPr/>
          <p:nvPr>
            <p:ph idx="2" type="sldImg"/>
          </p:nvPr>
        </p:nvSpPr>
        <p:spPr>
          <a:xfrm>
            <a:off x="-212725" y="387350"/>
            <a:ext cx="7435850" cy="41830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6:notes"/>
          <p:cNvSpPr txBox="1"/>
          <p:nvPr>
            <p:ph idx="1" type="body"/>
          </p:nvPr>
        </p:nvSpPr>
        <p:spPr>
          <a:xfrm>
            <a:off x="701040" y="4725670"/>
            <a:ext cx="5608320" cy="387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16:notes"/>
          <p:cNvSpPr/>
          <p:nvPr>
            <p:ph idx="2" type="sldImg"/>
          </p:nvPr>
        </p:nvSpPr>
        <p:spPr>
          <a:xfrm>
            <a:off x="-212725" y="387350"/>
            <a:ext cx="7435850" cy="41830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7:notes"/>
          <p:cNvSpPr txBox="1"/>
          <p:nvPr>
            <p:ph idx="1" type="body"/>
          </p:nvPr>
        </p:nvSpPr>
        <p:spPr>
          <a:xfrm>
            <a:off x="701040" y="4725670"/>
            <a:ext cx="5608320" cy="387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17:notes"/>
          <p:cNvSpPr/>
          <p:nvPr>
            <p:ph idx="2" type="sldImg"/>
          </p:nvPr>
        </p:nvSpPr>
        <p:spPr>
          <a:xfrm>
            <a:off x="-212725" y="387350"/>
            <a:ext cx="7435850" cy="41830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18:notes"/>
          <p:cNvSpPr txBox="1"/>
          <p:nvPr>
            <p:ph idx="1" type="body"/>
          </p:nvPr>
        </p:nvSpPr>
        <p:spPr>
          <a:xfrm>
            <a:off x="701040" y="4725670"/>
            <a:ext cx="5608320" cy="387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p18:notes"/>
          <p:cNvSpPr/>
          <p:nvPr>
            <p:ph idx="2" type="sldImg"/>
          </p:nvPr>
        </p:nvSpPr>
        <p:spPr>
          <a:xfrm>
            <a:off x="-212725" y="387350"/>
            <a:ext cx="7435850" cy="41830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19:notes"/>
          <p:cNvSpPr txBox="1"/>
          <p:nvPr>
            <p:ph idx="1" type="body"/>
          </p:nvPr>
        </p:nvSpPr>
        <p:spPr>
          <a:xfrm>
            <a:off x="701040" y="4725670"/>
            <a:ext cx="5608320" cy="387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19:notes"/>
          <p:cNvSpPr/>
          <p:nvPr>
            <p:ph idx="2" type="sldImg"/>
          </p:nvPr>
        </p:nvSpPr>
        <p:spPr>
          <a:xfrm>
            <a:off x="-212725" y="387350"/>
            <a:ext cx="7435850" cy="41830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:notes"/>
          <p:cNvSpPr txBox="1"/>
          <p:nvPr>
            <p:ph idx="1" type="body"/>
          </p:nvPr>
        </p:nvSpPr>
        <p:spPr>
          <a:xfrm>
            <a:off x="701040" y="4725670"/>
            <a:ext cx="5608320" cy="387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2:notes"/>
          <p:cNvSpPr/>
          <p:nvPr>
            <p:ph idx="2" type="sldImg"/>
          </p:nvPr>
        </p:nvSpPr>
        <p:spPr>
          <a:xfrm>
            <a:off x="-212725" y="387350"/>
            <a:ext cx="7435850" cy="41830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20:notes"/>
          <p:cNvSpPr txBox="1"/>
          <p:nvPr>
            <p:ph idx="1" type="body"/>
          </p:nvPr>
        </p:nvSpPr>
        <p:spPr>
          <a:xfrm>
            <a:off x="701040" y="4725670"/>
            <a:ext cx="5608320" cy="387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20:notes"/>
          <p:cNvSpPr/>
          <p:nvPr>
            <p:ph idx="2" type="sldImg"/>
          </p:nvPr>
        </p:nvSpPr>
        <p:spPr>
          <a:xfrm>
            <a:off x="-212725" y="387350"/>
            <a:ext cx="7435850" cy="41830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21:notes"/>
          <p:cNvSpPr txBox="1"/>
          <p:nvPr>
            <p:ph idx="1" type="body"/>
          </p:nvPr>
        </p:nvSpPr>
        <p:spPr>
          <a:xfrm>
            <a:off x="701040" y="4725670"/>
            <a:ext cx="5608320" cy="387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5" name="Google Shape;865;p21:notes"/>
          <p:cNvSpPr/>
          <p:nvPr>
            <p:ph idx="2" type="sldImg"/>
          </p:nvPr>
        </p:nvSpPr>
        <p:spPr>
          <a:xfrm>
            <a:off x="-212725" y="387350"/>
            <a:ext cx="7435850" cy="41830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22:notes"/>
          <p:cNvSpPr txBox="1"/>
          <p:nvPr>
            <p:ph idx="1" type="body"/>
          </p:nvPr>
        </p:nvSpPr>
        <p:spPr>
          <a:xfrm>
            <a:off x="701040" y="4725670"/>
            <a:ext cx="5608320" cy="387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22:notes"/>
          <p:cNvSpPr/>
          <p:nvPr>
            <p:ph idx="2" type="sldImg"/>
          </p:nvPr>
        </p:nvSpPr>
        <p:spPr>
          <a:xfrm>
            <a:off x="-212725" y="387350"/>
            <a:ext cx="7435850" cy="41830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23:notes"/>
          <p:cNvSpPr txBox="1"/>
          <p:nvPr>
            <p:ph idx="1" type="body"/>
          </p:nvPr>
        </p:nvSpPr>
        <p:spPr>
          <a:xfrm>
            <a:off x="701040" y="4725670"/>
            <a:ext cx="5608320" cy="387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23:notes"/>
          <p:cNvSpPr/>
          <p:nvPr>
            <p:ph idx="2" type="sldImg"/>
          </p:nvPr>
        </p:nvSpPr>
        <p:spPr>
          <a:xfrm>
            <a:off x="-212725" y="387350"/>
            <a:ext cx="7435850" cy="41830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24:notes"/>
          <p:cNvSpPr txBox="1"/>
          <p:nvPr>
            <p:ph idx="1" type="body"/>
          </p:nvPr>
        </p:nvSpPr>
        <p:spPr>
          <a:xfrm>
            <a:off x="701040" y="4725670"/>
            <a:ext cx="5608320" cy="387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1" name="Google Shape;901;p24:notes"/>
          <p:cNvSpPr/>
          <p:nvPr>
            <p:ph idx="2" type="sldImg"/>
          </p:nvPr>
        </p:nvSpPr>
        <p:spPr>
          <a:xfrm>
            <a:off x="-212725" y="387350"/>
            <a:ext cx="7435850" cy="41830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25:notes"/>
          <p:cNvSpPr txBox="1"/>
          <p:nvPr>
            <p:ph idx="1" type="body"/>
          </p:nvPr>
        </p:nvSpPr>
        <p:spPr>
          <a:xfrm>
            <a:off x="701040" y="4725670"/>
            <a:ext cx="5608320" cy="387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p25:notes"/>
          <p:cNvSpPr/>
          <p:nvPr>
            <p:ph idx="2" type="sldImg"/>
          </p:nvPr>
        </p:nvSpPr>
        <p:spPr>
          <a:xfrm>
            <a:off x="-212725" y="387350"/>
            <a:ext cx="7435850" cy="41830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26:notes"/>
          <p:cNvSpPr txBox="1"/>
          <p:nvPr>
            <p:ph idx="1" type="body"/>
          </p:nvPr>
        </p:nvSpPr>
        <p:spPr>
          <a:xfrm>
            <a:off x="701040" y="4725670"/>
            <a:ext cx="5608320" cy="387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2" name="Google Shape;922;p26:notes"/>
          <p:cNvSpPr/>
          <p:nvPr>
            <p:ph idx="2" type="sldImg"/>
          </p:nvPr>
        </p:nvSpPr>
        <p:spPr>
          <a:xfrm>
            <a:off x="-212725" y="387350"/>
            <a:ext cx="7435850" cy="41830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27:notes"/>
          <p:cNvSpPr txBox="1"/>
          <p:nvPr>
            <p:ph idx="1" type="body"/>
          </p:nvPr>
        </p:nvSpPr>
        <p:spPr>
          <a:xfrm>
            <a:off x="701040" y="4725670"/>
            <a:ext cx="5608320" cy="387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9" name="Google Shape;939;p27:notes"/>
          <p:cNvSpPr/>
          <p:nvPr>
            <p:ph idx="2" type="sldImg"/>
          </p:nvPr>
        </p:nvSpPr>
        <p:spPr>
          <a:xfrm>
            <a:off x="-212725" y="387350"/>
            <a:ext cx="7435850" cy="41830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28:notes"/>
          <p:cNvSpPr txBox="1"/>
          <p:nvPr>
            <p:ph idx="1" type="body"/>
          </p:nvPr>
        </p:nvSpPr>
        <p:spPr>
          <a:xfrm>
            <a:off x="701040" y="4725670"/>
            <a:ext cx="5608320" cy="387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7" name="Google Shape;947;p28:notes"/>
          <p:cNvSpPr/>
          <p:nvPr>
            <p:ph idx="2" type="sldImg"/>
          </p:nvPr>
        </p:nvSpPr>
        <p:spPr>
          <a:xfrm>
            <a:off x="-212725" y="387350"/>
            <a:ext cx="7435850" cy="41830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29:notes"/>
          <p:cNvSpPr txBox="1"/>
          <p:nvPr>
            <p:ph idx="1" type="body"/>
          </p:nvPr>
        </p:nvSpPr>
        <p:spPr>
          <a:xfrm>
            <a:off x="701040" y="4725670"/>
            <a:ext cx="5608320" cy="387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4" name="Google Shape;954;p29:notes"/>
          <p:cNvSpPr/>
          <p:nvPr>
            <p:ph idx="2" type="sldImg"/>
          </p:nvPr>
        </p:nvSpPr>
        <p:spPr>
          <a:xfrm>
            <a:off x="-212725" y="387350"/>
            <a:ext cx="7435850" cy="41830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:notes"/>
          <p:cNvSpPr txBox="1"/>
          <p:nvPr>
            <p:ph idx="1" type="body"/>
          </p:nvPr>
        </p:nvSpPr>
        <p:spPr>
          <a:xfrm>
            <a:off x="701040" y="4725670"/>
            <a:ext cx="5608320" cy="387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3:notes"/>
          <p:cNvSpPr/>
          <p:nvPr>
            <p:ph idx="2" type="sldImg"/>
          </p:nvPr>
        </p:nvSpPr>
        <p:spPr>
          <a:xfrm>
            <a:off x="-212725" y="387350"/>
            <a:ext cx="7435850" cy="41830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30:notes"/>
          <p:cNvSpPr txBox="1"/>
          <p:nvPr>
            <p:ph idx="1" type="body"/>
          </p:nvPr>
        </p:nvSpPr>
        <p:spPr>
          <a:xfrm>
            <a:off x="701040" y="4725670"/>
            <a:ext cx="5608320" cy="387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30:notes"/>
          <p:cNvSpPr/>
          <p:nvPr>
            <p:ph idx="2" type="sldImg"/>
          </p:nvPr>
        </p:nvSpPr>
        <p:spPr>
          <a:xfrm>
            <a:off x="-212725" y="387350"/>
            <a:ext cx="7435850" cy="41830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:notes"/>
          <p:cNvSpPr txBox="1"/>
          <p:nvPr>
            <p:ph idx="1" type="body"/>
          </p:nvPr>
        </p:nvSpPr>
        <p:spPr>
          <a:xfrm>
            <a:off x="701040" y="4725670"/>
            <a:ext cx="5608320" cy="387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4:notes"/>
          <p:cNvSpPr/>
          <p:nvPr>
            <p:ph idx="2" type="sldImg"/>
          </p:nvPr>
        </p:nvSpPr>
        <p:spPr>
          <a:xfrm>
            <a:off x="-212725" y="387350"/>
            <a:ext cx="7435850" cy="41830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5:notes"/>
          <p:cNvSpPr txBox="1"/>
          <p:nvPr>
            <p:ph idx="1" type="body"/>
          </p:nvPr>
        </p:nvSpPr>
        <p:spPr>
          <a:xfrm>
            <a:off x="701040" y="4725670"/>
            <a:ext cx="5608320" cy="387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5:notes"/>
          <p:cNvSpPr/>
          <p:nvPr>
            <p:ph idx="2" type="sldImg"/>
          </p:nvPr>
        </p:nvSpPr>
        <p:spPr>
          <a:xfrm>
            <a:off x="-212725" y="387350"/>
            <a:ext cx="7435850" cy="41830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6:notes"/>
          <p:cNvSpPr txBox="1"/>
          <p:nvPr>
            <p:ph idx="1" type="body"/>
          </p:nvPr>
        </p:nvSpPr>
        <p:spPr>
          <a:xfrm>
            <a:off x="701040" y="4725670"/>
            <a:ext cx="5608320" cy="387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6:notes"/>
          <p:cNvSpPr/>
          <p:nvPr>
            <p:ph idx="2" type="sldImg"/>
          </p:nvPr>
        </p:nvSpPr>
        <p:spPr>
          <a:xfrm>
            <a:off x="-212725" y="387350"/>
            <a:ext cx="7435850" cy="41830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7:notes"/>
          <p:cNvSpPr txBox="1"/>
          <p:nvPr>
            <p:ph idx="1" type="body"/>
          </p:nvPr>
        </p:nvSpPr>
        <p:spPr>
          <a:xfrm>
            <a:off x="701040" y="4725670"/>
            <a:ext cx="5608320" cy="387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7:notes"/>
          <p:cNvSpPr/>
          <p:nvPr>
            <p:ph idx="2" type="sldImg"/>
          </p:nvPr>
        </p:nvSpPr>
        <p:spPr>
          <a:xfrm>
            <a:off x="-212725" y="387350"/>
            <a:ext cx="7435850" cy="41830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8:notes"/>
          <p:cNvSpPr txBox="1"/>
          <p:nvPr>
            <p:ph idx="1" type="body"/>
          </p:nvPr>
        </p:nvSpPr>
        <p:spPr>
          <a:xfrm>
            <a:off x="701040" y="4725670"/>
            <a:ext cx="5608320" cy="387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8:notes"/>
          <p:cNvSpPr/>
          <p:nvPr>
            <p:ph idx="2" type="sldImg"/>
          </p:nvPr>
        </p:nvSpPr>
        <p:spPr>
          <a:xfrm>
            <a:off x="-212725" y="387350"/>
            <a:ext cx="7435850" cy="41830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9:notes"/>
          <p:cNvSpPr txBox="1"/>
          <p:nvPr>
            <p:ph idx="1" type="body"/>
          </p:nvPr>
        </p:nvSpPr>
        <p:spPr>
          <a:xfrm>
            <a:off x="701040" y="4725670"/>
            <a:ext cx="5608320" cy="387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9:notes"/>
          <p:cNvSpPr/>
          <p:nvPr>
            <p:ph idx="2" type="sldImg"/>
          </p:nvPr>
        </p:nvSpPr>
        <p:spPr>
          <a:xfrm>
            <a:off x="-212725" y="387350"/>
            <a:ext cx="7435850" cy="41830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hyperlink" Target="http://www.noaa.gov/fisheries" TargetMode="External"/><Relationship Id="rId13" Type="http://schemas.openxmlformats.org/officeDocument/2006/relationships/image" Target="../media/image1.png"/><Relationship Id="rId12" Type="http://schemas.openxmlformats.org/officeDocument/2006/relationships/hyperlink" Target="http://www.noaa.gov/oceans-coasts" TargetMode="External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noaa.gov/" TargetMode="External"/><Relationship Id="rId3" Type="http://schemas.openxmlformats.org/officeDocument/2006/relationships/image" Target="../media/image4.png"/><Relationship Id="rId4" Type="http://schemas.openxmlformats.org/officeDocument/2006/relationships/hyperlink" Target="http://www.noaa.gov/marine-aviation" TargetMode="External"/><Relationship Id="rId9" Type="http://schemas.openxmlformats.org/officeDocument/2006/relationships/image" Target="../media/image2.png"/><Relationship Id="rId15" Type="http://schemas.openxmlformats.org/officeDocument/2006/relationships/image" Target="../media/image9.png"/><Relationship Id="rId14" Type="http://schemas.openxmlformats.org/officeDocument/2006/relationships/hyperlink" Target="http://www.noaa.gov/weather" TargetMode="External"/><Relationship Id="rId5" Type="http://schemas.openxmlformats.org/officeDocument/2006/relationships/image" Target="../media/image8.png"/><Relationship Id="rId6" Type="http://schemas.openxmlformats.org/officeDocument/2006/relationships/hyperlink" Target="http://www.noaa.gov/research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://www.noaa.gov/satellites" TargetMode="Externa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hyperlink" Target="http://www.noaa.gov/oceans-coasts" TargetMode="External"/><Relationship Id="rId13" Type="http://schemas.openxmlformats.org/officeDocument/2006/relationships/image" Target="../media/image9.png"/><Relationship Id="rId12" Type="http://schemas.openxmlformats.org/officeDocument/2006/relationships/hyperlink" Target="http://www.noaa.gov/weather" TargetMode="External"/><Relationship Id="rId1" Type="http://schemas.openxmlformats.org/officeDocument/2006/relationships/slideMaster" Target="../slideMasters/slideMaster3.xml"/><Relationship Id="rId2" Type="http://schemas.openxmlformats.org/officeDocument/2006/relationships/hyperlink" Target="http://www.noaa.gov/marine-aviation" TargetMode="External"/><Relationship Id="rId3" Type="http://schemas.openxmlformats.org/officeDocument/2006/relationships/image" Target="../media/image8.png"/><Relationship Id="rId4" Type="http://schemas.openxmlformats.org/officeDocument/2006/relationships/hyperlink" Target="http://www.noaa.gov/research" TargetMode="External"/><Relationship Id="rId9" Type="http://schemas.openxmlformats.org/officeDocument/2006/relationships/image" Target="../media/image6.png"/><Relationship Id="rId15" Type="http://schemas.openxmlformats.org/officeDocument/2006/relationships/image" Target="../media/image10.png"/><Relationship Id="rId14" Type="http://schemas.openxmlformats.org/officeDocument/2006/relationships/hyperlink" Target="https://www.commerce.gov/" TargetMode="External"/><Relationship Id="rId17" Type="http://schemas.openxmlformats.org/officeDocument/2006/relationships/image" Target="../media/image12.png"/><Relationship Id="rId16" Type="http://schemas.openxmlformats.org/officeDocument/2006/relationships/hyperlink" Target="http://www.noaa.gov/" TargetMode="External"/><Relationship Id="rId5" Type="http://schemas.openxmlformats.org/officeDocument/2006/relationships/image" Target="../media/image5.png"/><Relationship Id="rId6" Type="http://schemas.openxmlformats.org/officeDocument/2006/relationships/hyperlink" Target="http://www.noaa.gov/satellites" TargetMode="External"/><Relationship Id="rId18" Type="http://schemas.openxmlformats.org/officeDocument/2006/relationships/image" Target="../media/image11.png"/><Relationship Id="rId7" Type="http://schemas.openxmlformats.org/officeDocument/2006/relationships/image" Target="../media/image2.png"/><Relationship Id="rId8" Type="http://schemas.openxmlformats.org/officeDocument/2006/relationships/hyperlink" Target="http://www.noaa.gov/fisheries" TargetMode="External"/></Relationships>
</file>

<file path=ppt/slideLayouts/_rels/slideLayout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hyperlink" Target="http://www.noaa.gov/oceans-coasts" TargetMode="External"/><Relationship Id="rId13" Type="http://schemas.openxmlformats.org/officeDocument/2006/relationships/image" Target="../media/image9.png"/><Relationship Id="rId12" Type="http://schemas.openxmlformats.org/officeDocument/2006/relationships/hyperlink" Target="http://www.noaa.gov/weather" TargetMode="External"/><Relationship Id="rId1" Type="http://schemas.openxmlformats.org/officeDocument/2006/relationships/slideMaster" Target="../slideMasters/slideMaster3.xml"/><Relationship Id="rId2" Type="http://schemas.openxmlformats.org/officeDocument/2006/relationships/hyperlink" Target="http://www.noaa.gov/marine-aviation" TargetMode="External"/><Relationship Id="rId3" Type="http://schemas.openxmlformats.org/officeDocument/2006/relationships/image" Target="../media/image8.png"/><Relationship Id="rId4" Type="http://schemas.openxmlformats.org/officeDocument/2006/relationships/hyperlink" Target="http://www.noaa.gov/research" TargetMode="External"/><Relationship Id="rId9" Type="http://schemas.openxmlformats.org/officeDocument/2006/relationships/image" Target="../media/image6.png"/><Relationship Id="rId15" Type="http://schemas.openxmlformats.org/officeDocument/2006/relationships/image" Target="../media/image10.png"/><Relationship Id="rId14" Type="http://schemas.openxmlformats.org/officeDocument/2006/relationships/hyperlink" Target="https://www.commerce.gov/" TargetMode="External"/><Relationship Id="rId17" Type="http://schemas.openxmlformats.org/officeDocument/2006/relationships/image" Target="../media/image12.png"/><Relationship Id="rId16" Type="http://schemas.openxmlformats.org/officeDocument/2006/relationships/hyperlink" Target="http://www.noaa.gov/" TargetMode="External"/><Relationship Id="rId5" Type="http://schemas.openxmlformats.org/officeDocument/2006/relationships/image" Target="../media/image5.png"/><Relationship Id="rId6" Type="http://schemas.openxmlformats.org/officeDocument/2006/relationships/hyperlink" Target="http://www.noaa.gov/satellites" TargetMode="External"/><Relationship Id="rId7" Type="http://schemas.openxmlformats.org/officeDocument/2006/relationships/image" Target="../media/image2.png"/><Relationship Id="rId8" Type="http://schemas.openxmlformats.org/officeDocument/2006/relationships/hyperlink" Target="http://www.noaa.gov/fisheries" TargetMode="Externa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hyperlink" Target="http://www.noaa.gov/fisheries" TargetMode="External"/><Relationship Id="rId13" Type="http://schemas.openxmlformats.org/officeDocument/2006/relationships/image" Target="../media/image1.png"/><Relationship Id="rId12" Type="http://schemas.openxmlformats.org/officeDocument/2006/relationships/hyperlink" Target="http://www.noaa.gov/oceans-coasts" TargetMode="External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noaa.gov/" TargetMode="External"/><Relationship Id="rId3" Type="http://schemas.openxmlformats.org/officeDocument/2006/relationships/image" Target="../media/image3.png"/><Relationship Id="rId4" Type="http://schemas.openxmlformats.org/officeDocument/2006/relationships/hyperlink" Target="http://www.noaa.gov/marine-aviation" TargetMode="External"/><Relationship Id="rId9" Type="http://schemas.openxmlformats.org/officeDocument/2006/relationships/image" Target="../media/image2.png"/><Relationship Id="rId15" Type="http://schemas.openxmlformats.org/officeDocument/2006/relationships/image" Target="../media/image9.png"/><Relationship Id="rId14" Type="http://schemas.openxmlformats.org/officeDocument/2006/relationships/hyperlink" Target="http://www.noaa.gov/weather" TargetMode="External"/><Relationship Id="rId5" Type="http://schemas.openxmlformats.org/officeDocument/2006/relationships/image" Target="../media/image8.png"/><Relationship Id="rId6" Type="http://schemas.openxmlformats.org/officeDocument/2006/relationships/hyperlink" Target="http://www.noaa.gov/research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://www.noaa.gov/satellites" TargetMode="Externa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hyperlink" Target="http://www.noaa.gov/fisheries" TargetMode="External"/><Relationship Id="rId13" Type="http://schemas.openxmlformats.org/officeDocument/2006/relationships/image" Target="../media/image1.png"/><Relationship Id="rId12" Type="http://schemas.openxmlformats.org/officeDocument/2006/relationships/hyperlink" Target="http://www.noaa.gov/oceans-coasts" TargetMode="External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noaa.gov/" TargetMode="External"/><Relationship Id="rId3" Type="http://schemas.openxmlformats.org/officeDocument/2006/relationships/image" Target="../media/image3.png"/><Relationship Id="rId4" Type="http://schemas.openxmlformats.org/officeDocument/2006/relationships/hyperlink" Target="http://www.noaa.gov/marine-aviation" TargetMode="External"/><Relationship Id="rId9" Type="http://schemas.openxmlformats.org/officeDocument/2006/relationships/image" Target="../media/image2.png"/><Relationship Id="rId15" Type="http://schemas.openxmlformats.org/officeDocument/2006/relationships/image" Target="../media/image9.png"/><Relationship Id="rId14" Type="http://schemas.openxmlformats.org/officeDocument/2006/relationships/hyperlink" Target="http://www.noaa.gov/weather" TargetMode="External"/><Relationship Id="rId5" Type="http://schemas.openxmlformats.org/officeDocument/2006/relationships/image" Target="../media/image8.png"/><Relationship Id="rId6" Type="http://schemas.openxmlformats.org/officeDocument/2006/relationships/hyperlink" Target="http://www.noaa.gov/research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://www.noaa.gov/satellites" TargetMode="Externa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hyperlink" Target="http://www.noaa.gov/oceans-coasts" TargetMode="External"/><Relationship Id="rId13" Type="http://schemas.openxmlformats.org/officeDocument/2006/relationships/image" Target="../media/image9.png"/><Relationship Id="rId12" Type="http://schemas.openxmlformats.org/officeDocument/2006/relationships/hyperlink" Target="http://www.noaa.gov/weather" TargetMode="External"/><Relationship Id="rId1" Type="http://schemas.openxmlformats.org/officeDocument/2006/relationships/slideMaster" Target="../slideMasters/slideMaster5.xml"/><Relationship Id="rId2" Type="http://schemas.openxmlformats.org/officeDocument/2006/relationships/hyperlink" Target="http://www.noaa.gov/marine-aviation" TargetMode="External"/><Relationship Id="rId3" Type="http://schemas.openxmlformats.org/officeDocument/2006/relationships/image" Target="../media/image8.png"/><Relationship Id="rId4" Type="http://schemas.openxmlformats.org/officeDocument/2006/relationships/hyperlink" Target="http://www.noaa.gov/research" TargetMode="External"/><Relationship Id="rId9" Type="http://schemas.openxmlformats.org/officeDocument/2006/relationships/image" Target="../media/image6.png"/><Relationship Id="rId15" Type="http://schemas.openxmlformats.org/officeDocument/2006/relationships/image" Target="../media/image10.png"/><Relationship Id="rId14" Type="http://schemas.openxmlformats.org/officeDocument/2006/relationships/hyperlink" Target="https://www.commerce.gov/" TargetMode="External"/><Relationship Id="rId17" Type="http://schemas.openxmlformats.org/officeDocument/2006/relationships/image" Target="../media/image12.png"/><Relationship Id="rId16" Type="http://schemas.openxmlformats.org/officeDocument/2006/relationships/hyperlink" Target="http://www.noaa.gov/" TargetMode="External"/><Relationship Id="rId5" Type="http://schemas.openxmlformats.org/officeDocument/2006/relationships/image" Target="../media/image5.png"/><Relationship Id="rId6" Type="http://schemas.openxmlformats.org/officeDocument/2006/relationships/hyperlink" Target="http://www.noaa.gov/satellites" TargetMode="External"/><Relationship Id="rId7" Type="http://schemas.openxmlformats.org/officeDocument/2006/relationships/image" Target="../media/image2.png"/><Relationship Id="rId8" Type="http://schemas.openxmlformats.org/officeDocument/2006/relationships/hyperlink" Target="http://www.noaa.gov/fisheries" TargetMode="Externa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hyperlink" Target="http://www.noaa.gov/oceans-coasts" TargetMode="External"/><Relationship Id="rId13" Type="http://schemas.openxmlformats.org/officeDocument/2006/relationships/image" Target="../media/image9.png"/><Relationship Id="rId12" Type="http://schemas.openxmlformats.org/officeDocument/2006/relationships/hyperlink" Target="http://www.noaa.gov/weather" TargetMode="External"/><Relationship Id="rId1" Type="http://schemas.openxmlformats.org/officeDocument/2006/relationships/slideMaster" Target="../slideMasters/slideMaster2.xml"/><Relationship Id="rId2" Type="http://schemas.openxmlformats.org/officeDocument/2006/relationships/hyperlink" Target="http://www.noaa.gov/marine-aviation" TargetMode="External"/><Relationship Id="rId3" Type="http://schemas.openxmlformats.org/officeDocument/2006/relationships/image" Target="../media/image8.png"/><Relationship Id="rId4" Type="http://schemas.openxmlformats.org/officeDocument/2006/relationships/hyperlink" Target="http://www.noaa.gov/research" TargetMode="External"/><Relationship Id="rId9" Type="http://schemas.openxmlformats.org/officeDocument/2006/relationships/image" Target="../media/image6.png"/><Relationship Id="rId15" Type="http://schemas.openxmlformats.org/officeDocument/2006/relationships/image" Target="../media/image10.png"/><Relationship Id="rId14" Type="http://schemas.openxmlformats.org/officeDocument/2006/relationships/hyperlink" Target="https://www.commerce.gov/" TargetMode="External"/><Relationship Id="rId17" Type="http://schemas.openxmlformats.org/officeDocument/2006/relationships/image" Target="../media/image12.png"/><Relationship Id="rId16" Type="http://schemas.openxmlformats.org/officeDocument/2006/relationships/hyperlink" Target="http://www.noaa.gov/" TargetMode="External"/><Relationship Id="rId5" Type="http://schemas.openxmlformats.org/officeDocument/2006/relationships/image" Target="../media/image5.png"/><Relationship Id="rId6" Type="http://schemas.openxmlformats.org/officeDocument/2006/relationships/hyperlink" Target="http://www.noaa.gov/satellites" TargetMode="External"/><Relationship Id="rId7" Type="http://schemas.openxmlformats.org/officeDocument/2006/relationships/image" Target="../media/image2.png"/><Relationship Id="rId8" Type="http://schemas.openxmlformats.org/officeDocument/2006/relationships/hyperlink" Target="http://www.noaa.gov/fisheries" TargetMode="Externa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hyperlink" Target="http://www.noaa.gov/oceans-coasts" TargetMode="External"/><Relationship Id="rId13" Type="http://schemas.openxmlformats.org/officeDocument/2006/relationships/image" Target="../media/image9.png"/><Relationship Id="rId12" Type="http://schemas.openxmlformats.org/officeDocument/2006/relationships/hyperlink" Target="http://www.noaa.gov/weather" TargetMode="External"/><Relationship Id="rId1" Type="http://schemas.openxmlformats.org/officeDocument/2006/relationships/slideMaster" Target="../slideMasters/slideMaster6.xml"/><Relationship Id="rId2" Type="http://schemas.openxmlformats.org/officeDocument/2006/relationships/hyperlink" Target="http://www.noaa.gov/marine-aviation" TargetMode="External"/><Relationship Id="rId3" Type="http://schemas.openxmlformats.org/officeDocument/2006/relationships/image" Target="../media/image8.png"/><Relationship Id="rId4" Type="http://schemas.openxmlformats.org/officeDocument/2006/relationships/hyperlink" Target="http://www.noaa.gov/research" TargetMode="External"/><Relationship Id="rId9" Type="http://schemas.openxmlformats.org/officeDocument/2006/relationships/image" Target="../media/image6.png"/><Relationship Id="rId15" Type="http://schemas.openxmlformats.org/officeDocument/2006/relationships/image" Target="../media/image10.png"/><Relationship Id="rId14" Type="http://schemas.openxmlformats.org/officeDocument/2006/relationships/hyperlink" Target="https://www.commerce.gov/" TargetMode="External"/><Relationship Id="rId17" Type="http://schemas.openxmlformats.org/officeDocument/2006/relationships/image" Target="../media/image12.png"/><Relationship Id="rId16" Type="http://schemas.openxmlformats.org/officeDocument/2006/relationships/hyperlink" Target="http://www.noaa.gov/" TargetMode="External"/><Relationship Id="rId5" Type="http://schemas.openxmlformats.org/officeDocument/2006/relationships/image" Target="../media/image5.png"/><Relationship Id="rId6" Type="http://schemas.openxmlformats.org/officeDocument/2006/relationships/hyperlink" Target="http://www.noaa.gov/satellites" TargetMode="External"/><Relationship Id="rId7" Type="http://schemas.openxmlformats.org/officeDocument/2006/relationships/image" Target="../media/image2.png"/><Relationship Id="rId8" Type="http://schemas.openxmlformats.org/officeDocument/2006/relationships/hyperlink" Target="http://www.noaa.gov/fisheries" TargetMode="Externa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k Blue">
  <p:cSld name="Dk Blu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2"/>
          <p:cNvSpPr/>
          <p:nvPr/>
        </p:nvSpPr>
        <p:spPr>
          <a:xfrm>
            <a:off x="509331" y="-16844"/>
            <a:ext cx="11641127" cy="42671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32"/>
          <p:cNvSpPr/>
          <p:nvPr>
            <p:ph idx="2" type="pic"/>
          </p:nvPr>
        </p:nvSpPr>
        <p:spPr>
          <a:xfrm>
            <a:off x="550102" y="4267200"/>
            <a:ext cx="11638772" cy="25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32"/>
          <p:cNvSpPr txBox="1"/>
          <p:nvPr>
            <p:ph idx="1" type="body"/>
          </p:nvPr>
        </p:nvSpPr>
        <p:spPr>
          <a:xfrm>
            <a:off x="887028" y="2718817"/>
            <a:ext cx="1828800" cy="96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spcBef>
                <a:spcPts val="360"/>
              </a:spcBef>
              <a:spcAft>
                <a:spcPts val="0"/>
              </a:spcAft>
              <a:buClr>
                <a:srgbClr val="D6F5F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2"/>
          <p:cNvSpPr txBox="1"/>
          <p:nvPr>
            <p:ph idx="3" type="body"/>
          </p:nvPr>
        </p:nvSpPr>
        <p:spPr>
          <a:xfrm>
            <a:off x="893115" y="3695782"/>
            <a:ext cx="1822713" cy="3081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spcBef>
                <a:spcPts val="320"/>
              </a:spcBef>
              <a:spcAft>
                <a:spcPts val="0"/>
              </a:spcAft>
              <a:buClr>
                <a:srgbClr val="D6F5F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2"/>
          <p:cNvSpPr txBox="1"/>
          <p:nvPr>
            <p:ph idx="4" type="body"/>
          </p:nvPr>
        </p:nvSpPr>
        <p:spPr>
          <a:xfrm>
            <a:off x="3352800" y="768746"/>
            <a:ext cx="8128000" cy="13585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2"/>
          <p:cNvSpPr txBox="1"/>
          <p:nvPr>
            <p:ph idx="5" type="body"/>
          </p:nvPr>
        </p:nvSpPr>
        <p:spPr>
          <a:xfrm>
            <a:off x="3353382" y="2262188"/>
            <a:ext cx="8123355" cy="9382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32"/>
          <p:cNvSpPr txBox="1"/>
          <p:nvPr>
            <p:ph idx="6" type="body"/>
          </p:nvPr>
        </p:nvSpPr>
        <p:spPr>
          <a:xfrm>
            <a:off x="3352800" y="3311238"/>
            <a:ext cx="8128000" cy="6927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C4EDF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6" name="Google Shape;16;p32"/>
          <p:cNvCxnSpPr/>
          <p:nvPr/>
        </p:nvCxnSpPr>
        <p:spPr>
          <a:xfrm>
            <a:off x="3047999" y="609600"/>
            <a:ext cx="0" cy="3473450"/>
          </a:xfrm>
          <a:prstGeom prst="straightConnector1">
            <a:avLst/>
          </a:prstGeom>
          <a:noFill/>
          <a:ln cap="flat" cmpd="sng" w="12700">
            <a:solidFill>
              <a:srgbClr val="3FA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7" name="Google Shape;17;p32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175" y="226996"/>
            <a:ext cx="2538119" cy="25131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oogle Shape;18;p32"/>
          <p:cNvGrpSpPr/>
          <p:nvPr/>
        </p:nvGrpSpPr>
        <p:grpSpPr>
          <a:xfrm>
            <a:off x="-40517" y="0"/>
            <a:ext cx="629920" cy="6858000"/>
            <a:chOff x="-15240" y="0"/>
            <a:chExt cx="472440" cy="6858000"/>
          </a:xfrm>
        </p:grpSpPr>
        <p:sp>
          <p:nvSpPr>
            <p:cNvPr id="19" name="Google Shape;19;p32"/>
            <p:cNvSpPr/>
            <p:nvPr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32"/>
            <p:cNvSpPr/>
            <p:nvPr/>
          </p:nvSpPr>
          <p:spPr>
            <a:xfrm>
              <a:off x="16002" y="3197352"/>
              <a:ext cx="409956" cy="1069848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jacqui.fenner\Desktop\PTT templates\images\noaa icons\noaa_icons-04.png" id="21" name="Google Shape;21;p32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5.png" id="22" name="Google Shape;22;p32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6.png" id="23" name="Google Shape;23;p32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7.png" id="24" name="Google Shape;24;p32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8.png" id="25" name="Google Shape;25;p32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10.png" id="26" name="Google Shape;26;p32">
              <a:hlinkClick r:id="rId14"/>
            </p:cNvPr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7" name="Google Shape;27;p32"/>
            <p:cNvGrpSpPr/>
            <p:nvPr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28" name="Google Shape;28;p32"/>
              <p:cNvGrpSpPr/>
              <p:nvPr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29" name="Google Shape;29;p32"/>
                <p:cNvCxnSpPr/>
                <p:nvPr/>
              </p:nvCxnSpPr>
              <p:spPr>
                <a:xfrm>
                  <a:off x="15148" y="42672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" name="Google Shape;30;p32"/>
                <p:cNvCxnSpPr/>
                <p:nvPr/>
              </p:nvCxnSpPr>
              <p:spPr>
                <a:xfrm>
                  <a:off x="15148" y="32004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1" name="Google Shape;31;p32"/>
                <p:cNvCxnSpPr/>
                <p:nvPr/>
              </p:nvCxnSpPr>
              <p:spPr>
                <a:xfrm>
                  <a:off x="15148" y="21336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2" name="Google Shape;32;p32"/>
                <p:cNvCxnSpPr/>
                <p:nvPr/>
              </p:nvCxnSpPr>
              <p:spPr>
                <a:xfrm>
                  <a:off x="15148" y="53340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3" name="Google Shape;33;p32"/>
                <p:cNvCxnSpPr/>
                <p:nvPr/>
              </p:nvCxnSpPr>
              <p:spPr>
                <a:xfrm>
                  <a:off x="15148" y="10668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4" name="Google Shape;34;p32"/>
                <p:cNvCxnSpPr/>
                <p:nvPr/>
              </p:nvCxnSpPr>
              <p:spPr>
                <a:xfrm>
                  <a:off x="15148" y="64008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35" name="Google Shape;35;p32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>
                    <a:alpha val="40000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Wide Pic Bottom">
  <p:cSld name="1 Column, Wide Pic Bottom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2"/>
          <p:cNvSpPr/>
          <p:nvPr>
            <p:ph idx="2" type="pic"/>
          </p:nvPr>
        </p:nvSpPr>
        <p:spPr>
          <a:xfrm>
            <a:off x="1016000" y="4419600"/>
            <a:ext cx="10562379" cy="1752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42"/>
          <p:cNvSpPr txBox="1"/>
          <p:nvPr>
            <p:ph idx="1" type="body"/>
          </p:nvPr>
        </p:nvSpPr>
        <p:spPr>
          <a:xfrm>
            <a:off x="1003851" y="1219200"/>
            <a:ext cx="10578549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42"/>
          <p:cNvSpPr txBox="1"/>
          <p:nvPr>
            <p:ph type="title"/>
          </p:nvPr>
        </p:nvSpPr>
        <p:spPr>
          <a:xfrm>
            <a:off x="1003851" y="274638"/>
            <a:ext cx="8546549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Image result for nesdis star" id="170" name="Google Shape;170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53601" y="152400"/>
            <a:ext cx="1051153" cy="788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">
  <p:cSld name="2 Column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3"/>
          <p:cNvSpPr txBox="1"/>
          <p:nvPr>
            <p:ph type="title"/>
          </p:nvPr>
        </p:nvSpPr>
        <p:spPr>
          <a:xfrm>
            <a:off x="1003851" y="274638"/>
            <a:ext cx="8546549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43"/>
          <p:cNvSpPr txBox="1"/>
          <p:nvPr>
            <p:ph idx="1" type="body"/>
          </p:nvPr>
        </p:nvSpPr>
        <p:spPr>
          <a:xfrm>
            <a:off x="1016000" y="1219200"/>
            <a:ext cx="4990549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p43"/>
          <p:cNvSpPr txBox="1"/>
          <p:nvPr>
            <p:ph idx="2" type="body"/>
          </p:nvPr>
        </p:nvSpPr>
        <p:spPr>
          <a:xfrm>
            <a:off x="6604000" y="1219200"/>
            <a:ext cx="4990549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 result for nesdis star" id="175" name="Google Shape;17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53601" y="152400"/>
            <a:ext cx="1051153" cy="788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, 2 Pic">
  <p:cSld name="2 Column, 2 Pic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4"/>
          <p:cNvSpPr txBox="1"/>
          <p:nvPr>
            <p:ph type="title"/>
          </p:nvPr>
        </p:nvSpPr>
        <p:spPr>
          <a:xfrm>
            <a:off x="1003851" y="274638"/>
            <a:ext cx="8648149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44"/>
          <p:cNvSpPr/>
          <p:nvPr>
            <p:ph idx="2" type="pic"/>
          </p:nvPr>
        </p:nvSpPr>
        <p:spPr>
          <a:xfrm>
            <a:off x="1016001" y="1219200"/>
            <a:ext cx="4978400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p44"/>
          <p:cNvSpPr/>
          <p:nvPr>
            <p:ph idx="3" type="pic"/>
          </p:nvPr>
        </p:nvSpPr>
        <p:spPr>
          <a:xfrm>
            <a:off x="6604000" y="1219200"/>
            <a:ext cx="4978400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44"/>
          <p:cNvSpPr txBox="1"/>
          <p:nvPr>
            <p:ph idx="1" type="body"/>
          </p:nvPr>
        </p:nvSpPr>
        <p:spPr>
          <a:xfrm>
            <a:off x="1003851" y="3048000"/>
            <a:ext cx="4990549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" name="Google Shape;181;p44"/>
          <p:cNvSpPr txBox="1"/>
          <p:nvPr>
            <p:ph idx="4" type="body"/>
          </p:nvPr>
        </p:nvSpPr>
        <p:spPr>
          <a:xfrm>
            <a:off x="6604000" y="3048000"/>
            <a:ext cx="4990549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 result for nesdis star" id="182" name="Google Shape;182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53601" y="152400"/>
            <a:ext cx="1051153" cy="788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5"/>
          <p:cNvSpPr txBox="1"/>
          <p:nvPr>
            <p:ph type="title"/>
          </p:nvPr>
        </p:nvSpPr>
        <p:spPr>
          <a:xfrm>
            <a:off x="1003851" y="274638"/>
            <a:ext cx="8343349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45"/>
          <p:cNvSpPr txBox="1"/>
          <p:nvPr>
            <p:ph idx="1" type="body"/>
          </p:nvPr>
        </p:nvSpPr>
        <p:spPr>
          <a:xfrm>
            <a:off x="1003851" y="1219200"/>
            <a:ext cx="3263349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45"/>
          <p:cNvSpPr txBox="1"/>
          <p:nvPr>
            <p:ph idx="2" type="body"/>
          </p:nvPr>
        </p:nvSpPr>
        <p:spPr>
          <a:xfrm>
            <a:off x="8331200" y="1219200"/>
            <a:ext cx="3263349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" name="Google Shape;187;p45"/>
          <p:cNvSpPr txBox="1"/>
          <p:nvPr>
            <p:ph idx="3" type="body"/>
          </p:nvPr>
        </p:nvSpPr>
        <p:spPr>
          <a:xfrm>
            <a:off x="4667526" y="1219200"/>
            <a:ext cx="3263349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 result for nesdis star" id="188" name="Google Shape;188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53601" y="152400"/>
            <a:ext cx="1051153" cy="788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, 3 Pic">
  <p:cSld name="3 Column, 3 Pic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6"/>
          <p:cNvSpPr txBox="1"/>
          <p:nvPr>
            <p:ph type="title"/>
          </p:nvPr>
        </p:nvSpPr>
        <p:spPr>
          <a:xfrm>
            <a:off x="1003851" y="274638"/>
            <a:ext cx="8444949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46"/>
          <p:cNvSpPr/>
          <p:nvPr>
            <p:ph idx="2" type="pic"/>
          </p:nvPr>
        </p:nvSpPr>
        <p:spPr>
          <a:xfrm>
            <a:off x="1016000" y="1219200"/>
            <a:ext cx="3247251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46"/>
          <p:cNvSpPr/>
          <p:nvPr>
            <p:ph idx="3" type="pic"/>
          </p:nvPr>
        </p:nvSpPr>
        <p:spPr>
          <a:xfrm>
            <a:off x="4677549" y="1219200"/>
            <a:ext cx="3247251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Google Shape;193;p46"/>
          <p:cNvSpPr/>
          <p:nvPr>
            <p:ph idx="4" type="pic"/>
          </p:nvPr>
        </p:nvSpPr>
        <p:spPr>
          <a:xfrm>
            <a:off x="8335149" y="1219200"/>
            <a:ext cx="3247251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p46"/>
          <p:cNvSpPr txBox="1"/>
          <p:nvPr>
            <p:ph idx="1" type="body"/>
          </p:nvPr>
        </p:nvSpPr>
        <p:spPr>
          <a:xfrm>
            <a:off x="1003851" y="3048000"/>
            <a:ext cx="3263349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5" name="Google Shape;195;p46"/>
          <p:cNvSpPr txBox="1"/>
          <p:nvPr>
            <p:ph idx="5" type="body"/>
          </p:nvPr>
        </p:nvSpPr>
        <p:spPr>
          <a:xfrm>
            <a:off x="8331200" y="3048000"/>
            <a:ext cx="3263349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6" name="Google Shape;196;p46"/>
          <p:cNvSpPr txBox="1"/>
          <p:nvPr>
            <p:ph idx="6" type="body"/>
          </p:nvPr>
        </p:nvSpPr>
        <p:spPr>
          <a:xfrm>
            <a:off x="4667526" y="3048000"/>
            <a:ext cx="3263349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 result for nesdis star" id="197" name="Google Shape;197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53601" y="152400"/>
            <a:ext cx="1051153" cy="788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Lg Pic">
  <p:cSld name="1 Lg Pic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7"/>
          <p:cNvSpPr txBox="1"/>
          <p:nvPr>
            <p:ph type="title"/>
          </p:nvPr>
        </p:nvSpPr>
        <p:spPr>
          <a:xfrm>
            <a:off x="1003851" y="274638"/>
            <a:ext cx="8444949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47"/>
          <p:cNvSpPr/>
          <p:nvPr>
            <p:ph idx="2" type="pic"/>
          </p:nvPr>
        </p:nvSpPr>
        <p:spPr>
          <a:xfrm>
            <a:off x="1016000" y="1219200"/>
            <a:ext cx="10566400" cy="4953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Image result for nesdis star" id="201" name="Google Shape;201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53601" y="152400"/>
            <a:ext cx="1051153" cy="788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k Blue">
  <p:cSld name="Dk Blue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9"/>
          <p:cNvSpPr/>
          <p:nvPr/>
        </p:nvSpPr>
        <p:spPr>
          <a:xfrm>
            <a:off x="547747" y="0"/>
            <a:ext cx="11644253" cy="64492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5" name="Google Shape;205;p49"/>
          <p:cNvGrpSpPr/>
          <p:nvPr/>
        </p:nvGrpSpPr>
        <p:grpSpPr>
          <a:xfrm>
            <a:off x="-40517" y="0"/>
            <a:ext cx="629920" cy="6858000"/>
            <a:chOff x="-15240" y="0"/>
            <a:chExt cx="472440" cy="6858000"/>
          </a:xfrm>
        </p:grpSpPr>
        <p:sp>
          <p:nvSpPr>
            <p:cNvPr id="206" name="Google Shape;206;p49"/>
            <p:cNvSpPr/>
            <p:nvPr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49"/>
            <p:cNvSpPr/>
            <p:nvPr/>
          </p:nvSpPr>
          <p:spPr>
            <a:xfrm>
              <a:off x="16002" y="3197352"/>
              <a:ext cx="409956" cy="1069848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jacqui.fenner\Desktop\PTT templates\images\noaa icons\noaa_icons-04.png" id="208" name="Google Shape;208;p49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5.png" id="209" name="Google Shape;209;p49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6.png" id="210" name="Google Shape;210;p49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7.png" id="211" name="Google Shape;211;p49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8.png" id="212" name="Google Shape;212;p49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10.png" id="213" name="Google Shape;213;p49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14" name="Google Shape;214;p49"/>
            <p:cNvGrpSpPr/>
            <p:nvPr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215" name="Google Shape;215;p49"/>
              <p:cNvGrpSpPr/>
              <p:nvPr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216" name="Google Shape;216;p49"/>
                <p:cNvCxnSpPr/>
                <p:nvPr/>
              </p:nvCxnSpPr>
              <p:spPr>
                <a:xfrm>
                  <a:off x="15148" y="42672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7" name="Google Shape;217;p49"/>
                <p:cNvCxnSpPr/>
                <p:nvPr/>
              </p:nvCxnSpPr>
              <p:spPr>
                <a:xfrm>
                  <a:off x="15148" y="32004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8" name="Google Shape;218;p49"/>
                <p:cNvCxnSpPr/>
                <p:nvPr/>
              </p:nvCxnSpPr>
              <p:spPr>
                <a:xfrm>
                  <a:off x="15148" y="21336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9" name="Google Shape;219;p49"/>
                <p:cNvCxnSpPr/>
                <p:nvPr/>
              </p:nvCxnSpPr>
              <p:spPr>
                <a:xfrm>
                  <a:off x="15148" y="53340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0" name="Google Shape;220;p49"/>
                <p:cNvCxnSpPr/>
                <p:nvPr/>
              </p:nvCxnSpPr>
              <p:spPr>
                <a:xfrm>
                  <a:off x="15148" y="10668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1" name="Google Shape;221;p49"/>
                <p:cNvCxnSpPr/>
                <p:nvPr/>
              </p:nvCxnSpPr>
              <p:spPr>
                <a:xfrm>
                  <a:off x="15148" y="64008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222" name="Google Shape;222;p49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>
                    <a:alpha val="40000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223" name="Google Shape;223;p49"/>
          <p:cNvSpPr txBox="1"/>
          <p:nvPr>
            <p:ph type="title"/>
          </p:nvPr>
        </p:nvSpPr>
        <p:spPr>
          <a:xfrm>
            <a:off x="1016000" y="1066800"/>
            <a:ext cx="10578551" cy="1295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4" name="Google Shape;224;p49"/>
          <p:cNvSpPr/>
          <p:nvPr/>
        </p:nvSpPr>
        <p:spPr>
          <a:xfrm>
            <a:off x="0" y="6400801"/>
            <a:ext cx="12192000" cy="4572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9"/>
          <p:cNvSpPr txBox="1"/>
          <p:nvPr/>
        </p:nvSpPr>
        <p:spPr>
          <a:xfrm>
            <a:off x="1930400" y="6551712"/>
            <a:ext cx="9652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Department of Commerce  //  National Oceanic and Atmospheric Administration  //</a:t>
            </a:r>
            <a:r>
              <a:rPr lang="en-US" sz="1000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000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fld id="{00000000-1234-1234-1234-123412341234}" type="slidenum">
              <a:rPr lang="en-US" sz="1000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000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G:\STALL\ST Comms\Templates &amp; Resources\Logos\Other Emblems\DOC Logo\DOC Color.png" id="226" name="Google Shape;226;p49">
            <a:hlinkClick r:id="rId14"/>
          </p:cNvPr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04800" y="6443457"/>
            <a:ext cx="495851" cy="371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49">
            <a:hlinkClick r:id="rId16"/>
          </p:cNvPr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853103" y="6449252"/>
            <a:ext cx="480397" cy="3602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nesdis star" id="228" name="Google Shape;228;p49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9855200" y="152401"/>
            <a:ext cx="1079672" cy="809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t Blue">
  <p:cSld name="Lt Blue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0"/>
          <p:cNvSpPr/>
          <p:nvPr/>
        </p:nvSpPr>
        <p:spPr>
          <a:xfrm>
            <a:off x="547747" y="0"/>
            <a:ext cx="11644253" cy="6449252"/>
          </a:xfrm>
          <a:prstGeom prst="rect">
            <a:avLst/>
          </a:prstGeom>
          <a:solidFill>
            <a:srgbClr val="93D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1" name="Google Shape;231;p50"/>
          <p:cNvGrpSpPr/>
          <p:nvPr/>
        </p:nvGrpSpPr>
        <p:grpSpPr>
          <a:xfrm>
            <a:off x="-40517" y="0"/>
            <a:ext cx="629920" cy="6858000"/>
            <a:chOff x="-15240" y="0"/>
            <a:chExt cx="472440" cy="6858000"/>
          </a:xfrm>
        </p:grpSpPr>
        <p:sp>
          <p:nvSpPr>
            <p:cNvPr id="232" name="Google Shape;232;p50"/>
            <p:cNvSpPr/>
            <p:nvPr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50"/>
            <p:cNvSpPr/>
            <p:nvPr/>
          </p:nvSpPr>
          <p:spPr>
            <a:xfrm>
              <a:off x="16002" y="3197352"/>
              <a:ext cx="409956" cy="1069848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jacqui.fenner\Desktop\PTT templates\images\noaa icons\noaa_icons-04.png" id="234" name="Google Shape;234;p50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5.png" id="235" name="Google Shape;235;p50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6.png" id="236" name="Google Shape;236;p50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7.png" id="237" name="Google Shape;237;p50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8.png" id="238" name="Google Shape;238;p50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10.png" id="239" name="Google Shape;239;p50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0" name="Google Shape;240;p50"/>
            <p:cNvGrpSpPr/>
            <p:nvPr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241" name="Google Shape;241;p50"/>
              <p:cNvGrpSpPr/>
              <p:nvPr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242" name="Google Shape;242;p50"/>
                <p:cNvCxnSpPr/>
                <p:nvPr/>
              </p:nvCxnSpPr>
              <p:spPr>
                <a:xfrm>
                  <a:off x="15148" y="42672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3" name="Google Shape;243;p50"/>
                <p:cNvCxnSpPr/>
                <p:nvPr/>
              </p:nvCxnSpPr>
              <p:spPr>
                <a:xfrm>
                  <a:off x="15148" y="32004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4" name="Google Shape;244;p50"/>
                <p:cNvCxnSpPr/>
                <p:nvPr/>
              </p:nvCxnSpPr>
              <p:spPr>
                <a:xfrm>
                  <a:off x="15148" y="21336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5" name="Google Shape;245;p50"/>
                <p:cNvCxnSpPr/>
                <p:nvPr/>
              </p:nvCxnSpPr>
              <p:spPr>
                <a:xfrm>
                  <a:off x="15148" y="53340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6" name="Google Shape;246;p50"/>
                <p:cNvCxnSpPr/>
                <p:nvPr/>
              </p:nvCxnSpPr>
              <p:spPr>
                <a:xfrm>
                  <a:off x="15148" y="10668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7" name="Google Shape;247;p50"/>
                <p:cNvCxnSpPr/>
                <p:nvPr/>
              </p:nvCxnSpPr>
              <p:spPr>
                <a:xfrm>
                  <a:off x="15148" y="64008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248" name="Google Shape;248;p50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>
                    <a:alpha val="40000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249" name="Google Shape;249;p50"/>
          <p:cNvSpPr txBox="1"/>
          <p:nvPr>
            <p:ph type="title"/>
          </p:nvPr>
        </p:nvSpPr>
        <p:spPr>
          <a:xfrm>
            <a:off x="1016001" y="1066800"/>
            <a:ext cx="10526097" cy="1295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B4596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B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0" name="Google Shape;250;p50"/>
          <p:cNvSpPr/>
          <p:nvPr/>
        </p:nvSpPr>
        <p:spPr>
          <a:xfrm>
            <a:off x="0" y="6400801"/>
            <a:ext cx="12192000" cy="4572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:\STALL\ST Comms\Templates &amp; Resources\Logos\Other Emblems\DOC Logo\DOC Color.png" id="251" name="Google Shape;251;p50">
            <a:hlinkClick r:id="rId14"/>
          </p:cNvPr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04800" y="6443457"/>
            <a:ext cx="495851" cy="371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50">
            <a:hlinkClick r:id="rId16"/>
          </p:cNvPr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853103" y="6449252"/>
            <a:ext cx="480397" cy="360298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50"/>
          <p:cNvSpPr txBox="1"/>
          <p:nvPr/>
        </p:nvSpPr>
        <p:spPr>
          <a:xfrm>
            <a:off x="1930400" y="6551712"/>
            <a:ext cx="9652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Department of Commerce  //  National Oceanic and Atmospheric Administration  //</a:t>
            </a:r>
            <a:r>
              <a:rPr lang="en-US" sz="1000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000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fld id="{00000000-1234-1234-1234-123412341234}" type="slidenum">
              <a:rPr lang="en-US" sz="1000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000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, Small Pic">
  <p:cSld name="2 Column, Small Pic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2"/>
          <p:cNvSpPr txBox="1"/>
          <p:nvPr>
            <p:ph type="title"/>
          </p:nvPr>
        </p:nvSpPr>
        <p:spPr>
          <a:xfrm>
            <a:off x="1003851" y="274638"/>
            <a:ext cx="10578549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52"/>
          <p:cNvSpPr/>
          <p:nvPr>
            <p:ph idx="2" type="pic"/>
          </p:nvPr>
        </p:nvSpPr>
        <p:spPr>
          <a:xfrm>
            <a:off x="6604000" y="1219200"/>
            <a:ext cx="4978400" cy="198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-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52"/>
          <p:cNvSpPr txBox="1"/>
          <p:nvPr>
            <p:ph idx="1" type="body"/>
          </p:nvPr>
        </p:nvSpPr>
        <p:spPr>
          <a:xfrm>
            <a:off x="1003851" y="1219200"/>
            <a:ext cx="4990549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-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52"/>
          <p:cNvSpPr txBox="1"/>
          <p:nvPr>
            <p:ph idx="3" type="body"/>
          </p:nvPr>
        </p:nvSpPr>
        <p:spPr>
          <a:xfrm>
            <a:off x="6604000" y="3429000"/>
            <a:ext cx="4990549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-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" type="obj">
  <p:cSld name="OBJECT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3"/>
          <p:cNvSpPr txBox="1"/>
          <p:nvPr>
            <p:ph type="title"/>
          </p:nvPr>
        </p:nvSpPr>
        <p:spPr>
          <a:xfrm>
            <a:off x="1003851" y="274638"/>
            <a:ext cx="10578549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53"/>
          <p:cNvSpPr txBox="1"/>
          <p:nvPr>
            <p:ph idx="1" type="body"/>
          </p:nvPr>
        </p:nvSpPr>
        <p:spPr>
          <a:xfrm>
            <a:off x="1003851" y="1219200"/>
            <a:ext cx="10578549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-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t Blue">
  <p:cSld name="Lt Blu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6"/>
          <p:cNvSpPr/>
          <p:nvPr/>
        </p:nvSpPr>
        <p:spPr>
          <a:xfrm>
            <a:off x="547747" y="1"/>
            <a:ext cx="11644253" cy="4267199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36"/>
          <p:cNvSpPr/>
          <p:nvPr>
            <p:ph idx="2" type="pic"/>
          </p:nvPr>
        </p:nvSpPr>
        <p:spPr>
          <a:xfrm>
            <a:off x="547747" y="4267200"/>
            <a:ext cx="11641127" cy="25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6"/>
          <p:cNvSpPr txBox="1"/>
          <p:nvPr>
            <p:ph idx="1" type="body"/>
          </p:nvPr>
        </p:nvSpPr>
        <p:spPr>
          <a:xfrm>
            <a:off x="3352800" y="762314"/>
            <a:ext cx="8128000" cy="13712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880"/>
              </a:spcBef>
              <a:spcAft>
                <a:spcPts val="0"/>
              </a:spcAft>
              <a:buClr>
                <a:srgbClr val="0B4596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B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36"/>
          <p:cNvSpPr txBox="1"/>
          <p:nvPr>
            <p:ph idx="3" type="body"/>
          </p:nvPr>
        </p:nvSpPr>
        <p:spPr>
          <a:xfrm>
            <a:off x="1015999" y="2602688"/>
            <a:ext cx="1828800" cy="9568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0B4596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36"/>
          <p:cNvSpPr txBox="1"/>
          <p:nvPr>
            <p:ph idx="4" type="body"/>
          </p:nvPr>
        </p:nvSpPr>
        <p:spPr>
          <a:xfrm>
            <a:off x="1033699" y="3734113"/>
            <a:ext cx="1727199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0099D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2" name="Google Shape;42;p36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200" y="533401"/>
            <a:ext cx="2349515" cy="2133913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36"/>
          <p:cNvSpPr txBox="1"/>
          <p:nvPr>
            <p:ph idx="5" type="body"/>
          </p:nvPr>
        </p:nvSpPr>
        <p:spPr>
          <a:xfrm>
            <a:off x="3353382" y="3316288"/>
            <a:ext cx="8123355" cy="798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44" name="Google Shape;44;p36"/>
          <p:cNvCxnSpPr/>
          <p:nvPr/>
        </p:nvCxnSpPr>
        <p:spPr>
          <a:xfrm>
            <a:off x="3047999" y="609913"/>
            <a:ext cx="0" cy="3473450"/>
          </a:xfrm>
          <a:prstGeom prst="straightConnector1">
            <a:avLst/>
          </a:prstGeom>
          <a:noFill/>
          <a:ln cap="flat" cmpd="sng" w="12700">
            <a:solidFill>
              <a:srgbClr val="3FA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5" name="Google Shape;45;p36"/>
          <p:cNvGrpSpPr/>
          <p:nvPr/>
        </p:nvGrpSpPr>
        <p:grpSpPr>
          <a:xfrm>
            <a:off x="-40517" y="0"/>
            <a:ext cx="629920" cy="6858000"/>
            <a:chOff x="-15240" y="0"/>
            <a:chExt cx="472440" cy="6858000"/>
          </a:xfrm>
        </p:grpSpPr>
        <p:sp>
          <p:nvSpPr>
            <p:cNvPr id="46" name="Google Shape;46;p36"/>
            <p:cNvSpPr/>
            <p:nvPr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36"/>
            <p:cNvSpPr/>
            <p:nvPr/>
          </p:nvSpPr>
          <p:spPr>
            <a:xfrm>
              <a:off x="16002" y="3197352"/>
              <a:ext cx="409956" cy="1069848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jacqui.fenner\Desktop\PTT templates\images\noaa icons\noaa_icons-04.png" id="48" name="Google Shape;48;p36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5.png" id="49" name="Google Shape;49;p36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6.png" id="50" name="Google Shape;50;p36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7.png" id="51" name="Google Shape;51;p36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8.png" id="52" name="Google Shape;52;p36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10.png" id="53" name="Google Shape;53;p36">
              <a:hlinkClick r:id="rId14"/>
            </p:cNvPr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4" name="Google Shape;54;p36"/>
            <p:cNvGrpSpPr/>
            <p:nvPr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55" name="Google Shape;55;p36"/>
              <p:cNvGrpSpPr/>
              <p:nvPr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56" name="Google Shape;56;p36"/>
                <p:cNvCxnSpPr/>
                <p:nvPr/>
              </p:nvCxnSpPr>
              <p:spPr>
                <a:xfrm>
                  <a:off x="15148" y="42672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7" name="Google Shape;57;p36"/>
                <p:cNvCxnSpPr/>
                <p:nvPr/>
              </p:nvCxnSpPr>
              <p:spPr>
                <a:xfrm>
                  <a:off x="15148" y="32004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8" name="Google Shape;58;p36"/>
                <p:cNvCxnSpPr/>
                <p:nvPr/>
              </p:nvCxnSpPr>
              <p:spPr>
                <a:xfrm>
                  <a:off x="15148" y="21336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9" name="Google Shape;59;p36"/>
                <p:cNvCxnSpPr/>
                <p:nvPr/>
              </p:nvCxnSpPr>
              <p:spPr>
                <a:xfrm>
                  <a:off x="15148" y="53340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0" name="Google Shape;60;p36"/>
                <p:cNvCxnSpPr/>
                <p:nvPr/>
              </p:nvCxnSpPr>
              <p:spPr>
                <a:xfrm>
                  <a:off x="15148" y="10668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1" name="Google Shape;61;p36"/>
                <p:cNvCxnSpPr/>
                <p:nvPr/>
              </p:nvCxnSpPr>
              <p:spPr>
                <a:xfrm>
                  <a:off x="15148" y="64008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62" name="Google Shape;62;p36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>
                    <a:alpha val="40000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63" name="Google Shape;63;p36"/>
          <p:cNvSpPr txBox="1"/>
          <p:nvPr>
            <p:ph idx="6" type="body"/>
          </p:nvPr>
        </p:nvSpPr>
        <p:spPr>
          <a:xfrm>
            <a:off x="3353382" y="2262188"/>
            <a:ext cx="8123355" cy="9382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Tall Pic Right">
  <p:cSld name="1 Column, Tall Pic Righ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4"/>
          <p:cNvSpPr txBox="1"/>
          <p:nvPr>
            <p:ph type="title"/>
          </p:nvPr>
        </p:nvSpPr>
        <p:spPr>
          <a:xfrm>
            <a:off x="1003851" y="274638"/>
            <a:ext cx="10578549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54"/>
          <p:cNvSpPr/>
          <p:nvPr>
            <p:ph idx="2" type="pic"/>
          </p:nvPr>
        </p:nvSpPr>
        <p:spPr>
          <a:xfrm>
            <a:off x="8128000" y="1219200"/>
            <a:ext cx="3454400" cy="4953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-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0" name="Google Shape;290;p54"/>
          <p:cNvSpPr txBox="1"/>
          <p:nvPr>
            <p:ph idx="1" type="body"/>
          </p:nvPr>
        </p:nvSpPr>
        <p:spPr>
          <a:xfrm>
            <a:off x="1003851" y="1219200"/>
            <a:ext cx="6920949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-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Tall Pic Left">
  <p:cSld name="1 Column, Tall Pic Left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5"/>
          <p:cNvSpPr txBox="1"/>
          <p:nvPr>
            <p:ph type="title"/>
          </p:nvPr>
        </p:nvSpPr>
        <p:spPr>
          <a:xfrm>
            <a:off x="1003851" y="274638"/>
            <a:ext cx="10578549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55"/>
          <p:cNvSpPr/>
          <p:nvPr>
            <p:ph idx="2" type="pic"/>
          </p:nvPr>
        </p:nvSpPr>
        <p:spPr>
          <a:xfrm>
            <a:off x="1016000" y="1219200"/>
            <a:ext cx="3454400" cy="4953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-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55"/>
          <p:cNvSpPr txBox="1"/>
          <p:nvPr>
            <p:ph idx="1" type="body"/>
          </p:nvPr>
        </p:nvSpPr>
        <p:spPr>
          <a:xfrm>
            <a:off x="4673600" y="1219200"/>
            <a:ext cx="6920949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-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Wide Pic Top">
  <p:cSld name="1 Column, Wide Pic Top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6"/>
          <p:cNvSpPr/>
          <p:nvPr>
            <p:ph idx="2" type="pic"/>
          </p:nvPr>
        </p:nvSpPr>
        <p:spPr>
          <a:xfrm>
            <a:off x="1016000" y="1219200"/>
            <a:ext cx="10562379" cy="1752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-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56"/>
          <p:cNvSpPr txBox="1"/>
          <p:nvPr>
            <p:ph idx="1" type="body"/>
          </p:nvPr>
        </p:nvSpPr>
        <p:spPr>
          <a:xfrm>
            <a:off x="1003851" y="3124200"/>
            <a:ext cx="10578549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-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8" name="Google Shape;298;p56"/>
          <p:cNvSpPr txBox="1"/>
          <p:nvPr>
            <p:ph type="title"/>
          </p:nvPr>
        </p:nvSpPr>
        <p:spPr>
          <a:xfrm>
            <a:off x="1003851" y="274638"/>
            <a:ext cx="10578549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Wide Pic Bottom">
  <p:cSld name="1 Column, Wide Pic Bottom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7"/>
          <p:cNvSpPr/>
          <p:nvPr>
            <p:ph idx="2" type="pic"/>
          </p:nvPr>
        </p:nvSpPr>
        <p:spPr>
          <a:xfrm>
            <a:off x="1016000" y="4419600"/>
            <a:ext cx="10562379" cy="1752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-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57"/>
          <p:cNvSpPr txBox="1"/>
          <p:nvPr>
            <p:ph idx="1" type="body"/>
          </p:nvPr>
        </p:nvSpPr>
        <p:spPr>
          <a:xfrm>
            <a:off x="1003851" y="1219200"/>
            <a:ext cx="10578549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-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2" name="Google Shape;302;p57"/>
          <p:cNvSpPr txBox="1"/>
          <p:nvPr>
            <p:ph type="title"/>
          </p:nvPr>
        </p:nvSpPr>
        <p:spPr>
          <a:xfrm>
            <a:off x="1003851" y="274638"/>
            <a:ext cx="10578549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">
  <p:cSld name="2 Column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8"/>
          <p:cNvSpPr txBox="1"/>
          <p:nvPr>
            <p:ph type="title"/>
          </p:nvPr>
        </p:nvSpPr>
        <p:spPr>
          <a:xfrm>
            <a:off x="1003851" y="274638"/>
            <a:ext cx="10578549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58"/>
          <p:cNvSpPr txBox="1"/>
          <p:nvPr>
            <p:ph idx="1" type="body"/>
          </p:nvPr>
        </p:nvSpPr>
        <p:spPr>
          <a:xfrm>
            <a:off x="1016000" y="1219200"/>
            <a:ext cx="4990549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-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6" name="Google Shape;306;p58"/>
          <p:cNvSpPr txBox="1"/>
          <p:nvPr>
            <p:ph idx="2" type="body"/>
          </p:nvPr>
        </p:nvSpPr>
        <p:spPr>
          <a:xfrm>
            <a:off x="6604000" y="1219200"/>
            <a:ext cx="4990549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-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, 2 Pic">
  <p:cSld name="2 Column, 2 Pic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9"/>
          <p:cNvSpPr txBox="1"/>
          <p:nvPr>
            <p:ph type="title"/>
          </p:nvPr>
        </p:nvSpPr>
        <p:spPr>
          <a:xfrm>
            <a:off x="1003851" y="274638"/>
            <a:ext cx="10578549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59"/>
          <p:cNvSpPr/>
          <p:nvPr>
            <p:ph idx="2" type="pic"/>
          </p:nvPr>
        </p:nvSpPr>
        <p:spPr>
          <a:xfrm>
            <a:off x="1016001" y="1219200"/>
            <a:ext cx="4978400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-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0" name="Google Shape;310;p59"/>
          <p:cNvSpPr/>
          <p:nvPr>
            <p:ph idx="3" type="pic"/>
          </p:nvPr>
        </p:nvSpPr>
        <p:spPr>
          <a:xfrm>
            <a:off x="6604000" y="1219200"/>
            <a:ext cx="4978400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-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1" name="Google Shape;311;p59"/>
          <p:cNvSpPr txBox="1"/>
          <p:nvPr>
            <p:ph idx="1" type="body"/>
          </p:nvPr>
        </p:nvSpPr>
        <p:spPr>
          <a:xfrm>
            <a:off x="1003851" y="3048000"/>
            <a:ext cx="4990549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-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2" name="Google Shape;312;p59"/>
          <p:cNvSpPr txBox="1"/>
          <p:nvPr>
            <p:ph idx="4" type="body"/>
          </p:nvPr>
        </p:nvSpPr>
        <p:spPr>
          <a:xfrm>
            <a:off x="6604000" y="3048000"/>
            <a:ext cx="4990549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-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60"/>
          <p:cNvSpPr txBox="1"/>
          <p:nvPr>
            <p:ph type="title"/>
          </p:nvPr>
        </p:nvSpPr>
        <p:spPr>
          <a:xfrm>
            <a:off x="1003851" y="274638"/>
            <a:ext cx="10578549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60"/>
          <p:cNvSpPr txBox="1"/>
          <p:nvPr>
            <p:ph idx="1" type="body"/>
          </p:nvPr>
        </p:nvSpPr>
        <p:spPr>
          <a:xfrm>
            <a:off x="1003851" y="1219200"/>
            <a:ext cx="3263349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-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6" name="Google Shape;316;p60"/>
          <p:cNvSpPr txBox="1"/>
          <p:nvPr>
            <p:ph idx="2" type="body"/>
          </p:nvPr>
        </p:nvSpPr>
        <p:spPr>
          <a:xfrm>
            <a:off x="8331200" y="1219200"/>
            <a:ext cx="3263349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-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60"/>
          <p:cNvSpPr txBox="1"/>
          <p:nvPr>
            <p:ph idx="3" type="body"/>
          </p:nvPr>
        </p:nvSpPr>
        <p:spPr>
          <a:xfrm>
            <a:off x="4667526" y="1219200"/>
            <a:ext cx="3263349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-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, 3 Pic">
  <p:cSld name="3 Column, 3 Pic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61"/>
          <p:cNvSpPr txBox="1"/>
          <p:nvPr>
            <p:ph type="title"/>
          </p:nvPr>
        </p:nvSpPr>
        <p:spPr>
          <a:xfrm>
            <a:off x="1003851" y="274638"/>
            <a:ext cx="10578549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0" name="Google Shape;320;p61"/>
          <p:cNvSpPr/>
          <p:nvPr>
            <p:ph idx="2" type="pic"/>
          </p:nvPr>
        </p:nvSpPr>
        <p:spPr>
          <a:xfrm>
            <a:off x="1016000" y="1219200"/>
            <a:ext cx="3247251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-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1" name="Google Shape;321;p61"/>
          <p:cNvSpPr/>
          <p:nvPr>
            <p:ph idx="3" type="pic"/>
          </p:nvPr>
        </p:nvSpPr>
        <p:spPr>
          <a:xfrm>
            <a:off x="4677549" y="1219200"/>
            <a:ext cx="3247251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-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2" name="Google Shape;322;p61"/>
          <p:cNvSpPr/>
          <p:nvPr>
            <p:ph idx="4" type="pic"/>
          </p:nvPr>
        </p:nvSpPr>
        <p:spPr>
          <a:xfrm>
            <a:off x="8335149" y="1219200"/>
            <a:ext cx="3247251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-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3" name="Google Shape;323;p61"/>
          <p:cNvSpPr txBox="1"/>
          <p:nvPr>
            <p:ph idx="1" type="body"/>
          </p:nvPr>
        </p:nvSpPr>
        <p:spPr>
          <a:xfrm>
            <a:off x="1003851" y="3048000"/>
            <a:ext cx="3263349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-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61"/>
          <p:cNvSpPr txBox="1"/>
          <p:nvPr>
            <p:ph idx="5" type="body"/>
          </p:nvPr>
        </p:nvSpPr>
        <p:spPr>
          <a:xfrm>
            <a:off x="8331200" y="3048000"/>
            <a:ext cx="3263349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-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61"/>
          <p:cNvSpPr txBox="1"/>
          <p:nvPr>
            <p:ph idx="6" type="body"/>
          </p:nvPr>
        </p:nvSpPr>
        <p:spPr>
          <a:xfrm>
            <a:off x="4667526" y="3048000"/>
            <a:ext cx="3263349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-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Lg Pic">
  <p:cSld name="1 Lg Pic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62"/>
          <p:cNvSpPr txBox="1"/>
          <p:nvPr>
            <p:ph type="title"/>
          </p:nvPr>
        </p:nvSpPr>
        <p:spPr>
          <a:xfrm>
            <a:off x="1003851" y="274638"/>
            <a:ext cx="10578549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8" name="Google Shape;328;p62"/>
          <p:cNvSpPr/>
          <p:nvPr>
            <p:ph idx="2" type="pic"/>
          </p:nvPr>
        </p:nvSpPr>
        <p:spPr>
          <a:xfrm>
            <a:off x="1016000" y="1219200"/>
            <a:ext cx="10566400" cy="4953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-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, Small Pic">
  <p:cSld name="2 Column, Small Pic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4"/>
          <p:cNvSpPr txBox="1"/>
          <p:nvPr>
            <p:ph type="title"/>
          </p:nvPr>
        </p:nvSpPr>
        <p:spPr>
          <a:xfrm>
            <a:off x="1003851" y="274638"/>
            <a:ext cx="8140149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8" name="Google Shape;358;p64"/>
          <p:cNvSpPr/>
          <p:nvPr>
            <p:ph idx="2" type="pic"/>
          </p:nvPr>
        </p:nvSpPr>
        <p:spPr>
          <a:xfrm>
            <a:off x="6604000" y="1219200"/>
            <a:ext cx="4978400" cy="198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64"/>
          <p:cNvSpPr txBox="1"/>
          <p:nvPr>
            <p:ph idx="1" type="body"/>
          </p:nvPr>
        </p:nvSpPr>
        <p:spPr>
          <a:xfrm>
            <a:off x="1003851" y="1219200"/>
            <a:ext cx="4990549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0" name="Google Shape;360;p64"/>
          <p:cNvSpPr txBox="1"/>
          <p:nvPr>
            <p:ph idx="3" type="body"/>
          </p:nvPr>
        </p:nvSpPr>
        <p:spPr>
          <a:xfrm>
            <a:off x="6604000" y="3429000"/>
            <a:ext cx="4990549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">
  <p:cSld name="Whit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7"/>
          <p:cNvSpPr/>
          <p:nvPr>
            <p:ph idx="2" type="pic"/>
          </p:nvPr>
        </p:nvSpPr>
        <p:spPr>
          <a:xfrm>
            <a:off x="547747" y="4267200"/>
            <a:ext cx="11641127" cy="25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6" name="Google Shape;66;p37"/>
          <p:cNvCxnSpPr/>
          <p:nvPr/>
        </p:nvCxnSpPr>
        <p:spPr>
          <a:xfrm>
            <a:off x="3048000" y="609913"/>
            <a:ext cx="0" cy="3473450"/>
          </a:xfrm>
          <a:prstGeom prst="straightConnector1">
            <a:avLst/>
          </a:prstGeom>
          <a:noFill/>
          <a:ln cap="flat" cmpd="sng" w="12700">
            <a:solidFill>
              <a:srgbClr val="3FA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" name="Google Shape;67;p37"/>
          <p:cNvSpPr txBox="1"/>
          <p:nvPr>
            <p:ph idx="1" type="body"/>
          </p:nvPr>
        </p:nvSpPr>
        <p:spPr>
          <a:xfrm>
            <a:off x="3352800" y="762314"/>
            <a:ext cx="8128000" cy="13712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880"/>
              </a:spcBef>
              <a:spcAft>
                <a:spcPts val="0"/>
              </a:spcAft>
              <a:buClr>
                <a:srgbClr val="0B4596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B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37"/>
          <p:cNvSpPr txBox="1"/>
          <p:nvPr>
            <p:ph idx="3" type="body"/>
          </p:nvPr>
        </p:nvSpPr>
        <p:spPr>
          <a:xfrm>
            <a:off x="1016000" y="2602688"/>
            <a:ext cx="1828800" cy="9568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0B4596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37"/>
          <p:cNvSpPr txBox="1"/>
          <p:nvPr>
            <p:ph idx="4" type="body"/>
          </p:nvPr>
        </p:nvSpPr>
        <p:spPr>
          <a:xfrm>
            <a:off x="1033701" y="3734113"/>
            <a:ext cx="1727199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0099D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0" name="Google Shape;70;p37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200" y="533401"/>
            <a:ext cx="2349517" cy="2133913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37"/>
          <p:cNvSpPr txBox="1"/>
          <p:nvPr>
            <p:ph idx="5" type="body"/>
          </p:nvPr>
        </p:nvSpPr>
        <p:spPr>
          <a:xfrm>
            <a:off x="3353382" y="3316288"/>
            <a:ext cx="8123355" cy="798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37"/>
          <p:cNvSpPr txBox="1"/>
          <p:nvPr>
            <p:ph idx="6" type="body"/>
          </p:nvPr>
        </p:nvSpPr>
        <p:spPr>
          <a:xfrm>
            <a:off x="3353382" y="2262188"/>
            <a:ext cx="8123355" cy="9382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73" name="Google Shape;73;p37"/>
          <p:cNvGrpSpPr/>
          <p:nvPr/>
        </p:nvGrpSpPr>
        <p:grpSpPr>
          <a:xfrm>
            <a:off x="-40517" y="0"/>
            <a:ext cx="629920" cy="6858000"/>
            <a:chOff x="-15240" y="0"/>
            <a:chExt cx="472440" cy="6858000"/>
          </a:xfrm>
        </p:grpSpPr>
        <p:sp>
          <p:nvSpPr>
            <p:cNvPr id="74" name="Google Shape;74;p37"/>
            <p:cNvSpPr/>
            <p:nvPr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37"/>
            <p:cNvSpPr/>
            <p:nvPr/>
          </p:nvSpPr>
          <p:spPr>
            <a:xfrm>
              <a:off x="16002" y="3197352"/>
              <a:ext cx="409956" cy="1069848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jacqui.fenner\Desktop\PTT templates\images\noaa icons\noaa_icons-04.png" id="76" name="Google Shape;76;p37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5.png" id="77" name="Google Shape;77;p37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6.png" id="78" name="Google Shape;78;p37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7.png" id="79" name="Google Shape;79;p37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8.png" id="80" name="Google Shape;80;p37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10.png" id="81" name="Google Shape;81;p37">
              <a:hlinkClick r:id="rId14"/>
            </p:cNvPr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2" name="Google Shape;82;p37"/>
            <p:cNvGrpSpPr/>
            <p:nvPr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83" name="Google Shape;83;p37"/>
              <p:cNvGrpSpPr/>
              <p:nvPr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84" name="Google Shape;84;p37"/>
                <p:cNvCxnSpPr/>
                <p:nvPr/>
              </p:nvCxnSpPr>
              <p:spPr>
                <a:xfrm>
                  <a:off x="15148" y="42672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5" name="Google Shape;85;p37"/>
                <p:cNvCxnSpPr/>
                <p:nvPr/>
              </p:nvCxnSpPr>
              <p:spPr>
                <a:xfrm>
                  <a:off x="15148" y="32004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6" name="Google Shape;86;p37"/>
                <p:cNvCxnSpPr/>
                <p:nvPr/>
              </p:nvCxnSpPr>
              <p:spPr>
                <a:xfrm>
                  <a:off x="15148" y="21336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7" name="Google Shape;87;p37"/>
                <p:cNvCxnSpPr/>
                <p:nvPr/>
              </p:nvCxnSpPr>
              <p:spPr>
                <a:xfrm>
                  <a:off x="15148" y="53340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8" name="Google Shape;88;p37"/>
                <p:cNvCxnSpPr/>
                <p:nvPr/>
              </p:nvCxnSpPr>
              <p:spPr>
                <a:xfrm>
                  <a:off x="15148" y="10668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9" name="Google Shape;89;p37"/>
                <p:cNvCxnSpPr/>
                <p:nvPr/>
              </p:nvCxnSpPr>
              <p:spPr>
                <a:xfrm>
                  <a:off x="15148" y="64008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90" name="Google Shape;90;p37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>
                    <a:alpha val="40000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" type="obj">
  <p:cSld name="OBJECT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65"/>
          <p:cNvSpPr txBox="1"/>
          <p:nvPr>
            <p:ph type="title"/>
          </p:nvPr>
        </p:nvSpPr>
        <p:spPr>
          <a:xfrm>
            <a:off x="1003851" y="274638"/>
            <a:ext cx="8140149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3" name="Google Shape;363;p65"/>
          <p:cNvSpPr txBox="1"/>
          <p:nvPr>
            <p:ph idx="1" type="body"/>
          </p:nvPr>
        </p:nvSpPr>
        <p:spPr>
          <a:xfrm>
            <a:off x="1003851" y="1219200"/>
            <a:ext cx="10578549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Tall Pic Right">
  <p:cSld name="1 Column, Tall Pic Right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6"/>
          <p:cNvSpPr txBox="1"/>
          <p:nvPr>
            <p:ph type="title"/>
          </p:nvPr>
        </p:nvSpPr>
        <p:spPr>
          <a:xfrm>
            <a:off x="1003851" y="274638"/>
            <a:ext cx="8140149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6" name="Google Shape;366;p66"/>
          <p:cNvSpPr/>
          <p:nvPr>
            <p:ph idx="2" type="pic"/>
          </p:nvPr>
        </p:nvSpPr>
        <p:spPr>
          <a:xfrm>
            <a:off x="8128000" y="1219200"/>
            <a:ext cx="3454400" cy="4953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p66"/>
          <p:cNvSpPr txBox="1"/>
          <p:nvPr>
            <p:ph idx="1" type="body"/>
          </p:nvPr>
        </p:nvSpPr>
        <p:spPr>
          <a:xfrm>
            <a:off x="1003851" y="1219200"/>
            <a:ext cx="6920949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Tall Pic Left">
  <p:cSld name="1 Column, Tall Pic Left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7"/>
          <p:cNvSpPr txBox="1"/>
          <p:nvPr>
            <p:ph type="title"/>
          </p:nvPr>
        </p:nvSpPr>
        <p:spPr>
          <a:xfrm>
            <a:off x="1003851" y="274638"/>
            <a:ext cx="8140149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0" name="Google Shape;370;p67"/>
          <p:cNvSpPr/>
          <p:nvPr>
            <p:ph idx="2" type="pic"/>
          </p:nvPr>
        </p:nvSpPr>
        <p:spPr>
          <a:xfrm>
            <a:off x="1016000" y="1219200"/>
            <a:ext cx="3454400" cy="4953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1" name="Google Shape;371;p67"/>
          <p:cNvSpPr txBox="1"/>
          <p:nvPr>
            <p:ph idx="1" type="body"/>
          </p:nvPr>
        </p:nvSpPr>
        <p:spPr>
          <a:xfrm>
            <a:off x="4673600" y="1219200"/>
            <a:ext cx="6920949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Wide Pic Top">
  <p:cSld name="1 Column, Wide Pic Top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8"/>
          <p:cNvSpPr/>
          <p:nvPr>
            <p:ph idx="2" type="pic"/>
          </p:nvPr>
        </p:nvSpPr>
        <p:spPr>
          <a:xfrm>
            <a:off x="1016000" y="1219200"/>
            <a:ext cx="10562379" cy="1752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4" name="Google Shape;374;p68"/>
          <p:cNvSpPr txBox="1"/>
          <p:nvPr>
            <p:ph idx="1" type="body"/>
          </p:nvPr>
        </p:nvSpPr>
        <p:spPr>
          <a:xfrm>
            <a:off x="1003851" y="3124200"/>
            <a:ext cx="10578549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5" name="Google Shape;375;p68"/>
          <p:cNvSpPr txBox="1"/>
          <p:nvPr>
            <p:ph type="title"/>
          </p:nvPr>
        </p:nvSpPr>
        <p:spPr>
          <a:xfrm>
            <a:off x="1003851" y="274638"/>
            <a:ext cx="10578549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Wide Pic Bottom">
  <p:cSld name="1 Column, Wide Pic Bottom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9"/>
          <p:cNvSpPr/>
          <p:nvPr>
            <p:ph idx="2" type="pic"/>
          </p:nvPr>
        </p:nvSpPr>
        <p:spPr>
          <a:xfrm>
            <a:off x="1016000" y="4419600"/>
            <a:ext cx="10562379" cy="1752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69"/>
          <p:cNvSpPr txBox="1"/>
          <p:nvPr>
            <p:ph idx="1" type="body"/>
          </p:nvPr>
        </p:nvSpPr>
        <p:spPr>
          <a:xfrm>
            <a:off x="1003851" y="1219200"/>
            <a:ext cx="10578549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9" name="Google Shape;379;p69"/>
          <p:cNvSpPr txBox="1"/>
          <p:nvPr>
            <p:ph type="title"/>
          </p:nvPr>
        </p:nvSpPr>
        <p:spPr>
          <a:xfrm>
            <a:off x="1003851" y="274638"/>
            <a:ext cx="10578549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">
  <p:cSld name="2 Column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70"/>
          <p:cNvSpPr txBox="1"/>
          <p:nvPr>
            <p:ph type="title"/>
          </p:nvPr>
        </p:nvSpPr>
        <p:spPr>
          <a:xfrm>
            <a:off x="1003851" y="274638"/>
            <a:ext cx="8140149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2" name="Google Shape;382;p70"/>
          <p:cNvSpPr txBox="1"/>
          <p:nvPr>
            <p:ph idx="1" type="body"/>
          </p:nvPr>
        </p:nvSpPr>
        <p:spPr>
          <a:xfrm>
            <a:off x="1016000" y="1219200"/>
            <a:ext cx="4990549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3" name="Google Shape;383;p70"/>
          <p:cNvSpPr txBox="1"/>
          <p:nvPr>
            <p:ph idx="2" type="body"/>
          </p:nvPr>
        </p:nvSpPr>
        <p:spPr>
          <a:xfrm>
            <a:off x="6604000" y="1219200"/>
            <a:ext cx="4990549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, 2 Pic">
  <p:cSld name="2 Column, 2 Pic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71"/>
          <p:cNvSpPr txBox="1"/>
          <p:nvPr>
            <p:ph type="title"/>
          </p:nvPr>
        </p:nvSpPr>
        <p:spPr>
          <a:xfrm>
            <a:off x="1003851" y="274638"/>
            <a:ext cx="8140149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6" name="Google Shape;386;p71"/>
          <p:cNvSpPr/>
          <p:nvPr>
            <p:ph idx="2" type="pic"/>
          </p:nvPr>
        </p:nvSpPr>
        <p:spPr>
          <a:xfrm>
            <a:off x="1016001" y="1219200"/>
            <a:ext cx="4978400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7" name="Google Shape;387;p71"/>
          <p:cNvSpPr/>
          <p:nvPr>
            <p:ph idx="3" type="pic"/>
          </p:nvPr>
        </p:nvSpPr>
        <p:spPr>
          <a:xfrm>
            <a:off x="6604000" y="1219200"/>
            <a:ext cx="4978400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8" name="Google Shape;388;p71"/>
          <p:cNvSpPr txBox="1"/>
          <p:nvPr>
            <p:ph idx="1" type="body"/>
          </p:nvPr>
        </p:nvSpPr>
        <p:spPr>
          <a:xfrm>
            <a:off x="1003851" y="3048000"/>
            <a:ext cx="4990549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9" name="Google Shape;389;p71"/>
          <p:cNvSpPr txBox="1"/>
          <p:nvPr>
            <p:ph idx="4" type="body"/>
          </p:nvPr>
        </p:nvSpPr>
        <p:spPr>
          <a:xfrm>
            <a:off x="6604000" y="3048000"/>
            <a:ext cx="4990549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72"/>
          <p:cNvSpPr txBox="1"/>
          <p:nvPr>
            <p:ph type="title"/>
          </p:nvPr>
        </p:nvSpPr>
        <p:spPr>
          <a:xfrm>
            <a:off x="1003851" y="274638"/>
            <a:ext cx="8140149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2" name="Google Shape;392;p72"/>
          <p:cNvSpPr txBox="1"/>
          <p:nvPr>
            <p:ph idx="1" type="body"/>
          </p:nvPr>
        </p:nvSpPr>
        <p:spPr>
          <a:xfrm>
            <a:off x="1003851" y="1219200"/>
            <a:ext cx="3263349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3" name="Google Shape;393;p72"/>
          <p:cNvSpPr txBox="1"/>
          <p:nvPr>
            <p:ph idx="2" type="body"/>
          </p:nvPr>
        </p:nvSpPr>
        <p:spPr>
          <a:xfrm>
            <a:off x="8331200" y="1219200"/>
            <a:ext cx="3263349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4" name="Google Shape;394;p72"/>
          <p:cNvSpPr txBox="1"/>
          <p:nvPr>
            <p:ph idx="3" type="body"/>
          </p:nvPr>
        </p:nvSpPr>
        <p:spPr>
          <a:xfrm>
            <a:off x="4667526" y="1219200"/>
            <a:ext cx="3263349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, 3 Pic">
  <p:cSld name="3 Column, 3 Pic"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73"/>
          <p:cNvSpPr txBox="1"/>
          <p:nvPr>
            <p:ph type="title"/>
          </p:nvPr>
        </p:nvSpPr>
        <p:spPr>
          <a:xfrm>
            <a:off x="1003851" y="274638"/>
            <a:ext cx="8140149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7" name="Google Shape;397;p73"/>
          <p:cNvSpPr/>
          <p:nvPr>
            <p:ph idx="2" type="pic"/>
          </p:nvPr>
        </p:nvSpPr>
        <p:spPr>
          <a:xfrm>
            <a:off x="1016000" y="1219200"/>
            <a:ext cx="3247251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73"/>
          <p:cNvSpPr/>
          <p:nvPr>
            <p:ph idx="3" type="pic"/>
          </p:nvPr>
        </p:nvSpPr>
        <p:spPr>
          <a:xfrm>
            <a:off x="4677549" y="1219200"/>
            <a:ext cx="3247251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73"/>
          <p:cNvSpPr/>
          <p:nvPr>
            <p:ph idx="4" type="pic"/>
          </p:nvPr>
        </p:nvSpPr>
        <p:spPr>
          <a:xfrm>
            <a:off x="8335149" y="1219200"/>
            <a:ext cx="3247251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73"/>
          <p:cNvSpPr txBox="1"/>
          <p:nvPr>
            <p:ph idx="1" type="body"/>
          </p:nvPr>
        </p:nvSpPr>
        <p:spPr>
          <a:xfrm>
            <a:off x="1003851" y="3048000"/>
            <a:ext cx="3263349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73"/>
          <p:cNvSpPr txBox="1"/>
          <p:nvPr>
            <p:ph idx="5" type="body"/>
          </p:nvPr>
        </p:nvSpPr>
        <p:spPr>
          <a:xfrm>
            <a:off x="8331200" y="3048000"/>
            <a:ext cx="3263349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2" name="Google Shape;402;p73"/>
          <p:cNvSpPr txBox="1"/>
          <p:nvPr>
            <p:ph idx="6" type="body"/>
          </p:nvPr>
        </p:nvSpPr>
        <p:spPr>
          <a:xfrm>
            <a:off x="4667526" y="3048000"/>
            <a:ext cx="3263349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Lg Pic">
  <p:cSld name="1 Lg Pic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74"/>
          <p:cNvSpPr txBox="1"/>
          <p:nvPr>
            <p:ph type="title"/>
          </p:nvPr>
        </p:nvSpPr>
        <p:spPr>
          <a:xfrm>
            <a:off x="1003851" y="274638"/>
            <a:ext cx="8140149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5" name="Google Shape;405;p74"/>
          <p:cNvSpPr/>
          <p:nvPr>
            <p:ph idx="2" type="pic"/>
          </p:nvPr>
        </p:nvSpPr>
        <p:spPr>
          <a:xfrm>
            <a:off x="1016000" y="1219200"/>
            <a:ext cx="10566400" cy="4953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" type="obj">
  <p:cSld name="OBJEC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4"/>
          <p:cNvSpPr txBox="1"/>
          <p:nvPr>
            <p:ph type="title"/>
          </p:nvPr>
        </p:nvSpPr>
        <p:spPr>
          <a:xfrm>
            <a:off x="1003851" y="274638"/>
            <a:ext cx="8546549" cy="563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4"/>
          <p:cNvSpPr txBox="1"/>
          <p:nvPr>
            <p:ph idx="1" type="body"/>
          </p:nvPr>
        </p:nvSpPr>
        <p:spPr>
          <a:xfrm>
            <a:off x="1021675" y="1041400"/>
            <a:ext cx="10578549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 result for nesdis star" id="120" name="Google Shape;120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06000" y="152401"/>
            <a:ext cx="983024" cy="851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75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8" name="Google Shape;408;p75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92B7"/>
              </a:buClr>
              <a:buSzPts val="3200"/>
              <a:buNone/>
              <a:defRPr>
                <a:solidFill>
                  <a:srgbClr val="8892B7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92B7"/>
              </a:buClr>
              <a:buSzPts val="2800"/>
              <a:buNone/>
              <a:defRPr>
                <a:solidFill>
                  <a:srgbClr val="8892B7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92B7"/>
              </a:buClr>
              <a:buSzPts val="2400"/>
              <a:buNone/>
              <a:defRPr>
                <a:solidFill>
                  <a:srgbClr val="8892B7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92B7"/>
              </a:buClr>
              <a:buSzPts val="2000"/>
              <a:buNone/>
              <a:defRPr>
                <a:solidFill>
                  <a:srgbClr val="8892B7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8892B7"/>
              </a:buClr>
              <a:buSzPts val="1800"/>
              <a:buNone/>
              <a:defRPr>
                <a:solidFill>
                  <a:srgbClr val="8892B7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Clr>
                <a:srgbClr val="8892B7"/>
              </a:buClr>
              <a:buSzPts val="1600"/>
              <a:buNone/>
              <a:defRPr>
                <a:solidFill>
                  <a:srgbClr val="8892B7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92B7"/>
              </a:buClr>
              <a:buSzPts val="2000"/>
              <a:buNone/>
              <a:defRPr>
                <a:solidFill>
                  <a:srgbClr val="8892B7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92B7"/>
              </a:buClr>
              <a:buSzPts val="2000"/>
              <a:buNone/>
              <a:defRPr>
                <a:solidFill>
                  <a:srgbClr val="8892B7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92B7"/>
              </a:buClr>
              <a:buSzPts val="2000"/>
              <a:buNone/>
              <a:defRPr>
                <a:solidFill>
                  <a:srgbClr val="8892B7"/>
                </a:solidFill>
              </a:defRPr>
            </a:lvl9pPr>
          </a:lstStyle>
          <a:p/>
        </p:txBody>
      </p:sp>
      <p:sp>
        <p:nvSpPr>
          <p:cNvPr id="409" name="Google Shape;409;p7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0" name="Google Shape;410;p7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1" name="Google Shape;411;p7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rgbClr val="0A45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rgbClr val="0A459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rgbClr val="0A459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rgbClr val="0A459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rgbClr val="0A459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rgbClr val="0A459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rgbClr val="0A459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rgbClr val="0A459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rgbClr val="0A459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k Blue">
  <p:cSld name="Dk Blue"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76"/>
          <p:cNvSpPr/>
          <p:nvPr/>
        </p:nvSpPr>
        <p:spPr>
          <a:xfrm>
            <a:off x="547747" y="0"/>
            <a:ext cx="11644253" cy="64492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4" name="Google Shape;414;p76"/>
          <p:cNvGrpSpPr/>
          <p:nvPr/>
        </p:nvGrpSpPr>
        <p:grpSpPr>
          <a:xfrm>
            <a:off x="-40517" y="0"/>
            <a:ext cx="629920" cy="6858000"/>
            <a:chOff x="-15240" y="0"/>
            <a:chExt cx="472440" cy="6858000"/>
          </a:xfrm>
        </p:grpSpPr>
        <p:sp>
          <p:nvSpPr>
            <p:cNvPr id="415" name="Google Shape;415;p76"/>
            <p:cNvSpPr/>
            <p:nvPr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76"/>
            <p:cNvSpPr/>
            <p:nvPr/>
          </p:nvSpPr>
          <p:spPr>
            <a:xfrm>
              <a:off x="16002" y="3197352"/>
              <a:ext cx="409956" cy="1069848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jacqui.fenner\Desktop\PTT templates\images\noaa icons\noaa_icons-04.png" id="417" name="Google Shape;417;p76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5.png" id="418" name="Google Shape;418;p76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6.png" id="419" name="Google Shape;419;p76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7.png" id="420" name="Google Shape;420;p76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8.png" id="421" name="Google Shape;421;p76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10.png" id="422" name="Google Shape;422;p76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23" name="Google Shape;423;p76"/>
            <p:cNvGrpSpPr/>
            <p:nvPr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424" name="Google Shape;424;p76"/>
              <p:cNvGrpSpPr/>
              <p:nvPr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425" name="Google Shape;425;p76"/>
                <p:cNvCxnSpPr/>
                <p:nvPr/>
              </p:nvCxnSpPr>
              <p:spPr>
                <a:xfrm>
                  <a:off x="15148" y="42672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26" name="Google Shape;426;p76"/>
                <p:cNvCxnSpPr/>
                <p:nvPr/>
              </p:nvCxnSpPr>
              <p:spPr>
                <a:xfrm>
                  <a:off x="15148" y="32004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27" name="Google Shape;427;p76"/>
                <p:cNvCxnSpPr/>
                <p:nvPr/>
              </p:nvCxnSpPr>
              <p:spPr>
                <a:xfrm>
                  <a:off x="15148" y="21336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28" name="Google Shape;428;p76"/>
                <p:cNvCxnSpPr/>
                <p:nvPr/>
              </p:nvCxnSpPr>
              <p:spPr>
                <a:xfrm>
                  <a:off x="15148" y="53340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29" name="Google Shape;429;p76"/>
                <p:cNvCxnSpPr/>
                <p:nvPr/>
              </p:nvCxnSpPr>
              <p:spPr>
                <a:xfrm>
                  <a:off x="15148" y="10668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30" name="Google Shape;430;p76"/>
                <p:cNvCxnSpPr/>
                <p:nvPr/>
              </p:nvCxnSpPr>
              <p:spPr>
                <a:xfrm>
                  <a:off x="15148" y="64008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431" name="Google Shape;431;p76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>
                    <a:alpha val="40000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432" name="Google Shape;432;p76"/>
          <p:cNvSpPr txBox="1"/>
          <p:nvPr>
            <p:ph type="title"/>
          </p:nvPr>
        </p:nvSpPr>
        <p:spPr>
          <a:xfrm>
            <a:off x="1016000" y="1066800"/>
            <a:ext cx="10578551" cy="1295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4400"/>
              <a:buFont typeface="Arial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3" name="Google Shape;433;p76"/>
          <p:cNvSpPr/>
          <p:nvPr/>
        </p:nvSpPr>
        <p:spPr>
          <a:xfrm>
            <a:off x="0" y="6400801"/>
            <a:ext cx="12192000" cy="4572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76"/>
          <p:cNvSpPr txBox="1"/>
          <p:nvPr/>
        </p:nvSpPr>
        <p:spPr>
          <a:xfrm>
            <a:off x="1930400" y="6551712"/>
            <a:ext cx="9652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Department of Commerce  //  National Oceanic and Atmospheric Administration  //  </a:t>
            </a:r>
            <a:fld id="{00000000-1234-1234-1234-123412341234}" type="slidenum">
              <a:rPr lang="en-US" sz="1000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000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G:\STALL\ST Comms\Templates &amp; Resources\Logos\Other Emblems\DOC Logo\DOC Color.png" id="435" name="Google Shape;435;p76">
            <a:hlinkClick r:id="rId14"/>
          </p:cNvPr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04800" y="6443457"/>
            <a:ext cx="495851" cy="371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76">
            <a:hlinkClick r:id="rId16"/>
          </p:cNvPr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853103" y="6449252"/>
            <a:ext cx="480397" cy="360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, Small Pic">
  <p:cSld name="2 Column, Small Pic"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78"/>
          <p:cNvSpPr txBox="1"/>
          <p:nvPr>
            <p:ph type="title"/>
          </p:nvPr>
        </p:nvSpPr>
        <p:spPr>
          <a:xfrm>
            <a:off x="1003852" y="274638"/>
            <a:ext cx="9867349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5" name="Google Shape;465;p78"/>
          <p:cNvSpPr/>
          <p:nvPr>
            <p:ph idx="2" type="pic"/>
          </p:nvPr>
        </p:nvSpPr>
        <p:spPr>
          <a:xfrm>
            <a:off x="6604000" y="1219200"/>
            <a:ext cx="4978400" cy="198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42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270"/>
              </a:spcBef>
              <a:spcAft>
                <a:spcPts val="0"/>
              </a:spcAft>
              <a:buClr>
                <a:srgbClr val="07336F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24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6" name="Google Shape;466;p78"/>
          <p:cNvSpPr txBox="1"/>
          <p:nvPr>
            <p:ph idx="1" type="body"/>
          </p:nvPr>
        </p:nvSpPr>
        <p:spPr>
          <a:xfrm>
            <a:off x="1003852" y="1219200"/>
            <a:ext cx="4990549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rgbClr val="07336F"/>
              </a:buClr>
              <a:buSzPts val="2100"/>
              <a:buChar char="•"/>
              <a:defRPr b="0" sz="2100">
                <a:solidFill>
                  <a:srgbClr val="07336F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500"/>
              <a:buChar char="•"/>
              <a:defRPr sz="1500">
                <a:solidFill>
                  <a:srgbClr val="07336F"/>
                </a:solidFill>
              </a:defRPr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rgbClr val="07336F"/>
              </a:buClr>
              <a:buSzPts val="1350"/>
              <a:buChar char="•"/>
              <a:defRPr sz="1350">
                <a:solidFill>
                  <a:srgbClr val="07336F"/>
                </a:solidFill>
              </a:defRPr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rgbClr val="07336F"/>
              </a:buClr>
              <a:buSzPts val="1200"/>
              <a:buChar char="•"/>
              <a:defRPr sz="12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7" name="Google Shape;467;p78"/>
          <p:cNvSpPr txBox="1"/>
          <p:nvPr>
            <p:ph idx="3" type="body"/>
          </p:nvPr>
        </p:nvSpPr>
        <p:spPr>
          <a:xfrm>
            <a:off x="6604000" y="3429000"/>
            <a:ext cx="4990549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rgbClr val="07336F"/>
              </a:buClr>
              <a:buSzPts val="2100"/>
              <a:buChar char="•"/>
              <a:defRPr b="0" sz="2100">
                <a:solidFill>
                  <a:srgbClr val="07336F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500"/>
              <a:buChar char="•"/>
              <a:defRPr sz="1500">
                <a:solidFill>
                  <a:srgbClr val="07336F"/>
                </a:solidFill>
              </a:defRPr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rgbClr val="07336F"/>
              </a:buClr>
              <a:buSzPts val="1350"/>
              <a:buChar char="•"/>
              <a:defRPr sz="1350">
                <a:solidFill>
                  <a:srgbClr val="07336F"/>
                </a:solidFill>
              </a:defRPr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rgbClr val="07336F"/>
              </a:buClr>
              <a:buSzPts val="1200"/>
              <a:buChar char="•"/>
              <a:defRPr sz="12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" type="obj">
  <p:cSld name="OBJECT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79"/>
          <p:cNvSpPr txBox="1"/>
          <p:nvPr>
            <p:ph type="title"/>
          </p:nvPr>
        </p:nvSpPr>
        <p:spPr>
          <a:xfrm>
            <a:off x="1003852" y="274638"/>
            <a:ext cx="9867349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0" name="Google Shape;470;p79"/>
          <p:cNvSpPr txBox="1"/>
          <p:nvPr>
            <p:ph idx="1" type="body"/>
          </p:nvPr>
        </p:nvSpPr>
        <p:spPr>
          <a:xfrm>
            <a:off x="1003852" y="1219200"/>
            <a:ext cx="10578549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rgbClr val="07336F"/>
              </a:buClr>
              <a:buSzPts val="2100"/>
              <a:buChar char="•"/>
              <a:defRPr b="0" sz="2100">
                <a:solidFill>
                  <a:srgbClr val="07336F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500"/>
              <a:buChar char="•"/>
              <a:defRPr sz="1500">
                <a:solidFill>
                  <a:srgbClr val="07336F"/>
                </a:solidFill>
              </a:defRPr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rgbClr val="07336F"/>
              </a:buClr>
              <a:buSzPts val="1350"/>
              <a:buChar char="•"/>
              <a:defRPr sz="1350">
                <a:solidFill>
                  <a:srgbClr val="07336F"/>
                </a:solidFill>
              </a:defRPr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rgbClr val="07336F"/>
              </a:buClr>
              <a:buSzPts val="1200"/>
              <a:buChar char="•"/>
              <a:defRPr sz="12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Tall Pic Right">
  <p:cSld name="1 Column, Tall Pic Right"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80"/>
          <p:cNvSpPr txBox="1"/>
          <p:nvPr>
            <p:ph type="title"/>
          </p:nvPr>
        </p:nvSpPr>
        <p:spPr>
          <a:xfrm>
            <a:off x="1003852" y="274638"/>
            <a:ext cx="9867349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3" name="Google Shape;473;p80"/>
          <p:cNvSpPr/>
          <p:nvPr>
            <p:ph idx="2" type="pic"/>
          </p:nvPr>
        </p:nvSpPr>
        <p:spPr>
          <a:xfrm>
            <a:off x="8128000" y="1219200"/>
            <a:ext cx="3454400" cy="4953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42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270"/>
              </a:spcBef>
              <a:spcAft>
                <a:spcPts val="0"/>
              </a:spcAft>
              <a:buClr>
                <a:srgbClr val="07336F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24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4" name="Google Shape;474;p80"/>
          <p:cNvSpPr txBox="1"/>
          <p:nvPr>
            <p:ph idx="1" type="body"/>
          </p:nvPr>
        </p:nvSpPr>
        <p:spPr>
          <a:xfrm>
            <a:off x="1003851" y="1219200"/>
            <a:ext cx="6920949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rgbClr val="07336F"/>
              </a:buClr>
              <a:buSzPts val="2100"/>
              <a:buChar char="•"/>
              <a:defRPr b="0" sz="2100">
                <a:solidFill>
                  <a:srgbClr val="07336F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500"/>
              <a:buChar char="•"/>
              <a:defRPr sz="1500">
                <a:solidFill>
                  <a:srgbClr val="07336F"/>
                </a:solidFill>
              </a:defRPr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rgbClr val="07336F"/>
              </a:buClr>
              <a:buSzPts val="1350"/>
              <a:buChar char="•"/>
              <a:defRPr sz="1350">
                <a:solidFill>
                  <a:srgbClr val="07336F"/>
                </a:solidFill>
              </a:defRPr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rgbClr val="07336F"/>
              </a:buClr>
              <a:buSzPts val="1200"/>
              <a:buChar char="•"/>
              <a:defRPr sz="12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Tall Pic Left">
  <p:cSld name="1 Column, Tall Pic Left"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81"/>
          <p:cNvSpPr txBox="1"/>
          <p:nvPr>
            <p:ph type="title"/>
          </p:nvPr>
        </p:nvSpPr>
        <p:spPr>
          <a:xfrm>
            <a:off x="1003852" y="274638"/>
            <a:ext cx="9867349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7" name="Google Shape;477;p81"/>
          <p:cNvSpPr/>
          <p:nvPr>
            <p:ph idx="2" type="pic"/>
          </p:nvPr>
        </p:nvSpPr>
        <p:spPr>
          <a:xfrm>
            <a:off x="1016000" y="1219200"/>
            <a:ext cx="3454400" cy="4953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42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270"/>
              </a:spcBef>
              <a:spcAft>
                <a:spcPts val="0"/>
              </a:spcAft>
              <a:buClr>
                <a:srgbClr val="07336F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24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81"/>
          <p:cNvSpPr txBox="1"/>
          <p:nvPr>
            <p:ph idx="1" type="body"/>
          </p:nvPr>
        </p:nvSpPr>
        <p:spPr>
          <a:xfrm>
            <a:off x="4673600" y="1219200"/>
            <a:ext cx="6920949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rgbClr val="07336F"/>
              </a:buClr>
              <a:buSzPts val="2100"/>
              <a:buChar char="•"/>
              <a:defRPr b="0" sz="2100">
                <a:solidFill>
                  <a:srgbClr val="07336F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500"/>
              <a:buChar char="•"/>
              <a:defRPr sz="1500">
                <a:solidFill>
                  <a:srgbClr val="07336F"/>
                </a:solidFill>
              </a:defRPr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rgbClr val="07336F"/>
              </a:buClr>
              <a:buSzPts val="1350"/>
              <a:buChar char="•"/>
              <a:defRPr sz="1350">
                <a:solidFill>
                  <a:srgbClr val="07336F"/>
                </a:solidFill>
              </a:defRPr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rgbClr val="07336F"/>
              </a:buClr>
              <a:buSzPts val="1200"/>
              <a:buChar char="•"/>
              <a:defRPr sz="12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Wide Pic Top">
  <p:cSld name="1 Column, Wide Pic Top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82"/>
          <p:cNvSpPr/>
          <p:nvPr>
            <p:ph idx="2" type="pic"/>
          </p:nvPr>
        </p:nvSpPr>
        <p:spPr>
          <a:xfrm>
            <a:off x="1016001" y="1219200"/>
            <a:ext cx="10562379" cy="1752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42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270"/>
              </a:spcBef>
              <a:spcAft>
                <a:spcPts val="0"/>
              </a:spcAft>
              <a:buClr>
                <a:srgbClr val="07336F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24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1" name="Google Shape;481;p82"/>
          <p:cNvSpPr txBox="1"/>
          <p:nvPr>
            <p:ph idx="1" type="body"/>
          </p:nvPr>
        </p:nvSpPr>
        <p:spPr>
          <a:xfrm>
            <a:off x="1003852" y="3124200"/>
            <a:ext cx="10578549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rgbClr val="07336F"/>
              </a:buClr>
              <a:buSzPts val="2100"/>
              <a:buChar char="•"/>
              <a:defRPr b="0" sz="2100">
                <a:solidFill>
                  <a:srgbClr val="07336F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500"/>
              <a:buChar char="•"/>
              <a:defRPr sz="1500">
                <a:solidFill>
                  <a:srgbClr val="07336F"/>
                </a:solidFill>
              </a:defRPr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rgbClr val="07336F"/>
              </a:buClr>
              <a:buSzPts val="1350"/>
              <a:buChar char="•"/>
              <a:defRPr sz="1350">
                <a:solidFill>
                  <a:srgbClr val="07336F"/>
                </a:solidFill>
              </a:defRPr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rgbClr val="07336F"/>
              </a:buClr>
              <a:buSzPts val="1200"/>
              <a:buChar char="•"/>
              <a:defRPr sz="12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2" name="Google Shape;482;p82"/>
          <p:cNvSpPr txBox="1"/>
          <p:nvPr>
            <p:ph type="title"/>
          </p:nvPr>
        </p:nvSpPr>
        <p:spPr>
          <a:xfrm>
            <a:off x="1003852" y="274638"/>
            <a:ext cx="10578549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Wide Pic Bottom">
  <p:cSld name="1 Column, Wide Pic Bottom"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83"/>
          <p:cNvSpPr/>
          <p:nvPr>
            <p:ph idx="2" type="pic"/>
          </p:nvPr>
        </p:nvSpPr>
        <p:spPr>
          <a:xfrm>
            <a:off x="1016001" y="4419600"/>
            <a:ext cx="10562379" cy="1752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42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270"/>
              </a:spcBef>
              <a:spcAft>
                <a:spcPts val="0"/>
              </a:spcAft>
              <a:buClr>
                <a:srgbClr val="07336F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24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5" name="Google Shape;485;p83"/>
          <p:cNvSpPr txBox="1"/>
          <p:nvPr>
            <p:ph idx="1" type="body"/>
          </p:nvPr>
        </p:nvSpPr>
        <p:spPr>
          <a:xfrm>
            <a:off x="1003852" y="1219200"/>
            <a:ext cx="10578549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rgbClr val="07336F"/>
              </a:buClr>
              <a:buSzPts val="2100"/>
              <a:buChar char="•"/>
              <a:defRPr b="0" sz="2100">
                <a:solidFill>
                  <a:srgbClr val="07336F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500"/>
              <a:buChar char="•"/>
              <a:defRPr sz="1500">
                <a:solidFill>
                  <a:srgbClr val="07336F"/>
                </a:solidFill>
              </a:defRPr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rgbClr val="07336F"/>
              </a:buClr>
              <a:buSzPts val="1350"/>
              <a:buChar char="•"/>
              <a:defRPr sz="1350">
                <a:solidFill>
                  <a:srgbClr val="07336F"/>
                </a:solidFill>
              </a:defRPr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rgbClr val="07336F"/>
              </a:buClr>
              <a:buSzPts val="1200"/>
              <a:buChar char="•"/>
              <a:defRPr sz="12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6" name="Google Shape;486;p83"/>
          <p:cNvSpPr txBox="1"/>
          <p:nvPr>
            <p:ph type="title"/>
          </p:nvPr>
        </p:nvSpPr>
        <p:spPr>
          <a:xfrm>
            <a:off x="1003852" y="274638"/>
            <a:ext cx="10578549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">
  <p:cSld name="2 Column"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84"/>
          <p:cNvSpPr txBox="1"/>
          <p:nvPr>
            <p:ph type="title"/>
          </p:nvPr>
        </p:nvSpPr>
        <p:spPr>
          <a:xfrm>
            <a:off x="1003852" y="274638"/>
            <a:ext cx="9867349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9" name="Google Shape;489;p84"/>
          <p:cNvSpPr txBox="1"/>
          <p:nvPr>
            <p:ph idx="1" type="body"/>
          </p:nvPr>
        </p:nvSpPr>
        <p:spPr>
          <a:xfrm>
            <a:off x="1016000" y="1219200"/>
            <a:ext cx="4990549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rgbClr val="07336F"/>
              </a:buClr>
              <a:buSzPts val="2100"/>
              <a:buChar char="•"/>
              <a:defRPr b="0" sz="2100">
                <a:solidFill>
                  <a:srgbClr val="07336F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500"/>
              <a:buChar char="•"/>
              <a:defRPr sz="1500">
                <a:solidFill>
                  <a:srgbClr val="07336F"/>
                </a:solidFill>
              </a:defRPr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rgbClr val="07336F"/>
              </a:buClr>
              <a:buSzPts val="1350"/>
              <a:buChar char="•"/>
              <a:defRPr sz="1350">
                <a:solidFill>
                  <a:srgbClr val="07336F"/>
                </a:solidFill>
              </a:defRPr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rgbClr val="07336F"/>
              </a:buClr>
              <a:buSzPts val="1200"/>
              <a:buChar char="•"/>
              <a:defRPr sz="12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0" name="Google Shape;490;p84"/>
          <p:cNvSpPr txBox="1"/>
          <p:nvPr>
            <p:ph idx="2" type="body"/>
          </p:nvPr>
        </p:nvSpPr>
        <p:spPr>
          <a:xfrm>
            <a:off x="6604000" y="1219200"/>
            <a:ext cx="4990549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rgbClr val="07336F"/>
              </a:buClr>
              <a:buSzPts val="2100"/>
              <a:buChar char="•"/>
              <a:defRPr b="0" sz="2100">
                <a:solidFill>
                  <a:srgbClr val="07336F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500"/>
              <a:buChar char="•"/>
              <a:defRPr sz="1500">
                <a:solidFill>
                  <a:srgbClr val="07336F"/>
                </a:solidFill>
              </a:defRPr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rgbClr val="07336F"/>
              </a:buClr>
              <a:buSzPts val="1350"/>
              <a:buChar char="•"/>
              <a:defRPr sz="1350">
                <a:solidFill>
                  <a:srgbClr val="07336F"/>
                </a:solidFill>
              </a:defRPr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rgbClr val="07336F"/>
              </a:buClr>
              <a:buSzPts val="1200"/>
              <a:buChar char="•"/>
              <a:defRPr sz="12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, 2 Pic">
  <p:cSld name="2 Column, 2 Pic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85"/>
          <p:cNvSpPr txBox="1"/>
          <p:nvPr>
            <p:ph type="title"/>
          </p:nvPr>
        </p:nvSpPr>
        <p:spPr>
          <a:xfrm>
            <a:off x="1003852" y="274638"/>
            <a:ext cx="9867349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3" name="Google Shape;493;p85"/>
          <p:cNvSpPr/>
          <p:nvPr>
            <p:ph idx="2" type="pic"/>
          </p:nvPr>
        </p:nvSpPr>
        <p:spPr>
          <a:xfrm>
            <a:off x="1016001" y="1219200"/>
            <a:ext cx="4978400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42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270"/>
              </a:spcBef>
              <a:spcAft>
                <a:spcPts val="0"/>
              </a:spcAft>
              <a:buClr>
                <a:srgbClr val="07336F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24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4" name="Google Shape;494;p85"/>
          <p:cNvSpPr/>
          <p:nvPr>
            <p:ph idx="3" type="pic"/>
          </p:nvPr>
        </p:nvSpPr>
        <p:spPr>
          <a:xfrm>
            <a:off x="6604000" y="1219200"/>
            <a:ext cx="4978400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42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270"/>
              </a:spcBef>
              <a:spcAft>
                <a:spcPts val="0"/>
              </a:spcAft>
              <a:buClr>
                <a:srgbClr val="07336F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24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5" name="Google Shape;495;p85"/>
          <p:cNvSpPr txBox="1"/>
          <p:nvPr>
            <p:ph idx="1" type="body"/>
          </p:nvPr>
        </p:nvSpPr>
        <p:spPr>
          <a:xfrm>
            <a:off x="1003852" y="3048000"/>
            <a:ext cx="4990549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rgbClr val="07336F"/>
              </a:buClr>
              <a:buSzPts val="2100"/>
              <a:buChar char="•"/>
              <a:defRPr b="0" sz="2100">
                <a:solidFill>
                  <a:srgbClr val="07336F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500"/>
              <a:buChar char="•"/>
              <a:defRPr sz="1500">
                <a:solidFill>
                  <a:srgbClr val="07336F"/>
                </a:solidFill>
              </a:defRPr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rgbClr val="07336F"/>
              </a:buClr>
              <a:buSzPts val="1350"/>
              <a:buChar char="•"/>
              <a:defRPr sz="1350">
                <a:solidFill>
                  <a:srgbClr val="07336F"/>
                </a:solidFill>
              </a:defRPr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rgbClr val="07336F"/>
              </a:buClr>
              <a:buSzPts val="1200"/>
              <a:buChar char="•"/>
              <a:defRPr sz="12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6" name="Google Shape;496;p85"/>
          <p:cNvSpPr txBox="1"/>
          <p:nvPr>
            <p:ph idx="4" type="body"/>
          </p:nvPr>
        </p:nvSpPr>
        <p:spPr>
          <a:xfrm>
            <a:off x="6604000" y="3048000"/>
            <a:ext cx="4990549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rgbClr val="07336F"/>
              </a:buClr>
              <a:buSzPts val="2100"/>
              <a:buChar char="•"/>
              <a:defRPr b="0" sz="2100">
                <a:solidFill>
                  <a:srgbClr val="07336F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500"/>
              <a:buChar char="•"/>
              <a:defRPr sz="1500">
                <a:solidFill>
                  <a:srgbClr val="07336F"/>
                </a:solidFill>
              </a:defRPr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rgbClr val="07336F"/>
              </a:buClr>
              <a:buSzPts val="1350"/>
              <a:buChar char="•"/>
              <a:defRPr sz="1350">
                <a:solidFill>
                  <a:srgbClr val="07336F"/>
                </a:solidFill>
              </a:defRPr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rgbClr val="07336F"/>
              </a:buClr>
              <a:buSzPts val="1200"/>
              <a:buChar char="•"/>
              <a:defRPr sz="12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t Blue">
  <p:cSld name="Lt Blue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5"/>
          <p:cNvSpPr/>
          <p:nvPr/>
        </p:nvSpPr>
        <p:spPr>
          <a:xfrm>
            <a:off x="547747" y="0"/>
            <a:ext cx="11644253" cy="6449252"/>
          </a:xfrm>
          <a:prstGeom prst="rect">
            <a:avLst/>
          </a:prstGeom>
          <a:solidFill>
            <a:srgbClr val="77AE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3" name="Google Shape;123;p35"/>
          <p:cNvGrpSpPr/>
          <p:nvPr/>
        </p:nvGrpSpPr>
        <p:grpSpPr>
          <a:xfrm>
            <a:off x="-40517" y="0"/>
            <a:ext cx="629920" cy="6858000"/>
            <a:chOff x="-15240" y="0"/>
            <a:chExt cx="472440" cy="6858000"/>
          </a:xfrm>
        </p:grpSpPr>
        <p:sp>
          <p:nvSpPr>
            <p:cNvPr id="124" name="Google Shape;124;p35"/>
            <p:cNvSpPr/>
            <p:nvPr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35"/>
            <p:cNvSpPr/>
            <p:nvPr/>
          </p:nvSpPr>
          <p:spPr>
            <a:xfrm>
              <a:off x="16002" y="3197352"/>
              <a:ext cx="409956" cy="1069848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jacqui.fenner\Desktop\PTT templates\images\noaa icons\noaa_icons-04.png" id="126" name="Google Shape;126;p35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5.png" id="127" name="Google Shape;127;p35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6.png" id="128" name="Google Shape;128;p35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7.png" id="129" name="Google Shape;129;p35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8.png" id="130" name="Google Shape;130;p35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10.png" id="131" name="Google Shape;131;p35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2" name="Google Shape;132;p35"/>
            <p:cNvGrpSpPr/>
            <p:nvPr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133" name="Google Shape;133;p35"/>
              <p:cNvGrpSpPr/>
              <p:nvPr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134" name="Google Shape;134;p35"/>
                <p:cNvCxnSpPr/>
                <p:nvPr/>
              </p:nvCxnSpPr>
              <p:spPr>
                <a:xfrm>
                  <a:off x="15148" y="42672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5" name="Google Shape;135;p35"/>
                <p:cNvCxnSpPr/>
                <p:nvPr/>
              </p:nvCxnSpPr>
              <p:spPr>
                <a:xfrm>
                  <a:off x="15148" y="32004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6" name="Google Shape;136;p35"/>
                <p:cNvCxnSpPr/>
                <p:nvPr/>
              </p:nvCxnSpPr>
              <p:spPr>
                <a:xfrm>
                  <a:off x="15148" y="21336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7" name="Google Shape;137;p35"/>
                <p:cNvCxnSpPr/>
                <p:nvPr/>
              </p:nvCxnSpPr>
              <p:spPr>
                <a:xfrm>
                  <a:off x="15148" y="53340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8" name="Google Shape;138;p35"/>
                <p:cNvCxnSpPr/>
                <p:nvPr/>
              </p:nvCxnSpPr>
              <p:spPr>
                <a:xfrm>
                  <a:off x="15148" y="10668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9" name="Google Shape;139;p35"/>
                <p:cNvCxnSpPr/>
                <p:nvPr/>
              </p:nvCxnSpPr>
              <p:spPr>
                <a:xfrm>
                  <a:off x="15148" y="64008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40" name="Google Shape;140;p35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>
                    <a:alpha val="40000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141" name="Google Shape;141;p35"/>
          <p:cNvSpPr txBox="1"/>
          <p:nvPr>
            <p:ph type="title"/>
          </p:nvPr>
        </p:nvSpPr>
        <p:spPr>
          <a:xfrm>
            <a:off x="1016001" y="1066800"/>
            <a:ext cx="10526097" cy="1295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B4596"/>
              </a:buClr>
              <a:buSzPts val="4400"/>
              <a:buFont typeface="Arial"/>
              <a:buNone/>
              <a:defRPr sz="4400">
                <a:solidFill>
                  <a:srgbClr val="0B459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5"/>
          <p:cNvSpPr/>
          <p:nvPr/>
        </p:nvSpPr>
        <p:spPr>
          <a:xfrm>
            <a:off x="0" y="6400801"/>
            <a:ext cx="12192000" cy="4572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:\STALL\ST Comms\Templates &amp; Resources\Logos\Other Emblems\DOC Logo\DOC Color.png" id="143" name="Google Shape;143;p35">
            <a:hlinkClick r:id="rId14"/>
          </p:cNvPr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04800" y="6443457"/>
            <a:ext cx="495851" cy="371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5">
            <a:hlinkClick r:id="rId16"/>
          </p:cNvPr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853103" y="6449252"/>
            <a:ext cx="480397" cy="360298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5"/>
          <p:cNvSpPr txBox="1"/>
          <p:nvPr/>
        </p:nvSpPr>
        <p:spPr>
          <a:xfrm>
            <a:off x="1930400" y="6551712"/>
            <a:ext cx="9652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Department of Commerce  //  National Oceanic and Atmospheric Administration  //</a:t>
            </a:r>
            <a:r>
              <a:rPr lang="en-US" sz="1000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000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fld id="{00000000-1234-1234-1234-123412341234}" type="slidenum">
              <a:rPr lang="en-US" sz="1000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000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86"/>
          <p:cNvSpPr txBox="1"/>
          <p:nvPr>
            <p:ph type="title"/>
          </p:nvPr>
        </p:nvSpPr>
        <p:spPr>
          <a:xfrm>
            <a:off x="1003852" y="274638"/>
            <a:ext cx="9867349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9" name="Google Shape;499;p86"/>
          <p:cNvSpPr txBox="1"/>
          <p:nvPr>
            <p:ph idx="1" type="body"/>
          </p:nvPr>
        </p:nvSpPr>
        <p:spPr>
          <a:xfrm>
            <a:off x="1003852" y="1219200"/>
            <a:ext cx="3263349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rgbClr val="07336F"/>
              </a:buClr>
              <a:buSzPts val="2100"/>
              <a:buChar char="•"/>
              <a:defRPr b="0" sz="2100">
                <a:solidFill>
                  <a:srgbClr val="07336F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500"/>
              <a:buChar char="•"/>
              <a:defRPr sz="1500">
                <a:solidFill>
                  <a:srgbClr val="07336F"/>
                </a:solidFill>
              </a:defRPr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rgbClr val="07336F"/>
              </a:buClr>
              <a:buSzPts val="1350"/>
              <a:buChar char="•"/>
              <a:defRPr sz="1350">
                <a:solidFill>
                  <a:srgbClr val="07336F"/>
                </a:solidFill>
              </a:defRPr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rgbClr val="07336F"/>
              </a:buClr>
              <a:buSzPts val="1200"/>
              <a:buChar char="•"/>
              <a:defRPr sz="12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0" name="Google Shape;500;p86"/>
          <p:cNvSpPr txBox="1"/>
          <p:nvPr>
            <p:ph idx="2" type="body"/>
          </p:nvPr>
        </p:nvSpPr>
        <p:spPr>
          <a:xfrm>
            <a:off x="8331200" y="1219200"/>
            <a:ext cx="3263349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rgbClr val="07336F"/>
              </a:buClr>
              <a:buSzPts val="2100"/>
              <a:buChar char="•"/>
              <a:defRPr b="0" sz="2100">
                <a:solidFill>
                  <a:srgbClr val="07336F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500"/>
              <a:buChar char="•"/>
              <a:defRPr sz="1500">
                <a:solidFill>
                  <a:srgbClr val="07336F"/>
                </a:solidFill>
              </a:defRPr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rgbClr val="07336F"/>
              </a:buClr>
              <a:buSzPts val="1350"/>
              <a:buChar char="•"/>
              <a:defRPr sz="1350">
                <a:solidFill>
                  <a:srgbClr val="07336F"/>
                </a:solidFill>
              </a:defRPr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rgbClr val="07336F"/>
              </a:buClr>
              <a:buSzPts val="1200"/>
              <a:buChar char="•"/>
              <a:defRPr sz="12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1" name="Google Shape;501;p86"/>
          <p:cNvSpPr txBox="1"/>
          <p:nvPr>
            <p:ph idx="3" type="body"/>
          </p:nvPr>
        </p:nvSpPr>
        <p:spPr>
          <a:xfrm>
            <a:off x="4667527" y="1219200"/>
            <a:ext cx="3263349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rgbClr val="07336F"/>
              </a:buClr>
              <a:buSzPts val="2100"/>
              <a:buChar char="•"/>
              <a:defRPr b="0" sz="2100">
                <a:solidFill>
                  <a:srgbClr val="07336F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500"/>
              <a:buChar char="•"/>
              <a:defRPr sz="1500">
                <a:solidFill>
                  <a:srgbClr val="07336F"/>
                </a:solidFill>
              </a:defRPr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rgbClr val="07336F"/>
              </a:buClr>
              <a:buSzPts val="1350"/>
              <a:buChar char="•"/>
              <a:defRPr sz="1350">
                <a:solidFill>
                  <a:srgbClr val="07336F"/>
                </a:solidFill>
              </a:defRPr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rgbClr val="07336F"/>
              </a:buClr>
              <a:buSzPts val="1200"/>
              <a:buChar char="•"/>
              <a:defRPr sz="12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, 3 Pic">
  <p:cSld name="3 Column, 3 Pic"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87"/>
          <p:cNvSpPr txBox="1"/>
          <p:nvPr>
            <p:ph type="title"/>
          </p:nvPr>
        </p:nvSpPr>
        <p:spPr>
          <a:xfrm>
            <a:off x="1003852" y="274638"/>
            <a:ext cx="9867349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4" name="Google Shape;504;p87"/>
          <p:cNvSpPr/>
          <p:nvPr>
            <p:ph idx="2" type="pic"/>
          </p:nvPr>
        </p:nvSpPr>
        <p:spPr>
          <a:xfrm>
            <a:off x="1016001" y="1219200"/>
            <a:ext cx="3247251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42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270"/>
              </a:spcBef>
              <a:spcAft>
                <a:spcPts val="0"/>
              </a:spcAft>
              <a:buClr>
                <a:srgbClr val="07336F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24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87"/>
          <p:cNvSpPr/>
          <p:nvPr>
            <p:ph idx="3" type="pic"/>
          </p:nvPr>
        </p:nvSpPr>
        <p:spPr>
          <a:xfrm>
            <a:off x="4677549" y="1219200"/>
            <a:ext cx="3247251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42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270"/>
              </a:spcBef>
              <a:spcAft>
                <a:spcPts val="0"/>
              </a:spcAft>
              <a:buClr>
                <a:srgbClr val="07336F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24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87"/>
          <p:cNvSpPr/>
          <p:nvPr>
            <p:ph idx="4" type="pic"/>
          </p:nvPr>
        </p:nvSpPr>
        <p:spPr>
          <a:xfrm>
            <a:off x="8335149" y="1219200"/>
            <a:ext cx="3247251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42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270"/>
              </a:spcBef>
              <a:spcAft>
                <a:spcPts val="0"/>
              </a:spcAft>
              <a:buClr>
                <a:srgbClr val="07336F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24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7" name="Google Shape;507;p87"/>
          <p:cNvSpPr txBox="1"/>
          <p:nvPr>
            <p:ph idx="1" type="body"/>
          </p:nvPr>
        </p:nvSpPr>
        <p:spPr>
          <a:xfrm>
            <a:off x="1003852" y="3048000"/>
            <a:ext cx="3263349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rgbClr val="07336F"/>
              </a:buClr>
              <a:buSzPts val="2100"/>
              <a:buChar char="•"/>
              <a:defRPr b="0" sz="2100">
                <a:solidFill>
                  <a:srgbClr val="07336F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500"/>
              <a:buChar char="•"/>
              <a:defRPr sz="1500">
                <a:solidFill>
                  <a:srgbClr val="07336F"/>
                </a:solidFill>
              </a:defRPr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rgbClr val="07336F"/>
              </a:buClr>
              <a:buSzPts val="1350"/>
              <a:buChar char="•"/>
              <a:defRPr sz="1350">
                <a:solidFill>
                  <a:srgbClr val="07336F"/>
                </a:solidFill>
              </a:defRPr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rgbClr val="07336F"/>
              </a:buClr>
              <a:buSzPts val="1200"/>
              <a:buChar char="•"/>
              <a:defRPr sz="12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8" name="Google Shape;508;p87"/>
          <p:cNvSpPr txBox="1"/>
          <p:nvPr>
            <p:ph idx="5" type="body"/>
          </p:nvPr>
        </p:nvSpPr>
        <p:spPr>
          <a:xfrm>
            <a:off x="8331200" y="3048000"/>
            <a:ext cx="3263349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rgbClr val="07336F"/>
              </a:buClr>
              <a:buSzPts val="2100"/>
              <a:buChar char="•"/>
              <a:defRPr b="0" sz="2100">
                <a:solidFill>
                  <a:srgbClr val="07336F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500"/>
              <a:buChar char="•"/>
              <a:defRPr sz="1500">
                <a:solidFill>
                  <a:srgbClr val="07336F"/>
                </a:solidFill>
              </a:defRPr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rgbClr val="07336F"/>
              </a:buClr>
              <a:buSzPts val="1350"/>
              <a:buChar char="•"/>
              <a:defRPr sz="1350">
                <a:solidFill>
                  <a:srgbClr val="07336F"/>
                </a:solidFill>
              </a:defRPr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rgbClr val="07336F"/>
              </a:buClr>
              <a:buSzPts val="1200"/>
              <a:buChar char="•"/>
              <a:defRPr sz="12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9" name="Google Shape;509;p87"/>
          <p:cNvSpPr txBox="1"/>
          <p:nvPr>
            <p:ph idx="6" type="body"/>
          </p:nvPr>
        </p:nvSpPr>
        <p:spPr>
          <a:xfrm>
            <a:off x="4667527" y="3048000"/>
            <a:ext cx="3263349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rgbClr val="07336F"/>
              </a:buClr>
              <a:buSzPts val="2100"/>
              <a:buChar char="•"/>
              <a:defRPr b="0" sz="2100">
                <a:solidFill>
                  <a:srgbClr val="07336F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500"/>
              <a:buChar char="•"/>
              <a:defRPr sz="1500">
                <a:solidFill>
                  <a:srgbClr val="07336F"/>
                </a:solidFill>
              </a:defRPr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rgbClr val="07336F"/>
              </a:buClr>
              <a:buSzPts val="1350"/>
              <a:buChar char="•"/>
              <a:defRPr sz="1350">
                <a:solidFill>
                  <a:srgbClr val="07336F"/>
                </a:solidFill>
              </a:defRPr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rgbClr val="07336F"/>
              </a:buClr>
              <a:buSzPts val="1200"/>
              <a:buChar char="•"/>
              <a:defRPr sz="12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Lg Pic">
  <p:cSld name="1 Lg Pic"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88"/>
          <p:cNvSpPr txBox="1"/>
          <p:nvPr>
            <p:ph type="title"/>
          </p:nvPr>
        </p:nvSpPr>
        <p:spPr>
          <a:xfrm>
            <a:off x="1003852" y="274638"/>
            <a:ext cx="9867349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88"/>
          <p:cNvSpPr/>
          <p:nvPr>
            <p:ph idx="2" type="pic"/>
          </p:nvPr>
        </p:nvSpPr>
        <p:spPr>
          <a:xfrm>
            <a:off x="1016000" y="1219200"/>
            <a:ext cx="10566400" cy="4953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42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270"/>
              </a:spcBef>
              <a:spcAft>
                <a:spcPts val="0"/>
              </a:spcAft>
              <a:buClr>
                <a:srgbClr val="07336F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24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89"/>
          <p:cNvSpPr txBox="1"/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5" name="Google Shape;515;p89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92B7"/>
              </a:buClr>
              <a:buSzPts val="2400"/>
              <a:buNone/>
              <a:defRPr>
                <a:solidFill>
                  <a:srgbClr val="8892B7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92B7"/>
              </a:buClr>
              <a:buSzPts val="2100"/>
              <a:buNone/>
              <a:defRPr>
                <a:solidFill>
                  <a:srgbClr val="8892B7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92B7"/>
              </a:buClr>
              <a:buSzPts val="1800"/>
              <a:buNone/>
              <a:defRPr>
                <a:solidFill>
                  <a:srgbClr val="8892B7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92B7"/>
              </a:buClr>
              <a:buSzPts val="1500"/>
              <a:buNone/>
              <a:defRPr>
                <a:solidFill>
                  <a:srgbClr val="8892B7"/>
                </a:solidFill>
              </a:defRPr>
            </a:lvl4pPr>
            <a:lvl5pPr lvl="4" algn="ctr">
              <a:spcBef>
                <a:spcPts val="270"/>
              </a:spcBef>
              <a:spcAft>
                <a:spcPts val="0"/>
              </a:spcAft>
              <a:buClr>
                <a:srgbClr val="8892B7"/>
              </a:buClr>
              <a:buSzPts val="1350"/>
              <a:buNone/>
              <a:defRPr>
                <a:solidFill>
                  <a:srgbClr val="8892B7"/>
                </a:solidFill>
              </a:defRPr>
            </a:lvl5pPr>
            <a:lvl6pPr lvl="5" algn="ctr">
              <a:spcBef>
                <a:spcPts val="240"/>
              </a:spcBef>
              <a:spcAft>
                <a:spcPts val="0"/>
              </a:spcAft>
              <a:buClr>
                <a:srgbClr val="8892B7"/>
              </a:buClr>
              <a:buSzPts val="1200"/>
              <a:buNone/>
              <a:defRPr>
                <a:solidFill>
                  <a:srgbClr val="8892B7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92B7"/>
              </a:buClr>
              <a:buSzPts val="1500"/>
              <a:buNone/>
              <a:defRPr>
                <a:solidFill>
                  <a:srgbClr val="8892B7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92B7"/>
              </a:buClr>
              <a:buSzPts val="1500"/>
              <a:buNone/>
              <a:defRPr>
                <a:solidFill>
                  <a:srgbClr val="8892B7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92B7"/>
              </a:buClr>
              <a:buSzPts val="1500"/>
              <a:buNone/>
              <a:defRPr>
                <a:solidFill>
                  <a:srgbClr val="8892B7"/>
                </a:solidFill>
              </a:defRPr>
            </a:lvl9pPr>
          </a:lstStyle>
          <a:p/>
        </p:txBody>
      </p:sp>
      <p:sp>
        <p:nvSpPr>
          <p:cNvPr id="516" name="Google Shape;516;p89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89"/>
          <p:cNvSpPr txBox="1"/>
          <p:nvPr>
            <p:ph idx="11" type="ftr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8" name="Google Shape;518;p89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rgbClr val="0A45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rgbClr val="0A459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rgbClr val="0A459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rgbClr val="0A459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rgbClr val="0A459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rgbClr val="0A459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rgbClr val="0A459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rgbClr val="0A459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rgbClr val="0A459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k Blue">
  <p:cSld name="Dk Blue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90"/>
          <p:cNvSpPr/>
          <p:nvPr/>
        </p:nvSpPr>
        <p:spPr>
          <a:xfrm>
            <a:off x="547748" y="0"/>
            <a:ext cx="11644253" cy="64492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1" name="Google Shape;521;p90"/>
          <p:cNvGrpSpPr/>
          <p:nvPr/>
        </p:nvGrpSpPr>
        <p:grpSpPr>
          <a:xfrm>
            <a:off x="-40517" y="0"/>
            <a:ext cx="629920" cy="6858000"/>
            <a:chOff x="-15240" y="0"/>
            <a:chExt cx="472440" cy="6858000"/>
          </a:xfrm>
        </p:grpSpPr>
        <p:sp>
          <p:nvSpPr>
            <p:cNvPr id="522" name="Google Shape;522;p90"/>
            <p:cNvSpPr/>
            <p:nvPr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90"/>
            <p:cNvSpPr/>
            <p:nvPr/>
          </p:nvSpPr>
          <p:spPr>
            <a:xfrm>
              <a:off x="16002" y="3197352"/>
              <a:ext cx="409956" cy="1069848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jacqui.fenner\Desktop\PTT templates\images\noaa icons\noaa_icons-04.png" id="524" name="Google Shape;524;p90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5.png" id="525" name="Google Shape;525;p90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6.png" id="526" name="Google Shape;526;p90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7.png" id="527" name="Google Shape;527;p90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8.png" id="528" name="Google Shape;528;p90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10.png" id="529" name="Google Shape;529;p90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30" name="Google Shape;530;p90"/>
            <p:cNvGrpSpPr/>
            <p:nvPr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531" name="Google Shape;531;p90"/>
              <p:cNvGrpSpPr/>
              <p:nvPr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532" name="Google Shape;532;p90"/>
                <p:cNvCxnSpPr/>
                <p:nvPr/>
              </p:nvCxnSpPr>
              <p:spPr>
                <a:xfrm>
                  <a:off x="15148" y="42672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33" name="Google Shape;533;p90"/>
                <p:cNvCxnSpPr/>
                <p:nvPr/>
              </p:nvCxnSpPr>
              <p:spPr>
                <a:xfrm>
                  <a:off x="15148" y="32004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34" name="Google Shape;534;p90"/>
                <p:cNvCxnSpPr/>
                <p:nvPr/>
              </p:nvCxnSpPr>
              <p:spPr>
                <a:xfrm>
                  <a:off x="15148" y="21336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35" name="Google Shape;535;p90"/>
                <p:cNvCxnSpPr/>
                <p:nvPr/>
              </p:nvCxnSpPr>
              <p:spPr>
                <a:xfrm>
                  <a:off x="15148" y="53340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36" name="Google Shape;536;p90"/>
                <p:cNvCxnSpPr/>
                <p:nvPr/>
              </p:nvCxnSpPr>
              <p:spPr>
                <a:xfrm>
                  <a:off x="15148" y="10668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37" name="Google Shape;537;p90"/>
                <p:cNvCxnSpPr/>
                <p:nvPr/>
              </p:nvCxnSpPr>
              <p:spPr>
                <a:xfrm>
                  <a:off x="15148" y="64008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538" name="Google Shape;538;p90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>
                    <a:alpha val="40000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539" name="Google Shape;539;p90"/>
          <p:cNvSpPr txBox="1"/>
          <p:nvPr>
            <p:ph type="title"/>
          </p:nvPr>
        </p:nvSpPr>
        <p:spPr>
          <a:xfrm>
            <a:off x="1016002" y="1066801"/>
            <a:ext cx="10578551" cy="1295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300"/>
              <a:buFont typeface="Arial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0" name="Google Shape;540;p90"/>
          <p:cNvSpPr/>
          <p:nvPr/>
        </p:nvSpPr>
        <p:spPr>
          <a:xfrm>
            <a:off x="0" y="6400801"/>
            <a:ext cx="12192000" cy="4572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90"/>
          <p:cNvSpPr txBox="1"/>
          <p:nvPr/>
        </p:nvSpPr>
        <p:spPr>
          <a:xfrm>
            <a:off x="1930400" y="6551712"/>
            <a:ext cx="9652000" cy="1154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Department of Commerce  //  National Oceanic and Atmospheric Administration  //  </a:t>
            </a:r>
            <a:fld id="{00000000-1234-1234-1234-123412341234}" type="slidenum">
              <a:rPr lang="en-US" sz="750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750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G:\STALL\ST Comms\Templates &amp; Resources\Logos\Other Emblems\DOC Logo\DOC Color.png" id="542" name="Google Shape;542;p90">
            <a:hlinkClick r:id="rId14"/>
          </p:cNvPr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04801" y="6443457"/>
            <a:ext cx="495851" cy="371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90">
            <a:hlinkClick r:id="rId16"/>
          </p:cNvPr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853104" y="6449252"/>
            <a:ext cx="480397" cy="360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, Small Pic">
  <p:cSld name="2 Column, Small Pic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8"/>
          <p:cNvSpPr txBox="1"/>
          <p:nvPr>
            <p:ph type="title"/>
          </p:nvPr>
        </p:nvSpPr>
        <p:spPr>
          <a:xfrm>
            <a:off x="1003851" y="274638"/>
            <a:ext cx="9867349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8"/>
          <p:cNvSpPr/>
          <p:nvPr>
            <p:ph idx="2" type="pic"/>
          </p:nvPr>
        </p:nvSpPr>
        <p:spPr>
          <a:xfrm>
            <a:off x="6604000" y="1219200"/>
            <a:ext cx="4978400" cy="198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38"/>
          <p:cNvSpPr txBox="1"/>
          <p:nvPr>
            <p:ph idx="1" type="body"/>
          </p:nvPr>
        </p:nvSpPr>
        <p:spPr>
          <a:xfrm>
            <a:off x="1003851" y="1219200"/>
            <a:ext cx="4990549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38"/>
          <p:cNvSpPr txBox="1"/>
          <p:nvPr>
            <p:ph idx="3" type="body"/>
          </p:nvPr>
        </p:nvSpPr>
        <p:spPr>
          <a:xfrm>
            <a:off x="6604000" y="3429000"/>
            <a:ext cx="4990549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Tall Pic Right">
  <p:cSld name="1 Column, Tall Pic Righ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9"/>
          <p:cNvSpPr txBox="1"/>
          <p:nvPr>
            <p:ph type="title"/>
          </p:nvPr>
        </p:nvSpPr>
        <p:spPr>
          <a:xfrm>
            <a:off x="1003851" y="274638"/>
            <a:ext cx="8546549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9"/>
          <p:cNvSpPr/>
          <p:nvPr>
            <p:ph idx="2" type="pic"/>
          </p:nvPr>
        </p:nvSpPr>
        <p:spPr>
          <a:xfrm>
            <a:off x="8128000" y="1219200"/>
            <a:ext cx="3454400" cy="4953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39"/>
          <p:cNvSpPr txBox="1"/>
          <p:nvPr>
            <p:ph idx="1" type="body"/>
          </p:nvPr>
        </p:nvSpPr>
        <p:spPr>
          <a:xfrm>
            <a:off x="1003851" y="1219200"/>
            <a:ext cx="6920949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 result for nesdis star" id="155" name="Google Shape;155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55200" y="152401"/>
            <a:ext cx="1079672" cy="809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Tall Pic Left">
  <p:cSld name="1 Column, Tall Pic Lef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0"/>
          <p:cNvSpPr txBox="1"/>
          <p:nvPr>
            <p:ph type="title"/>
          </p:nvPr>
        </p:nvSpPr>
        <p:spPr>
          <a:xfrm>
            <a:off x="1003851" y="274638"/>
            <a:ext cx="8343349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40"/>
          <p:cNvSpPr/>
          <p:nvPr>
            <p:ph idx="2" type="pic"/>
          </p:nvPr>
        </p:nvSpPr>
        <p:spPr>
          <a:xfrm>
            <a:off x="1016000" y="1219200"/>
            <a:ext cx="3454400" cy="4953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40"/>
          <p:cNvSpPr txBox="1"/>
          <p:nvPr>
            <p:ph idx="1" type="body"/>
          </p:nvPr>
        </p:nvSpPr>
        <p:spPr>
          <a:xfrm>
            <a:off x="4572000" y="1203334"/>
            <a:ext cx="6920949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 result for nesdis star" id="160" name="Google Shape;160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53601" y="152400"/>
            <a:ext cx="1051153" cy="788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Wide Pic Top">
  <p:cSld name="1 Column, Wide Pic Top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1"/>
          <p:cNvSpPr/>
          <p:nvPr>
            <p:ph idx="2" type="pic"/>
          </p:nvPr>
        </p:nvSpPr>
        <p:spPr>
          <a:xfrm>
            <a:off x="1016000" y="1219200"/>
            <a:ext cx="10562379" cy="1752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41"/>
          <p:cNvSpPr txBox="1"/>
          <p:nvPr>
            <p:ph idx="1" type="body"/>
          </p:nvPr>
        </p:nvSpPr>
        <p:spPr>
          <a:xfrm>
            <a:off x="1003851" y="3124200"/>
            <a:ext cx="10578549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41"/>
          <p:cNvSpPr txBox="1"/>
          <p:nvPr>
            <p:ph type="title"/>
          </p:nvPr>
        </p:nvSpPr>
        <p:spPr>
          <a:xfrm>
            <a:off x="1003851" y="274638"/>
            <a:ext cx="8241749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Image result for nesdis star" id="165" name="Google Shape;165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53601" y="152400"/>
            <a:ext cx="1051153" cy="788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5.xml"/><Relationship Id="rId22" Type="http://schemas.openxmlformats.org/officeDocument/2006/relationships/slideLayout" Target="../slideLayouts/slideLayout7.xml"/><Relationship Id="rId21" Type="http://schemas.openxmlformats.org/officeDocument/2006/relationships/slideLayout" Target="../slideLayouts/slideLayout6.xml"/><Relationship Id="rId24" Type="http://schemas.openxmlformats.org/officeDocument/2006/relationships/slideLayout" Target="../slideLayouts/slideLayout9.xml"/><Relationship Id="rId23" Type="http://schemas.openxmlformats.org/officeDocument/2006/relationships/slideLayout" Target="../slideLayouts/slideLayout8.xml"/><Relationship Id="rId1" Type="http://schemas.openxmlformats.org/officeDocument/2006/relationships/hyperlink" Target="http://www.noaa.gov/marine-aviation" TargetMode="External"/><Relationship Id="rId2" Type="http://schemas.openxmlformats.org/officeDocument/2006/relationships/image" Target="../media/image8.png"/><Relationship Id="rId3" Type="http://schemas.openxmlformats.org/officeDocument/2006/relationships/hyperlink" Target="http://www.noaa.gov/research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://www.noaa.gov/oceans-coasts" TargetMode="External"/><Relationship Id="rId26" Type="http://schemas.openxmlformats.org/officeDocument/2006/relationships/slideLayout" Target="../slideLayouts/slideLayout11.xml"/><Relationship Id="rId25" Type="http://schemas.openxmlformats.org/officeDocument/2006/relationships/slideLayout" Target="../slideLayouts/slideLayout10.xml"/><Relationship Id="rId28" Type="http://schemas.openxmlformats.org/officeDocument/2006/relationships/slideLayout" Target="../slideLayouts/slideLayout13.xml"/><Relationship Id="rId27" Type="http://schemas.openxmlformats.org/officeDocument/2006/relationships/slideLayout" Target="../slideLayouts/slideLayout12.xml"/><Relationship Id="rId5" Type="http://schemas.openxmlformats.org/officeDocument/2006/relationships/hyperlink" Target="http://www.noaa.gov/satellites" TargetMode="External"/><Relationship Id="rId6" Type="http://schemas.openxmlformats.org/officeDocument/2006/relationships/image" Target="../media/image2.png"/><Relationship Id="rId29" Type="http://schemas.openxmlformats.org/officeDocument/2006/relationships/slideLayout" Target="../slideLayouts/slideLayout14.xml"/><Relationship Id="rId7" Type="http://schemas.openxmlformats.org/officeDocument/2006/relationships/hyperlink" Target="http://www.noaa.gov/fisheries" TargetMode="External"/><Relationship Id="rId8" Type="http://schemas.openxmlformats.org/officeDocument/2006/relationships/image" Target="../media/image6.png"/><Relationship Id="rId31" Type="http://schemas.openxmlformats.org/officeDocument/2006/relationships/theme" Target="../theme/theme2.xml"/><Relationship Id="rId30" Type="http://schemas.openxmlformats.org/officeDocument/2006/relationships/slideLayout" Target="../slideLayouts/slideLayout15.xml"/><Relationship Id="rId11" Type="http://schemas.openxmlformats.org/officeDocument/2006/relationships/hyperlink" Target="http://www.noaa.gov/weather" TargetMode="External"/><Relationship Id="rId10" Type="http://schemas.openxmlformats.org/officeDocument/2006/relationships/image" Target="../media/image1.png"/><Relationship Id="rId13" Type="http://schemas.openxmlformats.org/officeDocument/2006/relationships/hyperlink" Target="https://www.commerce.gov/" TargetMode="External"/><Relationship Id="rId12" Type="http://schemas.openxmlformats.org/officeDocument/2006/relationships/image" Target="../media/image9.png"/><Relationship Id="rId15" Type="http://schemas.openxmlformats.org/officeDocument/2006/relationships/hyperlink" Target="http://www.noaa.gov/" TargetMode="External"/><Relationship Id="rId14" Type="http://schemas.openxmlformats.org/officeDocument/2006/relationships/image" Target="../media/image10.png"/><Relationship Id="rId17" Type="http://schemas.openxmlformats.org/officeDocument/2006/relationships/hyperlink" Target="http://www.noaa.gov/satellites" TargetMode="External"/><Relationship Id="rId16" Type="http://schemas.openxmlformats.org/officeDocument/2006/relationships/image" Target="../media/image12.png"/><Relationship Id="rId19" Type="http://schemas.openxmlformats.org/officeDocument/2006/relationships/slideLayout" Target="../slideLayouts/slideLayout4.xml"/><Relationship Id="rId18" Type="http://schemas.openxmlformats.org/officeDocument/2006/relationships/image" Target="../media/image7.jpg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theme" Target="../theme/theme4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24.xml"/><Relationship Id="rId1" Type="http://schemas.openxmlformats.org/officeDocument/2006/relationships/hyperlink" Target="http://www.noaa.gov/marine-aviation" TargetMode="External"/><Relationship Id="rId2" Type="http://schemas.openxmlformats.org/officeDocument/2006/relationships/image" Target="../media/image8.png"/><Relationship Id="rId3" Type="http://schemas.openxmlformats.org/officeDocument/2006/relationships/hyperlink" Target="http://www.noaa.gov/research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://www.noaa.gov/oceans-coasts" TargetMode="External"/><Relationship Id="rId26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26.xml"/><Relationship Id="rId28" Type="http://schemas.openxmlformats.org/officeDocument/2006/relationships/theme" Target="../theme/theme5.xml"/><Relationship Id="rId27" Type="http://schemas.openxmlformats.org/officeDocument/2006/relationships/slideLayout" Target="../slideLayouts/slideLayout28.xml"/><Relationship Id="rId5" Type="http://schemas.openxmlformats.org/officeDocument/2006/relationships/hyperlink" Target="http://www.noaa.gov/satellites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://www.noaa.gov/fisheries" TargetMode="External"/><Relationship Id="rId8" Type="http://schemas.openxmlformats.org/officeDocument/2006/relationships/image" Target="../media/image6.png"/><Relationship Id="rId11" Type="http://schemas.openxmlformats.org/officeDocument/2006/relationships/hyperlink" Target="http://www.noaa.gov/weather" TargetMode="External"/><Relationship Id="rId10" Type="http://schemas.openxmlformats.org/officeDocument/2006/relationships/image" Target="../media/image1.png"/><Relationship Id="rId13" Type="http://schemas.openxmlformats.org/officeDocument/2006/relationships/hyperlink" Target="https://www.commerce.gov/" TargetMode="External"/><Relationship Id="rId12" Type="http://schemas.openxmlformats.org/officeDocument/2006/relationships/image" Target="../media/image9.png"/><Relationship Id="rId15" Type="http://schemas.openxmlformats.org/officeDocument/2006/relationships/hyperlink" Target="http://www.noaa.gov/" TargetMode="External"/><Relationship Id="rId14" Type="http://schemas.openxmlformats.org/officeDocument/2006/relationships/image" Target="../media/image10.png"/><Relationship Id="rId17" Type="http://schemas.openxmlformats.org/officeDocument/2006/relationships/slideLayout" Target="../slideLayouts/slideLayout18.xml"/><Relationship Id="rId16" Type="http://schemas.openxmlformats.org/officeDocument/2006/relationships/image" Target="../media/image12.png"/><Relationship Id="rId19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19.xml"/></Relationships>
</file>

<file path=ppt/slideMasters/_rels/slideMaster5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2.xml"/><Relationship Id="rId1" Type="http://schemas.openxmlformats.org/officeDocument/2006/relationships/hyperlink" Target="http://www.noaa.gov/marine-aviation" TargetMode="External"/><Relationship Id="rId2" Type="http://schemas.openxmlformats.org/officeDocument/2006/relationships/image" Target="../media/image8.png"/><Relationship Id="rId3" Type="http://schemas.openxmlformats.org/officeDocument/2006/relationships/hyperlink" Target="http://www.noaa.gov/research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://www.noaa.gov/oceans-coasts" TargetMode="External"/><Relationship Id="rId26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6.xml"/><Relationship Id="rId5" Type="http://schemas.openxmlformats.org/officeDocument/2006/relationships/hyperlink" Target="http://www.noaa.gov/satellites" TargetMode="External"/><Relationship Id="rId6" Type="http://schemas.openxmlformats.org/officeDocument/2006/relationships/image" Target="../media/image2.png"/><Relationship Id="rId29" Type="http://schemas.openxmlformats.org/officeDocument/2006/relationships/slideLayout" Target="../slideLayouts/slideLayout38.xml"/><Relationship Id="rId7" Type="http://schemas.openxmlformats.org/officeDocument/2006/relationships/hyperlink" Target="http://www.noaa.gov/fisheries" TargetMode="External"/><Relationship Id="rId8" Type="http://schemas.openxmlformats.org/officeDocument/2006/relationships/image" Target="../media/image6.png"/><Relationship Id="rId31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39.xml"/><Relationship Id="rId11" Type="http://schemas.openxmlformats.org/officeDocument/2006/relationships/hyperlink" Target="http://www.noaa.gov/weather" TargetMode="External"/><Relationship Id="rId33" Type="http://schemas.openxmlformats.org/officeDocument/2006/relationships/theme" Target="../theme/theme3.xml"/><Relationship Id="rId10" Type="http://schemas.openxmlformats.org/officeDocument/2006/relationships/image" Target="../media/image1.png"/><Relationship Id="rId32" Type="http://schemas.openxmlformats.org/officeDocument/2006/relationships/slideLayout" Target="../slideLayouts/slideLayout41.xml"/><Relationship Id="rId13" Type="http://schemas.openxmlformats.org/officeDocument/2006/relationships/hyperlink" Target="https://www.commerce.gov/" TargetMode="External"/><Relationship Id="rId12" Type="http://schemas.openxmlformats.org/officeDocument/2006/relationships/image" Target="../media/image9.png"/><Relationship Id="rId15" Type="http://schemas.openxmlformats.org/officeDocument/2006/relationships/hyperlink" Target="http://www.noaa.gov/" TargetMode="External"/><Relationship Id="rId14" Type="http://schemas.openxmlformats.org/officeDocument/2006/relationships/image" Target="../media/image10.png"/><Relationship Id="rId17" Type="http://schemas.openxmlformats.org/officeDocument/2006/relationships/hyperlink" Target="http://www.noaa.gov/satellites" TargetMode="External"/><Relationship Id="rId16" Type="http://schemas.openxmlformats.org/officeDocument/2006/relationships/image" Target="../media/image12.png"/><Relationship Id="rId19" Type="http://schemas.openxmlformats.org/officeDocument/2006/relationships/image" Target="../media/image11.png"/><Relationship Id="rId18" Type="http://schemas.openxmlformats.org/officeDocument/2006/relationships/image" Target="../media/image7.jpg"/></Relationships>
</file>

<file path=ppt/slideMasters/_rels/slideMaster6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46.xml"/><Relationship Id="rId1" Type="http://schemas.openxmlformats.org/officeDocument/2006/relationships/hyperlink" Target="http://www.noaa.gov/marine-aviation" TargetMode="External"/><Relationship Id="rId2" Type="http://schemas.openxmlformats.org/officeDocument/2006/relationships/image" Target="../media/image8.png"/><Relationship Id="rId3" Type="http://schemas.openxmlformats.org/officeDocument/2006/relationships/hyperlink" Target="http://www.noaa.gov/research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://www.noaa.gov/oceans-coasts" TargetMode="External"/><Relationship Id="rId26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0.xml"/><Relationship Id="rId5" Type="http://schemas.openxmlformats.org/officeDocument/2006/relationships/hyperlink" Target="http://www.noaa.gov/satellites" TargetMode="External"/><Relationship Id="rId6" Type="http://schemas.openxmlformats.org/officeDocument/2006/relationships/image" Target="../media/image2.png"/><Relationship Id="rId29" Type="http://schemas.openxmlformats.org/officeDocument/2006/relationships/slideLayout" Target="../slideLayouts/slideLayout52.xml"/><Relationship Id="rId7" Type="http://schemas.openxmlformats.org/officeDocument/2006/relationships/hyperlink" Target="http://www.noaa.gov/fisheries" TargetMode="External"/><Relationship Id="rId8" Type="http://schemas.openxmlformats.org/officeDocument/2006/relationships/image" Target="../media/image6.png"/><Relationship Id="rId31" Type="http://schemas.openxmlformats.org/officeDocument/2006/relationships/slideLayout" Target="../slideLayouts/slideLayout54.xml"/><Relationship Id="rId30" Type="http://schemas.openxmlformats.org/officeDocument/2006/relationships/slideLayout" Target="../slideLayouts/slideLayout53.xml"/><Relationship Id="rId11" Type="http://schemas.openxmlformats.org/officeDocument/2006/relationships/hyperlink" Target="http://www.noaa.gov/weather" TargetMode="External"/><Relationship Id="rId10" Type="http://schemas.openxmlformats.org/officeDocument/2006/relationships/image" Target="../media/image1.png"/><Relationship Id="rId32" Type="http://schemas.openxmlformats.org/officeDocument/2006/relationships/theme" Target="../theme/theme7.xml"/><Relationship Id="rId13" Type="http://schemas.openxmlformats.org/officeDocument/2006/relationships/hyperlink" Target="https://www.commerce.gov/" TargetMode="External"/><Relationship Id="rId12" Type="http://schemas.openxmlformats.org/officeDocument/2006/relationships/image" Target="../media/image9.png"/><Relationship Id="rId15" Type="http://schemas.openxmlformats.org/officeDocument/2006/relationships/hyperlink" Target="http://www.noaa.gov/" TargetMode="External"/><Relationship Id="rId14" Type="http://schemas.openxmlformats.org/officeDocument/2006/relationships/image" Target="../media/image10.png"/><Relationship Id="rId17" Type="http://schemas.openxmlformats.org/officeDocument/2006/relationships/hyperlink" Target="http://www.noaa.gov/satellites" TargetMode="External"/><Relationship Id="rId16" Type="http://schemas.openxmlformats.org/officeDocument/2006/relationships/image" Target="../media/image12.png"/><Relationship Id="rId19" Type="http://schemas.openxmlformats.org/officeDocument/2006/relationships/slideLayout" Target="../slideLayouts/slideLayout42.xml"/><Relationship Id="rId18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33"/>
          <p:cNvGrpSpPr/>
          <p:nvPr/>
        </p:nvGrpSpPr>
        <p:grpSpPr>
          <a:xfrm>
            <a:off x="-40517" y="0"/>
            <a:ext cx="629920" cy="6858000"/>
            <a:chOff x="-15240" y="0"/>
            <a:chExt cx="472440" cy="6858000"/>
          </a:xfrm>
        </p:grpSpPr>
        <p:sp>
          <p:nvSpPr>
            <p:cNvPr id="93" name="Google Shape;93;p33"/>
            <p:cNvSpPr/>
            <p:nvPr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33"/>
            <p:cNvSpPr/>
            <p:nvPr/>
          </p:nvSpPr>
          <p:spPr>
            <a:xfrm>
              <a:off x="16002" y="3197352"/>
              <a:ext cx="409956" cy="1069848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jacqui.fenner\Desktop\PTT templates\images\noaa icons\noaa_icons-04.png" id="95" name="Google Shape;95;p33">
              <a:hlinkClick r:id="rId1"/>
            </p:cNvPr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5.png" id="96" name="Google Shape;96;p33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6.png" id="97" name="Google Shape;97;p33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7.png" id="98" name="Google Shape;98;p33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8.png" id="99" name="Google Shape;99;p33">
              <a:hlinkClick r:id="rId9"/>
            </p:cNvPr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10.png" id="100" name="Google Shape;100;p33">
              <a:hlinkClick r:id="rId11"/>
            </p:cNvPr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1" name="Google Shape;101;p33"/>
            <p:cNvGrpSpPr/>
            <p:nvPr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102" name="Google Shape;102;p33"/>
              <p:cNvGrpSpPr/>
              <p:nvPr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103" name="Google Shape;103;p33"/>
                <p:cNvCxnSpPr/>
                <p:nvPr/>
              </p:nvCxnSpPr>
              <p:spPr>
                <a:xfrm>
                  <a:off x="15148" y="42672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4" name="Google Shape;104;p33"/>
                <p:cNvCxnSpPr/>
                <p:nvPr/>
              </p:nvCxnSpPr>
              <p:spPr>
                <a:xfrm>
                  <a:off x="15148" y="32004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5" name="Google Shape;105;p33"/>
                <p:cNvCxnSpPr/>
                <p:nvPr/>
              </p:nvCxnSpPr>
              <p:spPr>
                <a:xfrm>
                  <a:off x="15148" y="21336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6" name="Google Shape;106;p33"/>
                <p:cNvCxnSpPr/>
                <p:nvPr/>
              </p:nvCxnSpPr>
              <p:spPr>
                <a:xfrm>
                  <a:off x="15148" y="53340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7" name="Google Shape;107;p33"/>
                <p:cNvCxnSpPr/>
                <p:nvPr/>
              </p:nvCxnSpPr>
              <p:spPr>
                <a:xfrm>
                  <a:off x="15148" y="10668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8" name="Google Shape;108;p33"/>
                <p:cNvCxnSpPr/>
                <p:nvPr/>
              </p:nvCxnSpPr>
              <p:spPr>
                <a:xfrm>
                  <a:off x="15148" y="64008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09" name="Google Shape;109;p33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>
                    <a:alpha val="40000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110" name="Google Shape;110;p33"/>
          <p:cNvSpPr/>
          <p:nvPr/>
        </p:nvSpPr>
        <p:spPr>
          <a:xfrm>
            <a:off x="0" y="6400801"/>
            <a:ext cx="12192000" cy="4572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3"/>
          <p:cNvSpPr txBox="1"/>
          <p:nvPr>
            <p:ph type="title"/>
          </p:nvPr>
        </p:nvSpPr>
        <p:spPr>
          <a:xfrm>
            <a:off x="1003851" y="274638"/>
            <a:ext cx="9867349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2" name="Google Shape;112;p33"/>
          <p:cNvSpPr txBox="1"/>
          <p:nvPr>
            <p:ph idx="1" type="body"/>
          </p:nvPr>
        </p:nvSpPr>
        <p:spPr>
          <a:xfrm>
            <a:off x="1003851" y="1219200"/>
            <a:ext cx="10578549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G:\STALL\ST Comms\Templates &amp; Resources\Logos\Other Emblems\DOC Logo\DOC Color.png" id="113" name="Google Shape;113;p33">
            <a:hlinkClick r:id="rId13"/>
          </p:cNvPr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04800" y="6443457"/>
            <a:ext cx="495851" cy="371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3">
            <a:hlinkClick r:id="rId15"/>
          </p:cNvPr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853103" y="6449252"/>
            <a:ext cx="480397" cy="36029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3"/>
          <p:cNvSpPr txBox="1"/>
          <p:nvPr/>
        </p:nvSpPr>
        <p:spPr>
          <a:xfrm>
            <a:off x="1930400" y="6551712"/>
            <a:ext cx="9652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Department of Commerce  //  National Oceanic and Atmospheric Administration  //</a:t>
            </a:r>
            <a:r>
              <a:rPr lang="en-US" sz="1000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000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fld id="{00000000-1234-1234-1234-123412341234}" type="slidenum">
              <a:rPr lang="en-US" sz="1000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000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16" name="Google Shape;116;p33">
            <a:hlinkClick r:id="rId17"/>
          </p:cNvPr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0972799" y="152399"/>
            <a:ext cx="1005839" cy="8381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19"/>
    <p:sldLayoutId id="2147483654" r:id="rId20"/>
    <p:sldLayoutId id="2147483655" r:id="rId21"/>
    <p:sldLayoutId id="2147483656" r:id="rId22"/>
    <p:sldLayoutId id="2147483657" r:id="rId23"/>
    <p:sldLayoutId id="2147483658" r:id="rId24"/>
    <p:sldLayoutId id="2147483659" r:id="rId25"/>
    <p:sldLayoutId id="2147483660" r:id="rId26"/>
    <p:sldLayoutId id="2147483661" r:id="rId27"/>
    <p:sldLayoutId id="2147483662" r:id="rId28"/>
    <p:sldLayoutId id="2147483663" r:id="rId29"/>
    <p:sldLayoutId id="2147483664" r:id="rId3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  <p:sldLayoutId id="2147483667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51"/>
          <p:cNvGrpSpPr/>
          <p:nvPr/>
        </p:nvGrpSpPr>
        <p:grpSpPr>
          <a:xfrm>
            <a:off x="-40517" y="0"/>
            <a:ext cx="629920" cy="6858000"/>
            <a:chOff x="-15240" y="0"/>
            <a:chExt cx="472440" cy="6858000"/>
          </a:xfrm>
        </p:grpSpPr>
        <p:sp>
          <p:nvSpPr>
            <p:cNvPr id="256" name="Google Shape;256;p51"/>
            <p:cNvSpPr/>
            <p:nvPr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51"/>
            <p:cNvSpPr/>
            <p:nvPr/>
          </p:nvSpPr>
          <p:spPr>
            <a:xfrm>
              <a:off x="16002" y="3197352"/>
              <a:ext cx="409956" cy="1069848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jacqui.fenner\Desktop\PTT templates\images\noaa icons\noaa_icons-04.png" id="258" name="Google Shape;258;p51">
              <a:hlinkClick r:id="rId1"/>
            </p:cNvPr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5.png" id="259" name="Google Shape;259;p51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6.png" id="260" name="Google Shape;260;p51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7.png" id="261" name="Google Shape;261;p51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8.png" id="262" name="Google Shape;262;p51">
              <a:hlinkClick r:id="rId9"/>
            </p:cNvPr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10.png" id="263" name="Google Shape;263;p51">
              <a:hlinkClick r:id="rId11"/>
            </p:cNvPr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4" name="Google Shape;264;p51"/>
            <p:cNvGrpSpPr/>
            <p:nvPr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265" name="Google Shape;265;p51"/>
              <p:cNvGrpSpPr/>
              <p:nvPr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266" name="Google Shape;266;p51"/>
                <p:cNvCxnSpPr/>
                <p:nvPr/>
              </p:nvCxnSpPr>
              <p:spPr>
                <a:xfrm>
                  <a:off x="15148" y="42672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67" name="Google Shape;267;p51"/>
                <p:cNvCxnSpPr/>
                <p:nvPr/>
              </p:nvCxnSpPr>
              <p:spPr>
                <a:xfrm>
                  <a:off x="15148" y="32004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68" name="Google Shape;268;p51"/>
                <p:cNvCxnSpPr/>
                <p:nvPr/>
              </p:nvCxnSpPr>
              <p:spPr>
                <a:xfrm>
                  <a:off x="15148" y="21336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69" name="Google Shape;269;p51"/>
                <p:cNvCxnSpPr/>
                <p:nvPr/>
              </p:nvCxnSpPr>
              <p:spPr>
                <a:xfrm>
                  <a:off x="15148" y="53340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70" name="Google Shape;270;p51"/>
                <p:cNvCxnSpPr/>
                <p:nvPr/>
              </p:nvCxnSpPr>
              <p:spPr>
                <a:xfrm>
                  <a:off x="15148" y="10668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71" name="Google Shape;271;p51"/>
                <p:cNvCxnSpPr/>
                <p:nvPr/>
              </p:nvCxnSpPr>
              <p:spPr>
                <a:xfrm>
                  <a:off x="15148" y="64008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272" name="Google Shape;272;p51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>
                    <a:alpha val="40000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273" name="Google Shape;273;p51"/>
          <p:cNvSpPr/>
          <p:nvPr/>
        </p:nvSpPr>
        <p:spPr>
          <a:xfrm>
            <a:off x="0" y="6400801"/>
            <a:ext cx="12192000" cy="4572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51"/>
          <p:cNvSpPr txBox="1"/>
          <p:nvPr>
            <p:ph type="title"/>
          </p:nvPr>
        </p:nvSpPr>
        <p:spPr>
          <a:xfrm>
            <a:off x="1003851" y="274638"/>
            <a:ext cx="10578549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5" name="Google Shape;275;p51"/>
          <p:cNvSpPr txBox="1"/>
          <p:nvPr>
            <p:ph idx="1" type="body"/>
          </p:nvPr>
        </p:nvSpPr>
        <p:spPr>
          <a:xfrm>
            <a:off x="1003851" y="1219200"/>
            <a:ext cx="10578549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-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G:\STALL\ST Comms\Templates &amp; Resources\Logos\Other Emblems\DOC Logo\DOC Color.png" id="276" name="Google Shape;276;p51">
            <a:hlinkClick r:id="rId13"/>
          </p:cNvPr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04800" y="6443457"/>
            <a:ext cx="495851" cy="371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51">
            <a:hlinkClick r:id="rId15"/>
          </p:cNvPr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853103" y="6449252"/>
            <a:ext cx="480397" cy="360298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51"/>
          <p:cNvSpPr txBox="1"/>
          <p:nvPr/>
        </p:nvSpPr>
        <p:spPr>
          <a:xfrm>
            <a:off x="1930400" y="6551712"/>
            <a:ext cx="9652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Department of Commerce  //  National Oceanic and Atmospheric Administration  //</a:t>
            </a:r>
            <a:r>
              <a:rPr lang="en-US" sz="1000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000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fld id="{00000000-1234-1234-1234-123412341234}" type="slidenum">
              <a:rPr lang="en-US" sz="1000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000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oogle Shape;330;p63"/>
          <p:cNvGrpSpPr/>
          <p:nvPr/>
        </p:nvGrpSpPr>
        <p:grpSpPr>
          <a:xfrm>
            <a:off x="-40517" y="0"/>
            <a:ext cx="629920" cy="6858000"/>
            <a:chOff x="-15240" y="0"/>
            <a:chExt cx="472440" cy="6858000"/>
          </a:xfrm>
        </p:grpSpPr>
        <p:sp>
          <p:nvSpPr>
            <p:cNvPr id="331" name="Google Shape;331;p63"/>
            <p:cNvSpPr/>
            <p:nvPr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63"/>
            <p:cNvSpPr/>
            <p:nvPr/>
          </p:nvSpPr>
          <p:spPr>
            <a:xfrm>
              <a:off x="16002" y="3197352"/>
              <a:ext cx="409956" cy="1069848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jacqui.fenner\Desktop\PTT templates\images\noaa icons\noaa_icons-04.png" id="333" name="Google Shape;333;p63">
              <a:hlinkClick r:id="rId1"/>
            </p:cNvPr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5.png" id="334" name="Google Shape;334;p63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6.png" id="335" name="Google Shape;335;p63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7.png" id="336" name="Google Shape;336;p63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8.png" id="337" name="Google Shape;337;p63">
              <a:hlinkClick r:id="rId9"/>
            </p:cNvPr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10.png" id="338" name="Google Shape;338;p63">
              <a:hlinkClick r:id="rId11"/>
            </p:cNvPr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39" name="Google Shape;339;p63"/>
            <p:cNvGrpSpPr/>
            <p:nvPr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340" name="Google Shape;340;p63"/>
              <p:cNvGrpSpPr/>
              <p:nvPr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341" name="Google Shape;341;p63"/>
                <p:cNvCxnSpPr/>
                <p:nvPr/>
              </p:nvCxnSpPr>
              <p:spPr>
                <a:xfrm>
                  <a:off x="15148" y="42672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42" name="Google Shape;342;p63"/>
                <p:cNvCxnSpPr/>
                <p:nvPr/>
              </p:nvCxnSpPr>
              <p:spPr>
                <a:xfrm>
                  <a:off x="15148" y="32004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43" name="Google Shape;343;p63"/>
                <p:cNvCxnSpPr/>
                <p:nvPr/>
              </p:nvCxnSpPr>
              <p:spPr>
                <a:xfrm>
                  <a:off x="15148" y="21336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44" name="Google Shape;344;p63"/>
                <p:cNvCxnSpPr/>
                <p:nvPr/>
              </p:nvCxnSpPr>
              <p:spPr>
                <a:xfrm>
                  <a:off x="15148" y="53340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45" name="Google Shape;345;p63"/>
                <p:cNvCxnSpPr/>
                <p:nvPr/>
              </p:nvCxnSpPr>
              <p:spPr>
                <a:xfrm>
                  <a:off x="15148" y="10668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46" name="Google Shape;346;p63"/>
                <p:cNvCxnSpPr/>
                <p:nvPr/>
              </p:nvCxnSpPr>
              <p:spPr>
                <a:xfrm>
                  <a:off x="15148" y="64008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347" name="Google Shape;347;p63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>
                    <a:alpha val="40000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348" name="Google Shape;348;p63"/>
          <p:cNvSpPr/>
          <p:nvPr/>
        </p:nvSpPr>
        <p:spPr>
          <a:xfrm>
            <a:off x="0" y="6400801"/>
            <a:ext cx="12192000" cy="4572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63"/>
          <p:cNvSpPr txBox="1"/>
          <p:nvPr>
            <p:ph type="title"/>
          </p:nvPr>
        </p:nvSpPr>
        <p:spPr>
          <a:xfrm>
            <a:off x="1003851" y="274638"/>
            <a:ext cx="8140149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0" name="Google Shape;350;p63"/>
          <p:cNvSpPr txBox="1"/>
          <p:nvPr>
            <p:ph idx="1" type="body"/>
          </p:nvPr>
        </p:nvSpPr>
        <p:spPr>
          <a:xfrm>
            <a:off x="1003851" y="1219200"/>
            <a:ext cx="10578549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G:\STALL\ST Comms\Templates &amp; Resources\Logos\Other Emblems\DOC Logo\DOC Color.png" id="351" name="Google Shape;351;p63">
            <a:hlinkClick r:id="rId13"/>
          </p:cNvPr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04800" y="6443457"/>
            <a:ext cx="495851" cy="371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63">
            <a:hlinkClick r:id="rId15"/>
          </p:cNvPr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853103" y="6449252"/>
            <a:ext cx="480397" cy="360298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63"/>
          <p:cNvSpPr txBox="1"/>
          <p:nvPr/>
        </p:nvSpPr>
        <p:spPr>
          <a:xfrm>
            <a:off x="1930400" y="6551712"/>
            <a:ext cx="9652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Department of Commerce  //  National Oceanic and Atmospheric Administration  //  </a:t>
            </a:r>
            <a:fld id="{00000000-1234-1234-1234-123412341234}" type="slidenum">
              <a:rPr lang="en-US" sz="1000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000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54" name="Google Shape;354;p63">
            <a:hlinkClick r:id="rId17"/>
          </p:cNvPr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0972800" y="152400"/>
            <a:ext cx="1016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nesdis star" id="355" name="Google Shape;355;p63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9753601" y="152400"/>
            <a:ext cx="1051153" cy="78836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" name="Google Shape;438;p77"/>
          <p:cNvGrpSpPr/>
          <p:nvPr/>
        </p:nvGrpSpPr>
        <p:grpSpPr>
          <a:xfrm>
            <a:off x="-40517" y="0"/>
            <a:ext cx="629920" cy="6858000"/>
            <a:chOff x="-15240" y="0"/>
            <a:chExt cx="472440" cy="6858000"/>
          </a:xfrm>
        </p:grpSpPr>
        <p:sp>
          <p:nvSpPr>
            <p:cNvPr id="439" name="Google Shape;439;p77"/>
            <p:cNvSpPr/>
            <p:nvPr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77"/>
            <p:cNvSpPr/>
            <p:nvPr/>
          </p:nvSpPr>
          <p:spPr>
            <a:xfrm>
              <a:off x="16002" y="3197352"/>
              <a:ext cx="409956" cy="1069848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jacqui.fenner\Desktop\PTT templates\images\noaa icons\noaa_icons-04.png" id="441" name="Google Shape;441;p77">
              <a:hlinkClick r:id="rId1"/>
            </p:cNvPr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5.png" id="442" name="Google Shape;442;p77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6.png" id="443" name="Google Shape;443;p77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7.png" id="444" name="Google Shape;444;p77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8.png" id="445" name="Google Shape;445;p77">
              <a:hlinkClick r:id="rId9"/>
            </p:cNvPr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10.png" id="446" name="Google Shape;446;p77">
              <a:hlinkClick r:id="rId11"/>
            </p:cNvPr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47" name="Google Shape;447;p77"/>
            <p:cNvGrpSpPr/>
            <p:nvPr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448" name="Google Shape;448;p77"/>
              <p:cNvGrpSpPr/>
              <p:nvPr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449" name="Google Shape;449;p77"/>
                <p:cNvCxnSpPr/>
                <p:nvPr/>
              </p:nvCxnSpPr>
              <p:spPr>
                <a:xfrm>
                  <a:off x="15148" y="42672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0" name="Google Shape;450;p77"/>
                <p:cNvCxnSpPr/>
                <p:nvPr/>
              </p:nvCxnSpPr>
              <p:spPr>
                <a:xfrm>
                  <a:off x="15148" y="32004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1" name="Google Shape;451;p77"/>
                <p:cNvCxnSpPr/>
                <p:nvPr/>
              </p:nvCxnSpPr>
              <p:spPr>
                <a:xfrm>
                  <a:off x="15148" y="21336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2" name="Google Shape;452;p77"/>
                <p:cNvCxnSpPr/>
                <p:nvPr/>
              </p:nvCxnSpPr>
              <p:spPr>
                <a:xfrm>
                  <a:off x="15148" y="53340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3" name="Google Shape;453;p77"/>
                <p:cNvCxnSpPr/>
                <p:nvPr/>
              </p:nvCxnSpPr>
              <p:spPr>
                <a:xfrm>
                  <a:off x="15148" y="10668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4" name="Google Shape;454;p77"/>
                <p:cNvCxnSpPr/>
                <p:nvPr/>
              </p:nvCxnSpPr>
              <p:spPr>
                <a:xfrm>
                  <a:off x="15148" y="64008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455" name="Google Shape;455;p77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>
                    <a:alpha val="40000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456" name="Google Shape;456;p77"/>
          <p:cNvSpPr/>
          <p:nvPr/>
        </p:nvSpPr>
        <p:spPr>
          <a:xfrm>
            <a:off x="0" y="6400801"/>
            <a:ext cx="12192000" cy="4572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77"/>
          <p:cNvSpPr txBox="1"/>
          <p:nvPr>
            <p:ph type="title"/>
          </p:nvPr>
        </p:nvSpPr>
        <p:spPr>
          <a:xfrm>
            <a:off x="1003852" y="274638"/>
            <a:ext cx="9867349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58" name="Google Shape;458;p77"/>
          <p:cNvSpPr txBox="1"/>
          <p:nvPr>
            <p:ph idx="1" type="body"/>
          </p:nvPr>
        </p:nvSpPr>
        <p:spPr>
          <a:xfrm>
            <a:off x="1003852" y="1219200"/>
            <a:ext cx="10578549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rtl="0" algn="l">
              <a:spcBef>
                <a:spcPts val="42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spcBef>
                <a:spcPts val="270"/>
              </a:spcBef>
              <a:spcAft>
                <a:spcPts val="0"/>
              </a:spcAft>
              <a:buClr>
                <a:srgbClr val="07336F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24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G:\STALL\ST Comms\Templates &amp; Resources\Logos\Other Emblems\DOC Logo\DOC Color.png" id="459" name="Google Shape;459;p77">
            <a:hlinkClick r:id="rId13"/>
          </p:cNvPr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04801" y="6443457"/>
            <a:ext cx="495851" cy="371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77">
            <a:hlinkClick r:id="rId15"/>
          </p:cNvPr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853104" y="6449252"/>
            <a:ext cx="480397" cy="360298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77"/>
          <p:cNvSpPr txBox="1"/>
          <p:nvPr/>
        </p:nvSpPr>
        <p:spPr>
          <a:xfrm>
            <a:off x="1930400" y="6551712"/>
            <a:ext cx="9652000" cy="1154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Department of Commerce  //  National Oceanic and Atmospheric Administration  //  </a:t>
            </a:r>
            <a:fld id="{00000000-1234-1234-1234-123412341234}" type="slidenum">
              <a:rPr lang="en-US" sz="750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750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62" name="Google Shape;462;p77">
            <a:hlinkClick r:id="rId17"/>
          </p:cNvPr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0972800" y="152400"/>
            <a:ext cx="1016000" cy="762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  <p:sldLayoutId id="2147483706" r:id="rId30"/>
    <p:sldLayoutId id="2147483707" r:id="rId3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Relationship Id="rId4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jpg"/><Relationship Id="rId4" Type="http://schemas.openxmlformats.org/officeDocument/2006/relationships/image" Target="../media/image2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23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7.png"/><Relationship Id="rId8" Type="http://schemas.openxmlformats.org/officeDocument/2006/relationships/image" Target="../media/image3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jpg"/><Relationship Id="rId4" Type="http://schemas.openxmlformats.org/officeDocument/2006/relationships/image" Target="../media/image29.jpg"/><Relationship Id="rId5" Type="http://schemas.openxmlformats.org/officeDocument/2006/relationships/image" Target="../media/image40.jpg"/><Relationship Id="rId6" Type="http://schemas.openxmlformats.org/officeDocument/2006/relationships/image" Target="../media/image3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8.jpg"/><Relationship Id="rId4" Type="http://schemas.openxmlformats.org/officeDocument/2006/relationships/image" Target="../media/image42.jpg"/><Relationship Id="rId5" Type="http://schemas.openxmlformats.org/officeDocument/2006/relationships/image" Target="../media/image3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9.jpg"/><Relationship Id="rId4" Type="http://schemas.openxmlformats.org/officeDocument/2006/relationships/image" Target="../media/image34.jpg"/><Relationship Id="rId5" Type="http://schemas.openxmlformats.org/officeDocument/2006/relationships/image" Target="../media/image3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Relationship Id="rId4" Type="http://schemas.openxmlformats.org/officeDocument/2006/relationships/image" Target="../media/image27.png"/><Relationship Id="rId5" Type="http://schemas.openxmlformats.org/officeDocument/2006/relationships/image" Target="../media/image3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1.png"/><Relationship Id="rId4" Type="http://schemas.openxmlformats.org/officeDocument/2006/relationships/image" Target="../media/image43.png"/><Relationship Id="rId5" Type="http://schemas.openxmlformats.org/officeDocument/2006/relationships/image" Target="../media/image4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5.png"/><Relationship Id="rId4" Type="http://schemas.openxmlformats.org/officeDocument/2006/relationships/image" Target="../media/image44.png"/><Relationship Id="rId5" Type="http://schemas.openxmlformats.org/officeDocument/2006/relationships/image" Target="../media/image5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1.png"/><Relationship Id="rId4" Type="http://schemas.openxmlformats.org/officeDocument/2006/relationships/image" Target="../media/image49.png"/><Relationship Id="rId5" Type="http://schemas.openxmlformats.org/officeDocument/2006/relationships/image" Target="../media/image6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8.png"/><Relationship Id="rId4" Type="http://schemas.openxmlformats.org/officeDocument/2006/relationships/image" Target="../media/image50.png"/><Relationship Id="rId5" Type="http://schemas.openxmlformats.org/officeDocument/2006/relationships/image" Target="../media/image5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4.png"/><Relationship Id="rId4" Type="http://schemas.openxmlformats.org/officeDocument/2006/relationships/image" Target="../media/image52.png"/><Relationship Id="rId5" Type="http://schemas.openxmlformats.org/officeDocument/2006/relationships/image" Target="../media/image4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8.png"/><Relationship Id="rId4" Type="http://schemas.openxmlformats.org/officeDocument/2006/relationships/image" Target="../media/image56.png"/><Relationship Id="rId5" Type="http://schemas.openxmlformats.org/officeDocument/2006/relationships/image" Target="../media/image5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1.png"/><Relationship Id="rId4" Type="http://schemas.openxmlformats.org/officeDocument/2006/relationships/image" Target="../media/image60.png"/><Relationship Id="rId5" Type="http://schemas.openxmlformats.org/officeDocument/2006/relationships/image" Target="../media/image5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3.png"/><Relationship Id="rId4" Type="http://schemas.openxmlformats.org/officeDocument/2006/relationships/image" Target="../media/image6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jpg"/><Relationship Id="rId4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jpg"/><Relationship Id="rId4" Type="http://schemas.openxmlformats.org/officeDocument/2006/relationships/image" Target="../media/image30.jpg"/><Relationship Id="rId5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2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8876" l="0" r="0" t="18877"/>
          <a:stretch/>
        </p:blipFill>
        <p:spPr>
          <a:xfrm>
            <a:off x="550102" y="4267200"/>
            <a:ext cx="11641898" cy="25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550" name="Google Shape;550;p1"/>
          <p:cNvSpPr txBox="1"/>
          <p:nvPr>
            <p:ph idx="1" type="body"/>
          </p:nvPr>
        </p:nvSpPr>
        <p:spPr>
          <a:xfrm>
            <a:off x="1066800" y="2699561"/>
            <a:ext cx="1524000" cy="96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D6F5FF"/>
              </a:buClr>
              <a:buSzPts val="1800"/>
              <a:buNone/>
            </a:pPr>
            <a:r>
              <a:rPr b="0"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Satellite and Information Service</a:t>
            </a:r>
            <a:endParaRPr/>
          </a:p>
        </p:txBody>
      </p:sp>
      <p:sp>
        <p:nvSpPr>
          <p:cNvPr id="551" name="Google Shape;551;p1"/>
          <p:cNvSpPr txBox="1"/>
          <p:nvPr>
            <p:ph idx="4" type="body"/>
          </p:nvPr>
        </p:nvSpPr>
        <p:spPr>
          <a:xfrm>
            <a:off x="3733800" y="687806"/>
            <a:ext cx="7245658" cy="1207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>
                <a:latin typeface="Tahoma"/>
                <a:ea typeface="Tahoma"/>
                <a:cs typeface="Tahoma"/>
                <a:sym typeface="Tahoma"/>
              </a:rPr>
              <a:t>Experience using 3D winds from ESA’s Aeolus: Impact on NWP</a:t>
            </a:r>
            <a:endParaRPr sz="3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2" name="Google Shape;552;p1"/>
          <p:cNvSpPr txBox="1"/>
          <p:nvPr>
            <p:ph idx="6" type="body"/>
          </p:nvPr>
        </p:nvSpPr>
        <p:spPr>
          <a:xfrm>
            <a:off x="3200400" y="1895136"/>
            <a:ext cx="8549198" cy="22253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Kevin Garrett</a:t>
            </a:r>
            <a:r>
              <a:rPr baseline="30000" lang="en-US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r>
              <a:rPr b="1" lang="en-US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Hui Liu</a:t>
            </a:r>
            <a:r>
              <a:rPr baseline="30000" lang="en-US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lang="en-US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b="1" lang="en-US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Kayo Ide</a:t>
            </a:r>
            <a:r>
              <a:rPr b="1" baseline="30000" lang="en-US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lang="en-US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, Lidia Cucurull</a:t>
            </a:r>
            <a:r>
              <a:rPr baseline="30000" lang="en-US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r>
              <a:rPr lang="en-US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, Karina Apodaca</a:t>
            </a:r>
            <a:r>
              <a:rPr baseline="30000" lang="en-US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r>
              <a:rPr lang="en-US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, Mike Hardesty</a:t>
            </a:r>
            <a:r>
              <a:rPr baseline="30000" lang="en-US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5</a:t>
            </a:r>
            <a:r>
              <a:rPr lang="en-US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, Ross Hoffman</a:t>
            </a:r>
            <a:r>
              <a:rPr baseline="30000" lang="en-US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lang="en-US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, Katherine Lukens</a:t>
            </a:r>
            <a:r>
              <a:rPr baseline="30000" lang="en-US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lang="en-US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, Lisa Bucci</a:t>
            </a:r>
            <a:r>
              <a:rPr baseline="30000" lang="en-US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r>
              <a:rPr lang="en-US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, Patricia Weir</a:t>
            </a:r>
            <a:r>
              <a:rPr baseline="30000" lang="en-US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r>
              <a:rPr lang="en-US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, and Sid Boukabara</a:t>
            </a:r>
            <a:r>
              <a:rPr baseline="30000" lang="en-US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/>
          </a:p>
          <a:p>
            <a:pPr indent="0" lvl="0" marL="0" rtl="0" algn="ctr">
              <a:spcBef>
                <a:spcPts val="160"/>
              </a:spcBef>
              <a:spcAft>
                <a:spcPts val="0"/>
              </a:spcAft>
              <a:buClr>
                <a:srgbClr val="C4EDFF"/>
              </a:buClr>
              <a:buSzPts val="800"/>
              <a:buNone/>
            </a:pPr>
            <a:r>
              <a:t/>
            </a:r>
            <a:endParaRPr sz="800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</a:pPr>
            <a:r>
              <a:rPr i="1" lang="en-US" sz="1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1: NOAA/NESDIS/STAR; 2: University of Maryland/CISESS; 3: NOAA/OAR/AOML</a:t>
            </a:r>
            <a:endParaRPr i="1" sz="1400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</a:pPr>
            <a:r>
              <a:rPr i="1" lang="en-US" sz="1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4: Colorado State University/CIRA; 5: University of Colorado/CIRES; </a:t>
            </a:r>
            <a:endParaRPr/>
          </a:p>
          <a:p>
            <a:pPr indent="0" lvl="0" marL="0" rtl="0" algn="ctr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</a:pPr>
            <a:r>
              <a:rPr i="1" lang="en-US" sz="1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6: NOAA/NESDIS/OSAAP</a:t>
            </a:r>
            <a:endParaRPr i="1" sz="1400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rgbClr val="C4EDFF"/>
              </a:buClr>
              <a:buSzPts val="1800"/>
              <a:buNone/>
            </a:pPr>
            <a:r>
              <a:t/>
            </a:r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descr="Image result for nesdis star" id="553" name="Google Shape;55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0400" y="211812"/>
            <a:ext cx="1093165" cy="1093166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1"/>
          <p:cNvSpPr txBox="1"/>
          <p:nvPr/>
        </p:nvSpPr>
        <p:spPr>
          <a:xfrm>
            <a:off x="6019800" y="3897868"/>
            <a:ext cx="327859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800" u="none" cap="none" strike="noStrike">
                <a:solidFill>
                  <a:srgbClr val="BDD5FA"/>
                </a:solidFill>
                <a:latin typeface="Calibri"/>
                <a:ea typeface="Calibri"/>
                <a:cs typeface="Calibri"/>
                <a:sym typeface="Calibri"/>
              </a:rPr>
              <a:t>SAT Briefing, September 14, 2020</a:t>
            </a:r>
            <a:endParaRPr i="1" sz="1800">
              <a:solidFill>
                <a:srgbClr val="BDD5F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1"/>
          <p:cNvSpPr/>
          <p:nvPr/>
        </p:nvSpPr>
        <p:spPr>
          <a:xfrm>
            <a:off x="4196379" y="-127516"/>
            <a:ext cx="33214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10"/>
          <p:cNvSpPr txBox="1"/>
          <p:nvPr>
            <p:ph type="title"/>
          </p:nvPr>
        </p:nvSpPr>
        <p:spPr>
          <a:xfrm>
            <a:off x="1003851" y="198438"/>
            <a:ext cx="8546549" cy="563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</a:pPr>
            <a:r>
              <a:rPr lang="en-US"/>
              <a:t>Impact on Wind Analysis </a:t>
            </a:r>
            <a:br>
              <a:rPr lang="en-US"/>
            </a:br>
            <a:r>
              <a:rPr lang="en-US" sz="2000"/>
              <a:t>(Aug 2 – Sep 16, 2019)</a:t>
            </a:r>
            <a:endParaRPr/>
          </a:p>
        </p:txBody>
      </p:sp>
      <p:sp>
        <p:nvSpPr>
          <p:cNvPr id="679" name="Google Shape;679;p10"/>
          <p:cNvSpPr txBox="1"/>
          <p:nvPr/>
        </p:nvSpPr>
        <p:spPr>
          <a:xfrm>
            <a:off x="769180" y="2246749"/>
            <a:ext cx="3738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/>
          </a:p>
        </p:txBody>
      </p:sp>
      <p:sp>
        <p:nvSpPr>
          <p:cNvPr id="680" name="Google Shape;680;p10"/>
          <p:cNvSpPr txBox="1"/>
          <p:nvPr/>
        </p:nvSpPr>
        <p:spPr>
          <a:xfrm>
            <a:off x="762000" y="4761349"/>
            <a:ext cx="34657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681" name="Google Shape;681;p10"/>
          <p:cNvSpPr txBox="1"/>
          <p:nvPr/>
        </p:nvSpPr>
        <p:spPr>
          <a:xfrm>
            <a:off x="2286000" y="1074458"/>
            <a:ext cx="89159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Aeolus</a:t>
            </a:r>
            <a:endParaRPr/>
          </a:p>
        </p:txBody>
      </p:sp>
      <p:sp>
        <p:nvSpPr>
          <p:cNvPr id="682" name="Google Shape;682;p10"/>
          <p:cNvSpPr txBox="1"/>
          <p:nvPr/>
        </p:nvSpPr>
        <p:spPr>
          <a:xfrm>
            <a:off x="4724400" y="1074458"/>
            <a:ext cx="134011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Aeolus-CTL</a:t>
            </a:r>
            <a:endParaRPr/>
          </a:p>
        </p:txBody>
      </p:sp>
      <p:pic>
        <p:nvPicPr>
          <p:cNvPr id="683" name="Google Shape;683;p10"/>
          <p:cNvPicPr preferRelativeResize="0"/>
          <p:nvPr/>
        </p:nvPicPr>
        <p:blipFill rotWithShape="1">
          <a:blip r:embed="rId3">
            <a:alphaModFix/>
          </a:blip>
          <a:srcRect b="0" l="0" r="0" t="33010"/>
          <a:stretch/>
        </p:blipFill>
        <p:spPr>
          <a:xfrm rot="-5400000">
            <a:off x="1423084" y="1270685"/>
            <a:ext cx="4850030" cy="5257798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10"/>
          <p:cNvSpPr txBox="1"/>
          <p:nvPr/>
        </p:nvSpPr>
        <p:spPr>
          <a:xfrm>
            <a:off x="7387412" y="4895733"/>
            <a:ext cx="3657600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reduction in analysis error in Tropical Easterly Jet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10"/>
          <p:cNvSpPr txBox="1"/>
          <p:nvPr/>
        </p:nvSpPr>
        <p:spPr>
          <a:xfrm>
            <a:off x="7825763" y="1344832"/>
            <a:ext cx="2780898" cy="584775"/>
          </a:xfrm>
          <a:prstGeom prst="rect">
            <a:avLst/>
          </a:prstGeom>
          <a:solidFill>
            <a:srgbClr val="89DCFE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 hPa U-wind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Aeolus-ECMWF vs CTL-ECMWF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10"/>
          <p:cNvSpPr txBox="1"/>
          <p:nvPr/>
        </p:nvSpPr>
        <p:spPr>
          <a:xfrm>
            <a:off x="677153" y="1136015"/>
            <a:ext cx="1378457" cy="338554"/>
          </a:xfrm>
          <a:prstGeom prst="rect">
            <a:avLst/>
          </a:prstGeom>
          <a:solidFill>
            <a:srgbClr val="89DCFE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Zonal Mean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7" name="Google Shape;687;p10"/>
          <p:cNvPicPr preferRelativeResize="0"/>
          <p:nvPr/>
        </p:nvPicPr>
        <p:blipFill rotWithShape="1">
          <a:blip r:embed="rId4">
            <a:alphaModFix/>
          </a:blip>
          <a:srcRect b="0" l="50313" r="0" t="49969"/>
          <a:stretch/>
        </p:blipFill>
        <p:spPr>
          <a:xfrm rot="-5400000">
            <a:off x="7785733" y="1507899"/>
            <a:ext cx="2558595" cy="36575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8" name="Google Shape;688;p10"/>
          <p:cNvCxnSpPr/>
          <p:nvPr/>
        </p:nvCxnSpPr>
        <p:spPr>
          <a:xfrm>
            <a:off x="5584955" y="2057401"/>
            <a:ext cx="2240808" cy="1066799"/>
          </a:xfrm>
          <a:prstGeom prst="straightConnector1">
            <a:avLst/>
          </a:prstGeom>
          <a:noFill/>
          <a:ln cap="flat" cmpd="sng" w="9525">
            <a:solidFill>
              <a:srgbClr val="0097D8"/>
            </a:solidFill>
            <a:prstDash val="solid"/>
            <a:round/>
            <a:headEnd len="med" w="med" type="triangl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1"/>
          <p:cNvSpPr txBox="1"/>
          <p:nvPr>
            <p:ph type="title"/>
          </p:nvPr>
        </p:nvSpPr>
        <p:spPr>
          <a:xfrm>
            <a:off x="762000" y="274638"/>
            <a:ext cx="8902149" cy="563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800"/>
              <a:buFont typeface="Arial"/>
              <a:buNone/>
            </a:pPr>
            <a:r>
              <a:rPr lang="en-US" sz="2800"/>
              <a:t>RMSE of Wind Forecast vs Forecast Hour</a:t>
            </a:r>
            <a:br>
              <a:rPr lang="en-US" sz="2800"/>
            </a:br>
            <a:r>
              <a:rPr lang="en-US" sz="2000"/>
              <a:t>(vs. ECMWF analysis, Aug 2 – Sep 16, 2019)</a:t>
            </a:r>
            <a:endParaRPr/>
          </a:p>
        </p:txBody>
      </p:sp>
      <p:sp>
        <p:nvSpPr>
          <p:cNvPr id="694" name="Google Shape;694;p11"/>
          <p:cNvSpPr txBox="1"/>
          <p:nvPr/>
        </p:nvSpPr>
        <p:spPr>
          <a:xfrm>
            <a:off x="2057400" y="1273052"/>
            <a:ext cx="3738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11"/>
          <p:cNvSpPr txBox="1"/>
          <p:nvPr/>
        </p:nvSpPr>
        <p:spPr>
          <a:xfrm>
            <a:off x="2057400" y="2977561"/>
            <a:ext cx="34657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696" name="Google Shape;696;p11"/>
          <p:cNvSpPr txBox="1"/>
          <p:nvPr/>
        </p:nvSpPr>
        <p:spPr>
          <a:xfrm flipH="1">
            <a:off x="10020960" y="1894254"/>
            <a:ext cx="1907234" cy="37856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improvement in NH and TRO wind forecast (not necessarily significant)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Degradation at Day 5-7 in SH wind forecast (not necessarily significant)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7" name="Google Shape;69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9610" y="1298134"/>
            <a:ext cx="3181350" cy="318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54548" y="1298135"/>
            <a:ext cx="3197665" cy="3197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5801" y="1298136"/>
            <a:ext cx="3197664" cy="3197664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11"/>
          <p:cNvSpPr txBox="1"/>
          <p:nvPr/>
        </p:nvSpPr>
        <p:spPr>
          <a:xfrm>
            <a:off x="1383495" y="1202116"/>
            <a:ext cx="1878570" cy="369332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rgbClr val="0422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 Wind RMSE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1" name="Google Shape;701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87339" y="3755633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16513" y="3768603"/>
            <a:ext cx="2425430" cy="2425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60736" y="3787080"/>
            <a:ext cx="2412460" cy="2412460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11"/>
          <p:cNvSpPr/>
          <p:nvPr/>
        </p:nvSpPr>
        <p:spPr>
          <a:xfrm>
            <a:off x="947150" y="5367608"/>
            <a:ext cx="394251" cy="533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11"/>
          <p:cNvSpPr/>
          <p:nvPr/>
        </p:nvSpPr>
        <p:spPr>
          <a:xfrm rot="10800000">
            <a:off x="947150" y="4758008"/>
            <a:ext cx="394251" cy="533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33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11"/>
          <p:cNvSpPr txBox="1"/>
          <p:nvPr/>
        </p:nvSpPr>
        <p:spPr>
          <a:xfrm rot="-5400000">
            <a:off x="502129" y="5465031"/>
            <a:ext cx="70589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11"/>
          <p:cNvSpPr txBox="1"/>
          <p:nvPr/>
        </p:nvSpPr>
        <p:spPr>
          <a:xfrm rot="-5400000">
            <a:off x="507738" y="4872117"/>
            <a:ext cx="71917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Worse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11"/>
          <p:cNvSpPr txBox="1"/>
          <p:nvPr/>
        </p:nvSpPr>
        <p:spPr>
          <a:xfrm>
            <a:off x="4458047" y="1195029"/>
            <a:ext cx="1878570" cy="369332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rgbClr val="0422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 Wind RMSE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11"/>
          <p:cNvSpPr txBox="1"/>
          <p:nvPr/>
        </p:nvSpPr>
        <p:spPr>
          <a:xfrm>
            <a:off x="7547301" y="1191351"/>
            <a:ext cx="1878570" cy="369332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rgbClr val="0422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 Wind RMSE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11"/>
          <p:cNvSpPr txBox="1"/>
          <p:nvPr/>
        </p:nvSpPr>
        <p:spPr>
          <a:xfrm>
            <a:off x="921650" y="1480376"/>
            <a:ext cx="445250" cy="307777"/>
          </a:xfrm>
          <a:prstGeom prst="rect">
            <a:avLst/>
          </a:prstGeom>
          <a:solidFill>
            <a:srgbClr val="00B050"/>
          </a:solidFill>
          <a:ln cap="flat" cmpd="sng" w="9525">
            <a:solidFill>
              <a:srgbClr val="0422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CTL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11"/>
          <p:cNvSpPr txBox="1"/>
          <p:nvPr/>
        </p:nvSpPr>
        <p:spPr>
          <a:xfrm>
            <a:off x="2328188" y="1484350"/>
            <a:ext cx="995081" cy="307777"/>
          </a:xfrm>
          <a:prstGeom prst="rect">
            <a:avLst/>
          </a:prstGeom>
          <a:solidFill>
            <a:srgbClr val="00B050"/>
          </a:solidFill>
          <a:ln cap="flat" cmpd="sng" w="9525">
            <a:solidFill>
              <a:srgbClr val="0422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Aeolus-CTL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11"/>
          <p:cNvSpPr txBox="1"/>
          <p:nvPr/>
        </p:nvSpPr>
        <p:spPr>
          <a:xfrm>
            <a:off x="4016623" y="1484665"/>
            <a:ext cx="445250" cy="307777"/>
          </a:xfrm>
          <a:prstGeom prst="rect">
            <a:avLst/>
          </a:prstGeom>
          <a:solidFill>
            <a:srgbClr val="00B050"/>
          </a:solidFill>
          <a:ln cap="flat" cmpd="sng" w="9525">
            <a:solidFill>
              <a:srgbClr val="0422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CTL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11"/>
          <p:cNvSpPr txBox="1"/>
          <p:nvPr/>
        </p:nvSpPr>
        <p:spPr>
          <a:xfrm>
            <a:off x="5423161" y="1488639"/>
            <a:ext cx="995081" cy="307777"/>
          </a:xfrm>
          <a:prstGeom prst="rect">
            <a:avLst/>
          </a:prstGeom>
          <a:solidFill>
            <a:srgbClr val="00B050"/>
          </a:solidFill>
          <a:ln cap="flat" cmpd="sng" w="9525">
            <a:solidFill>
              <a:srgbClr val="0422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Aeolus-CTL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11"/>
          <p:cNvSpPr txBox="1"/>
          <p:nvPr/>
        </p:nvSpPr>
        <p:spPr>
          <a:xfrm>
            <a:off x="7090109" y="1484665"/>
            <a:ext cx="445250" cy="307777"/>
          </a:xfrm>
          <a:prstGeom prst="rect">
            <a:avLst/>
          </a:prstGeom>
          <a:solidFill>
            <a:srgbClr val="00B050"/>
          </a:solidFill>
          <a:ln cap="flat" cmpd="sng" w="9525">
            <a:solidFill>
              <a:srgbClr val="0422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CTL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11"/>
          <p:cNvSpPr txBox="1"/>
          <p:nvPr/>
        </p:nvSpPr>
        <p:spPr>
          <a:xfrm>
            <a:off x="8496647" y="1488639"/>
            <a:ext cx="995081" cy="307777"/>
          </a:xfrm>
          <a:prstGeom prst="rect">
            <a:avLst/>
          </a:prstGeom>
          <a:solidFill>
            <a:srgbClr val="00B050"/>
          </a:solidFill>
          <a:ln cap="flat" cmpd="sng" w="9525">
            <a:solidFill>
              <a:srgbClr val="0422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Aeolus-CTL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11"/>
          <p:cNvSpPr txBox="1"/>
          <p:nvPr/>
        </p:nvSpPr>
        <p:spPr>
          <a:xfrm>
            <a:off x="1830061" y="6040144"/>
            <a:ext cx="1202317" cy="307777"/>
          </a:xfrm>
          <a:prstGeom prst="rect">
            <a:avLst/>
          </a:prstGeom>
          <a:solidFill>
            <a:srgbClr val="C4ED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Forecast Hour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11"/>
          <p:cNvSpPr txBox="1"/>
          <p:nvPr/>
        </p:nvSpPr>
        <p:spPr>
          <a:xfrm>
            <a:off x="4928069" y="6040143"/>
            <a:ext cx="1202317" cy="307777"/>
          </a:xfrm>
          <a:prstGeom prst="rect">
            <a:avLst/>
          </a:prstGeom>
          <a:solidFill>
            <a:srgbClr val="C4ED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Forecast Hour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11"/>
          <p:cNvSpPr txBox="1"/>
          <p:nvPr/>
        </p:nvSpPr>
        <p:spPr>
          <a:xfrm>
            <a:off x="8026077" y="6040143"/>
            <a:ext cx="1202317" cy="307777"/>
          </a:xfrm>
          <a:prstGeom prst="rect">
            <a:avLst/>
          </a:prstGeom>
          <a:solidFill>
            <a:srgbClr val="C4ED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Forecast Hour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11"/>
          <p:cNvSpPr txBox="1"/>
          <p:nvPr/>
        </p:nvSpPr>
        <p:spPr>
          <a:xfrm>
            <a:off x="665648" y="4252398"/>
            <a:ext cx="1661993" cy="307777"/>
          </a:xfrm>
          <a:prstGeom prst="rect">
            <a:avLst/>
          </a:prstGeom>
          <a:solidFill>
            <a:srgbClr val="3687F3"/>
          </a:solidFill>
          <a:ln cap="flat" cmpd="sng" w="9525">
            <a:solidFill>
              <a:srgbClr val="0422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850 hPa Wind RMSE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11"/>
          <p:cNvSpPr txBox="1"/>
          <p:nvPr/>
        </p:nvSpPr>
        <p:spPr>
          <a:xfrm>
            <a:off x="1526933" y="5523200"/>
            <a:ext cx="477182" cy="307777"/>
          </a:xfrm>
          <a:prstGeom prst="rect">
            <a:avLst/>
          </a:prstGeom>
          <a:solidFill>
            <a:srgbClr val="3687F3"/>
          </a:solidFill>
          <a:ln cap="flat" cmpd="sng" w="9525">
            <a:solidFill>
              <a:srgbClr val="0422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11"/>
          <p:cNvSpPr txBox="1"/>
          <p:nvPr/>
        </p:nvSpPr>
        <p:spPr>
          <a:xfrm>
            <a:off x="818106" y="3866135"/>
            <a:ext cx="565389" cy="369332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rgbClr val="0422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11"/>
          <p:cNvSpPr txBox="1"/>
          <p:nvPr/>
        </p:nvSpPr>
        <p:spPr>
          <a:xfrm>
            <a:off x="3770863" y="3883066"/>
            <a:ext cx="663411" cy="369332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rgbClr val="0422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11"/>
          <p:cNvSpPr txBox="1"/>
          <p:nvPr/>
        </p:nvSpPr>
        <p:spPr>
          <a:xfrm>
            <a:off x="6939888" y="3883066"/>
            <a:ext cx="565389" cy="369332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rgbClr val="0422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2"/>
          <p:cNvSpPr txBox="1"/>
          <p:nvPr>
            <p:ph type="title"/>
          </p:nvPr>
        </p:nvSpPr>
        <p:spPr>
          <a:xfrm>
            <a:off x="762000" y="198438"/>
            <a:ext cx="9206949" cy="563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</a:pPr>
            <a:r>
              <a:rPr lang="en-US"/>
              <a:t>Overall impact on GFS Forecast </a:t>
            </a:r>
            <a:br>
              <a:rPr lang="en-US"/>
            </a:br>
            <a:r>
              <a:rPr lang="en-US" sz="2000"/>
              <a:t>(Aug 2 – Sep 16, 2019)</a:t>
            </a:r>
            <a:endParaRPr/>
          </a:p>
        </p:txBody>
      </p:sp>
      <p:pic>
        <p:nvPicPr>
          <p:cNvPr id="729" name="Google Shape;729;p12"/>
          <p:cNvPicPr preferRelativeResize="0"/>
          <p:nvPr/>
        </p:nvPicPr>
        <p:blipFill rotWithShape="1">
          <a:blip r:embed="rId3">
            <a:alphaModFix/>
          </a:blip>
          <a:srcRect b="35780" l="0" r="0" t="32110"/>
          <a:stretch/>
        </p:blipFill>
        <p:spPr>
          <a:xfrm>
            <a:off x="7010402" y="1317593"/>
            <a:ext cx="4025519" cy="167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12"/>
          <p:cNvPicPr preferRelativeResize="0"/>
          <p:nvPr/>
        </p:nvPicPr>
        <p:blipFill rotWithShape="1">
          <a:blip r:embed="rId4">
            <a:alphaModFix/>
          </a:blip>
          <a:srcRect b="37843" l="0" r="0" t="31606"/>
          <a:stretch/>
        </p:blipFill>
        <p:spPr>
          <a:xfrm>
            <a:off x="7010401" y="2615625"/>
            <a:ext cx="3996071" cy="1579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12"/>
          <p:cNvPicPr preferRelativeResize="0"/>
          <p:nvPr/>
        </p:nvPicPr>
        <p:blipFill rotWithShape="1">
          <a:blip r:embed="rId5">
            <a:alphaModFix/>
          </a:blip>
          <a:srcRect b="34144" l="0" r="0" t="29915"/>
          <a:stretch/>
        </p:blipFill>
        <p:spPr>
          <a:xfrm>
            <a:off x="7010400" y="4185987"/>
            <a:ext cx="3996072" cy="1858638"/>
          </a:xfrm>
          <a:prstGeom prst="rect">
            <a:avLst/>
          </a:prstGeom>
          <a:noFill/>
          <a:ln>
            <a:noFill/>
          </a:ln>
        </p:spPr>
      </p:pic>
      <p:sp>
        <p:nvSpPr>
          <p:cNvPr id="732" name="Google Shape;732;p12"/>
          <p:cNvSpPr txBox="1"/>
          <p:nvPr/>
        </p:nvSpPr>
        <p:spPr>
          <a:xfrm>
            <a:off x="1426516" y="5244419"/>
            <a:ext cx="5194698" cy="10156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Overall impacts of Aeolus are similar between FM-A and FM-B periods except for region (FM-A in the SH, FM-B in the Tropics)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12"/>
          <p:cNvSpPr txBox="1"/>
          <p:nvPr/>
        </p:nvSpPr>
        <p:spPr>
          <a:xfrm>
            <a:off x="7242743" y="5816025"/>
            <a:ext cx="3795806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50     100  200    500   700   850  1000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hPa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12"/>
          <p:cNvSpPr txBox="1"/>
          <p:nvPr/>
        </p:nvSpPr>
        <p:spPr>
          <a:xfrm>
            <a:off x="7303503" y="3899709"/>
            <a:ext cx="3858491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Z                 T             Wind          RH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12"/>
          <p:cNvSpPr txBox="1"/>
          <p:nvPr/>
        </p:nvSpPr>
        <p:spPr>
          <a:xfrm>
            <a:off x="7598634" y="2560774"/>
            <a:ext cx="3597519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NH                   SH                TRO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12"/>
          <p:cNvSpPr/>
          <p:nvPr/>
        </p:nvSpPr>
        <p:spPr>
          <a:xfrm>
            <a:off x="7405653" y="1480904"/>
            <a:ext cx="990601" cy="2286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06F9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Region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12"/>
          <p:cNvSpPr/>
          <p:nvPr/>
        </p:nvSpPr>
        <p:spPr>
          <a:xfrm>
            <a:off x="7384057" y="2931751"/>
            <a:ext cx="1302328" cy="264514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06F9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Parameter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12"/>
          <p:cNvSpPr/>
          <p:nvPr/>
        </p:nvSpPr>
        <p:spPr>
          <a:xfrm>
            <a:off x="7406136" y="4302050"/>
            <a:ext cx="990601" cy="2286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06F9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Level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12"/>
          <p:cNvSpPr txBox="1"/>
          <p:nvPr/>
        </p:nvSpPr>
        <p:spPr>
          <a:xfrm>
            <a:off x="7362967" y="1015425"/>
            <a:ext cx="3505924" cy="400110"/>
          </a:xfrm>
          <a:prstGeom prst="rect">
            <a:avLst/>
          </a:prstGeom>
          <a:solidFill>
            <a:srgbClr val="60D8FE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 Assessment Metrics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12"/>
          <p:cNvSpPr/>
          <p:nvPr/>
        </p:nvSpPr>
        <p:spPr>
          <a:xfrm>
            <a:off x="9195253" y="1432994"/>
            <a:ext cx="914400" cy="192624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6F9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232E"/>
                </a:solidFill>
                <a:latin typeface="Calibri"/>
                <a:ea typeface="Calibri"/>
                <a:cs typeface="Calibri"/>
                <a:sym typeface="Calibri"/>
              </a:rPr>
              <a:t>CTL</a:t>
            </a:r>
            <a:endParaRPr sz="1600">
              <a:solidFill>
                <a:srgbClr val="00232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12"/>
          <p:cNvSpPr/>
          <p:nvPr/>
        </p:nvSpPr>
        <p:spPr>
          <a:xfrm>
            <a:off x="9191767" y="1676629"/>
            <a:ext cx="914400" cy="192624"/>
          </a:xfrm>
          <a:prstGeom prst="rect">
            <a:avLst/>
          </a:prstGeom>
          <a:solidFill>
            <a:srgbClr val="E96751"/>
          </a:solidFill>
          <a:ln cap="flat" cmpd="sng" w="25400">
            <a:solidFill>
              <a:srgbClr val="006F9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232E"/>
                </a:solidFill>
                <a:latin typeface="Calibri"/>
                <a:ea typeface="Calibri"/>
                <a:cs typeface="Calibri"/>
                <a:sym typeface="Calibri"/>
              </a:rPr>
              <a:t>Aeolus</a:t>
            </a:r>
            <a:endParaRPr sz="1600">
              <a:solidFill>
                <a:srgbClr val="00232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12"/>
          <p:cNvSpPr/>
          <p:nvPr/>
        </p:nvSpPr>
        <p:spPr>
          <a:xfrm>
            <a:off x="7397850" y="1415535"/>
            <a:ext cx="3394117" cy="4444424"/>
          </a:xfrm>
          <a:prstGeom prst="rect">
            <a:avLst/>
          </a:prstGeom>
          <a:noFill/>
          <a:ln cap="flat" cmpd="sng" w="57150">
            <a:solidFill>
              <a:srgbClr val="006F9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43" name="Google Shape;743;p12"/>
          <p:cNvCxnSpPr/>
          <p:nvPr/>
        </p:nvCxnSpPr>
        <p:spPr>
          <a:xfrm flipH="1" rot="10800000">
            <a:off x="8630662" y="2931751"/>
            <a:ext cx="2161305" cy="13959"/>
          </a:xfrm>
          <a:prstGeom prst="straightConnector1">
            <a:avLst/>
          </a:prstGeom>
          <a:noFill/>
          <a:ln cap="flat" cmpd="sng" w="28575">
            <a:solidFill>
              <a:srgbClr val="0097D8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744" name="Google Shape;744;p12"/>
          <p:cNvCxnSpPr/>
          <p:nvPr/>
        </p:nvCxnSpPr>
        <p:spPr>
          <a:xfrm>
            <a:off x="8464651" y="4368225"/>
            <a:ext cx="2327316" cy="0"/>
          </a:xfrm>
          <a:prstGeom prst="straightConnector1">
            <a:avLst/>
          </a:prstGeom>
          <a:noFill/>
          <a:ln cap="flat" cmpd="sng" w="28575">
            <a:solidFill>
              <a:srgbClr val="0097D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745" name="Google Shape;745;p12"/>
          <p:cNvSpPr txBox="1"/>
          <p:nvPr/>
        </p:nvSpPr>
        <p:spPr>
          <a:xfrm>
            <a:off x="8226811" y="1638095"/>
            <a:ext cx="8178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95% CI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46" name="Google Shape;746;p12"/>
          <p:cNvCxnSpPr/>
          <p:nvPr/>
        </p:nvCxnSpPr>
        <p:spPr>
          <a:xfrm flipH="1">
            <a:off x="8608579" y="1910148"/>
            <a:ext cx="189774" cy="285598"/>
          </a:xfrm>
          <a:prstGeom prst="straightConnector1">
            <a:avLst/>
          </a:prstGeom>
          <a:noFill/>
          <a:ln cap="flat" cmpd="sng" w="9525">
            <a:solidFill>
              <a:srgbClr val="0097D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47" name="Google Shape;747;p12"/>
          <p:cNvSpPr txBox="1"/>
          <p:nvPr/>
        </p:nvSpPr>
        <p:spPr>
          <a:xfrm rot="-5400000">
            <a:off x="10605878" y="2237226"/>
            <a:ext cx="92692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Worse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12"/>
          <p:cNvSpPr txBox="1"/>
          <p:nvPr/>
        </p:nvSpPr>
        <p:spPr>
          <a:xfrm rot="-5400000">
            <a:off x="10677017" y="1686237"/>
            <a:ext cx="78465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12"/>
          <p:cNvSpPr/>
          <p:nvPr/>
        </p:nvSpPr>
        <p:spPr>
          <a:xfrm>
            <a:off x="11176365" y="2301849"/>
            <a:ext cx="237946" cy="47652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687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12"/>
          <p:cNvSpPr/>
          <p:nvPr/>
        </p:nvSpPr>
        <p:spPr>
          <a:xfrm rot="10800000">
            <a:off x="11171467" y="1699051"/>
            <a:ext cx="242844" cy="444672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C66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12"/>
          <p:cNvSpPr txBox="1"/>
          <p:nvPr/>
        </p:nvSpPr>
        <p:spPr>
          <a:xfrm rot="-5400000">
            <a:off x="10593134" y="3608826"/>
            <a:ext cx="92692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Worse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12"/>
          <p:cNvSpPr txBox="1"/>
          <p:nvPr/>
        </p:nvSpPr>
        <p:spPr>
          <a:xfrm rot="-5400000">
            <a:off x="10664273" y="3057837"/>
            <a:ext cx="78465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12"/>
          <p:cNvSpPr/>
          <p:nvPr/>
        </p:nvSpPr>
        <p:spPr>
          <a:xfrm>
            <a:off x="11163621" y="3673449"/>
            <a:ext cx="237946" cy="47652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687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12"/>
          <p:cNvSpPr/>
          <p:nvPr/>
        </p:nvSpPr>
        <p:spPr>
          <a:xfrm rot="10800000">
            <a:off x="11158723" y="3070651"/>
            <a:ext cx="242844" cy="444672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C66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12"/>
          <p:cNvSpPr txBox="1"/>
          <p:nvPr/>
        </p:nvSpPr>
        <p:spPr>
          <a:xfrm rot="-5400000">
            <a:off x="10593134" y="5209425"/>
            <a:ext cx="92692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Worse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12"/>
          <p:cNvSpPr txBox="1"/>
          <p:nvPr/>
        </p:nvSpPr>
        <p:spPr>
          <a:xfrm rot="-5400000">
            <a:off x="10664273" y="4658436"/>
            <a:ext cx="78465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12"/>
          <p:cNvSpPr/>
          <p:nvPr/>
        </p:nvSpPr>
        <p:spPr>
          <a:xfrm>
            <a:off x="11163621" y="5274048"/>
            <a:ext cx="237946" cy="47652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687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12"/>
          <p:cNvSpPr/>
          <p:nvPr/>
        </p:nvSpPr>
        <p:spPr>
          <a:xfrm rot="10800000">
            <a:off x="11158723" y="4671250"/>
            <a:ext cx="242844" cy="444672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C66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9" name="Google Shape;759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01583" y="1215480"/>
            <a:ext cx="3810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Google Shape;760;p12"/>
          <p:cNvSpPr txBox="1"/>
          <p:nvPr/>
        </p:nvSpPr>
        <p:spPr>
          <a:xfrm>
            <a:off x="2278961" y="1007991"/>
            <a:ext cx="2667000" cy="369332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rgbClr val="0422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 500 hPa Height AC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12"/>
          <p:cNvSpPr/>
          <p:nvPr/>
        </p:nvSpPr>
        <p:spPr>
          <a:xfrm>
            <a:off x="1536543" y="4201078"/>
            <a:ext cx="394251" cy="533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33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12"/>
          <p:cNvSpPr/>
          <p:nvPr/>
        </p:nvSpPr>
        <p:spPr>
          <a:xfrm rot="10800000">
            <a:off x="1536543" y="3591478"/>
            <a:ext cx="394251" cy="533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12"/>
          <p:cNvSpPr txBox="1"/>
          <p:nvPr/>
        </p:nvSpPr>
        <p:spPr>
          <a:xfrm rot="-5400000">
            <a:off x="1066931" y="4295840"/>
            <a:ext cx="71917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Worse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12"/>
          <p:cNvSpPr txBox="1"/>
          <p:nvPr/>
        </p:nvSpPr>
        <p:spPr>
          <a:xfrm rot="-5400000">
            <a:off x="1073567" y="3679604"/>
            <a:ext cx="70589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13"/>
          <p:cNvSpPr txBox="1"/>
          <p:nvPr>
            <p:ph type="title"/>
          </p:nvPr>
        </p:nvSpPr>
        <p:spPr>
          <a:xfrm>
            <a:off x="1003851" y="274638"/>
            <a:ext cx="8546549" cy="71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</a:pPr>
            <a:r>
              <a:rPr lang="en-US"/>
              <a:t>Ongoing Efforts</a:t>
            </a:r>
            <a:br>
              <a:rPr lang="en-US"/>
            </a:br>
            <a:endParaRPr sz="2000"/>
          </a:p>
        </p:txBody>
      </p:sp>
      <p:sp>
        <p:nvSpPr>
          <p:cNvPr id="770" name="Google Shape;770;p13"/>
          <p:cNvSpPr txBox="1"/>
          <p:nvPr>
            <p:ph idx="1" type="body"/>
          </p:nvPr>
        </p:nvSpPr>
        <p:spPr>
          <a:xfrm>
            <a:off x="1021675" y="1219200"/>
            <a:ext cx="6445925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</a:pPr>
            <a:r>
              <a:rPr lang="en-US" sz="2000"/>
              <a:t>Evaluate and understand Rayleigh and Mie wind biases (vs. GFS background) from the latest version of FMB (reprocessed) (M1 correction).</a:t>
            </a:r>
            <a:endParaRPr sz="2000"/>
          </a:p>
          <a:p>
            <a:pPr indent="-101600" lvl="0" marL="228600" rtl="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None/>
            </a:pPr>
            <a:r>
              <a:t/>
            </a:r>
            <a:endParaRPr sz="2000"/>
          </a:p>
          <a:p>
            <a:pPr indent="-228600" lvl="0" marL="228600" rtl="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</a:pPr>
            <a:r>
              <a:rPr lang="en-US" sz="2000"/>
              <a:t>Implement L2B processor using NOAA Aux data</a:t>
            </a:r>
            <a:endParaRPr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None/>
            </a:pPr>
            <a:r>
              <a:t/>
            </a:r>
            <a:endParaRPr sz="2000"/>
          </a:p>
          <a:p>
            <a:pPr indent="-228600" lvl="0" marL="228600" rtl="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</a:pPr>
            <a:r>
              <a:rPr lang="en-US" sz="2000"/>
              <a:t>Continue impact assessments</a:t>
            </a:r>
            <a:endParaRPr/>
          </a:p>
          <a:p>
            <a:pPr indent="-228600" lvl="1" marL="685800" rtl="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</a:pPr>
            <a:r>
              <a:rPr lang="en-US" sz="1600"/>
              <a:t>New seasons</a:t>
            </a:r>
            <a:endParaRPr/>
          </a:p>
          <a:p>
            <a:pPr indent="-228600" lvl="1" marL="685800" rtl="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</a:pPr>
            <a:r>
              <a:rPr lang="en-US" sz="1600"/>
              <a:t>More metrics, global/synoptic scale impacts</a:t>
            </a:r>
            <a:endParaRPr/>
          </a:p>
          <a:p>
            <a:pPr indent="-228600" lvl="1" marL="685800" rtl="0" algn="l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</a:pPr>
            <a:r>
              <a:rPr lang="en-US" sz="1600"/>
              <a:t>Case studies, high impact events, TCs, etc.</a:t>
            </a:r>
            <a:endParaRPr/>
          </a:p>
          <a:p>
            <a:pPr indent="-101600" lvl="0" marL="228600" rtl="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None/>
            </a:pPr>
            <a:r>
              <a:t/>
            </a:r>
            <a:endParaRPr sz="2000"/>
          </a:p>
          <a:p>
            <a:pPr indent="-228600" lvl="0" marL="228600" rtl="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</a:pPr>
            <a:r>
              <a:rPr lang="en-US" sz="2000"/>
              <a:t>3D winds OSSEs (active/passive) (STAR, CIMSS, QOSAP)</a:t>
            </a:r>
            <a:endParaRPr sz="2000"/>
          </a:p>
        </p:txBody>
      </p:sp>
      <p:pic>
        <p:nvPicPr>
          <p:cNvPr id="771" name="Google Shape;77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8102394" y="2032206"/>
            <a:ext cx="2971798" cy="4241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p13"/>
          <p:cNvPicPr preferRelativeResize="0"/>
          <p:nvPr/>
        </p:nvPicPr>
        <p:blipFill rotWithShape="1">
          <a:blip r:embed="rId4">
            <a:alphaModFix/>
          </a:blip>
          <a:srcRect b="0" l="0" r="0" t="50000"/>
          <a:stretch/>
        </p:blipFill>
        <p:spPr>
          <a:xfrm>
            <a:off x="9906000" y="4038600"/>
            <a:ext cx="2083209" cy="2106486"/>
          </a:xfrm>
          <a:prstGeom prst="rect">
            <a:avLst/>
          </a:prstGeom>
          <a:noFill/>
          <a:ln>
            <a:noFill/>
          </a:ln>
        </p:spPr>
      </p:pic>
      <p:sp>
        <p:nvSpPr>
          <p:cNvPr id="773" name="Google Shape;773;p13"/>
          <p:cNvSpPr txBox="1"/>
          <p:nvPr/>
        </p:nvSpPr>
        <p:spPr>
          <a:xfrm>
            <a:off x="6597650" y="2292089"/>
            <a:ext cx="5905500" cy="648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10-Day Forecast of Hurricane Dorian</a:t>
            </a:r>
            <a:b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(from Aug 31 00UTC 2019)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4" name="Google Shape;774;p13"/>
          <p:cNvPicPr preferRelativeResize="0"/>
          <p:nvPr/>
        </p:nvPicPr>
        <p:blipFill rotWithShape="1">
          <a:blip r:embed="rId5">
            <a:alphaModFix/>
          </a:blip>
          <a:srcRect b="59211" l="69185" r="4205" t="30262"/>
          <a:stretch/>
        </p:blipFill>
        <p:spPr>
          <a:xfrm>
            <a:off x="10706098" y="3011214"/>
            <a:ext cx="762000" cy="609600"/>
          </a:xfrm>
          <a:prstGeom prst="rect">
            <a:avLst/>
          </a:prstGeom>
          <a:noFill/>
          <a:ln cap="flat" cmpd="sng" w="9525">
            <a:solidFill>
              <a:srgbClr val="04224A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75" name="Google Shape;775;p13"/>
          <p:cNvSpPr txBox="1"/>
          <p:nvPr/>
        </p:nvSpPr>
        <p:spPr>
          <a:xfrm>
            <a:off x="762000" y="5638798"/>
            <a:ext cx="5825890" cy="646331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Acknowledgement: This work has largely been supported by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NOAA/NESDIS/OPPA Technology Maturation Program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14"/>
          <p:cNvSpPr txBox="1"/>
          <p:nvPr>
            <p:ph type="title"/>
          </p:nvPr>
        </p:nvSpPr>
        <p:spPr>
          <a:xfrm>
            <a:off x="1003851" y="274638"/>
            <a:ext cx="8546549" cy="563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</a:pPr>
            <a:r>
              <a:rPr lang="en-US"/>
              <a:t>BACKUP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15"/>
          <p:cNvSpPr txBox="1"/>
          <p:nvPr>
            <p:ph type="title"/>
          </p:nvPr>
        </p:nvSpPr>
        <p:spPr>
          <a:xfrm>
            <a:off x="990600" y="1295400"/>
            <a:ext cx="8546549" cy="563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</a:pPr>
            <a:r>
              <a:rPr lang="en-US"/>
              <a:t>Backup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16"/>
          <p:cNvSpPr txBox="1"/>
          <p:nvPr>
            <p:ph type="title"/>
          </p:nvPr>
        </p:nvSpPr>
        <p:spPr>
          <a:xfrm>
            <a:off x="762001" y="274638"/>
            <a:ext cx="9220200" cy="563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800"/>
              <a:buFont typeface="Arial"/>
              <a:buNone/>
            </a:pPr>
            <a:r>
              <a:rPr lang="en-US" sz="2800"/>
              <a:t>Anomaly Correlation of 500 hPa Height Forecast</a:t>
            </a:r>
            <a:br>
              <a:rPr lang="en-US" sz="2400"/>
            </a:br>
            <a:r>
              <a:rPr lang="en-US" sz="2000"/>
              <a:t>(vs. ECMWF analysis, Aug 2 – Sep 16, 2019)</a:t>
            </a:r>
            <a:endParaRPr sz="1800"/>
          </a:p>
        </p:txBody>
      </p:sp>
      <p:sp>
        <p:nvSpPr>
          <p:cNvPr id="791" name="Google Shape;791;p16"/>
          <p:cNvSpPr/>
          <p:nvPr/>
        </p:nvSpPr>
        <p:spPr>
          <a:xfrm>
            <a:off x="3187149" y="4710375"/>
            <a:ext cx="394200" cy="533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33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2" name="Google Shape;792;p16"/>
          <p:cNvSpPr/>
          <p:nvPr/>
        </p:nvSpPr>
        <p:spPr>
          <a:xfrm rot="10800000">
            <a:off x="3187200" y="4100775"/>
            <a:ext cx="394200" cy="533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3" name="Google Shape;793;p16"/>
          <p:cNvSpPr txBox="1"/>
          <p:nvPr/>
        </p:nvSpPr>
        <p:spPr>
          <a:xfrm rot="-5400000">
            <a:off x="2717646" y="4805100"/>
            <a:ext cx="719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Worse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4" name="Google Shape;794;p16"/>
          <p:cNvSpPr txBox="1"/>
          <p:nvPr/>
        </p:nvSpPr>
        <p:spPr>
          <a:xfrm rot="-5400000">
            <a:off x="2724246" y="4188827"/>
            <a:ext cx="705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5" name="Google Shape;795;p16"/>
          <p:cNvSpPr txBox="1"/>
          <p:nvPr/>
        </p:nvSpPr>
        <p:spPr>
          <a:xfrm>
            <a:off x="3337961" y="5680716"/>
            <a:ext cx="83206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Height forecast Anomaly Correction vs. Forecast Length (top);  Difference of the Aeolus w.r.t. Control forecast (Bottom). Bars represent 95% confidence interval.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16"/>
          <p:cNvSpPr txBox="1"/>
          <p:nvPr/>
        </p:nvSpPr>
        <p:spPr>
          <a:xfrm>
            <a:off x="5257800" y="1307068"/>
            <a:ext cx="533400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7" name="Google Shape;797;p16"/>
          <p:cNvSpPr txBox="1"/>
          <p:nvPr/>
        </p:nvSpPr>
        <p:spPr>
          <a:xfrm>
            <a:off x="9067800" y="1260909"/>
            <a:ext cx="704346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8" name="Google Shape;79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0" y="1676400"/>
            <a:ext cx="3810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7600" y="1676400"/>
            <a:ext cx="3810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Google Shape;800;p16"/>
          <p:cNvSpPr txBox="1"/>
          <p:nvPr/>
        </p:nvSpPr>
        <p:spPr>
          <a:xfrm>
            <a:off x="609600" y="2263914"/>
            <a:ext cx="3047999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Anomaly correlation is improved in NH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7"/>
          <p:cNvSpPr txBox="1"/>
          <p:nvPr>
            <p:ph type="title"/>
          </p:nvPr>
        </p:nvSpPr>
        <p:spPr>
          <a:xfrm>
            <a:off x="1003850" y="183387"/>
            <a:ext cx="8546549" cy="563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</a:pPr>
            <a:r>
              <a:rPr lang="en-US"/>
              <a:t>Mean Analysis Differences </a:t>
            </a:r>
            <a:br>
              <a:rPr lang="en-US"/>
            </a:br>
            <a:r>
              <a:rPr lang="en-US" sz="2000"/>
              <a:t>(Aug 2 – Sep 16, 2019)</a:t>
            </a:r>
            <a:endParaRPr/>
          </a:p>
        </p:txBody>
      </p:sp>
      <p:pic>
        <p:nvPicPr>
          <p:cNvPr id="806" name="Google Shape;806;p17"/>
          <p:cNvPicPr preferRelativeResize="0"/>
          <p:nvPr/>
        </p:nvPicPr>
        <p:blipFill rotWithShape="1">
          <a:blip r:embed="rId3">
            <a:alphaModFix/>
          </a:blip>
          <a:srcRect b="50233" l="0" r="0" t="0"/>
          <a:stretch/>
        </p:blipFill>
        <p:spPr>
          <a:xfrm rot="-5400000">
            <a:off x="691163" y="1899639"/>
            <a:ext cx="4637478" cy="3276601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p17"/>
          <p:cNvSpPr txBox="1"/>
          <p:nvPr/>
        </p:nvSpPr>
        <p:spPr>
          <a:xfrm>
            <a:off x="3200400" y="5924490"/>
            <a:ext cx="6477000" cy="4001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Evident wind differences over Equatorial and polar areas.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8" name="Google Shape;80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29600" y="1219200"/>
            <a:ext cx="3264370" cy="4648198"/>
          </a:xfrm>
          <a:prstGeom prst="rect">
            <a:avLst/>
          </a:prstGeom>
          <a:noFill/>
          <a:ln>
            <a:noFill/>
          </a:ln>
        </p:spPr>
      </p:pic>
      <p:sp>
        <p:nvSpPr>
          <p:cNvPr id="809" name="Google Shape;809;p17"/>
          <p:cNvSpPr txBox="1"/>
          <p:nvPr/>
        </p:nvSpPr>
        <p:spPr>
          <a:xfrm>
            <a:off x="1981200" y="951334"/>
            <a:ext cx="2514600" cy="400110"/>
          </a:xfrm>
          <a:prstGeom prst="rect">
            <a:avLst/>
          </a:prstGeom>
          <a:solidFill>
            <a:srgbClr val="89DCFE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 hPa U-wind (CTL)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17"/>
          <p:cNvSpPr txBox="1"/>
          <p:nvPr/>
        </p:nvSpPr>
        <p:spPr>
          <a:xfrm>
            <a:off x="8839200" y="838200"/>
            <a:ext cx="22098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500 hPa Height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1" name="Google Shape;811;p17"/>
          <p:cNvPicPr preferRelativeResize="0"/>
          <p:nvPr/>
        </p:nvPicPr>
        <p:blipFill rotWithShape="1">
          <a:blip r:embed="rId5">
            <a:alphaModFix/>
          </a:blip>
          <a:srcRect b="50000" l="0" r="0" t="0"/>
          <a:stretch/>
        </p:blipFill>
        <p:spPr>
          <a:xfrm rot="-5400000">
            <a:off x="4126270" y="1893530"/>
            <a:ext cx="4648198" cy="3299538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17"/>
          <p:cNvSpPr txBox="1"/>
          <p:nvPr/>
        </p:nvSpPr>
        <p:spPr>
          <a:xfrm>
            <a:off x="5277125" y="943303"/>
            <a:ext cx="2514600" cy="400110"/>
          </a:xfrm>
          <a:prstGeom prst="rect">
            <a:avLst/>
          </a:prstGeom>
          <a:solidFill>
            <a:srgbClr val="89DCFE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 hPa V-wind (CTL)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17"/>
          <p:cNvSpPr txBox="1"/>
          <p:nvPr/>
        </p:nvSpPr>
        <p:spPr>
          <a:xfrm>
            <a:off x="8677440" y="943303"/>
            <a:ext cx="2514600" cy="400110"/>
          </a:xfrm>
          <a:prstGeom prst="rect">
            <a:avLst/>
          </a:prstGeom>
          <a:solidFill>
            <a:srgbClr val="89DCFE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500 hPa Height (CTL)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17"/>
          <p:cNvSpPr txBox="1"/>
          <p:nvPr/>
        </p:nvSpPr>
        <p:spPr>
          <a:xfrm>
            <a:off x="1459268" y="3537791"/>
            <a:ext cx="3253666" cy="400110"/>
          </a:xfrm>
          <a:prstGeom prst="rect">
            <a:avLst/>
          </a:prstGeom>
          <a:solidFill>
            <a:srgbClr val="89DCFE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 hPa U-wind (Aeolus-CTL)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17"/>
          <p:cNvSpPr txBox="1"/>
          <p:nvPr/>
        </p:nvSpPr>
        <p:spPr>
          <a:xfrm>
            <a:off x="4861497" y="3542343"/>
            <a:ext cx="3253666" cy="400110"/>
          </a:xfrm>
          <a:prstGeom prst="rect">
            <a:avLst/>
          </a:prstGeom>
          <a:solidFill>
            <a:srgbClr val="89DCFE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 hPa V-wind (Aeolus-CTL)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17"/>
          <p:cNvSpPr txBox="1"/>
          <p:nvPr/>
        </p:nvSpPr>
        <p:spPr>
          <a:xfrm>
            <a:off x="8354741" y="3537791"/>
            <a:ext cx="3253666" cy="400110"/>
          </a:xfrm>
          <a:prstGeom prst="rect">
            <a:avLst/>
          </a:prstGeom>
          <a:solidFill>
            <a:srgbClr val="89DCFE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500 hPa Height (Aeolus-CTL)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18"/>
          <p:cNvSpPr txBox="1"/>
          <p:nvPr>
            <p:ph type="title"/>
          </p:nvPr>
        </p:nvSpPr>
        <p:spPr>
          <a:xfrm>
            <a:off x="762001" y="274638"/>
            <a:ext cx="9144000" cy="563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800"/>
              <a:buFont typeface="Arial"/>
              <a:buNone/>
            </a:pPr>
            <a:r>
              <a:rPr lang="en-US" sz="2800"/>
              <a:t>RMSE of Wind Forecast at 850 hPa </a:t>
            </a:r>
            <a:br>
              <a:rPr lang="en-US" sz="2800"/>
            </a:br>
            <a:r>
              <a:rPr lang="en-US" sz="2000"/>
              <a:t>(vs. ECMWF Analysis, Aug 2 – Sep 16, 2019)</a:t>
            </a:r>
            <a:endParaRPr sz="2000">
              <a:solidFill>
                <a:srgbClr val="00B050"/>
              </a:solidFill>
            </a:endParaRPr>
          </a:p>
        </p:txBody>
      </p:sp>
      <p:sp>
        <p:nvSpPr>
          <p:cNvPr id="822" name="Google Shape;822;p18"/>
          <p:cNvSpPr txBox="1"/>
          <p:nvPr/>
        </p:nvSpPr>
        <p:spPr>
          <a:xfrm>
            <a:off x="1524000" y="5105400"/>
            <a:ext cx="99822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Wind forecast RMSE vs. Forecast Length (top); Difference of Aeolus Exp w.r.t. Control forecast (Bottom). Bars represent significance at the 95%.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" name="Google Shape;823;p18"/>
          <p:cNvSpPr txBox="1"/>
          <p:nvPr/>
        </p:nvSpPr>
        <p:spPr>
          <a:xfrm>
            <a:off x="2819401" y="1143000"/>
            <a:ext cx="533400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p18"/>
          <p:cNvSpPr txBox="1"/>
          <p:nvPr/>
        </p:nvSpPr>
        <p:spPr>
          <a:xfrm>
            <a:off x="6454545" y="1143000"/>
            <a:ext cx="632055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5" name="Google Shape;825;p18"/>
          <p:cNvSpPr txBox="1"/>
          <p:nvPr/>
        </p:nvSpPr>
        <p:spPr>
          <a:xfrm>
            <a:off x="10041051" y="1143000"/>
            <a:ext cx="632055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18"/>
          <p:cNvSpPr/>
          <p:nvPr/>
        </p:nvSpPr>
        <p:spPr>
          <a:xfrm>
            <a:off x="901149" y="3657600"/>
            <a:ext cx="394251" cy="533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7" name="Google Shape;827;p18"/>
          <p:cNvSpPr/>
          <p:nvPr/>
        </p:nvSpPr>
        <p:spPr>
          <a:xfrm rot="10800000">
            <a:off x="901149" y="3048000"/>
            <a:ext cx="394251" cy="533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33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8" name="Google Shape;828;p18"/>
          <p:cNvSpPr txBox="1"/>
          <p:nvPr/>
        </p:nvSpPr>
        <p:spPr>
          <a:xfrm rot="-5400000">
            <a:off x="456128" y="3755023"/>
            <a:ext cx="70589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9" name="Google Shape;829;p18"/>
          <p:cNvSpPr txBox="1"/>
          <p:nvPr/>
        </p:nvSpPr>
        <p:spPr>
          <a:xfrm rot="-5400000">
            <a:off x="461737" y="3162109"/>
            <a:ext cx="71917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Worse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0" name="Google Shape;83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34400" y="1524000"/>
            <a:ext cx="3581400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6800" y="1524000"/>
            <a:ext cx="3562350" cy="356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57300" y="1513950"/>
            <a:ext cx="3543300" cy="35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833" name="Google Shape;833;p18"/>
          <p:cNvSpPr txBox="1"/>
          <p:nvPr/>
        </p:nvSpPr>
        <p:spPr>
          <a:xfrm>
            <a:off x="1676400" y="5791200"/>
            <a:ext cx="4648200" cy="4001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Forecast RMSE is reduced in NH and TRO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19"/>
          <p:cNvSpPr txBox="1"/>
          <p:nvPr>
            <p:ph type="title"/>
          </p:nvPr>
        </p:nvSpPr>
        <p:spPr>
          <a:xfrm>
            <a:off x="609600" y="274638"/>
            <a:ext cx="9359349" cy="563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800"/>
              <a:buFont typeface="Arial"/>
              <a:buNone/>
            </a:pPr>
            <a:r>
              <a:rPr lang="en-US" sz="2800"/>
              <a:t>RMSE of Wind Forecast at 100 hPa </a:t>
            </a:r>
            <a:br>
              <a:rPr lang="en-US" sz="2800"/>
            </a:br>
            <a:r>
              <a:rPr lang="en-US" sz="2000"/>
              <a:t>(vs. ECMWF Analysis, Aug 2 – Sep 16, 2019)</a:t>
            </a:r>
            <a:endParaRPr sz="1800">
              <a:solidFill>
                <a:srgbClr val="7F7F7F"/>
              </a:solidFill>
            </a:endParaRPr>
          </a:p>
        </p:txBody>
      </p:sp>
      <p:sp>
        <p:nvSpPr>
          <p:cNvPr id="839" name="Google Shape;839;p19"/>
          <p:cNvSpPr txBox="1"/>
          <p:nvPr/>
        </p:nvSpPr>
        <p:spPr>
          <a:xfrm>
            <a:off x="1600200" y="5029200"/>
            <a:ext cx="99813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Wind forecast RMSE vs. Forecast Length (top); Difference of the Aeolus w.r.t. Control forecast (Bottom). Bars represent the 95% confidence interval.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19"/>
          <p:cNvSpPr txBox="1"/>
          <p:nvPr/>
        </p:nvSpPr>
        <p:spPr>
          <a:xfrm>
            <a:off x="2819401" y="1143000"/>
            <a:ext cx="533400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19"/>
          <p:cNvSpPr txBox="1"/>
          <p:nvPr/>
        </p:nvSpPr>
        <p:spPr>
          <a:xfrm>
            <a:off x="6454545" y="1143000"/>
            <a:ext cx="632055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19"/>
          <p:cNvSpPr txBox="1"/>
          <p:nvPr/>
        </p:nvSpPr>
        <p:spPr>
          <a:xfrm>
            <a:off x="10041051" y="1143000"/>
            <a:ext cx="632055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19"/>
          <p:cNvSpPr/>
          <p:nvPr/>
        </p:nvSpPr>
        <p:spPr>
          <a:xfrm>
            <a:off x="977349" y="3505200"/>
            <a:ext cx="394200" cy="533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844;p19"/>
          <p:cNvSpPr/>
          <p:nvPr/>
        </p:nvSpPr>
        <p:spPr>
          <a:xfrm rot="10800000">
            <a:off x="977400" y="2895600"/>
            <a:ext cx="394200" cy="533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33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5" name="Google Shape;845;p19"/>
          <p:cNvSpPr txBox="1"/>
          <p:nvPr/>
        </p:nvSpPr>
        <p:spPr>
          <a:xfrm rot="-5400000">
            <a:off x="532400" y="3602550"/>
            <a:ext cx="705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6" name="Google Shape;846;p19"/>
          <p:cNvSpPr txBox="1"/>
          <p:nvPr/>
        </p:nvSpPr>
        <p:spPr>
          <a:xfrm rot="-5400000">
            <a:off x="538046" y="3009671"/>
            <a:ext cx="719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Worse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7" name="Google Shape;84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1766" y="1524000"/>
            <a:ext cx="3441234" cy="3441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99033" y="1536233"/>
            <a:ext cx="3416767" cy="3416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05401" y="1524000"/>
            <a:ext cx="3429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0" name="Google Shape;850;p19"/>
          <p:cNvSpPr txBox="1"/>
          <p:nvPr/>
        </p:nvSpPr>
        <p:spPr>
          <a:xfrm>
            <a:off x="1828799" y="5791200"/>
            <a:ext cx="6248401" cy="4001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Forecast RMSE is reduced by Aeolus winds in TRO and NH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"/>
          <p:cNvSpPr txBox="1"/>
          <p:nvPr>
            <p:ph type="title"/>
          </p:nvPr>
        </p:nvSpPr>
        <p:spPr>
          <a:xfrm>
            <a:off x="1003851" y="350838"/>
            <a:ext cx="8546549" cy="487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</a:pPr>
            <a:r>
              <a:rPr lang="en-US"/>
              <a:t>Aeolus/NOAA NWP objectives and progress</a:t>
            </a:r>
            <a:endParaRPr/>
          </a:p>
        </p:txBody>
      </p:sp>
      <p:graphicFrame>
        <p:nvGraphicFramePr>
          <p:cNvPr id="561" name="Google Shape;561;p2"/>
          <p:cNvGraphicFramePr/>
          <p:nvPr/>
        </p:nvGraphicFramePr>
        <p:xfrm>
          <a:off x="2926675" y="449549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{1D2632D2-F214-4108-949E-0431C0FFDFA7}</a:tableStyleId>
              </a:tblPr>
              <a:tblGrid>
                <a:gridCol w="2807175"/>
                <a:gridCol w="1886150"/>
                <a:gridCol w="20574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Control run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Aeolus Experiment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All operationally</a:t>
                      </a:r>
                      <a:r>
                        <a:rPr lang="en-US" sz="1800"/>
                        <a:t> assimilated observations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Yes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Yes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</a:tr>
              <a:tr h="665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Aeolus L2B</a:t>
                      </a:r>
                      <a:r>
                        <a:rPr lang="en-US" sz="1800"/>
                        <a:t> HLOS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No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Yes (Rayleigh clear + Mie cloudy winds)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562" name="Google Shape;562;p2"/>
          <p:cNvSpPr txBox="1"/>
          <p:nvPr/>
        </p:nvSpPr>
        <p:spPr>
          <a:xfrm>
            <a:off x="3841075" y="4033829"/>
            <a:ext cx="476284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Observing System Experiment Setup</a:t>
            </a:r>
            <a:endParaRPr/>
          </a:p>
        </p:txBody>
      </p:sp>
      <p:sp>
        <p:nvSpPr>
          <p:cNvPr id="563" name="Google Shape;563;p2"/>
          <p:cNvSpPr txBox="1"/>
          <p:nvPr/>
        </p:nvSpPr>
        <p:spPr>
          <a:xfrm>
            <a:off x="6400800" y="1676400"/>
            <a:ext cx="5137483" cy="2362200"/>
          </a:xfrm>
          <a:prstGeom prst="rect">
            <a:avLst/>
          </a:prstGeom>
          <a:solidFill>
            <a:srgbClr val="A7E9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rPr>
              <a:t>Experiments run at C384/C192/L64 resolution (25 km Analysis/Forecast)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rPr>
              <a:t>FM-A period: </a:t>
            </a:r>
            <a:r>
              <a:rPr b="0" lang="en-US" sz="2000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rPr>
              <a:t>12 Sep – 16 Oct 2018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rPr>
              <a:t>FM-B period:   </a:t>
            </a:r>
            <a:r>
              <a:rPr b="0" lang="en-US" sz="2000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rPr>
              <a:t>2 Aug – 16 Sep 2019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rPr>
              <a:t>FM-B period 2:</a:t>
            </a:r>
            <a:r>
              <a:rPr b="0" lang="en-US" sz="2000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rPr>
              <a:t> 2 Aug – 16 Sep 2019</a:t>
            </a:r>
            <a:endParaRPr b="0" sz="2000">
              <a:solidFill>
                <a:srgbClr val="07336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None/>
            </a:pPr>
            <a:r>
              <a:t/>
            </a:r>
            <a:endParaRPr b="0" sz="2400">
              <a:solidFill>
                <a:srgbClr val="07336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None/>
            </a:pPr>
            <a:r>
              <a:t/>
            </a:r>
            <a:endParaRPr b="0" sz="2000">
              <a:solidFill>
                <a:srgbClr val="0733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"/>
          <p:cNvSpPr txBox="1"/>
          <p:nvPr/>
        </p:nvSpPr>
        <p:spPr>
          <a:xfrm>
            <a:off x="685800" y="1676400"/>
            <a:ext cx="5531525" cy="2362200"/>
          </a:xfrm>
          <a:prstGeom prst="rect">
            <a:avLst/>
          </a:prstGeom>
          <a:solidFill>
            <a:srgbClr val="A7E9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rPr>
              <a:t>Integrate L2B HLOS winds (Rayleigh clear/Mie cloudy) into NOAA FV3GFS 4DEnVar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rPr>
              <a:t>Optimization of FV3GFS DA for TC environment assimilation (varQC)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rPr>
              <a:t>Integrate into the HWRF model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rPr>
              <a:t>Assess impacts (global/hurricane models)</a:t>
            </a:r>
            <a:endParaRPr b="0" sz="2000">
              <a:solidFill>
                <a:srgbClr val="07336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None/>
            </a:pPr>
            <a:r>
              <a:t/>
            </a:r>
            <a:endParaRPr b="0" sz="2000">
              <a:solidFill>
                <a:srgbClr val="07336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None/>
            </a:pPr>
            <a:r>
              <a:t/>
            </a:r>
            <a:endParaRPr b="0" sz="2000">
              <a:solidFill>
                <a:srgbClr val="0733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"/>
          <p:cNvSpPr/>
          <p:nvPr/>
        </p:nvSpPr>
        <p:spPr>
          <a:xfrm>
            <a:off x="685800" y="1143000"/>
            <a:ext cx="5531525" cy="5334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06F9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 b="1" sz="2800">
              <a:solidFill>
                <a:srgbClr val="0733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2"/>
          <p:cNvSpPr/>
          <p:nvPr/>
        </p:nvSpPr>
        <p:spPr>
          <a:xfrm>
            <a:off x="6400800" y="1143000"/>
            <a:ext cx="5137484" cy="5334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06F9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rPr>
              <a:t>OSEs performed (so far)</a:t>
            </a:r>
            <a:endParaRPr b="1" sz="2800">
              <a:solidFill>
                <a:srgbClr val="0733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20"/>
          <p:cNvSpPr txBox="1"/>
          <p:nvPr>
            <p:ph type="title"/>
          </p:nvPr>
        </p:nvSpPr>
        <p:spPr>
          <a:xfrm>
            <a:off x="762000" y="274638"/>
            <a:ext cx="8902149" cy="563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800"/>
              <a:buFont typeface="Arial"/>
              <a:buNone/>
            </a:pPr>
            <a:r>
              <a:rPr lang="en-US" sz="2800"/>
              <a:t>RMSE of Temp Forecast</a:t>
            </a:r>
            <a:br>
              <a:rPr lang="en-US" sz="2800"/>
            </a:br>
            <a:r>
              <a:rPr lang="en-US" sz="2000"/>
              <a:t>(vs. ECMWF analysis, Aug 2 – Sep 16, 2019)</a:t>
            </a:r>
            <a:endParaRPr/>
          </a:p>
        </p:txBody>
      </p:sp>
      <p:sp>
        <p:nvSpPr>
          <p:cNvPr id="856" name="Google Shape;856;p20"/>
          <p:cNvSpPr txBox="1"/>
          <p:nvPr/>
        </p:nvSpPr>
        <p:spPr>
          <a:xfrm>
            <a:off x="1981200" y="5467290"/>
            <a:ext cx="6553200" cy="4001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Forecast RMSE is reduced in NH and TRO, but degraded in SH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7" name="Google Shape;857;p20"/>
          <p:cNvSpPr txBox="1"/>
          <p:nvPr/>
        </p:nvSpPr>
        <p:spPr>
          <a:xfrm>
            <a:off x="2286000" y="1066800"/>
            <a:ext cx="533400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8" name="Google Shape;858;p20"/>
          <p:cNvSpPr txBox="1"/>
          <p:nvPr/>
        </p:nvSpPr>
        <p:spPr>
          <a:xfrm>
            <a:off x="5943600" y="1066800"/>
            <a:ext cx="838200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9" name="Google Shape;859;p20"/>
          <p:cNvSpPr txBox="1"/>
          <p:nvPr/>
        </p:nvSpPr>
        <p:spPr>
          <a:xfrm>
            <a:off x="9982200" y="1066800"/>
            <a:ext cx="533400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0" name="Google Shape;86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4850" y="1524000"/>
            <a:ext cx="3714750" cy="371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5800" y="1524000"/>
            <a:ext cx="3752850" cy="375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5800" y="1524000"/>
            <a:ext cx="3733800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21"/>
          <p:cNvSpPr txBox="1"/>
          <p:nvPr>
            <p:ph type="title"/>
          </p:nvPr>
        </p:nvSpPr>
        <p:spPr>
          <a:xfrm>
            <a:off x="762000" y="274638"/>
            <a:ext cx="8902149" cy="563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800"/>
              <a:buFont typeface="Arial"/>
              <a:buNone/>
            </a:pPr>
            <a:r>
              <a:rPr lang="en-US" sz="2800"/>
              <a:t>RMSE of U-Wind Forecast</a:t>
            </a:r>
            <a:br>
              <a:rPr lang="en-US" sz="2800"/>
            </a:br>
            <a:r>
              <a:rPr lang="en-US" sz="2000"/>
              <a:t>(vs. ECMWF analysis, Aug 2 – Sep 16, 2019)</a:t>
            </a:r>
            <a:endParaRPr/>
          </a:p>
        </p:txBody>
      </p:sp>
      <p:sp>
        <p:nvSpPr>
          <p:cNvPr id="868" name="Google Shape;868;p21"/>
          <p:cNvSpPr txBox="1"/>
          <p:nvPr/>
        </p:nvSpPr>
        <p:spPr>
          <a:xfrm>
            <a:off x="2438400" y="5467290"/>
            <a:ext cx="7467600" cy="4001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RMSE is reduced in NH and TRO, but degraded in SH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9" name="Google Shape;869;p21"/>
          <p:cNvSpPr txBox="1"/>
          <p:nvPr/>
        </p:nvSpPr>
        <p:spPr>
          <a:xfrm>
            <a:off x="2286000" y="1066800"/>
            <a:ext cx="533400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0" name="Google Shape;870;p21"/>
          <p:cNvSpPr txBox="1"/>
          <p:nvPr/>
        </p:nvSpPr>
        <p:spPr>
          <a:xfrm>
            <a:off x="5943600" y="1066800"/>
            <a:ext cx="838200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1" name="Google Shape;871;p21"/>
          <p:cNvSpPr txBox="1"/>
          <p:nvPr/>
        </p:nvSpPr>
        <p:spPr>
          <a:xfrm>
            <a:off x="9982200" y="1066800"/>
            <a:ext cx="533400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2" name="Google Shape;87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4654" y="1506654"/>
            <a:ext cx="3732096" cy="3732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Google Shape;87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5800" y="1506654"/>
            <a:ext cx="3714750" cy="371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Google Shape;874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5800" y="1524000"/>
            <a:ext cx="3714750" cy="37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22"/>
          <p:cNvSpPr txBox="1"/>
          <p:nvPr>
            <p:ph type="title"/>
          </p:nvPr>
        </p:nvSpPr>
        <p:spPr>
          <a:xfrm>
            <a:off x="762000" y="274638"/>
            <a:ext cx="8902149" cy="563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800"/>
              <a:buFont typeface="Arial"/>
              <a:buNone/>
            </a:pPr>
            <a:r>
              <a:rPr lang="en-US" sz="2800"/>
              <a:t>RMSE of V-Wind Forecast</a:t>
            </a:r>
            <a:br>
              <a:rPr lang="en-US" sz="2800"/>
            </a:br>
            <a:r>
              <a:rPr lang="en-US" sz="2000"/>
              <a:t>(vs. ECMWF analysis, Aug 2 – Sep 16, 2019)</a:t>
            </a:r>
            <a:endParaRPr/>
          </a:p>
        </p:txBody>
      </p:sp>
      <p:sp>
        <p:nvSpPr>
          <p:cNvPr id="880" name="Google Shape;880;p22"/>
          <p:cNvSpPr txBox="1"/>
          <p:nvPr/>
        </p:nvSpPr>
        <p:spPr>
          <a:xfrm>
            <a:off x="2438400" y="5467290"/>
            <a:ext cx="7467600" cy="4001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RMSE is reduced in NH and TRO, but degraded in SH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1" name="Google Shape;881;p22"/>
          <p:cNvSpPr txBox="1"/>
          <p:nvPr/>
        </p:nvSpPr>
        <p:spPr>
          <a:xfrm>
            <a:off x="2286000" y="1066800"/>
            <a:ext cx="533400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" name="Google Shape;882;p22"/>
          <p:cNvSpPr txBox="1"/>
          <p:nvPr/>
        </p:nvSpPr>
        <p:spPr>
          <a:xfrm>
            <a:off x="5943600" y="1066800"/>
            <a:ext cx="838200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3" name="Google Shape;883;p22"/>
          <p:cNvSpPr txBox="1"/>
          <p:nvPr/>
        </p:nvSpPr>
        <p:spPr>
          <a:xfrm>
            <a:off x="9982200" y="1066800"/>
            <a:ext cx="533400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4" name="Google Shape;88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7226" y="1524954"/>
            <a:ext cx="379095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38650" y="1518537"/>
            <a:ext cx="379095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Google Shape;886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7225" y="1524000"/>
            <a:ext cx="37909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23"/>
          <p:cNvSpPr txBox="1"/>
          <p:nvPr>
            <p:ph type="title"/>
          </p:nvPr>
        </p:nvSpPr>
        <p:spPr>
          <a:xfrm>
            <a:off x="762000" y="274638"/>
            <a:ext cx="8902149" cy="563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800"/>
              <a:buFont typeface="Arial"/>
              <a:buNone/>
            </a:pPr>
            <a:r>
              <a:rPr lang="en-US" sz="2800"/>
              <a:t>RMSE of Height Forecast</a:t>
            </a:r>
            <a:br>
              <a:rPr lang="en-US" sz="2800"/>
            </a:br>
            <a:r>
              <a:rPr lang="en-US" sz="2000"/>
              <a:t>(vs. ECMWF analysis, Aug 2 – Sep 16, 2019)</a:t>
            </a:r>
            <a:endParaRPr/>
          </a:p>
        </p:txBody>
      </p:sp>
      <p:sp>
        <p:nvSpPr>
          <p:cNvPr id="892" name="Google Shape;892;p23"/>
          <p:cNvSpPr txBox="1"/>
          <p:nvPr/>
        </p:nvSpPr>
        <p:spPr>
          <a:xfrm>
            <a:off x="914400" y="5467290"/>
            <a:ext cx="5867400" cy="4001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RMSE is reduced in NH and upper troposphere of TRO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Google Shape;893;p23"/>
          <p:cNvSpPr txBox="1"/>
          <p:nvPr/>
        </p:nvSpPr>
        <p:spPr>
          <a:xfrm>
            <a:off x="2286000" y="1066800"/>
            <a:ext cx="533400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4" name="Google Shape;894;p23"/>
          <p:cNvSpPr txBox="1"/>
          <p:nvPr/>
        </p:nvSpPr>
        <p:spPr>
          <a:xfrm>
            <a:off x="5943600" y="1066800"/>
            <a:ext cx="838200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p23"/>
          <p:cNvSpPr txBox="1"/>
          <p:nvPr/>
        </p:nvSpPr>
        <p:spPr>
          <a:xfrm>
            <a:off x="9982200" y="1066800"/>
            <a:ext cx="533400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6" name="Google Shape;89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4850" y="1543050"/>
            <a:ext cx="3638550" cy="363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Google Shape;89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1553028"/>
            <a:ext cx="3628572" cy="3628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Google Shape;898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4850" y="1543050"/>
            <a:ext cx="3638550" cy="36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24"/>
          <p:cNvSpPr txBox="1"/>
          <p:nvPr>
            <p:ph type="title"/>
          </p:nvPr>
        </p:nvSpPr>
        <p:spPr>
          <a:xfrm>
            <a:off x="762000" y="274638"/>
            <a:ext cx="8902149" cy="563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800"/>
              <a:buFont typeface="Arial"/>
              <a:buNone/>
            </a:pPr>
            <a:r>
              <a:rPr lang="en-US" sz="2800"/>
              <a:t>RMSE of RH Forecast</a:t>
            </a:r>
            <a:br>
              <a:rPr lang="en-US" sz="2800"/>
            </a:br>
            <a:r>
              <a:rPr lang="en-US" sz="2000"/>
              <a:t>(vs. ECMWF analysis, Aug 2 – Sep 16, 2019)</a:t>
            </a:r>
            <a:endParaRPr/>
          </a:p>
        </p:txBody>
      </p:sp>
      <p:sp>
        <p:nvSpPr>
          <p:cNvPr id="904" name="Google Shape;904;p24"/>
          <p:cNvSpPr txBox="1"/>
          <p:nvPr/>
        </p:nvSpPr>
        <p:spPr>
          <a:xfrm>
            <a:off x="2438400" y="5467290"/>
            <a:ext cx="5334000" cy="4001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RMSE is reduced in lower stratosphere of Tropics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5" name="Google Shape;905;p24"/>
          <p:cNvSpPr txBox="1"/>
          <p:nvPr/>
        </p:nvSpPr>
        <p:spPr>
          <a:xfrm>
            <a:off x="2286000" y="1066800"/>
            <a:ext cx="533400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" name="Google Shape;906;p24"/>
          <p:cNvSpPr txBox="1"/>
          <p:nvPr/>
        </p:nvSpPr>
        <p:spPr>
          <a:xfrm>
            <a:off x="5943600" y="1066800"/>
            <a:ext cx="838200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" name="Google Shape;907;p24"/>
          <p:cNvSpPr txBox="1"/>
          <p:nvPr/>
        </p:nvSpPr>
        <p:spPr>
          <a:xfrm>
            <a:off x="9982200" y="1066800"/>
            <a:ext cx="533400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8" name="Google Shape;90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458591"/>
            <a:ext cx="3714750" cy="371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9" name="Google Shape;90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05800" y="1458591"/>
            <a:ext cx="3714750" cy="371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" name="Google Shape;910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33900" y="1470623"/>
            <a:ext cx="3695700" cy="36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25"/>
          <p:cNvSpPr txBox="1"/>
          <p:nvPr>
            <p:ph type="title"/>
          </p:nvPr>
        </p:nvSpPr>
        <p:spPr>
          <a:xfrm>
            <a:off x="762000" y="76200"/>
            <a:ext cx="8902149" cy="563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800"/>
              <a:buFont typeface="Arial"/>
              <a:buNone/>
            </a:pPr>
            <a:r>
              <a:rPr lang="en-US" sz="2800"/>
              <a:t>RMSE of 48-h U-wind Forecast at 100 hPa</a:t>
            </a:r>
            <a:br>
              <a:rPr lang="en-US" sz="2800"/>
            </a:br>
            <a:r>
              <a:rPr lang="en-US" sz="2000"/>
              <a:t>(vs. ECMWF analysis, Aug 2 – Sep 16, 2019)</a:t>
            </a:r>
            <a:endParaRPr/>
          </a:p>
        </p:txBody>
      </p:sp>
      <p:sp>
        <p:nvSpPr>
          <p:cNvPr id="916" name="Google Shape;916;p25"/>
          <p:cNvSpPr txBox="1"/>
          <p:nvPr/>
        </p:nvSpPr>
        <p:spPr>
          <a:xfrm>
            <a:off x="2057400" y="1498918"/>
            <a:ext cx="3738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7" name="Google Shape;917;p25"/>
          <p:cNvSpPr txBox="1"/>
          <p:nvPr/>
        </p:nvSpPr>
        <p:spPr>
          <a:xfrm>
            <a:off x="2057400" y="3203427"/>
            <a:ext cx="34657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pic>
        <p:nvPicPr>
          <p:cNvPr id="918" name="Google Shape;91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1923388" y="-134012"/>
            <a:ext cx="5149395" cy="7310628"/>
          </a:xfrm>
          <a:prstGeom prst="rect">
            <a:avLst/>
          </a:prstGeom>
          <a:noFill/>
          <a:ln>
            <a:noFill/>
          </a:ln>
        </p:spPr>
      </p:pic>
      <p:sp>
        <p:nvSpPr>
          <p:cNvPr id="919" name="Google Shape;919;p25"/>
          <p:cNvSpPr txBox="1"/>
          <p:nvPr/>
        </p:nvSpPr>
        <p:spPr>
          <a:xfrm>
            <a:off x="8382000" y="1905000"/>
            <a:ext cx="3581400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RMSE is reduced over the Equatorial area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26"/>
          <p:cNvSpPr txBox="1"/>
          <p:nvPr>
            <p:ph type="title"/>
          </p:nvPr>
        </p:nvSpPr>
        <p:spPr>
          <a:xfrm>
            <a:off x="609600" y="274638"/>
            <a:ext cx="9359349" cy="563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800"/>
              <a:buFont typeface="Arial"/>
              <a:buNone/>
            </a:pPr>
            <a:r>
              <a:rPr lang="en-US" sz="2800"/>
              <a:t>RMSE of Wind Forecast at 200 hPa </a:t>
            </a:r>
            <a:br>
              <a:rPr lang="en-US" sz="2800"/>
            </a:br>
            <a:r>
              <a:rPr lang="en-US" sz="2000"/>
              <a:t>(vs. ECMWF Analysis, Aug 2 – Sep 16, 2019)</a:t>
            </a:r>
            <a:endParaRPr sz="1800">
              <a:solidFill>
                <a:srgbClr val="7F7F7F"/>
              </a:solidFill>
            </a:endParaRPr>
          </a:p>
        </p:txBody>
      </p:sp>
      <p:sp>
        <p:nvSpPr>
          <p:cNvPr id="925" name="Google Shape;925;p26"/>
          <p:cNvSpPr txBox="1"/>
          <p:nvPr/>
        </p:nvSpPr>
        <p:spPr>
          <a:xfrm>
            <a:off x="1600200" y="5029200"/>
            <a:ext cx="99813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Wind forecast RMSE vs. Forecast Length (top); Difference of the Aeolus w.r.t. Control forecast (Bottom). Bars represent the 95% confidence interval.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6" name="Google Shape;926;p26"/>
          <p:cNvSpPr txBox="1"/>
          <p:nvPr/>
        </p:nvSpPr>
        <p:spPr>
          <a:xfrm>
            <a:off x="2819401" y="1143000"/>
            <a:ext cx="533400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7" name="Google Shape;927;p26"/>
          <p:cNvSpPr txBox="1"/>
          <p:nvPr/>
        </p:nvSpPr>
        <p:spPr>
          <a:xfrm>
            <a:off x="6454545" y="1143000"/>
            <a:ext cx="632055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8" name="Google Shape;928;p26"/>
          <p:cNvSpPr txBox="1"/>
          <p:nvPr/>
        </p:nvSpPr>
        <p:spPr>
          <a:xfrm>
            <a:off x="10041051" y="1143000"/>
            <a:ext cx="632055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9" name="Google Shape;929;p26"/>
          <p:cNvSpPr/>
          <p:nvPr/>
        </p:nvSpPr>
        <p:spPr>
          <a:xfrm>
            <a:off x="901149" y="4648200"/>
            <a:ext cx="394251" cy="533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0" name="Google Shape;930;p26"/>
          <p:cNvSpPr/>
          <p:nvPr/>
        </p:nvSpPr>
        <p:spPr>
          <a:xfrm rot="10800000">
            <a:off x="901149" y="4038600"/>
            <a:ext cx="394251" cy="533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33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1" name="Google Shape;931;p26"/>
          <p:cNvSpPr txBox="1"/>
          <p:nvPr/>
        </p:nvSpPr>
        <p:spPr>
          <a:xfrm rot="-5400000">
            <a:off x="456128" y="4745623"/>
            <a:ext cx="70589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2" name="Google Shape;932;p26"/>
          <p:cNvSpPr txBox="1"/>
          <p:nvPr/>
        </p:nvSpPr>
        <p:spPr>
          <a:xfrm rot="-5400000">
            <a:off x="461737" y="4152709"/>
            <a:ext cx="71917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Worse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3" name="Google Shape;933;p26"/>
          <p:cNvSpPr txBox="1"/>
          <p:nvPr/>
        </p:nvSpPr>
        <p:spPr>
          <a:xfrm>
            <a:off x="1828799" y="5791200"/>
            <a:ext cx="3810001" cy="4001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RMSE is reduced in TRO and NH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4" name="Google Shape;93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00666" y="1512332"/>
            <a:ext cx="3516868" cy="3516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Google Shape;93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60824" y="1524000"/>
            <a:ext cx="3497376" cy="3497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47799" y="1524000"/>
            <a:ext cx="3472899" cy="347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27"/>
          <p:cNvSpPr txBox="1"/>
          <p:nvPr>
            <p:ph type="title"/>
          </p:nvPr>
        </p:nvSpPr>
        <p:spPr>
          <a:xfrm>
            <a:off x="609600" y="274638"/>
            <a:ext cx="9359349" cy="563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</a:pPr>
            <a:r>
              <a:rPr lang="en-US"/>
              <a:t>Precipitation Threat Skill Scores over CONUS</a:t>
            </a:r>
            <a:r>
              <a:rPr lang="en-US" sz="2400"/>
              <a:t> </a:t>
            </a:r>
            <a:endParaRPr sz="1600">
              <a:solidFill>
                <a:srgbClr val="7F7F7F"/>
              </a:solidFill>
            </a:endParaRPr>
          </a:p>
        </p:txBody>
      </p:sp>
      <p:sp>
        <p:nvSpPr>
          <p:cNvPr id="942" name="Google Shape;942;p27"/>
          <p:cNvSpPr txBox="1"/>
          <p:nvPr/>
        </p:nvSpPr>
        <p:spPr>
          <a:xfrm>
            <a:off x="1066800" y="5238690"/>
            <a:ext cx="5867400" cy="4001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 score is slightly better for forecast &gt; 10 mm/day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3" name="Google Shape;943;p27"/>
          <p:cNvPicPr preferRelativeResize="0"/>
          <p:nvPr/>
        </p:nvPicPr>
        <p:blipFill rotWithShape="1">
          <a:blip r:embed="rId3">
            <a:alphaModFix/>
          </a:blip>
          <a:srcRect b="23713" l="0" r="0" t="0"/>
          <a:stretch/>
        </p:blipFill>
        <p:spPr>
          <a:xfrm>
            <a:off x="1143000" y="1143000"/>
            <a:ext cx="4953000" cy="377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4" name="Google Shape;944;p27"/>
          <p:cNvPicPr preferRelativeResize="0"/>
          <p:nvPr/>
        </p:nvPicPr>
        <p:blipFill rotWithShape="1">
          <a:blip r:embed="rId4">
            <a:alphaModFix/>
          </a:blip>
          <a:srcRect b="24857" l="0" r="0" t="0"/>
          <a:stretch/>
        </p:blipFill>
        <p:spPr>
          <a:xfrm>
            <a:off x="6629400" y="1174569"/>
            <a:ext cx="5028330" cy="3778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28"/>
          <p:cNvSpPr txBox="1"/>
          <p:nvPr>
            <p:ph type="title"/>
          </p:nvPr>
        </p:nvSpPr>
        <p:spPr>
          <a:xfrm>
            <a:off x="609600" y="274638"/>
            <a:ext cx="9359349" cy="563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</a:pPr>
            <a:r>
              <a:rPr lang="en-US"/>
              <a:t>Precipitation Threat Skill Scores over CONUS </a:t>
            </a:r>
            <a:r>
              <a:rPr lang="en-US" sz="2800"/>
              <a:t>(</a:t>
            </a:r>
            <a:r>
              <a:rPr lang="en-US" sz="2400"/>
              <a:t>12-36 hour Forecast) </a:t>
            </a:r>
            <a:endParaRPr sz="1600">
              <a:solidFill>
                <a:srgbClr val="7F7F7F"/>
              </a:solidFill>
            </a:endParaRPr>
          </a:p>
        </p:txBody>
      </p:sp>
      <p:sp>
        <p:nvSpPr>
          <p:cNvPr id="950" name="Google Shape;950;p28"/>
          <p:cNvSpPr txBox="1"/>
          <p:nvPr/>
        </p:nvSpPr>
        <p:spPr>
          <a:xfrm>
            <a:off x="8382000" y="2057400"/>
            <a:ext cx="3505200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Differences are not statistically significant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1" name="Google Shape;95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1219200"/>
            <a:ext cx="6731803" cy="5048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29"/>
          <p:cNvSpPr txBox="1"/>
          <p:nvPr>
            <p:ph type="title"/>
          </p:nvPr>
        </p:nvSpPr>
        <p:spPr>
          <a:xfrm>
            <a:off x="609600" y="274638"/>
            <a:ext cx="9359349" cy="563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</a:pPr>
            <a:r>
              <a:rPr lang="en-US"/>
              <a:t>Precipitation Threat Skill Scores over CONUS </a:t>
            </a:r>
            <a:r>
              <a:rPr lang="en-US" sz="2800"/>
              <a:t>(</a:t>
            </a:r>
            <a:r>
              <a:rPr lang="en-US" sz="2400"/>
              <a:t>36-60 hour Forecast) </a:t>
            </a:r>
            <a:endParaRPr sz="1600">
              <a:solidFill>
                <a:srgbClr val="7F7F7F"/>
              </a:solidFill>
            </a:endParaRPr>
          </a:p>
        </p:txBody>
      </p:sp>
      <p:pic>
        <p:nvPicPr>
          <p:cNvPr id="957" name="Google Shape;95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4600" y="1181100"/>
            <a:ext cx="660400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8" name="Google Shape;958;p29"/>
          <p:cNvSpPr txBox="1"/>
          <p:nvPr/>
        </p:nvSpPr>
        <p:spPr>
          <a:xfrm>
            <a:off x="8382000" y="2057400"/>
            <a:ext cx="3505200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Differences are not statistically significant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"/>
          <p:cNvSpPr txBox="1"/>
          <p:nvPr>
            <p:ph type="title"/>
          </p:nvPr>
        </p:nvSpPr>
        <p:spPr>
          <a:xfrm>
            <a:off x="1003851" y="274638"/>
            <a:ext cx="8546549" cy="563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</a:pPr>
            <a:r>
              <a:rPr lang="en-US"/>
              <a:t>Aeolus (Rayleigh clear) vs GFS</a:t>
            </a:r>
            <a:br>
              <a:rPr lang="en-US"/>
            </a:br>
            <a:r>
              <a:rPr lang="en-US" sz="1800"/>
              <a:t>FM-A period: 3 Sep – 31 Dec 2018</a:t>
            </a:r>
            <a:endParaRPr sz="1800"/>
          </a:p>
        </p:txBody>
      </p:sp>
      <p:pic>
        <p:nvPicPr>
          <p:cNvPr id="572" name="Google Shape;572;p3"/>
          <p:cNvPicPr preferRelativeResize="0"/>
          <p:nvPr/>
        </p:nvPicPr>
        <p:blipFill rotWithShape="1">
          <a:blip r:embed="rId3">
            <a:alphaModFix/>
          </a:blip>
          <a:srcRect b="52688" l="0" r="0" t="0"/>
          <a:stretch/>
        </p:blipFill>
        <p:spPr>
          <a:xfrm>
            <a:off x="883299" y="1587778"/>
            <a:ext cx="5551637" cy="3275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3"/>
          <p:cNvPicPr preferRelativeResize="0"/>
          <p:nvPr/>
        </p:nvPicPr>
        <p:blipFill rotWithShape="1">
          <a:blip r:embed="rId3">
            <a:alphaModFix/>
          </a:blip>
          <a:srcRect b="0" l="0" r="0" t="46802"/>
          <a:stretch/>
        </p:blipFill>
        <p:spPr>
          <a:xfrm>
            <a:off x="6553200" y="1587778"/>
            <a:ext cx="5372749" cy="3683469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3"/>
          <p:cNvSpPr txBox="1"/>
          <p:nvPr/>
        </p:nvSpPr>
        <p:spPr>
          <a:xfrm>
            <a:off x="1119692" y="5330493"/>
            <a:ext cx="9014908" cy="10156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L2B wind uncertainty, Stdv. and biases become larger after day 45 (Oct 20, 2018).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000">
                <a:solidFill>
                  <a:srgbClr val="0A4CA4"/>
                </a:solidFill>
                <a:latin typeface="Calibri"/>
                <a:ea typeface="Calibri"/>
                <a:cs typeface="Calibri"/>
                <a:sym typeface="Calibri"/>
              </a:rPr>
              <a:t>Smallest uncertainty/biases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”:  Day 25–40, i.e., Oct 1-15, 2018.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Hot pixels evident for some days/layers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3"/>
          <p:cNvSpPr txBox="1"/>
          <p:nvPr/>
        </p:nvSpPr>
        <p:spPr>
          <a:xfrm>
            <a:off x="7136713" y="1813876"/>
            <a:ext cx="193108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L2B Uncertainty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3"/>
          <p:cNvSpPr txBox="1"/>
          <p:nvPr/>
        </p:nvSpPr>
        <p:spPr>
          <a:xfrm>
            <a:off x="1590151" y="1813876"/>
            <a:ext cx="92444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Stdv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3"/>
          <p:cNvSpPr txBox="1"/>
          <p:nvPr/>
        </p:nvSpPr>
        <p:spPr>
          <a:xfrm>
            <a:off x="1568859" y="3346445"/>
            <a:ext cx="92444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30"/>
          <p:cNvSpPr txBox="1"/>
          <p:nvPr>
            <p:ph type="title"/>
          </p:nvPr>
        </p:nvSpPr>
        <p:spPr>
          <a:xfrm>
            <a:off x="609600" y="274638"/>
            <a:ext cx="9359349" cy="563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</a:pPr>
            <a:r>
              <a:rPr lang="en-US"/>
              <a:t>Precipitation Threat Skill Scores over CONUS </a:t>
            </a:r>
            <a:r>
              <a:rPr lang="en-US" sz="2800"/>
              <a:t>(</a:t>
            </a:r>
            <a:r>
              <a:rPr lang="en-US" sz="2400"/>
              <a:t>60-84 hour Forecast) </a:t>
            </a:r>
            <a:endParaRPr sz="1600">
              <a:solidFill>
                <a:srgbClr val="7F7F7F"/>
              </a:solidFill>
            </a:endParaRPr>
          </a:p>
        </p:txBody>
      </p:sp>
      <p:pic>
        <p:nvPicPr>
          <p:cNvPr id="964" name="Google Shape;96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1257300"/>
            <a:ext cx="670560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65" name="Google Shape;965;p30"/>
          <p:cNvSpPr txBox="1"/>
          <p:nvPr/>
        </p:nvSpPr>
        <p:spPr>
          <a:xfrm>
            <a:off x="8382000" y="2057400"/>
            <a:ext cx="3505200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Differences are not statistically significant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4"/>
          <p:cNvSpPr txBox="1"/>
          <p:nvPr>
            <p:ph type="title"/>
          </p:nvPr>
        </p:nvSpPr>
        <p:spPr>
          <a:xfrm>
            <a:off x="1003851" y="274638"/>
            <a:ext cx="8546549" cy="563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</a:pPr>
            <a:r>
              <a:rPr lang="en-US"/>
              <a:t>Aeolus (Rayleigh clear) vs GFS</a:t>
            </a:r>
            <a:br>
              <a:rPr lang="en-US"/>
            </a:br>
            <a:r>
              <a:rPr lang="en-US" sz="1800"/>
              <a:t>FM-B period: 2 Aug – 16 Sep 2019</a:t>
            </a:r>
            <a:endParaRPr sz="1800"/>
          </a:p>
        </p:txBody>
      </p:sp>
      <p:sp>
        <p:nvSpPr>
          <p:cNvPr id="583" name="Google Shape;583;p4"/>
          <p:cNvSpPr txBox="1"/>
          <p:nvPr/>
        </p:nvSpPr>
        <p:spPr>
          <a:xfrm>
            <a:off x="5162591" y="1613592"/>
            <a:ext cx="350591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Ascending</a:t>
            </a:r>
            <a:endParaRPr/>
          </a:p>
        </p:txBody>
      </p:sp>
      <p:sp>
        <p:nvSpPr>
          <p:cNvPr id="584" name="Google Shape;584;p4"/>
          <p:cNvSpPr txBox="1"/>
          <p:nvPr/>
        </p:nvSpPr>
        <p:spPr>
          <a:xfrm>
            <a:off x="9190537" y="1644784"/>
            <a:ext cx="350591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Descending</a:t>
            </a:r>
            <a:endParaRPr/>
          </a:p>
        </p:txBody>
      </p:sp>
      <p:sp>
        <p:nvSpPr>
          <p:cNvPr id="585" name="Google Shape;585;p4"/>
          <p:cNvSpPr txBox="1"/>
          <p:nvPr/>
        </p:nvSpPr>
        <p:spPr>
          <a:xfrm>
            <a:off x="592013" y="2489983"/>
            <a:ext cx="2989387" cy="19389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L2B wind uncertainty, Stdv. and biases stable over time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hot pixels (during this part of FM-B period)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6" name="Google Shape;58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7055" y="1973954"/>
            <a:ext cx="4010625" cy="4089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41000" y="1973954"/>
            <a:ext cx="4032132" cy="4088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5"/>
          <p:cNvSpPr txBox="1"/>
          <p:nvPr>
            <p:ph type="title"/>
          </p:nvPr>
        </p:nvSpPr>
        <p:spPr>
          <a:xfrm>
            <a:off x="1003851" y="187346"/>
            <a:ext cx="8546549" cy="563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</a:pPr>
            <a:r>
              <a:rPr lang="en-US"/>
              <a:t>Data assimilation integration (QC, etc)</a:t>
            </a:r>
            <a:br>
              <a:rPr lang="en-US"/>
            </a:br>
            <a:r>
              <a:rPr lang="en-US" sz="1800"/>
              <a:t>FM-B example</a:t>
            </a:r>
            <a:endParaRPr sz="1800"/>
          </a:p>
        </p:txBody>
      </p:sp>
      <p:pic>
        <p:nvPicPr>
          <p:cNvPr id="593" name="Google Shape;593;p5"/>
          <p:cNvPicPr preferRelativeResize="0"/>
          <p:nvPr/>
        </p:nvPicPr>
        <p:blipFill rotWithShape="1">
          <a:blip r:embed="rId3">
            <a:alphaModFix/>
          </a:blip>
          <a:srcRect b="10046" l="0" r="49574" t="0"/>
          <a:stretch/>
        </p:blipFill>
        <p:spPr>
          <a:xfrm>
            <a:off x="4572000" y="2743199"/>
            <a:ext cx="3124200" cy="3074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5"/>
          <p:cNvPicPr preferRelativeResize="0"/>
          <p:nvPr/>
        </p:nvPicPr>
        <p:blipFill rotWithShape="1">
          <a:blip r:embed="rId4">
            <a:alphaModFix/>
          </a:blip>
          <a:srcRect b="0" l="23532" r="22680" t="91090"/>
          <a:stretch/>
        </p:blipFill>
        <p:spPr>
          <a:xfrm>
            <a:off x="4953000" y="5817945"/>
            <a:ext cx="2677149" cy="283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05800" y="1560508"/>
            <a:ext cx="3500823" cy="3071882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5"/>
          <p:cNvSpPr/>
          <p:nvPr/>
        </p:nvSpPr>
        <p:spPr>
          <a:xfrm>
            <a:off x="1003851" y="1215618"/>
            <a:ext cx="3110949" cy="3889782"/>
          </a:xfrm>
          <a:prstGeom prst="rect">
            <a:avLst/>
          </a:prstGeom>
          <a:solidFill>
            <a:srgbClr val="A7E9FF"/>
          </a:solidFill>
          <a:ln cap="flat" cmpd="sng" w="25400">
            <a:solidFill>
              <a:srgbClr val="006F9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rgbClr val="04224A"/>
                </a:solidFill>
                <a:latin typeface="Calibri"/>
                <a:ea typeface="Calibri"/>
                <a:cs typeface="Calibri"/>
                <a:sym typeface="Calibri"/>
              </a:rPr>
              <a:t>Quality Control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4224A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rgbClr val="04224A"/>
                </a:solidFill>
                <a:latin typeface="Calibri"/>
                <a:ea typeface="Calibri"/>
                <a:cs typeface="Calibri"/>
                <a:sym typeface="Calibri"/>
              </a:rPr>
              <a:t>Rayleigh winds, remove: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4224A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4224A"/>
                </a:solidFill>
                <a:latin typeface="Calibri"/>
                <a:ea typeface="Calibri"/>
                <a:cs typeface="Calibri"/>
                <a:sym typeface="Calibri"/>
              </a:rPr>
              <a:t>Rayleigh cloudy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4224A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4224A"/>
                </a:solidFill>
                <a:latin typeface="Calibri"/>
                <a:ea typeface="Calibri"/>
                <a:cs typeface="Calibri"/>
                <a:sym typeface="Calibri"/>
              </a:rPr>
              <a:t>Height &lt; 2 km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4224A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4224A"/>
                </a:solidFill>
                <a:latin typeface="Calibri"/>
                <a:ea typeface="Calibri"/>
                <a:cs typeface="Calibri"/>
                <a:sym typeface="Calibri"/>
              </a:rPr>
              <a:t>L2B uncertainty &gt; 12 m/s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4224A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4224A"/>
                </a:solidFill>
                <a:latin typeface="Calibri"/>
                <a:ea typeface="Calibri"/>
                <a:cs typeface="Calibri"/>
                <a:sym typeface="Calibri"/>
              </a:rPr>
              <a:t>Accumulation length &lt; 60 km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4224A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4224A"/>
                </a:solidFill>
                <a:latin typeface="Calibri"/>
                <a:ea typeface="Calibri"/>
                <a:cs typeface="Calibri"/>
                <a:sym typeface="Calibri"/>
              </a:rPr>
              <a:t>Within 20 hPa of topography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4224A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rgbClr val="04224A"/>
                </a:solidFill>
                <a:latin typeface="Calibri"/>
                <a:ea typeface="Calibri"/>
                <a:cs typeface="Calibri"/>
                <a:sym typeface="Calibri"/>
              </a:rPr>
              <a:t>Mie winds, remove: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4224A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4224A"/>
                </a:solidFill>
                <a:latin typeface="Calibri"/>
                <a:ea typeface="Calibri"/>
                <a:cs typeface="Calibri"/>
                <a:sym typeface="Calibri"/>
              </a:rPr>
              <a:t>Mie clear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4224A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4224A"/>
                </a:solidFill>
                <a:latin typeface="Calibri"/>
                <a:ea typeface="Calibri"/>
                <a:cs typeface="Calibri"/>
                <a:sym typeface="Calibri"/>
              </a:rPr>
              <a:t>L2B uncertainty &gt; 5 m/s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4224A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4224A"/>
                </a:solidFill>
                <a:latin typeface="Calibri"/>
                <a:ea typeface="Calibri"/>
                <a:cs typeface="Calibri"/>
                <a:sym typeface="Calibri"/>
              </a:rPr>
              <a:t>Accumulation length &lt; 5 m/s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4224A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4224A"/>
                </a:solidFill>
                <a:latin typeface="Calibri"/>
                <a:ea typeface="Calibri"/>
                <a:cs typeface="Calibri"/>
                <a:sym typeface="Calibri"/>
              </a:rPr>
              <a:t>Thinned to 90 km</a:t>
            </a:r>
            <a:endParaRPr/>
          </a:p>
        </p:txBody>
      </p:sp>
      <p:sp>
        <p:nvSpPr>
          <p:cNvPr id="597" name="Google Shape;597;p5"/>
          <p:cNvSpPr/>
          <p:nvPr/>
        </p:nvSpPr>
        <p:spPr>
          <a:xfrm>
            <a:off x="4620666" y="1208692"/>
            <a:ext cx="3110949" cy="1250820"/>
          </a:xfrm>
          <a:prstGeom prst="rect">
            <a:avLst/>
          </a:prstGeom>
          <a:solidFill>
            <a:srgbClr val="A7E9FF"/>
          </a:solidFill>
          <a:ln cap="flat" cmpd="sng" w="25400">
            <a:solidFill>
              <a:srgbClr val="006F9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rgbClr val="04224A"/>
                </a:solidFill>
                <a:latin typeface="Calibri"/>
                <a:ea typeface="Calibri"/>
                <a:cs typeface="Calibri"/>
                <a:sym typeface="Calibri"/>
              </a:rPr>
              <a:t>Bias Correction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4224A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rgbClr val="04224A"/>
                </a:solidFill>
                <a:latin typeface="Calibri"/>
                <a:ea typeface="Calibri"/>
                <a:cs typeface="Calibri"/>
                <a:sym typeface="Calibri"/>
              </a:rPr>
              <a:t>Linear regression</a:t>
            </a:r>
            <a:endParaRPr b="1" sz="1600">
              <a:solidFill>
                <a:srgbClr val="04224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4224A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rgbClr val="04224A"/>
                </a:solidFill>
                <a:latin typeface="Calibri"/>
                <a:ea typeface="Calibri"/>
                <a:cs typeface="Calibri"/>
                <a:sym typeface="Calibri"/>
              </a:rPr>
              <a:t>Function of orbit, latitude, wind speed</a:t>
            </a:r>
            <a:endParaRPr sz="1600">
              <a:solidFill>
                <a:srgbClr val="0422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5"/>
          <p:cNvSpPr/>
          <p:nvPr/>
        </p:nvSpPr>
        <p:spPr>
          <a:xfrm>
            <a:off x="8690419" y="4692780"/>
            <a:ext cx="3110949" cy="1250820"/>
          </a:xfrm>
          <a:prstGeom prst="rect">
            <a:avLst/>
          </a:prstGeom>
          <a:solidFill>
            <a:srgbClr val="A7E9FF"/>
          </a:solidFill>
          <a:ln cap="flat" cmpd="sng" w="25400">
            <a:solidFill>
              <a:srgbClr val="006F9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rgbClr val="04224A"/>
                </a:solidFill>
                <a:latin typeface="Calibri"/>
                <a:ea typeface="Calibri"/>
                <a:cs typeface="Calibri"/>
                <a:sym typeface="Calibri"/>
              </a:rPr>
              <a:t>Observation error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4224A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rgbClr val="04224A"/>
                </a:solidFill>
                <a:latin typeface="Calibri"/>
                <a:ea typeface="Calibri"/>
                <a:cs typeface="Calibri"/>
                <a:sym typeface="Calibri"/>
              </a:rPr>
              <a:t>Use Hollingsworth-Lonnberg</a:t>
            </a:r>
            <a:endParaRPr b="1" sz="1600">
              <a:solidFill>
                <a:srgbClr val="04224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4224A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rgbClr val="04224A"/>
                </a:solidFill>
                <a:latin typeface="Calibri"/>
                <a:ea typeface="Calibri"/>
                <a:cs typeface="Calibri"/>
                <a:sym typeface="Calibri"/>
              </a:rPr>
              <a:t>Stratified by height, region</a:t>
            </a:r>
            <a:endParaRPr sz="1600">
              <a:solidFill>
                <a:srgbClr val="0422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5"/>
          <p:cNvSpPr txBox="1"/>
          <p:nvPr/>
        </p:nvSpPr>
        <p:spPr>
          <a:xfrm>
            <a:off x="8690418" y="1221954"/>
            <a:ext cx="3110949" cy="338554"/>
          </a:xfrm>
          <a:prstGeom prst="rect">
            <a:avLst/>
          </a:prstGeom>
          <a:solidFill>
            <a:srgbClr val="89DCFE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 Error Estimates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6"/>
          <p:cNvSpPr txBox="1"/>
          <p:nvPr>
            <p:ph type="title"/>
          </p:nvPr>
        </p:nvSpPr>
        <p:spPr>
          <a:xfrm>
            <a:off x="1016001" y="1066800"/>
            <a:ext cx="10526097" cy="1295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B4596"/>
              </a:buClr>
              <a:buSzPts val="4000"/>
              <a:buFont typeface="Arial"/>
              <a:buNone/>
            </a:pPr>
            <a:r>
              <a:rPr lang="en-US" sz="4000"/>
              <a:t>FM-A Period Assessment</a:t>
            </a:r>
            <a:endParaRPr sz="4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7"/>
          <p:cNvSpPr txBox="1"/>
          <p:nvPr>
            <p:ph type="title"/>
          </p:nvPr>
        </p:nvSpPr>
        <p:spPr>
          <a:xfrm>
            <a:off x="762000" y="-76200"/>
            <a:ext cx="9067800" cy="119581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</a:pPr>
            <a:r>
              <a:rPr lang="en-US"/>
              <a:t>Overall Impact on GFS Analysis/Forecast</a:t>
            </a:r>
            <a:r>
              <a:rPr lang="en-US" sz="2000"/>
              <a:t> </a:t>
            </a:r>
            <a:br>
              <a:rPr lang="en-US" sz="2000"/>
            </a:br>
            <a:r>
              <a:rPr lang="en-US" sz="2000"/>
              <a:t>(FM-A period: Sep 12-Oct 16, 2018)</a:t>
            </a:r>
            <a:endParaRPr sz="2000"/>
          </a:p>
        </p:txBody>
      </p:sp>
      <p:pic>
        <p:nvPicPr>
          <p:cNvPr id="610" name="Google Shape;610;p7"/>
          <p:cNvPicPr preferRelativeResize="0"/>
          <p:nvPr/>
        </p:nvPicPr>
        <p:blipFill rotWithShape="1">
          <a:blip r:embed="rId3">
            <a:alphaModFix/>
          </a:blip>
          <a:srcRect b="36439" l="0" r="0" t="35824"/>
          <a:stretch/>
        </p:blipFill>
        <p:spPr>
          <a:xfrm>
            <a:off x="6934201" y="1524000"/>
            <a:ext cx="4541213" cy="1611158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7"/>
          <p:cNvSpPr txBox="1"/>
          <p:nvPr/>
        </p:nvSpPr>
        <p:spPr>
          <a:xfrm rot="-5400000">
            <a:off x="11015311" y="2290775"/>
            <a:ext cx="92692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Worse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7"/>
          <p:cNvSpPr txBox="1"/>
          <p:nvPr/>
        </p:nvSpPr>
        <p:spPr>
          <a:xfrm rot="-5400000">
            <a:off x="11086450" y="1739786"/>
            <a:ext cx="78465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7"/>
          <p:cNvSpPr/>
          <p:nvPr/>
        </p:nvSpPr>
        <p:spPr>
          <a:xfrm>
            <a:off x="11585798" y="2355398"/>
            <a:ext cx="237946" cy="47652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687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7"/>
          <p:cNvSpPr txBox="1"/>
          <p:nvPr/>
        </p:nvSpPr>
        <p:spPr>
          <a:xfrm>
            <a:off x="7392127" y="5816025"/>
            <a:ext cx="3795806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250         500         700          850     1000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hPa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5" name="Google Shape;615;p7"/>
          <p:cNvPicPr preferRelativeResize="0"/>
          <p:nvPr/>
        </p:nvPicPr>
        <p:blipFill rotWithShape="1">
          <a:blip r:embed="rId4">
            <a:alphaModFix/>
          </a:blip>
          <a:srcRect b="40794" l="0" r="0" t="34377"/>
          <a:stretch/>
        </p:blipFill>
        <p:spPr>
          <a:xfrm>
            <a:off x="6934200" y="4338935"/>
            <a:ext cx="4541214" cy="1452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7"/>
          <p:cNvPicPr preferRelativeResize="0"/>
          <p:nvPr/>
        </p:nvPicPr>
        <p:blipFill rotWithShape="1">
          <a:blip r:embed="rId5">
            <a:alphaModFix/>
          </a:blip>
          <a:srcRect b="38290" l="0" r="0" t="36183"/>
          <a:stretch/>
        </p:blipFill>
        <p:spPr>
          <a:xfrm>
            <a:off x="6934200" y="2948225"/>
            <a:ext cx="4541214" cy="1481667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7"/>
          <p:cNvSpPr/>
          <p:nvPr/>
        </p:nvSpPr>
        <p:spPr>
          <a:xfrm rot="10800000">
            <a:off x="11580900" y="1752600"/>
            <a:ext cx="242844" cy="444672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C66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7"/>
          <p:cNvSpPr txBox="1"/>
          <p:nvPr/>
        </p:nvSpPr>
        <p:spPr>
          <a:xfrm>
            <a:off x="1029729" y="5065963"/>
            <a:ext cx="5638800" cy="923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 impact: SH/TRO above mid-troposphere (u)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Forecast impact: Significant positive impact in SH, positive impact on Wind and Temperature, above 700 hPa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9" name="Google Shape;619;p7"/>
          <p:cNvCxnSpPr/>
          <p:nvPr/>
        </p:nvCxnSpPr>
        <p:spPr>
          <a:xfrm>
            <a:off x="7392127" y="5816025"/>
            <a:ext cx="3795806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0" name="Google Shape;620;p7"/>
          <p:cNvSpPr txBox="1"/>
          <p:nvPr/>
        </p:nvSpPr>
        <p:spPr>
          <a:xfrm>
            <a:off x="7419835" y="4017258"/>
            <a:ext cx="3858491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Z                  T               Wind            RH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7"/>
          <p:cNvSpPr txBox="1"/>
          <p:nvPr/>
        </p:nvSpPr>
        <p:spPr>
          <a:xfrm>
            <a:off x="7680806" y="2626988"/>
            <a:ext cx="3597519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NH                      SH                    TRO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7"/>
          <p:cNvSpPr/>
          <p:nvPr/>
        </p:nvSpPr>
        <p:spPr>
          <a:xfrm>
            <a:off x="7468327" y="1424225"/>
            <a:ext cx="990601" cy="2286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06F9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Region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7"/>
          <p:cNvSpPr/>
          <p:nvPr/>
        </p:nvSpPr>
        <p:spPr>
          <a:xfrm>
            <a:off x="7461399" y="3088097"/>
            <a:ext cx="1302328" cy="264514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06F9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Parameter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7"/>
          <p:cNvSpPr/>
          <p:nvPr/>
        </p:nvSpPr>
        <p:spPr>
          <a:xfrm>
            <a:off x="7468327" y="4433641"/>
            <a:ext cx="990601" cy="2286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06F9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Level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7"/>
          <p:cNvSpPr/>
          <p:nvPr/>
        </p:nvSpPr>
        <p:spPr>
          <a:xfrm>
            <a:off x="7392127" y="1371600"/>
            <a:ext cx="3886198" cy="4444424"/>
          </a:xfrm>
          <a:prstGeom prst="rect">
            <a:avLst/>
          </a:prstGeom>
          <a:noFill/>
          <a:ln cap="flat" cmpd="sng" w="57150">
            <a:solidFill>
              <a:srgbClr val="006F9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6" name="Google Shape;626;p7"/>
          <p:cNvCxnSpPr/>
          <p:nvPr/>
        </p:nvCxnSpPr>
        <p:spPr>
          <a:xfrm>
            <a:off x="8458928" y="1424225"/>
            <a:ext cx="2819397" cy="0"/>
          </a:xfrm>
          <a:prstGeom prst="straightConnector1">
            <a:avLst/>
          </a:prstGeom>
          <a:noFill/>
          <a:ln cap="flat" cmpd="sng" w="28575">
            <a:solidFill>
              <a:srgbClr val="0097D8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627" name="Google Shape;627;p7"/>
          <p:cNvCxnSpPr/>
          <p:nvPr/>
        </p:nvCxnSpPr>
        <p:spPr>
          <a:xfrm flipH="1" rot="10800000">
            <a:off x="8763727" y="3088097"/>
            <a:ext cx="2514598" cy="3464"/>
          </a:xfrm>
          <a:prstGeom prst="straightConnector1">
            <a:avLst/>
          </a:prstGeom>
          <a:noFill/>
          <a:ln cap="flat" cmpd="sng" w="28575">
            <a:solidFill>
              <a:srgbClr val="0097D8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628" name="Google Shape;628;p7"/>
          <p:cNvCxnSpPr/>
          <p:nvPr/>
        </p:nvCxnSpPr>
        <p:spPr>
          <a:xfrm>
            <a:off x="8458928" y="4433356"/>
            <a:ext cx="2819397" cy="0"/>
          </a:xfrm>
          <a:prstGeom prst="straightConnector1">
            <a:avLst/>
          </a:prstGeom>
          <a:noFill/>
          <a:ln cap="flat" cmpd="sng" w="28575">
            <a:solidFill>
              <a:srgbClr val="0097D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629" name="Google Shape;629;p7"/>
          <p:cNvSpPr txBox="1"/>
          <p:nvPr/>
        </p:nvSpPr>
        <p:spPr>
          <a:xfrm>
            <a:off x="8535128" y="1509307"/>
            <a:ext cx="8178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95% CI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0" name="Google Shape;630;p7"/>
          <p:cNvCxnSpPr/>
          <p:nvPr/>
        </p:nvCxnSpPr>
        <p:spPr>
          <a:xfrm flipH="1">
            <a:off x="8849167" y="1877251"/>
            <a:ext cx="189774" cy="285598"/>
          </a:xfrm>
          <a:prstGeom prst="straightConnector1">
            <a:avLst/>
          </a:prstGeom>
          <a:noFill/>
          <a:ln cap="flat" cmpd="sng" w="9525">
            <a:solidFill>
              <a:srgbClr val="0097D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1" name="Google Shape;631;p7"/>
          <p:cNvSpPr txBox="1"/>
          <p:nvPr/>
        </p:nvSpPr>
        <p:spPr>
          <a:xfrm rot="-5400000">
            <a:off x="11002567" y="3714370"/>
            <a:ext cx="92692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Worse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7"/>
          <p:cNvSpPr txBox="1"/>
          <p:nvPr/>
        </p:nvSpPr>
        <p:spPr>
          <a:xfrm rot="-5400000">
            <a:off x="11073706" y="3163381"/>
            <a:ext cx="78465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7"/>
          <p:cNvSpPr/>
          <p:nvPr/>
        </p:nvSpPr>
        <p:spPr>
          <a:xfrm>
            <a:off x="11573054" y="3778993"/>
            <a:ext cx="237946" cy="47652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687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7"/>
          <p:cNvSpPr/>
          <p:nvPr/>
        </p:nvSpPr>
        <p:spPr>
          <a:xfrm rot="10800000">
            <a:off x="11568156" y="3176195"/>
            <a:ext cx="242844" cy="444672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C66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7"/>
          <p:cNvSpPr txBox="1"/>
          <p:nvPr/>
        </p:nvSpPr>
        <p:spPr>
          <a:xfrm rot="-5400000">
            <a:off x="11002567" y="5209425"/>
            <a:ext cx="92692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Worse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7"/>
          <p:cNvSpPr txBox="1"/>
          <p:nvPr/>
        </p:nvSpPr>
        <p:spPr>
          <a:xfrm rot="-5400000">
            <a:off x="11073706" y="4658436"/>
            <a:ext cx="78465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7"/>
          <p:cNvSpPr/>
          <p:nvPr/>
        </p:nvSpPr>
        <p:spPr>
          <a:xfrm>
            <a:off x="11573054" y="5274048"/>
            <a:ext cx="237946" cy="47652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687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7"/>
          <p:cNvSpPr/>
          <p:nvPr/>
        </p:nvSpPr>
        <p:spPr>
          <a:xfrm rot="10800000">
            <a:off x="11568156" y="4671250"/>
            <a:ext cx="242844" cy="444672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C66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7"/>
          <p:cNvSpPr txBox="1"/>
          <p:nvPr/>
        </p:nvSpPr>
        <p:spPr>
          <a:xfrm>
            <a:off x="7392127" y="990600"/>
            <a:ext cx="3886197" cy="400110"/>
          </a:xfrm>
          <a:prstGeom prst="rect">
            <a:avLst/>
          </a:prstGeom>
          <a:solidFill>
            <a:srgbClr val="60D8FE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 Assessment Metrics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7"/>
          <p:cNvSpPr txBox="1"/>
          <p:nvPr/>
        </p:nvSpPr>
        <p:spPr>
          <a:xfrm>
            <a:off x="842819" y="2026630"/>
            <a:ext cx="3738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7"/>
          <p:cNvSpPr txBox="1"/>
          <p:nvPr/>
        </p:nvSpPr>
        <p:spPr>
          <a:xfrm>
            <a:off x="842819" y="3762120"/>
            <a:ext cx="34657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642" name="Google Shape;642;p7"/>
          <p:cNvSpPr txBox="1"/>
          <p:nvPr/>
        </p:nvSpPr>
        <p:spPr>
          <a:xfrm>
            <a:off x="2133657" y="1293863"/>
            <a:ext cx="89159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Aeolus</a:t>
            </a:r>
            <a:endParaRPr/>
          </a:p>
        </p:txBody>
      </p:sp>
      <p:pic>
        <p:nvPicPr>
          <p:cNvPr id="643" name="Google Shape;643;p7"/>
          <p:cNvPicPr preferRelativeResize="0"/>
          <p:nvPr/>
        </p:nvPicPr>
        <p:blipFill rotWithShape="1">
          <a:blip r:embed="rId6">
            <a:alphaModFix/>
          </a:blip>
          <a:srcRect b="32895" l="33333" r="0" t="0"/>
          <a:stretch/>
        </p:blipFill>
        <p:spPr>
          <a:xfrm>
            <a:off x="1216640" y="1630926"/>
            <a:ext cx="5066396" cy="3398274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7"/>
          <p:cNvSpPr txBox="1"/>
          <p:nvPr/>
        </p:nvSpPr>
        <p:spPr>
          <a:xfrm>
            <a:off x="4538632" y="1297930"/>
            <a:ext cx="134011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Aeolus-CTL</a:t>
            </a:r>
            <a:endParaRPr/>
          </a:p>
        </p:txBody>
      </p:sp>
      <p:sp>
        <p:nvSpPr>
          <p:cNvPr id="645" name="Google Shape;645;p7"/>
          <p:cNvSpPr txBox="1"/>
          <p:nvPr/>
        </p:nvSpPr>
        <p:spPr>
          <a:xfrm>
            <a:off x="1676400" y="1000027"/>
            <a:ext cx="4495800" cy="400110"/>
          </a:xfrm>
          <a:prstGeom prst="rect">
            <a:avLst/>
          </a:prstGeom>
          <a:solidFill>
            <a:srgbClr val="60D8FE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Zonal Mean Analysis/Difference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7"/>
          <p:cNvSpPr/>
          <p:nvPr/>
        </p:nvSpPr>
        <p:spPr>
          <a:xfrm>
            <a:off x="10134600" y="1501349"/>
            <a:ext cx="914400" cy="192624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6F9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232E"/>
                </a:solidFill>
                <a:latin typeface="Calibri"/>
                <a:ea typeface="Calibri"/>
                <a:cs typeface="Calibri"/>
                <a:sym typeface="Calibri"/>
              </a:rPr>
              <a:t>CTL</a:t>
            </a:r>
            <a:endParaRPr sz="1600">
              <a:solidFill>
                <a:srgbClr val="00232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7"/>
          <p:cNvSpPr/>
          <p:nvPr/>
        </p:nvSpPr>
        <p:spPr>
          <a:xfrm>
            <a:off x="10131114" y="1744984"/>
            <a:ext cx="914400" cy="192624"/>
          </a:xfrm>
          <a:prstGeom prst="rect">
            <a:avLst/>
          </a:prstGeom>
          <a:solidFill>
            <a:srgbClr val="E96751"/>
          </a:solidFill>
          <a:ln cap="flat" cmpd="sng" w="25400">
            <a:solidFill>
              <a:srgbClr val="006F9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232E"/>
                </a:solidFill>
                <a:latin typeface="Calibri"/>
                <a:ea typeface="Calibri"/>
                <a:cs typeface="Calibri"/>
                <a:sym typeface="Calibri"/>
              </a:rPr>
              <a:t>Aeolus</a:t>
            </a:r>
            <a:endParaRPr sz="1600">
              <a:solidFill>
                <a:srgbClr val="00232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8"/>
          <p:cNvSpPr txBox="1"/>
          <p:nvPr>
            <p:ph type="title"/>
          </p:nvPr>
        </p:nvSpPr>
        <p:spPr>
          <a:xfrm>
            <a:off x="1016001" y="1066800"/>
            <a:ext cx="10526097" cy="1295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B4596"/>
              </a:buClr>
              <a:buSzPts val="4000"/>
              <a:buFont typeface="Arial"/>
              <a:buNone/>
            </a:pPr>
            <a:r>
              <a:rPr lang="en-US" sz="4000"/>
              <a:t>FM-B Period Assessment</a:t>
            </a:r>
            <a:endParaRPr sz="4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9"/>
          <p:cNvSpPr txBox="1"/>
          <p:nvPr>
            <p:ph type="title"/>
          </p:nvPr>
        </p:nvSpPr>
        <p:spPr>
          <a:xfrm>
            <a:off x="930041" y="159390"/>
            <a:ext cx="9067800" cy="698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800"/>
              <a:buFont typeface="Arial"/>
              <a:buNone/>
            </a:pPr>
            <a:r>
              <a:rPr lang="en-US" sz="2800"/>
              <a:t>Stdv of GFS Background vs. Observations</a:t>
            </a:r>
            <a:br>
              <a:rPr lang="en-US" sz="2800"/>
            </a:br>
            <a:r>
              <a:rPr lang="en-US" sz="2000"/>
              <a:t>(Aug 2 – Sep 16, 2019)</a:t>
            </a:r>
            <a:endParaRPr sz="1600"/>
          </a:p>
        </p:txBody>
      </p:sp>
      <p:sp>
        <p:nvSpPr>
          <p:cNvPr id="658" name="Google Shape;658;p9"/>
          <p:cNvSpPr txBox="1"/>
          <p:nvPr/>
        </p:nvSpPr>
        <p:spPr>
          <a:xfrm>
            <a:off x="7487699" y="5010089"/>
            <a:ext cx="536145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Stdv of Aeolus-RAOB vs. CTL-RAOB.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 lines indicate 95% confidence interval.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9"/>
          <p:cNvSpPr txBox="1"/>
          <p:nvPr/>
        </p:nvSpPr>
        <p:spPr>
          <a:xfrm>
            <a:off x="2667000" y="5769997"/>
            <a:ext cx="7696200" cy="4001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Improvement of background fits in Tropics, mostly for u component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0" name="Google Shape;66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3627" y="1518300"/>
            <a:ext cx="5291174" cy="351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0600" y="1481139"/>
            <a:ext cx="5286854" cy="3508033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9"/>
          <p:cNvSpPr txBox="1"/>
          <p:nvPr/>
        </p:nvSpPr>
        <p:spPr>
          <a:xfrm>
            <a:off x="2362200" y="1095345"/>
            <a:ext cx="310174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vs. Aircraft (Aeolus – CTL)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9"/>
          <p:cNvSpPr txBox="1"/>
          <p:nvPr/>
        </p:nvSpPr>
        <p:spPr>
          <a:xfrm>
            <a:off x="7734300" y="1152784"/>
            <a:ext cx="34670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vs. Radiosonde (Aeolus – CTL)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9"/>
          <p:cNvSpPr txBox="1"/>
          <p:nvPr/>
        </p:nvSpPr>
        <p:spPr>
          <a:xfrm>
            <a:off x="2126244" y="4991524"/>
            <a:ext cx="536145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Stdv of Aeolus-ACFT vs. CTL-ACFT.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 lines indicate 95% confidence interval.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9"/>
          <p:cNvSpPr/>
          <p:nvPr/>
        </p:nvSpPr>
        <p:spPr>
          <a:xfrm rot="5400000">
            <a:off x="8646803" y="420040"/>
            <a:ext cx="394251" cy="533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9"/>
          <p:cNvSpPr/>
          <p:nvPr/>
        </p:nvSpPr>
        <p:spPr>
          <a:xfrm rot="-5400000">
            <a:off x="9365975" y="420040"/>
            <a:ext cx="394251" cy="533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33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9"/>
          <p:cNvSpPr txBox="1"/>
          <p:nvPr/>
        </p:nvSpPr>
        <p:spPr>
          <a:xfrm>
            <a:off x="8514301" y="238209"/>
            <a:ext cx="70589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9"/>
          <p:cNvSpPr txBox="1"/>
          <p:nvPr/>
        </p:nvSpPr>
        <p:spPr>
          <a:xfrm>
            <a:off x="9203514" y="238209"/>
            <a:ext cx="71917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Worse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9" name="Google Shape;669;p9"/>
          <p:cNvCxnSpPr/>
          <p:nvPr/>
        </p:nvCxnSpPr>
        <p:spPr>
          <a:xfrm>
            <a:off x="9203514" y="76200"/>
            <a:ext cx="0" cy="807666"/>
          </a:xfrm>
          <a:prstGeom prst="straightConnector1">
            <a:avLst/>
          </a:prstGeom>
          <a:noFill/>
          <a:ln cap="flat" cmpd="sng" w="9525">
            <a:solidFill>
              <a:srgbClr val="05429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0" name="Google Shape;670;p9"/>
          <p:cNvCxnSpPr/>
          <p:nvPr/>
        </p:nvCxnSpPr>
        <p:spPr>
          <a:xfrm>
            <a:off x="8514301" y="914400"/>
            <a:ext cx="1408384" cy="0"/>
          </a:xfrm>
          <a:prstGeom prst="straightConnector1">
            <a:avLst/>
          </a:prstGeom>
          <a:noFill/>
          <a:ln cap="flat" cmpd="sng" w="9525">
            <a:solidFill>
              <a:srgbClr val="05429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1" name="Google Shape;671;p9"/>
          <p:cNvSpPr txBox="1"/>
          <p:nvPr/>
        </p:nvSpPr>
        <p:spPr>
          <a:xfrm>
            <a:off x="9067650" y="891079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9"/>
          <p:cNvSpPr txBox="1"/>
          <p:nvPr/>
        </p:nvSpPr>
        <p:spPr>
          <a:xfrm>
            <a:off x="588715" y="1998310"/>
            <a:ext cx="3738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9"/>
          <p:cNvSpPr txBox="1"/>
          <p:nvPr/>
        </p:nvSpPr>
        <p:spPr>
          <a:xfrm>
            <a:off x="588715" y="3733800"/>
            <a:ext cx="34657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. Title Slide">
  <a:themeElements>
    <a:clrScheme name="PTT 1">
      <a:dk1>
        <a:srgbClr val="0B4596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070C0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4. Content Slide - with icon">
  <a:themeElements>
    <a:clrScheme name="PTT 1">
      <a:dk1>
        <a:srgbClr val="0A4595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4. Content Slide - with icon">
  <a:themeElements>
    <a:clrScheme name="PTT 1">
      <a:dk1>
        <a:srgbClr val="0A4595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. Divider Slide">
  <a:themeElements>
    <a:clrScheme name="PTT 2">
      <a:dk1>
        <a:srgbClr val="00A7F2"/>
      </a:dk1>
      <a:lt1>
        <a:srgbClr val="FFFFFF"/>
      </a:lt1>
      <a:dk2>
        <a:srgbClr val="005B84"/>
      </a:dk2>
      <a:lt2>
        <a:srgbClr val="DCDCDC"/>
      </a:lt2>
      <a:accent1>
        <a:srgbClr val="96541E"/>
      </a:accent1>
      <a:accent2>
        <a:srgbClr val="4B6C9E"/>
      </a:accent2>
      <a:accent3>
        <a:srgbClr val="B7BDEA"/>
      </a:accent3>
      <a:accent4>
        <a:srgbClr val="CF6F6F"/>
      </a:accent4>
      <a:accent5>
        <a:srgbClr val="FFC000"/>
      </a:accent5>
      <a:accent6>
        <a:srgbClr val="9C7E00"/>
      </a:accent6>
      <a:hlink>
        <a:srgbClr val="0DC6D9"/>
      </a:hlink>
      <a:folHlink>
        <a:srgbClr val="788A9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3. Content Slide - no icon">
  <a:themeElements>
    <a:clrScheme name="PTT 1">
      <a:dk1>
        <a:srgbClr val="0A4595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PTT 1">
      <a:dk1>
        <a:srgbClr val="0A4595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2_4. Content Slide - with icon">
  <a:themeElements>
    <a:clrScheme name="PTT 1">
      <a:dk1>
        <a:srgbClr val="0A4595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2016-09-21T16:38:36Z</dcterms:created>
  <dc:creator>Jacqui.Fenner</dc:creator>
</cp:coreProperties>
</file>