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59" r:id="rId3"/>
    <p:sldId id="1171" r:id="rId4"/>
    <p:sldId id="1222" r:id="rId5"/>
    <p:sldId id="1213" r:id="rId6"/>
    <p:sldId id="1202" r:id="rId7"/>
    <p:sldId id="1225" r:id="rId8"/>
    <p:sldId id="1226" r:id="rId9"/>
    <p:sldId id="1219" r:id="rId10"/>
    <p:sldId id="1220" r:id="rId11"/>
    <p:sldId id="1207" r:id="rId12"/>
    <p:sldId id="1212" r:id="rId13"/>
    <p:sldId id="1208" r:id="rId14"/>
    <p:sldId id="1210" r:id="rId15"/>
    <p:sldId id="1209" r:id="rId16"/>
    <p:sldId id="1214" r:id="rId17"/>
    <p:sldId id="1223" r:id="rId18"/>
    <p:sldId id="1215" r:id="rId19"/>
    <p:sldId id="1194" r:id="rId20"/>
    <p:sldId id="1174" r:id="rId21"/>
    <p:sldId id="1206" r:id="rId22"/>
    <p:sldId id="1205" r:id="rId23"/>
    <p:sldId id="1224" r:id="rId24"/>
    <p:sldId id="122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pietro, David A. (GSFC-5990)" initials="DD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418"/>
  </p:normalViewPr>
  <p:slideViewPr>
    <p:cSldViewPr snapToGrid="0" snapToObjects="1">
      <p:cViewPr varScale="1">
        <p:scale>
          <a:sx n="109" d="100"/>
          <a:sy n="109" d="100"/>
        </p:scale>
        <p:origin x="216" y="2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1F35A-9A68-EC4D-92D0-E67A4B5B0A20}" type="datetimeFigureOut">
              <a:rPr lang="en-US" smtClean="0"/>
              <a:t>9/23/21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B69434-FE81-D14B-BA95-84558E579EF0}" type="slidenum">
              <a:rPr lang="en-US" smtClean="0"/>
              <a:t>‹#›</a:t>
            </a:fld>
            <a:endParaRPr lang="en-US"/>
          </a:p>
        </p:txBody>
      </p:sp>
    </p:spTree>
    <p:extLst>
      <p:ext uri="{BB962C8B-B14F-4D97-AF65-F5344CB8AC3E}">
        <p14:creationId xmlns:p14="http://schemas.microsoft.com/office/powerpoint/2010/main" val="169264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409575" y="698500"/>
            <a:ext cx="62039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702311" y="4421822"/>
            <a:ext cx="5618479" cy="4189095"/>
          </a:xfrm>
          <a:prstGeom prst="rect">
            <a:avLst/>
          </a:prstGeom>
          <a:noFill/>
          <a:ln>
            <a:noFill/>
          </a:ln>
        </p:spPr>
        <p:txBody>
          <a:bodyPr lIns="93303" tIns="46639" rIns="93303" bIns="46639" anchor="t" anchorCtr="0">
            <a:noAutofit/>
          </a:bodyPr>
          <a:lstStyle/>
          <a:p>
            <a:pPr marL="457200" lvl="1" indent="0">
              <a:buFont typeface="Arial" panose="020B0604020202020204" pitchFamily="34" charset="0"/>
              <a:buNone/>
            </a:pPr>
            <a:r>
              <a:rPr lang="en-US" baseline="0" dirty="0">
                <a:solidFill>
                  <a:schemeClr val="dk1"/>
                </a:solidFill>
                <a:latin typeface="Calibri"/>
                <a:ea typeface="Calibri"/>
                <a:cs typeface="Calibri"/>
                <a:sym typeface="Calibri"/>
              </a:rPr>
              <a:t>14</a:t>
            </a:r>
            <a:r>
              <a:rPr lang="en-US" baseline="30000" dirty="0">
                <a:solidFill>
                  <a:schemeClr val="dk1"/>
                </a:solidFill>
                <a:latin typeface="Calibri"/>
                <a:ea typeface="Calibri"/>
                <a:cs typeface="Calibri"/>
                <a:sym typeface="Calibri"/>
              </a:rPr>
              <a:t>th</a:t>
            </a:r>
            <a:r>
              <a:rPr lang="en-US" baseline="0" dirty="0">
                <a:solidFill>
                  <a:schemeClr val="dk1"/>
                </a:solidFill>
                <a:latin typeface="Calibri"/>
                <a:ea typeface="Calibri"/>
                <a:cs typeface="Calibri"/>
                <a:sym typeface="Calibri"/>
              </a:rPr>
              <a:t> Annual Symposium on Next Generation Operational Environmental Systems. Session 7: NOAA Satellite Observing System Architecture Study-Part II</a:t>
            </a:r>
          </a:p>
        </p:txBody>
      </p:sp>
      <p:sp>
        <p:nvSpPr>
          <p:cNvPr id="95" name="Shape 95"/>
          <p:cNvSpPr txBox="1">
            <a:spLocks noGrp="1"/>
          </p:cNvSpPr>
          <p:nvPr>
            <p:ph type="sldNum" idx="12"/>
          </p:nvPr>
        </p:nvSpPr>
        <p:spPr>
          <a:xfrm>
            <a:off x="3978131" y="8842030"/>
            <a:ext cx="3043343" cy="465454"/>
          </a:xfrm>
          <a:prstGeom prst="rect">
            <a:avLst/>
          </a:prstGeom>
          <a:noFill/>
          <a:ln>
            <a:noFill/>
          </a:ln>
        </p:spPr>
        <p:txBody>
          <a:bodyPr lIns="93303" tIns="46639" rIns="93303" bIns="46639" anchor="b" anchorCtr="0">
            <a:noAutofit/>
          </a:bodyPr>
          <a:lstStyle/>
          <a:p>
            <a:pPr>
              <a:buSzPct val="25000"/>
            </a:pPr>
            <a:fld id="{00000000-1234-1234-1234-123412341234}" type="slidenum">
              <a:rPr lang="en-US"/>
              <a:pPr>
                <a:buSzPct val="25000"/>
              </a:pPr>
              <a:t>1</a:t>
            </a:fld>
            <a:endParaRPr lang="en-US"/>
          </a:p>
        </p:txBody>
      </p:sp>
    </p:spTree>
    <p:extLst>
      <p:ext uri="{BB962C8B-B14F-4D97-AF65-F5344CB8AC3E}">
        <p14:creationId xmlns:p14="http://schemas.microsoft.com/office/powerpoint/2010/main" val="55192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69434-FE81-D14B-BA95-84558E579EF0}" type="slidenum">
              <a:rPr lang="en-US" smtClean="0"/>
              <a:t>2</a:t>
            </a:fld>
            <a:endParaRPr lang="en-US"/>
          </a:p>
        </p:txBody>
      </p:sp>
    </p:spTree>
    <p:extLst>
      <p:ext uri="{BB962C8B-B14F-4D97-AF65-F5344CB8AC3E}">
        <p14:creationId xmlns:p14="http://schemas.microsoft.com/office/powerpoint/2010/main" val="429199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technology agnostic part of this is also adopted by the WMO Rolling Review of Requirements.</a:t>
            </a:r>
          </a:p>
        </p:txBody>
      </p:sp>
      <p:sp>
        <p:nvSpPr>
          <p:cNvPr id="4" name="Slide Number Placeholder 3"/>
          <p:cNvSpPr>
            <a:spLocks noGrp="1"/>
          </p:cNvSpPr>
          <p:nvPr>
            <p:ph type="sldNum" sz="quarter" idx="5"/>
          </p:nvPr>
        </p:nvSpPr>
        <p:spPr/>
        <p:txBody>
          <a:bodyPr/>
          <a:lstStyle/>
          <a:p>
            <a:fld id="{E7B69434-FE81-D14B-BA95-84558E579EF0}" type="slidenum">
              <a:rPr lang="en-US" smtClean="0"/>
              <a:t>3</a:t>
            </a:fld>
            <a:endParaRPr lang="en-US"/>
          </a:p>
        </p:txBody>
      </p:sp>
    </p:spTree>
    <p:extLst>
      <p:ext uri="{BB962C8B-B14F-4D97-AF65-F5344CB8AC3E}">
        <p14:creationId xmlns:p14="http://schemas.microsoft.com/office/powerpoint/2010/main" val="139665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Slivinski et al 2021: Towards a more reliable historical reanalysis: Improvements</a:t>
            </a:r>
          </a:p>
          <a:p>
            <a:r>
              <a:rPr lang="en-US" sz="1200" kern="1200" dirty="0">
                <a:solidFill>
                  <a:schemeClr val="tx1"/>
                </a:solidFill>
                <a:effectLst/>
                <a:latin typeface="+mn-lt"/>
                <a:ea typeface="+mn-ea"/>
                <a:cs typeface="+mn-cs"/>
              </a:rPr>
              <a:t>for version 3 of the Twentieth Century Reanalysis system, QJRMS</a:t>
            </a:r>
          </a:p>
          <a:p>
            <a:endParaRPr lang="en-US" dirty="0"/>
          </a:p>
        </p:txBody>
      </p:sp>
      <p:sp>
        <p:nvSpPr>
          <p:cNvPr id="4" name="Slide Number Placeholder 3"/>
          <p:cNvSpPr>
            <a:spLocks noGrp="1"/>
          </p:cNvSpPr>
          <p:nvPr>
            <p:ph type="sldNum" sz="quarter" idx="5"/>
          </p:nvPr>
        </p:nvSpPr>
        <p:spPr/>
        <p:txBody>
          <a:bodyPr/>
          <a:lstStyle/>
          <a:p>
            <a:fld id="{E7B69434-FE81-D14B-BA95-84558E579EF0}" type="slidenum">
              <a:rPr lang="en-US" smtClean="0"/>
              <a:t>5</a:t>
            </a:fld>
            <a:endParaRPr lang="en-US"/>
          </a:p>
        </p:txBody>
      </p:sp>
    </p:spTree>
    <p:extLst>
      <p:ext uri="{BB962C8B-B14F-4D97-AF65-F5344CB8AC3E}">
        <p14:creationId xmlns:p14="http://schemas.microsoft.com/office/powerpoint/2010/main" val="1349081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1</a:t>
            </a:r>
            <a:r>
              <a:rPr lang="en-US" dirty="0"/>
              <a:t>Specific humidity is also a variable in the ASPEN Table, but it is closely related to RH</a:t>
            </a:r>
          </a:p>
          <a:p>
            <a:r>
              <a:rPr lang="en-US" dirty="0"/>
              <a:t> and values are not given in draft ASPEN table, so we will consider only RH here. Surface winds (as from scatterometers) are important, and may be thought of as part of the wind profile.</a:t>
            </a:r>
          </a:p>
          <a:p>
            <a:endParaRPr lang="en-US" dirty="0"/>
          </a:p>
        </p:txBody>
      </p:sp>
      <p:sp>
        <p:nvSpPr>
          <p:cNvPr id="4" name="Slide Number Placeholder 3"/>
          <p:cNvSpPr>
            <a:spLocks noGrp="1"/>
          </p:cNvSpPr>
          <p:nvPr>
            <p:ph type="sldNum" sz="quarter" idx="5"/>
          </p:nvPr>
        </p:nvSpPr>
        <p:spPr/>
        <p:txBody>
          <a:bodyPr/>
          <a:lstStyle/>
          <a:p>
            <a:fld id="{E7B69434-FE81-D14B-BA95-84558E579EF0}" type="slidenum">
              <a:rPr lang="en-US" smtClean="0"/>
              <a:t>12</a:t>
            </a:fld>
            <a:endParaRPr lang="en-US"/>
          </a:p>
        </p:txBody>
      </p:sp>
    </p:spTree>
    <p:extLst>
      <p:ext uri="{BB962C8B-B14F-4D97-AF65-F5344CB8AC3E}">
        <p14:creationId xmlns:p14="http://schemas.microsoft.com/office/powerpoint/2010/main" val="380543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B7D9A8-496B-7540-B907-D9743D275E81}" type="datetime1">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65102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60661-7A91-8A47-A618-F84182F1547B}" type="datetime1">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94059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10892-41CF-ED42-A735-839CD1DCB865}" type="datetime1">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02270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A2BA7-74BF-474A-93CF-0B7D77E3A010}" type="datetime1">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06377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546-6319-D849-821B-0C07BA6DCC68}" type="datetime1">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108123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30EA92-A84C-354A-9C2B-15C415CAD80C}" type="datetime1">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249427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D672A5-3B4A-384D-B600-0260BFB17E6A}" type="datetime1">
              <a:rPr lang="en-US" smtClean="0"/>
              <a:t>9/23/21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028337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A07AE3-3A26-244B-B17C-D3C3B9FED2CB}" type="datetime1">
              <a:rPr lang="en-US" smtClean="0"/>
              <a:t>9/23/21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31891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548FE-D65D-D740-976B-3B6CD332E1E8}" type="datetime1">
              <a:rPr lang="en-US" smtClean="0"/>
              <a:t>9/23/21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199241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5C75A9-9FDA-604E-8D01-27C59D0E5153}" type="datetime1">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87960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5DB6BC-731C-8A47-BFD6-7EDDD16B753A}" type="datetime1">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BD7C-A45C-9646-A671-D1C5E89DFF57}" type="slidenum">
              <a:rPr lang="en-US" smtClean="0"/>
              <a:t>‹#›</a:t>
            </a:fld>
            <a:endParaRPr lang="en-US"/>
          </a:p>
        </p:txBody>
      </p:sp>
    </p:spTree>
    <p:extLst>
      <p:ext uri="{BB962C8B-B14F-4D97-AF65-F5344CB8AC3E}">
        <p14:creationId xmlns:p14="http://schemas.microsoft.com/office/powerpoint/2010/main" val="30466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7C1A1-727F-1E47-82E7-7B85C4E60F90}" type="datetime1">
              <a:rPr lang="en-US" smtClean="0"/>
              <a:t>9/23/21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DBD7C-A45C-9646-A671-D1C5E89DFF57}" type="slidenum">
              <a:rPr lang="en-US" smtClean="0"/>
              <a:t>‹#›</a:t>
            </a:fld>
            <a:endParaRPr lang="en-US"/>
          </a:p>
        </p:txBody>
      </p:sp>
    </p:spTree>
    <p:extLst>
      <p:ext uri="{BB962C8B-B14F-4D97-AF65-F5344CB8AC3E}">
        <p14:creationId xmlns:p14="http://schemas.microsoft.com/office/powerpoint/2010/main" val="1032122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osc.noaa.gov/tpio/main/aboutrap.html" TargetMode="External"/><Relationship Id="rId2" Type="http://schemas.openxmlformats.org/officeDocument/2006/relationships/hyperlink" Target="https://space.oscar.wmo.int/requirements" TargetMode="External"/><Relationship Id="rId1" Type="http://schemas.openxmlformats.org/officeDocument/2006/relationships/slideLayout" Target="../slideLayouts/slideLayout2.xml"/><Relationship Id="rId4" Type="http://schemas.openxmlformats.org/officeDocument/2006/relationships/hyperlink" Target="https://doi.org/10.1175/BAMS-D-18-0180.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002/qj.359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1"/>
          </p:nvPr>
        </p:nvSpPr>
        <p:spPr>
          <a:xfrm>
            <a:off x="1921823" y="2234865"/>
            <a:ext cx="8389914" cy="3837159"/>
          </a:xfrm>
          <a:prstGeom prst="rect">
            <a:avLst/>
          </a:prstGeom>
          <a:noFill/>
          <a:ln>
            <a:noFill/>
          </a:ln>
        </p:spPr>
        <p:txBody>
          <a:bodyPr vert="horz" lIns="91425" tIns="45700" rIns="91425" bIns="45700" rtlCol="0" anchor="t" anchorCtr="0">
            <a:noAutofit/>
          </a:bodyPr>
          <a:lstStyle/>
          <a:p>
            <a:pPr>
              <a:lnSpc>
                <a:spcPct val="114000"/>
              </a:lnSpc>
              <a:spcBef>
                <a:spcPts val="0"/>
              </a:spcBef>
              <a:buClr>
                <a:srgbClr val="9B9DA0"/>
              </a:buClr>
              <a:buSzPct val="25000"/>
            </a:pPr>
            <a:r>
              <a:rPr lang="en-US" sz="2000" dirty="0">
                <a:latin typeface="Times New Roman" panose="02020603050405020304" pitchFamily="18" charset="0"/>
                <a:ea typeface="Arial Narrow"/>
                <a:cs typeface="Times New Roman" panose="02020603050405020304" pitchFamily="18" charset="0"/>
                <a:sym typeface="Arial Narrow"/>
              </a:rPr>
              <a:t>NOAA Science Assessment Team</a:t>
            </a:r>
          </a:p>
          <a:p>
            <a:pPr>
              <a:lnSpc>
                <a:spcPct val="114000"/>
              </a:lnSpc>
              <a:spcBef>
                <a:spcPts val="0"/>
              </a:spcBef>
              <a:buClr>
                <a:srgbClr val="9B9DA0"/>
              </a:buClr>
              <a:buSzPct val="25000"/>
            </a:pPr>
            <a:r>
              <a:rPr lang="en-US" sz="2000" dirty="0">
                <a:latin typeface="Times New Roman" panose="02020603050405020304" pitchFamily="18" charset="0"/>
                <a:ea typeface="Arial Narrow"/>
                <a:cs typeface="Times New Roman" panose="02020603050405020304" pitchFamily="18" charset="0"/>
                <a:sym typeface="Arial Narrow"/>
              </a:rPr>
              <a:t>20 September 2021</a:t>
            </a:r>
          </a:p>
          <a:p>
            <a:pPr>
              <a:lnSpc>
                <a:spcPct val="114000"/>
              </a:lnSpc>
              <a:spcBef>
                <a:spcPts val="0"/>
              </a:spcBef>
              <a:buClr>
                <a:srgbClr val="9B9DA0"/>
              </a:buClr>
              <a:buSzPct val="25000"/>
            </a:pPr>
            <a:r>
              <a:rPr lang="en-US" sz="2000" dirty="0">
                <a:latin typeface="Times New Roman" panose="02020603050405020304" pitchFamily="18" charset="0"/>
                <a:ea typeface="Arial Narrow"/>
                <a:cs typeface="Times New Roman" panose="02020603050405020304" pitchFamily="18" charset="0"/>
                <a:sym typeface="Arial Narrow"/>
              </a:rPr>
              <a:t>Report of Subcommittee on Global NWP</a:t>
            </a:r>
          </a:p>
          <a:p>
            <a:pPr>
              <a:lnSpc>
                <a:spcPct val="114000"/>
              </a:lnSpc>
              <a:spcBef>
                <a:spcPts val="0"/>
              </a:spcBef>
              <a:buClr>
                <a:srgbClr val="9B9DA0"/>
              </a:buClr>
              <a:buSzPct val="25000"/>
            </a:pPr>
            <a:r>
              <a:rPr lang="en-US" sz="2000" dirty="0">
                <a:solidFill>
                  <a:srgbClr val="FF0000"/>
                </a:solidFill>
                <a:latin typeface="Times New Roman" panose="02020603050405020304" pitchFamily="18" charset="0"/>
                <a:ea typeface="Arial Narrow"/>
                <a:cs typeface="Times New Roman" panose="02020603050405020304" pitchFamily="18" charset="0"/>
                <a:sym typeface="Arial Narrow"/>
              </a:rPr>
              <a:t>Updated 23 September 2021 </a:t>
            </a:r>
          </a:p>
          <a:p>
            <a:pPr>
              <a:lnSpc>
                <a:spcPct val="114000"/>
              </a:lnSpc>
              <a:spcBef>
                <a:spcPts val="0"/>
              </a:spcBef>
              <a:buClr>
                <a:srgbClr val="9B9DA0"/>
              </a:buClr>
              <a:buSzPct val="25000"/>
            </a:pPr>
            <a:endParaRPr lang="en-US" sz="2000" dirty="0">
              <a:latin typeface="Times New Roman" panose="02020603050405020304" pitchFamily="18" charset="0"/>
              <a:ea typeface="Arial Narrow"/>
              <a:cs typeface="Times New Roman" panose="02020603050405020304" pitchFamily="18" charset="0"/>
              <a:sym typeface="Arial Narrow"/>
            </a:endParaRPr>
          </a:p>
          <a:p>
            <a:pPr>
              <a:lnSpc>
                <a:spcPct val="114000"/>
              </a:lnSpc>
              <a:spcBef>
                <a:spcPts val="0"/>
              </a:spcBef>
              <a:buClr>
                <a:srgbClr val="9B9DA0"/>
              </a:buClr>
              <a:buSzPct val="25000"/>
            </a:pPr>
            <a:r>
              <a:rPr lang="en-US" sz="2000" dirty="0">
                <a:latin typeface="Times New Roman" panose="02020603050405020304" pitchFamily="18" charset="0"/>
                <a:ea typeface="Arial Narrow"/>
                <a:cs typeface="Times New Roman" panose="02020603050405020304" pitchFamily="18" charset="0"/>
                <a:sym typeface="Arial Narrow"/>
              </a:rPr>
              <a:t>Rick Anthes</a:t>
            </a:r>
          </a:p>
          <a:p>
            <a:pPr>
              <a:lnSpc>
                <a:spcPct val="114000"/>
              </a:lnSpc>
              <a:spcBef>
                <a:spcPts val="0"/>
              </a:spcBef>
              <a:buClr>
                <a:srgbClr val="9B9DA0"/>
              </a:buClr>
              <a:buSzPct val="25000"/>
            </a:pPr>
            <a:r>
              <a:rPr lang="en-US" sz="2000" dirty="0">
                <a:latin typeface="Times New Roman" panose="02020603050405020304" pitchFamily="18" charset="0"/>
                <a:ea typeface="Arial Narrow"/>
                <a:cs typeface="Times New Roman" panose="02020603050405020304" pitchFamily="18" charset="0"/>
                <a:sym typeface="Arial Narrow"/>
              </a:rPr>
              <a:t>Bob Atlas</a:t>
            </a:r>
          </a:p>
          <a:p>
            <a:pPr>
              <a:lnSpc>
                <a:spcPct val="114000"/>
              </a:lnSpc>
              <a:spcBef>
                <a:spcPts val="0"/>
              </a:spcBef>
              <a:buClr>
                <a:srgbClr val="9B9DA0"/>
              </a:buClr>
              <a:buSzPct val="25000"/>
            </a:pPr>
            <a:r>
              <a:rPr lang="en-US" sz="2000" dirty="0">
                <a:latin typeface="Times New Roman" panose="02020603050405020304" pitchFamily="18" charset="0"/>
                <a:cs typeface="Times New Roman" panose="02020603050405020304" pitchFamily="18" charset="0"/>
              </a:rPr>
              <a:t>Stacy Bunin</a:t>
            </a:r>
          </a:p>
          <a:p>
            <a:pPr>
              <a:spcBef>
                <a:spcPts val="0"/>
              </a:spcBef>
            </a:pPr>
            <a:r>
              <a:rPr lang="en-US" sz="2000" dirty="0">
                <a:latin typeface="Times New Roman" panose="02020603050405020304" pitchFamily="18" charset="0"/>
                <a:cs typeface="Times New Roman" panose="02020603050405020304" pitchFamily="18" charset="0"/>
              </a:rPr>
              <a:t>Kevin Garrett</a:t>
            </a:r>
          </a:p>
          <a:p>
            <a:pPr>
              <a:spcBef>
                <a:spcPts val="0"/>
              </a:spcBef>
            </a:pPr>
            <a:r>
              <a:rPr lang="en-US" sz="2000" dirty="0">
                <a:latin typeface="Times New Roman" panose="02020603050405020304" pitchFamily="18" charset="0"/>
                <a:cs typeface="Times New Roman" panose="02020603050405020304" pitchFamily="18" charset="0"/>
              </a:rPr>
              <a:t>Ross Hoffman</a:t>
            </a:r>
          </a:p>
          <a:p>
            <a:pPr>
              <a:spcBef>
                <a:spcPts val="0"/>
              </a:spcBef>
            </a:pPr>
            <a:r>
              <a:rPr lang="en-US" sz="2000" dirty="0">
                <a:latin typeface="Times New Roman" panose="02020603050405020304" pitchFamily="18" charset="0"/>
                <a:cs typeface="Times New Roman" panose="02020603050405020304" pitchFamily="18" charset="0"/>
              </a:rPr>
              <a:t>Will McCarty</a:t>
            </a:r>
            <a:endParaRPr lang="en-US" sz="2000" dirty="0">
              <a:latin typeface="Times New Roman" panose="02020603050405020304" pitchFamily="18" charset="0"/>
              <a:ea typeface="Arial Narrow"/>
              <a:cs typeface="Times New Roman" panose="02020603050405020304" pitchFamily="18" charset="0"/>
              <a:sym typeface="Arial Narrow"/>
            </a:endParaRPr>
          </a:p>
          <a:p>
            <a:pPr>
              <a:spcBef>
                <a:spcPts val="0"/>
              </a:spcBef>
            </a:pPr>
            <a:r>
              <a:rPr lang="en-US" sz="2000" dirty="0">
                <a:latin typeface="Times New Roman" panose="02020603050405020304" pitchFamily="18" charset="0"/>
                <a:cs typeface="Times New Roman" panose="02020603050405020304" pitchFamily="18" charset="0"/>
              </a:rPr>
              <a:t>Ben Ruston</a:t>
            </a:r>
          </a:p>
          <a:p>
            <a:pPr>
              <a:spcBef>
                <a:spcPts val="0"/>
              </a:spcBef>
            </a:pPr>
            <a:r>
              <a:rPr lang="en-US" sz="2000" dirty="0">
                <a:latin typeface="Times New Roman" panose="02020603050405020304" pitchFamily="18" charset="0"/>
                <a:cs typeface="Times New Roman" panose="02020603050405020304" pitchFamily="18" charset="0"/>
              </a:rPr>
              <a:t>Jim </a:t>
            </a:r>
            <a:r>
              <a:rPr lang="en-US" sz="2000" dirty="0" err="1">
                <a:latin typeface="Times New Roman" panose="02020603050405020304" pitchFamily="18" charset="0"/>
                <a:cs typeface="Times New Roman" panose="02020603050405020304" pitchFamily="18" charset="0"/>
              </a:rPr>
              <a:t>Yoe</a:t>
            </a:r>
            <a:endParaRPr lang="en-US" sz="2000" dirty="0">
              <a:latin typeface="Times New Roman" panose="02020603050405020304" pitchFamily="18" charset="0"/>
              <a:cs typeface="Times New Roman" panose="02020603050405020304" pitchFamily="18" charset="0"/>
            </a:endParaRPr>
          </a:p>
          <a:p>
            <a:pPr>
              <a:spcBef>
                <a:spcPts val="0"/>
              </a:spcBef>
            </a:pPr>
            <a:endParaRPr lang="en-US" sz="2000" dirty="0">
              <a:latin typeface="Times New Roman" panose="02020603050405020304" pitchFamily="18" charset="0"/>
              <a:cs typeface="Times New Roman" panose="02020603050405020304" pitchFamily="18" charset="0"/>
            </a:endParaRPr>
          </a:p>
        </p:txBody>
      </p:sp>
      <p:sp>
        <p:nvSpPr>
          <p:cNvPr id="91" name="Shape 91"/>
          <p:cNvSpPr txBox="1"/>
          <p:nvPr/>
        </p:nvSpPr>
        <p:spPr>
          <a:xfrm>
            <a:off x="1524001" y="172006"/>
            <a:ext cx="9144000" cy="2173184"/>
          </a:xfrm>
          <a:prstGeom prst="rect">
            <a:avLst/>
          </a:prstGeom>
          <a:noFill/>
          <a:ln>
            <a:noFill/>
          </a:ln>
        </p:spPr>
        <p:txBody>
          <a:bodyPr lIns="91425" tIns="45700" rIns="91425" bIns="45700" anchor="ctr" anchorCtr="0">
            <a:noAutofit/>
          </a:bodyPr>
          <a:lstStyle/>
          <a:p>
            <a:pPr lvl="0" algn="ctr">
              <a:lnSpc>
                <a:spcPct val="114000"/>
              </a:lnSpc>
              <a:buClr>
                <a:srgbClr val="9B9DA0"/>
              </a:buClr>
              <a:buSzPct val="25000"/>
            </a:pPr>
            <a:r>
              <a:rPr lang="en-US" sz="4400" b="1" i="1" dirty="0">
                <a:latin typeface="Arial Narrow"/>
                <a:ea typeface="Arial Narrow"/>
                <a:cs typeface="Arial Narrow"/>
                <a:sym typeface="Arial Narrow"/>
              </a:rPr>
              <a:t>Requirements for Global NWP in ASPEN Tables (Requirements and Priorities)</a:t>
            </a:r>
          </a:p>
        </p:txBody>
      </p:sp>
      <p:sp>
        <p:nvSpPr>
          <p:cNvPr id="2" name="Slide Number Placeholder 1"/>
          <p:cNvSpPr>
            <a:spLocks noGrp="1"/>
          </p:cNvSpPr>
          <p:nvPr>
            <p:ph type="sldNum" sz="quarter" idx="12"/>
          </p:nvPr>
        </p:nvSpPr>
        <p:spPr/>
        <p:txBody>
          <a:bodyPr/>
          <a:lstStyle/>
          <a:p>
            <a:fld id="{7D7DBD7C-A45C-9646-A671-D1C5E89DFF57}" type="slidenum">
              <a:rPr lang="en-US" smtClean="0"/>
              <a:t>1</a:t>
            </a:fld>
            <a:endParaRPr lang="en-US"/>
          </a:p>
        </p:txBody>
      </p:sp>
    </p:spTree>
    <p:extLst>
      <p:ext uri="{BB962C8B-B14F-4D97-AF65-F5344CB8AC3E}">
        <p14:creationId xmlns:p14="http://schemas.microsoft.com/office/powerpoint/2010/main" val="96657695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718"/>
            <a:ext cx="10515600" cy="598261"/>
          </a:xfrm>
        </p:spPr>
        <p:txBody>
          <a:bodyPr>
            <a:normAutofit fontScale="90000"/>
          </a:bodyPr>
          <a:lstStyle/>
          <a:p>
            <a:pPr algn="ctr"/>
            <a:r>
              <a:rPr lang="en-US" b="1" dirty="0"/>
              <a:t>Footprints: Definition and considerations</a:t>
            </a:r>
            <a:br>
              <a:rPr lang="en-US" b="1" dirty="0"/>
            </a:br>
            <a:br>
              <a:rPr lang="en-US" b="1" dirty="0"/>
            </a:br>
            <a:endParaRPr lang="en-US" sz="3200" b="1" dirty="0"/>
          </a:p>
        </p:txBody>
      </p:sp>
      <p:sp>
        <p:nvSpPr>
          <p:cNvPr id="3" name="Content Placeholder 2"/>
          <p:cNvSpPr>
            <a:spLocks noGrp="1"/>
          </p:cNvSpPr>
          <p:nvPr>
            <p:ph idx="1"/>
          </p:nvPr>
        </p:nvSpPr>
        <p:spPr>
          <a:xfrm>
            <a:off x="1" y="898061"/>
            <a:ext cx="12192000" cy="5823414"/>
          </a:xfrm>
        </p:spPr>
        <p:txBody>
          <a:bodyPr>
            <a:noAutofit/>
          </a:bodyPr>
          <a:lstStyle/>
          <a:p>
            <a:r>
              <a:rPr lang="en-US" sz="3000" dirty="0"/>
              <a:t>Horizontal and vertical footprints: Scales of information represented by a single observation. Sometimes called “horizontal resolution” of a single observation. In imagery GIFOV, ground sampling distance (GSD) or pixel size.</a:t>
            </a:r>
          </a:p>
          <a:p>
            <a:r>
              <a:rPr lang="en-US" sz="3000" dirty="0"/>
              <a:t>Large variation in footprints in technologies</a:t>
            </a:r>
          </a:p>
          <a:p>
            <a:pPr lvl="1"/>
            <a:r>
              <a:rPr lang="en-US" sz="3000" dirty="0"/>
              <a:t>Radiosondes have very small horizontal and vertical footprint (points)</a:t>
            </a:r>
          </a:p>
          <a:p>
            <a:pPr lvl="1"/>
            <a:r>
              <a:rPr lang="en-US" sz="3000" dirty="0"/>
              <a:t>IR and MW: </a:t>
            </a:r>
            <a:r>
              <a:rPr lang="en-US" sz="3000" dirty="0" err="1"/>
              <a:t>horiz</a:t>
            </a:r>
            <a:r>
              <a:rPr lang="en-US" sz="3000" dirty="0"/>
              <a:t> footprint of 5-25 km and vert footprint of 1-3 km</a:t>
            </a:r>
          </a:p>
          <a:p>
            <a:pPr lvl="1"/>
            <a:r>
              <a:rPr lang="en-US" sz="3000" dirty="0"/>
              <a:t>RO: horizontal footprint of ~200 km and vertical footprint ~150 m</a:t>
            </a:r>
          </a:p>
          <a:p>
            <a:r>
              <a:rPr lang="en-US" sz="3000" dirty="0"/>
              <a:t>”Best” footprint for models depends on horizontal and vertical grid sizes.</a:t>
            </a:r>
          </a:p>
          <a:p>
            <a:r>
              <a:rPr lang="en-US" sz="3000" dirty="0"/>
              <a:t>Footprints depend on specific models and technologies and are redundant with horizontal resolution for some technologies; we do not consider them .</a:t>
            </a:r>
          </a:p>
        </p:txBody>
      </p:sp>
      <p:sp>
        <p:nvSpPr>
          <p:cNvPr id="4" name="Slide Number Placeholder 3"/>
          <p:cNvSpPr>
            <a:spLocks noGrp="1"/>
          </p:cNvSpPr>
          <p:nvPr>
            <p:ph type="sldNum" sz="quarter" idx="12"/>
          </p:nvPr>
        </p:nvSpPr>
        <p:spPr/>
        <p:txBody>
          <a:bodyPr/>
          <a:lstStyle/>
          <a:p>
            <a:fld id="{7D7DBD7C-A45C-9646-A671-D1C5E89DFF57}" type="slidenum">
              <a:rPr lang="en-US" smtClean="0"/>
              <a:t>10</a:t>
            </a:fld>
            <a:endParaRPr lang="en-US"/>
          </a:p>
        </p:txBody>
      </p:sp>
    </p:spTree>
    <p:extLst>
      <p:ext uri="{BB962C8B-B14F-4D97-AF65-F5344CB8AC3E}">
        <p14:creationId xmlns:p14="http://schemas.microsoft.com/office/powerpoint/2010/main" val="3088951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Horizontal wind profiles</a:t>
            </a:r>
          </a:p>
        </p:txBody>
      </p:sp>
      <p:sp>
        <p:nvSpPr>
          <p:cNvPr id="3" name="Content Placeholder 2"/>
          <p:cNvSpPr>
            <a:spLocks noGrp="1"/>
          </p:cNvSpPr>
          <p:nvPr>
            <p:ph idx="1"/>
          </p:nvPr>
        </p:nvSpPr>
        <p:spPr>
          <a:xfrm>
            <a:off x="838200" y="1613351"/>
            <a:ext cx="10515600" cy="4667251"/>
          </a:xfrm>
        </p:spPr>
        <p:txBody>
          <a:bodyPr>
            <a:noAutofit/>
          </a:bodyPr>
          <a:lstStyle/>
          <a:p>
            <a:r>
              <a:rPr lang="en-US" sz="3600" dirty="0"/>
              <a:t>We recommend specifying wind as one objective (vector wind  </a:t>
            </a:r>
            <a:r>
              <a:rPr lang="en-US" sz="3600" b="1" dirty="0"/>
              <a:t>V</a:t>
            </a:r>
            <a:r>
              <a:rPr lang="en-US" sz="3600" dirty="0"/>
              <a:t>) rather than separate objectives for U and V.</a:t>
            </a:r>
          </a:p>
          <a:p>
            <a:pPr lvl="1"/>
            <a:r>
              <a:rPr lang="en-US" dirty="0"/>
              <a:t>U and V are not independent</a:t>
            </a:r>
          </a:p>
          <a:p>
            <a:pPr lvl="1"/>
            <a:r>
              <a:rPr lang="en-US" dirty="0"/>
              <a:t>Other requirements studies use vector winds as objective</a:t>
            </a:r>
          </a:p>
          <a:p>
            <a:pPr lvl="1"/>
            <a:r>
              <a:rPr lang="en-US" dirty="0"/>
              <a:t>No observing system we can think of measures one and not the other</a:t>
            </a:r>
          </a:p>
          <a:p>
            <a:pPr lvl="1"/>
            <a:r>
              <a:rPr lang="en-US" dirty="0"/>
              <a:t>Uncertainty can be expressed in terms of ∆V (m/s) or ∆V/V (%) where ∆V is the magnitude of ∆</a:t>
            </a:r>
            <a:r>
              <a:rPr lang="en-US" b="1" dirty="0"/>
              <a:t>V </a:t>
            </a:r>
            <a:r>
              <a:rPr lang="en-US" dirty="0"/>
              <a:t>and V is the magnitude of </a:t>
            </a:r>
            <a:r>
              <a:rPr lang="en-US" b="1" dirty="0"/>
              <a:t>V</a:t>
            </a:r>
            <a:r>
              <a:rPr lang="en-US" dirty="0"/>
              <a:t>. We do both here.</a:t>
            </a:r>
          </a:p>
        </p:txBody>
      </p:sp>
      <p:sp>
        <p:nvSpPr>
          <p:cNvPr id="4" name="Slide Number Placeholder 3"/>
          <p:cNvSpPr>
            <a:spLocks noGrp="1"/>
          </p:cNvSpPr>
          <p:nvPr>
            <p:ph type="sldNum" sz="quarter" idx="12"/>
          </p:nvPr>
        </p:nvSpPr>
        <p:spPr/>
        <p:txBody>
          <a:bodyPr/>
          <a:lstStyle/>
          <a:p>
            <a:fld id="{7D7DBD7C-A45C-9646-A671-D1C5E89DFF57}" type="slidenum">
              <a:rPr lang="en-US" smtClean="0"/>
              <a:t>11</a:t>
            </a:fld>
            <a:endParaRPr lang="en-US"/>
          </a:p>
        </p:txBody>
      </p:sp>
    </p:spTree>
    <p:extLst>
      <p:ext uri="{BB962C8B-B14F-4D97-AF65-F5344CB8AC3E}">
        <p14:creationId xmlns:p14="http://schemas.microsoft.com/office/powerpoint/2010/main" val="147339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41"/>
            <a:ext cx="10515600" cy="657528"/>
          </a:xfrm>
        </p:spPr>
        <p:txBody>
          <a:bodyPr>
            <a:normAutofit/>
          </a:bodyPr>
          <a:lstStyle/>
          <a:p>
            <a:pPr algn="ctr"/>
            <a:r>
              <a:rPr lang="en-US" sz="3600" b="1" dirty="0"/>
              <a:t>Priorities</a:t>
            </a:r>
            <a:endParaRPr lang="en-US" sz="3600" dirty="0"/>
          </a:p>
        </p:txBody>
      </p:sp>
      <p:sp>
        <p:nvSpPr>
          <p:cNvPr id="3" name="Content Placeholder 2"/>
          <p:cNvSpPr>
            <a:spLocks noGrp="1"/>
          </p:cNvSpPr>
          <p:nvPr>
            <p:ph idx="1"/>
          </p:nvPr>
        </p:nvSpPr>
        <p:spPr>
          <a:xfrm>
            <a:off x="838200" y="2339330"/>
            <a:ext cx="10515600" cy="3552901"/>
          </a:xfrm>
        </p:spPr>
        <p:txBody>
          <a:bodyPr>
            <a:noAutofit/>
          </a:bodyPr>
          <a:lstStyle/>
          <a:p>
            <a:pPr marL="457200" lvl="1" indent="0">
              <a:buNone/>
            </a:pPr>
            <a:endParaRPr lang="en-US" dirty="0"/>
          </a:p>
          <a:p>
            <a:pPr lvl="1"/>
            <a:r>
              <a:rPr lang="en-US" dirty="0"/>
              <a:t>Temperature profiles	</a:t>
            </a:r>
            <a:r>
              <a:rPr lang="en-US" dirty="0">
                <a:solidFill>
                  <a:srgbClr val="FF0000"/>
                </a:solidFill>
              </a:rPr>
              <a:t>1.0</a:t>
            </a:r>
          </a:p>
          <a:p>
            <a:pPr lvl="1"/>
            <a:r>
              <a:rPr lang="en-US" dirty="0"/>
              <a:t>Winds (</a:t>
            </a:r>
            <a:r>
              <a:rPr lang="en-US" b="1" dirty="0"/>
              <a:t>V</a:t>
            </a:r>
            <a:r>
              <a:rPr lang="en-US" dirty="0"/>
              <a:t>) profiles	</a:t>
            </a:r>
            <a:r>
              <a:rPr lang="en-US" dirty="0">
                <a:solidFill>
                  <a:srgbClr val="FF0000"/>
                </a:solidFill>
              </a:rPr>
              <a:t>1.0</a:t>
            </a:r>
            <a:endParaRPr lang="en-US" dirty="0"/>
          </a:p>
          <a:p>
            <a:pPr lvl="1"/>
            <a:r>
              <a:rPr lang="en-US" dirty="0" err="1"/>
              <a:t>Sfc</a:t>
            </a:r>
            <a:r>
              <a:rPr lang="en-US" dirty="0"/>
              <a:t> pressure		</a:t>
            </a:r>
            <a:r>
              <a:rPr lang="en-US" dirty="0">
                <a:solidFill>
                  <a:srgbClr val="FF0000"/>
                </a:solidFill>
              </a:rPr>
              <a:t>0.8 </a:t>
            </a:r>
            <a:r>
              <a:rPr lang="en-US" dirty="0"/>
              <a:t>(Uncertain-need further study)</a:t>
            </a:r>
          </a:p>
          <a:p>
            <a:pPr lvl="1"/>
            <a:r>
              <a:rPr lang="en-US" dirty="0"/>
              <a:t>RH profiles		</a:t>
            </a:r>
            <a:r>
              <a:rPr lang="en-US" dirty="0">
                <a:solidFill>
                  <a:srgbClr val="FF0000"/>
                </a:solidFill>
              </a:rPr>
              <a:t>0.6</a:t>
            </a:r>
            <a:r>
              <a:rPr lang="en-US" dirty="0"/>
              <a:t> (0.5-0.8 were discussed). Lower than temperature and winds; impact of initial conditions decreases rapidly with fcst time.</a:t>
            </a:r>
          </a:p>
          <a:p>
            <a:pPr lvl="1"/>
            <a:r>
              <a:rPr lang="en-US" dirty="0"/>
              <a:t>Near surface boundary variable that change on a daily or less cadence, e.g. SST, sea ice concentration, snow cover)  </a:t>
            </a:r>
            <a:r>
              <a:rPr lang="en-US" dirty="0">
                <a:solidFill>
                  <a:srgbClr val="FF0000"/>
                </a:solidFill>
              </a:rPr>
              <a:t>0.2 (some </a:t>
            </a:r>
            <a:r>
              <a:rPr lang="en-US">
                <a:solidFill>
                  <a:srgbClr val="FF0000"/>
                </a:solidFill>
              </a:rPr>
              <a:t>members preferred 0.1)</a:t>
            </a:r>
            <a:endParaRPr lang="en-US" dirty="0">
              <a:solidFill>
                <a:srgbClr val="FF0000"/>
              </a:solidFill>
            </a:endParaRPr>
          </a:p>
          <a:p>
            <a:pPr lvl="1"/>
            <a:r>
              <a:rPr lang="en-US" dirty="0"/>
              <a:t>Many others….	</a:t>
            </a:r>
            <a:r>
              <a:rPr lang="en-US" dirty="0">
                <a:solidFill>
                  <a:srgbClr val="FF0000"/>
                </a:solidFill>
              </a:rPr>
              <a:t>Less than 0.1</a:t>
            </a:r>
            <a:r>
              <a:rPr lang="en-US" dirty="0"/>
              <a:t>. We decided to go with Ross’ preliminary estimates, perhaps as modified by him from this discussion and consultation with OSCAR, for this study.</a:t>
            </a:r>
          </a:p>
        </p:txBody>
      </p:sp>
      <p:sp>
        <p:nvSpPr>
          <p:cNvPr id="4" name="Slide Number Placeholder 3"/>
          <p:cNvSpPr>
            <a:spLocks noGrp="1"/>
          </p:cNvSpPr>
          <p:nvPr>
            <p:ph type="sldNum" sz="quarter" idx="12"/>
          </p:nvPr>
        </p:nvSpPr>
        <p:spPr/>
        <p:txBody>
          <a:bodyPr/>
          <a:lstStyle/>
          <a:p>
            <a:fld id="{7D7DBD7C-A45C-9646-A671-D1C5E89DFF57}" type="slidenum">
              <a:rPr lang="en-US" smtClean="0"/>
              <a:t>12</a:t>
            </a:fld>
            <a:endParaRPr lang="en-US"/>
          </a:p>
        </p:txBody>
      </p:sp>
      <p:sp>
        <p:nvSpPr>
          <p:cNvPr id="5" name="TextBox 4">
            <a:extLst>
              <a:ext uri="{FF2B5EF4-FFF2-40B4-BE49-F238E27FC236}">
                <a16:creationId xmlns:a16="http://schemas.microsoft.com/office/drawing/2014/main" id="{A114CBED-A2F3-B742-98AF-B93F382FCD37}"/>
              </a:ext>
            </a:extLst>
          </p:cNvPr>
          <p:cNvSpPr txBox="1"/>
          <p:nvPr/>
        </p:nvSpPr>
        <p:spPr>
          <a:xfrm>
            <a:off x="934953" y="884123"/>
            <a:ext cx="8928213" cy="1631216"/>
          </a:xfrm>
          <a:prstGeom prst="rect">
            <a:avLst/>
          </a:prstGeom>
          <a:noFill/>
        </p:spPr>
        <p:txBody>
          <a:bodyPr wrap="none" rtlCol="0">
            <a:spAutoFit/>
          </a:bodyPr>
          <a:lstStyle/>
          <a:p>
            <a:pPr lvl="1"/>
            <a:r>
              <a:rPr lang="en-US" sz="2000" b="1" dirty="0"/>
              <a:t>Highest priority = 1 </a:t>
            </a:r>
          </a:p>
          <a:p>
            <a:pPr lvl="1"/>
            <a:r>
              <a:rPr lang="en-US" sz="2000" b="1" dirty="0"/>
              <a:t>Low priority = 0.1 (minor importance today, may be more important in future)</a:t>
            </a:r>
          </a:p>
          <a:p>
            <a:pPr lvl="1"/>
            <a:r>
              <a:rPr lang="en-US" sz="2000" b="1" dirty="0"/>
              <a:t>Placeholder = 0.05 (little importance today, may be more important in future, </a:t>
            </a:r>
          </a:p>
          <a:p>
            <a:pPr lvl="1"/>
            <a:r>
              <a:rPr lang="en-US" sz="2000" b="1" dirty="0"/>
              <a:t>e.g. upper ocean temperature, vegetation index…)</a:t>
            </a:r>
            <a:endParaRPr lang="en-US" sz="2000" dirty="0"/>
          </a:p>
          <a:p>
            <a:endParaRPr lang="en-US" sz="2000" dirty="0"/>
          </a:p>
        </p:txBody>
      </p:sp>
    </p:spTree>
    <p:extLst>
      <p:ext uri="{BB962C8B-B14F-4D97-AF65-F5344CB8AC3E}">
        <p14:creationId xmlns:p14="http://schemas.microsoft.com/office/powerpoint/2010/main" val="424853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2"/>
            <a:ext cx="10515600" cy="1325563"/>
          </a:xfrm>
        </p:spPr>
        <p:txBody>
          <a:bodyPr/>
          <a:lstStyle/>
          <a:p>
            <a:pPr algn="ctr"/>
            <a:r>
              <a:rPr lang="en-US" b="1" dirty="0"/>
              <a:t>Temperature Attributes</a:t>
            </a:r>
            <a:br>
              <a:rPr lang="en-US" b="1" dirty="0"/>
            </a:br>
            <a:r>
              <a:rPr lang="en-US" sz="2800" b="1" dirty="0"/>
              <a:t>OSCAR, SPRWG, and </a:t>
            </a:r>
            <a:r>
              <a:rPr lang="en-US" sz="2800" b="1" dirty="0">
                <a:solidFill>
                  <a:srgbClr val="FF0000"/>
                </a:solidFill>
              </a:rPr>
              <a:t>suggested ASPEN values</a:t>
            </a:r>
          </a:p>
        </p:txBody>
      </p:sp>
      <p:sp>
        <p:nvSpPr>
          <p:cNvPr id="3" name="Content Placeholder 2"/>
          <p:cNvSpPr>
            <a:spLocks noGrp="1"/>
          </p:cNvSpPr>
          <p:nvPr>
            <p:ph idx="1"/>
          </p:nvPr>
        </p:nvSpPr>
        <p:spPr>
          <a:xfrm>
            <a:off x="838200" y="1198907"/>
            <a:ext cx="10515600" cy="5522568"/>
          </a:xfrm>
        </p:spPr>
        <p:txBody>
          <a:bodyPr>
            <a:noAutofit/>
          </a:bodyPr>
          <a:lstStyle/>
          <a:p>
            <a:r>
              <a:rPr lang="en-US" sz="1400" dirty="0" err="1"/>
              <a:t>Horiz</a:t>
            </a:r>
            <a:r>
              <a:rPr lang="en-US" sz="1400" dirty="0"/>
              <a:t> </a:t>
            </a:r>
            <a:r>
              <a:rPr lang="en-US" sz="1400" dirty="0" err="1"/>
              <a:t>resol</a:t>
            </a:r>
            <a:r>
              <a:rPr lang="en-US" sz="1400" dirty="0"/>
              <a:t> (km)</a:t>
            </a:r>
          </a:p>
          <a:p>
            <a:pPr lvl="1"/>
            <a:r>
              <a:rPr lang="en-US" sz="1400" dirty="0"/>
              <a:t>OSCAR (15, 100, 500)</a:t>
            </a:r>
          </a:p>
          <a:p>
            <a:pPr lvl="1"/>
            <a:r>
              <a:rPr lang="en-US" sz="1400" dirty="0"/>
              <a:t>SPRWG IR (1, 10, 150</a:t>
            </a:r>
          </a:p>
          <a:p>
            <a:pPr lvl="1"/>
            <a:r>
              <a:rPr lang="en-US" sz="1400" dirty="0">
                <a:solidFill>
                  <a:srgbClr val="FF0000"/>
                </a:solidFill>
              </a:rPr>
              <a:t>SAT (1, 50, 100)</a:t>
            </a:r>
            <a:endParaRPr lang="en-US" sz="1400" dirty="0">
              <a:solidFill>
                <a:srgbClr val="00B050"/>
              </a:solidFill>
            </a:endParaRPr>
          </a:p>
          <a:p>
            <a:r>
              <a:rPr lang="en-US" sz="1400" dirty="0"/>
              <a:t>Vertical resolution in troposphere (0-10 km)</a:t>
            </a:r>
          </a:p>
          <a:p>
            <a:pPr lvl="2"/>
            <a:r>
              <a:rPr lang="en-US" sz="1400" dirty="0"/>
              <a:t>OSCAR (free troposphere) (0.3, 0.5, 1.0)</a:t>
            </a:r>
          </a:p>
          <a:p>
            <a:pPr lvl="2"/>
            <a:r>
              <a:rPr lang="en-US" sz="1400" dirty="0"/>
              <a:t>SPRWG IR (1.0, 1.5, 2)</a:t>
            </a:r>
          </a:p>
          <a:p>
            <a:pPr lvl="2"/>
            <a:r>
              <a:rPr lang="en-US" sz="1400" dirty="0">
                <a:solidFill>
                  <a:srgbClr val="FF0000"/>
                </a:solidFill>
              </a:rPr>
              <a:t>SAT (0.3, 1.0, 2.0)</a:t>
            </a:r>
          </a:p>
          <a:p>
            <a:r>
              <a:rPr lang="en-US" sz="1400" dirty="0"/>
              <a:t>Uncertainty (K)</a:t>
            </a:r>
          </a:p>
          <a:p>
            <a:pPr lvl="1"/>
            <a:r>
              <a:rPr lang="en-US" sz="1400" dirty="0"/>
              <a:t>OSCAR (0.5, 1.0, 3.0)	</a:t>
            </a:r>
          </a:p>
          <a:p>
            <a:pPr lvl="1"/>
            <a:r>
              <a:rPr lang="en-US" sz="1400" dirty="0"/>
              <a:t>SPRWG IR (0.5, 0.75, 1.0) </a:t>
            </a:r>
          </a:p>
          <a:p>
            <a:pPr lvl="1"/>
            <a:r>
              <a:rPr lang="en-US" sz="1400" dirty="0">
                <a:solidFill>
                  <a:srgbClr val="FF0000"/>
                </a:solidFill>
              </a:rPr>
              <a:t>SAT (0.5, 1.0, 2.0)</a:t>
            </a:r>
          </a:p>
          <a:p>
            <a:r>
              <a:rPr lang="en-US" sz="1400" dirty="0"/>
              <a:t>Refresh rate (h)</a:t>
            </a:r>
          </a:p>
          <a:p>
            <a:pPr lvl="1"/>
            <a:r>
              <a:rPr lang="en-US" sz="1400" dirty="0"/>
              <a:t>OSCAR (1, 6, 12)</a:t>
            </a:r>
          </a:p>
          <a:p>
            <a:pPr lvl="1"/>
            <a:r>
              <a:rPr lang="en-US" sz="1400" dirty="0"/>
              <a:t>SPRWG IR (1, 3, 12)		</a:t>
            </a:r>
          </a:p>
          <a:p>
            <a:pPr lvl="1"/>
            <a:r>
              <a:rPr lang="en-US" sz="1400" dirty="0">
                <a:solidFill>
                  <a:srgbClr val="FF0000"/>
                </a:solidFill>
              </a:rPr>
              <a:t>SAT (0.5, 3, 12)</a:t>
            </a:r>
          </a:p>
          <a:p>
            <a:r>
              <a:rPr lang="en-US" sz="1400" dirty="0"/>
              <a:t>Latency (h)</a:t>
            </a:r>
          </a:p>
          <a:p>
            <a:pPr lvl="1"/>
            <a:r>
              <a:rPr lang="en-US" sz="1400" dirty="0"/>
              <a:t>OSCAR (6 min, 0.5, 6.0)</a:t>
            </a:r>
          </a:p>
          <a:p>
            <a:pPr lvl="1"/>
            <a:r>
              <a:rPr lang="en-US" sz="1400" dirty="0"/>
              <a:t>SPRWG IR (15 min, 1.0, 3.0)</a:t>
            </a:r>
          </a:p>
          <a:p>
            <a:pPr lvl="1"/>
            <a:r>
              <a:rPr lang="en-US" sz="1400" dirty="0">
                <a:solidFill>
                  <a:srgbClr val="FF0000"/>
                </a:solidFill>
              </a:rPr>
              <a:t>SAT (15 min, 1.0, 3.0)</a:t>
            </a:r>
            <a:endParaRPr lang="en-US" sz="1400" dirty="0"/>
          </a:p>
          <a:p>
            <a:endParaRPr lang="en-US" sz="1400" dirty="0"/>
          </a:p>
        </p:txBody>
      </p:sp>
      <p:sp>
        <p:nvSpPr>
          <p:cNvPr id="4" name="Slide Number Placeholder 3"/>
          <p:cNvSpPr>
            <a:spLocks noGrp="1"/>
          </p:cNvSpPr>
          <p:nvPr>
            <p:ph type="sldNum" sz="quarter" idx="12"/>
          </p:nvPr>
        </p:nvSpPr>
        <p:spPr/>
        <p:txBody>
          <a:bodyPr/>
          <a:lstStyle/>
          <a:p>
            <a:fld id="{7D7DBD7C-A45C-9646-A671-D1C5E89DFF57}" type="slidenum">
              <a:rPr lang="en-US" smtClean="0"/>
              <a:t>13</a:t>
            </a:fld>
            <a:endParaRPr lang="en-US"/>
          </a:p>
        </p:txBody>
      </p:sp>
    </p:spTree>
    <p:extLst>
      <p:ext uri="{BB962C8B-B14F-4D97-AF65-F5344CB8AC3E}">
        <p14:creationId xmlns:p14="http://schemas.microsoft.com/office/powerpoint/2010/main" val="324387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Relative Humidity Attributes</a:t>
            </a:r>
            <a:br>
              <a:rPr lang="en-US" b="1" dirty="0"/>
            </a:br>
            <a:r>
              <a:rPr lang="en-US" sz="2800" b="1" dirty="0"/>
              <a:t>OSCAR and </a:t>
            </a:r>
            <a:r>
              <a:rPr lang="en-US" sz="2800" b="1" dirty="0">
                <a:solidFill>
                  <a:srgbClr val="FF0000"/>
                </a:solidFill>
              </a:rPr>
              <a:t>suggested ASPEN values</a:t>
            </a:r>
          </a:p>
        </p:txBody>
      </p:sp>
      <p:sp>
        <p:nvSpPr>
          <p:cNvPr id="3" name="Content Placeholder 2"/>
          <p:cNvSpPr>
            <a:spLocks noGrp="1"/>
          </p:cNvSpPr>
          <p:nvPr>
            <p:ph idx="1"/>
          </p:nvPr>
        </p:nvSpPr>
        <p:spPr/>
        <p:txBody>
          <a:bodyPr>
            <a:normAutofit fontScale="70000" lnSpcReduction="20000"/>
          </a:bodyPr>
          <a:lstStyle/>
          <a:p>
            <a:r>
              <a:rPr lang="en-US" dirty="0" err="1"/>
              <a:t>Horiz</a:t>
            </a:r>
            <a:r>
              <a:rPr lang="en-US" dirty="0"/>
              <a:t> </a:t>
            </a:r>
            <a:r>
              <a:rPr lang="en-US" dirty="0" err="1"/>
              <a:t>resol</a:t>
            </a:r>
            <a:r>
              <a:rPr lang="en-US" dirty="0"/>
              <a:t> (km)</a:t>
            </a:r>
          </a:p>
          <a:p>
            <a:pPr lvl="1"/>
            <a:r>
              <a:rPr lang="en-US" dirty="0"/>
              <a:t>OSCAR q (15, 50, 250)  	</a:t>
            </a:r>
          </a:p>
          <a:p>
            <a:pPr lvl="1"/>
            <a:r>
              <a:rPr lang="en-US" dirty="0">
                <a:solidFill>
                  <a:srgbClr val="FF0000"/>
                </a:solidFill>
              </a:rPr>
              <a:t>SAT (1, 50, 100) same as temperature</a:t>
            </a:r>
          </a:p>
          <a:p>
            <a:r>
              <a:rPr lang="en-US" dirty="0"/>
              <a:t>Vertical resolution in troposphere (km)</a:t>
            </a:r>
          </a:p>
          <a:p>
            <a:pPr lvl="1"/>
            <a:r>
              <a:rPr lang="en-US" dirty="0"/>
              <a:t>OSCAR  (FT) (0.3, 0.5, 1.0)	</a:t>
            </a:r>
          </a:p>
          <a:p>
            <a:pPr lvl="1"/>
            <a:r>
              <a:rPr lang="en-US" dirty="0">
                <a:solidFill>
                  <a:srgbClr val="FF0000"/>
                </a:solidFill>
              </a:rPr>
              <a:t>SAT               (0.3, 1.0, 5.0 )</a:t>
            </a:r>
            <a:r>
              <a:rPr lang="en-US" dirty="0"/>
              <a:t> </a:t>
            </a:r>
          </a:p>
          <a:p>
            <a:r>
              <a:rPr lang="en-US" dirty="0"/>
              <a:t>Uncertainty (%) (Example: RH of 50% +/- 10% = RH in range 45% to 55%)</a:t>
            </a:r>
          </a:p>
          <a:p>
            <a:pPr lvl="1"/>
            <a:r>
              <a:rPr lang="en-US" dirty="0"/>
              <a:t>OSCAR q (2.0, 5.0, 10.0)	 </a:t>
            </a:r>
          </a:p>
          <a:p>
            <a:pPr lvl="1"/>
            <a:r>
              <a:rPr lang="en-US" dirty="0">
                <a:solidFill>
                  <a:srgbClr val="FF0000"/>
                </a:solidFill>
              </a:rPr>
              <a:t>SAT          (5.0, 10.0, 15.0)</a:t>
            </a:r>
            <a:endParaRPr lang="en-US" dirty="0"/>
          </a:p>
          <a:p>
            <a:r>
              <a:rPr lang="en-US" dirty="0"/>
              <a:t>Refresh rate (h)</a:t>
            </a:r>
          </a:p>
          <a:p>
            <a:pPr lvl="1"/>
            <a:r>
              <a:rPr lang="en-US" dirty="0"/>
              <a:t>OSCAR q (1, 6, 12)		</a:t>
            </a:r>
          </a:p>
          <a:p>
            <a:pPr lvl="1"/>
            <a:r>
              <a:rPr lang="en-US" dirty="0">
                <a:solidFill>
                  <a:srgbClr val="FF0000"/>
                </a:solidFill>
              </a:rPr>
              <a:t>SAT           (0.5, 3, 12) same as temperature</a:t>
            </a:r>
          </a:p>
          <a:p>
            <a:r>
              <a:rPr lang="en-US" dirty="0"/>
              <a:t>Latency (h)</a:t>
            </a:r>
          </a:p>
          <a:p>
            <a:pPr lvl="1"/>
            <a:r>
              <a:rPr lang="en-US" dirty="0"/>
              <a:t>OSCAR q (6 min, 0.5, 6.0)	</a:t>
            </a:r>
          </a:p>
          <a:p>
            <a:pPr lvl="1"/>
            <a:r>
              <a:rPr lang="en-US" dirty="0">
                <a:solidFill>
                  <a:srgbClr val="FF0000"/>
                </a:solidFill>
              </a:rPr>
              <a:t>SAT         (15 min, 1.0, 3.0) same as temperature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14</a:t>
            </a:fld>
            <a:endParaRPr lang="en-US"/>
          </a:p>
        </p:txBody>
      </p:sp>
    </p:spTree>
    <p:extLst>
      <p:ext uri="{BB962C8B-B14F-4D97-AF65-F5344CB8AC3E}">
        <p14:creationId xmlns:p14="http://schemas.microsoft.com/office/powerpoint/2010/main" val="2699337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Wind (vector wind </a:t>
            </a:r>
            <a:r>
              <a:rPr lang="en-US" b="1" dirty="0"/>
              <a:t>V</a:t>
            </a:r>
            <a:r>
              <a:rPr lang="en-US" dirty="0"/>
              <a:t>) Attributes</a:t>
            </a:r>
            <a:br>
              <a:rPr lang="en-US" b="1" dirty="0"/>
            </a:br>
            <a:r>
              <a:rPr lang="en-US" sz="2800" b="1" dirty="0"/>
              <a:t>OSCAR and </a:t>
            </a:r>
            <a:r>
              <a:rPr lang="en-US" sz="2800" b="1" dirty="0">
                <a:solidFill>
                  <a:srgbClr val="FF0000"/>
                </a:solidFill>
              </a:rPr>
              <a:t>ASPEN values</a:t>
            </a:r>
          </a:p>
        </p:txBody>
      </p:sp>
      <p:sp>
        <p:nvSpPr>
          <p:cNvPr id="3" name="Content Placeholder 2"/>
          <p:cNvSpPr>
            <a:spLocks noGrp="1"/>
          </p:cNvSpPr>
          <p:nvPr>
            <p:ph idx="1"/>
          </p:nvPr>
        </p:nvSpPr>
        <p:spPr/>
        <p:txBody>
          <a:bodyPr>
            <a:normAutofit fontScale="70000" lnSpcReduction="20000"/>
          </a:bodyPr>
          <a:lstStyle/>
          <a:p>
            <a:r>
              <a:rPr lang="en-US" dirty="0" err="1"/>
              <a:t>Horiz</a:t>
            </a:r>
            <a:r>
              <a:rPr lang="en-US" dirty="0"/>
              <a:t> </a:t>
            </a:r>
            <a:r>
              <a:rPr lang="en-US" dirty="0" err="1"/>
              <a:t>resol</a:t>
            </a:r>
            <a:r>
              <a:rPr lang="en-US" dirty="0"/>
              <a:t> (km)</a:t>
            </a:r>
          </a:p>
          <a:p>
            <a:pPr lvl="1"/>
            <a:r>
              <a:rPr lang="en-US" dirty="0"/>
              <a:t>OSCAR (15, 100, 500)  	</a:t>
            </a:r>
          </a:p>
          <a:p>
            <a:pPr lvl="1"/>
            <a:r>
              <a:rPr lang="en-US" dirty="0">
                <a:solidFill>
                  <a:srgbClr val="FF0000"/>
                </a:solidFill>
              </a:rPr>
              <a:t>SAT (1, 50, 100 ) same as temperature</a:t>
            </a:r>
          </a:p>
          <a:p>
            <a:r>
              <a:rPr lang="en-US" dirty="0"/>
              <a:t>Vertical resolution in troposphere (km)</a:t>
            </a:r>
          </a:p>
          <a:p>
            <a:pPr lvl="1"/>
            <a:r>
              <a:rPr lang="en-US" dirty="0"/>
              <a:t>OSCAR (FT) (0.5, 1.0, 3.0)	</a:t>
            </a:r>
          </a:p>
          <a:p>
            <a:pPr lvl="1"/>
            <a:r>
              <a:rPr lang="en-US" dirty="0">
                <a:solidFill>
                  <a:srgbClr val="FF0000"/>
                </a:solidFill>
              </a:rPr>
              <a:t>SAT (0.5, 1.0, 3.0)</a:t>
            </a:r>
          </a:p>
          <a:p>
            <a:r>
              <a:rPr lang="en-US" dirty="0"/>
              <a:t>Uncertainty </a:t>
            </a:r>
            <a:r>
              <a:rPr lang="en-US" dirty="0">
                <a:solidFill>
                  <a:srgbClr val="FF0000"/>
                </a:solidFill>
              </a:rPr>
              <a:t>(% or </a:t>
            </a:r>
            <a:r>
              <a:rPr lang="en-US" dirty="0"/>
              <a:t>m/s)</a:t>
            </a:r>
            <a:endParaRPr lang="en-US" dirty="0">
              <a:solidFill>
                <a:srgbClr val="FF0000"/>
              </a:solidFill>
            </a:endParaRPr>
          </a:p>
          <a:p>
            <a:pPr lvl="1"/>
            <a:r>
              <a:rPr lang="en-US" dirty="0"/>
              <a:t>OSCAR Free troposphere (1.0, 3.0, 8.0 m/s) 	</a:t>
            </a:r>
          </a:p>
          <a:p>
            <a:pPr lvl="1"/>
            <a:r>
              <a:rPr lang="en-US" dirty="0">
                <a:solidFill>
                  <a:srgbClr val="FF0000"/>
                </a:solidFill>
              </a:rPr>
              <a:t>SAT (5%, 10%, 20%) (correspond to 1 m/s, 2 m/s and 4 m/s for a typical tropospheric wind speed of 20 m/s)</a:t>
            </a:r>
          </a:p>
          <a:p>
            <a:r>
              <a:rPr lang="en-US" dirty="0"/>
              <a:t>Refresh rate (h) </a:t>
            </a:r>
          </a:p>
          <a:p>
            <a:pPr lvl="1"/>
            <a:r>
              <a:rPr lang="en-US" dirty="0"/>
              <a:t>OSCAR (1, 6, 12)		</a:t>
            </a:r>
          </a:p>
          <a:p>
            <a:pPr lvl="1"/>
            <a:r>
              <a:rPr lang="en-US" dirty="0">
                <a:solidFill>
                  <a:srgbClr val="FF0000"/>
                </a:solidFill>
              </a:rPr>
              <a:t>SAT (0.5, 3, 12) same as temperature</a:t>
            </a:r>
          </a:p>
          <a:p>
            <a:r>
              <a:rPr lang="en-US" dirty="0"/>
              <a:t>Latency (h)</a:t>
            </a:r>
          </a:p>
          <a:p>
            <a:pPr lvl="1"/>
            <a:r>
              <a:rPr lang="en-US" dirty="0"/>
              <a:t>OSCAR (6 min, 0.5, 6.0)	</a:t>
            </a:r>
          </a:p>
          <a:p>
            <a:pPr lvl="1"/>
            <a:r>
              <a:rPr lang="en-US" dirty="0">
                <a:solidFill>
                  <a:srgbClr val="FF0000"/>
                </a:solidFill>
              </a:rPr>
              <a:t>SAT (15 min, 1.0, 3.0 )</a:t>
            </a:r>
          </a:p>
        </p:txBody>
      </p:sp>
      <p:sp>
        <p:nvSpPr>
          <p:cNvPr id="4" name="Slide Number Placeholder 3"/>
          <p:cNvSpPr>
            <a:spLocks noGrp="1"/>
          </p:cNvSpPr>
          <p:nvPr>
            <p:ph type="sldNum" sz="quarter" idx="12"/>
          </p:nvPr>
        </p:nvSpPr>
        <p:spPr/>
        <p:txBody>
          <a:bodyPr/>
          <a:lstStyle/>
          <a:p>
            <a:fld id="{7D7DBD7C-A45C-9646-A671-D1C5E89DFF57}" type="slidenum">
              <a:rPr lang="en-US" smtClean="0"/>
              <a:t>15</a:t>
            </a:fld>
            <a:endParaRPr lang="en-US"/>
          </a:p>
        </p:txBody>
      </p:sp>
    </p:spTree>
    <p:extLst>
      <p:ext uri="{BB962C8B-B14F-4D97-AF65-F5344CB8AC3E}">
        <p14:creationId xmlns:p14="http://schemas.microsoft.com/office/powerpoint/2010/main" val="18384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F9464-13E1-F740-AA65-6430D29CF9B8}"/>
              </a:ext>
            </a:extLst>
          </p:cNvPr>
          <p:cNvSpPr>
            <a:spLocks noGrp="1"/>
          </p:cNvSpPr>
          <p:nvPr>
            <p:ph type="title"/>
          </p:nvPr>
        </p:nvSpPr>
        <p:spPr>
          <a:xfrm>
            <a:off x="740226" y="365125"/>
            <a:ext cx="10515600" cy="1325563"/>
          </a:xfrm>
        </p:spPr>
        <p:txBody>
          <a:bodyPr>
            <a:normAutofit/>
          </a:bodyPr>
          <a:lstStyle/>
          <a:p>
            <a:r>
              <a:rPr lang="en-US" sz="4800" dirty="0"/>
              <a:t>Attributes of other lower priority variables</a:t>
            </a:r>
          </a:p>
        </p:txBody>
      </p:sp>
      <p:sp>
        <p:nvSpPr>
          <p:cNvPr id="3" name="Content Placeholder 2">
            <a:extLst>
              <a:ext uri="{FF2B5EF4-FFF2-40B4-BE49-F238E27FC236}">
                <a16:creationId xmlns:a16="http://schemas.microsoft.com/office/drawing/2014/main" id="{D38BDAA1-86A6-4445-8A1C-6F06F5DF0512}"/>
              </a:ext>
            </a:extLst>
          </p:cNvPr>
          <p:cNvSpPr>
            <a:spLocks noGrp="1"/>
          </p:cNvSpPr>
          <p:nvPr>
            <p:ph idx="1"/>
          </p:nvPr>
        </p:nvSpPr>
        <p:spPr/>
        <p:txBody>
          <a:bodyPr>
            <a:normAutofit/>
          </a:bodyPr>
          <a:lstStyle/>
          <a:p>
            <a:r>
              <a:rPr lang="en-US" sz="3200" dirty="0"/>
              <a:t>We decided to leave previous values inserted by Ross Hoffman. Ross may make changes to make them consistent with our discussion. For example latency could be made the same for temperature, wind and humidity for all objectives.</a:t>
            </a:r>
          </a:p>
          <a:p>
            <a:r>
              <a:rPr lang="en-US" sz="3200" dirty="0"/>
              <a:t>Alternative: adopt OSCAR values for all of them. Would require significant effort, no time for this and not important at this stage.</a:t>
            </a:r>
          </a:p>
        </p:txBody>
      </p:sp>
      <p:sp>
        <p:nvSpPr>
          <p:cNvPr id="4" name="Slide Number Placeholder 3">
            <a:extLst>
              <a:ext uri="{FF2B5EF4-FFF2-40B4-BE49-F238E27FC236}">
                <a16:creationId xmlns:a16="http://schemas.microsoft.com/office/drawing/2014/main" id="{7FC010CE-F883-2B4F-989A-E28D025F7892}"/>
              </a:ext>
            </a:extLst>
          </p:cNvPr>
          <p:cNvSpPr>
            <a:spLocks noGrp="1"/>
          </p:cNvSpPr>
          <p:nvPr>
            <p:ph type="sldNum" sz="quarter" idx="12"/>
          </p:nvPr>
        </p:nvSpPr>
        <p:spPr/>
        <p:txBody>
          <a:bodyPr/>
          <a:lstStyle/>
          <a:p>
            <a:fld id="{7D7DBD7C-A45C-9646-A671-D1C5E89DFF57}" type="slidenum">
              <a:rPr lang="en-US" smtClean="0"/>
              <a:t>16</a:t>
            </a:fld>
            <a:endParaRPr lang="en-US"/>
          </a:p>
        </p:txBody>
      </p:sp>
    </p:spTree>
    <p:extLst>
      <p:ext uri="{BB962C8B-B14F-4D97-AF65-F5344CB8AC3E}">
        <p14:creationId xmlns:p14="http://schemas.microsoft.com/office/powerpoint/2010/main" val="3246543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D10E-093F-654A-93FA-C1EA5276C29C}"/>
              </a:ext>
            </a:extLst>
          </p:cNvPr>
          <p:cNvSpPr>
            <a:spLocks noGrp="1"/>
          </p:cNvSpPr>
          <p:nvPr>
            <p:ph type="title"/>
          </p:nvPr>
        </p:nvSpPr>
        <p:spPr/>
        <p:txBody>
          <a:bodyPr/>
          <a:lstStyle/>
          <a:p>
            <a:r>
              <a:rPr lang="en-US" dirty="0"/>
              <a:t>Extra slides (did not review with SAT)</a:t>
            </a:r>
          </a:p>
        </p:txBody>
      </p:sp>
      <p:sp>
        <p:nvSpPr>
          <p:cNvPr id="3" name="Slide Number Placeholder 2">
            <a:extLst>
              <a:ext uri="{FF2B5EF4-FFF2-40B4-BE49-F238E27FC236}">
                <a16:creationId xmlns:a16="http://schemas.microsoft.com/office/drawing/2014/main" id="{1926768B-E93A-554C-BE1B-D53AE42EC694}"/>
              </a:ext>
            </a:extLst>
          </p:cNvPr>
          <p:cNvSpPr>
            <a:spLocks noGrp="1"/>
          </p:cNvSpPr>
          <p:nvPr>
            <p:ph type="sldNum" sz="quarter" idx="12"/>
          </p:nvPr>
        </p:nvSpPr>
        <p:spPr/>
        <p:txBody>
          <a:bodyPr/>
          <a:lstStyle/>
          <a:p>
            <a:fld id="{7D7DBD7C-A45C-9646-A671-D1C5E89DFF57}" type="slidenum">
              <a:rPr lang="en-US" smtClean="0"/>
              <a:t>17</a:t>
            </a:fld>
            <a:endParaRPr lang="en-US"/>
          </a:p>
        </p:txBody>
      </p:sp>
    </p:spTree>
    <p:extLst>
      <p:ext uri="{BB962C8B-B14F-4D97-AF65-F5344CB8AC3E}">
        <p14:creationId xmlns:p14="http://schemas.microsoft.com/office/powerpoint/2010/main" val="704646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Attributes in ASPEN ARR Tables</a:t>
            </a:r>
            <a:br>
              <a:rPr lang="en-US" b="1" dirty="0"/>
            </a:br>
            <a:r>
              <a:rPr lang="en-US" b="1" dirty="0"/>
              <a:t>Redundant or technology dependent</a:t>
            </a:r>
            <a:br>
              <a:rPr lang="en-US" b="1" dirty="0"/>
            </a:br>
            <a:r>
              <a:rPr lang="en-US" sz="2700" b="1" dirty="0"/>
              <a:t>Will not specify in this study</a:t>
            </a:r>
          </a:p>
        </p:txBody>
      </p:sp>
      <p:sp>
        <p:nvSpPr>
          <p:cNvPr id="3" name="Content Placeholder 2"/>
          <p:cNvSpPr>
            <a:spLocks noGrp="1"/>
          </p:cNvSpPr>
          <p:nvPr>
            <p:ph idx="1"/>
          </p:nvPr>
        </p:nvSpPr>
        <p:spPr/>
        <p:txBody>
          <a:bodyPr>
            <a:normAutofit/>
          </a:bodyPr>
          <a:lstStyle/>
          <a:p>
            <a:r>
              <a:rPr lang="en-US" dirty="0"/>
              <a:t>Horizontal density-number of </a:t>
            </a:r>
            <a:r>
              <a:rPr lang="en-US" dirty="0" err="1"/>
              <a:t>obs</a:t>
            </a:r>
            <a:r>
              <a:rPr lang="en-US" dirty="0"/>
              <a:t> per 100x100 km box (redundant when geographic region and horizontal resolution are defined)</a:t>
            </a:r>
          </a:p>
          <a:p>
            <a:r>
              <a:rPr lang="en-US" dirty="0"/>
              <a:t>Robustness (number of satellites/instruments)—part of specific technological solution, a strategic objective.</a:t>
            </a:r>
          </a:p>
          <a:p>
            <a:r>
              <a:rPr lang="en-US" dirty="0"/>
              <a:t>Validity of range (high and low) (e.g. instrument valid over -20K to +20K)-a function of technology</a:t>
            </a:r>
          </a:p>
          <a:p>
            <a:r>
              <a:rPr lang="en-US" dirty="0"/>
              <a:t>Continuity-length of time available for calibration purposes, function of technology.</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18</a:t>
            </a:fld>
            <a:endParaRPr lang="en-US"/>
          </a:p>
        </p:txBody>
      </p:sp>
    </p:spTree>
    <p:extLst>
      <p:ext uri="{BB962C8B-B14F-4D97-AF65-F5344CB8AC3E}">
        <p14:creationId xmlns:p14="http://schemas.microsoft.com/office/powerpoint/2010/main" val="411297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Process</a:t>
            </a:r>
          </a:p>
        </p:txBody>
      </p:sp>
      <p:sp>
        <p:nvSpPr>
          <p:cNvPr id="3" name="Content Placeholder 2"/>
          <p:cNvSpPr>
            <a:spLocks noGrp="1"/>
          </p:cNvSpPr>
          <p:nvPr>
            <p:ph idx="1"/>
          </p:nvPr>
        </p:nvSpPr>
        <p:spPr>
          <a:xfrm>
            <a:off x="838200" y="1825625"/>
            <a:ext cx="10515600" cy="4895850"/>
          </a:xfrm>
        </p:spPr>
        <p:txBody>
          <a:bodyPr>
            <a:normAutofit/>
          </a:bodyPr>
          <a:lstStyle/>
          <a:p>
            <a:r>
              <a:rPr lang="en-US" dirty="0"/>
              <a:t>Subcommittee met for 1.5 hours on 31 Aug and again on 14 Sept 2021. Discussion via email throughout.</a:t>
            </a:r>
          </a:p>
          <a:p>
            <a:r>
              <a:rPr lang="en-US" dirty="0"/>
              <a:t>Started with Priorities Table</a:t>
            </a:r>
          </a:p>
          <a:p>
            <a:pPr lvl="1"/>
            <a:r>
              <a:rPr lang="en-US" dirty="0"/>
              <a:t>Overall priorities of variables (e.g. temperature, water vapor, winds)</a:t>
            </a:r>
          </a:p>
          <a:p>
            <a:pPr lvl="1"/>
            <a:r>
              <a:rPr lang="en-US" dirty="0"/>
              <a:t>For each objective, a range of performance attributes (low, medium, high)</a:t>
            </a:r>
          </a:p>
          <a:p>
            <a:pPr lvl="1"/>
            <a:r>
              <a:rPr lang="en-US" dirty="0"/>
              <a:t>To be done later: For each objective, the relative priority of attributes (e.g. global coverage, horizontal resolution, uncertainty).</a:t>
            </a:r>
          </a:p>
          <a:p>
            <a:r>
              <a:rPr lang="en-US" dirty="0"/>
              <a:t>This brief study is a test of the process and ASPEN, and will be reviewed by the full SAT. No need to be precise. A reasonable “first cut” is fine. Error bars of +/- 25% on our numbers.</a:t>
            </a:r>
          </a:p>
          <a:p>
            <a:r>
              <a:rPr lang="en-US" dirty="0"/>
              <a:t>Discussed with SAT on 20 September and revised slightly afterwards</a:t>
            </a:r>
          </a:p>
        </p:txBody>
      </p:sp>
      <p:sp>
        <p:nvSpPr>
          <p:cNvPr id="4" name="Slide Number Placeholder 3"/>
          <p:cNvSpPr>
            <a:spLocks noGrp="1"/>
          </p:cNvSpPr>
          <p:nvPr>
            <p:ph type="sldNum" sz="quarter" idx="12"/>
          </p:nvPr>
        </p:nvSpPr>
        <p:spPr/>
        <p:txBody>
          <a:bodyPr/>
          <a:lstStyle/>
          <a:p>
            <a:fld id="{7D7DBD7C-A45C-9646-A671-D1C5E89DFF57}" type="slidenum">
              <a:rPr lang="en-US" smtClean="0"/>
              <a:t>19</a:t>
            </a:fld>
            <a:endParaRPr lang="en-US"/>
          </a:p>
        </p:txBody>
      </p:sp>
    </p:spTree>
    <p:extLst>
      <p:ext uri="{BB962C8B-B14F-4D97-AF65-F5344CB8AC3E}">
        <p14:creationId xmlns:p14="http://schemas.microsoft.com/office/powerpoint/2010/main" val="88972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Tasks </a:t>
            </a:r>
          </a:p>
        </p:txBody>
      </p:sp>
      <p:sp>
        <p:nvSpPr>
          <p:cNvPr id="3" name="Content Placeholder 2"/>
          <p:cNvSpPr>
            <a:spLocks noGrp="1"/>
          </p:cNvSpPr>
          <p:nvPr>
            <p:ph idx="1"/>
          </p:nvPr>
        </p:nvSpPr>
        <p:spPr>
          <a:xfrm>
            <a:off x="838200" y="1825625"/>
            <a:ext cx="10515600" cy="3403921"/>
          </a:xfrm>
        </p:spPr>
        <p:txBody>
          <a:bodyPr>
            <a:normAutofit fontScale="92500" lnSpcReduction="10000"/>
          </a:bodyPr>
          <a:lstStyle/>
          <a:p>
            <a:r>
              <a:rPr lang="en-US" dirty="0"/>
              <a:t>Which objectives (variables) and attributes are most important for global NWP in the 2030 time frame? A baseline for Monte-Carlo experiments or modified for another date (e.g. 2050).</a:t>
            </a:r>
          </a:p>
          <a:p>
            <a:r>
              <a:rPr lang="en-US" dirty="0"/>
              <a:t>What are realistic</a:t>
            </a:r>
            <a:r>
              <a:rPr lang="en-US" baseline="30000" dirty="0"/>
              <a:t>1</a:t>
            </a:r>
            <a:r>
              <a:rPr lang="en-US" dirty="0"/>
              <a:t> ranges for the attributes (accuracy, resolution, etc.) for these objectives? Prepare for NOAA Program Level Requirements (PLR).</a:t>
            </a:r>
          </a:p>
          <a:p>
            <a:r>
              <a:rPr lang="en-US" dirty="0"/>
              <a:t>Update draft values in ASPEN Application Requirements Ranges (ARR) and Application Technical Priorities (ATP) Tables. </a:t>
            </a:r>
          </a:p>
          <a:p>
            <a:r>
              <a:rPr lang="en-US" dirty="0"/>
              <a:t>Suggest modifications to ASPEN Requirements table (ARR). The most important aspect of this study!</a:t>
            </a:r>
          </a:p>
          <a:p>
            <a:pPr marL="0" indent="0">
              <a:buNone/>
            </a:pPr>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2</a:t>
            </a:fld>
            <a:endParaRPr lang="en-US"/>
          </a:p>
        </p:txBody>
      </p:sp>
      <p:sp>
        <p:nvSpPr>
          <p:cNvPr id="5" name="TextBox 4">
            <a:extLst>
              <a:ext uri="{FF2B5EF4-FFF2-40B4-BE49-F238E27FC236}">
                <a16:creationId xmlns:a16="http://schemas.microsoft.com/office/drawing/2014/main" id="{56D69500-C1E8-5B4C-8DB0-55953CEE52D9}"/>
              </a:ext>
            </a:extLst>
          </p:cNvPr>
          <p:cNvSpPr txBox="1"/>
          <p:nvPr/>
        </p:nvSpPr>
        <p:spPr>
          <a:xfrm>
            <a:off x="4134258" y="5688386"/>
            <a:ext cx="6495176" cy="646331"/>
          </a:xfrm>
          <a:prstGeom prst="rect">
            <a:avLst/>
          </a:prstGeom>
          <a:noFill/>
        </p:spPr>
        <p:txBody>
          <a:bodyPr wrap="none" rtlCol="0">
            <a:spAutoFit/>
          </a:bodyPr>
          <a:lstStyle/>
          <a:p>
            <a:r>
              <a:rPr lang="en-US" baseline="30000" dirty="0"/>
              <a:t>1</a:t>
            </a:r>
            <a:r>
              <a:rPr lang="en-US" dirty="0"/>
              <a:t> The middle range of performance (Expected) should be possible</a:t>
            </a:r>
          </a:p>
          <a:p>
            <a:r>
              <a:rPr lang="en-US" dirty="0"/>
              <a:t>and affordable by 2030. The top end “best case” may be “blue sky.”</a:t>
            </a:r>
            <a:endParaRPr lang="en-US" baseline="30000" dirty="0"/>
          </a:p>
        </p:txBody>
      </p:sp>
    </p:spTree>
    <p:extLst>
      <p:ext uri="{BB962C8B-B14F-4D97-AF65-F5344CB8AC3E}">
        <p14:creationId xmlns:p14="http://schemas.microsoft.com/office/powerpoint/2010/main" val="163104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 already know a lot!</a:t>
            </a:r>
          </a:p>
        </p:txBody>
      </p:sp>
      <p:sp>
        <p:nvSpPr>
          <p:cNvPr id="3" name="Content Placeholder 2"/>
          <p:cNvSpPr>
            <a:spLocks noGrp="1"/>
          </p:cNvSpPr>
          <p:nvPr>
            <p:ph idx="1"/>
          </p:nvPr>
        </p:nvSpPr>
        <p:spPr/>
        <p:txBody>
          <a:bodyPr>
            <a:normAutofit fontScale="70000" lnSpcReduction="20000"/>
          </a:bodyPr>
          <a:lstStyle/>
          <a:p>
            <a:endParaRPr lang="en-US" dirty="0"/>
          </a:p>
          <a:p>
            <a:r>
              <a:rPr lang="en-US" dirty="0"/>
              <a:t>Previous studies on requirements and priorities</a:t>
            </a:r>
          </a:p>
          <a:p>
            <a:pPr lvl="1"/>
            <a:r>
              <a:rPr lang="en-US" dirty="0"/>
              <a:t>WMO OSCAR </a:t>
            </a:r>
            <a:r>
              <a:rPr lang="en-US" u="sng" dirty="0">
                <a:hlinkClick r:id="rId2"/>
              </a:rPr>
              <a:t>https://space.oscar.wmo.int/requirements</a:t>
            </a:r>
            <a:r>
              <a:rPr lang="en-US" dirty="0"/>
              <a:t> </a:t>
            </a:r>
          </a:p>
          <a:p>
            <a:pPr lvl="1"/>
            <a:r>
              <a:rPr lang="en-US" dirty="0"/>
              <a:t>NOAA-TPIO COURL </a:t>
            </a:r>
            <a:r>
              <a:rPr lang="en-US" u="sng" dirty="0">
                <a:hlinkClick r:id="rId3"/>
              </a:rPr>
              <a:t>https://nosc.noaa.gov/tpio/main/aboutrap.html</a:t>
            </a:r>
            <a:r>
              <a:rPr lang="en-US" dirty="0"/>
              <a:t> </a:t>
            </a:r>
          </a:p>
          <a:p>
            <a:pPr lvl="1"/>
            <a:r>
              <a:rPr lang="en-US" dirty="0"/>
              <a:t>NSOSA-SPRWG </a:t>
            </a:r>
            <a:r>
              <a:rPr lang="en-US" dirty="0">
                <a:hlinkClick r:id="rId4"/>
              </a:rPr>
              <a:t>https://doi.org/10.1175/BAMS-D-18-0180.1</a:t>
            </a:r>
            <a:endParaRPr lang="en-US" dirty="0"/>
          </a:p>
          <a:p>
            <a:pPr lvl="1"/>
            <a:r>
              <a:rPr lang="en-US" dirty="0"/>
              <a:t>WMO WIGOS Space Vision 2040 (2019) and WMO Rolling Review of Requirements</a:t>
            </a:r>
          </a:p>
          <a:p>
            <a:r>
              <a:rPr lang="en-US" dirty="0"/>
              <a:t>OSEs, OSSES, and FSOI impact studies by independent centers</a:t>
            </a:r>
          </a:p>
          <a:p>
            <a:r>
              <a:rPr lang="en-US" dirty="0"/>
              <a:t>Surface pressure and 3D (X,Y,Z) observations of temperature, water vapor and winds are most important in today’s models.</a:t>
            </a:r>
          </a:p>
          <a:p>
            <a:r>
              <a:rPr lang="en-US" dirty="0"/>
              <a:t>But other observations are still essential- sea surface temperature, sea ice, …….</a:t>
            </a:r>
          </a:p>
          <a:p>
            <a:r>
              <a:rPr lang="en-US" dirty="0"/>
              <a:t>Most important: a balance of observation types is needed, and there is a current imbalance, so that the greatest priority for improvement is wind observations.</a:t>
            </a:r>
          </a:p>
          <a:p>
            <a:r>
              <a:rPr lang="en-US" dirty="0"/>
              <a:t>My presentation at the Sept. 23 SAT meeting gives details-available on the SAT shared Drive or from me. The ECMWF annual seminars 13-17 Sept 2021 also have a lot of valuable up-to-date information on impacts.</a:t>
            </a:r>
          </a:p>
          <a:p>
            <a:endParaRPr lang="en-US" dirty="0"/>
          </a:p>
          <a:p>
            <a:pPr marL="0" lv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20</a:t>
            </a:fld>
            <a:endParaRPr lang="en-US"/>
          </a:p>
        </p:txBody>
      </p:sp>
    </p:spTree>
    <p:extLst>
      <p:ext uri="{BB962C8B-B14F-4D97-AF65-F5344CB8AC3E}">
        <p14:creationId xmlns:p14="http://schemas.microsoft.com/office/powerpoint/2010/main" val="2340322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EDB1-4387-CF44-A039-2D54DD6B0B45}"/>
              </a:ext>
            </a:extLst>
          </p:cNvPr>
          <p:cNvSpPr>
            <a:spLocks noGrp="1"/>
          </p:cNvSpPr>
          <p:nvPr>
            <p:ph type="title"/>
          </p:nvPr>
        </p:nvSpPr>
        <p:spPr>
          <a:xfrm>
            <a:off x="729461" y="365125"/>
            <a:ext cx="10881189" cy="1325563"/>
          </a:xfrm>
        </p:spPr>
        <p:txBody>
          <a:bodyPr/>
          <a:lstStyle/>
          <a:p>
            <a:pPr algn="ctr"/>
            <a:r>
              <a:rPr lang="en-US" dirty="0"/>
              <a:t>Horizontal resolution, </a:t>
            </a:r>
            <a:r>
              <a:rPr lang="en-US" dirty="0" err="1"/>
              <a:t>obs</a:t>
            </a:r>
            <a:r>
              <a:rPr lang="en-US" dirty="0"/>
              <a:t> density and number</a:t>
            </a:r>
            <a:br>
              <a:rPr lang="en-US" dirty="0"/>
            </a:br>
            <a:r>
              <a:rPr lang="en-US" dirty="0"/>
              <a:t>N</a:t>
            </a:r>
            <a:r>
              <a:rPr lang="en-US" baseline="-25000" dirty="0"/>
              <a:t>H</a:t>
            </a:r>
            <a:r>
              <a:rPr lang="en-US" dirty="0"/>
              <a:t>=10</a:t>
            </a:r>
            <a:r>
              <a:rPr lang="en-US" baseline="30000" dirty="0"/>
              <a:t>4</a:t>
            </a:r>
            <a:r>
              <a:rPr lang="en-US" dirty="0"/>
              <a:t>/DX</a:t>
            </a:r>
            <a:r>
              <a:rPr lang="en-US" baseline="30000" dirty="0"/>
              <a:t>2</a:t>
            </a:r>
            <a:r>
              <a:rPr lang="en-US" dirty="0"/>
              <a:t> for global coverage</a:t>
            </a:r>
          </a:p>
        </p:txBody>
      </p:sp>
      <p:sp>
        <p:nvSpPr>
          <p:cNvPr id="3" name="Slide Number Placeholder 2">
            <a:extLst>
              <a:ext uri="{FF2B5EF4-FFF2-40B4-BE49-F238E27FC236}">
                <a16:creationId xmlns:a16="http://schemas.microsoft.com/office/drawing/2014/main" id="{1887CC1B-C99A-A340-9AED-3ADDC971ABFA}"/>
              </a:ext>
            </a:extLst>
          </p:cNvPr>
          <p:cNvSpPr>
            <a:spLocks noGrp="1"/>
          </p:cNvSpPr>
          <p:nvPr>
            <p:ph type="sldNum" sz="quarter" idx="12"/>
          </p:nvPr>
        </p:nvSpPr>
        <p:spPr/>
        <p:txBody>
          <a:bodyPr/>
          <a:lstStyle/>
          <a:p>
            <a:fld id="{7D7DBD7C-A45C-9646-A671-D1C5E89DFF57}" type="slidenum">
              <a:rPr lang="en-US" smtClean="0"/>
              <a:t>21</a:t>
            </a:fld>
            <a:endParaRPr lang="en-US"/>
          </a:p>
        </p:txBody>
      </p:sp>
      <p:sp>
        <p:nvSpPr>
          <p:cNvPr id="4" name="TextBox 3">
            <a:extLst>
              <a:ext uri="{FF2B5EF4-FFF2-40B4-BE49-F238E27FC236}">
                <a16:creationId xmlns:a16="http://schemas.microsoft.com/office/drawing/2014/main" id="{A97BE41E-E140-DC42-B68D-A48B65E1E6BB}"/>
              </a:ext>
            </a:extLst>
          </p:cNvPr>
          <p:cNvSpPr txBox="1"/>
          <p:nvPr/>
        </p:nvSpPr>
        <p:spPr>
          <a:xfrm>
            <a:off x="1273996" y="1849354"/>
            <a:ext cx="10418493" cy="3693319"/>
          </a:xfrm>
          <a:prstGeom prst="rect">
            <a:avLst/>
          </a:prstGeom>
          <a:noFill/>
        </p:spPr>
        <p:txBody>
          <a:bodyPr wrap="none" rtlCol="0">
            <a:spAutoFit/>
          </a:bodyPr>
          <a:lstStyle/>
          <a:p>
            <a:r>
              <a:rPr lang="en-US" dirty="0"/>
              <a:t>DX (km)		N</a:t>
            </a:r>
            <a:r>
              <a:rPr lang="en-US" baseline="-25000" dirty="0"/>
              <a:t>H</a:t>
            </a:r>
            <a:r>
              <a:rPr lang="en-US" dirty="0"/>
              <a:t> (number of </a:t>
            </a:r>
            <a:r>
              <a:rPr lang="en-US" dirty="0" err="1"/>
              <a:t>obs</a:t>
            </a:r>
            <a:r>
              <a:rPr lang="en-US" dirty="0"/>
              <a:t> per		Total number of </a:t>
            </a:r>
            <a:r>
              <a:rPr lang="en-US" dirty="0" err="1"/>
              <a:t>obs</a:t>
            </a:r>
            <a:r>
              <a:rPr lang="en-US" dirty="0"/>
              <a:t> for</a:t>
            </a:r>
          </a:p>
          <a:p>
            <a:r>
              <a:rPr lang="en-US" dirty="0"/>
              <a:t>		100x100 km box)			global coverage (5.1x10</a:t>
            </a:r>
            <a:r>
              <a:rPr lang="en-US" baseline="30000" dirty="0"/>
              <a:t>4</a:t>
            </a:r>
            <a:r>
              <a:rPr lang="en-US" dirty="0"/>
              <a:t>N)</a:t>
            </a:r>
          </a:p>
          <a:p>
            <a:r>
              <a:rPr lang="en-US" dirty="0"/>
              <a:t>							 </a:t>
            </a:r>
          </a:p>
          <a:p>
            <a:r>
              <a:rPr lang="en-US" dirty="0"/>
              <a:t>500			0.04				2040</a:t>
            </a:r>
          </a:p>
          <a:p>
            <a:r>
              <a:rPr lang="en-US" dirty="0"/>
              <a:t>250			0.16				8160</a:t>
            </a:r>
          </a:p>
          <a:p>
            <a:r>
              <a:rPr lang="en-US" dirty="0"/>
              <a:t>100			1				51 x10</a:t>
            </a:r>
            <a:r>
              <a:rPr lang="en-US" baseline="30000" dirty="0"/>
              <a:t>3</a:t>
            </a:r>
            <a:r>
              <a:rPr lang="en-US" dirty="0"/>
              <a:t> </a:t>
            </a:r>
          </a:p>
          <a:p>
            <a:r>
              <a:rPr lang="en-US" dirty="0"/>
              <a:t>50			4				204 x10</a:t>
            </a:r>
            <a:r>
              <a:rPr lang="en-US" baseline="30000" dirty="0"/>
              <a:t>3</a:t>
            </a:r>
            <a:r>
              <a:rPr lang="en-US" dirty="0"/>
              <a:t> </a:t>
            </a:r>
          </a:p>
          <a:p>
            <a:r>
              <a:rPr lang="en-US" dirty="0"/>
              <a:t>25			16				816 x10</a:t>
            </a:r>
            <a:r>
              <a:rPr lang="en-US" baseline="30000" dirty="0"/>
              <a:t>3</a:t>
            </a:r>
            <a:r>
              <a:rPr lang="en-US" dirty="0"/>
              <a:t> </a:t>
            </a:r>
          </a:p>
          <a:p>
            <a:r>
              <a:rPr lang="en-US" dirty="0"/>
              <a:t>10			100				5100 x10</a:t>
            </a:r>
            <a:r>
              <a:rPr lang="en-US" baseline="30000" dirty="0"/>
              <a:t>3</a:t>
            </a:r>
            <a:r>
              <a:rPr lang="en-US" dirty="0"/>
              <a:t> </a:t>
            </a:r>
          </a:p>
          <a:p>
            <a:r>
              <a:rPr lang="en-US" dirty="0"/>
              <a:t>5			400				20,400 x10</a:t>
            </a:r>
            <a:r>
              <a:rPr lang="en-US" baseline="30000" dirty="0"/>
              <a:t>3</a:t>
            </a:r>
            <a:r>
              <a:rPr lang="en-US" dirty="0"/>
              <a:t> </a:t>
            </a:r>
          </a:p>
          <a:p>
            <a:r>
              <a:rPr lang="en-US" dirty="0"/>
              <a:t>2			2,500				127,500 x10</a:t>
            </a:r>
            <a:r>
              <a:rPr lang="en-US" baseline="30000" dirty="0"/>
              <a:t>3</a:t>
            </a:r>
            <a:r>
              <a:rPr lang="en-US" dirty="0"/>
              <a:t> </a:t>
            </a:r>
          </a:p>
          <a:p>
            <a:r>
              <a:rPr lang="en-US" dirty="0"/>
              <a:t>1			10,000				510,000 x10</a:t>
            </a:r>
            <a:r>
              <a:rPr lang="en-US" baseline="30000" dirty="0"/>
              <a:t>3</a:t>
            </a:r>
            <a:r>
              <a:rPr lang="en-US" dirty="0"/>
              <a:t>  (510 million observations)</a:t>
            </a:r>
            <a:r>
              <a:rPr lang="en-US" baseline="30000" dirty="0"/>
              <a:t>1</a:t>
            </a:r>
            <a:endParaRPr lang="en-US" dirty="0"/>
          </a:p>
          <a:p>
            <a:endParaRPr lang="en-US" dirty="0"/>
          </a:p>
        </p:txBody>
      </p:sp>
      <p:sp>
        <p:nvSpPr>
          <p:cNvPr id="5" name="TextBox 4">
            <a:extLst>
              <a:ext uri="{FF2B5EF4-FFF2-40B4-BE49-F238E27FC236}">
                <a16:creationId xmlns:a16="http://schemas.microsoft.com/office/drawing/2014/main" id="{A142A802-5711-5641-83A6-6098B42F8CD5}"/>
              </a:ext>
            </a:extLst>
          </p:cNvPr>
          <p:cNvSpPr txBox="1"/>
          <p:nvPr/>
        </p:nvSpPr>
        <p:spPr>
          <a:xfrm>
            <a:off x="4849402" y="5825447"/>
            <a:ext cx="6726393" cy="923330"/>
          </a:xfrm>
          <a:prstGeom prst="rect">
            <a:avLst/>
          </a:prstGeom>
          <a:noFill/>
        </p:spPr>
        <p:txBody>
          <a:bodyPr wrap="none" rtlCol="0">
            <a:spAutoFit/>
          </a:bodyPr>
          <a:lstStyle/>
          <a:p>
            <a:r>
              <a:rPr lang="en-US" baseline="30000" dirty="0"/>
              <a:t>1</a:t>
            </a:r>
            <a:r>
              <a:rPr lang="en-US" dirty="0"/>
              <a:t>This is one level only. For a vertical resolution of 250 m over 0-25 km </a:t>
            </a:r>
          </a:p>
          <a:p>
            <a:r>
              <a:rPr lang="en-US" dirty="0"/>
              <a:t>(100 levels) this would be 51,000 million. For comparison, ERA5 </a:t>
            </a:r>
          </a:p>
          <a:p>
            <a:r>
              <a:rPr lang="en-US" dirty="0"/>
              <a:t>assimilates about 25 million </a:t>
            </a:r>
            <a:r>
              <a:rPr lang="en-US" dirty="0" err="1"/>
              <a:t>obs</a:t>
            </a:r>
            <a:r>
              <a:rPr lang="en-US" dirty="0"/>
              <a:t>/per day.</a:t>
            </a:r>
          </a:p>
        </p:txBody>
      </p:sp>
    </p:spTree>
    <p:extLst>
      <p:ext uri="{BB962C8B-B14F-4D97-AF65-F5344CB8AC3E}">
        <p14:creationId xmlns:p14="http://schemas.microsoft.com/office/powerpoint/2010/main" val="600860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Implications of horizontal resolution </a:t>
            </a:r>
          </a:p>
        </p:txBody>
      </p:sp>
      <p:sp>
        <p:nvSpPr>
          <p:cNvPr id="3" name="Content Placeholder 2"/>
          <p:cNvSpPr>
            <a:spLocks noGrp="1"/>
          </p:cNvSpPr>
          <p:nvPr>
            <p:ph idx="1"/>
          </p:nvPr>
        </p:nvSpPr>
        <p:spPr/>
        <p:txBody>
          <a:bodyPr>
            <a:normAutofit/>
          </a:bodyPr>
          <a:lstStyle/>
          <a:p>
            <a:r>
              <a:rPr lang="en-US" dirty="0"/>
              <a:t>Rapid increase in number of </a:t>
            </a:r>
            <a:r>
              <a:rPr lang="en-US" dirty="0" err="1"/>
              <a:t>obs</a:t>
            </a:r>
            <a:r>
              <a:rPr lang="en-US" dirty="0"/>
              <a:t> as horizontal resolution increases</a:t>
            </a:r>
          </a:p>
          <a:p>
            <a:r>
              <a:rPr lang="en-US" dirty="0"/>
              <a:t>Costs ($) –more sensors/satellites needed as DX decreases.</a:t>
            </a:r>
          </a:p>
          <a:p>
            <a:r>
              <a:rPr lang="en-US" dirty="0"/>
              <a:t>Cost in processing, communication</a:t>
            </a:r>
          </a:p>
          <a:p>
            <a:r>
              <a:rPr lang="en-US" dirty="0"/>
              <a:t>SNR-as scale decreases, so does signal-amplitude of very short waves smaller than amplitude of medium- and larger-scale waves, requires smaller uncertainties.</a:t>
            </a:r>
          </a:p>
          <a:p>
            <a:r>
              <a:rPr lang="en-US" dirty="0"/>
              <a:t>Time scale of small-scale features decreases, requires faster update rates and lower latency</a:t>
            </a:r>
          </a:p>
          <a:p>
            <a:pPr lvl="1"/>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22</a:t>
            </a:fld>
            <a:endParaRPr lang="en-US"/>
          </a:p>
        </p:txBody>
      </p:sp>
    </p:spTree>
    <p:extLst>
      <p:ext uri="{BB962C8B-B14F-4D97-AF65-F5344CB8AC3E}">
        <p14:creationId xmlns:p14="http://schemas.microsoft.com/office/powerpoint/2010/main" val="240115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3BD293-ABA4-5A4A-8AB0-B03345BBF0A3}"/>
              </a:ext>
            </a:extLst>
          </p:cNvPr>
          <p:cNvSpPr>
            <a:spLocks noGrp="1"/>
          </p:cNvSpPr>
          <p:nvPr>
            <p:ph type="sldNum" sz="quarter" idx="12"/>
          </p:nvPr>
        </p:nvSpPr>
        <p:spPr/>
        <p:txBody>
          <a:bodyPr/>
          <a:lstStyle/>
          <a:p>
            <a:fld id="{7D7DBD7C-A45C-9646-A671-D1C5E89DFF57}" type="slidenum">
              <a:rPr lang="en-US" smtClean="0"/>
              <a:t>23</a:t>
            </a:fld>
            <a:endParaRPr lang="en-US"/>
          </a:p>
        </p:txBody>
      </p:sp>
      <p:pic>
        <p:nvPicPr>
          <p:cNvPr id="4" name="Picture 3">
            <a:extLst>
              <a:ext uri="{FF2B5EF4-FFF2-40B4-BE49-F238E27FC236}">
                <a16:creationId xmlns:a16="http://schemas.microsoft.com/office/drawing/2014/main" id="{0F9FE7E7-2EE8-4E49-BDDE-88D9D95BB5E7}"/>
              </a:ext>
            </a:extLst>
          </p:cNvPr>
          <p:cNvPicPr>
            <a:picLocks noChangeAspect="1"/>
          </p:cNvPicPr>
          <p:nvPr/>
        </p:nvPicPr>
        <p:blipFill>
          <a:blip r:embed="rId2"/>
          <a:stretch>
            <a:fillRect/>
          </a:stretch>
        </p:blipFill>
        <p:spPr>
          <a:xfrm>
            <a:off x="0" y="254182"/>
            <a:ext cx="12192000" cy="6349636"/>
          </a:xfrm>
          <a:prstGeom prst="rect">
            <a:avLst/>
          </a:prstGeom>
        </p:spPr>
      </p:pic>
      <p:sp>
        <p:nvSpPr>
          <p:cNvPr id="5" name="TextBox 4">
            <a:extLst>
              <a:ext uri="{FF2B5EF4-FFF2-40B4-BE49-F238E27FC236}">
                <a16:creationId xmlns:a16="http://schemas.microsoft.com/office/drawing/2014/main" id="{339E4AFA-56C6-D34D-AA45-DAA0A1847CC4}"/>
              </a:ext>
            </a:extLst>
          </p:cNvPr>
          <p:cNvSpPr txBox="1"/>
          <p:nvPr/>
        </p:nvSpPr>
        <p:spPr>
          <a:xfrm>
            <a:off x="41098" y="3277456"/>
            <a:ext cx="2876763" cy="1384995"/>
          </a:xfrm>
          <a:prstGeom prst="rect">
            <a:avLst/>
          </a:prstGeom>
          <a:solidFill>
            <a:schemeClr val="accent3">
              <a:lumMod val="20000"/>
              <a:lumOff val="80000"/>
            </a:schemeClr>
          </a:solidFill>
        </p:spPr>
        <p:txBody>
          <a:bodyPr wrap="square" rtlCol="0">
            <a:spAutoFit/>
          </a:bodyPr>
          <a:lstStyle/>
          <a:p>
            <a:r>
              <a:rPr lang="en-US" sz="1200" dirty="0"/>
              <a:t>“Impact of assimilating land observations </a:t>
            </a:r>
          </a:p>
          <a:p>
            <a:r>
              <a:rPr lang="en-US" sz="1200" dirty="0"/>
              <a:t>on forecast skill in NWP systems is often</a:t>
            </a:r>
          </a:p>
          <a:p>
            <a:r>
              <a:rPr lang="en-US" sz="1200" dirty="0"/>
              <a:t> positive, but very small (e.g., Draper et al., 2012, Rodriguez-Fernandez et al. 2019, Carrera et al., </a:t>
            </a:r>
          </a:p>
          <a:p>
            <a:r>
              <a:rPr lang="en-US" sz="1200" dirty="0" err="1"/>
              <a:t>Reichle</a:t>
            </a:r>
            <a:r>
              <a:rPr lang="en-US" sz="1200" dirty="0"/>
              <a:t> et al. in review</a:t>
            </a:r>
            <a:r>
              <a:rPr lang="en-US" sz="1200"/>
              <a:t>) ”</a:t>
            </a:r>
            <a:endParaRPr lang="en-US" sz="1200" dirty="0"/>
          </a:p>
          <a:p>
            <a:endParaRPr lang="en-US" sz="1200" dirty="0"/>
          </a:p>
        </p:txBody>
      </p:sp>
    </p:spTree>
    <p:extLst>
      <p:ext uri="{BB962C8B-B14F-4D97-AF65-F5344CB8AC3E}">
        <p14:creationId xmlns:p14="http://schemas.microsoft.com/office/powerpoint/2010/main" val="1389233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4A04B4-9A29-3B4F-B983-B6ADD8B1F856}"/>
              </a:ext>
            </a:extLst>
          </p:cNvPr>
          <p:cNvSpPr>
            <a:spLocks noGrp="1"/>
          </p:cNvSpPr>
          <p:nvPr>
            <p:ph type="sldNum" sz="quarter" idx="12"/>
          </p:nvPr>
        </p:nvSpPr>
        <p:spPr/>
        <p:txBody>
          <a:bodyPr/>
          <a:lstStyle/>
          <a:p>
            <a:fld id="{7D7DBD7C-A45C-9646-A671-D1C5E89DFF57}" type="slidenum">
              <a:rPr lang="en-US" smtClean="0"/>
              <a:t>24</a:t>
            </a:fld>
            <a:endParaRPr lang="en-US"/>
          </a:p>
        </p:txBody>
      </p:sp>
      <p:sp>
        <p:nvSpPr>
          <p:cNvPr id="3" name="Rectangle 2">
            <a:extLst>
              <a:ext uri="{FF2B5EF4-FFF2-40B4-BE49-F238E27FC236}">
                <a16:creationId xmlns:a16="http://schemas.microsoft.com/office/drawing/2014/main" id="{2230E59B-EE59-7142-B89D-B8BCF6783290}"/>
              </a:ext>
            </a:extLst>
          </p:cNvPr>
          <p:cNvSpPr/>
          <p:nvPr/>
        </p:nvSpPr>
        <p:spPr>
          <a:xfrm>
            <a:off x="996593" y="1720840"/>
            <a:ext cx="10633753" cy="3970318"/>
          </a:xfrm>
          <a:prstGeom prst="rect">
            <a:avLst/>
          </a:prstGeom>
        </p:spPr>
        <p:txBody>
          <a:bodyPr wrap="square">
            <a:spAutoFit/>
          </a:bodyPr>
          <a:lstStyle/>
          <a:p>
            <a:r>
              <a:rPr lang="en-US" dirty="0">
                <a:solidFill>
                  <a:srgbClr val="222222"/>
                </a:solidFill>
                <a:latin typeface="Arial" panose="020B0604020202020204" pitchFamily="34" charset="0"/>
              </a:rPr>
              <a:t>Some Final Comments from Rick on priorities</a:t>
            </a:r>
          </a:p>
          <a:p>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The question "which are more important, wind or temperature observations" is an ill-posed question because both are important and the relative importance depends on the number of observations, their quality, horizontal and vertical resolution, update rate, latitude, and the data assimilation procedure used. </a:t>
            </a:r>
          </a:p>
          <a:p>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A better question would be "Given a fixed amount of resources, what is an optimal mix of wind, temperature, water vapor and other variables for global NWP? </a:t>
            </a:r>
          </a:p>
          <a:p>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Or, as we did for NSOSA/SPWRG, “what are the priorities for global NWP improvement in the current global observing system?”</a:t>
            </a:r>
          </a:p>
          <a:p>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The latter two are better constrained and more useful.</a:t>
            </a:r>
            <a:endParaRPr lang="en-US" dirty="0"/>
          </a:p>
        </p:txBody>
      </p:sp>
    </p:spTree>
    <p:extLst>
      <p:ext uri="{BB962C8B-B14F-4D97-AF65-F5344CB8AC3E}">
        <p14:creationId xmlns:p14="http://schemas.microsoft.com/office/powerpoint/2010/main" val="132655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STUDY ASSUMPTIONS</a:t>
            </a:r>
          </a:p>
        </p:txBody>
      </p:sp>
      <p:sp>
        <p:nvSpPr>
          <p:cNvPr id="3" name="Content Placeholder 2"/>
          <p:cNvSpPr>
            <a:spLocks noGrp="1"/>
          </p:cNvSpPr>
          <p:nvPr>
            <p:ph idx="1"/>
          </p:nvPr>
        </p:nvSpPr>
        <p:spPr/>
        <p:txBody>
          <a:bodyPr>
            <a:normAutofit fontScale="77500" lnSpcReduction="20000"/>
          </a:bodyPr>
          <a:lstStyle/>
          <a:p>
            <a:pPr lvl="0"/>
            <a:r>
              <a:rPr lang="en-US" dirty="0"/>
              <a:t>Global NWP only-medium-range forecasting-1-14 days.</a:t>
            </a:r>
          </a:p>
          <a:p>
            <a:pPr lvl="0"/>
            <a:r>
              <a:rPr lang="en-US" dirty="0"/>
              <a:t>Global coverage—requirements and attributes may be different for regional models such as HWRF.</a:t>
            </a:r>
          </a:p>
          <a:p>
            <a:pPr lvl="0"/>
            <a:r>
              <a:rPr lang="en-US" dirty="0"/>
              <a:t>Assumes zero base. An important difference from NSOSA/SPRWG which assumed priorities based on improvements to current system.</a:t>
            </a:r>
          </a:p>
          <a:p>
            <a:pPr lvl="0"/>
            <a:r>
              <a:rPr lang="en-US" dirty="0"/>
              <a:t>Technology agnostic-don’t say how to meet the requirements or make observations. Very important—do not consider existing technologies. These observations and their attributes are what global models require, regardless of where they come from or how. Different observing systems can contribute in different ways to meet these requirements, but that is not the concern of this study.</a:t>
            </a:r>
          </a:p>
          <a:p>
            <a:pPr lvl="0"/>
            <a:r>
              <a:rPr lang="en-US" dirty="0"/>
              <a:t>All weather capability-clear, cloudy, and precipitating regions</a:t>
            </a:r>
          </a:p>
          <a:p>
            <a:pPr lvl="0"/>
            <a:r>
              <a:rPr lang="en-US" dirty="0"/>
              <a:t>For this preliminary study, assumes vertical domain is troposphere (roughly 0-10 km). Later studies may consider boundary layer, stratosphere, and mesosphere, ionosphere (space weather).</a:t>
            </a:r>
          </a:p>
          <a:p>
            <a:pPr lvl="1"/>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3</a:t>
            </a:fld>
            <a:endParaRPr lang="en-US"/>
          </a:p>
        </p:txBody>
      </p:sp>
    </p:spTree>
    <p:extLst>
      <p:ext uri="{BB962C8B-B14F-4D97-AF65-F5344CB8AC3E}">
        <p14:creationId xmlns:p14="http://schemas.microsoft.com/office/powerpoint/2010/main" val="161980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C79B-AE02-5643-B10F-68C1B73C8D76}"/>
              </a:ext>
            </a:extLst>
          </p:cNvPr>
          <p:cNvSpPr>
            <a:spLocks noGrp="1"/>
          </p:cNvSpPr>
          <p:nvPr>
            <p:ph type="title"/>
          </p:nvPr>
        </p:nvSpPr>
        <p:spPr/>
        <p:txBody>
          <a:bodyPr/>
          <a:lstStyle/>
          <a:p>
            <a:pPr algn="ctr"/>
            <a:r>
              <a:rPr lang="en-US" dirty="0"/>
              <a:t>Most important results from this study</a:t>
            </a:r>
          </a:p>
        </p:txBody>
      </p:sp>
      <p:sp>
        <p:nvSpPr>
          <p:cNvPr id="3" name="Content Placeholder 2">
            <a:extLst>
              <a:ext uri="{FF2B5EF4-FFF2-40B4-BE49-F238E27FC236}">
                <a16:creationId xmlns:a16="http://schemas.microsoft.com/office/drawing/2014/main" id="{4254F9F9-DE07-6F4D-93E5-7278F1B71F13}"/>
              </a:ext>
            </a:extLst>
          </p:cNvPr>
          <p:cNvSpPr>
            <a:spLocks noGrp="1"/>
          </p:cNvSpPr>
          <p:nvPr>
            <p:ph idx="1"/>
          </p:nvPr>
        </p:nvSpPr>
        <p:spPr/>
        <p:txBody>
          <a:bodyPr>
            <a:normAutofit fontScale="85000" lnSpcReduction="10000"/>
          </a:bodyPr>
          <a:lstStyle/>
          <a:p>
            <a:r>
              <a:rPr lang="en-US" dirty="0"/>
              <a:t>We suggest improvements to the ASPEN table. There are currently inconsistencies with the assumptions and some redundancies that should be addressed before additional studies or refinement of the priorities and performance attributes are made.</a:t>
            </a:r>
          </a:p>
          <a:p>
            <a:r>
              <a:rPr lang="en-US" dirty="0"/>
              <a:t>We estimated the priorities of the most important variables (objectives) for global NWP and a range of performance attributes, ranging from “Maximum Effective” or “best case” to “Expected” to “Minimally useful.”</a:t>
            </a:r>
          </a:p>
          <a:p>
            <a:r>
              <a:rPr lang="en-US" dirty="0"/>
              <a:t>The ASPEN requirements tool should be tested using reasonable values of priorities and performance attributes and Monte Carlo tests of the sensitivity of the ASPEN results to the input. Results of these tests should be reviewed carefully before tweaking the priorities or attribute values.</a:t>
            </a:r>
          </a:p>
          <a:p>
            <a:r>
              <a:rPr lang="en-US" dirty="0"/>
              <a:t> </a:t>
            </a:r>
            <a:r>
              <a:rPr lang="en-US" dirty="0">
                <a:solidFill>
                  <a:srgbClr val="FF0000"/>
                </a:solidFill>
              </a:rPr>
              <a:t>"We want to know how the uncertainty in the process compares with the uncertainty in the input before spending too much time on the input.”</a:t>
            </a:r>
            <a:r>
              <a:rPr lang="en-US" dirty="0"/>
              <a:t> </a:t>
            </a:r>
            <a:r>
              <a:rPr lang="en-US" dirty="0">
                <a:solidFill>
                  <a:srgbClr val="FF0000"/>
                </a:solidFill>
              </a:rPr>
              <a:t>(Jim </a:t>
            </a:r>
            <a:r>
              <a:rPr lang="en-US" dirty="0" err="1">
                <a:solidFill>
                  <a:srgbClr val="FF0000"/>
                </a:solidFill>
              </a:rPr>
              <a:t>Yoe</a:t>
            </a:r>
            <a:r>
              <a:rPr lang="en-US" dirty="0">
                <a:solidFill>
                  <a:srgbClr val="FF0000"/>
                </a:solidFill>
              </a:rPr>
              <a:t>)</a:t>
            </a:r>
          </a:p>
        </p:txBody>
      </p:sp>
      <p:sp>
        <p:nvSpPr>
          <p:cNvPr id="4" name="Slide Number Placeholder 3">
            <a:extLst>
              <a:ext uri="{FF2B5EF4-FFF2-40B4-BE49-F238E27FC236}">
                <a16:creationId xmlns:a16="http://schemas.microsoft.com/office/drawing/2014/main" id="{A035BC62-3AF0-8148-BEB3-3AA4FACF1161}"/>
              </a:ext>
            </a:extLst>
          </p:cNvPr>
          <p:cNvSpPr>
            <a:spLocks noGrp="1"/>
          </p:cNvSpPr>
          <p:nvPr>
            <p:ph type="sldNum" sz="quarter" idx="12"/>
          </p:nvPr>
        </p:nvSpPr>
        <p:spPr/>
        <p:txBody>
          <a:bodyPr/>
          <a:lstStyle/>
          <a:p>
            <a:fld id="{7D7DBD7C-A45C-9646-A671-D1C5E89DFF57}" type="slidenum">
              <a:rPr lang="en-US" smtClean="0"/>
              <a:t>4</a:t>
            </a:fld>
            <a:endParaRPr lang="en-US"/>
          </a:p>
        </p:txBody>
      </p:sp>
    </p:spTree>
    <p:extLst>
      <p:ext uri="{BB962C8B-B14F-4D97-AF65-F5344CB8AC3E}">
        <p14:creationId xmlns:p14="http://schemas.microsoft.com/office/powerpoint/2010/main" val="252176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Current ASPEN Objectives (variables) for Global NWP</a:t>
            </a:r>
          </a:p>
        </p:txBody>
      </p:sp>
      <p:sp>
        <p:nvSpPr>
          <p:cNvPr id="3" name="Content Placeholder 2"/>
          <p:cNvSpPr>
            <a:spLocks noGrp="1"/>
          </p:cNvSpPr>
          <p:nvPr>
            <p:ph idx="1"/>
          </p:nvPr>
        </p:nvSpPr>
        <p:spPr/>
        <p:txBody>
          <a:bodyPr>
            <a:normAutofit lnSpcReduction="10000"/>
          </a:bodyPr>
          <a:lstStyle/>
          <a:p>
            <a:r>
              <a:rPr lang="en-US" dirty="0"/>
              <a:t>55 total</a:t>
            </a:r>
          </a:p>
          <a:p>
            <a:pPr lvl="1"/>
            <a:r>
              <a:rPr lang="en-US" dirty="0"/>
              <a:t>Atmosphere	29</a:t>
            </a:r>
          </a:p>
          <a:p>
            <a:pPr lvl="1"/>
            <a:r>
              <a:rPr lang="en-US" dirty="0"/>
              <a:t>Biosphere	7</a:t>
            </a:r>
          </a:p>
          <a:p>
            <a:pPr lvl="1"/>
            <a:r>
              <a:rPr lang="en-US" dirty="0"/>
              <a:t>Cryosphere	7</a:t>
            </a:r>
          </a:p>
          <a:p>
            <a:pPr lvl="1"/>
            <a:r>
              <a:rPr lang="en-US" dirty="0"/>
              <a:t>Hydrosphere	5</a:t>
            </a:r>
          </a:p>
          <a:p>
            <a:pPr lvl="1"/>
            <a:r>
              <a:rPr lang="en-US" dirty="0"/>
              <a:t>Ocean		7</a:t>
            </a:r>
          </a:p>
          <a:p>
            <a:r>
              <a:rPr lang="en-US" dirty="0"/>
              <a:t>Most are of second or lower order importance currently and we will not consider these.</a:t>
            </a:r>
          </a:p>
          <a:p>
            <a:r>
              <a:rPr lang="en-US" dirty="0"/>
              <a:t>A notable absence is surface pressure, which is very important for global NWP.  (</a:t>
            </a:r>
            <a:r>
              <a:rPr lang="en-US" dirty="0" err="1"/>
              <a:t>Sfc</a:t>
            </a:r>
            <a:r>
              <a:rPr lang="en-US" dirty="0"/>
              <a:t> pressure alone can be sufficient for reanalyses-Slivinski et al. QJRMS, 2019  </a:t>
            </a:r>
            <a:r>
              <a:rPr lang="en-US" b="1" dirty="0">
                <a:hlinkClick r:id="rId3"/>
              </a:rPr>
              <a:t>https://doi.org/10.1002/qj.3598</a:t>
            </a:r>
            <a:r>
              <a:rPr lang="en-US" dirty="0"/>
              <a:t>)</a:t>
            </a:r>
          </a:p>
          <a:p>
            <a:pPr lvl="1"/>
            <a:endParaRPr lang="en-US" dirty="0"/>
          </a:p>
        </p:txBody>
      </p:sp>
      <p:sp>
        <p:nvSpPr>
          <p:cNvPr id="4" name="Slide Number Placeholder 3"/>
          <p:cNvSpPr>
            <a:spLocks noGrp="1"/>
          </p:cNvSpPr>
          <p:nvPr>
            <p:ph type="sldNum" sz="quarter" idx="12"/>
          </p:nvPr>
        </p:nvSpPr>
        <p:spPr/>
        <p:txBody>
          <a:bodyPr/>
          <a:lstStyle/>
          <a:p>
            <a:fld id="{7D7DBD7C-A45C-9646-A671-D1C5E89DFF57}" type="slidenum">
              <a:rPr lang="en-US" smtClean="0"/>
              <a:t>5</a:t>
            </a:fld>
            <a:endParaRPr lang="en-US"/>
          </a:p>
        </p:txBody>
      </p:sp>
    </p:spTree>
    <p:extLst>
      <p:ext uri="{BB962C8B-B14F-4D97-AF65-F5344CB8AC3E}">
        <p14:creationId xmlns:p14="http://schemas.microsoft.com/office/powerpoint/2010/main" val="376465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Attributes in ASPEN ARR Tables</a:t>
            </a:r>
            <a:br>
              <a:rPr lang="en-US" b="1" dirty="0"/>
            </a:br>
            <a:r>
              <a:rPr lang="en-US" sz="3200" b="1" dirty="0"/>
              <a:t>(Current and New definitions adopted by subcommittee)</a:t>
            </a:r>
          </a:p>
        </p:txBody>
      </p:sp>
      <p:sp>
        <p:nvSpPr>
          <p:cNvPr id="3" name="Content Placeholder 2"/>
          <p:cNvSpPr>
            <a:spLocks noGrp="1"/>
          </p:cNvSpPr>
          <p:nvPr>
            <p:ph idx="1"/>
          </p:nvPr>
        </p:nvSpPr>
        <p:spPr>
          <a:xfrm>
            <a:off x="318499" y="1825625"/>
            <a:ext cx="11332395" cy="4895850"/>
          </a:xfrm>
        </p:spPr>
        <p:txBody>
          <a:bodyPr>
            <a:normAutofit/>
          </a:bodyPr>
          <a:lstStyle/>
          <a:p>
            <a:r>
              <a:rPr lang="en-US" dirty="0"/>
              <a:t>Horizontal resolution</a:t>
            </a:r>
          </a:p>
          <a:p>
            <a:pPr lvl="1"/>
            <a:r>
              <a:rPr lang="en-US" dirty="0"/>
              <a:t>Current: GIFOV (ground-projected instantaneous field of view) </a:t>
            </a:r>
          </a:p>
          <a:p>
            <a:pPr lvl="1"/>
            <a:r>
              <a:rPr lang="en-US" dirty="0"/>
              <a:t>Issue: this is </a:t>
            </a:r>
            <a:r>
              <a:rPr lang="en-US" i="1" dirty="0"/>
              <a:t>footprint</a:t>
            </a:r>
            <a:r>
              <a:rPr lang="en-US" dirty="0"/>
              <a:t>, and is related to a specific technology (imagery) </a:t>
            </a:r>
          </a:p>
          <a:p>
            <a:pPr lvl="1"/>
            <a:r>
              <a:rPr lang="en-US" dirty="0"/>
              <a:t>New: DX-average spacing between independent observations in km. Assumes uniform coverage. </a:t>
            </a:r>
          </a:p>
          <a:p>
            <a:pPr lvl="1"/>
            <a:r>
              <a:rPr lang="en-US" dirty="0"/>
              <a:t>This </a:t>
            </a:r>
            <a:r>
              <a:rPr lang="en-US" dirty="0" err="1"/>
              <a:t>dfn</a:t>
            </a:r>
            <a:r>
              <a:rPr lang="en-US" dirty="0"/>
              <a:t> consistent with SPRWG, OSCAR,  COURL and Boukabara et al (IEEE, 2021).</a:t>
            </a:r>
          </a:p>
        </p:txBody>
      </p:sp>
      <p:sp>
        <p:nvSpPr>
          <p:cNvPr id="4" name="Slide Number Placeholder 3"/>
          <p:cNvSpPr>
            <a:spLocks noGrp="1"/>
          </p:cNvSpPr>
          <p:nvPr>
            <p:ph type="sldNum" sz="quarter" idx="12"/>
          </p:nvPr>
        </p:nvSpPr>
        <p:spPr/>
        <p:txBody>
          <a:bodyPr/>
          <a:lstStyle/>
          <a:p>
            <a:fld id="{7D7DBD7C-A45C-9646-A671-D1C5E89DFF57}" type="slidenum">
              <a:rPr lang="en-US" smtClean="0"/>
              <a:t>6</a:t>
            </a:fld>
            <a:endParaRPr lang="en-US"/>
          </a:p>
        </p:txBody>
      </p:sp>
    </p:spTree>
    <p:extLst>
      <p:ext uri="{BB962C8B-B14F-4D97-AF65-F5344CB8AC3E}">
        <p14:creationId xmlns:p14="http://schemas.microsoft.com/office/powerpoint/2010/main" val="273923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Attributes in ASPEN ARR Tables</a:t>
            </a:r>
            <a:br>
              <a:rPr lang="en-US" b="1" dirty="0"/>
            </a:br>
            <a:r>
              <a:rPr lang="en-US" sz="3200" b="1" dirty="0"/>
              <a:t>(Current and New definitions adopted by subcommittee)</a:t>
            </a:r>
          </a:p>
        </p:txBody>
      </p:sp>
      <p:sp>
        <p:nvSpPr>
          <p:cNvPr id="3" name="Content Placeholder 2"/>
          <p:cNvSpPr>
            <a:spLocks noGrp="1"/>
          </p:cNvSpPr>
          <p:nvPr>
            <p:ph idx="1"/>
          </p:nvPr>
        </p:nvSpPr>
        <p:spPr>
          <a:xfrm>
            <a:off x="318499" y="1825625"/>
            <a:ext cx="11332395" cy="4895850"/>
          </a:xfrm>
        </p:spPr>
        <p:txBody>
          <a:bodyPr>
            <a:normAutofit/>
          </a:bodyPr>
          <a:lstStyle/>
          <a:p>
            <a:r>
              <a:rPr lang="en-US" dirty="0"/>
              <a:t>Vertical resolution </a:t>
            </a:r>
          </a:p>
          <a:p>
            <a:pPr lvl="1"/>
            <a:r>
              <a:rPr lang="en-US" dirty="0"/>
              <a:t>Current: N</a:t>
            </a:r>
            <a:r>
              <a:rPr lang="en-US" baseline="-25000" dirty="0"/>
              <a:t>v</a:t>
            </a:r>
            <a:r>
              <a:rPr lang="en-US" dirty="0"/>
              <a:t> independent pieces of information in one GIFOV, degrees of freedom of information d.o.f.</a:t>
            </a:r>
          </a:p>
          <a:p>
            <a:pPr lvl="1"/>
            <a:r>
              <a:rPr lang="en-US" dirty="0"/>
              <a:t>Issue: should be defined for a layer of specified thickness. Currently a single layer with a range of bottoms and tops is required, which can produce unreasonable combinations (e.g. a d.o.f. of 3 and vertical layer of 100 km gives a vertical resolution ∆Z=33.3 km).</a:t>
            </a:r>
          </a:p>
          <a:p>
            <a:pPr lvl="1"/>
            <a:r>
              <a:rPr lang="en-US" dirty="0"/>
              <a:t>New: Replace columns J and K (Eb and Et) by a new column (attribute) called</a:t>
            </a:r>
            <a:r>
              <a:rPr lang="en-US" i="1" dirty="0"/>
              <a:t> Vertical Domain, or </a:t>
            </a:r>
            <a:r>
              <a:rPr lang="en-US" i="1" dirty="0" err="1"/>
              <a:t>D</a:t>
            </a:r>
            <a:r>
              <a:rPr lang="en-US" i="1" baseline="-25000" dirty="0" err="1"/>
              <a:t>v</a:t>
            </a:r>
            <a:r>
              <a:rPr lang="en-US" i="1" dirty="0"/>
              <a:t>. </a:t>
            </a:r>
            <a:r>
              <a:rPr lang="en-US" dirty="0"/>
              <a:t>For now this is troposphere or 0-10 km (which is roughly 90% of atmosphere). Several </a:t>
            </a:r>
            <a:r>
              <a:rPr lang="en-US" i="1" dirty="0" err="1"/>
              <a:t>D</a:t>
            </a:r>
            <a:r>
              <a:rPr lang="en-US" i="1" baseline="-25000" dirty="0" err="1"/>
              <a:t>v</a:t>
            </a:r>
            <a:r>
              <a:rPr lang="en-US" dirty="0"/>
              <a:t> could be added later as is in OSCAR or COURL.</a:t>
            </a:r>
          </a:p>
          <a:p>
            <a:pPr lvl="1"/>
            <a:r>
              <a:rPr lang="en-US" dirty="0"/>
              <a:t>Define vertical resolution as </a:t>
            </a:r>
            <a:r>
              <a:rPr lang="en-US" dirty="0" err="1"/>
              <a:t>D</a:t>
            </a:r>
            <a:r>
              <a:rPr lang="en-US" baseline="-25000" dirty="0" err="1"/>
              <a:t>v</a:t>
            </a:r>
            <a:r>
              <a:rPr lang="en-US" dirty="0"/>
              <a:t>/d.o.f. (it is meaningful to define vertical resolution in terms of d.o.f. rather than number of reported levels, for example)</a:t>
            </a:r>
          </a:p>
        </p:txBody>
      </p:sp>
      <p:sp>
        <p:nvSpPr>
          <p:cNvPr id="4" name="Slide Number Placeholder 3"/>
          <p:cNvSpPr>
            <a:spLocks noGrp="1"/>
          </p:cNvSpPr>
          <p:nvPr>
            <p:ph type="sldNum" sz="quarter" idx="12"/>
          </p:nvPr>
        </p:nvSpPr>
        <p:spPr/>
        <p:txBody>
          <a:bodyPr/>
          <a:lstStyle/>
          <a:p>
            <a:fld id="{7D7DBD7C-A45C-9646-A671-D1C5E89DFF57}" type="slidenum">
              <a:rPr lang="en-US" smtClean="0"/>
              <a:t>7</a:t>
            </a:fld>
            <a:endParaRPr lang="en-US"/>
          </a:p>
        </p:txBody>
      </p:sp>
    </p:spTree>
    <p:extLst>
      <p:ext uri="{BB962C8B-B14F-4D97-AF65-F5344CB8AC3E}">
        <p14:creationId xmlns:p14="http://schemas.microsoft.com/office/powerpoint/2010/main" val="197761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Attributes in ASPEN ARR Tables</a:t>
            </a:r>
            <a:br>
              <a:rPr lang="en-US" b="1" dirty="0"/>
            </a:br>
            <a:r>
              <a:rPr lang="en-US" sz="3200" b="1" dirty="0"/>
              <a:t>(Current and New definitions adopted by subcommittee)</a:t>
            </a:r>
          </a:p>
        </p:txBody>
      </p:sp>
      <p:sp>
        <p:nvSpPr>
          <p:cNvPr id="3" name="Content Placeholder 2"/>
          <p:cNvSpPr>
            <a:spLocks noGrp="1"/>
          </p:cNvSpPr>
          <p:nvPr>
            <p:ph idx="1"/>
          </p:nvPr>
        </p:nvSpPr>
        <p:spPr>
          <a:xfrm>
            <a:off x="318499" y="1825625"/>
            <a:ext cx="11332395" cy="4895850"/>
          </a:xfrm>
        </p:spPr>
        <p:txBody>
          <a:bodyPr>
            <a:normAutofit/>
          </a:bodyPr>
          <a:lstStyle/>
          <a:p>
            <a:r>
              <a:rPr lang="en-US" dirty="0"/>
              <a:t>Uncertainty (precision)</a:t>
            </a:r>
          </a:p>
          <a:p>
            <a:pPr lvl="1"/>
            <a:r>
              <a:rPr lang="en-US" dirty="0"/>
              <a:t>Current: </a:t>
            </a:r>
            <a:r>
              <a:rPr lang="en-US" i="1" dirty="0"/>
              <a:t>accuracy</a:t>
            </a:r>
            <a:r>
              <a:rPr lang="en-US" dirty="0"/>
              <a:t> (error standard deviation) over vertical layers, clear and cloudy, over different surface backgrounds.</a:t>
            </a:r>
          </a:p>
          <a:p>
            <a:pPr lvl="1"/>
            <a:r>
              <a:rPr lang="en-US" dirty="0"/>
              <a:t>Issue:  This is </a:t>
            </a:r>
            <a:r>
              <a:rPr lang="en-US" i="1" dirty="0"/>
              <a:t>precision</a:t>
            </a:r>
            <a:r>
              <a:rPr lang="en-US" dirty="0"/>
              <a:t> rather than </a:t>
            </a:r>
            <a:r>
              <a:rPr lang="en-US" i="1" dirty="0"/>
              <a:t>accuracy.</a:t>
            </a:r>
            <a:r>
              <a:rPr lang="en-US" dirty="0"/>
              <a:t> (SPRWG also had this same issue). Otherwise definition ok.</a:t>
            </a:r>
          </a:p>
        </p:txBody>
      </p:sp>
      <p:sp>
        <p:nvSpPr>
          <p:cNvPr id="4" name="Slide Number Placeholder 3"/>
          <p:cNvSpPr>
            <a:spLocks noGrp="1"/>
          </p:cNvSpPr>
          <p:nvPr>
            <p:ph type="sldNum" sz="quarter" idx="12"/>
          </p:nvPr>
        </p:nvSpPr>
        <p:spPr/>
        <p:txBody>
          <a:bodyPr/>
          <a:lstStyle/>
          <a:p>
            <a:fld id="{7D7DBD7C-A45C-9646-A671-D1C5E89DFF57}" type="slidenum">
              <a:rPr lang="en-US" smtClean="0"/>
              <a:t>8</a:t>
            </a:fld>
            <a:endParaRPr lang="en-US"/>
          </a:p>
        </p:txBody>
      </p:sp>
    </p:spTree>
    <p:extLst>
      <p:ext uri="{BB962C8B-B14F-4D97-AF65-F5344CB8AC3E}">
        <p14:creationId xmlns:p14="http://schemas.microsoft.com/office/powerpoint/2010/main" val="174033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Attributes in ASPEN ARR Tables</a:t>
            </a:r>
            <a:br>
              <a:rPr lang="en-US" b="1" dirty="0"/>
            </a:br>
            <a:r>
              <a:rPr lang="en-US" sz="3200" b="1" dirty="0"/>
              <a:t>(Current and New definitions adopted by subcommittee)</a:t>
            </a:r>
          </a:p>
        </p:txBody>
      </p:sp>
      <p:sp>
        <p:nvSpPr>
          <p:cNvPr id="3" name="Content Placeholder 2"/>
          <p:cNvSpPr>
            <a:spLocks noGrp="1"/>
          </p:cNvSpPr>
          <p:nvPr>
            <p:ph idx="1"/>
          </p:nvPr>
        </p:nvSpPr>
        <p:spPr>
          <a:xfrm>
            <a:off x="318499" y="1825625"/>
            <a:ext cx="11332395" cy="4351338"/>
          </a:xfrm>
        </p:spPr>
        <p:txBody>
          <a:bodyPr>
            <a:normAutofit/>
          </a:bodyPr>
          <a:lstStyle/>
          <a:p>
            <a:r>
              <a:rPr lang="en-US" dirty="0"/>
              <a:t>Temporal refresh (update rate)</a:t>
            </a:r>
          </a:p>
          <a:p>
            <a:pPr lvl="1"/>
            <a:r>
              <a:rPr lang="en-US" dirty="0"/>
              <a:t>Current: time between </a:t>
            </a:r>
            <a:r>
              <a:rPr lang="en-US" dirty="0" err="1"/>
              <a:t>obs</a:t>
            </a:r>
            <a:r>
              <a:rPr lang="en-US" dirty="0"/>
              <a:t> at a point, i.e. time to observe the geographic region in seconds. (OK, no change)</a:t>
            </a:r>
          </a:p>
          <a:p>
            <a:r>
              <a:rPr lang="en-US" dirty="0"/>
              <a:t>Data latency (hours)</a:t>
            </a:r>
          </a:p>
          <a:p>
            <a:pPr lvl="1"/>
            <a:r>
              <a:rPr lang="en-US" dirty="0"/>
              <a:t>Current: “Time from which image is taken to full relay to a ground station.”</a:t>
            </a:r>
          </a:p>
          <a:p>
            <a:pPr lvl="1"/>
            <a:r>
              <a:rPr lang="en-US" dirty="0"/>
              <a:t>Issue: Not the latency that is important to NWP and is related to a specific technology (imagery).</a:t>
            </a:r>
          </a:p>
          <a:p>
            <a:pPr lvl="1"/>
            <a:r>
              <a:rPr lang="en-US" dirty="0"/>
              <a:t>New: median time from when an observation is made to the time it is processed and received at NWP centers. (This is what matters for NWP)</a:t>
            </a:r>
          </a:p>
        </p:txBody>
      </p:sp>
      <p:sp>
        <p:nvSpPr>
          <p:cNvPr id="4" name="Slide Number Placeholder 3"/>
          <p:cNvSpPr>
            <a:spLocks noGrp="1"/>
          </p:cNvSpPr>
          <p:nvPr>
            <p:ph type="sldNum" sz="quarter" idx="12"/>
          </p:nvPr>
        </p:nvSpPr>
        <p:spPr/>
        <p:txBody>
          <a:bodyPr/>
          <a:lstStyle/>
          <a:p>
            <a:fld id="{7D7DBD7C-A45C-9646-A671-D1C5E89DFF57}" type="slidenum">
              <a:rPr lang="en-US" smtClean="0"/>
              <a:t>9</a:t>
            </a:fld>
            <a:endParaRPr lang="en-US"/>
          </a:p>
        </p:txBody>
      </p:sp>
    </p:spTree>
    <p:extLst>
      <p:ext uri="{BB962C8B-B14F-4D97-AF65-F5344CB8AC3E}">
        <p14:creationId xmlns:p14="http://schemas.microsoft.com/office/powerpoint/2010/main" val="1733888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3212</TotalTime>
  <Words>2998</Words>
  <Application>Microsoft Macintosh PowerPoint</Application>
  <PresentationFormat>Widescreen</PresentationFormat>
  <Paragraphs>245</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Narrow</vt:lpstr>
      <vt:lpstr>Calibri</vt:lpstr>
      <vt:lpstr>Calibri Light</vt:lpstr>
      <vt:lpstr>Times New Roman</vt:lpstr>
      <vt:lpstr>Office Theme</vt:lpstr>
      <vt:lpstr>PowerPoint Presentation</vt:lpstr>
      <vt:lpstr>Tasks </vt:lpstr>
      <vt:lpstr>STUDY ASSUMPTIONS</vt:lpstr>
      <vt:lpstr>Most important results from this study</vt:lpstr>
      <vt:lpstr>Current ASPEN Objectives (variables) for Global NWP</vt:lpstr>
      <vt:lpstr>Attributes in ASPEN ARR Tables (Current and New definitions adopted by subcommittee)</vt:lpstr>
      <vt:lpstr>Attributes in ASPEN ARR Tables (Current and New definitions adopted by subcommittee)</vt:lpstr>
      <vt:lpstr>Attributes in ASPEN ARR Tables (Current and New definitions adopted by subcommittee)</vt:lpstr>
      <vt:lpstr>Attributes in ASPEN ARR Tables (Current and New definitions adopted by subcommittee)</vt:lpstr>
      <vt:lpstr>Footprints: Definition and considerations  </vt:lpstr>
      <vt:lpstr>Horizontal wind profiles</vt:lpstr>
      <vt:lpstr>Priorities</vt:lpstr>
      <vt:lpstr>Temperature Attributes OSCAR, SPRWG, and suggested ASPEN values</vt:lpstr>
      <vt:lpstr>Relative Humidity Attributes OSCAR and suggested ASPEN values</vt:lpstr>
      <vt:lpstr>Wind (vector wind V) Attributes OSCAR and ASPEN values</vt:lpstr>
      <vt:lpstr>Attributes of other lower priority variables</vt:lpstr>
      <vt:lpstr>Extra slides (did not review with SAT)</vt:lpstr>
      <vt:lpstr>Attributes in ASPEN ARR Tables Redundant or technology dependent Will not specify in this study</vt:lpstr>
      <vt:lpstr>Process</vt:lpstr>
      <vt:lpstr>We already know a lot!</vt:lpstr>
      <vt:lpstr>Horizontal resolution, obs density and number NH=104/DX2 for global coverage</vt:lpstr>
      <vt:lpstr>Implications of horizontal resolution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Anthes</dc:creator>
  <cp:lastModifiedBy>Rick Anthes</cp:lastModifiedBy>
  <cp:revision>195</cp:revision>
  <dcterms:created xsi:type="dcterms:W3CDTF">2017-11-28T11:03:35Z</dcterms:created>
  <dcterms:modified xsi:type="dcterms:W3CDTF">2021-09-23T11:13:11Z</dcterms:modified>
</cp:coreProperties>
</file>