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7" r:id="rId2"/>
    <p:sldId id="270" r:id="rId3"/>
    <p:sldId id="271" r:id="rId4"/>
    <p:sldId id="272" r:id="rId5"/>
    <p:sldId id="265" r:id="rId6"/>
    <p:sldId id="262" r:id="rId7"/>
    <p:sldId id="266" r:id="rId8"/>
    <p:sldId id="279" r:id="rId9"/>
    <p:sldId id="269" r:id="rId10"/>
    <p:sldId id="277" r:id="rId11"/>
    <p:sldId id="278" r:id="rId12"/>
    <p:sldId id="267" r:id="rId13"/>
    <p:sldId id="260" r:id="rId14"/>
    <p:sldId id="263" r:id="rId15"/>
    <p:sldId id="26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unin family" initials="Bf" lastIdx="1" clrIdx="0">
    <p:extLst>
      <p:ext uri="{19B8F6BF-5375-455C-9EA6-DF929625EA0E}">
        <p15:presenceInfo xmlns:p15="http://schemas.microsoft.com/office/powerpoint/2012/main" userId="Bunin family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A8DC"/>
    <a:srgbClr val="A4C2F4"/>
    <a:srgbClr val="B6D7A8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82622" autoAdjust="0"/>
  </p:normalViewPr>
  <p:slideViewPr>
    <p:cSldViewPr snapToGrid="0">
      <p:cViewPr varScale="1">
        <p:scale>
          <a:sx n="50" d="100"/>
          <a:sy n="50" d="100"/>
        </p:scale>
        <p:origin x="6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CFD316-6ADB-46B2-8EDF-85CD0939526E}" type="datetimeFigureOut">
              <a:rPr lang="en-US" smtClean="0"/>
              <a:t>8/9/2021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D34B4A-75F8-482C-AD06-82DCB94ED3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4246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5041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5647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27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7261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6D34B4A-75F8-482C-AD06-82DCB94ED39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006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232B4-1AC5-439A-ABEF-1E3D49530C92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813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EF35-F3D6-496F-8235-BB6815DD391E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039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A2CF7-5AF7-4241-84AA-34B869C22A61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8520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9C4E-33EB-4C51-B1BC-75FA511B2767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78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1D5B1-8C2F-4430-A57E-60355A4E2398}" type="datetime1">
              <a:rPr lang="en-US" smtClean="0"/>
              <a:t>8/9/2021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3791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24F7B-0842-4C5C-BD27-8BCFEE5251EC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16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0005"/>
            <a:ext cx="10515600" cy="85407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FDB24F-96D1-418A-B024-6197BE6B19EE}" type="datetime1">
              <a:rPr lang="en-US" smtClean="0"/>
              <a:t>8/9/2021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97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D0B47-3ABF-417C-A709-4F2C3A400B05}" type="datetime1">
              <a:rPr lang="en-US" smtClean="0"/>
              <a:t>8/9/2021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80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77D6F-0AD8-4B65-8160-FDF52337727D}" type="datetime1">
              <a:rPr lang="en-US" smtClean="0"/>
              <a:t>8/9/2021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98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6C390-CE2B-4779-B816-F5DA163168BC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39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7A55-2006-4915-9425-DA19A467531F}" type="datetime1">
              <a:rPr lang="en-US" smtClean="0"/>
              <a:t>8/9/2021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00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noaa.gov/marine-aviation" TargetMode="External"/><Relationship Id="rId18" Type="http://schemas.openxmlformats.org/officeDocument/2006/relationships/image" Target="../media/image3.png"/><Relationship Id="rId26" Type="http://schemas.openxmlformats.org/officeDocument/2006/relationships/image" Target="../media/image8.png"/><Relationship Id="rId3" Type="http://schemas.openxmlformats.org/officeDocument/2006/relationships/slideLayout" Target="../slideLayouts/slideLayout3.xml"/><Relationship Id="rId21" Type="http://schemas.openxmlformats.org/officeDocument/2006/relationships/hyperlink" Target="http://www.noaa.gov/oceans-coasts" TargetMode="Externa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hyperlink" Target="http://www.noaa.gov/satellites" TargetMode="External"/><Relationship Id="rId25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image" Target="../media/image6.png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noaa.gov/research" TargetMode="External"/><Relationship Id="rId23" Type="http://schemas.openxmlformats.org/officeDocument/2006/relationships/hyperlink" Target="http://www.noaa.gov/weather" TargetMode="External"/><Relationship Id="rId10" Type="http://schemas.openxmlformats.org/officeDocument/2006/relationships/slideLayout" Target="../slideLayouts/slideLayout10.xml"/><Relationship Id="rId19" Type="http://schemas.openxmlformats.org/officeDocument/2006/relationships/hyperlink" Target="http://www.noaa.gov/fisheries" TargetMode="Externa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0005"/>
            <a:ext cx="10515600" cy="8337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35552"/>
            <a:ext cx="10515600" cy="4941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oogle Shape;35;p2"/>
          <p:cNvGrpSpPr/>
          <p:nvPr userDrawn="1"/>
        </p:nvGrpSpPr>
        <p:grpSpPr>
          <a:xfrm>
            <a:off x="-30388" y="-1"/>
            <a:ext cx="472440" cy="6858001"/>
            <a:chOff x="-15240" y="0"/>
            <a:chExt cx="472440" cy="6858000"/>
          </a:xfrm>
        </p:grpSpPr>
        <p:sp>
          <p:nvSpPr>
            <p:cNvPr id="8" name="Google Shape;36;p2"/>
            <p:cNvSpPr/>
            <p:nvPr/>
          </p:nvSpPr>
          <p:spPr>
            <a:xfrm>
              <a:off x="10668" y="0"/>
              <a:ext cx="420624" cy="6858000"/>
            </a:xfrm>
            <a:prstGeom prst="rect">
              <a:avLst/>
            </a:prstGeom>
            <a:solidFill>
              <a:srgbClr val="0099D8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" name="Google Shape;37;p2"/>
            <p:cNvSpPr/>
            <p:nvPr/>
          </p:nvSpPr>
          <p:spPr>
            <a:xfrm>
              <a:off x="16002" y="3197352"/>
              <a:ext cx="409956" cy="1069848"/>
            </a:xfrm>
            <a:prstGeom prst="rect">
              <a:avLst/>
            </a:prstGeom>
            <a:solidFill>
              <a:srgbClr val="0B459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800"/>
                <a:buFont typeface="Arial"/>
                <a:buNone/>
              </a:pPr>
              <a:endPara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pic>
          <p:nvPicPr>
            <p:cNvPr id="10" name="Google Shape;38;p2" descr="C:\Users\jacqui.fenner\Desktop\PTT templates\images\noaa icons\noaa_icons-04.png">
              <a:hlinkClick r:id="rId13"/>
            </p:cNvPr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-15240" y="5714999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1" name="Google Shape;39;p2" descr="C:\Users\jacqui.fenner\Desktop\PTT templates\images\noaa icons\noaa_icons-05.png">
              <a:hlinkClick r:id="rId15"/>
            </p:cNvPr>
            <p:cNvPicPr preferRelativeResize="0"/>
            <p:nvPr/>
          </p:nvPicPr>
          <p:blipFill rotWithShape="1">
            <a:blip r:embed="rId16">
              <a:alphaModFix/>
            </a:blip>
            <a:srcRect/>
            <a:stretch/>
          </p:blipFill>
          <p:spPr>
            <a:xfrm>
              <a:off x="-15240" y="46482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2" name="Google Shape;40;p2" descr="C:\Users\jacqui.fenner\Desktop\PTT templates\images\noaa icons\noaa_icons-06.png">
              <a:hlinkClick r:id="rId17"/>
            </p:cNvPr>
            <p:cNvPicPr preferRelativeResize="0"/>
            <p:nvPr/>
          </p:nvPicPr>
          <p:blipFill rotWithShape="1">
            <a:blip r:embed="rId18">
              <a:alphaModFix/>
            </a:blip>
            <a:srcRect/>
            <a:stretch/>
          </p:blipFill>
          <p:spPr>
            <a:xfrm>
              <a:off x="-15240" y="35814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3" name="Google Shape;41;p2" descr="C:\Users\jacqui.fenner\Desktop\PTT templates\images\noaa icons\noaa_icons-07.png">
              <a:hlinkClick r:id="rId19"/>
            </p:cNvPr>
            <p:cNvPicPr preferRelativeResize="0"/>
            <p:nvPr/>
          </p:nvPicPr>
          <p:blipFill rotWithShape="1">
            <a:blip r:embed="rId20">
              <a:alphaModFix/>
            </a:blip>
            <a:srcRect/>
            <a:stretch/>
          </p:blipFill>
          <p:spPr>
            <a:xfrm>
              <a:off x="-15240" y="25146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4" name="Google Shape;42;p2" descr="C:\Users\jacqui.fenner\Desktop\PTT templates\images\noaa icons\noaa_icons-08.png">
              <a:hlinkClick r:id="rId21"/>
            </p:cNvPr>
            <p:cNvPicPr preferRelativeResize="0"/>
            <p:nvPr/>
          </p:nvPicPr>
          <p:blipFill rotWithShape="1">
            <a:blip r:embed="rId22">
              <a:alphaModFix/>
            </a:blip>
            <a:srcRect/>
            <a:stretch/>
          </p:blipFill>
          <p:spPr>
            <a:xfrm>
              <a:off x="-15240" y="14478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" name="Google Shape;43;p2" descr="C:\Users\jacqui.fenner\Desktop\PTT templates\images\noaa icons\noaa_icons-10.png">
              <a:hlinkClick r:id="rId23"/>
            </p:cNvPr>
            <p:cNvPicPr preferRelativeResize="0"/>
            <p:nvPr/>
          </p:nvPicPr>
          <p:blipFill rotWithShape="1">
            <a:blip r:embed="rId24">
              <a:alphaModFix/>
            </a:blip>
            <a:srcRect/>
            <a:stretch/>
          </p:blipFill>
          <p:spPr>
            <a:xfrm>
              <a:off x="-15240" y="381000"/>
              <a:ext cx="472440" cy="324009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16" name="Google Shape;44;p2"/>
            <p:cNvGrpSpPr/>
            <p:nvPr/>
          </p:nvGrpSpPr>
          <p:grpSpPr>
            <a:xfrm>
              <a:off x="15148" y="0"/>
              <a:ext cx="420624" cy="6858000"/>
              <a:chOff x="15148" y="0"/>
              <a:chExt cx="420624" cy="6858000"/>
            </a:xfrm>
          </p:grpSpPr>
          <p:grpSp>
            <p:nvGrpSpPr>
              <p:cNvPr id="17" name="Google Shape;45;p2"/>
              <p:cNvGrpSpPr/>
              <p:nvPr/>
            </p:nvGrpSpPr>
            <p:grpSpPr>
              <a:xfrm>
                <a:off x="15148" y="1066800"/>
                <a:ext cx="420624" cy="5334000"/>
                <a:chOff x="15148" y="1066800"/>
                <a:chExt cx="420624" cy="5334000"/>
              </a:xfrm>
            </p:grpSpPr>
            <p:cxnSp>
              <p:nvCxnSpPr>
                <p:cNvPr id="19" name="Google Shape;46;p2"/>
                <p:cNvCxnSpPr/>
                <p:nvPr/>
              </p:nvCxnSpPr>
              <p:spPr>
                <a:xfrm>
                  <a:off x="15148" y="42672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0" name="Google Shape;47;p2"/>
                <p:cNvCxnSpPr/>
                <p:nvPr/>
              </p:nvCxnSpPr>
              <p:spPr>
                <a:xfrm>
                  <a:off x="15148" y="32004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1" name="Google Shape;48;p2"/>
                <p:cNvCxnSpPr/>
                <p:nvPr/>
              </p:nvCxnSpPr>
              <p:spPr>
                <a:xfrm>
                  <a:off x="15148" y="21336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2" name="Google Shape;49;p2"/>
                <p:cNvCxnSpPr/>
                <p:nvPr/>
              </p:nvCxnSpPr>
              <p:spPr>
                <a:xfrm>
                  <a:off x="15148" y="53340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3" name="Google Shape;50;p2"/>
                <p:cNvCxnSpPr/>
                <p:nvPr/>
              </p:nvCxnSpPr>
              <p:spPr>
                <a:xfrm>
                  <a:off x="15148" y="1066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  <p:cxnSp>
              <p:nvCxnSpPr>
                <p:cNvPr id="24" name="Google Shape;51;p2"/>
                <p:cNvCxnSpPr/>
                <p:nvPr/>
              </p:nvCxnSpPr>
              <p:spPr>
                <a:xfrm>
                  <a:off x="15148" y="6400800"/>
                  <a:ext cx="420624" cy="0"/>
                </a:xfrm>
                <a:prstGeom prst="straightConnector1">
                  <a:avLst/>
                </a:prstGeom>
                <a:noFill/>
                <a:ln w="9525" cap="flat" cmpd="sng">
                  <a:solidFill>
                    <a:schemeClr val="lt1">
                      <a:alpha val="40000"/>
                    </a:schemeClr>
                  </a:solidFill>
                  <a:prstDash val="solid"/>
                  <a:round/>
                  <a:headEnd type="none" w="sm" len="sm"/>
                  <a:tailEnd type="none" w="sm" len="sm"/>
                </a:ln>
              </p:spPr>
            </p:cxnSp>
          </p:grpSp>
          <p:cxnSp>
            <p:nvCxnSpPr>
              <p:cNvPr id="18" name="Google Shape;52;p2"/>
              <p:cNvCxnSpPr/>
              <p:nvPr/>
            </p:nvCxnSpPr>
            <p:spPr>
              <a:xfrm>
                <a:off x="431292" y="0"/>
                <a:ext cx="0" cy="6858000"/>
              </a:xfrm>
              <a:prstGeom prst="straightConnector1">
                <a:avLst/>
              </a:prstGeom>
              <a:noFill/>
              <a:ln w="9525" cap="flat" cmpd="sng">
                <a:solidFill>
                  <a:schemeClr val="lt1">
                    <a:alpha val="40000"/>
                  </a:schemeClr>
                </a:solidFill>
                <a:prstDash val="solid"/>
                <a:round/>
                <a:headEnd type="none" w="sm" len="sm"/>
                <a:tailEnd type="none" w="sm" len="sm"/>
              </a:ln>
            </p:spPr>
          </p:cxnSp>
        </p:grpSp>
      </p:grpSp>
      <p:sp>
        <p:nvSpPr>
          <p:cNvPr id="28" name="Google Shape;25;p1"/>
          <p:cNvSpPr/>
          <p:nvPr userDrawn="1"/>
        </p:nvSpPr>
        <p:spPr>
          <a:xfrm>
            <a:off x="0" y="6400800"/>
            <a:ext cx="12192000" cy="457200"/>
          </a:xfrm>
          <a:custGeom>
            <a:avLst/>
            <a:gdLst/>
            <a:ahLst/>
            <a:cxnLst/>
            <a:rect l="l" t="t" r="r" b="b"/>
            <a:pathLst>
              <a:path w="9144000" h="457200" extrusionOk="0">
                <a:moveTo>
                  <a:pt x="0" y="457199"/>
                </a:moveTo>
                <a:lnTo>
                  <a:pt x="9144000" y="457199"/>
                </a:lnTo>
                <a:lnTo>
                  <a:pt x="9144000" y="0"/>
                </a:lnTo>
                <a:lnTo>
                  <a:pt x="0" y="0"/>
                </a:lnTo>
                <a:lnTo>
                  <a:pt x="0" y="457199"/>
                </a:lnTo>
                <a:close/>
              </a:path>
            </a:pathLst>
          </a:custGeom>
          <a:solidFill>
            <a:srgbClr val="D5F5FF"/>
          </a:solid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6;p1"/>
          <p:cNvSpPr/>
          <p:nvPr userDrawn="1"/>
        </p:nvSpPr>
        <p:spPr>
          <a:xfrm>
            <a:off x="30202" y="6519420"/>
            <a:ext cx="336227" cy="274429"/>
          </a:xfrm>
          <a:prstGeom prst="rect">
            <a:avLst/>
          </a:prstGeom>
          <a:blipFill rotWithShape="1">
            <a:blip r:embed="rId2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27;p1"/>
          <p:cNvSpPr/>
          <p:nvPr userDrawn="1"/>
        </p:nvSpPr>
        <p:spPr>
          <a:xfrm>
            <a:off x="465860" y="6519420"/>
            <a:ext cx="316713" cy="269701"/>
          </a:xfrm>
          <a:prstGeom prst="rect">
            <a:avLst/>
          </a:prstGeom>
          <a:blipFill rotWithShape="1">
            <a:blip r:embed="rId2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9699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96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90CFE-9254-4BD7-9261-6296FD0EB9BE}" type="slidenum">
              <a:rPr lang="en-US" smtClean="0"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9699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921A8-1537-4879-855B-5485113F8E43}" type="datetime1">
              <a:rPr lang="en-US" smtClean="0"/>
              <a:t>8/9/2021</a:t>
            </a:fld>
            <a:endParaRPr lang="en-US"/>
          </a:p>
        </p:txBody>
      </p:sp>
      <p:cxnSp>
        <p:nvCxnSpPr>
          <p:cNvPr id="32" name="Straight Connector 31"/>
          <p:cNvCxnSpPr/>
          <p:nvPr userDrawn="1"/>
        </p:nvCxnSpPr>
        <p:spPr>
          <a:xfrm>
            <a:off x="421240" y="881866"/>
            <a:ext cx="11770760" cy="1712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124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The Driving Applications in ASPEN and a suggested process to inform NOAA about the community's diverse set of corresponding Observational needs</a:t>
            </a:r>
            <a:br>
              <a:rPr lang="en-US" sz="3600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Stacy Bunin</a:t>
            </a:r>
          </a:p>
          <a:p>
            <a:r>
              <a:rPr lang="en-US" b="1" dirty="0" err="1">
                <a:solidFill>
                  <a:schemeClr val="accent1">
                    <a:lumMod val="75000"/>
                  </a:schemeClr>
                </a:solidFill>
              </a:rPr>
              <a:t>RTi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b="1" dirty="0">
                <a:solidFill>
                  <a:schemeClr val="accent1">
                    <a:lumMod val="75000"/>
                  </a:schemeClr>
                </a:solidFill>
              </a:rPr>
              <a:t>August 9, 2021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867" y="-1"/>
            <a:ext cx="11782133" cy="873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2101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1BCA-44D6-4352-ABD5-F60552B0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Area teams: Meteorology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F3E1F7-000A-4313-B439-6277CC7FB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2498996"/>
              </p:ext>
            </p:extLst>
          </p:nvPr>
        </p:nvGraphicFramePr>
        <p:xfrm>
          <a:off x="516069" y="873760"/>
          <a:ext cx="11340133" cy="57039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931945">
                  <a:extLst>
                    <a:ext uri="{9D8B030D-6E8A-4147-A177-3AD203B41FA5}">
                      <a16:colId xmlns:a16="http://schemas.microsoft.com/office/drawing/2014/main" val="4083172051"/>
                    </a:ext>
                  </a:extLst>
                </a:gridCol>
                <a:gridCol w="2107769">
                  <a:extLst>
                    <a:ext uri="{9D8B030D-6E8A-4147-A177-3AD203B41FA5}">
                      <a16:colId xmlns:a16="http://schemas.microsoft.com/office/drawing/2014/main" val="1245481242"/>
                    </a:ext>
                  </a:extLst>
                </a:gridCol>
                <a:gridCol w="1627322">
                  <a:extLst>
                    <a:ext uri="{9D8B030D-6E8A-4147-A177-3AD203B41FA5}">
                      <a16:colId xmlns:a16="http://schemas.microsoft.com/office/drawing/2014/main" val="2753222508"/>
                    </a:ext>
                  </a:extLst>
                </a:gridCol>
                <a:gridCol w="1834254">
                  <a:extLst>
                    <a:ext uri="{9D8B030D-6E8A-4147-A177-3AD203B41FA5}">
                      <a16:colId xmlns:a16="http://schemas.microsoft.com/office/drawing/2014/main" val="137590552"/>
                    </a:ext>
                  </a:extLst>
                </a:gridCol>
                <a:gridCol w="1838843">
                  <a:extLst>
                    <a:ext uri="{9D8B030D-6E8A-4147-A177-3AD203B41FA5}">
                      <a16:colId xmlns:a16="http://schemas.microsoft.com/office/drawing/2014/main" val="4151167078"/>
                    </a:ext>
                  </a:extLst>
                </a:gridCol>
              </a:tblGrid>
              <a:tr h="371677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Lead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462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Air quality forecasting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67614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Atmospheric profiles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 marT="18288"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57909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Aviation weather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8928574"/>
                  </a:ext>
                </a:extLst>
              </a:tr>
              <a:tr h="40213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High latitude and oceanic weather monitoring - Imagery (Vis, WV, IR)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977321"/>
                  </a:ext>
                </a:extLst>
              </a:tr>
              <a:tr h="40213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High latitude and oceanic weather monitoring - Imagery: Microwave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830830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Marine forecasting - Surface Winds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56457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Marine forecasting - Wave Height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82904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NWP data assimilation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 marT="18288" marB="18288"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47942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Precipitation forecasting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96761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Surface visibility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834959"/>
                  </a:ext>
                </a:extLst>
              </a:tr>
              <a:tr h="402134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Tropical latitudes and oceanic weather monitoring - Imagery: MW (Storm area)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18544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TC moisture environment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44624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Severe Storms Monitoring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974072"/>
                  </a:ext>
                </a:extLst>
              </a:tr>
              <a:tr h="371677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Regional NWP/Nowcasting/Short-term Forecasting</a:t>
                      </a:r>
                    </a:p>
                  </a:txBody>
                  <a:tcPr marR="1493" marT="995" marB="995" anchor="ctr"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651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211E4-821C-4D9A-BDDD-991B247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489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1BCA-44D6-4352-ABD5-F60552B0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Area teams: Oceanography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F3E1F7-000A-4313-B439-6277CC7FB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775475"/>
              </p:ext>
            </p:extLst>
          </p:nvPr>
        </p:nvGraphicFramePr>
        <p:xfrm>
          <a:off x="516069" y="1030723"/>
          <a:ext cx="11324637" cy="53329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27890">
                  <a:extLst>
                    <a:ext uri="{9D8B030D-6E8A-4147-A177-3AD203B41FA5}">
                      <a16:colId xmlns:a16="http://schemas.microsoft.com/office/drawing/2014/main" val="4083172051"/>
                    </a:ext>
                  </a:extLst>
                </a:gridCol>
                <a:gridCol w="1968285">
                  <a:extLst>
                    <a:ext uri="{9D8B030D-6E8A-4147-A177-3AD203B41FA5}">
                      <a16:colId xmlns:a16="http://schemas.microsoft.com/office/drawing/2014/main" val="1245481242"/>
                    </a:ext>
                  </a:extLst>
                </a:gridCol>
                <a:gridCol w="1797803">
                  <a:extLst>
                    <a:ext uri="{9D8B030D-6E8A-4147-A177-3AD203B41FA5}">
                      <a16:colId xmlns:a16="http://schemas.microsoft.com/office/drawing/2014/main" val="2753222508"/>
                    </a:ext>
                  </a:extLst>
                </a:gridCol>
                <a:gridCol w="1642821">
                  <a:extLst>
                    <a:ext uri="{9D8B030D-6E8A-4147-A177-3AD203B41FA5}">
                      <a16:colId xmlns:a16="http://schemas.microsoft.com/office/drawing/2014/main" val="137590552"/>
                    </a:ext>
                  </a:extLst>
                </a:gridCol>
                <a:gridCol w="1487838">
                  <a:extLst>
                    <a:ext uri="{9D8B030D-6E8A-4147-A177-3AD203B41FA5}">
                      <a16:colId xmlns:a16="http://schemas.microsoft.com/office/drawing/2014/main" val="41511670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Lead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4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Arctic Primary Productivity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6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U.S. Pacific Islands Ocean Biology (HMS)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309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VHR Imagery (GEO INT) for marine mammal assessment, IUU enforcement, Rec Fish Stats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effectLst/>
                        </a:rPr>
                        <a:t>Groundtruth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3428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Harmful algal bloom monitoring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7935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Water clarity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5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400" dirty="0">
                          <a:effectLst/>
                        </a:rPr>
                        <a:t>Habitat (Sanctuaries and estuaries)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82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Red tide index monitoring for gag/red grouper complex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4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Coastal Water Quality to support Aquaculture Operation and Permitting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2926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Regular Ecosystem Status Assessment/Reporting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9834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Dynamic Ocean Management Systems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7718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Fisheries Management for Arctic (ice applications)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15446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Navigation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597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Sea Ice Monitoring</a:t>
                      </a:r>
                    </a:p>
                  </a:txBody>
                  <a:tcPr marL="1493" marR="1493" marT="995" marB="995" anchor="ctr"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426511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211E4-821C-4D9A-BDDD-991B247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566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D268E-739B-47AC-8FC7-DBD8C0B60D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 Slides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ED102-BC03-4A3B-BF17-2F848ACAA0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91B280-0059-4B30-9697-2583D35A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3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A9FD8-B041-4D8D-B010-A07A45411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ASPEN inputs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9B1B96-4D17-4A75-85AE-4F58B1C3F3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/>
              <a:t>ASPEN is a rapid assessment tool based on the concept that the benefit of a sensor (or constellation) to an application (or to NOAA mission) is measured by its ability to satisfy the application (or NOAA mission)’s requirements.</a:t>
            </a:r>
          </a:p>
          <a:p>
            <a:r>
              <a:rPr lang="en-US" sz="4800" dirty="0"/>
              <a:t>It uses a standard template as an input tables in Excel/Google Sheet format</a:t>
            </a:r>
          </a:p>
          <a:p>
            <a:pPr lvl="1"/>
            <a:r>
              <a:rPr lang="en-US" sz="4400" dirty="0"/>
              <a:t>91 variables in Atmosphere, Biosphere, Cryosphere, Hydrosphere, Ocean, and Space categories</a:t>
            </a:r>
          </a:p>
          <a:p>
            <a:pPr lvl="1"/>
            <a:r>
              <a:rPr lang="en-US" sz="4400" dirty="0"/>
              <a:t>14 attributes</a:t>
            </a:r>
          </a:p>
          <a:p>
            <a:pPr lvl="1"/>
            <a:endParaRPr lang="en-US" sz="4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C3F6CB-2B04-4DE6-BDB6-BCCBDC2D9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389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E562AA-E8AC-40B6-9721-407DF87EC7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ASPEN Template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2CB055-133D-4B06-A9CB-0ED7BDDE8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14</a:t>
            </a:fld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E372C0-655C-4B1E-9776-D20BBFCF387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22873" b="24753"/>
          <a:stretch/>
        </p:blipFill>
        <p:spPr>
          <a:xfrm>
            <a:off x="729017" y="873760"/>
            <a:ext cx="10064534" cy="55232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003438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56AA25-42CF-40B0-89DC-409F280C59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ASPEN attributes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A6555B9-C8E4-425F-9AA0-21F65D307B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36607638"/>
              </p:ext>
            </p:extLst>
          </p:nvPr>
        </p:nvGraphicFramePr>
        <p:xfrm>
          <a:off x="586854" y="939460"/>
          <a:ext cx="11136574" cy="5694985"/>
        </p:xfrm>
        <a:graphic>
          <a:graphicData uri="http://schemas.openxmlformats.org/drawingml/2006/table">
            <a:tbl>
              <a:tblPr/>
              <a:tblGrid>
                <a:gridCol w="2170205">
                  <a:extLst>
                    <a:ext uri="{9D8B030D-6E8A-4147-A177-3AD203B41FA5}">
                      <a16:colId xmlns:a16="http://schemas.microsoft.com/office/drawing/2014/main" val="2571988557"/>
                    </a:ext>
                  </a:extLst>
                </a:gridCol>
                <a:gridCol w="1760350">
                  <a:extLst>
                    <a:ext uri="{9D8B030D-6E8A-4147-A177-3AD203B41FA5}">
                      <a16:colId xmlns:a16="http://schemas.microsoft.com/office/drawing/2014/main" val="247894736"/>
                    </a:ext>
                  </a:extLst>
                </a:gridCol>
                <a:gridCol w="7206019">
                  <a:extLst>
                    <a:ext uri="{9D8B030D-6E8A-4147-A177-3AD203B41FA5}">
                      <a16:colId xmlns:a16="http://schemas.microsoft.com/office/drawing/2014/main" val="860342248"/>
                    </a:ext>
                  </a:extLst>
                </a:gridCol>
              </a:tblGrid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effectLst/>
                        </a:rPr>
                        <a:t>Attribute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effectLst/>
                        </a:rPr>
                        <a:t>Units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1" dirty="0">
                          <a:effectLst/>
                        </a:rPr>
                        <a:t>Definition/Formulation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3221405"/>
                  </a:ext>
                </a:extLst>
              </a:tr>
              <a:tr h="185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Images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logical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This parameter is represented by imagery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4358780"/>
                  </a:ext>
                </a:extLst>
              </a:tr>
              <a:tr h="437358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Geographic Coverage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dimensionless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Geographic region observed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534884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Horizontal Density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(100 km)-2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observations within swath per (100 km) square region.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1697639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Horizontal Resolution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km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GIFOV or ground-projected instantaneous field of view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6284615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Temporal Refresh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between observations at a location, </a:t>
                      </a:r>
                      <a:r>
                        <a:rPr lang="en-US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i.e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time to observe the geographic coverage region D.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94062765"/>
                  </a:ext>
                </a:extLst>
              </a:tr>
              <a:tr h="335012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Vertical Extent Bottom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km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Bottom of vertical region observed.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7721450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Vertical Extent Top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km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 of vertical region observed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2851718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Vertical Resolution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 err="1">
                          <a:effectLst/>
                        </a:rPr>
                        <a:t>d.o.f</a:t>
                      </a:r>
                      <a:endParaRPr lang="en-US" sz="1800" dirty="0">
                        <a:effectLst/>
                      </a:endParaRP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Independent pieces of information in one GIFOV.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0092151"/>
                  </a:ext>
                </a:extLst>
              </a:tr>
              <a:tr h="61806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Error Standard Deviation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units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Estimated standard deviation of the errors. This is a composite </a:t>
                      </a:r>
                      <a:r>
                        <a:rPr lang="en-US" sz="1800" b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s.d.</a:t>
                      </a:r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over the appropriate subsets or dimensions such as over the vertical domain, over clear and cloudy conditions and over different surface backgrounds.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460662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Validity Range Low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units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value that can be observed.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6171855"/>
                  </a:ext>
                </a:extLst>
              </a:tr>
              <a:tr h="29593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Validity Range High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units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value that can be observed.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6461736"/>
                  </a:ext>
                </a:extLst>
              </a:tr>
              <a:tr h="316706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Robustness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dimensionless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Number of sources making this observation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2465176"/>
                  </a:ext>
                </a:extLst>
              </a:tr>
              <a:tr h="272367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Continuity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for which the observations can be intercalibrated for climate monitoring purposes.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5699182"/>
                  </a:ext>
                </a:extLst>
              </a:tr>
              <a:tr h="18594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>
                          <a:effectLst/>
                        </a:rPr>
                        <a:t>Data Latency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effectLst/>
                        </a:rPr>
                        <a:t>s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9DAF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ctr"/>
                      <a:r>
                        <a:rPr lang="en-US" sz="1800" b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Time from ‘image taken’ to full relay of data to a ground station.</a:t>
                      </a:r>
                    </a:p>
                  </a:txBody>
                  <a:tcPr marL="9821" marR="9821" marT="6547" marB="6547" anchor="ctr">
                    <a:lnL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126502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64238D-CD6B-4B3C-8E9D-607C43C873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1993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95DD-C12B-4257-840E-916E4E22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Applications: Earth System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37CD8-80FD-4046-83FB-1691BDB6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2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1584122-19B1-495B-BAAF-D922B70D0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2696837"/>
              </p:ext>
            </p:extLst>
          </p:nvPr>
        </p:nvGraphicFramePr>
        <p:xfrm>
          <a:off x="438164" y="1856486"/>
          <a:ext cx="11569148" cy="1909602"/>
        </p:xfrm>
        <a:graphic>
          <a:graphicData uri="http://schemas.openxmlformats.org/drawingml/2006/table">
            <a:tbl>
              <a:tblPr/>
              <a:tblGrid>
                <a:gridCol w="1034175">
                  <a:extLst>
                    <a:ext uri="{9D8B030D-6E8A-4147-A177-3AD203B41FA5}">
                      <a16:colId xmlns:a16="http://schemas.microsoft.com/office/drawing/2014/main" val="1769057448"/>
                    </a:ext>
                  </a:extLst>
                </a:gridCol>
                <a:gridCol w="3254644">
                  <a:extLst>
                    <a:ext uri="{9D8B030D-6E8A-4147-A177-3AD203B41FA5}">
                      <a16:colId xmlns:a16="http://schemas.microsoft.com/office/drawing/2014/main" val="4126514559"/>
                    </a:ext>
                  </a:extLst>
                </a:gridCol>
                <a:gridCol w="1658319">
                  <a:extLst>
                    <a:ext uri="{9D8B030D-6E8A-4147-A177-3AD203B41FA5}">
                      <a16:colId xmlns:a16="http://schemas.microsoft.com/office/drawing/2014/main" val="3355240335"/>
                    </a:ext>
                  </a:extLst>
                </a:gridCol>
                <a:gridCol w="3336010">
                  <a:extLst>
                    <a:ext uri="{9D8B030D-6E8A-4147-A177-3AD203B41FA5}">
                      <a16:colId xmlns:a16="http://schemas.microsoft.com/office/drawing/2014/main" val="395808045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52376481"/>
                    </a:ext>
                  </a:extLst>
                </a:gridCol>
              </a:tblGrid>
              <a:tr h="319033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Category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Application Name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Source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Observables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Spatial Coverage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0918"/>
                  </a:ext>
                </a:extLst>
              </a:tr>
              <a:tr h="319033">
                <a:tc rowSpan="3"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Earth System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Climate research and sensitivity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multiple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effectLst/>
                        </a:rPr>
                        <a:t>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4465164"/>
                  </a:ext>
                </a:extLst>
              </a:tr>
              <a:tr h="95250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CO2 flux estimates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CarbonTracker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, GHG reporting) to verify climate forcing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CO2 and methane concentrations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effectLst/>
                        </a:rPr>
                        <a:t>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7275739"/>
                  </a:ext>
                </a:extLst>
              </a:tr>
              <a:tr h="31903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Unified Forecast System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8803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592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95DD-C12B-4257-840E-916E4E22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Applications: Land/Hydrology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37CD8-80FD-4046-83FB-1691BDB6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1584122-19B1-495B-BAAF-D922B70D0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511914"/>
              </p:ext>
            </p:extLst>
          </p:nvPr>
        </p:nvGraphicFramePr>
        <p:xfrm>
          <a:off x="469160" y="1672715"/>
          <a:ext cx="11569148" cy="2206500"/>
        </p:xfrm>
        <a:graphic>
          <a:graphicData uri="http://schemas.openxmlformats.org/drawingml/2006/table">
            <a:tbl>
              <a:tblPr/>
              <a:tblGrid>
                <a:gridCol w="1065172">
                  <a:extLst>
                    <a:ext uri="{9D8B030D-6E8A-4147-A177-3AD203B41FA5}">
                      <a16:colId xmlns:a16="http://schemas.microsoft.com/office/drawing/2014/main" val="1769057448"/>
                    </a:ext>
                  </a:extLst>
                </a:gridCol>
                <a:gridCol w="3854698">
                  <a:extLst>
                    <a:ext uri="{9D8B030D-6E8A-4147-A177-3AD203B41FA5}">
                      <a16:colId xmlns:a16="http://schemas.microsoft.com/office/drawing/2014/main" val="4126514559"/>
                    </a:ext>
                  </a:extLst>
                </a:gridCol>
                <a:gridCol w="1166753">
                  <a:extLst>
                    <a:ext uri="{9D8B030D-6E8A-4147-A177-3AD203B41FA5}">
                      <a16:colId xmlns:a16="http://schemas.microsoft.com/office/drawing/2014/main" val="3355240335"/>
                    </a:ext>
                  </a:extLst>
                </a:gridCol>
                <a:gridCol w="3196525">
                  <a:extLst>
                    <a:ext uri="{9D8B030D-6E8A-4147-A177-3AD203B41FA5}">
                      <a16:colId xmlns:a16="http://schemas.microsoft.com/office/drawing/2014/main" val="3958080455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4052376481"/>
                    </a:ext>
                  </a:extLst>
                </a:gridCol>
              </a:tblGrid>
              <a:tr h="44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</a:rPr>
                        <a:t>Category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</a:rPr>
                        <a:t>Application Name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Source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>
                          <a:solidFill>
                            <a:srgbClr val="000000"/>
                          </a:solidFill>
                          <a:effectLst/>
                        </a:rPr>
                        <a:t>Observables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</a:rPr>
                        <a:t>Spatial Coverage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0918"/>
                  </a:ext>
                </a:extLst>
              </a:tr>
              <a:tr h="44984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Land/ Hydrology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Fire weather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Fire location and intensity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Hemispheric-Global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0285237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Flood and ice monitoring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High resolution floodplain, river ice, sea ice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Oceans+North America+US Territories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733073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Precipitation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Total and layer precipitable water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Oceans+North America+US Territories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2184871"/>
                  </a:ext>
                </a:extLst>
              </a:tr>
              <a:tr h="4498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Flood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7581914"/>
                  </a:ext>
                </a:extLst>
              </a:tr>
              <a:tr h="6275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800">
                          <a:effectLst/>
                        </a:rPr>
                        <a:t>Land Surface Assimilation and Modeling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en-US" sz="18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664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9085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95DD-C12B-4257-840E-916E4E22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Applications: Meteorology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37CD8-80FD-4046-83FB-1691BDB6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1584122-19B1-495B-BAAF-D922B70D0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7789036"/>
              </p:ext>
            </p:extLst>
          </p:nvPr>
        </p:nvGraphicFramePr>
        <p:xfrm>
          <a:off x="419915" y="982935"/>
          <a:ext cx="11569148" cy="5304880"/>
        </p:xfrm>
        <a:graphic>
          <a:graphicData uri="http://schemas.openxmlformats.org/drawingml/2006/table">
            <a:tbl>
              <a:tblPr/>
              <a:tblGrid>
                <a:gridCol w="987680">
                  <a:extLst>
                    <a:ext uri="{9D8B030D-6E8A-4147-A177-3AD203B41FA5}">
                      <a16:colId xmlns:a16="http://schemas.microsoft.com/office/drawing/2014/main" val="1769057448"/>
                    </a:ext>
                  </a:extLst>
                </a:gridCol>
                <a:gridCol w="3195402">
                  <a:extLst>
                    <a:ext uri="{9D8B030D-6E8A-4147-A177-3AD203B41FA5}">
                      <a16:colId xmlns:a16="http://schemas.microsoft.com/office/drawing/2014/main" val="4126514559"/>
                    </a:ext>
                  </a:extLst>
                </a:gridCol>
                <a:gridCol w="681925">
                  <a:extLst>
                    <a:ext uri="{9D8B030D-6E8A-4147-A177-3AD203B41FA5}">
                      <a16:colId xmlns:a16="http://schemas.microsoft.com/office/drawing/2014/main" val="3355240335"/>
                    </a:ext>
                  </a:extLst>
                </a:gridCol>
                <a:gridCol w="3874577">
                  <a:extLst>
                    <a:ext uri="{9D8B030D-6E8A-4147-A177-3AD203B41FA5}">
                      <a16:colId xmlns:a16="http://schemas.microsoft.com/office/drawing/2014/main" val="3958080455"/>
                    </a:ext>
                  </a:extLst>
                </a:gridCol>
                <a:gridCol w="2829564">
                  <a:extLst>
                    <a:ext uri="{9D8B030D-6E8A-4147-A177-3AD203B41FA5}">
                      <a16:colId xmlns:a16="http://schemas.microsoft.com/office/drawing/2014/main" val="4052376481"/>
                    </a:ext>
                  </a:extLst>
                </a:gridCol>
              </a:tblGrid>
              <a:tr h="44984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Category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Application Name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Source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Observables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</a:rPr>
                        <a:t>Spatial Coverage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0918"/>
                  </a:ext>
                </a:extLst>
              </a:tr>
              <a:tr h="367437">
                <a:tc rowSpan="15">
                  <a:txBody>
                    <a:bodyPr/>
                    <a:lstStyle/>
                    <a:p>
                      <a:pPr algn="ctr" rtl="0" fontAlgn="ctr"/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</a:rPr>
                        <a:t>Meteorology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4C2F4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Air quality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AOD, aerosol layer height, aerosol type, tropospheric columns of trace gases (formaldehyde, ozone, NO2, SO2, CO,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etc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Hemispheric-Global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5824287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635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Atmospheric profiles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Temperature soundings, moisture soundings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Oceans+N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America+US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 Territories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4732191"/>
                  </a:ext>
                </a:extLst>
              </a:tr>
              <a:tr h="66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Aviation weather</a:t>
                      </a:r>
                    </a:p>
                  </a:txBody>
                  <a:tcPr marL="1493" marR="1493" marT="995" marB="99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Cloud top height, thickness, volcanic ash, SO2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Hemispheric-Global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7256755"/>
                  </a:ext>
                </a:extLst>
              </a:tr>
              <a:tr h="23845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High latitude and oceanic weather monitoring - Imagery (Vis, WV, IR)</a:t>
                      </a:r>
                    </a:p>
                  </a:txBody>
                  <a:tcPr marL="1493" marR="1493" marT="995" marB="99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Visible, water vapor, and infrared window (0.4-14 µm) imaging, including low-light imaging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Northern </a:t>
                      </a:r>
                      <a:r>
                        <a:rPr lang="en-US" sz="1500" dirty="0" err="1">
                          <a:effectLst/>
                        </a:rPr>
                        <a:t>Oceans+N</a:t>
                      </a:r>
                      <a:r>
                        <a:rPr lang="en-US" sz="1500" dirty="0">
                          <a:effectLst/>
                        </a:rPr>
                        <a:t> </a:t>
                      </a:r>
                      <a:r>
                        <a:rPr lang="en-US" sz="1500" dirty="0" err="1">
                          <a:effectLst/>
                        </a:rPr>
                        <a:t>America+US</a:t>
                      </a:r>
                      <a:r>
                        <a:rPr lang="en-US" sz="1500" dirty="0">
                          <a:effectLst/>
                        </a:rPr>
                        <a:t> Territories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7902813"/>
                  </a:ext>
                </a:extLst>
              </a:tr>
              <a:tr h="173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High latitude and oceanic weather monitoring - Imagery: Microwave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86 GHz and greater (37 GHz desired as well)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CONUS+AK+HI+US Territories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4441599"/>
                  </a:ext>
                </a:extLst>
              </a:tr>
              <a:tr h="87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Marine forecasting - Surface Winds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Ocean surface wind vectors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Global Oceans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5406410"/>
                  </a:ext>
                </a:extLst>
              </a:tr>
              <a:tr h="17396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Marine forecasting - Wave Height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Consistent (evenly spaced in time) sea surface height and significant wave height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TC/Marine/Surface </a:t>
                      </a:r>
                      <a:r>
                        <a:rPr lang="fr-FR" sz="1500" dirty="0" err="1">
                          <a:solidFill>
                            <a:srgbClr val="000000"/>
                          </a:solidFill>
                          <a:effectLst/>
                        </a:rPr>
                        <a:t>Analysis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 AOR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521107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NWP data assimilation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Wind vectors over land and sea surfaces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Hemispheric-Global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30050436"/>
                  </a:ext>
                </a:extLst>
              </a:tr>
              <a:tr h="66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Precipitation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Precipitation rate and type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Global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505994"/>
                  </a:ext>
                </a:extLst>
              </a:tr>
              <a:tr h="87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Precipitation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Precipitation rate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TC/Marine/Surface </a:t>
                      </a:r>
                      <a:r>
                        <a:rPr lang="fr-FR" sz="1500" dirty="0" err="1">
                          <a:solidFill>
                            <a:srgbClr val="000000"/>
                          </a:solidFill>
                          <a:effectLst/>
                        </a:rPr>
                        <a:t>Analysis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 AOR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5401524"/>
                  </a:ext>
                </a:extLst>
              </a:tr>
              <a:tr h="8797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Surface visibility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Snow, fog, dust, etc.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500" dirty="0">
                          <a:effectLst/>
                        </a:rPr>
                        <a:t>TC/Marine/Surface </a:t>
                      </a:r>
                      <a:r>
                        <a:rPr lang="fr-FR" sz="1500" dirty="0" err="1">
                          <a:effectLst/>
                        </a:rPr>
                        <a:t>Analysis</a:t>
                      </a:r>
                      <a:r>
                        <a:rPr lang="fr-FR" sz="1500" dirty="0">
                          <a:effectLst/>
                        </a:rPr>
                        <a:t> AOR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0705707"/>
                  </a:ext>
                </a:extLst>
              </a:tr>
              <a:tr h="21695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Tropical latitudes and oceanic weather monitoring - Imagery: MW (Storm area)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23, 37, 55, 85-91 GHz, TC warm core and convective structure evolution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TC/Marine/Surface </a:t>
                      </a:r>
                      <a:r>
                        <a:rPr lang="fr-FR" sz="1500" dirty="0" err="1">
                          <a:solidFill>
                            <a:srgbClr val="000000"/>
                          </a:solidFill>
                          <a:effectLst/>
                        </a:rPr>
                        <a:t>Analysis</a:t>
                      </a:r>
                      <a:r>
                        <a:rPr lang="fr-FR" sz="1500" dirty="0">
                          <a:solidFill>
                            <a:srgbClr val="000000"/>
                          </a:solidFill>
                          <a:effectLst/>
                        </a:rPr>
                        <a:t> AOR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747377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TC moisture environment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Total and layer precipitable water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Atlantic and Pacific tropical basins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5383985"/>
                  </a:ext>
                </a:extLst>
              </a:tr>
              <a:tr h="6648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Severe Storms Monitoring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7317652"/>
                  </a:ext>
                </a:extLst>
              </a:tr>
              <a:tr h="1094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>
                          <a:effectLst/>
                        </a:rPr>
                        <a:t>Regional NWP/Nowcasting/Short-term Forecasting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29562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5436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095DD-C12B-4257-840E-916E4E224F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Driving Applications: Oceanography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237CD8-80FD-4046-83FB-1691BDB625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5</a:t>
            </a:fld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91584122-19B1-495B-BAAF-D922B70D0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7507889"/>
              </p:ext>
            </p:extLst>
          </p:nvPr>
        </p:nvGraphicFramePr>
        <p:xfrm>
          <a:off x="464949" y="1094609"/>
          <a:ext cx="11727051" cy="5310131"/>
        </p:xfrm>
        <a:graphic>
          <a:graphicData uri="http://schemas.openxmlformats.org/drawingml/2006/table">
            <a:tbl>
              <a:tblPr/>
              <a:tblGrid>
                <a:gridCol w="1348353">
                  <a:extLst>
                    <a:ext uri="{9D8B030D-6E8A-4147-A177-3AD203B41FA5}">
                      <a16:colId xmlns:a16="http://schemas.microsoft.com/office/drawing/2014/main" val="1769057448"/>
                    </a:ext>
                  </a:extLst>
                </a:gridCol>
                <a:gridCol w="3838647">
                  <a:extLst>
                    <a:ext uri="{9D8B030D-6E8A-4147-A177-3AD203B41FA5}">
                      <a16:colId xmlns:a16="http://schemas.microsoft.com/office/drawing/2014/main" val="4126514559"/>
                    </a:ext>
                  </a:extLst>
                </a:gridCol>
                <a:gridCol w="640499">
                  <a:extLst>
                    <a:ext uri="{9D8B030D-6E8A-4147-A177-3AD203B41FA5}">
                      <a16:colId xmlns:a16="http://schemas.microsoft.com/office/drawing/2014/main" val="3355240335"/>
                    </a:ext>
                  </a:extLst>
                </a:gridCol>
                <a:gridCol w="2834208">
                  <a:extLst>
                    <a:ext uri="{9D8B030D-6E8A-4147-A177-3AD203B41FA5}">
                      <a16:colId xmlns:a16="http://schemas.microsoft.com/office/drawing/2014/main" val="3958080455"/>
                    </a:ext>
                  </a:extLst>
                </a:gridCol>
                <a:gridCol w="3065344">
                  <a:extLst>
                    <a:ext uri="{9D8B030D-6E8A-4147-A177-3AD203B41FA5}">
                      <a16:colId xmlns:a16="http://schemas.microsoft.com/office/drawing/2014/main" val="4052376481"/>
                    </a:ext>
                  </a:extLst>
                </a:gridCol>
              </a:tblGrid>
              <a:tr h="227389"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Category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Application Name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Source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Observables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500" b="1" dirty="0">
                          <a:solidFill>
                            <a:srgbClr val="000000"/>
                          </a:solidFill>
                          <a:effectLst/>
                        </a:rPr>
                        <a:t>Spatial Coverage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90918"/>
                  </a:ext>
                </a:extLst>
              </a:tr>
              <a:tr h="452331">
                <a:tc rowSpan="14">
                  <a:txBody>
                    <a:bodyPr/>
                    <a:lstStyle/>
                    <a:p>
                      <a:r>
                        <a:rPr lang="en-US" sz="1500" dirty="0"/>
                        <a:t>Oceanography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FA8DC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Arctic Primary Productivity</a:t>
                      </a:r>
                    </a:p>
                  </a:txBody>
                  <a:tcPr marL="1493" marR="1493" marT="995" marB="995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chl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, SST, others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Totality of Bering Sea, Beaufort, Chukchi, Gulf of Alaska, Aleutians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591132"/>
                  </a:ext>
                </a:extLst>
              </a:tr>
              <a:tr h="4523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U.S. Pacific Islands Ocean Biology (HMS)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SST, Chl, Currents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Pacific Ocean Basin including Guam, Marianas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2434921"/>
                  </a:ext>
                </a:extLst>
              </a:tr>
              <a:tr h="4523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VHR Imagery (GEO INT) for marine mammal assessment, IUU enforcement, Rec Fish Stats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Groundtruth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Panchromatic 8 band imagery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Gulf of Mexico, Cook Inlet, NEUS Continental Shelf, others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3934595"/>
                  </a:ext>
                </a:extLst>
              </a:tr>
              <a:tr h="35031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Harmful algal bloom monitoring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chlorophyll, SST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U.S. coastal zone, including Great Lakes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7985283"/>
                  </a:ext>
                </a:extLst>
              </a:tr>
              <a:tr h="27897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Water clarity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turbidity, attenuation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U.S. coastal zone, including Great Lakes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645381"/>
                  </a:ext>
                </a:extLst>
              </a:tr>
              <a:tr h="3135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Habitat (Sanctuaries and estuaries)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b"/>
                      <a:r>
                        <a:rPr lang="en-US" sz="1500" dirty="0">
                          <a:effectLst/>
                        </a:rPr>
                        <a:t>chlorophyll, </a:t>
                      </a:r>
                      <a:r>
                        <a:rPr lang="en-US" sz="1500" dirty="0" err="1">
                          <a:effectLst/>
                        </a:rPr>
                        <a:t>SSt</a:t>
                      </a:r>
                      <a:r>
                        <a:rPr lang="en-US" sz="1500" dirty="0">
                          <a:effectLst/>
                        </a:rPr>
                        <a:t>, turbidity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U.S. coastal zone, including Great Lakes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6494862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Red tide index monitoring for gag/red grouper complex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Radiances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West Florida shelf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4508421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HAB monitoring for Stock Assessments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Radiances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West Florida, Gulf of Mexico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0505563"/>
                  </a:ext>
                </a:extLst>
              </a:tr>
              <a:tr h="45233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Coastal Water Quality to support Aquaculture Operation and Permitting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Radiances, Sediment products, </a:t>
                      </a:r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Chl</a:t>
                      </a:r>
                      <a:endParaRPr lang="en-US" sz="1500" dirty="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U.S. Coastline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4772002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Regular Ecosystem Status Assessment/Reporting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 err="1">
                          <a:solidFill>
                            <a:srgbClr val="000000"/>
                          </a:solidFill>
                          <a:effectLst/>
                        </a:rPr>
                        <a:t>Chl</a:t>
                      </a:r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, SST, Radiances, NPP, others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U.S. EEZ, coastal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1013143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Dynamic Ocean Management Systems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Chl. SST, others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U.S. EEZ, coastal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4833553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Fisheries Management for Arctic (ice applications)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Various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Arctic, Antarctic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3262541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Navigation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SAT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Sea and lake ice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effectLst/>
                        </a:rPr>
                        <a:t>Global oceans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5128916"/>
                  </a:ext>
                </a:extLst>
              </a:tr>
              <a:tr h="22738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>
                          <a:solidFill>
                            <a:srgbClr val="000000"/>
                          </a:solidFill>
                          <a:effectLst/>
                        </a:rPr>
                        <a:t>Sea Ice Monitoring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en-US" sz="1500" dirty="0">
                          <a:solidFill>
                            <a:srgbClr val="000000"/>
                          </a:solidFill>
                          <a:effectLst/>
                        </a:rPr>
                        <a:t>ASPEN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endParaRPr lang="en-US" sz="1500">
                        <a:solidFill>
                          <a:srgbClr val="000000"/>
                        </a:solidFill>
                        <a:effectLst/>
                      </a:endParaRP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en-US" sz="1500" dirty="0">
                          <a:effectLst/>
                        </a:rPr>
                        <a:t>Arctic, Antarctic</a:t>
                      </a:r>
                    </a:p>
                  </a:txBody>
                  <a:tcPr marL="1493" marR="1493" marT="995" marB="99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67179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7198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EEA816-8BC3-4C1B-B99E-121953010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Vetting the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3B1FB4-79AE-4D32-B11D-D2C5F2E310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Brief overview of the tables at an upcoming SAT meeting</a:t>
            </a:r>
          </a:p>
          <a:p>
            <a:r>
              <a:rPr lang="en-US" dirty="0"/>
              <a:t>Determine SMEs for each application</a:t>
            </a:r>
          </a:p>
          <a:p>
            <a:r>
              <a:rPr lang="en-US" dirty="0"/>
              <a:t>Work with SMEs in small breakout groups for current requirements and future requirements</a:t>
            </a:r>
          </a:p>
          <a:p>
            <a:pPr lvl="1"/>
            <a:r>
              <a:rPr lang="en-US" dirty="0"/>
              <a:t>Meetings likely outside of SAT times</a:t>
            </a:r>
          </a:p>
          <a:p>
            <a:pPr lvl="1"/>
            <a:r>
              <a:rPr lang="en-US" dirty="0"/>
              <a:t>Focus first on the tables developed by the ASPEN team</a:t>
            </a:r>
          </a:p>
          <a:p>
            <a:r>
              <a:rPr lang="en-US" dirty="0"/>
              <a:t>Engage TPIO for individual application requirements</a:t>
            </a:r>
          </a:p>
          <a:p>
            <a:pPr lvl="1"/>
            <a:r>
              <a:rPr lang="en-US" dirty="0"/>
              <a:t>Align the TPIO applications with ASPEN applications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E589C0-CDE3-4AFB-8F0D-316FFF707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72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0A2EFD-60C4-4A5E-A03F-DF2EE1D48F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Vetting the ASPEN Application Tables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2D3816-A14E-4757-96CC-24B217AA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9554734-6262-47BA-A1F6-0A0396162AB2}"/>
              </a:ext>
            </a:extLst>
          </p:cNvPr>
          <p:cNvSpPr/>
          <p:nvPr/>
        </p:nvSpPr>
        <p:spPr>
          <a:xfrm>
            <a:off x="2706130" y="2450756"/>
            <a:ext cx="1680519" cy="833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ASPEN Team develops ARR/ATP Tables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57292A9-67E0-4A31-84C3-7CFC3F354871}"/>
              </a:ext>
            </a:extLst>
          </p:cNvPr>
          <p:cNvSpPr/>
          <p:nvPr/>
        </p:nvSpPr>
        <p:spPr>
          <a:xfrm>
            <a:off x="2697892" y="4398192"/>
            <a:ext cx="1680519" cy="12669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</a:rPr>
              <a:t>SAT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7004F3F9-55C5-474A-A8A5-5EFE054334C8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3538152" y="3284511"/>
            <a:ext cx="8238" cy="111368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8B91FCAF-FC30-4725-815B-672E12E4BAAF}"/>
              </a:ext>
            </a:extLst>
          </p:cNvPr>
          <p:cNvGrpSpPr/>
          <p:nvPr/>
        </p:nvGrpSpPr>
        <p:grpSpPr>
          <a:xfrm>
            <a:off x="5198075" y="3953749"/>
            <a:ext cx="1425145" cy="2155879"/>
            <a:chOff x="5511114" y="2589116"/>
            <a:chExt cx="1425145" cy="2155879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C71B9261-5D86-47A6-9F79-638503F61CD9}"/>
                </a:ext>
              </a:extLst>
            </p:cNvPr>
            <p:cNvSpPr/>
            <p:nvPr/>
          </p:nvSpPr>
          <p:spPr>
            <a:xfrm>
              <a:off x="5511114" y="2589116"/>
              <a:ext cx="1425145" cy="2155879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SMEs </a:t>
              </a: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E943EBEC-EC92-45C5-9A5D-65BDE0FADDEE}"/>
                </a:ext>
              </a:extLst>
            </p:cNvPr>
            <p:cNvSpPr/>
            <p:nvPr/>
          </p:nvSpPr>
          <p:spPr>
            <a:xfrm>
              <a:off x="5671751" y="2965622"/>
              <a:ext cx="1136822" cy="2594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NWP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3E0C524C-241E-4622-B327-D8783D751029}"/>
                </a:ext>
              </a:extLst>
            </p:cNvPr>
            <p:cNvSpPr/>
            <p:nvPr/>
          </p:nvSpPr>
          <p:spPr>
            <a:xfrm>
              <a:off x="5671751" y="3379573"/>
              <a:ext cx="1136822" cy="2594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Fires</a:t>
              </a:r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ECE2AAFF-B734-4412-A361-97688688A945}"/>
                </a:ext>
              </a:extLst>
            </p:cNvPr>
            <p:cNvSpPr/>
            <p:nvPr/>
          </p:nvSpPr>
          <p:spPr>
            <a:xfrm>
              <a:off x="5671751" y="3831022"/>
              <a:ext cx="1136822" cy="2594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Sea Ice</a:t>
              </a: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1CFE1892-CBDD-411E-B55D-90E2F9648720}"/>
                </a:ext>
              </a:extLst>
            </p:cNvPr>
            <p:cNvSpPr/>
            <p:nvPr/>
          </p:nvSpPr>
          <p:spPr>
            <a:xfrm>
              <a:off x="5671751" y="4251304"/>
              <a:ext cx="1136822" cy="25949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err="1">
                  <a:solidFill>
                    <a:schemeClr val="tx1"/>
                  </a:solidFill>
                </a:rPr>
                <a:t>etc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E472F8E-5391-4576-BA21-E681F1E038D6}"/>
              </a:ext>
            </a:extLst>
          </p:cNvPr>
          <p:cNvCxnSpPr>
            <a:cxnSpLocks/>
            <a:stCxn id="6" idx="3"/>
            <a:endCxn id="7" idx="1"/>
          </p:cNvCxnSpPr>
          <p:nvPr/>
        </p:nvCxnSpPr>
        <p:spPr>
          <a:xfrm flipV="1">
            <a:off x="4378411" y="5031689"/>
            <a:ext cx="819664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DB2CD930-66A9-46CC-B8C3-C5B332B848C5}"/>
              </a:ext>
            </a:extLst>
          </p:cNvPr>
          <p:cNvSpPr/>
          <p:nvPr/>
        </p:nvSpPr>
        <p:spPr>
          <a:xfrm>
            <a:off x="5193957" y="2450755"/>
            <a:ext cx="1680519" cy="833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TPIO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7E071F6-58B1-4D4F-A45D-F53AFF2A9EE5}"/>
              </a:ext>
            </a:extLst>
          </p:cNvPr>
          <p:cNvCxnSpPr>
            <a:stCxn id="5" idx="3"/>
            <a:endCxn id="20" idx="1"/>
          </p:cNvCxnSpPr>
          <p:nvPr/>
        </p:nvCxnSpPr>
        <p:spPr>
          <a:xfrm flipV="1">
            <a:off x="4386649" y="2867633"/>
            <a:ext cx="807308" cy="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>
            <a:extLst>
              <a:ext uri="{FF2B5EF4-FFF2-40B4-BE49-F238E27FC236}">
                <a16:creationId xmlns:a16="http://schemas.microsoft.com/office/drawing/2014/main" id="{A8196C98-CF26-4029-BF96-FF12BB1F3D6A}"/>
              </a:ext>
            </a:extLst>
          </p:cNvPr>
          <p:cNvSpPr/>
          <p:nvPr/>
        </p:nvSpPr>
        <p:spPr>
          <a:xfrm>
            <a:off x="8246078" y="3496963"/>
            <a:ext cx="1124464" cy="150673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Validated tables for ASPEN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CEE5AE82-C109-4629-A1D8-D6C917BC4D3A}"/>
              </a:ext>
            </a:extLst>
          </p:cNvPr>
          <p:cNvCxnSpPr>
            <a:stCxn id="20" idx="3"/>
            <a:endCxn id="24" idx="1"/>
          </p:cNvCxnSpPr>
          <p:nvPr/>
        </p:nvCxnSpPr>
        <p:spPr>
          <a:xfrm>
            <a:off x="6874476" y="2867633"/>
            <a:ext cx="1371602" cy="13826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80F735E1-5C27-40E5-87AD-10934896A42B}"/>
              </a:ext>
            </a:extLst>
          </p:cNvPr>
          <p:cNvCxnSpPr>
            <a:stCxn id="7" idx="3"/>
            <a:endCxn id="24" idx="1"/>
          </p:cNvCxnSpPr>
          <p:nvPr/>
        </p:nvCxnSpPr>
        <p:spPr>
          <a:xfrm flipV="1">
            <a:off x="6623220" y="4250331"/>
            <a:ext cx="1622858" cy="7813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:a16="http://schemas.microsoft.com/office/drawing/2014/main" id="{C1767642-1A97-44F3-BC9E-56FECCC492CC}"/>
              </a:ext>
            </a:extLst>
          </p:cNvPr>
          <p:cNvSpPr/>
          <p:nvPr/>
        </p:nvSpPr>
        <p:spPr>
          <a:xfrm>
            <a:off x="4263080" y="991684"/>
            <a:ext cx="1680519" cy="83375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Applications with Direct use of Observations</a:t>
            </a: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B5D14F61-C541-4978-BC82-2B722F3DF1AD}"/>
              </a:ext>
            </a:extLst>
          </p:cNvPr>
          <p:cNvCxnSpPr>
            <a:stCxn id="20" idx="0"/>
            <a:endCxn id="33" idx="2"/>
          </p:cNvCxnSpPr>
          <p:nvPr/>
        </p:nvCxnSpPr>
        <p:spPr>
          <a:xfrm flipH="1" flipV="1">
            <a:off x="5103340" y="1825439"/>
            <a:ext cx="930877" cy="62531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D09407EE-A5F2-445C-A60E-4AEA1BD8FAE6}"/>
              </a:ext>
            </a:extLst>
          </p:cNvPr>
          <p:cNvCxnSpPr>
            <a:stCxn id="33" idx="2"/>
            <a:endCxn id="5" idx="0"/>
          </p:cNvCxnSpPr>
          <p:nvPr/>
        </p:nvCxnSpPr>
        <p:spPr>
          <a:xfrm flipH="1">
            <a:off x="3546390" y="1825439"/>
            <a:ext cx="1556950" cy="62531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19421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1BCA-44D6-4352-ABD5-F60552B0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Area teams: Earth System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F3E1F7-000A-4313-B439-6277CC7FB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3819420"/>
              </p:ext>
            </p:extLst>
          </p:nvPr>
        </p:nvGraphicFramePr>
        <p:xfrm>
          <a:off x="562563" y="1340690"/>
          <a:ext cx="11445459" cy="2442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0199">
                  <a:extLst>
                    <a:ext uri="{9D8B030D-6E8A-4147-A177-3AD203B41FA5}">
                      <a16:colId xmlns:a16="http://schemas.microsoft.com/office/drawing/2014/main" val="4083172051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245481242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2753222508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37590552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4151167078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478854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Lead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4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UFS</a:t>
                      </a:r>
                      <a:endParaRPr lang="en-US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6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Climate research and sensitivity</a:t>
                      </a:r>
                    </a:p>
                  </a:txBody>
                  <a:tcPr marR="1493" marT="995" marB="995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5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t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CO2 flux estimates (</a:t>
                      </a:r>
                      <a:r>
                        <a:rPr lang="en-US" sz="1800" dirty="0" err="1">
                          <a:solidFill>
                            <a:srgbClr val="000000"/>
                          </a:solidFill>
                          <a:effectLst/>
                        </a:rPr>
                        <a:t>CarbonTracker</a:t>
                      </a: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, GHG reporting) to verify climate forcing</a:t>
                      </a:r>
                    </a:p>
                  </a:txBody>
                  <a:tcPr marR="1493" marT="995" marB="995" anchor="ctr">
                    <a:solidFill>
                      <a:srgbClr val="66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829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211E4-821C-4D9A-BDDD-991B247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8102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F1BCA-44D6-4352-ABD5-F60552B08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 Area teams: Land/Hydrology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18F3E1F7-000A-4313-B439-6277CC7FBC2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6913779"/>
              </p:ext>
            </p:extLst>
          </p:nvPr>
        </p:nvGraphicFramePr>
        <p:xfrm>
          <a:off x="624557" y="1278696"/>
          <a:ext cx="11445459" cy="24302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10199">
                  <a:extLst>
                    <a:ext uri="{9D8B030D-6E8A-4147-A177-3AD203B41FA5}">
                      <a16:colId xmlns:a16="http://schemas.microsoft.com/office/drawing/2014/main" val="4083172051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245481242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2753222508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37590552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4151167078"/>
                    </a:ext>
                  </a:extLst>
                </a:gridCol>
                <a:gridCol w="1687052">
                  <a:extLst>
                    <a:ext uri="{9D8B030D-6E8A-4147-A177-3AD203B41FA5}">
                      <a16:colId xmlns:a16="http://schemas.microsoft.com/office/drawing/2014/main" val="147885458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 dirty="0">
                          <a:solidFill>
                            <a:schemeClr val="tx1"/>
                          </a:solidFill>
                        </a:rPr>
                        <a:t>Lead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Member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68546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</a:rPr>
                        <a:t>Fire weather</a:t>
                      </a:r>
                    </a:p>
                  </a:txBody>
                  <a:tcPr marR="1493" marT="995" marB="995" anchor="ctr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6761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Flood and ice monitoring</a:t>
                      </a:r>
                    </a:p>
                  </a:txBody>
                  <a:tcPr marR="1493" marT="995" marB="995" anchor="ctr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1956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Precipitation forecasting</a:t>
                      </a:r>
                    </a:p>
                  </a:txBody>
                  <a:tcPr marR="1493" marT="995" marB="995" anchor="ctr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13829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Flood Forecasting</a:t>
                      </a:r>
                    </a:p>
                  </a:txBody>
                  <a:tcPr marR="1493" marT="995" marB="995" anchor="ctr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147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rtl="0" fontAlgn="b"/>
                      <a:r>
                        <a:rPr lang="en-US" sz="1800" dirty="0">
                          <a:effectLst/>
                        </a:rPr>
                        <a:t>Land Surface Assimilation and Modeling</a:t>
                      </a:r>
                    </a:p>
                  </a:txBody>
                  <a:tcPr marR="1493" marT="995" marB="995" anchor="ctr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796761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D211E4-821C-4D9A-BDDD-991B247F3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990CFE-9254-4BD7-9261-6296FD0EB9BE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844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36339</TotalTime>
  <Words>1352</Words>
  <Application>Microsoft Office PowerPoint</Application>
  <PresentationFormat>Widescreen</PresentationFormat>
  <Paragraphs>319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The Driving Applications in ASPEN and a suggested process to inform NOAA about the community's diverse set of corresponding Observational needs </vt:lpstr>
      <vt:lpstr>Driving Applications: Earth System</vt:lpstr>
      <vt:lpstr>Driving Applications: Land/Hydrology</vt:lpstr>
      <vt:lpstr>Driving Applications: Meteorology</vt:lpstr>
      <vt:lpstr>Driving Applications: Oceanography</vt:lpstr>
      <vt:lpstr>Vetting the Tables</vt:lpstr>
      <vt:lpstr>Vetting the ASPEN Application Tables</vt:lpstr>
      <vt:lpstr>Application Area teams: Earth System</vt:lpstr>
      <vt:lpstr>Application Area teams: Land/Hydrology</vt:lpstr>
      <vt:lpstr>Application Area teams: Meteorology</vt:lpstr>
      <vt:lpstr>Application Area teams: Oceanography</vt:lpstr>
      <vt:lpstr>Backup Slides</vt:lpstr>
      <vt:lpstr>ASPEN inputs</vt:lpstr>
      <vt:lpstr>ASPEN Template</vt:lpstr>
      <vt:lpstr>ASPEN attributes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Presenter (organization)</dc:title>
  <dc:creator>Stacy Bunin</dc:creator>
  <cp:lastModifiedBy>Stacy Bunin</cp:lastModifiedBy>
  <cp:revision>103</cp:revision>
  <dcterms:created xsi:type="dcterms:W3CDTF">2021-03-18T18:12:04Z</dcterms:created>
  <dcterms:modified xsi:type="dcterms:W3CDTF">2021-08-09T13:10:06Z</dcterms:modified>
</cp:coreProperties>
</file>