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305" r:id="rId2"/>
    <p:sldId id="364" r:id="rId3"/>
    <p:sldId id="337" r:id="rId4"/>
    <p:sldId id="317" r:id="rId5"/>
    <p:sldId id="351" r:id="rId6"/>
    <p:sldId id="368" r:id="rId7"/>
    <p:sldId id="347" r:id="rId8"/>
    <p:sldId id="363" r:id="rId9"/>
    <p:sldId id="360" r:id="rId10"/>
    <p:sldId id="361" r:id="rId11"/>
    <p:sldId id="362" r:id="rId12"/>
    <p:sldId id="352" r:id="rId13"/>
    <p:sldId id="353" r:id="rId14"/>
    <p:sldId id="354" r:id="rId15"/>
    <p:sldId id="356" r:id="rId16"/>
    <p:sldId id="357" r:id="rId17"/>
    <p:sldId id="358" r:id="rId18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ndara" panose="020E0502030303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20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iKv4bI0SdCXtg1KIn6IjkCUY55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CBC963-ED33-40BB-8870-63DD57A3E1D8}">
  <a:tblStyle styleId="{18CBC963-ED33-40BB-8870-63DD57A3E1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56" y="36"/>
      </p:cViewPr>
      <p:guideLst>
        <p:guide orient="horz" pos="2880"/>
        <p:guide pos="4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5010" y="0"/>
            <a:ext cx="2971800" cy="45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4685"/>
            <a:ext cx="2971800" cy="45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5010" y="8684685"/>
            <a:ext cx="2971800" cy="45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58" indent="-29117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05" indent="-23294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587" indent="-23294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68" indent="-23294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51" indent="-2329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32" indent="-2329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15" indent="-2329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9996" indent="-2329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49F9AF-C08D-9640-A595-23E5CFC7B933}" type="slidenum">
              <a:rPr lang="en-US">
                <a:latin typeface="Calibri" charset="0"/>
              </a:rPr>
              <a:pPr eaLnBrk="1" hangingPunct="1"/>
              <a:t>1</a:t>
            </a:fld>
            <a:endParaRPr lang="en-US">
              <a:latin typeface="Calibri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92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5"/>
          <p:cNvSpPr txBox="1"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subTitle" idx="1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6"/>
          <p:cNvSpPr txBox="1">
            <a:spLocks noGrp="1"/>
          </p:cNvSpPr>
          <p:nvPr>
            <p:ph type="title"/>
          </p:nvPr>
        </p:nvSpPr>
        <p:spPr>
          <a:xfrm>
            <a:off x="588060" y="210438"/>
            <a:ext cx="7967878" cy="631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solidFill>
                  <a:srgbClr val="0099D7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body" idx="1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body" idx="2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46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47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E9C84-E806-4BCB-9177-5DCB69DAE7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7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418263" cy="8985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0855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C4640-110B-43E6-89F7-017480D31C0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2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173C9-74C8-4E36-8E24-2763E0DABE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943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think-cell Slide" r:id="rId5" imgW="347" imgH="346" progId="TCLayout.ActiveDocument.1">
                  <p:embed/>
                </p:oleObj>
              </mc:Choice>
              <mc:Fallback>
                <p:oleObj name="think-cell Slide" r:id="rId5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1A76296-2E82-471D-A613-C7194FAED18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1" i="0" baseline="0" dirty="0" err="1">
              <a:solidFill>
                <a:schemeClr val="tx1"/>
              </a:solidFill>
              <a:latin typeface="Candara" panose="020E0502030303020204" pitchFamily="34" charset="0"/>
              <a:ea typeface="+mj-ea"/>
              <a:cs typeface="+mj-cs"/>
              <a:sym typeface="Candara" panose="020E0502030303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auto">
          <a:xfrm>
            <a:off x="513085" y="234864"/>
            <a:ext cx="7538715" cy="31402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x-none" dirty="0"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/>
            <a:endParaRPr lang="x-none" sz="800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18985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/>
          <p:nvPr/>
        </p:nvSpPr>
        <p:spPr>
          <a:xfrm>
            <a:off x="0" y="0"/>
            <a:ext cx="416559" cy="6400800"/>
          </a:xfrm>
          <a:custGeom>
            <a:avLst/>
            <a:gdLst/>
            <a:ahLst/>
            <a:cxnLst/>
            <a:rect l="l" t="t" r="r" b="b"/>
            <a:pathLst>
              <a:path w="416559" h="6400800" extrusionOk="0">
                <a:moveTo>
                  <a:pt x="0" y="6400799"/>
                </a:moveTo>
                <a:lnTo>
                  <a:pt x="416052" y="6400799"/>
                </a:lnTo>
                <a:lnTo>
                  <a:pt x="416052" y="0"/>
                </a:lnTo>
                <a:lnTo>
                  <a:pt x="0" y="0"/>
                </a:lnTo>
                <a:lnTo>
                  <a:pt x="0" y="6400799"/>
                </a:lnTo>
                <a:close/>
              </a:path>
            </a:pathLst>
          </a:custGeom>
          <a:solidFill>
            <a:srgbClr val="0099D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36"/>
          <p:cNvSpPr/>
          <p:nvPr/>
        </p:nvSpPr>
        <p:spPr>
          <a:xfrm>
            <a:off x="1523" y="3197351"/>
            <a:ext cx="410209" cy="1069975"/>
          </a:xfrm>
          <a:custGeom>
            <a:avLst/>
            <a:gdLst/>
            <a:ahLst/>
            <a:cxnLst/>
            <a:rect l="l" t="t" r="r" b="b"/>
            <a:pathLst>
              <a:path w="410209" h="1069975" extrusionOk="0">
                <a:moveTo>
                  <a:pt x="0" y="1069848"/>
                </a:moveTo>
                <a:lnTo>
                  <a:pt x="409956" y="1069848"/>
                </a:lnTo>
                <a:lnTo>
                  <a:pt x="409956" y="0"/>
                </a:lnTo>
                <a:lnTo>
                  <a:pt x="0" y="0"/>
                </a:lnTo>
                <a:lnTo>
                  <a:pt x="0" y="1069848"/>
                </a:lnTo>
                <a:close/>
              </a:path>
            </a:pathLst>
          </a:custGeom>
          <a:solidFill>
            <a:srgbClr val="0A459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36"/>
          <p:cNvSpPr/>
          <p:nvPr/>
        </p:nvSpPr>
        <p:spPr>
          <a:xfrm>
            <a:off x="0" y="5715000"/>
            <a:ext cx="441960" cy="32461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36"/>
          <p:cNvSpPr/>
          <p:nvPr/>
        </p:nvSpPr>
        <p:spPr>
          <a:xfrm>
            <a:off x="0" y="4648200"/>
            <a:ext cx="441960" cy="32461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6"/>
          <p:cNvSpPr/>
          <p:nvPr/>
        </p:nvSpPr>
        <p:spPr>
          <a:xfrm>
            <a:off x="0" y="3581400"/>
            <a:ext cx="441960" cy="32461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6"/>
          <p:cNvSpPr/>
          <p:nvPr/>
        </p:nvSpPr>
        <p:spPr>
          <a:xfrm>
            <a:off x="0" y="2514600"/>
            <a:ext cx="441960" cy="324612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6"/>
          <p:cNvSpPr/>
          <p:nvPr/>
        </p:nvSpPr>
        <p:spPr>
          <a:xfrm>
            <a:off x="0" y="1447800"/>
            <a:ext cx="441960" cy="324612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6"/>
          <p:cNvSpPr/>
          <p:nvPr/>
        </p:nvSpPr>
        <p:spPr>
          <a:xfrm>
            <a:off x="0" y="381000"/>
            <a:ext cx="441960" cy="324612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6"/>
          <p:cNvSpPr/>
          <p:nvPr/>
        </p:nvSpPr>
        <p:spPr>
          <a:xfrm>
            <a:off x="0" y="4267200"/>
            <a:ext cx="421005" cy="0"/>
          </a:xfrm>
          <a:custGeom>
            <a:avLst/>
            <a:gdLst/>
            <a:ahLst/>
            <a:cxnLst/>
            <a:rect l="l" t="t" r="r" b="b"/>
            <a:pathLst>
              <a:path w="421005" h="120000" extrusionOk="0">
                <a:moveTo>
                  <a:pt x="0" y="0"/>
                </a:moveTo>
                <a:lnTo>
                  <a:pt x="420623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6"/>
          <p:cNvSpPr/>
          <p:nvPr/>
        </p:nvSpPr>
        <p:spPr>
          <a:xfrm>
            <a:off x="0" y="3200400"/>
            <a:ext cx="421005" cy="0"/>
          </a:xfrm>
          <a:custGeom>
            <a:avLst/>
            <a:gdLst/>
            <a:ahLst/>
            <a:cxnLst/>
            <a:rect l="l" t="t" r="r" b="b"/>
            <a:pathLst>
              <a:path w="421005" h="120000" extrusionOk="0">
                <a:moveTo>
                  <a:pt x="0" y="0"/>
                </a:moveTo>
                <a:lnTo>
                  <a:pt x="420623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6"/>
          <p:cNvSpPr/>
          <p:nvPr/>
        </p:nvSpPr>
        <p:spPr>
          <a:xfrm>
            <a:off x="0" y="2133600"/>
            <a:ext cx="421005" cy="0"/>
          </a:xfrm>
          <a:custGeom>
            <a:avLst/>
            <a:gdLst/>
            <a:ahLst/>
            <a:cxnLst/>
            <a:rect l="l" t="t" r="r" b="b"/>
            <a:pathLst>
              <a:path w="421005" h="120000" extrusionOk="0">
                <a:moveTo>
                  <a:pt x="0" y="0"/>
                </a:moveTo>
                <a:lnTo>
                  <a:pt x="420623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6"/>
          <p:cNvSpPr/>
          <p:nvPr/>
        </p:nvSpPr>
        <p:spPr>
          <a:xfrm>
            <a:off x="0" y="5334000"/>
            <a:ext cx="421005" cy="0"/>
          </a:xfrm>
          <a:custGeom>
            <a:avLst/>
            <a:gdLst/>
            <a:ahLst/>
            <a:cxnLst/>
            <a:rect l="l" t="t" r="r" b="b"/>
            <a:pathLst>
              <a:path w="421005" h="120000" extrusionOk="0">
                <a:moveTo>
                  <a:pt x="0" y="0"/>
                </a:moveTo>
                <a:lnTo>
                  <a:pt x="420623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6"/>
          <p:cNvSpPr/>
          <p:nvPr/>
        </p:nvSpPr>
        <p:spPr>
          <a:xfrm>
            <a:off x="0" y="1066800"/>
            <a:ext cx="421005" cy="0"/>
          </a:xfrm>
          <a:custGeom>
            <a:avLst/>
            <a:gdLst/>
            <a:ahLst/>
            <a:cxnLst/>
            <a:rect l="l" t="t" r="r" b="b"/>
            <a:pathLst>
              <a:path w="421005" h="120000" extrusionOk="0">
                <a:moveTo>
                  <a:pt x="0" y="0"/>
                </a:moveTo>
                <a:lnTo>
                  <a:pt x="420623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6"/>
          <p:cNvSpPr/>
          <p:nvPr/>
        </p:nvSpPr>
        <p:spPr>
          <a:xfrm>
            <a:off x="0" y="6398513"/>
            <a:ext cx="421005" cy="0"/>
          </a:xfrm>
          <a:custGeom>
            <a:avLst/>
            <a:gdLst/>
            <a:ahLst/>
            <a:cxnLst/>
            <a:rect l="l" t="t" r="r" b="b"/>
            <a:pathLst>
              <a:path w="421005" h="120000" extrusionOk="0">
                <a:moveTo>
                  <a:pt x="0" y="0"/>
                </a:moveTo>
                <a:lnTo>
                  <a:pt x="420623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6"/>
          <p:cNvSpPr/>
          <p:nvPr/>
        </p:nvSpPr>
        <p:spPr>
          <a:xfrm>
            <a:off x="416051" y="0"/>
            <a:ext cx="0" cy="6400800"/>
          </a:xfrm>
          <a:custGeom>
            <a:avLst/>
            <a:gdLst/>
            <a:ahLst/>
            <a:cxnLst/>
            <a:rect l="l" t="t" r="r" b="b"/>
            <a:pathLst>
              <a:path w="120000" h="6400800" extrusionOk="0">
                <a:moveTo>
                  <a:pt x="0" y="0"/>
                </a:moveTo>
                <a:lnTo>
                  <a:pt x="0" y="6400799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6"/>
          <p:cNvSpPr/>
          <p:nvPr/>
        </p:nvSpPr>
        <p:spPr>
          <a:xfrm>
            <a:off x="0" y="6400799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 extrusionOk="0">
                <a:moveTo>
                  <a:pt x="0" y="457199"/>
                </a:moveTo>
                <a:lnTo>
                  <a:pt x="9144000" y="457199"/>
                </a:lnTo>
                <a:lnTo>
                  <a:pt x="9144000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D5F5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6"/>
          <p:cNvSpPr/>
          <p:nvPr/>
        </p:nvSpPr>
        <p:spPr>
          <a:xfrm>
            <a:off x="30202" y="6452326"/>
            <a:ext cx="371856" cy="371856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6"/>
          <p:cNvSpPr/>
          <p:nvPr/>
        </p:nvSpPr>
        <p:spPr>
          <a:xfrm>
            <a:off x="465860" y="6458422"/>
            <a:ext cx="359664" cy="359664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6"/>
          <p:cNvSpPr txBox="1">
            <a:spLocks noGrp="1"/>
          </p:cNvSpPr>
          <p:nvPr>
            <p:ph type="title"/>
          </p:nvPr>
        </p:nvSpPr>
        <p:spPr>
          <a:xfrm>
            <a:off x="588060" y="210438"/>
            <a:ext cx="7967878" cy="631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99D7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36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1" r:id="rId6"/>
    <p:sldLayoutId id="2147483662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Tit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727" y="4702044"/>
            <a:ext cx="64865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6798" y="249630"/>
            <a:ext cx="7010401" cy="657990"/>
          </a:xfrm>
          <a:prstGeom prst="rect">
            <a:avLst/>
          </a:prstGeom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>
                <a:latin typeface="+mj-lt"/>
              </a:rPr>
              <a:t>ASPEN: Advanced Systems Performance Evaluation tool for NOAA</a:t>
            </a:r>
            <a:endParaRPr lang="en-US" sz="2800" b="1" i="1" dirty="0">
              <a:latin typeface="+mj-lt"/>
            </a:endParaRPr>
          </a:p>
        </p:txBody>
      </p:sp>
      <p:pic>
        <p:nvPicPr>
          <p:cNvPr id="2054" name="Picture 15" descr="Untitled-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5" b="29720"/>
          <a:stretch>
            <a:fillRect/>
          </a:stretch>
        </p:blipFill>
        <p:spPr bwMode="auto">
          <a:xfrm>
            <a:off x="76200" y="2561070"/>
            <a:ext cx="373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A04A-CF59-874D-864B-C5A8856AF9D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074" name="Picture 2" descr="https://cimss.ssec.wisc.edu/satmet/img/common/GOES-R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1239" y="1910486"/>
            <a:ext cx="1530096" cy="1683106"/>
          </a:xfrm>
          <a:prstGeom prst="rect">
            <a:avLst/>
          </a:prstGeom>
          <a:noFill/>
        </p:spPr>
      </p:pic>
      <p:pic>
        <p:nvPicPr>
          <p:cNvPr id="3076" name="Picture 4" descr="http://www.nesdis.noaa.gov/images/new_bottom/jpss_pop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61335" y="2982931"/>
            <a:ext cx="1426175" cy="207241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097161" y="1558204"/>
            <a:ext cx="61500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Presentation for SAT</a:t>
            </a:r>
          </a:p>
          <a:p>
            <a:r>
              <a:rPr lang="en-US" sz="1800" b="1" dirty="0"/>
              <a:t>Stacy Bunin,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</a:rPr>
              <a:t>RTi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 and NOAA/STAR</a:t>
            </a:r>
          </a:p>
          <a:p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April 12, 2021</a:t>
            </a: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5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Sensor/Constellation-based Performances (SCP)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E9C84-E806-4BCB-9177-5DCB69DAE73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098950"/>
              </p:ext>
            </p:extLst>
          </p:nvPr>
        </p:nvGraphicFramePr>
        <p:xfrm>
          <a:off x="588052" y="841629"/>
          <a:ext cx="8357643" cy="5125439"/>
        </p:xfrm>
        <a:graphic>
          <a:graphicData uri="http://schemas.openxmlformats.org/drawingml/2006/table">
            <a:tbl>
              <a:tblPr/>
              <a:tblGrid>
                <a:gridCol w="439876">
                  <a:extLst>
                    <a:ext uri="{9D8B030D-6E8A-4147-A177-3AD203B41FA5}">
                      <a16:colId xmlns:a16="http://schemas.microsoft.com/office/drawing/2014/main" val="2513518310"/>
                    </a:ext>
                  </a:extLst>
                </a:gridCol>
                <a:gridCol w="879751">
                  <a:extLst>
                    <a:ext uri="{9D8B030D-6E8A-4147-A177-3AD203B41FA5}">
                      <a16:colId xmlns:a16="http://schemas.microsoft.com/office/drawing/2014/main" val="1470922805"/>
                    </a:ext>
                  </a:extLst>
                </a:gridCol>
                <a:gridCol w="439876">
                  <a:extLst>
                    <a:ext uri="{9D8B030D-6E8A-4147-A177-3AD203B41FA5}">
                      <a16:colId xmlns:a16="http://schemas.microsoft.com/office/drawing/2014/main" val="827732402"/>
                    </a:ext>
                  </a:extLst>
                </a:gridCol>
                <a:gridCol w="439876">
                  <a:extLst>
                    <a:ext uri="{9D8B030D-6E8A-4147-A177-3AD203B41FA5}">
                      <a16:colId xmlns:a16="http://schemas.microsoft.com/office/drawing/2014/main" val="857010462"/>
                    </a:ext>
                  </a:extLst>
                </a:gridCol>
                <a:gridCol w="439876">
                  <a:extLst>
                    <a:ext uri="{9D8B030D-6E8A-4147-A177-3AD203B41FA5}">
                      <a16:colId xmlns:a16="http://schemas.microsoft.com/office/drawing/2014/main" val="3834586091"/>
                    </a:ext>
                  </a:extLst>
                </a:gridCol>
                <a:gridCol w="439876">
                  <a:extLst>
                    <a:ext uri="{9D8B030D-6E8A-4147-A177-3AD203B41FA5}">
                      <a16:colId xmlns:a16="http://schemas.microsoft.com/office/drawing/2014/main" val="2125244714"/>
                    </a:ext>
                  </a:extLst>
                </a:gridCol>
                <a:gridCol w="439876">
                  <a:extLst>
                    <a:ext uri="{9D8B030D-6E8A-4147-A177-3AD203B41FA5}">
                      <a16:colId xmlns:a16="http://schemas.microsoft.com/office/drawing/2014/main" val="3534424931"/>
                    </a:ext>
                  </a:extLst>
                </a:gridCol>
                <a:gridCol w="439876">
                  <a:extLst>
                    <a:ext uri="{9D8B030D-6E8A-4147-A177-3AD203B41FA5}">
                      <a16:colId xmlns:a16="http://schemas.microsoft.com/office/drawing/2014/main" val="2728244666"/>
                    </a:ext>
                  </a:extLst>
                </a:gridCol>
                <a:gridCol w="439876">
                  <a:extLst>
                    <a:ext uri="{9D8B030D-6E8A-4147-A177-3AD203B41FA5}">
                      <a16:colId xmlns:a16="http://schemas.microsoft.com/office/drawing/2014/main" val="2934128522"/>
                    </a:ext>
                  </a:extLst>
                </a:gridCol>
                <a:gridCol w="439876">
                  <a:extLst>
                    <a:ext uri="{9D8B030D-6E8A-4147-A177-3AD203B41FA5}">
                      <a16:colId xmlns:a16="http://schemas.microsoft.com/office/drawing/2014/main" val="3044733145"/>
                    </a:ext>
                  </a:extLst>
                </a:gridCol>
                <a:gridCol w="439876">
                  <a:extLst>
                    <a:ext uri="{9D8B030D-6E8A-4147-A177-3AD203B41FA5}">
                      <a16:colId xmlns:a16="http://schemas.microsoft.com/office/drawing/2014/main" val="2670614175"/>
                    </a:ext>
                  </a:extLst>
                </a:gridCol>
                <a:gridCol w="439876">
                  <a:extLst>
                    <a:ext uri="{9D8B030D-6E8A-4147-A177-3AD203B41FA5}">
                      <a16:colId xmlns:a16="http://schemas.microsoft.com/office/drawing/2014/main" val="3824943187"/>
                    </a:ext>
                  </a:extLst>
                </a:gridCol>
                <a:gridCol w="439876">
                  <a:extLst>
                    <a:ext uri="{9D8B030D-6E8A-4147-A177-3AD203B41FA5}">
                      <a16:colId xmlns:a16="http://schemas.microsoft.com/office/drawing/2014/main" val="2360294644"/>
                    </a:ext>
                  </a:extLst>
                </a:gridCol>
                <a:gridCol w="439876">
                  <a:extLst>
                    <a:ext uri="{9D8B030D-6E8A-4147-A177-3AD203B41FA5}">
                      <a16:colId xmlns:a16="http://schemas.microsoft.com/office/drawing/2014/main" val="3908924658"/>
                    </a:ext>
                  </a:extLst>
                </a:gridCol>
                <a:gridCol w="439876">
                  <a:extLst>
                    <a:ext uri="{9D8B030D-6E8A-4147-A177-3AD203B41FA5}">
                      <a16:colId xmlns:a16="http://schemas.microsoft.com/office/drawing/2014/main" val="736679328"/>
                    </a:ext>
                  </a:extLst>
                </a:gridCol>
                <a:gridCol w="439876">
                  <a:extLst>
                    <a:ext uri="{9D8B030D-6E8A-4147-A177-3AD203B41FA5}">
                      <a16:colId xmlns:a16="http://schemas.microsoft.com/office/drawing/2014/main" val="3836348356"/>
                    </a:ext>
                  </a:extLst>
                </a:gridCol>
                <a:gridCol w="439876">
                  <a:extLst>
                    <a:ext uri="{9D8B030D-6E8A-4147-A177-3AD203B41FA5}">
                      <a16:colId xmlns:a16="http://schemas.microsoft.com/office/drawing/2014/main" val="3296706221"/>
                    </a:ext>
                  </a:extLst>
                </a:gridCol>
                <a:gridCol w="439876">
                  <a:extLst>
                    <a:ext uri="{9D8B030D-6E8A-4147-A177-3AD203B41FA5}">
                      <a16:colId xmlns:a16="http://schemas.microsoft.com/office/drawing/2014/main" val="1968319370"/>
                    </a:ext>
                  </a:extLst>
                </a:gridCol>
              </a:tblGrid>
              <a:tr h="5202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>
                          <a:effectLst/>
                        </a:rPr>
                        <a:t>Table Name: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>
                          <a:effectLst/>
                        </a:rPr>
                        <a:t>SCP_ATMS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700">
                        <a:effectLst/>
                      </a:endParaRP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dirty="0">
                          <a:effectLst/>
                        </a:rPr>
                        <a:t>Attribute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effectLst/>
                        </a:rPr>
                        <a:t>Images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effectLst/>
                        </a:rPr>
                        <a:t>Geographic Coverage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effectLst/>
                        </a:rPr>
                        <a:t>Horizontal Density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effectLst/>
                        </a:rPr>
                        <a:t>Horizontal Resolution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effectLst/>
                        </a:rPr>
                        <a:t>Temporal Refresh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effectLst/>
                        </a:rPr>
                        <a:t>Vertical Extent Bottom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effectLst/>
                        </a:rPr>
                        <a:t>Vertical Extent Top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effectLst/>
                        </a:rPr>
                        <a:t>Vertical Resolution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effectLst/>
                        </a:rPr>
                        <a:t>Accuracy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effectLst/>
                        </a:rPr>
                        <a:t>Validity Range Low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effectLst/>
                        </a:rPr>
                        <a:t>Validity Range High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effectLst/>
                        </a:rPr>
                        <a:t>Robustness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Continuity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Data Latency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587637"/>
                  </a:ext>
                </a:extLst>
              </a:tr>
              <a:tr h="267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>
                          <a:effectLst/>
                        </a:rPr>
                        <a:t>POC: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>
                          <a:effectLst/>
                        </a:rPr>
                        <a:t>Ross.N.Hoffman@NOAA.gov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700">
                        <a:effectLst/>
                      </a:endParaRP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>
                          <a:effectLst/>
                        </a:rPr>
                        <a:t>Symbol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I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D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N_A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delta_x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T_R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E_b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E_t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N_v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V_l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V_h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effectLst/>
                        </a:rPr>
                        <a:t>N_S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effectLst/>
                        </a:rPr>
                        <a:t>T_C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T_L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398218"/>
                  </a:ext>
                </a:extLst>
              </a:tr>
              <a:tr h="267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>
                          <a:effectLst/>
                        </a:rPr>
                        <a:t>Version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>
                          <a:effectLst/>
                        </a:rPr>
                        <a:t>Nov 2020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700">
                        <a:effectLst/>
                      </a:endParaRP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>
                          <a:effectLst/>
                        </a:rPr>
                        <a:t>Units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logical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dimensionless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(100 km)-2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km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s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km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km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d.o.f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Units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Units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Units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dimensionless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effectLst/>
                        </a:rPr>
                        <a:t>s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effectLst/>
                        </a:rPr>
                        <a:t>s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462904"/>
                  </a:ext>
                </a:extLst>
              </a:tr>
              <a:tr h="6465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dirty="0">
                          <a:effectLst/>
                        </a:rPr>
                        <a:t>Environmental Domain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dirty="0">
                          <a:effectLst/>
                        </a:rPr>
                        <a:t>Geophysical Variable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dirty="0">
                          <a:effectLst/>
                        </a:rPr>
                        <a:t>Symbol/Abbreviation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dirty="0">
                          <a:effectLst/>
                        </a:rPr>
                        <a:t>Units (Accuracy)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700">
                        <a:effectLst/>
                      </a:endParaRP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700">
                        <a:effectLst/>
                      </a:endParaRP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700">
                        <a:effectLst/>
                      </a:endParaRP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700">
                        <a:effectLst/>
                      </a:endParaRP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700">
                        <a:effectLst/>
                      </a:endParaRP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700">
                        <a:effectLst/>
                      </a:endParaRP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700">
                        <a:effectLst/>
                      </a:endParaRP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700">
                        <a:effectLst/>
                      </a:endParaRP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700">
                        <a:effectLst/>
                      </a:endParaRP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700">
                        <a:effectLst/>
                      </a:endParaRP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700">
                        <a:effectLst/>
                      </a:endParaRP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700">
                        <a:effectLst/>
                      </a:endParaRP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700">
                        <a:effectLst/>
                      </a:endParaRP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700">
                        <a:effectLst/>
                      </a:endParaRP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958279"/>
                  </a:ext>
                </a:extLst>
              </a:tr>
              <a:tr h="267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dirty="0">
                          <a:effectLst/>
                        </a:rPr>
                        <a:t>Atmosphere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Relative Humidity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>
                          <a:effectLst/>
                          <a:latin typeface="Calibri" panose="020F0502020204030204" pitchFamily="34" charset="0"/>
                        </a:rPr>
                        <a:t>RH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43200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630720000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5400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611073"/>
                  </a:ext>
                </a:extLst>
              </a:tr>
              <a:tr h="3939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</a:rPr>
                        <a:t>Atmosphere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dirty="0">
                          <a:effectLst/>
                        </a:rPr>
                        <a:t>Wind Speed Profile: Eastward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dirty="0">
                          <a:effectLst/>
                        </a:rPr>
                        <a:t>u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dirty="0">
                          <a:effectLst/>
                        </a:rPr>
                        <a:t>m/s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79697"/>
                  </a:ext>
                </a:extLst>
              </a:tr>
              <a:tr h="3939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</a:rPr>
                        <a:t>Atmosphere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</a:rPr>
                        <a:t>Wind Speed Profile: Northward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</a:rPr>
                        <a:t>v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</a:rPr>
                        <a:t>m/s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189738"/>
                  </a:ext>
                </a:extLst>
              </a:tr>
              <a:tr h="267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</a:rPr>
                        <a:t>Atmosphere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</a:rPr>
                        <a:t>Aerosol Concentration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</a:rPr>
                        <a:t>n_A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</a:rPr>
                        <a:t>/m3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385404"/>
                  </a:ext>
                </a:extLst>
              </a:tr>
              <a:tr h="267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</a:rPr>
                        <a:t>Atmosphere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</a:rPr>
                        <a:t>Cloud Cover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</a:rPr>
                        <a:t>CC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</a:rPr>
                        <a:t>Fraction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009498"/>
                  </a:ext>
                </a:extLst>
              </a:tr>
              <a:tr h="267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</a:rPr>
                        <a:t>Atmosphere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i="0">
                          <a:effectLst/>
                          <a:latin typeface="Arial" panose="020B0604020202020204" pitchFamily="34" charset="0"/>
                        </a:rPr>
                        <a:t>Ozone Concentration </a:t>
                      </a:r>
                      <a:r>
                        <a:rPr lang="en-US" sz="700" i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(Column)</a:t>
                      </a:r>
                      <a:endParaRPr lang="en-US" sz="900">
                        <a:effectLst/>
                      </a:endParaRP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</a:rPr>
                        <a:t>O_3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</a:rPr>
                        <a:t>DU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308489"/>
                  </a:ext>
                </a:extLst>
              </a:tr>
              <a:tr h="3939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</a:rPr>
                        <a:t>Atmosphere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</a:rPr>
                        <a:t>Cloud and Moisture Imagery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</a:rPr>
                        <a:t>CMI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785960"/>
                  </a:ext>
                </a:extLst>
              </a:tr>
              <a:tr h="5202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</a:rPr>
                        <a:t>Atmosphere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</a:rPr>
                        <a:t>Incoming Shortwave Radiation: Surface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</a:rPr>
                        <a:t>ISR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</a:rPr>
                        <a:t>W/m2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53033"/>
                  </a:ext>
                </a:extLst>
              </a:tr>
              <a:tr h="3939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</a:rPr>
                        <a:t>Atmosphere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</a:rPr>
                        <a:t>Air Temperature: Profiles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</a:rPr>
                        <a:t>T_a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</a:rPr>
                        <a:t>K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43200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630720000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5400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549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934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Application-dependent Requirements Ranges (ARR)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E9C84-E806-4BCB-9177-5DCB69DAE73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543632"/>
              </p:ext>
            </p:extLst>
          </p:nvPr>
        </p:nvGraphicFramePr>
        <p:xfrm>
          <a:off x="588050" y="683049"/>
          <a:ext cx="8098749" cy="5685670"/>
        </p:xfrm>
        <a:graphic>
          <a:graphicData uri="http://schemas.openxmlformats.org/drawingml/2006/table">
            <a:tbl>
              <a:tblPr/>
              <a:tblGrid>
                <a:gridCol w="426250">
                  <a:extLst>
                    <a:ext uri="{9D8B030D-6E8A-4147-A177-3AD203B41FA5}">
                      <a16:colId xmlns:a16="http://schemas.microsoft.com/office/drawing/2014/main" val="4101935236"/>
                    </a:ext>
                  </a:extLst>
                </a:gridCol>
                <a:gridCol w="852499">
                  <a:extLst>
                    <a:ext uri="{9D8B030D-6E8A-4147-A177-3AD203B41FA5}">
                      <a16:colId xmlns:a16="http://schemas.microsoft.com/office/drawing/2014/main" val="743479884"/>
                    </a:ext>
                  </a:extLst>
                </a:gridCol>
                <a:gridCol w="426250">
                  <a:extLst>
                    <a:ext uri="{9D8B030D-6E8A-4147-A177-3AD203B41FA5}">
                      <a16:colId xmlns:a16="http://schemas.microsoft.com/office/drawing/2014/main" val="3060224753"/>
                    </a:ext>
                  </a:extLst>
                </a:gridCol>
                <a:gridCol w="426250">
                  <a:extLst>
                    <a:ext uri="{9D8B030D-6E8A-4147-A177-3AD203B41FA5}">
                      <a16:colId xmlns:a16="http://schemas.microsoft.com/office/drawing/2014/main" val="849753924"/>
                    </a:ext>
                  </a:extLst>
                </a:gridCol>
                <a:gridCol w="426250">
                  <a:extLst>
                    <a:ext uri="{9D8B030D-6E8A-4147-A177-3AD203B41FA5}">
                      <a16:colId xmlns:a16="http://schemas.microsoft.com/office/drawing/2014/main" val="4286512480"/>
                    </a:ext>
                  </a:extLst>
                </a:gridCol>
                <a:gridCol w="426250">
                  <a:extLst>
                    <a:ext uri="{9D8B030D-6E8A-4147-A177-3AD203B41FA5}">
                      <a16:colId xmlns:a16="http://schemas.microsoft.com/office/drawing/2014/main" val="1829967270"/>
                    </a:ext>
                  </a:extLst>
                </a:gridCol>
                <a:gridCol w="426250">
                  <a:extLst>
                    <a:ext uri="{9D8B030D-6E8A-4147-A177-3AD203B41FA5}">
                      <a16:colId xmlns:a16="http://schemas.microsoft.com/office/drawing/2014/main" val="2949454483"/>
                    </a:ext>
                  </a:extLst>
                </a:gridCol>
                <a:gridCol w="426250">
                  <a:extLst>
                    <a:ext uri="{9D8B030D-6E8A-4147-A177-3AD203B41FA5}">
                      <a16:colId xmlns:a16="http://schemas.microsoft.com/office/drawing/2014/main" val="3409825963"/>
                    </a:ext>
                  </a:extLst>
                </a:gridCol>
                <a:gridCol w="426250">
                  <a:extLst>
                    <a:ext uri="{9D8B030D-6E8A-4147-A177-3AD203B41FA5}">
                      <a16:colId xmlns:a16="http://schemas.microsoft.com/office/drawing/2014/main" val="126623351"/>
                    </a:ext>
                  </a:extLst>
                </a:gridCol>
                <a:gridCol w="426250">
                  <a:extLst>
                    <a:ext uri="{9D8B030D-6E8A-4147-A177-3AD203B41FA5}">
                      <a16:colId xmlns:a16="http://schemas.microsoft.com/office/drawing/2014/main" val="841825513"/>
                    </a:ext>
                  </a:extLst>
                </a:gridCol>
                <a:gridCol w="426250">
                  <a:extLst>
                    <a:ext uri="{9D8B030D-6E8A-4147-A177-3AD203B41FA5}">
                      <a16:colId xmlns:a16="http://schemas.microsoft.com/office/drawing/2014/main" val="1547895162"/>
                    </a:ext>
                  </a:extLst>
                </a:gridCol>
                <a:gridCol w="426250">
                  <a:extLst>
                    <a:ext uri="{9D8B030D-6E8A-4147-A177-3AD203B41FA5}">
                      <a16:colId xmlns:a16="http://schemas.microsoft.com/office/drawing/2014/main" val="3407369149"/>
                    </a:ext>
                  </a:extLst>
                </a:gridCol>
                <a:gridCol w="426250">
                  <a:extLst>
                    <a:ext uri="{9D8B030D-6E8A-4147-A177-3AD203B41FA5}">
                      <a16:colId xmlns:a16="http://schemas.microsoft.com/office/drawing/2014/main" val="918533816"/>
                    </a:ext>
                  </a:extLst>
                </a:gridCol>
                <a:gridCol w="426250">
                  <a:extLst>
                    <a:ext uri="{9D8B030D-6E8A-4147-A177-3AD203B41FA5}">
                      <a16:colId xmlns:a16="http://schemas.microsoft.com/office/drawing/2014/main" val="3122145927"/>
                    </a:ext>
                  </a:extLst>
                </a:gridCol>
                <a:gridCol w="426250">
                  <a:extLst>
                    <a:ext uri="{9D8B030D-6E8A-4147-A177-3AD203B41FA5}">
                      <a16:colId xmlns:a16="http://schemas.microsoft.com/office/drawing/2014/main" val="981193450"/>
                    </a:ext>
                  </a:extLst>
                </a:gridCol>
                <a:gridCol w="426250">
                  <a:extLst>
                    <a:ext uri="{9D8B030D-6E8A-4147-A177-3AD203B41FA5}">
                      <a16:colId xmlns:a16="http://schemas.microsoft.com/office/drawing/2014/main" val="2218889646"/>
                    </a:ext>
                  </a:extLst>
                </a:gridCol>
                <a:gridCol w="426250">
                  <a:extLst>
                    <a:ext uri="{9D8B030D-6E8A-4147-A177-3AD203B41FA5}">
                      <a16:colId xmlns:a16="http://schemas.microsoft.com/office/drawing/2014/main" val="358763038"/>
                    </a:ext>
                  </a:extLst>
                </a:gridCol>
                <a:gridCol w="426250">
                  <a:extLst>
                    <a:ext uri="{9D8B030D-6E8A-4147-A177-3AD203B41FA5}">
                      <a16:colId xmlns:a16="http://schemas.microsoft.com/office/drawing/2014/main" val="3696137086"/>
                    </a:ext>
                  </a:extLst>
                </a:gridCol>
              </a:tblGrid>
              <a:tr h="5330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>
                          <a:effectLst/>
                        </a:rPr>
                        <a:t>Table Name: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>
                          <a:effectLst/>
                        </a:rPr>
                        <a:t>ARR Global NWP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700">
                        <a:effectLst/>
                      </a:endParaRP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dirty="0">
                          <a:effectLst/>
                        </a:rPr>
                        <a:t>Attribute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effectLst/>
                        </a:rPr>
                        <a:t>Images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effectLst/>
                        </a:rPr>
                        <a:t>Geographic Coverage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Horizontal Density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Horizontal Resolution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Temporal Refresh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Vertical Extent Bottom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Vertical Extent Top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Vertical Resolution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Accuracy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Validity Range Low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Validity Range High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Robustness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Continuity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Data Latency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153363"/>
                  </a:ext>
                </a:extLst>
              </a:tr>
              <a:tr h="274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>
                          <a:effectLst/>
                        </a:rPr>
                        <a:t>POC: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>
                          <a:effectLst/>
                        </a:rPr>
                        <a:t>Ross.N.Hoffman@NOAA.gov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700">
                        <a:effectLst/>
                      </a:endParaRP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>
                          <a:effectLst/>
                        </a:rPr>
                        <a:t>Symbol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I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effectLst/>
                        </a:rPr>
                        <a:t>D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effectLst/>
                        </a:rPr>
                        <a:t>N_A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delta_x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effectLst/>
                        </a:rPr>
                        <a:t>T_R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E_b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E_t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N_v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V_l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V_h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N_S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T_C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T_L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503288"/>
                  </a:ext>
                </a:extLst>
              </a:tr>
              <a:tr h="274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>
                          <a:effectLst/>
                        </a:rPr>
                        <a:t>Version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>
                          <a:effectLst/>
                        </a:rPr>
                        <a:t>Jan2021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700">
                        <a:effectLst/>
                      </a:endParaRP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>
                          <a:effectLst/>
                        </a:rPr>
                        <a:t>Units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logical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dimensionless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(100 km)-2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km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>
                          <a:effectLst/>
                        </a:rPr>
                        <a:t>s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effectLst/>
                        </a:rPr>
                        <a:t>km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effectLst/>
                        </a:rPr>
                        <a:t>km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 err="1">
                          <a:effectLst/>
                        </a:rPr>
                        <a:t>d.o.f</a:t>
                      </a:r>
                      <a:endParaRPr lang="en-US" sz="800" dirty="0">
                        <a:effectLst/>
                      </a:endParaRP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effectLst/>
                        </a:rPr>
                        <a:t>Units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effectLst/>
                        </a:rPr>
                        <a:t>Units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effectLst/>
                        </a:rPr>
                        <a:t>Units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effectLst/>
                        </a:rPr>
                        <a:t>dimensionless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effectLst/>
                        </a:rPr>
                        <a:t>s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effectLst/>
                        </a:rPr>
                        <a:t>s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932658"/>
                  </a:ext>
                </a:extLst>
              </a:tr>
              <a:tr h="6624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dirty="0">
                          <a:effectLst/>
                        </a:rPr>
                        <a:t>Environmental Domain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dirty="0">
                          <a:effectLst/>
                        </a:rPr>
                        <a:t>Geophysical Variable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dirty="0">
                          <a:effectLst/>
                        </a:rPr>
                        <a:t>Symbol/Abbreviation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dirty="0">
                          <a:effectLst/>
                        </a:rPr>
                        <a:t>Units (Accuracy)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700">
                        <a:effectLst/>
                      </a:endParaRP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700">
                        <a:effectLst/>
                      </a:endParaRP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700">
                        <a:effectLst/>
                      </a:endParaRP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700">
                        <a:effectLst/>
                      </a:endParaRP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700">
                        <a:effectLst/>
                      </a:endParaRP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700">
                        <a:effectLst/>
                      </a:endParaRP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700">
                        <a:effectLst/>
                      </a:endParaRP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700">
                        <a:effectLst/>
                      </a:endParaRP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700">
                        <a:effectLst/>
                      </a:endParaRP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700">
                        <a:effectLst/>
                      </a:endParaRP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700">
                        <a:effectLst/>
                      </a:endParaRP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700">
                        <a:effectLst/>
                      </a:endParaRP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700">
                        <a:effectLst/>
                      </a:endParaRP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700">
                        <a:effectLst/>
                      </a:endParaRP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439337"/>
                  </a:ext>
                </a:extLst>
              </a:tr>
              <a:tr h="274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dirty="0">
                          <a:effectLst/>
                        </a:rPr>
                        <a:t>Atmosphere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Relative Humidity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</a:t>
                      </a:r>
                    </a:p>
                  </a:txBody>
                  <a:tcPr marL="9698" marR="9698" marT="6466" marB="6466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[1,4,16]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[50,10,2]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[14400,7200,3600]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[10,5,0]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[10,50,100]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[0,3,8]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[24,16,8]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[0,2,3]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[43200,14400,0]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619112"/>
                  </a:ext>
                </a:extLst>
              </a:tr>
              <a:tr h="403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Atmosphere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dirty="0">
                          <a:effectLst/>
                        </a:rPr>
                        <a:t>Wind Speed Profile: Eastward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effectLst/>
                        </a:rPr>
                        <a:t>u</a:t>
                      </a:r>
                    </a:p>
                  </a:txBody>
                  <a:tcPr marL="9698" marR="9698" marT="6466" marB="6466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m/s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[0.25,1,4]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[50,10,2]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[14400,7200,3600]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[10,5,0]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[10,50,100]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[3,8,15]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[8,5,2]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[0,2,3]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[43200,14400,0]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894366"/>
                  </a:ext>
                </a:extLst>
              </a:tr>
              <a:tr h="403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Atmosphere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dirty="0">
                          <a:effectLst/>
                        </a:rPr>
                        <a:t>Wind Speed Profile: Northward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dirty="0">
                          <a:effectLst/>
                        </a:rPr>
                        <a:t>v</a:t>
                      </a:r>
                    </a:p>
                  </a:txBody>
                  <a:tcPr marL="9698" marR="9698" marT="6466" marB="6466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m/s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[0.25,1,4]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[50,10,2]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[14400,7200,3600]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[10,5,0]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[10,50,100]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[3,8,15]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[8,5,2]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[0,2,3]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[43200,14400,0]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143858"/>
                  </a:ext>
                </a:extLst>
              </a:tr>
              <a:tr h="274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Atmosphere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Aerosol Concentration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n_A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698" marR="9698" marT="6466" marB="6466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/m3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232763"/>
                  </a:ext>
                </a:extLst>
              </a:tr>
              <a:tr h="274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Atmosphere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Cloud Cover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CC</a:t>
                      </a:r>
                    </a:p>
                  </a:txBody>
                  <a:tcPr marL="9698" marR="9698" marT="6466" marB="6466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dirty="0">
                          <a:effectLst/>
                        </a:rPr>
                        <a:t>Fraction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39767"/>
                  </a:ext>
                </a:extLst>
              </a:tr>
              <a:tr h="274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Atmosphere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i="0">
                          <a:effectLst/>
                          <a:latin typeface="Arial" panose="020B0604020202020204" pitchFamily="34" charset="0"/>
                        </a:rPr>
                        <a:t>Ozone Concentration </a:t>
                      </a:r>
                      <a:r>
                        <a:rPr lang="en-US" sz="800" i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(Column)</a:t>
                      </a:r>
                      <a:endParaRPr lang="en-US" sz="1000">
                        <a:effectLst/>
                      </a:endParaRP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O_3</a:t>
                      </a:r>
                    </a:p>
                  </a:txBody>
                  <a:tcPr marL="9698" marR="9698" marT="6466" marB="6466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dirty="0">
                          <a:effectLst/>
                        </a:rPr>
                        <a:t>DU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410573"/>
                  </a:ext>
                </a:extLst>
              </a:tr>
              <a:tr h="403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Atmosphere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Cloud and Moisture Imagery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CMI</a:t>
                      </a:r>
                    </a:p>
                  </a:txBody>
                  <a:tcPr marL="9698" marR="9698" marT="6466" marB="6466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dirty="0">
                          <a:effectLst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03837"/>
                  </a:ext>
                </a:extLst>
              </a:tr>
              <a:tr h="5330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Atmosphere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Incoming Shortwave Radiation: Surface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ISR</a:t>
                      </a:r>
                    </a:p>
                  </a:txBody>
                  <a:tcPr marL="9698" marR="9698" marT="6466" marB="6466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dirty="0">
                          <a:effectLst/>
                        </a:rPr>
                        <a:t>W/m2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063732"/>
                  </a:ext>
                </a:extLst>
              </a:tr>
              <a:tr h="403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Atmosphere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>
                          <a:effectLst/>
                        </a:rPr>
                        <a:t>Air Temperature: Profiles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T(z)</a:t>
                      </a:r>
                    </a:p>
                  </a:txBody>
                  <a:tcPr marL="9698" marR="9698" marT="6466" marB="6466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dirty="0">
                          <a:effectLst/>
                        </a:rPr>
                        <a:t>K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[0.25,1,4]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[50,10,2]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[14400,7200,3600]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[10,5,0]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[10,50,100]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[3,8,15]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[2.5,2,1.5]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[0,2,3]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[43200,14400,0]</a:t>
                      </a:r>
                    </a:p>
                  </a:txBody>
                  <a:tcPr marL="9698" marR="9698" marT="6466" marB="646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71039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574535" y="4252510"/>
            <a:ext cx="2214390" cy="102456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ysClr val="windowText" lastClr="000000"/>
                </a:solidFill>
              </a:rPr>
              <a:t>Ranges in Triples:</a:t>
            </a:r>
          </a:p>
          <a:p>
            <a:pPr algn="ctr"/>
            <a:r>
              <a:rPr lang="en-US" sz="1800" b="1" dirty="0">
                <a:solidFill>
                  <a:sysClr val="windowText" lastClr="000000"/>
                </a:solidFill>
              </a:rPr>
              <a:t>[14400,7200,3600]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4759287" y="3767769"/>
            <a:ext cx="815248" cy="9970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081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ASPEN Variables - Atmosphere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E9C84-E806-4BCB-9177-5DCB69DAE73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568509"/>
              </p:ext>
            </p:extLst>
          </p:nvPr>
        </p:nvGraphicFramePr>
        <p:xfrm>
          <a:off x="478671" y="609158"/>
          <a:ext cx="4124326" cy="5747229"/>
        </p:xfrm>
        <a:graphic>
          <a:graphicData uri="http://schemas.openxmlformats.org/drawingml/2006/table">
            <a:tbl>
              <a:tblPr/>
              <a:tblGrid>
                <a:gridCol w="4124326">
                  <a:extLst>
                    <a:ext uri="{9D8B030D-6E8A-4147-A177-3AD203B41FA5}">
                      <a16:colId xmlns:a16="http://schemas.microsoft.com/office/drawing/2014/main" val="905589330"/>
                    </a:ext>
                  </a:extLst>
                </a:gridCol>
              </a:tblGrid>
              <a:tr h="1600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Relative Humidity</a:t>
                      </a:r>
                    </a:p>
                  </a:txBody>
                  <a:tcPr marL="18186" marR="18186" marT="12124" marB="1212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133129"/>
                  </a:ext>
                </a:extLst>
              </a:tr>
              <a:tr h="2958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>
                          <a:effectLst/>
                        </a:rPr>
                        <a:t>Wind Speed Profile: Eastward</a:t>
                      </a:r>
                    </a:p>
                  </a:txBody>
                  <a:tcPr marL="18186" marR="18186" marT="12124" marB="1212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0332644"/>
                  </a:ext>
                </a:extLst>
              </a:tr>
              <a:tr h="2958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Wind Speed Profile: Northward</a:t>
                      </a:r>
                    </a:p>
                  </a:txBody>
                  <a:tcPr marL="18186" marR="18186" marT="12124" marB="1212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590105"/>
                  </a:ext>
                </a:extLst>
              </a:tr>
              <a:tr h="1600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Aerosol Concentration</a:t>
                      </a:r>
                    </a:p>
                  </a:txBody>
                  <a:tcPr marL="18186" marR="18186" marT="12124" marB="1212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558123"/>
                  </a:ext>
                </a:extLst>
              </a:tr>
              <a:tr h="1600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Cloud Cover</a:t>
                      </a:r>
                    </a:p>
                  </a:txBody>
                  <a:tcPr marL="18186" marR="18186" marT="12124" marB="1212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88646"/>
                  </a:ext>
                </a:extLst>
              </a:tr>
              <a:tr h="1273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Ozone Concentration (Column)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186" marR="18186" marT="12124" marB="1212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726274"/>
                  </a:ext>
                </a:extLst>
              </a:tr>
              <a:tr h="2958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Cloud and Moisture Imagery</a:t>
                      </a:r>
                    </a:p>
                  </a:txBody>
                  <a:tcPr marL="18186" marR="18186" marT="12124" marB="1212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190598"/>
                  </a:ext>
                </a:extLst>
              </a:tr>
              <a:tr h="2958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Incoming Shortwave Radiation: Surface</a:t>
                      </a:r>
                    </a:p>
                  </a:txBody>
                  <a:tcPr marL="18186" marR="18186" marT="12124" marB="1212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128917"/>
                  </a:ext>
                </a:extLst>
              </a:tr>
              <a:tr h="2958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Air Temperature: Profiles</a:t>
                      </a:r>
                    </a:p>
                  </a:txBody>
                  <a:tcPr marL="18186" marR="18186" marT="12124" marB="1212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874624"/>
                  </a:ext>
                </a:extLst>
              </a:tr>
              <a:tr h="2958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Water Vapor: Boundary Layer Depth</a:t>
                      </a:r>
                    </a:p>
                  </a:txBody>
                  <a:tcPr marL="18186" marR="18186" marT="12124" marB="1212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856362"/>
                  </a:ext>
                </a:extLst>
              </a:tr>
              <a:tr h="1600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Carbon Dioxide/CO2</a:t>
                      </a:r>
                    </a:p>
                  </a:txBody>
                  <a:tcPr marL="18186" marR="18186" marT="12124" marB="1212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184443"/>
                  </a:ext>
                </a:extLst>
              </a:tr>
              <a:tr h="1600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Total Lightning</a:t>
                      </a:r>
                    </a:p>
                  </a:txBody>
                  <a:tcPr marL="18186" marR="18186" marT="12124" marB="1212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103521"/>
                  </a:ext>
                </a:extLst>
              </a:tr>
              <a:tr h="1600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Specific Humidity</a:t>
                      </a:r>
                    </a:p>
                  </a:txBody>
                  <a:tcPr marL="18186" marR="18186" marT="12124" marB="1212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15756"/>
                  </a:ext>
                </a:extLst>
              </a:tr>
              <a:tr h="1600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Methane CH4</a:t>
                      </a:r>
                    </a:p>
                  </a:txBody>
                  <a:tcPr marL="18186" marR="18186" marT="12124" marB="121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7096743"/>
                  </a:ext>
                </a:extLst>
              </a:tr>
              <a:tr h="1600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Carbon Monoxide/CO</a:t>
                      </a:r>
                    </a:p>
                  </a:txBody>
                  <a:tcPr marL="18186" marR="18186" marT="12124" marB="121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550977"/>
                  </a:ext>
                </a:extLst>
              </a:tr>
              <a:tr h="1600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Sulfur Dioxide/SO2</a:t>
                      </a:r>
                    </a:p>
                  </a:txBody>
                  <a:tcPr marL="18186" marR="18186" marT="12124" marB="121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662064"/>
                  </a:ext>
                </a:extLst>
              </a:tr>
              <a:tr h="2958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Precipitable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Water</a:t>
                      </a:r>
                    </a:p>
                  </a:txBody>
                  <a:tcPr marL="18186" marR="18186" marT="12124" marB="121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325993"/>
                  </a:ext>
                </a:extLst>
              </a:tr>
              <a:tr h="1600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Layer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Precip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Water</a:t>
                      </a:r>
                    </a:p>
                  </a:txBody>
                  <a:tcPr marL="18186" marR="18186" marT="12124" marB="121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626331"/>
                  </a:ext>
                </a:extLst>
              </a:tr>
              <a:tr h="2958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Aerosol Optical Depth/Thickness</a:t>
                      </a:r>
                    </a:p>
                  </a:txBody>
                  <a:tcPr marL="18186" marR="18186" marT="12124" marB="121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3902925"/>
                  </a:ext>
                </a:extLst>
              </a:tr>
              <a:tr h="431621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Ozone profile (Troposphere vs stratosphere)</a:t>
                      </a:r>
                    </a:p>
                  </a:txBody>
                  <a:tcPr marL="18186" marR="18186" marT="12124" marB="121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478358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038689"/>
              </p:ext>
            </p:extLst>
          </p:nvPr>
        </p:nvGraphicFramePr>
        <p:xfrm>
          <a:off x="5055664" y="368508"/>
          <a:ext cx="3631135" cy="6032252"/>
        </p:xfrm>
        <a:graphic>
          <a:graphicData uri="http://schemas.openxmlformats.org/drawingml/2006/table">
            <a:tbl>
              <a:tblPr/>
              <a:tblGrid>
                <a:gridCol w="3631135">
                  <a:extLst>
                    <a:ext uri="{9D8B030D-6E8A-4147-A177-3AD203B41FA5}">
                      <a16:colId xmlns:a16="http://schemas.microsoft.com/office/drawing/2014/main" val="2157266688"/>
                    </a:ext>
                  </a:extLst>
                </a:gridCol>
              </a:tblGrid>
              <a:tr h="1587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Nitrogen Dioxide/NO2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165405"/>
                  </a:ext>
                </a:extLst>
              </a:tr>
              <a:tr h="29339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Smoke (evaluated at night)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904511"/>
                  </a:ext>
                </a:extLst>
              </a:tr>
              <a:tr h="42806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Hydrometer Size and Type (Low Cloud and Fog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eval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at night)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8121989"/>
                  </a:ext>
                </a:extLst>
              </a:tr>
              <a:tr h="29339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Aerosol Refractive Index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827059"/>
                  </a:ext>
                </a:extLst>
              </a:tr>
              <a:tr h="1587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Effective reflectivity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723002"/>
                  </a:ext>
                </a:extLst>
              </a:tr>
              <a:tr h="1587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Aerosol Layer Height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726141"/>
                  </a:ext>
                </a:extLst>
              </a:tr>
              <a:tr h="1587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UV Aerosol Index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219755"/>
                  </a:ext>
                </a:extLst>
              </a:tr>
              <a:tr h="1587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Formaldehyde/CH2O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6275329"/>
                  </a:ext>
                </a:extLst>
              </a:tr>
              <a:tr h="1587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Glyoxal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/C2H2O2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0067974"/>
                  </a:ext>
                </a:extLst>
              </a:tr>
              <a:tr h="1587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Isoprene/C5H8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7807077"/>
                  </a:ext>
                </a:extLst>
              </a:tr>
              <a:tr h="1587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Volcanic Ash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871142"/>
                  </a:ext>
                </a:extLst>
              </a:tr>
              <a:tr h="1587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Aerosol Particle Size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590425"/>
                  </a:ext>
                </a:extLst>
              </a:tr>
              <a:tr h="1587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Aerosol Shape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825818"/>
                  </a:ext>
                </a:extLst>
              </a:tr>
              <a:tr h="34149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Incoming (Downward) Longwave Radiation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190548"/>
                  </a:ext>
                </a:extLst>
              </a:tr>
              <a:tr h="34149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Incoming (Downward) Shortwave Radiation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3315202"/>
                  </a:ext>
                </a:extLst>
              </a:tr>
              <a:tr h="23567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Outgoing Longwave Radiation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215117"/>
                  </a:ext>
                </a:extLst>
              </a:tr>
              <a:tr h="23567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Net Solar Radiation at top of Atmosphere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809865"/>
                  </a:ext>
                </a:extLst>
              </a:tr>
              <a:tr h="29339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Net Heat Flux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808205"/>
                  </a:ext>
                </a:extLst>
              </a:tr>
              <a:tr h="1587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Nitric Acid (HNO3)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942482"/>
                  </a:ext>
                </a:extLst>
              </a:tr>
              <a:tr h="1587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Nitrous Oxide (N2O)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0374073"/>
                  </a:ext>
                </a:extLst>
              </a:tr>
              <a:tr h="1587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Dust</a:t>
                      </a:r>
                    </a:p>
                  </a:txBody>
                  <a:tcPr marL="18037" marR="18037" marT="12024" marB="1202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043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579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ASPEN Variables – Biosphere and Cryosphere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E9C84-E806-4BCB-9177-5DCB69DAE73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013585"/>
              </p:ext>
            </p:extLst>
          </p:nvPr>
        </p:nvGraphicFramePr>
        <p:xfrm>
          <a:off x="829804" y="1423091"/>
          <a:ext cx="3447727" cy="3634740"/>
        </p:xfrm>
        <a:graphic>
          <a:graphicData uri="http://schemas.openxmlformats.org/drawingml/2006/table">
            <a:tbl>
              <a:tblPr/>
              <a:tblGrid>
                <a:gridCol w="3447727">
                  <a:extLst>
                    <a:ext uri="{9D8B030D-6E8A-4147-A177-3AD203B41FA5}">
                      <a16:colId xmlns:a16="http://schemas.microsoft.com/office/drawing/2014/main" val="212178036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  <a:t>Fire Radiative Power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8215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>
                          <a:effectLst/>
                        </a:rPr>
                        <a:t>Flood standing water: Extent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308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>
                          <a:effectLst/>
                        </a:rPr>
                        <a:t>Normalized Difference Vegetation Index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2320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>
                          <a:effectLst/>
                        </a:rPr>
                        <a:t>Soil Moisture: Surface Wetness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5829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>
                          <a:effectLst/>
                        </a:rPr>
                        <a:t>Land Surface Albedo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9355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dirty="0">
                          <a:effectLst/>
                        </a:rPr>
                        <a:t>Fires: Location and Size (taking size)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4643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>
                          <a:effectLst/>
                        </a:rPr>
                        <a:t>Land Surface Temperature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26537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Surface Type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1258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Fraction of </a:t>
                      </a:r>
                      <a:r>
                        <a:rPr lang="en-US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Photosynthetically</a:t>
                      </a:r>
                      <a:r>
                        <a:rPr lang="en-US" sz="18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Active Radiation (FPAR)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80309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379006"/>
              </p:ext>
            </p:extLst>
          </p:nvPr>
        </p:nvGraphicFramePr>
        <p:xfrm>
          <a:off x="5231323" y="1423091"/>
          <a:ext cx="3137761" cy="3124200"/>
        </p:xfrm>
        <a:graphic>
          <a:graphicData uri="http://schemas.openxmlformats.org/drawingml/2006/table">
            <a:tbl>
              <a:tblPr/>
              <a:tblGrid>
                <a:gridCol w="3137761">
                  <a:extLst>
                    <a:ext uri="{9D8B030D-6E8A-4147-A177-3AD203B41FA5}">
                      <a16:colId xmlns:a16="http://schemas.microsoft.com/office/drawing/2014/main" val="252031997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  <a:t>Sea Ice Age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9679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>
                          <a:effectLst/>
                        </a:rPr>
                        <a:t>Sea Ice Concentration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0054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>
                          <a:effectLst/>
                        </a:rPr>
                        <a:t>Snow Water Equivalent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9795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dirty="0">
                          <a:effectLst/>
                        </a:rPr>
                        <a:t>Ice Surface Temperature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1014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>
                          <a:effectLst/>
                        </a:rPr>
                        <a:t>Snow Cover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8622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>
                          <a:effectLst/>
                        </a:rPr>
                        <a:t>Snow Depth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2599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>
                          <a:effectLst/>
                        </a:rPr>
                        <a:t>Snow Grain Size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6719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dirty="0">
                          <a:effectLst/>
                        </a:rPr>
                        <a:t>Sea Ice Motion, Local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9414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Sea Ice Freeboard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31817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Sea Ice Thickness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740767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2197" y="5895528"/>
            <a:ext cx="2904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Currently in ASPEN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Possible future addition to ASPEN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197" y="1106588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Biosphere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31323" y="1106588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Cryosphere</a:t>
            </a:r>
          </a:p>
        </p:txBody>
      </p:sp>
    </p:spTree>
    <p:extLst>
      <p:ext uri="{BB962C8B-B14F-4D97-AF65-F5344CB8AC3E}">
        <p14:creationId xmlns:p14="http://schemas.microsoft.com/office/powerpoint/2010/main" val="2465845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ASPEN Variables – Hydrosphere and Ocean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E9C84-E806-4BCB-9177-5DCB69DAE73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052908"/>
              </p:ext>
            </p:extLst>
          </p:nvPr>
        </p:nvGraphicFramePr>
        <p:xfrm>
          <a:off x="876300" y="1401006"/>
          <a:ext cx="2579822" cy="2743200"/>
        </p:xfrm>
        <a:graphic>
          <a:graphicData uri="http://schemas.openxmlformats.org/drawingml/2006/table">
            <a:tbl>
              <a:tblPr/>
              <a:tblGrid>
                <a:gridCol w="2579822">
                  <a:extLst>
                    <a:ext uri="{9D8B030D-6E8A-4147-A177-3AD203B41FA5}">
                      <a16:colId xmlns:a16="http://schemas.microsoft.com/office/drawing/2014/main" val="37488313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>
                          <a:effectLst/>
                        </a:rPr>
                        <a:t>Cloud Liquid Water Path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7603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Rain Rate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4211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>
                          <a:effectLst/>
                        </a:rPr>
                        <a:t>Cloud Drop Size (at Cloud Top)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6074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>
                          <a:effectLst/>
                        </a:rPr>
                        <a:t>Cloud Top Temperature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5378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Precipitation Rate/Snowfall Rate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3018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Cloud Base Height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1295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Cloud Optical Depth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5445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Cloud Top Height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7211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293895"/>
              </p:ext>
            </p:extLst>
          </p:nvPr>
        </p:nvGraphicFramePr>
        <p:xfrm>
          <a:off x="4437506" y="947963"/>
          <a:ext cx="3947077" cy="4929819"/>
        </p:xfrm>
        <a:graphic>
          <a:graphicData uri="http://schemas.openxmlformats.org/drawingml/2006/table">
            <a:tbl>
              <a:tblPr/>
              <a:tblGrid>
                <a:gridCol w="3947077">
                  <a:extLst>
                    <a:ext uri="{9D8B030D-6E8A-4147-A177-3AD203B41FA5}">
                      <a16:colId xmlns:a16="http://schemas.microsoft.com/office/drawing/2014/main" val="654109900"/>
                    </a:ext>
                  </a:extLst>
                </a:gridCol>
              </a:tblGrid>
              <a:tr h="437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>
                          <a:effectLst/>
                        </a:rPr>
                        <a:t>Ocean color: Chlorophyll-a Concentration</a:t>
                      </a:r>
                    </a:p>
                  </a:txBody>
                  <a:tcPr marL="18448" marR="18448" marT="12299" marB="1229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4601062"/>
                  </a:ext>
                </a:extLst>
              </a:tr>
              <a:tr h="162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Salinity</a:t>
                      </a:r>
                    </a:p>
                  </a:txBody>
                  <a:tcPr marL="18448" marR="18448" marT="12299" marB="1229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72003"/>
                  </a:ext>
                </a:extLst>
              </a:tr>
              <a:tr h="162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>
                          <a:effectLst/>
                        </a:rPr>
                        <a:t>Sea Surface Height</a:t>
                      </a:r>
                    </a:p>
                  </a:txBody>
                  <a:tcPr marL="18448" marR="18448" marT="12299" marB="1229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612350"/>
                  </a:ext>
                </a:extLst>
              </a:tr>
              <a:tr h="3000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>
                          <a:effectLst/>
                        </a:rPr>
                        <a:t>Sea Surface Temperature</a:t>
                      </a:r>
                    </a:p>
                  </a:txBody>
                  <a:tcPr marL="18448" marR="18448" marT="12299" marB="1229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824439"/>
                  </a:ext>
                </a:extLst>
              </a:tr>
              <a:tr h="162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>
                          <a:effectLst/>
                        </a:rPr>
                        <a:t>Bathymetry</a:t>
                      </a:r>
                    </a:p>
                  </a:txBody>
                  <a:tcPr marL="18448" marR="18448" marT="12299" marB="1229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19052"/>
                  </a:ext>
                </a:extLst>
              </a:tr>
              <a:tr h="162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>
                          <a:effectLst/>
                        </a:rPr>
                        <a:t>Wave Height</a:t>
                      </a:r>
                    </a:p>
                  </a:txBody>
                  <a:tcPr marL="18448" marR="18448" marT="12299" marB="1229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471691"/>
                  </a:ext>
                </a:extLst>
              </a:tr>
              <a:tr h="3000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>
                          <a:effectLst/>
                        </a:rPr>
                        <a:t>Global Sea Surface Wind Speed</a:t>
                      </a:r>
                    </a:p>
                  </a:txBody>
                  <a:tcPr marL="18448" marR="18448" marT="12299" marB="1229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585682"/>
                  </a:ext>
                </a:extLst>
              </a:tr>
              <a:tr h="3000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>
                          <a:effectLst/>
                        </a:rPr>
                        <a:t>Global Sea Surface Wind Direction</a:t>
                      </a:r>
                    </a:p>
                  </a:txBody>
                  <a:tcPr marL="18448" marR="18448" marT="12299" marB="1229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3546205"/>
                  </a:ext>
                </a:extLst>
              </a:tr>
              <a:tr h="30009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Ocean Color: Marine Oil / Pollution Extent</a:t>
                      </a:r>
                    </a:p>
                  </a:txBody>
                  <a:tcPr marL="18448" marR="18448" marT="12299" marB="1229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40643"/>
                  </a:ext>
                </a:extLst>
              </a:tr>
              <a:tr h="30009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Suspended Sediment Concentration</a:t>
                      </a:r>
                    </a:p>
                  </a:txBody>
                  <a:tcPr marL="18448" marR="18448" marT="12299" marB="1229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3391654"/>
                  </a:ext>
                </a:extLst>
              </a:tr>
              <a:tr h="4378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Ocean Color: Colored Dissolved Organic Matter (</a:t>
                      </a:r>
                      <a:r>
                        <a:rPr lang="en-US" sz="16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absorp</a:t>
                      </a:r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coef</a:t>
                      </a:r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</a:p>
                  </a:txBody>
                  <a:tcPr marL="18448" marR="18448" marT="12299" marB="1229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191010"/>
                  </a:ext>
                </a:extLst>
              </a:tr>
              <a:tr h="30009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Pigments (beyond </a:t>
                      </a:r>
                      <a:r>
                        <a:rPr lang="en-US" sz="16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Chl</a:t>
                      </a:r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-a)</a:t>
                      </a:r>
                    </a:p>
                  </a:txBody>
                  <a:tcPr marL="18448" marR="18448" marT="12299" marB="1229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610898"/>
                  </a:ext>
                </a:extLst>
              </a:tr>
              <a:tr h="16234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Fluorescence</a:t>
                      </a:r>
                    </a:p>
                  </a:txBody>
                  <a:tcPr marL="18448" marR="18448" marT="12299" marB="1229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881951"/>
                  </a:ext>
                </a:extLst>
              </a:tr>
              <a:tr h="24728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Water leaving radiance?</a:t>
                      </a:r>
                    </a:p>
                  </a:txBody>
                  <a:tcPr marL="18448" marR="18448" marT="12299" marB="1229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787096"/>
                  </a:ext>
                </a:extLst>
              </a:tr>
              <a:tr h="30009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Phytoplankton composition</a:t>
                      </a:r>
                    </a:p>
                  </a:txBody>
                  <a:tcPr marL="18448" marR="18448" marT="12299" marB="1229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733083"/>
                  </a:ext>
                </a:extLst>
              </a:tr>
              <a:tr h="16234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Absorbing aerosols</a:t>
                      </a:r>
                    </a:p>
                  </a:txBody>
                  <a:tcPr marL="18448" marR="18448" marT="12299" marB="1229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44896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2197" y="5895528"/>
            <a:ext cx="2904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Currently in ASPEN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Possible future addition to ASPEN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197" y="1093229"/>
            <a:ext cx="128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Hydrosphere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7506" y="636203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Ocean</a:t>
            </a:r>
          </a:p>
        </p:txBody>
      </p:sp>
    </p:spTree>
    <p:extLst>
      <p:ext uri="{BB962C8B-B14F-4D97-AF65-F5344CB8AC3E}">
        <p14:creationId xmlns:p14="http://schemas.microsoft.com/office/powerpoint/2010/main" val="585696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ASPEN Applications – Earth System, Land/Hydrology, and Space Weather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E9C84-E806-4BCB-9177-5DCB69DAE73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795017"/>
              </p:ext>
            </p:extLst>
          </p:nvPr>
        </p:nvGraphicFramePr>
        <p:xfrm>
          <a:off x="1000285" y="979838"/>
          <a:ext cx="3308243" cy="3785972"/>
        </p:xfrm>
        <a:graphic>
          <a:graphicData uri="http://schemas.openxmlformats.org/drawingml/2006/table">
            <a:tbl>
              <a:tblPr/>
              <a:tblGrid>
                <a:gridCol w="3308243">
                  <a:extLst>
                    <a:ext uri="{9D8B030D-6E8A-4147-A177-3AD203B41FA5}">
                      <a16:colId xmlns:a16="http://schemas.microsoft.com/office/drawing/2014/main" val="60574743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Unified Forecast System (UFS)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335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Assessments of Climate Changes &amp; Its Impacts (CLI-ACC)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0771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600" dirty="0" err="1">
                          <a:solidFill>
                            <a:srgbClr val="434343"/>
                          </a:solidFill>
                          <a:effectLst/>
                        </a:rPr>
                        <a:t>Climate</a:t>
                      </a:r>
                      <a:r>
                        <a:rPr lang="fr-FR" sz="1600" dirty="0">
                          <a:solidFill>
                            <a:srgbClr val="434343"/>
                          </a:solidFill>
                          <a:effectLst/>
                        </a:rPr>
                        <a:t> Mitigation &amp; Adaptation </a:t>
                      </a:r>
                      <a:r>
                        <a:rPr lang="fr-FR" sz="1600" dirty="0" err="1">
                          <a:solidFill>
                            <a:srgbClr val="434343"/>
                          </a:solidFill>
                          <a:effectLst/>
                        </a:rPr>
                        <a:t>Strategies</a:t>
                      </a:r>
                      <a:r>
                        <a:rPr lang="fr-FR" sz="1600" dirty="0">
                          <a:solidFill>
                            <a:srgbClr val="434343"/>
                          </a:solidFill>
                          <a:effectLst/>
                        </a:rPr>
                        <a:t> (CLI-CMA)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9375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Climate Prediction and Projections (CLI-CPP)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0918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Climate Science &amp; Improved Understanding (CLI-SIU)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90888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rgbClr val="434343"/>
                          </a:solidFill>
                          <a:effectLst/>
                        </a:rPr>
                        <a:t>Science and Services and Stewardship Advanced (WRN-SSS)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5009651"/>
                  </a:ext>
                </a:extLst>
              </a:tr>
              <a:tr h="5931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Climate Forecast System Model (CFS NCEP/EMC)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88764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Climate Monitoring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297557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229648"/>
              </p:ext>
            </p:extLst>
          </p:nvPr>
        </p:nvGraphicFramePr>
        <p:xfrm>
          <a:off x="5138334" y="1041390"/>
          <a:ext cx="3277246" cy="4000500"/>
        </p:xfrm>
        <a:graphic>
          <a:graphicData uri="http://schemas.openxmlformats.org/drawingml/2006/table">
            <a:tbl>
              <a:tblPr/>
              <a:tblGrid>
                <a:gridCol w="3277246">
                  <a:extLst>
                    <a:ext uri="{9D8B030D-6E8A-4147-A177-3AD203B41FA5}">
                      <a16:colId xmlns:a16="http://schemas.microsoft.com/office/drawing/2014/main" val="231295272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Fire Weather (WRN-FWX)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7382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Fire Monitoring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62127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Drought Monitoring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60520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Flood Forecasting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8673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Hydrology &amp; Water Resources (WRN-IWF)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1676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Land Surface Assimilation and Modeling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4313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North American Land Data Assimilation System (NLDAS NCEP-EMC)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29764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Sea, Lake, and Overland Surge from Hurricanes Model (SLOSH OST-MDL)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8550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Search and Rescue Operations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53860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2197" y="5895528"/>
            <a:ext cx="2904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Currently in ASPEN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Possible future addition to ASPEN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150619"/>
              </p:ext>
            </p:extLst>
          </p:nvPr>
        </p:nvGraphicFramePr>
        <p:xfrm>
          <a:off x="5138334" y="5511303"/>
          <a:ext cx="3277246" cy="604565"/>
        </p:xfrm>
        <a:graphic>
          <a:graphicData uri="http://schemas.openxmlformats.org/drawingml/2006/table">
            <a:tbl>
              <a:tblPr/>
              <a:tblGrid>
                <a:gridCol w="3277246">
                  <a:extLst>
                    <a:ext uri="{9D8B030D-6E8A-4147-A177-3AD203B41FA5}">
                      <a16:colId xmlns:a16="http://schemas.microsoft.com/office/drawing/2014/main" val="1333613146"/>
                    </a:ext>
                  </a:extLst>
                </a:gridCol>
              </a:tblGrid>
              <a:tr h="604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dirty="0">
                          <a:effectLst/>
                        </a:rPr>
                        <a:t>Space Weather (WRN-SWX)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062567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03864" y="633732"/>
            <a:ext cx="133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Earth System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38334" y="717906"/>
            <a:ext cx="1545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Land/Hydrology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1855" y="5211008"/>
            <a:ext cx="1468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Space Weather</a:t>
            </a:r>
          </a:p>
        </p:txBody>
      </p:sp>
    </p:spTree>
    <p:extLst>
      <p:ext uri="{BB962C8B-B14F-4D97-AF65-F5344CB8AC3E}">
        <p14:creationId xmlns:p14="http://schemas.microsoft.com/office/powerpoint/2010/main" val="2597854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ASPEN Applications – Meteorology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E9C84-E806-4BCB-9177-5DCB69DAE73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884881"/>
              </p:ext>
            </p:extLst>
          </p:nvPr>
        </p:nvGraphicFramePr>
        <p:xfrm>
          <a:off x="902950" y="618421"/>
          <a:ext cx="3607057" cy="5389951"/>
        </p:xfrm>
        <a:graphic>
          <a:graphicData uri="http://schemas.openxmlformats.org/drawingml/2006/table">
            <a:tbl>
              <a:tblPr/>
              <a:tblGrid>
                <a:gridCol w="3607057">
                  <a:extLst>
                    <a:ext uri="{9D8B030D-6E8A-4147-A177-3AD203B41FA5}">
                      <a16:colId xmlns:a16="http://schemas.microsoft.com/office/drawing/2014/main" val="766084663"/>
                    </a:ext>
                  </a:extLst>
                </a:gridCol>
              </a:tblGrid>
              <a:tr h="1095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Aviation Weather &amp; Volcanic Ash (WRN-AWX)</a:t>
                      </a:r>
                    </a:p>
                  </a:txBody>
                  <a:tcPr marL="15222" marR="15222" marT="10148" marB="1014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535775"/>
                  </a:ext>
                </a:extLst>
              </a:tr>
              <a:tr h="19889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Global NWP</a:t>
                      </a:r>
                    </a:p>
                  </a:txBody>
                  <a:tcPr marL="15222" marR="15222" marT="10148" marB="1014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005526"/>
                  </a:ext>
                </a:extLst>
              </a:tr>
              <a:tr h="1095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Global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NWP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T&amp;Q Only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5222" marR="15222" marT="10148" marB="1014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092179"/>
                  </a:ext>
                </a:extLst>
              </a:tr>
              <a:tr h="1703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Hurricane Prediction</a:t>
                      </a:r>
                    </a:p>
                  </a:txBody>
                  <a:tcPr marL="15222" marR="15222" marT="10148" marB="1014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045535"/>
                  </a:ext>
                </a:extLst>
              </a:tr>
              <a:tr h="2795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Hurricane/Tropical Storms (WRN-HUR)</a:t>
                      </a:r>
                    </a:p>
                  </a:txBody>
                  <a:tcPr marL="15222" marR="15222" marT="10148" marB="1014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464906"/>
                  </a:ext>
                </a:extLst>
              </a:tr>
              <a:tr h="1339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dirty="0">
                          <a:solidFill>
                            <a:srgbClr val="434343"/>
                          </a:solidFill>
                          <a:effectLst/>
                          <a:latin typeface="+mn-lt"/>
                        </a:rPr>
                        <a:t>Marine Weather &amp; Coastal Events (WRN-MWX)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22" marR="15222" marT="10148" marB="1014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212717"/>
                  </a:ext>
                </a:extLst>
              </a:tr>
              <a:tr h="3073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Public Weather (WRN-PWX)</a:t>
                      </a:r>
                    </a:p>
                  </a:txBody>
                  <a:tcPr marL="15222" marR="15222" marT="10148" marB="1014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1260225"/>
                  </a:ext>
                </a:extLst>
              </a:tr>
              <a:tr h="4749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Regional NWP,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Nowcasting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/Short-Term Forecasting</a:t>
                      </a:r>
                      <a:endParaRPr lang="en-US" sz="1400" dirty="0">
                        <a:solidFill>
                          <a:srgbClr val="434343"/>
                        </a:solidFill>
                        <a:effectLst/>
                        <a:latin typeface="+mn-lt"/>
                      </a:endParaRPr>
                    </a:p>
                  </a:txBody>
                  <a:tcPr marL="15222" marR="15222" marT="10148" marB="1014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783436"/>
                  </a:ext>
                </a:extLst>
              </a:tr>
              <a:tr h="247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Severe Storms, Monitoring and Forecasting</a:t>
                      </a:r>
                    </a:p>
                  </a:txBody>
                  <a:tcPr marL="15744" marR="15744" marT="10496" marB="1049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5916134"/>
                  </a:ext>
                </a:extLst>
              </a:tr>
              <a:tr h="3612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Severe Weather (WRN-SEV)</a:t>
                      </a:r>
                    </a:p>
                  </a:txBody>
                  <a:tcPr marL="15744" marR="15744" marT="10496" marB="1049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876254"/>
                  </a:ext>
                </a:extLst>
              </a:tr>
              <a:tr h="25351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Winter Weather (WRN-WWX)</a:t>
                      </a:r>
                    </a:p>
                  </a:txBody>
                  <a:tcPr marL="15744" marR="15744" marT="10496" marB="1049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334182"/>
                  </a:ext>
                </a:extLst>
              </a:tr>
              <a:tr h="25351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Air Quality Monitoring</a:t>
                      </a:r>
                    </a:p>
                  </a:txBody>
                  <a:tcPr marL="15744" marR="15744" marT="10496" marB="1049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3793058"/>
                  </a:ext>
                </a:extLst>
              </a:tr>
              <a:tr h="25351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Aviation Forecasting</a:t>
                      </a:r>
                    </a:p>
                  </a:txBody>
                  <a:tcPr marL="15744" marR="15744" marT="10496" marB="1049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937067"/>
                  </a:ext>
                </a:extLst>
              </a:tr>
              <a:tr h="253514"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Extra-Tropical Storm Surge Model (ETSS OST-MDL)</a:t>
                      </a:r>
                    </a:p>
                  </a:txBody>
                  <a:tcPr marL="15222" marR="15222" marT="10148" marB="1014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675234"/>
                  </a:ext>
                </a:extLst>
              </a:tr>
              <a:tr h="2535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Flash Flood Monitoring Program (FFMP OST-MDL)</a:t>
                      </a:r>
                    </a:p>
                  </a:txBody>
                  <a:tcPr marL="15222" marR="15222" marT="10148" marB="1014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7081919"/>
                  </a:ext>
                </a:extLst>
              </a:tr>
              <a:tr h="2535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Global Forecast System Model (GFC NCEP-EMC)</a:t>
                      </a:r>
                    </a:p>
                  </a:txBody>
                  <a:tcPr marL="15222" marR="15222" marT="10148" marB="1014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075558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524580"/>
              </p:ext>
            </p:extLst>
          </p:nvPr>
        </p:nvGraphicFramePr>
        <p:xfrm>
          <a:off x="4824897" y="618421"/>
          <a:ext cx="3980932" cy="5587987"/>
        </p:xfrm>
        <a:graphic>
          <a:graphicData uri="http://schemas.openxmlformats.org/drawingml/2006/table">
            <a:tbl>
              <a:tblPr/>
              <a:tblGrid>
                <a:gridCol w="3980932">
                  <a:extLst>
                    <a:ext uri="{9D8B030D-6E8A-4147-A177-3AD203B41FA5}">
                      <a16:colId xmlns:a16="http://schemas.microsoft.com/office/drawing/2014/main" val="142251495"/>
                    </a:ext>
                  </a:extLst>
                </a:gridCol>
              </a:tblGrid>
              <a:tr h="1353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High-Resolution Rapid Refresh Model Predictions: CONUS (HRRR ESRL-GSD)</a:t>
                      </a:r>
                    </a:p>
                  </a:txBody>
                  <a:tcPr marL="15744" marR="15744" marT="10496" marB="1049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362660"/>
                  </a:ext>
                </a:extLst>
              </a:tr>
              <a:tr h="25610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Hurricane Weather Research and Forecasting Model (HWRF NCEP-EMC)</a:t>
                      </a:r>
                    </a:p>
                  </a:txBody>
                  <a:tcPr marL="15744" marR="15744" marT="10496" marB="1049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9704260"/>
                  </a:ext>
                </a:extLst>
              </a:tr>
              <a:tr h="2561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Localized Aviation Model Output Statistics Program (LAMP OST-MDL)</a:t>
                      </a:r>
                    </a:p>
                  </a:txBody>
                  <a:tcPr marL="15222" marR="15222" marT="10148" marB="1014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6035349"/>
                  </a:ext>
                </a:extLst>
              </a:tr>
              <a:tr h="2561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Long Term and Seasonal Outlooks</a:t>
                      </a:r>
                    </a:p>
                  </a:txBody>
                  <a:tcPr marL="15222" marR="15222" marT="10148" marB="1014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294077"/>
                  </a:ext>
                </a:extLst>
              </a:tr>
              <a:tr h="2561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North American Mesoscale Model (NAM NCEP-EMC)</a:t>
                      </a:r>
                    </a:p>
                  </a:txBody>
                  <a:tcPr marL="15744" marR="15744" marT="10496" marB="1049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781313"/>
                  </a:ext>
                </a:extLst>
              </a:tr>
              <a:tr h="2561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Ozone Layer/Hole Monitoring</a:t>
                      </a:r>
                    </a:p>
                  </a:txBody>
                  <a:tcPr marL="15744" marR="15744" marT="10496" marB="1049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624040"/>
                  </a:ext>
                </a:extLst>
              </a:tr>
              <a:tr h="2561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Probabilistic Tropical Cyclone Storm Surge Exceedance Products Model (PSURGE OST-MDL)</a:t>
                      </a:r>
                    </a:p>
                  </a:txBody>
                  <a:tcPr marL="15744" marR="15744" marT="10496" marB="1049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61957"/>
                  </a:ext>
                </a:extLst>
              </a:tr>
              <a:tr h="2561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Radiation Budget Studies</a:t>
                      </a:r>
                    </a:p>
                  </a:txBody>
                  <a:tcPr marL="15744" marR="15744" marT="10496" marB="1049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261923"/>
                  </a:ext>
                </a:extLst>
              </a:tr>
              <a:tr h="2561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Rapid Refresh Model (RAP NCEP-EMC)</a:t>
                      </a:r>
                    </a:p>
                  </a:txBody>
                  <a:tcPr marL="15744" marR="15744" marT="10496" marB="1049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343003"/>
                  </a:ext>
                </a:extLst>
              </a:tr>
              <a:tr h="2561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Real Time Mesoscale Analysis (RTMA NCEP-EMC)</a:t>
                      </a:r>
                    </a:p>
                  </a:txBody>
                  <a:tcPr marL="15744" marR="15744" marT="10496" marB="1049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456543"/>
                  </a:ext>
                </a:extLst>
              </a:tr>
              <a:tr h="2561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Routine Weather (WRN-RWX)</a:t>
                      </a:r>
                    </a:p>
                  </a:txBody>
                  <a:tcPr marL="15744" marR="15744" marT="10496" marB="1049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60718"/>
                  </a:ext>
                </a:extLst>
              </a:tr>
              <a:tr h="2561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System for Convection Analysis and </a:t>
                      </a:r>
                      <a:r>
                        <a:rPr lang="en-US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Nowcasting</a:t>
                      </a:r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(SCAN OST-MDL)</a:t>
                      </a:r>
                    </a:p>
                  </a:txBody>
                  <a:tcPr marL="15744" marR="15744" marT="10496" marB="1049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10575"/>
                  </a:ext>
                </a:extLst>
              </a:tr>
              <a:tr h="2561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Tsunami (WRN-TSU)</a:t>
                      </a:r>
                    </a:p>
                  </a:txBody>
                  <a:tcPr marL="15744" marR="15744" marT="10496" marB="1049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850666"/>
                  </a:ext>
                </a:extLst>
              </a:tr>
              <a:tr h="2561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Volcanic Ash Monitoring</a:t>
                      </a:r>
                    </a:p>
                  </a:txBody>
                  <a:tcPr marL="15744" marR="15744" marT="10496" marB="1049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04475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2197" y="5991292"/>
            <a:ext cx="2904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Currently in ASPEN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Possible future addition to ASPEN</a:t>
            </a:r>
          </a:p>
        </p:txBody>
      </p:sp>
    </p:spTree>
    <p:extLst>
      <p:ext uri="{BB962C8B-B14F-4D97-AF65-F5344CB8AC3E}">
        <p14:creationId xmlns:p14="http://schemas.microsoft.com/office/powerpoint/2010/main" val="4180997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ASPEN Applications - Oceanography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E9C84-E806-4BCB-9177-5DCB69DAE73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238138"/>
              </p:ext>
            </p:extLst>
          </p:nvPr>
        </p:nvGraphicFramePr>
        <p:xfrm>
          <a:off x="588061" y="521588"/>
          <a:ext cx="4371398" cy="5486453"/>
        </p:xfrm>
        <a:graphic>
          <a:graphicData uri="http://schemas.openxmlformats.org/drawingml/2006/table">
            <a:tbl>
              <a:tblPr/>
              <a:tblGrid>
                <a:gridCol w="4371398">
                  <a:extLst>
                    <a:ext uri="{9D8B030D-6E8A-4147-A177-3AD203B41FA5}">
                      <a16:colId xmlns:a16="http://schemas.microsoft.com/office/drawing/2014/main" val="2325125280"/>
                    </a:ext>
                  </a:extLst>
                </a:gridCol>
              </a:tblGrid>
              <a:tr h="2943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Coastal Water Quality (RC-CWQ)</a:t>
                      </a:r>
                    </a:p>
                  </a:txBody>
                  <a:tcPr marL="18094" marR="18094" marT="12063" marB="1206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472449"/>
                  </a:ext>
                </a:extLst>
              </a:tr>
              <a:tr h="4294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Ecosystem Monitoring, Assessment &amp;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Forecast (HO-ECO)</a:t>
                      </a:r>
                    </a:p>
                  </a:txBody>
                  <a:tcPr marL="18094" marR="18094" marT="12063" marB="1206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696680"/>
                  </a:ext>
                </a:extLst>
              </a:tr>
              <a:tr h="4294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Fisheries Monitoring, Assessment &amp;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Forecast (HO-FMA)</a:t>
                      </a:r>
                    </a:p>
                  </a:txBody>
                  <a:tcPr marL="18094" marR="18094" marT="12063" marB="1206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034093"/>
                  </a:ext>
                </a:extLst>
              </a:tr>
              <a:tr h="5645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Habitat Monitoring &amp;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Assessment (HO-HAB)</a:t>
                      </a:r>
                    </a:p>
                  </a:txBody>
                  <a:tcPr marL="18094" marR="18094" marT="12063" marB="1206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223115"/>
                  </a:ext>
                </a:extLst>
              </a:tr>
              <a:tr h="2943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Healthy Ocean Science Services and Stewardship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Advances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094" marR="18094" marT="12063" marB="1206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480801"/>
                  </a:ext>
                </a:extLst>
              </a:tr>
              <a:tr h="2943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Integrated Water and Prediction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Information (WRN-IWPI)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094" marR="18094" marT="12063" marB="1206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588070"/>
                  </a:ext>
                </a:extLst>
              </a:tr>
              <a:tr h="2943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Marine Transportation (RC-MTS)</a:t>
                      </a:r>
                    </a:p>
                  </a:txBody>
                  <a:tcPr marL="18094" marR="18094" marT="12063" marB="1206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008655"/>
                  </a:ext>
                </a:extLst>
              </a:tr>
              <a:tr h="2943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Planning &amp; Management (RC-PAM)</a:t>
                      </a:r>
                    </a:p>
                  </a:txBody>
                  <a:tcPr marL="18094" marR="18094" marT="12063" marB="1206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1383112"/>
                  </a:ext>
                </a:extLst>
              </a:tr>
              <a:tr h="2943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Protected Species Monitoring (HO-PSM)</a:t>
                      </a:r>
                    </a:p>
                  </a:txBody>
                  <a:tcPr marL="18094" marR="18094" marT="12063" marB="1206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145890"/>
                  </a:ext>
                </a:extLst>
              </a:tr>
              <a:tr h="2943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Resilient Coasts Science Services and Stewardship Advances</a:t>
                      </a:r>
                    </a:p>
                  </a:txBody>
                  <a:tcPr marL="18094" marR="18094" marT="12063" marB="1206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749945"/>
                  </a:ext>
                </a:extLst>
              </a:tr>
              <a:tr h="2943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Resilience to Coastal Hazards &amp; Climate Change (RC-RCC)</a:t>
                      </a:r>
                    </a:p>
                  </a:txBody>
                  <a:tcPr marL="18094" marR="18094" marT="12063" marB="1206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2045783"/>
                  </a:ext>
                </a:extLst>
              </a:tr>
              <a:tr h="2943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Coastal Zone Management</a:t>
                      </a:r>
                    </a:p>
                  </a:txBody>
                  <a:tcPr marL="18094" marR="18094" marT="12063" marB="1206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5300613"/>
                  </a:ext>
                </a:extLst>
              </a:tr>
              <a:tr h="2943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Coral Reef Monitoring</a:t>
                      </a:r>
                    </a:p>
                  </a:txBody>
                  <a:tcPr marL="18094" marR="18094" marT="12063" marB="1206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585731"/>
                  </a:ext>
                </a:extLst>
              </a:tr>
              <a:tr h="2943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Global Ocean Data Assimilation System Model (GODAS NCEP-EMC)</a:t>
                      </a:r>
                    </a:p>
                  </a:txBody>
                  <a:tcPr marL="18094" marR="18094" marT="12063" marB="1206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37914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988198"/>
              </p:ext>
            </p:extLst>
          </p:nvPr>
        </p:nvGraphicFramePr>
        <p:xfrm>
          <a:off x="5287817" y="519313"/>
          <a:ext cx="3677951" cy="5603927"/>
        </p:xfrm>
        <a:graphic>
          <a:graphicData uri="http://schemas.openxmlformats.org/drawingml/2006/table">
            <a:tbl>
              <a:tblPr/>
              <a:tblGrid>
                <a:gridCol w="3677951">
                  <a:extLst>
                    <a:ext uri="{9D8B030D-6E8A-4147-A177-3AD203B41FA5}">
                      <a16:colId xmlns:a16="http://schemas.microsoft.com/office/drawing/2014/main" val="800543154"/>
                    </a:ext>
                  </a:extLst>
                </a:gridCol>
              </a:tblGrid>
              <a:tr h="1429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Global Ocean Forecasting</a:t>
                      </a:r>
                    </a:p>
                  </a:txBody>
                  <a:tcPr marL="16241" marR="16241" marT="10828" marB="1082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475730"/>
                  </a:ext>
                </a:extLst>
              </a:tr>
              <a:tr h="1429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Harmful Algal Bloom Monitoring</a:t>
                      </a:r>
                    </a:p>
                  </a:txBody>
                  <a:tcPr marL="16241" marR="16241" marT="10828" marB="1082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684736"/>
                  </a:ext>
                </a:extLst>
              </a:tr>
              <a:tr h="3854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Marine Weather Forecasting</a:t>
                      </a:r>
                    </a:p>
                  </a:txBody>
                  <a:tcPr marL="16241" marR="16241" marT="10828" marB="1082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553823"/>
                  </a:ext>
                </a:extLst>
              </a:tr>
              <a:tr h="26419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Nearshore Wave Prediction System (NWPS NCEP-EMC)</a:t>
                      </a:r>
                    </a:p>
                  </a:txBody>
                  <a:tcPr marL="16241" marR="16241" marT="10828" marB="1082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081874"/>
                  </a:ext>
                </a:extLst>
              </a:tr>
              <a:tr h="264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Ocean Biology Monitoring</a:t>
                      </a:r>
                    </a:p>
                  </a:txBody>
                  <a:tcPr marL="18094" marR="18094" marT="12063" marB="1206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7125821"/>
                  </a:ext>
                </a:extLst>
              </a:tr>
              <a:tr h="264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Oil Spill Monitoring</a:t>
                      </a:r>
                    </a:p>
                  </a:txBody>
                  <a:tcPr marL="18094" marR="18094" marT="12063" marB="1206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9981122"/>
                  </a:ext>
                </a:extLst>
              </a:tr>
              <a:tr h="2252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Polar Sea Ice Model</a:t>
                      </a:r>
                    </a:p>
                  </a:txBody>
                  <a:tcPr marL="16241" marR="16241" marT="10828" marB="1082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070188"/>
                  </a:ext>
                </a:extLst>
              </a:tr>
              <a:tr h="6280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Real-Time Ocean Forecast System: Global (</a:t>
                      </a:r>
                      <a:r>
                        <a:rPr lang="en-US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RTOFSGbl</a:t>
                      </a: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NCEP-EMC)</a:t>
                      </a:r>
                    </a:p>
                  </a:txBody>
                  <a:tcPr marL="16241" marR="16241" marT="10828" marB="1082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9291676"/>
                  </a:ext>
                </a:extLst>
              </a:tr>
              <a:tr h="3854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Real-Time Ocean Forecast System: High Resolution Basin (</a:t>
                      </a:r>
                      <a:r>
                        <a:rPr lang="en-US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RTOFSBsn</a:t>
                      </a: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NCEP-EMC)</a:t>
                      </a:r>
                    </a:p>
                  </a:txBody>
                  <a:tcPr marL="16241" marR="16241" marT="10828" marB="1082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644437"/>
                  </a:ext>
                </a:extLst>
              </a:tr>
              <a:tr h="5067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Sea Ice Analysis: Concentration, Global (</a:t>
                      </a:r>
                      <a:r>
                        <a:rPr lang="en-US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SeaIceConcAnlGbl</a:t>
                      </a: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NCEP-EMC)</a:t>
                      </a:r>
                    </a:p>
                  </a:txBody>
                  <a:tcPr marL="16241" marR="16241" marT="10828" marB="1082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3394032"/>
                  </a:ext>
                </a:extLst>
              </a:tr>
              <a:tr h="142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Sea Ice Monitoring</a:t>
                      </a:r>
                    </a:p>
                  </a:txBody>
                  <a:tcPr marL="16241" marR="16241" marT="10828" marB="1082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0935886"/>
                  </a:ext>
                </a:extLst>
              </a:tr>
              <a:tr h="5067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Sea Surface Temperature: Real-Time, Global (SSTRTG NCEP-EMC)</a:t>
                      </a:r>
                    </a:p>
                  </a:txBody>
                  <a:tcPr marL="16241" marR="16241" marT="10828" marB="1082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7290462"/>
                  </a:ext>
                </a:extLst>
              </a:tr>
              <a:tr h="264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Search and Rescue Operations</a:t>
                      </a:r>
                    </a:p>
                  </a:txBody>
                  <a:tcPr marL="16241" marR="16241" marT="10828" marB="1082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6529239"/>
                  </a:ext>
                </a:extLst>
              </a:tr>
              <a:tr h="264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Water Quality Monitoring</a:t>
                      </a:r>
                    </a:p>
                  </a:txBody>
                  <a:tcPr marL="16241" marR="16241" marT="10828" marB="1082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6485693"/>
                  </a:ext>
                </a:extLst>
              </a:tr>
              <a:tr h="142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Wave Forecasting</a:t>
                      </a:r>
                    </a:p>
                  </a:txBody>
                  <a:tcPr marL="16241" marR="16241" marT="10828" marB="1082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529136"/>
                  </a:ext>
                </a:extLst>
              </a:tr>
              <a:tr h="3854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WAVEWATCH III Wave Model: Global (WAMIII NCEP-EMC)</a:t>
                      </a:r>
                    </a:p>
                  </a:txBody>
                  <a:tcPr marL="16241" marR="16241" marT="10828" marB="1082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54484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2197" y="5991292"/>
            <a:ext cx="2904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Currently in ASPEN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Possible future addition to ASPEN</a:t>
            </a:r>
          </a:p>
        </p:txBody>
      </p:sp>
    </p:spTree>
    <p:extLst>
      <p:ext uri="{BB962C8B-B14F-4D97-AF65-F5344CB8AC3E}">
        <p14:creationId xmlns:p14="http://schemas.microsoft.com/office/powerpoint/2010/main" val="1592110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is ASPEN?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57619"/>
            <a:ext cx="8229600" cy="5046001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000" dirty="0"/>
              <a:t>A dynamic and user friendly tool that rapidly assesses the value of environmental data obtained from observing systems. 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000" dirty="0"/>
              <a:t>It provides numerical scores of the benefits of existing and proposed sensors and constellations to a single or group of applications. 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000" dirty="0"/>
              <a:t>It addresses the technical and scientific performance factors and provides also a benefit/cost ratio value assessment. 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000" dirty="0"/>
              <a:t>It is designed to be a science-based approach to perform comparative assessment of observation systems to support the decision process that leads to the design, selection and ultimately deployment of new space assets.</a:t>
            </a:r>
          </a:p>
          <a:p>
            <a:pPr marL="228600" indent="0"/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173C9-74C8-4E36-8E24-2763E0DABE7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0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36" name="Object 2563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70" y="1"/>
          <a:ext cx="158741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5636" name="Object 2563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0" y="1"/>
                        <a:ext cx="158741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270" y="1"/>
            <a:ext cx="158741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b="1" dirty="0">
              <a:solidFill>
                <a:schemeClr val="tx1"/>
              </a:solidFill>
              <a:latin typeface="Candara" panose="020E0502030303020204" pitchFamily="34" charset="0"/>
              <a:ea typeface="+mj-ea"/>
              <a:cs typeface="+mj-cs"/>
              <a:sym typeface="Candara" panose="020E05020303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085" y="234864"/>
            <a:ext cx="7538715" cy="43088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ASPEN methodology</a:t>
            </a:r>
          </a:p>
        </p:txBody>
      </p:sp>
      <p:sp>
        <p:nvSpPr>
          <p:cNvPr id="98" name="3. Unit of measure" hidden="1"/>
          <p:cNvSpPr txBox="1">
            <a:spLocks noChangeArrowheads="1"/>
          </p:cNvSpPr>
          <p:nvPr/>
        </p:nvSpPr>
        <p:spPr bwMode="auto">
          <a:xfrm>
            <a:off x="121750" y="542616"/>
            <a:ext cx="8793595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32" dirty="0">
                <a:solidFill>
                  <a:srgbClr val="808080"/>
                </a:solidFill>
                <a:latin typeface="+mn-lt"/>
              </a:rPr>
              <a:t>Unit of measure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C9932F-E66E-4633-BBAE-C70530A9AC8A}"/>
              </a:ext>
            </a:extLst>
          </p:cNvPr>
          <p:cNvSpPr txBox="1"/>
          <p:nvPr/>
        </p:nvSpPr>
        <p:spPr>
          <a:xfrm>
            <a:off x="823394" y="1067276"/>
            <a:ext cx="7701174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6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9pPr>
          </a:lstStyle>
          <a:p>
            <a:r>
              <a:rPr lang="en-US" sz="2000" dirty="0"/>
              <a:t>Collect sensor capabilities, application requirements and application priorities through </a:t>
            </a:r>
            <a:r>
              <a:rPr lang="en-US" sz="2000" b="1" dirty="0"/>
              <a:t>expert elicitation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b="1" dirty="0"/>
              <a:t>Normalize</a:t>
            </a:r>
            <a:r>
              <a:rPr lang="en-US" sz="2000" dirty="0"/>
              <a:t> the sensor capabilities by the application requirements.</a:t>
            </a:r>
          </a:p>
          <a:p>
            <a:endParaRPr lang="en-US" sz="2000" dirty="0"/>
          </a:p>
          <a:p>
            <a:r>
              <a:rPr lang="en-US" sz="2000" dirty="0"/>
              <a:t>Calculate the </a:t>
            </a:r>
            <a:r>
              <a:rPr lang="en-US" sz="2000" b="1" dirty="0"/>
              <a:t>benefit</a:t>
            </a:r>
            <a:r>
              <a:rPr lang="en-US" sz="2000" dirty="0"/>
              <a:t> of the sensor to the application as a </a:t>
            </a:r>
            <a:r>
              <a:rPr lang="en-US" sz="2000" b="1" dirty="0"/>
              <a:t>weighted average.</a:t>
            </a:r>
          </a:p>
          <a:p>
            <a:endParaRPr lang="en-US" sz="2000" dirty="0"/>
          </a:p>
          <a:p>
            <a:r>
              <a:rPr lang="en-US" sz="2000" b="1" dirty="0"/>
              <a:t>Combine </a:t>
            </a:r>
            <a:r>
              <a:rPr lang="en-US" sz="2000" dirty="0"/>
              <a:t>benefits for categories of application or for all of NOAA.</a:t>
            </a:r>
          </a:p>
          <a:p>
            <a:endParaRPr lang="en-US" sz="2000" dirty="0"/>
          </a:p>
          <a:p>
            <a:r>
              <a:rPr lang="en-US" sz="2000" dirty="0"/>
              <a:t>Calculate “</a:t>
            </a:r>
            <a:r>
              <a:rPr lang="en-US" sz="2000" b="1" dirty="0"/>
              <a:t>values”</a:t>
            </a:r>
            <a:r>
              <a:rPr lang="en-US" sz="2000" dirty="0"/>
              <a:t> as benefits divided by sensor costs.</a:t>
            </a:r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05166" y="4994239"/>
            <a:ext cx="781940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</a:rPr>
              <a:t>The quality of ASPEN results strongly depend on the quality of the ASPEN inputs — sensor capabilities, application requirements, and priorities.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00886" y="6415677"/>
            <a:ext cx="2103120" cy="3429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55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ASPEN Example: Mission Sensor/Constellation Based Benefit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1043" t="27022" r="9967" b="24391"/>
          <a:stretch/>
        </p:blipFill>
        <p:spPr>
          <a:xfrm>
            <a:off x="2774185" y="665452"/>
            <a:ext cx="5855466" cy="2712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1063" t="23000" r="8386" b="28312"/>
          <a:stretch/>
        </p:blipFill>
        <p:spPr>
          <a:xfrm>
            <a:off x="2563707" y="3326701"/>
            <a:ext cx="6276421" cy="28387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4FAAD2-B828-4687-8C7F-505AAD8867FB}"/>
              </a:ext>
            </a:extLst>
          </p:cNvPr>
          <p:cNvSpPr txBox="1"/>
          <p:nvPr/>
        </p:nvSpPr>
        <p:spPr>
          <a:xfrm>
            <a:off x="475266" y="1353345"/>
            <a:ext cx="2079523" cy="2246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1"/>
                </a:solidFill>
              </a:rPr>
              <a:t>Comparison of values/benefits hypothetical </a:t>
            </a:r>
            <a:r>
              <a:rPr lang="en-US" b="1" dirty="0" err="1">
                <a:solidFill>
                  <a:schemeClr val="tx1"/>
                </a:solidFill>
              </a:rPr>
              <a:t>Smallsat</a:t>
            </a:r>
            <a:r>
              <a:rPr lang="en-US" b="1" dirty="0">
                <a:solidFill>
                  <a:schemeClr val="tx1"/>
                </a:solidFill>
              </a:rPr>
              <a:t> constellations to help answer the question of Quality vs Quantity for all applications within ASPEN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A640F7-B3DF-4ADF-8A9F-1971B95290C7}"/>
              </a:ext>
            </a:extLst>
          </p:cNvPr>
          <p:cNvSpPr txBox="1"/>
          <p:nvPr/>
        </p:nvSpPr>
        <p:spPr>
          <a:xfrm>
            <a:off x="901497" y="6109653"/>
            <a:ext cx="772815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Bottom Line: </a:t>
            </a:r>
            <a:r>
              <a:rPr lang="en-US" dirty="0"/>
              <a:t>Multiple </a:t>
            </a:r>
            <a:r>
              <a:rPr lang="en-US" dirty="0" err="1"/>
              <a:t>Smallsats</a:t>
            </a:r>
            <a:r>
              <a:rPr lang="en-US" dirty="0"/>
              <a:t> in a constellation is beneficial for the NOAA mission, but more satellites does not always equal the best value.</a:t>
            </a:r>
          </a:p>
        </p:txBody>
      </p:sp>
    </p:spTree>
    <p:extLst>
      <p:ext uri="{BB962C8B-B14F-4D97-AF65-F5344CB8AC3E}">
        <p14:creationId xmlns:p14="http://schemas.microsoft.com/office/powerpoint/2010/main" val="7305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689" y="107639"/>
            <a:ext cx="7967878" cy="467988"/>
          </a:xfrm>
        </p:spPr>
        <p:txBody>
          <a:bodyPr/>
          <a:lstStyle/>
          <a:p>
            <a:pPr marL="285750" indent="-285750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Constellations Assessment: Case of 17 Constellations (CONUS Views), Assessed against 5 apps rolled up to NOAA 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E9C84-E806-4BCB-9177-5DCB69DAE732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437" y="5854720"/>
            <a:ext cx="875056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Bottom Line: Highest Value: constellations: 3,8 and 20. Constellation 16 seems to have the lowest </a:t>
            </a:r>
            <a:r>
              <a:rPr lang="en-US" dirty="0">
                <a:solidFill>
                  <a:schemeClr val="tx1"/>
                </a:solidFill>
              </a:rPr>
              <a:t>benefit to cost </a:t>
            </a:r>
            <a:r>
              <a:rPr lang="en-US" dirty="0"/>
              <a:t>ratio. Constellation 1 has high value but not #1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5689" y="1050919"/>
            <a:ext cx="2079523" cy="41857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Comparison of 17 out of 22 constellations</a:t>
            </a:r>
          </a:p>
          <a:p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CONUS View for all constellations</a:t>
            </a:r>
          </a:p>
          <a:p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Applications selected: Fire, GNWP, Hurricane, Severe Storms, Coast Water Quality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Rolled up to NOAA Mission-level benefit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54710" y="735972"/>
            <a:ext cx="620907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Assessment of 17 constellations (</a:t>
            </a:r>
            <a:r>
              <a:rPr lang="en-US" sz="1800" b="1" u="sng" dirty="0"/>
              <a:t>CONUS View</a:t>
            </a:r>
            <a:r>
              <a:rPr lang="en-US" sz="1800" b="1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3" r="1240" b="50329"/>
          <a:stretch/>
        </p:blipFill>
        <p:spPr>
          <a:xfrm>
            <a:off x="2654710" y="1235080"/>
            <a:ext cx="5707625" cy="1469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15716" r="894" b="18177"/>
          <a:stretch/>
        </p:blipFill>
        <p:spPr>
          <a:xfrm>
            <a:off x="2654710" y="2833881"/>
            <a:ext cx="5856046" cy="25455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57237" y="1308843"/>
            <a:ext cx="742511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Benefit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6931" y="2717440"/>
            <a:ext cx="643125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Value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964384" y="1530840"/>
            <a:ext cx="1057970" cy="308351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592647" y="1509895"/>
            <a:ext cx="1465117" cy="301336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360704" y="1496560"/>
            <a:ext cx="1691148" cy="28671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98322" y="1383323"/>
            <a:ext cx="126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/>
                </a:solidFill>
              </a:rPr>
              <a:t>Ocean Color and Atmospheric Composition added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096000" y="2826928"/>
            <a:ext cx="972824" cy="31473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075660" y="2805983"/>
            <a:ext cx="52215" cy="28280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251450" y="2813831"/>
            <a:ext cx="1833735" cy="327827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98322" y="2654173"/>
            <a:ext cx="1495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/>
                </a:solidFill>
              </a:rPr>
              <a:t>Imager, Sounder, and Lightning Mapper only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326494" y="1839191"/>
            <a:ext cx="406268" cy="140637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97753" y="1640579"/>
            <a:ext cx="12640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/>
                </a:solidFill>
              </a:rPr>
              <a:t>Sounder added</a:t>
            </a:r>
          </a:p>
        </p:txBody>
      </p:sp>
    </p:spTree>
    <p:extLst>
      <p:ext uri="{BB962C8B-B14F-4D97-AF65-F5344CB8AC3E}">
        <p14:creationId xmlns:p14="http://schemas.microsoft.com/office/powerpoint/2010/main" val="2241440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Plans for the Future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6940"/>
            <a:ext cx="8229600" cy="4836680"/>
          </a:xfrm>
        </p:spPr>
        <p:txBody>
          <a:bodyPr/>
          <a:lstStyle/>
          <a:p>
            <a:r>
              <a:rPr lang="en-US" sz="2400" dirty="0"/>
              <a:t>New features to ASPEN will include: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/>
              <a:t>Cost sliders 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/>
              <a:t>Automatic report generation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/>
              <a:t>Display uncertainty assessments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/>
              <a:t>Additional SCP, ARR, and ATP tables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28600" indent="0"/>
            <a:r>
              <a:rPr lang="en-US" sz="2400" dirty="0"/>
              <a:t>Other Plans: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Publication in progress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Review of inputs and methodology by external expertise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173C9-74C8-4E36-8E24-2763E0DABE7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78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155" y="54079"/>
            <a:ext cx="6418263" cy="898525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C4640-110B-43E6-89F7-017480D31C0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1226" y="503341"/>
            <a:ext cx="8922774" cy="591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14350" indent="-285750"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ASPEN is a tool to assess observing systems. It was developed with contributions from all other parts of NESDIS and major contributions from NOAA users</a:t>
            </a:r>
          </a:p>
          <a:p>
            <a:pPr marL="514350" indent="-285750">
              <a:buSzPct val="100000"/>
              <a:buFont typeface="Wingdings" panose="05000000000000000000" pitchFamily="2" charset="2"/>
              <a:buChar char="v"/>
            </a:pPr>
            <a:endParaRPr lang="en-US" dirty="0">
              <a:latin typeface="+mj-lt"/>
            </a:endParaRPr>
          </a:p>
          <a:p>
            <a:pPr marL="514350" indent="-285750"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ASPEN is a rapid assessment tool based on the concept that the benefit of a sensor (or constellation) to an application (or to NOAA mission) is measured by its ability to satisfy the application (or NOAA mission)’s requirements.</a:t>
            </a:r>
          </a:p>
          <a:p>
            <a:pPr marL="514350" indent="-285750">
              <a:buSzPct val="100000"/>
              <a:buFont typeface="Wingdings" panose="05000000000000000000" pitchFamily="2" charset="2"/>
              <a:buChar char="v"/>
            </a:pPr>
            <a:endParaRPr lang="en-US" dirty="0">
              <a:latin typeface="+mj-lt"/>
            </a:endParaRPr>
          </a:p>
          <a:p>
            <a:pPr marL="514350" indent="-285750"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ASPEN assessment also measures and compares the intrinsic geophysical capability of sensors/constellations</a:t>
            </a:r>
          </a:p>
          <a:p>
            <a:pPr marL="514350" indent="-285750">
              <a:buSzPct val="100000"/>
              <a:buFont typeface="Wingdings" panose="05000000000000000000" pitchFamily="2" charset="2"/>
              <a:buChar char="v"/>
            </a:pPr>
            <a:endParaRPr lang="en-US" dirty="0">
              <a:latin typeface="+mj-lt"/>
            </a:endParaRPr>
          </a:p>
          <a:p>
            <a:pPr marL="514350" indent="-285750"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ASPEN accounts for both technical and strategic aspects</a:t>
            </a:r>
          </a:p>
          <a:p>
            <a:pPr marL="514350" indent="-285750">
              <a:buSzPct val="100000"/>
              <a:buFont typeface="Wingdings" panose="05000000000000000000" pitchFamily="2" charset="2"/>
              <a:buChar char="v"/>
            </a:pPr>
            <a:endParaRPr lang="en-US" dirty="0">
              <a:latin typeface="+mj-lt"/>
            </a:endParaRPr>
          </a:p>
          <a:p>
            <a:pPr marL="514350" indent="-285750"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ASPEN accounts for both requirements and technical priorities of both sensors/constellations capabilities and attributes (resolutions, accuracy, </a:t>
            </a:r>
            <a:r>
              <a:rPr lang="en-US" dirty="0" err="1">
                <a:latin typeface="+mj-lt"/>
              </a:rPr>
              <a:t>etc</a:t>
            </a:r>
            <a:r>
              <a:rPr lang="en-US" dirty="0">
                <a:latin typeface="+mj-lt"/>
              </a:rPr>
              <a:t>)</a:t>
            </a:r>
          </a:p>
          <a:p>
            <a:pPr marL="514350" indent="-285750">
              <a:buSzPct val="100000"/>
              <a:buFont typeface="Wingdings" panose="05000000000000000000" pitchFamily="2" charset="2"/>
              <a:buChar char="v"/>
            </a:pPr>
            <a:endParaRPr lang="en-US" dirty="0">
              <a:latin typeface="+mj-lt"/>
            </a:endParaRPr>
          </a:p>
          <a:p>
            <a:pPr marL="514350" indent="-285750"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ASPEN capabilities have been demonstrated for constellation(s) assessment, sensor design optimization, platform payloads selection, BAA studies assessment, commercial data buy assessment, projection of future requirements, etc. </a:t>
            </a:r>
            <a:endParaRPr lang="en-US" sz="2400" dirty="0">
              <a:latin typeface="+mj-lt"/>
            </a:endParaRPr>
          </a:p>
          <a:p>
            <a:pPr marL="228600" indent="0">
              <a:buSzPct val="100000"/>
            </a:pPr>
            <a:endParaRPr lang="en-US" dirty="0"/>
          </a:p>
          <a:p>
            <a:pPr marL="514350" indent="-285750">
              <a:buFontTx/>
              <a:buChar char="-"/>
            </a:pPr>
            <a:endParaRPr lang="en-US" dirty="0"/>
          </a:p>
          <a:p>
            <a:pPr marL="514350" indent="-285750">
              <a:buFontTx/>
              <a:buChar char="-"/>
            </a:pPr>
            <a:endParaRPr lang="en-US" dirty="0"/>
          </a:p>
          <a:p>
            <a:pPr marL="514350" indent="-285750">
              <a:buFontTx/>
              <a:buChar char="-"/>
            </a:pPr>
            <a:endParaRPr lang="en-US" dirty="0"/>
          </a:p>
          <a:p>
            <a:pPr marL="514350" indent="-285750">
              <a:buFontTx/>
              <a:buChar char="-"/>
            </a:pPr>
            <a:endParaRPr lang="en-US" dirty="0"/>
          </a:p>
          <a:p>
            <a:pPr marL="514350" indent="-285750">
              <a:buFontTx/>
              <a:buChar char="-"/>
            </a:pPr>
            <a:endParaRPr lang="en-US" dirty="0"/>
          </a:p>
          <a:p>
            <a:pPr marL="514350" indent="-285750">
              <a:buFontTx/>
              <a:buChar char="-"/>
            </a:pPr>
            <a:endParaRPr lang="en-US" dirty="0"/>
          </a:p>
          <a:p>
            <a:pPr marL="514350" indent="-285750">
              <a:buFontTx/>
              <a:buChar char="-"/>
            </a:pP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600886" y="6415677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65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Backup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E9C84-E806-4BCB-9177-5DCB69DAE73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364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ASPEN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E9C84-E806-4BCB-9177-5DCB69DAE73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21" r="4891" b="5240"/>
          <a:stretch/>
        </p:blipFill>
        <p:spPr>
          <a:xfrm>
            <a:off x="244494" y="1114104"/>
            <a:ext cx="8899506" cy="502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777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I8ikCbRM6swtQIOQoYd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QV4F04bk.QP9DmRY.hvA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18535</TotalTime>
  <Words>2247</Words>
  <Application>Microsoft Office PowerPoint</Application>
  <PresentationFormat>On-screen Show (4:3)</PresentationFormat>
  <Paragraphs>710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Candara</vt:lpstr>
      <vt:lpstr>Arial</vt:lpstr>
      <vt:lpstr>Calibri</vt:lpstr>
      <vt:lpstr>ＭＳ Ｐゴシック</vt:lpstr>
      <vt:lpstr>Wingdings</vt:lpstr>
      <vt:lpstr>Office Theme</vt:lpstr>
      <vt:lpstr>think-cell Slide</vt:lpstr>
      <vt:lpstr>PowerPoint Presentation</vt:lpstr>
      <vt:lpstr>What is ASPEN?</vt:lpstr>
      <vt:lpstr>ASPEN methodology</vt:lpstr>
      <vt:lpstr>ASPEN Example: Mission Sensor/Constellation Based Benefit</vt:lpstr>
      <vt:lpstr>Constellations Assessment: Case of 17 Constellations (CONUS Views), Assessed against 5 apps rolled up to NOAA mission</vt:lpstr>
      <vt:lpstr>Plans for the Future</vt:lpstr>
      <vt:lpstr>Conclusions</vt:lpstr>
      <vt:lpstr>Backup Slides</vt:lpstr>
      <vt:lpstr>ASPEN Template</vt:lpstr>
      <vt:lpstr>Sample Sensor/Constellation-based Performances (SCP) Table</vt:lpstr>
      <vt:lpstr>Sample Application-dependent Requirements Ranges (ARR) Table</vt:lpstr>
      <vt:lpstr>ASPEN Variables - Atmosphere</vt:lpstr>
      <vt:lpstr>ASPEN Variables – Biosphere and Cryosphere</vt:lpstr>
      <vt:lpstr>ASPEN Variables – Hydrosphere and Ocean</vt:lpstr>
      <vt:lpstr>ASPEN Applications – Earth System, Land/Hydrology, and Space Weather</vt:lpstr>
      <vt:lpstr>ASPEN Applications – Meteorology</vt:lpstr>
      <vt:lpstr>ASPEN Applications - Oceanography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Transformation: Future Architecture</dc:title>
  <dc:creator>Erika Brown</dc:creator>
  <cp:lastModifiedBy>Stacy Bunin</cp:lastModifiedBy>
  <cp:revision>109</cp:revision>
  <dcterms:modified xsi:type="dcterms:W3CDTF">2021-04-12T13:05:00Z</dcterms:modified>
</cp:coreProperties>
</file>