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305" r:id="rId2"/>
    <p:sldId id="364" r:id="rId3"/>
    <p:sldId id="350" r:id="rId4"/>
    <p:sldId id="360" r:id="rId5"/>
    <p:sldId id="352" r:id="rId6"/>
    <p:sldId id="353" r:id="rId7"/>
    <p:sldId id="354" r:id="rId8"/>
    <p:sldId id="362" r:id="rId9"/>
    <p:sldId id="363" r:id="rId10"/>
    <p:sldId id="361" r:id="rId11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13"/>
    </p:embeddedFont>
    <p:embeddedFont>
      <p:font typeface="Candara" panose="020E0502030303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20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iKv4bI0SdCXtg1KIn6IjkCUY55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CBC963-ED33-40BB-8870-63DD57A3E1D8}">
  <a:tblStyle styleId="{18CBC963-ED33-40BB-8870-63DD57A3E1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56" y="72"/>
      </p:cViewPr>
      <p:guideLst>
        <p:guide orient="horz" pos="2880"/>
        <p:guide pos="4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5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5010" y="0"/>
            <a:ext cx="2971800" cy="45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4685"/>
            <a:ext cx="2971800" cy="4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58" indent="-29117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05" indent="-23294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587" indent="-23294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68" indent="-23294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51" indent="-2329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32" indent="-2329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15" indent="-2329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9996" indent="-2329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49F9AF-C08D-9640-A595-23E5CFC7B933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92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5"/>
          <p:cNvSpPr txBox="1"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subTitle" idx="1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6"/>
          <p:cNvSpPr txBox="1">
            <a:spLocks noGrp="1"/>
          </p:cNvSpPr>
          <p:nvPr>
            <p:ph type="title"/>
          </p:nvPr>
        </p:nvSpPr>
        <p:spPr>
          <a:xfrm>
            <a:off x="588060" y="210438"/>
            <a:ext cx="7967878" cy="631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solidFill>
                  <a:srgbClr val="0099D7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body" idx="1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2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47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E9C84-E806-4BCB-9177-5DCB69DAE7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7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173C9-74C8-4E36-8E24-2763E0DABE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3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/>
          <p:nvPr/>
        </p:nvSpPr>
        <p:spPr>
          <a:xfrm>
            <a:off x="0" y="0"/>
            <a:ext cx="416559" cy="6400800"/>
          </a:xfrm>
          <a:custGeom>
            <a:avLst/>
            <a:gdLst/>
            <a:ahLst/>
            <a:cxnLst/>
            <a:rect l="l" t="t" r="r" b="b"/>
            <a:pathLst>
              <a:path w="416559" h="6400800" extrusionOk="0">
                <a:moveTo>
                  <a:pt x="0" y="6400799"/>
                </a:moveTo>
                <a:lnTo>
                  <a:pt x="416052" y="6400799"/>
                </a:lnTo>
                <a:lnTo>
                  <a:pt x="416052" y="0"/>
                </a:lnTo>
                <a:lnTo>
                  <a:pt x="0" y="0"/>
                </a:lnTo>
                <a:lnTo>
                  <a:pt x="0" y="6400799"/>
                </a:lnTo>
                <a:close/>
              </a:path>
            </a:pathLst>
          </a:custGeom>
          <a:solidFill>
            <a:srgbClr val="0099D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36"/>
          <p:cNvSpPr/>
          <p:nvPr/>
        </p:nvSpPr>
        <p:spPr>
          <a:xfrm>
            <a:off x="1523" y="3197351"/>
            <a:ext cx="410209" cy="1069975"/>
          </a:xfrm>
          <a:custGeom>
            <a:avLst/>
            <a:gdLst/>
            <a:ahLst/>
            <a:cxnLst/>
            <a:rect l="l" t="t" r="r" b="b"/>
            <a:pathLst>
              <a:path w="410209" h="1069975" extrusionOk="0">
                <a:moveTo>
                  <a:pt x="0" y="1069848"/>
                </a:moveTo>
                <a:lnTo>
                  <a:pt x="409956" y="1069848"/>
                </a:lnTo>
                <a:lnTo>
                  <a:pt x="409956" y="0"/>
                </a:lnTo>
                <a:lnTo>
                  <a:pt x="0" y="0"/>
                </a:lnTo>
                <a:lnTo>
                  <a:pt x="0" y="1069848"/>
                </a:lnTo>
                <a:close/>
              </a:path>
            </a:pathLst>
          </a:custGeom>
          <a:solidFill>
            <a:srgbClr val="0A459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36"/>
          <p:cNvSpPr/>
          <p:nvPr/>
        </p:nvSpPr>
        <p:spPr>
          <a:xfrm>
            <a:off x="0" y="5715000"/>
            <a:ext cx="441960" cy="32461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36"/>
          <p:cNvSpPr/>
          <p:nvPr/>
        </p:nvSpPr>
        <p:spPr>
          <a:xfrm>
            <a:off x="0" y="4648200"/>
            <a:ext cx="441960" cy="32461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6"/>
          <p:cNvSpPr/>
          <p:nvPr/>
        </p:nvSpPr>
        <p:spPr>
          <a:xfrm>
            <a:off x="0" y="3581400"/>
            <a:ext cx="441960" cy="32461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6"/>
          <p:cNvSpPr/>
          <p:nvPr/>
        </p:nvSpPr>
        <p:spPr>
          <a:xfrm>
            <a:off x="0" y="2514600"/>
            <a:ext cx="441960" cy="32461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6"/>
          <p:cNvSpPr/>
          <p:nvPr/>
        </p:nvSpPr>
        <p:spPr>
          <a:xfrm>
            <a:off x="0" y="1447800"/>
            <a:ext cx="441960" cy="32461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6"/>
          <p:cNvSpPr/>
          <p:nvPr/>
        </p:nvSpPr>
        <p:spPr>
          <a:xfrm>
            <a:off x="0" y="381000"/>
            <a:ext cx="441960" cy="32461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6"/>
          <p:cNvSpPr/>
          <p:nvPr/>
        </p:nvSpPr>
        <p:spPr>
          <a:xfrm>
            <a:off x="0" y="4267200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5" h="120000" extrusionOk="0">
                <a:moveTo>
                  <a:pt x="0" y="0"/>
                </a:moveTo>
                <a:lnTo>
                  <a:pt x="420623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6"/>
          <p:cNvSpPr/>
          <p:nvPr/>
        </p:nvSpPr>
        <p:spPr>
          <a:xfrm>
            <a:off x="0" y="3200400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5" h="120000" extrusionOk="0">
                <a:moveTo>
                  <a:pt x="0" y="0"/>
                </a:moveTo>
                <a:lnTo>
                  <a:pt x="420623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6"/>
          <p:cNvSpPr/>
          <p:nvPr/>
        </p:nvSpPr>
        <p:spPr>
          <a:xfrm>
            <a:off x="0" y="2133600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5" h="120000" extrusionOk="0">
                <a:moveTo>
                  <a:pt x="0" y="0"/>
                </a:moveTo>
                <a:lnTo>
                  <a:pt x="420623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6"/>
          <p:cNvSpPr/>
          <p:nvPr/>
        </p:nvSpPr>
        <p:spPr>
          <a:xfrm>
            <a:off x="0" y="5334000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5" h="120000" extrusionOk="0">
                <a:moveTo>
                  <a:pt x="0" y="0"/>
                </a:moveTo>
                <a:lnTo>
                  <a:pt x="420623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6"/>
          <p:cNvSpPr/>
          <p:nvPr/>
        </p:nvSpPr>
        <p:spPr>
          <a:xfrm>
            <a:off x="0" y="1066800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5" h="120000" extrusionOk="0">
                <a:moveTo>
                  <a:pt x="0" y="0"/>
                </a:moveTo>
                <a:lnTo>
                  <a:pt x="420623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6"/>
          <p:cNvSpPr/>
          <p:nvPr/>
        </p:nvSpPr>
        <p:spPr>
          <a:xfrm>
            <a:off x="0" y="6398513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5" h="120000" extrusionOk="0">
                <a:moveTo>
                  <a:pt x="0" y="0"/>
                </a:moveTo>
                <a:lnTo>
                  <a:pt x="420623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6"/>
          <p:cNvSpPr/>
          <p:nvPr/>
        </p:nvSpPr>
        <p:spPr>
          <a:xfrm>
            <a:off x="416051" y="0"/>
            <a:ext cx="0" cy="6400800"/>
          </a:xfrm>
          <a:custGeom>
            <a:avLst/>
            <a:gdLst/>
            <a:ahLst/>
            <a:cxnLst/>
            <a:rect l="l" t="t" r="r" b="b"/>
            <a:pathLst>
              <a:path w="120000" h="6400800" extrusionOk="0">
                <a:moveTo>
                  <a:pt x="0" y="0"/>
                </a:moveTo>
                <a:lnTo>
                  <a:pt x="0" y="640079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6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 extrusionOk="0">
                <a:moveTo>
                  <a:pt x="0" y="457199"/>
                </a:moveTo>
                <a:lnTo>
                  <a:pt x="9144000" y="457199"/>
                </a:lnTo>
                <a:lnTo>
                  <a:pt x="91440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D5F5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6"/>
          <p:cNvSpPr/>
          <p:nvPr/>
        </p:nvSpPr>
        <p:spPr>
          <a:xfrm>
            <a:off x="30202" y="6452326"/>
            <a:ext cx="371856" cy="371856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6"/>
          <p:cNvSpPr/>
          <p:nvPr/>
        </p:nvSpPr>
        <p:spPr>
          <a:xfrm>
            <a:off x="465860" y="6458422"/>
            <a:ext cx="359664" cy="359664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6"/>
          <p:cNvSpPr txBox="1">
            <a:spLocks noGrp="1"/>
          </p:cNvSpPr>
          <p:nvPr>
            <p:ph type="title"/>
          </p:nvPr>
        </p:nvSpPr>
        <p:spPr>
          <a:xfrm>
            <a:off x="588060" y="210438"/>
            <a:ext cx="7967878" cy="631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99D7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61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Tit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727" y="4702044"/>
            <a:ext cx="64865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798" y="249630"/>
            <a:ext cx="7010401" cy="657990"/>
          </a:xfrm>
          <a:prstGeom prst="rect">
            <a:avLst/>
          </a:prstGeom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ASPEN: Advanced Systems Performance Evaluation for NOAA</a:t>
            </a:r>
            <a:endParaRPr lang="en-US" sz="2800" b="1" i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4" name="Picture 15" descr="Untitled-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5" b="29720"/>
          <a:stretch>
            <a:fillRect/>
          </a:stretch>
        </p:blipFill>
        <p:spPr bwMode="auto">
          <a:xfrm>
            <a:off x="76200" y="256107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A04A-CF59-874D-864B-C5A8856AF9D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074" name="Picture 2" descr="https://cimss.ssec.wisc.edu/satmet/img/common/GOES-R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239" y="1910486"/>
            <a:ext cx="1530096" cy="1683106"/>
          </a:xfrm>
          <a:prstGeom prst="rect">
            <a:avLst/>
          </a:prstGeom>
          <a:noFill/>
        </p:spPr>
      </p:pic>
      <p:pic>
        <p:nvPicPr>
          <p:cNvPr id="3076" name="Picture 4" descr="http://www.nesdis.noaa.gov/images/new_bottom/jpss_pop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61335" y="2982931"/>
            <a:ext cx="1426175" cy="207241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097161" y="1558204"/>
            <a:ext cx="615007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S. </a:t>
            </a:r>
            <a:r>
              <a:rPr lang="en-US" sz="1200" b="1" dirty="0"/>
              <a:t>Boukabara</a:t>
            </a:r>
            <a:r>
              <a:rPr lang="en-US" sz="1200" b="1" baseline="30000" dirty="0"/>
              <a:t>1</a:t>
            </a:r>
            <a:r>
              <a:rPr lang="en-US" sz="1200" b="1" dirty="0"/>
              <a:t>, R. </a:t>
            </a:r>
            <a:r>
              <a:rPr lang="en-US" sz="1200" b="1" dirty="0" smtClean="0"/>
              <a:t>Hoffman</a:t>
            </a:r>
            <a:r>
              <a:rPr lang="en-US" sz="1200" b="1" baseline="30000" dirty="0" smtClean="0"/>
              <a:t>2</a:t>
            </a:r>
            <a:r>
              <a:rPr lang="en-US" sz="1200" b="1" dirty="0"/>
              <a:t>, S. Bunin</a:t>
            </a:r>
            <a:r>
              <a:rPr lang="en-US" sz="1200" b="1" baseline="30000" dirty="0"/>
              <a:t>3</a:t>
            </a:r>
            <a:r>
              <a:rPr lang="en-US" sz="1200" b="1" dirty="0"/>
              <a:t>, D. Helms</a:t>
            </a:r>
            <a:r>
              <a:rPr lang="en-US" sz="1200" b="1" baseline="30000" dirty="0"/>
              <a:t>1</a:t>
            </a:r>
            <a:r>
              <a:rPr lang="en-US" sz="1200" b="1" dirty="0"/>
              <a:t>, </a:t>
            </a:r>
            <a:r>
              <a:rPr lang="en-US" sz="1200" b="1" dirty="0" smtClean="0"/>
              <a:t>L</a:t>
            </a:r>
            <a:r>
              <a:rPr lang="en-US" sz="1200" b="1" dirty="0"/>
              <a:t>. </a:t>
            </a:r>
            <a:r>
              <a:rPr lang="en-US" sz="1200" b="1" dirty="0" smtClean="0"/>
              <a:t>Cantrell</a:t>
            </a:r>
            <a:r>
              <a:rPr lang="en-US" sz="1200" b="1" baseline="30000" dirty="0" smtClean="0"/>
              <a:t>1</a:t>
            </a:r>
            <a:r>
              <a:rPr lang="en-US" sz="1200" b="1" dirty="0" smtClean="0"/>
              <a:t>, M. Coakley</a:t>
            </a:r>
            <a:r>
              <a:rPr lang="en-US" sz="1200" b="1" baseline="30000" dirty="0" smtClean="0"/>
              <a:t>5</a:t>
            </a:r>
            <a:r>
              <a:rPr lang="en-US" sz="1200" b="1" dirty="0" smtClean="0"/>
              <a:t>, R</a:t>
            </a:r>
            <a:r>
              <a:rPr lang="en-US" sz="1200" b="1" dirty="0"/>
              <a:t>. Montoro</a:t>
            </a:r>
            <a:r>
              <a:rPr lang="en-US" sz="1200" b="1" baseline="30000" dirty="0"/>
              <a:t>6</a:t>
            </a:r>
            <a:r>
              <a:rPr lang="en-US" sz="1200" b="1" dirty="0"/>
              <a:t>, </a:t>
            </a:r>
            <a:r>
              <a:rPr lang="en-US" sz="1200" b="1" dirty="0" smtClean="0"/>
              <a:t>M</a:t>
            </a:r>
            <a:r>
              <a:rPr lang="en-US" sz="1200" b="1" dirty="0"/>
              <a:t>. </a:t>
            </a:r>
            <a:r>
              <a:rPr lang="en-US" sz="1200" b="1" dirty="0" smtClean="0"/>
              <a:t>McHugh</a:t>
            </a:r>
            <a:r>
              <a:rPr lang="en-US" sz="1200" b="1" baseline="30000" dirty="0" smtClean="0"/>
              <a:t>6</a:t>
            </a:r>
            <a:r>
              <a:rPr lang="en-US" sz="1200" b="1" dirty="0" smtClean="0"/>
              <a:t>, </a:t>
            </a:r>
            <a:r>
              <a:rPr lang="en-US" sz="1200" b="1" dirty="0" smtClean="0"/>
              <a:t>M. Newton</a:t>
            </a:r>
            <a:r>
              <a:rPr lang="en-US" sz="1200" b="1" baseline="30000" dirty="0" smtClean="0"/>
              <a:t>8</a:t>
            </a:r>
            <a:r>
              <a:rPr lang="en-US" sz="1200" b="1" dirty="0" smtClean="0"/>
              <a:t> </a:t>
            </a:r>
            <a:r>
              <a:rPr lang="en-US" sz="1200" b="1" dirty="0"/>
              <a:t>, </a:t>
            </a:r>
            <a:r>
              <a:rPr lang="en-US" sz="1200" b="1" dirty="0" smtClean="0"/>
              <a:t>L. Brown</a:t>
            </a:r>
            <a:r>
              <a:rPr lang="en-US" sz="1200" b="1" baseline="30000" dirty="0" smtClean="0"/>
              <a:t>9</a:t>
            </a:r>
            <a:r>
              <a:rPr lang="en-US" sz="1200" b="1" dirty="0" smtClean="0"/>
              <a:t>, A. Carrion</a:t>
            </a:r>
            <a:r>
              <a:rPr lang="en-US" sz="1200" b="1" baseline="30000" dirty="0" smtClean="0"/>
              <a:t>10</a:t>
            </a:r>
            <a:r>
              <a:rPr lang="en-US" sz="1200" b="1" dirty="0" smtClean="0"/>
              <a:t>, </a:t>
            </a:r>
            <a:r>
              <a:rPr lang="en-US" sz="1200" b="1" dirty="0"/>
              <a:t>E. Maddy</a:t>
            </a:r>
            <a:r>
              <a:rPr lang="en-US" sz="1200" b="1" baseline="30000" dirty="0"/>
              <a:t>3</a:t>
            </a:r>
            <a:r>
              <a:rPr lang="en-US" sz="1200" b="1" dirty="0" smtClean="0"/>
              <a:t>, K. Hawley</a:t>
            </a:r>
            <a:r>
              <a:rPr lang="en-US" sz="1200" b="1" baseline="30000" dirty="0" smtClean="0"/>
              <a:t>1</a:t>
            </a:r>
            <a:r>
              <a:rPr lang="en-US" sz="1200" b="1" dirty="0" smtClean="0"/>
              <a:t>, V. </a:t>
            </a:r>
            <a:r>
              <a:rPr lang="en-US" sz="1200" b="1" dirty="0" smtClean="0"/>
              <a:t>Escobar, </a:t>
            </a:r>
            <a:r>
              <a:rPr lang="en-US" sz="1200" b="1" dirty="0" smtClean="0"/>
              <a:t>N</a:t>
            </a:r>
            <a:r>
              <a:rPr lang="en-US" sz="1200" b="1" dirty="0"/>
              <a:t>. </a:t>
            </a:r>
            <a:r>
              <a:rPr lang="en-US" sz="1200" b="1" dirty="0" smtClean="0"/>
              <a:t>Shahroudi</a:t>
            </a:r>
            <a:r>
              <a:rPr lang="en-US" sz="1200" b="1" baseline="30000" dirty="0" smtClean="0"/>
              <a:t>3</a:t>
            </a:r>
            <a:r>
              <a:rPr lang="en-US" sz="1200" b="1" dirty="0" smtClean="0"/>
              <a:t>, </a:t>
            </a:r>
            <a:r>
              <a:rPr lang="en-US" sz="1200" b="1" dirty="0"/>
              <a:t>K. </a:t>
            </a:r>
            <a:r>
              <a:rPr lang="en-US" sz="1200" b="1" dirty="0" smtClean="0"/>
              <a:t>Lukens</a:t>
            </a:r>
            <a:r>
              <a:rPr lang="en-US" sz="1200" b="1" baseline="30000" dirty="0" smtClean="0"/>
              <a:t>4</a:t>
            </a:r>
            <a:r>
              <a:rPr lang="en-US" sz="1200" b="1" dirty="0" smtClean="0"/>
              <a:t>, F</a:t>
            </a:r>
            <a:r>
              <a:rPr lang="en-US" sz="1200" b="1" dirty="0"/>
              <a:t>. Gallagher</a:t>
            </a:r>
            <a:r>
              <a:rPr lang="en-US" sz="1200" b="1" baseline="30000" dirty="0"/>
              <a:t>1</a:t>
            </a:r>
            <a:r>
              <a:rPr lang="en-US" sz="1200" b="1" dirty="0"/>
              <a:t>, D. </a:t>
            </a:r>
            <a:r>
              <a:rPr lang="en-US" sz="1200" b="1" dirty="0" smtClean="0"/>
              <a:t>Spencer</a:t>
            </a:r>
            <a:r>
              <a:rPr lang="en-US" sz="1200" b="1" baseline="30000" dirty="0" smtClean="0"/>
              <a:t>1</a:t>
            </a:r>
            <a:endParaRPr lang="en-US" sz="1200" b="1" dirty="0"/>
          </a:p>
          <a:p>
            <a:endParaRPr lang="en-US" sz="1200" b="1" dirty="0"/>
          </a:p>
          <a:p>
            <a:r>
              <a:rPr lang="en-US" sz="1200" dirty="0"/>
              <a:t/>
            </a:r>
            <a:br>
              <a:rPr lang="en-US" sz="1200" dirty="0"/>
            </a:br>
            <a:r>
              <a:rPr lang="en-US" sz="1000" baseline="30000" dirty="0"/>
              <a:t>1</a:t>
            </a:r>
            <a:r>
              <a:rPr lang="en-US" sz="1000" dirty="0"/>
              <a:t>National Oceanic and Atmospheric Administration (NOAA) </a:t>
            </a:r>
          </a:p>
          <a:p>
            <a:r>
              <a:rPr lang="en-US" sz="1000" baseline="30000" dirty="0"/>
              <a:t>2</a:t>
            </a:r>
            <a:r>
              <a:rPr lang="en-US" sz="1000" dirty="0"/>
              <a:t>University of Maryland (UMD)</a:t>
            </a:r>
          </a:p>
          <a:p>
            <a:r>
              <a:rPr lang="en-US" sz="1000" baseline="30000" dirty="0"/>
              <a:t>3</a:t>
            </a:r>
            <a:r>
              <a:rPr lang="en-US" sz="1000" dirty="0"/>
              <a:t>Riverside Technology Inc. (RTI</a:t>
            </a:r>
            <a:r>
              <a:rPr lang="en-US" sz="1000" dirty="0" smtClean="0"/>
              <a:t>)</a:t>
            </a:r>
          </a:p>
          <a:p>
            <a:r>
              <a:rPr lang="en-US" sz="1000" baseline="30000" dirty="0" smtClean="0"/>
              <a:t>4</a:t>
            </a:r>
            <a:r>
              <a:rPr lang="en-US" sz="1000" dirty="0" smtClean="0"/>
              <a:t>University of Maryland (UMD)</a:t>
            </a:r>
          </a:p>
          <a:p>
            <a:r>
              <a:rPr lang="en-US" sz="1000" baseline="30000" dirty="0" smtClean="0"/>
              <a:t>5</a:t>
            </a:r>
            <a:r>
              <a:rPr lang="en-US" sz="1000" dirty="0" smtClean="0"/>
              <a:t>MIT/LL</a:t>
            </a:r>
            <a:endParaRPr lang="en-US" sz="1000" dirty="0"/>
          </a:p>
          <a:p>
            <a:r>
              <a:rPr lang="en-US" sz="1000" baseline="30000" dirty="0" smtClean="0"/>
              <a:t>6</a:t>
            </a:r>
            <a:r>
              <a:rPr lang="en-US" sz="1000" dirty="0" smtClean="0"/>
              <a:t>GOES-R</a:t>
            </a:r>
            <a:endParaRPr lang="en-US" sz="1000" dirty="0"/>
          </a:p>
          <a:p>
            <a:r>
              <a:rPr lang="en-US" sz="1000" baseline="30000" dirty="0" smtClean="0"/>
              <a:t>8</a:t>
            </a:r>
            <a:r>
              <a:rPr lang="en-US" sz="1000" dirty="0" smtClean="0"/>
              <a:t>Carr</a:t>
            </a:r>
          </a:p>
          <a:p>
            <a:r>
              <a:rPr lang="en-US" sz="1000" baseline="30000" dirty="0" smtClean="0"/>
              <a:t>9</a:t>
            </a:r>
            <a:r>
              <a:rPr lang="en-US" sz="1000" dirty="0" smtClean="0"/>
              <a:t> </a:t>
            </a:r>
            <a:r>
              <a:rPr lang="en-US" sz="1000" dirty="0" smtClean="0"/>
              <a:t>Caelum Research</a:t>
            </a:r>
          </a:p>
          <a:p>
            <a:r>
              <a:rPr lang="en-US" sz="1000" baseline="30000" dirty="0" smtClean="0"/>
              <a:t>10</a:t>
            </a:r>
            <a:r>
              <a:rPr lang="en-US" sz="1000" dirty="0" smtClean="0"/>
              <a:t>Velos</a:t>
            </a:r>
            <a:endParaRPr lang="en-US" sz="1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285998" y="87807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ASPEN: An Objective Decision-Support Tool for Dynamically Assessing the Value of Existing and Proposed Sensors and their Combinations</a:t>
            </a:r>
            <a:endParaRPr lang="en-US" sz="1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810192" y="4336191"/>
            <a:ext cx="13436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November 6, </a:t>
            </a:r>
            <a:r>
              <a:rPr lang="en-US" sz="1100" i="1" dirty="0" smtClean="0"/>
              <a:t>2020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945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Which variables are most important for future NWP?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Do any variables need to be added to ASPEN for future NWP?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Do other attributes need to be considered for ASPEN?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E9C84-E806-4BCB-9177-5DCB69DAE73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55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ASPEN Overview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173C9-74C8-4E36-8E24-2763E0DABE7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77871"/>
            <a:ext cx="8688676" cy="33811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Motivation: To have a comprehensive approach on how NOAA assesses the value and impact of observing systems. This could help in: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     </a:t>
            </a:r>
            <a:r>
              <a:rPr lang="en-US" b="1" dirty="0" smtClean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dirty="0" smtClean="0"/>
              <a:t>ssessing observing systems performances </a:t>
            </a:r>
          </a:p>
          <a:p>
            <a:pPr lvl="1"/>
            <a:r>
              <a:rPr lang="en-US" dirty="0" smtClean="0"/>
              <a:t>- Prioritize investments in the observing systems portfolio</a:t>
            </a:r>
          </a:p>
          <a:p>
            <a:pPr lvl="1"/>
            <a:r>
              <a:rPr lang="en-US" dirty="0" smtClean="0"/>
              <a:t>- Ensure cost-effectiveness</a:t>
            </a:r>
          </a:p>
          <a:p>
            <a:pPr lvl="1"/>
            <a:r>
              <a:rPr lang="en-US" dirty="0" smtClean="0"/>
              <a:t>- Optimize system design and performance</a:t>
            </a:r>
          </a:p>
          <a:p>
            <a:pPr lvl="1"/>
            <a:r>
              <a:rPr lang="en-US" dirty="0" smtClean="0"/>
              <a:t>- Plan next generation space architectures</a:t>
            </a:r>
          </a:p>
          <a:p>
            <a:pPr lvl="1"/>
            <a:r>
              <a:rPr lang="en-US" dirty="0" smtClean="0"/>
              <a:t>- Negotiate international partnership for data exchange</a:t>
            </a:r>
          </a:p>
          <a:p>
            <a:pPr lvl="1"/>
            <a:r>
              <a:rPr lang="en-US" dirty="0" smtClean="0"/>
              <a:t>- Risk/Impact assessment of obs. Systems and data acquisition or termination decisions</a:t>
            </a:r>
          </a:p>
          <a:p>
            <a:pPr lvl="1"/>
            <a:r>
              <a:rPr lang="en-US" dirty="0" smtClean="0"/>
              <a:t>- Assess Commercial data value/cost effectiveness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60" y="210438"/>
            <a:ext cx="8555940" cy="631190"/>
          </a:xfrm>
        </p:spPr>
        <p:txBody>
          <a:bodyPr/>
          <a:lstStyle/>
          <a:p>
            <a:pPr marL="285750" indent="-285750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Sensor Design Support: Case of Hyperspectral IR on Geo (with or without LW)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E9C84-E806-4BCB-9177-5DCB69DAE73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646" y="5437476"/>
            <a:ext cx="7728154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Bottom Line: </a:t>
            </a:r>
            <a:r>
              <a:rPr lang="en-US" dirty="0"/>
              <a:t>ASPEN can help support the design of sensor design characteristic: bands</a:t>
            </a:r>
            <a:r>
              <a:rPr lang="en-US"/>
              <a:t>, </a:t>
            </a:r>
            <a:r>
              <a:rPr lang="en-US" smtClean="0"/>
              <a:t>noise (NEDT) </a:t>
            </a:r>
            <a:r>
              <a:rPr lang="en-US" dirty="0"/>
              <a:t>levels, footprint sizes, etc. By assessing their impacts on satisfying the applications requirements. It also offers the flexibility to check the value of sensors and/or constellations, using current and future requirements (an extra table to handle).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266" y="1353345"/>
            <a:ext cx="2079523" cy="37548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Comparison of values/benefits of Geo-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CrIS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(full spectrum) and Geo-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CrIS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(without LW), to Global NWP and UFS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Benefit to Global NWP is the same for both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But benefit to future UFS is greater for full-spectrum because of reliance on ozone and trace gases in UFS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9264"/>
          <a:stretch/>
        </p:blipFill>
        <p:spPr>
          <a:xfrm>
            <a:off x="2602354" y="1378369"/>
            <a:ext cx="6490761" cy="36124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49178" y="1419796"/>
            <a:ext cx="1768433" cy="2308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UFS –Unified Forecast System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89201" y="1391229"/>
            <a:ext cx="819455" cy="2308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Global NWP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8503" y="808106"/>
            <a:ext cx="458037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Assessing two different versions of Geo-</a:t>
            </a:r>
            <a:r>
              <a:rPr lang="en-US" dirty="0" err="1"/>
              <a:t>CrIS</a:t>
            </a:r>
            <a:r>
              <a:rPr lang="en-US" dirty="0"/>
              <a:t>, Based on Current Global NWP and on Future UFS requirements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86747" y="2959506"/>
            <a:ext cx="3281668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Value Assessment (Benefit/Cost Ratio)</a:t>
            </a:r>
          </a:p>
        </p:txBody>
      </p:sp>
      <p:sp>
        <p:nvSpPr>
          <p:cNvPr id="13" name="Oval 12"/>
          <p:cNvSpPr/>
          <p:nvPr/>
        </p:nvSpPr>
        <p:spPr>
          <a:xfrm>
            <a:off x="6227581" y="3314326"/>
            <a:ext cx="2142696" cy="12554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62047" y="3451173"/>
            <a:ext cx="2142696" cy="12554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62046" y="1674055"/>
            <a:ext cx="2142696" cy="12554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64435" y="1627847"/>
            <a:ext cx="2142696" cy="12554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58503" y="4836139"/>
            <a:ext cx="1768433" cy="2308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UFS –Unified Forecast System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26055" y="4806982"/>
            <a:ext cx="819455" cy="2308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Global NWP</a:t>
            </a:r>
          </a:p>
        </p:txBody>
      </p:sp>
    </p:spTree>
    <p:extLst>
      <p:ext uri="{BB962C8B-B14F-4D97-AF65-F5344CB8AC3E}">
        <p14:creationId xmlns:p14="http://schemas.microsoft.com/office/powerpoint/2010/main" val="397676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ASPEN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E9C84-E806-4BCB-9177-5DCB69DAE73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21" r="4891" b="5240"/>
          <a:stretch/>
        </p:blipFill>
        <p:spPr>
          <a:xfrm>
            <a:off x="244494" y="1114104"/>
            <a:ext cx="8899506" cy="502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7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ASPEN Variables - Atmosphere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E9C84-E806-4BCB-9177-5DCB69DAE73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023006"/>
              </p:ext>
            </p:extLst>
          </p:nvPr>
        </p:nvGraphicFramePr>
        <p:xfrm>
          <a:off x="478671" y="609158"/>
          <a:ext cx="4124326" cy="5747229"/>
        </p:xfrm>
        <a:graphic>
          <a:graphicData uri="http://schemas.openxmlformats.org/drawingml/2006/table">
            <a:tbl>
              <a:tblPr/>
              <a:tblGrid>
                <a:gridCol w="4124326">
                  <a:extLst>
                    <a:ext uri="{9D8B030D-6E8A-4147-A177-3AD203B41FA5}">
                      <a16:colId xmlns:a16="http://schemas.microsoft.com/office/drawing/2014/main" val="905589330"/>
                    </a:ext>
                  </a:extLst>
                </a:gridCol>
              </a:tblGrid>
              <a:tr h="160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Relative Humidity</a:t>
                      </a:r>
                    </a:p>
                  </a:txBody>
                  <a:tcPr marL="18186" marR="18186" marT="12124" marB="1212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133129"/>
                  </a:ext>
                </a:extLst>
              </a:tr>
              <a:tr h="295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effectLst/>
                        </a:rPr>
                        <a:t>Wind Speed Profile: Eastward</a:t>
                      </a:r>
                    </a:p>
                  </a:txBody>
                  <a:tcPr marL="18186" marR="18186" marT="12124" marB="1212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332644"/>
                  </a:ext>
                </a:extLst>
              </a:tr>
              <a:tr h="295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effectLst/>
                        </a:rPr>
                        <a:t>Wind Speed Profile: Northward</a:t>
                      </a:r>
                    </a:p>
                  </a:txBody>
                  <a:tcPr marL="18186" marR="18186" marT="12124" marB="1212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590105"/>
                  </a:ext>
                </a:extLst>
              </a:tr>
              <a:tr h="160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effectLst/>
                        </a:rPr>
                        <a:t>Aerosol Concentration</a:t>
                      </a:r>
                    </a:p>
                  </a:txBody>
                  <a:tcPr marL="18186" marR="18186" marT="12124" marB="1212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558123"/>
                  </a:ext>
                </a:extLst>
              </a:tr>
              <a:tr h="160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effectLst/>
                        </a:rPr>
                        <a:t>Cloud Cover</a:t>
                      </a:r>
                    </a:p>
                  </a:txBody>
                  <a:tcPr marL="18186" marR="18186" marT="12124" marB="1212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88646"/>
                  </a:ext>
                </a:extLst>
              </a:tr>
              <a:tr h="1273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i="0" dirty="0">
                          <a:effectLst/>
                          <a:latin typeface="Arial" panose="020B0604020202020204" pitchFamily="34" charset="0"/>
                        </a:rPr>
                        <a:t>Ozone Concentration </a:t>
                      </a:r>
                      <a:r>
                        <a:rPr lang="en-US" sz="16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(Column)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186" marR="18186" marT="12124" marB="1212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726274"/>
                  </a:ext>
                </a:extLst>
              </a:tr>
              <a:tr h="295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effectLst/>
                        </a:rPr>
                        <a:t>Cloud and Moisture Imagery</a:t>
                      </a:r>
                    </a:p>
                  </a:txBody>
                  <a:tcPr marL="18186" marR="18186" marT="12124" marB="1212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190598"/>
                  </a:ext>
                </a:extLst>
              </a:tr>
              <a:tr h="295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effectLst/>
                        </a:rPr>
                        <a:t>Incoming Shortwave Radiation: Surface</a:t>
                      </a:r>
                    </a:p>
                  </a:txBody>
                  <a:tcPr marL="18186" marR="18186" marT="12124" marB="1212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128917"/>
                  </a:ext>
                </a:extLst>
              </a:tr>
              <a:tr h="295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effectLst/>
                        </a:rPr>
                        <a:t>Air Temperature: Profiles</a:t>
                      </a:r>
                    </a:p>
                  </a:txBody>
                  <a:tcPr marL="18186" marR="18186" marT="12124" marB="1212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874624"/>
                  </a:ext>
                </a:extLst>
              </a:tr>
              <a:tr h="295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effectLst/>
                        </a:rPr>
                        <a:t>Water Vapor: Boundary Layer Depth</a:t>
                      </a:r>
                    </a:p>
                  </a:txBody>
                  <a:tcPr marL="18186" marR="18186" marT="12124" marB="1212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856362"/>
                  </a:ext>
                </a:extLst>
              </a:tr>
              <a:tr h="160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Carbon Dioxide/CO2</a:t>
                      </a:r>
                    </a:p>
                  </a:txBody>
                  <a:tcPr marL="18186" marR="18186" marT="12124" marB="1212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184443"/>
                  </a:ext>
                </a:extLst>
              </a:tr>
              <a:tr h="160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effectLst/>
                        </a:rPr>
                        <a:t>Total Lightning</a:t>
                      </a:r>
                    </a:p>
                  </a:txBody>
                  <a:tcPr marL="18186" marR="18186" marT="12124" marB="1212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103521"/>
                  </a:ext>
                </a:extLst>
              </a:tr>
              <a:tr h="160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Specific Humidity</a:t>
                      </a:r>
                    </a:p>
                  </a:txBody>
                  <a:tcPr marL="18186" marR="18186" marT="12124" marB="1212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15756"/>
                  </a:ext>
                </a:extLst>
              </a:tr>
              <a:tr h="1600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Methane CH4</a:t>
                      </a:r>
                    </a:p>
                  </a:txBody>
                  <a:tcPr marL="18186" marR="18186" marT="12124" marB="121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7096743"/>
                  </a:ext>
                </a:extLst>
              </a:tr>
              <a:tr h="1600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Carbon Monoxide/CO</a:t>
                      </a:r>
                    </a:p>
                  </a:txBody>
                  <a:tcPr marL="18186" marR="18186" marT="12124" marB="121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550977"/>
                  </a:ext>
                </a:extLst>
              </a:tr>
              <a:tr h="1600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Sulfur Dioxide/SO2</a:t>
                      </a:r>
                    </a:p>
                  </a:txBody>
                  <a:tcPr marL="18186" marR="18186" marT="12124" marB="121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662064"/>
                  </a:ext>
                </a:extLst>
              </a:tr>
              <a:tr h="2958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Total Precipitable Water</a:t>
                      </a:r>
                    </a:p>
                  </a:txBody>
                  <a:tcPr marL="18186" marR="18186" marT="12124" marB="121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325993"/>
                  </a:ext>
                </a:extLst>
              </a:tr>
              <a:tr h="1600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Layer Precip Water</a:t>
                      </a:r>
                    </a:p>
                  </a:txBody>
                  <a:tcPr marL="18186" marR="18186" marT="12124" marB="121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626331"/>
                  </a:ext>
                </a:extLst>
              </a:tr>
              <a:tr h="2958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Aerosol Optical Depth/Thickness</a:t>
                      </a:r>
                    </a:p>
                  </a:txBody>
                  <a:tcPr marL="18186" marR="18186" marT="12124" marB="121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902925"/>
                  </a:ext>
                </a:extLst>
              </a:tr>
              <a:tr h="431621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Ozone profile (Troposphere vs stratosphere)</a:t>
                      </a:r>
                    </a:p>
                  </a:txBody>
                  <a:tcPr marL="18186" marR="18186" marT="12124" marB="121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478358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487941"/>
              </p:ext>
            </p:extLst>
          </p:nvPr>
        </p:nvGraphicFramePr>
        <p:xfrm>
          <a:off x="4881966" y="368508"/>
          <a:ext cx="3998563" cy="6093212"/>
        </p:xfrm>
        <a:graphic>
          <a:graphicData uri="http://schemas.openxmlformats.org/drawingml/2006/table">
            <a:tbl>
              <a:tblPr/>
              <a:tblGrid>
                <a:gridCol w="3998563">
                  <a:extLst>
                    <a:ext uri="{9D8B030D-6E8A-4147-A177-3AD203B41FA5}">
                      <a16:colId xmlns:a16="http://schemas.microsoft.com/office/drawing/2014/main" val="2157266688"/>
                    </a:ext>
                  </a:extLst>
                </a:gridCol>
              </a:tblGrid>
              <a:tr h="1587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Nitrogen Dioxide/NO2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165405"/>
                  </a:ext>
                </a:extLst>
              </a:tr>
              <a:tr h="2933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Smoke (evaluated at night)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904511"/>
                  </a:ext>
                </a:extLst>
              </a:tr>
              <a:tr h="42806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Hydrometer Size and Type (Low Cloud and Fog eval at night)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121989"/>
                  </a:ext>
                </a:extLst>
              </a:tr>
              <a:tr h="2933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Aerosol Refractive Index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827059"/>
                  </a:ext>
                </a:extLst>
              </a:tr>
              <a:tr h="1587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Effective reflectivity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723002"/>
                  </a:ext>
                </a:extLst>
              </a:tr>
              <a:tr h="1587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Aerosol Layer Height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726141"/>
                  </a:ext>
                </a:extLst>
              </a:tr>
              <a:tr h="1587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UV Aerosol Index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219755"/>
                  </a:ext>
                </a:extLst>
              </a:tr>
              <a:tr h="1587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Formaldehyde/CH2O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275329"/>
                  </a:ext>
                </a:extLst>
              </a:tr>
              <a:tr h="1587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Glyoxal/C2H2O2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067974"/>
                  </a:ext>
                </a:extLst>
              </a:tr>
              <a:tr h="1587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Isoprene/C5H8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807077"/>
                  </a:ext>
                </a:extLst>
              </a:tr>
              <a:tr h="1587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Volcanic Ash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871142"/>
                  </a:ext>
                </a:extLst>
              </a:tr>
              <a:tr h="1587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Aerosol Particle Size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590425"/>
                  </a:ext>
                </a:extLst>
              </a:tr>
              <a:tr h="1587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Aerosol Shape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25818"/>
                  </a:ext>
                </a:extLst>
              </a:tr>
              <a:tr h="34149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Incoming </a:t>
                      </a:r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(Downward) Longwave Radiation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190548"/>
                  </a:ext>
                </a:extLst>
              </a:tr>
              <a:tr h="34149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Incoming </a:t>
                      </a:r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(Downward) Shortwave Radiation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315202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Outgoing </a:t>
                      </a:r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Longwave Radiation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215117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Net </a:t>
                      </a:r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Solar Radiation at top of Atmosphere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809865"/>
                  </a:ext>
                </a:extLst>
              </a:tr>
              <a:tr h="2933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Net </a:t>
                      </a:r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Heat Flux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808205"/>
                  </a:ext>
                </a:extLst>
              </a:tr>
              <a:tr h="1587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Nitric Acid (HNO3)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942482"/>
                  </a:ext>
                </a:extLst>
              </a:tr>
              <a:tr h="1587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Nitrous Oxide (N2O)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374073"/>
                  </a:ext>
                </a:extLst>
              </a:tr>
              <a:tr h="1587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Dust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04359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31376" y="6461720"/>
            <a:ext cx="2262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Black: July 2020 version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2569" y="6461720"/>
            <a:ext cx="2103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Red: Nov 2020 version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8408" y="6461720"/>
            <a:ext cx="1944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Gray: Future version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7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ASPEN Variables – Biosphere and Cryosphere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E9C84-E806-4BCB-9177-5DCB69DAE73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170290"/>
              </p:ext>
            </p:extLst>
          </p:nvPr>
        </p:nvGraphicFramePr>
        <p:xfrm>
          <a:off x="829804" y="1423091"/>
          <a:ext cx="3447727" cy="3634740"/>
        </p:xfrm>
        <a:graphic>
          <a:graphicData uri="http://schemas.openxmlformats.org/drawingml/2006/table">
            <a:tbl>
              <a:tblPr/>
              <a:tblGrid>
                <a:gridCol w="3447727">
                  <a:extLst>
                    <a:ext uri="{9D8B030D-6E8A-4147-A177-3AD203B41FA5}">
                      <a16:colId xmlns:a16="http://schemas.microsoft.com/office/drawing/2014/main" val="212178036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Fire Radiative Power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8215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effectLst/>
                        </a:rPr>
                        <a:t>Flood standing water: Extent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308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effectLst/>
                        </a:rPr>
                        <a:t>Normalized Difference Vegetation Index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2320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effectLst/>
                        </a:rPr>
                        <a:t>Soil Moisture: Surface Wetness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5829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effectLst/>
                        </a:rPr>
                        <a:t>Land Surface Albedo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9355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effectLst/>
                        </a:rPr>
                        <a:t>Fires: Location and Size (taking size)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4643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effectLst/>
                        </a:rPr>
                        <a:t>Land Surface Temperature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6537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Surface Type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1258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Fraction of </a:t>
                      </a:r>
                      <a:r>
                        <a:rPr lang="en-US" sz="18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Photosynthetically</a:t>
                      </a:r>
                      <a:r>
                        <a:rPr lang="en-US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Active Radiation (FPAR)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80309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57430"/>
              </p:ext>
            </p:extLst>
          </p:nvPr>
        </p:nvGraphicFramePr>
        <p:xfrm>
          <a:off x="5231323" y="1423091"/>
          <a:ext cx="3137761" cy="3124200"/>
        </p:xfrm>
        <a:graphic>
          <a:graphicData uri="http://schemas.openxmlformats.org/drawingml/2006/table">
            <a:tbl>
              <a:tblPr/>
              <a:tblGrid>
                <a:gridCol w="3137761">
                  <a:extLst>
                    <a:ext uri="{9D8B030D-6E8A-4147-A177-3AD203B41FA5}">
                      <a16:colId xmlns:a16="http://schemas.microsoft.com/office/drawing/2014/main" val="252031997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Sea Ice Age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9679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effectLst/>
                        </a:rPr>
                        <a:t>Sea Ice Concentration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0054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effectLst/>
                        </a:rPr>
                        <a:t>Snow Water Equivalent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9795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dirty="0">
                          <a:effectLst/>
                        </a:rPr>
                        <a:t>Ice Surface Temperature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1014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effectLst/>
                        </a:rPr>
                        <a:t>Snow Cover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8622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effectLst/>
                        </a:rPr>
                        <a:t>Snow Depth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2599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effectLst/>
                        </a:rPr>
                        <a:t>Snow Grain Size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6719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dirty="0">
                          <a:effectLst/>
                        </a:rPr>
                        <a:t>Sea Ice Motion, Local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9414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Sea Ice Freeboard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1817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Sea Ice Thickness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40767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31376" y="6461720"/>
            <a:ext cx="2262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Black: July 2020 version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18067" y="6461720"/>
            <a:ext cx="2103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Red: Nov 2020 version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8408" y="6461720"/>
            <a:ext cx="1944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Gray: Future version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45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ASPEN Variables – Hydrosphere and Ocean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E9C84-E806-4BCB-9177-5DCB69DAE73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376893"/>
              </p:ext>
            </p:extLst>
          </p:nvPr>
        </p:nvGraphicFramePr>
        <p:xfrm>
          <a:off x="876300" y="1401006"/>
          <a:ext cx="2579822" cy="2743200"/>
        </p:xfrm>
        <a:graphic>
          <a:graphicData uri="http://schemas.openxmlformats.org/drawingml/2006/table">
            <a:tbl>
              <a:tblPr/>
              <a:tblGrid>
                <a:gridCol w="2579822">
                  <a:extLst>
                    <a:ext uri="{9D8B030D-6E8A-4147-A177-3AD203B41FA5}">
                      <a16:colId xmlns:a16="http://schemas.microsoft.com/office/drawing/2014/main" val="37488313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effectLst/>
                        </a:rPr>
                        <a:t>Cloud Liquid Water Path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603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Rain Rate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4211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effectLst/>
                        </a:rPr>
                        <a:t>Cloud Drop Size (at Cloud Top)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6074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effectLst/>
                        </a:rPr>
                        <a:t>Cloud Top Temperature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5378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Precipitation Rate/Snowfall Rate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3018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Cloud Base Height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1295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Cloud Optical Depth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5445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Cloud Top Height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7211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343461"/>
              </p:ext>
            </p:extLst>
          </p:nvPr>
        </p:nvGraphicFramePr>
        <p:xfrm>
          <a:off x="4437506" y="694572"/>
          <a:ext cx="3947077" cy="5236965"/>
        </p:xfrm>
        <a:graphic>
          <a:graphicData uri="http://schemas.openxmlformats.org/drawingml/2006/table">
            <a:tbl>
              <a:tblPr/>
              <a:tblGrid>
                <a:gridCol w="3947077">
                  <a:extLst>
                    <a:ext uri="{9D8B030D-6E8A-4147-A177-3AD203B41FA5}">
                      <a16:colId xmlns:a16="http://schemas.microsoft.com/office/drawing/2014/main" val="654109900"/>
                    </a:ext>
                  </a:extLst>
                </a:gridCol>
              </a:tblGrid>
              <a:tr h="437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effectLst/>
                        </a:rPr>
                        <a:t>Ocean color: Chlorophyll-a Concentration</a:t>
                      </a:r>
                    </a:p>
                  </a:txBody>
                  <a:tcPr marL="18448" marR="18448" marT="12299" marB="1229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4601062"/>
                  </a:ext>
                </a:extLst>
              </a:tr>
              <a:tr h="16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Salinity</a:t>
                      </a:r>
                    </a:p>
                  </a:txBody>
                  <a:tcPr marL="18448" marR="18448" marT="12299" marB="1229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72003"/>
                  </a:ext>
                </a:extLst>
              </a:tr>
              <a:tr h="16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effectLst/>
                        </a:rPr>
                        <a:t>Sea Surface Height</a:t>
                      </a:r>
                    </a:p>
                  </a:txBody>
                  <a:tcPr marL="18448" marR="18448" marT="12299" marB="1229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612350"/>
                  </a:ext>
                </a:extLst>
              </a:tr>
              <a:tr h="3000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effectLst/>
                        </a:rPr>
                        <a:t>Sea Surface Temperature</a:t>
                      </a:r>
                    </a:p>
                  </a:txBody>
                  <a:tcPr marL="18448" marR="18448" marT="12299" marB="1229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824439"/>
                  </a:ext>
                </a:extLst>
              </a:tr>
              <a:tr h="16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effectLst/>
                        </a:rPr>
                        <a:t>Bathymetry</a:t>
                      </a:r>
                    </a:p>
                  </a:txBody>
                  <a:tcPr marL="18448" marR="18448" marT="12299" marB="1229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19052"/>
                  </a:ext>
                </a:extLst>
              </a:tr>
              <a:tr h="16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effectLst/>
                        </a:rPr>
                        <a:t>Wave Height</a:t>
                      </a:r>
                    </a:p>
                  </a:txBody>
                  <a:tcPr marL="18448" marR="18448" marT="12299" marB="1229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471691"/>
                  </a:ext>
                </a:extLst>
              </a:tr>
              <a:tr h="3000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effectLst/>
                        </a:rPr>
                        <a:t>Global Sea Surface Wind Speed</a:t>
                      </a:r>
                    </a:p>
                  </a:txBody>
                  <a:tcPr marL="18448" marR="18448" marT="12299" marB="1229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85682"/>
                  </a:ext>
                </a:extLst>
              </a:tr>
              <a:tr h="3000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effectLst/>
                        </a:rPr>
                        <a:t>Global Sea Surface Wind Direction</a:t>
                      </a:r>
                    </a:p>
                  </a:txBody>
                  <a:tcPr marL="18448" marR="18448" marT="12299" marB="1229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546205"/>
                  </a:ext>
                </a:extLst>
              </a:tr>
              <a:tr h="30009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Ocean Color: Marine Oil / Pollution Extent</a:t>
                      </a:r>
                    </a:p>
                  </a:txBody>
                  <a:tcPr marL="18448" marR="18448" marT="12299" marB="1229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40643"/>
                  </a:ext>
                </a:extLst>
              </a:tr>
              <a:tr h="30009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Suspended Sediment Concentration</a:t>
                      </a:r>
                    </a:p>
                  </a:txBody>
                  <a:tcPr marL="18448" marR="18448" marT="12299" marB="1229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391654"/>
                  </a:ext>
                </a:extLst>
              </a:tr>
              <a:tr h="4378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Ocean Color: Colored Dissolved Organic Matter (</a:t>
                      </a:r>
                      <a:r>
                        <a:rPr lang="en-US" sz="16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absorp</a:t>
                      </a: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coef</a:t>
                      </a: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</a:p>
                  </a:txBody>
                  <a:tcPr marL="18448" marR="18448" marT="12299" marB="1229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191010"/>
                  </a:ext>
                </a:extLst>
              </a:tr>
              <a:tr h="30009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Pigments (beyond </a:t>
                      </a:r>
                      <a:r>
                        <a:rPr lang="en-US" sz="16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Chl</a:t>
                      </a:r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-a)</a:t>
                      </a:r>
                    </a:p>
                  </a:txBody>
                  <a:tcPr marL="18448" marR="18448" marT="12299" marB="1229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610898"/>
                  </a:ext>
                </a:extLst>
              </a:tr>
              <a:tr h="16234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Fluorescence</a:t>
                      </a:r>
                    </a:p>
                  </a:txBody>
                  <a:tcPr marL="18448" marR="18448" marT="12299" marB="1229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881951"/>
                  </a:ext>
                </a:extLst>
              </a:tr>
              <a:tr h="57558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Water leaving </a:t>
                      </a:r>
                      <a:r>
                        <a:rPr lang="en-US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radiance? </a:t>
                      </a:r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(Couldn't include other radiances in ASPEN)</a:t>
                      </a:r>
                    </a:p>
                  </a:txBody>
                  <a:tcPr marL="18448" marR="18448" marT="12299" marB="1229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787096"/>
                  </a:ext>
                </a:extLst>
              </a:tr>
              <a:tr h="30009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Phytoplankton composition</a:t>
                      </a:r>
                    </a:p>
                  </a:txBody>
                  <a:tcPr marL="18448" marR="18448" marT="12299" marB="1229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733083"/>
                  </a:ext>
                </a:extLst>
              </a:tr>
              <a:tr h="16234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Absorbing </a:t>
                      </a:r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aerosols</a:t>
                      </a:r>
                    </a:p>
                  </a:txBody>
                  <a:tcPr marL="18448" marR="18448" marT="12299" marB="1229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44896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31376" y="6461720"/>
            <a:ext cx="2262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Black: July 2020 version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2569" y="6461720"/>
            <a:ext cx="2103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Red: Nov 2020 version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8408" y="6461720"/>
            <a:ext cx="1944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Gray: Future version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9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ASPEN Attributes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E9C84-E806-4BCB-9177-5DCB69DAE73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088152"/>
              </p:ext>
            </p:extLst>
          </p:nvPr>
        </p:nvGraphicFramePr>
        <p:xfrm>
          <a:off x="588059" y="669924"/>
          <a:ext cx="8425311" cy="5189856"/>
        </p:xfrm>
        <a:graphic>
          <a:graphicData uri="http://schemas.openxmlformats.org/drawingml/2006/table">
            <a:tbl>
              <a:tblPr/>
              <a:tblGrid>
                <a:gridCol w="958198">
                  <a:extLst>
                    <a:ext uri="{9D8B030D-6E8A-4147-A177-3AD203B41FA5}">
                      <a16:colId xmlns:a16="http://schemas.microsoft.com/office/drawing/2014/main" val="289700123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2127024277"/>
                    </a:ext>
                  </a:extLst>
                </a:gridCol>
                <a:gridCol w="2193268">
                  <a:extLst>
                    <a:ext uri="{9D8B030D-6E8A-4147-A177-3AD203B41FA5}">
                      <a16:colId xmlns:a16="http://schemas.microsoft.com/office/drawing/2014/main" val="242213390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3421176710"/>
                    </a:ext>
                  </a:extLst>
                </a:gridCol>
                <a:gridCol w="3570513">
                  <a:extLst>
                    <a:ext uri="{9D8B030D-6E8A-4147-A177-3AD203B41FA5}">
                      <a16:colId xmlns:a16="http://schemas.microsoft.com/office/drawing/2014/main" val="3125340122"/>
                    </a:ext>
                  </a:extLst>
                </a:gridCol>
              </a:tblGrid>
              <a:tr h="346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</a:rPr>
                        <a:t>Attribute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</a:rPr>
                        <a:t>Units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1" dirty="0">
                          <a:effectLst/>
                        </a:rPr>
                        <a:t>Definition/Formulation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</a:rPr>
                        <a:t>Also know as (AKA)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1" dirty="0">
                          <a:effectLst/>
                        </a:rPr>
                        <a:t>Comments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838484"/>
                  </a:ext>
                </a:extLst>
              </a:tr>
              <a:tr h="187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>
                          <a:effectLst/>
                        </a:rPr>
                        <a:t>Images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logical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 parameter is represented by imagery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800" dirty="0">
                        <a:effectLst/>
                      </a:endParaRP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 or F.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630606"/>
                  </a:ext>
                </a:extLst>
              </a:tr>
              <a:tr h="4036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Geographic Coverage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>
                          <a:effectLst/>
                        </a:rPr>
                        <a:t>dimensionless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Geographic region observed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Spatial Coverage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E.g., CONUS, Global, Insitu GEO, ... includes insitu space observations. Values from MLR=Master_List_Regions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634414"/>
                  </a:ext>
                </a:extLst>
              </a:tr>
              <a:tr h="278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Horizontal Density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>
                          <a:effectLst/>
                        </a:rPr>
                        <a:t>(100 km)-2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observations within swath per (100 km) square region.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Density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Tricky to specify for non-swath (i.e., along track or random) data.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584722"/>
                  </a:ext>
                </a:extLst>
              </a:tr>
              <a:tr h="278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Horizontal Resolution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km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GIFOV or ground-projected instantaneous field of view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Footprint Size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Warning, SPRWG says horizontal resolution is the spacing between observations.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854397"/>
                  </a:ext>
                </a:extLst>
              </a:tr>
              <a:tr h="4036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Temporal Refresh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between observations at a location,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i.e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time to observe the geographic coverage region D.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Sampling interval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Tricky to specify for non-swath (i.e., along track or random) data.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111930"/>
                  </a:ext>
                </a:extLst>
              </a:tr>
              <a:tr h="278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Vertical Extent Bottom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km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Bottom of vertical region observed.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800" dirty="0">
                        <a:effectLst/>
                      </a:endParaRP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Measured up from Earth's surface. Negative values in ocean.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510535"/>
                  </a:ext>
                </a:extLst>
              </a:tr>
              <a:tr h="278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>
                          <a:effectLst/>
                        </a:rPr>
                        <a:t>Vertical Extent Top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km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of vertical region observed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800" dirty="0">
                        <a:effectLst/>
                      </a:endParaRP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Measured up from Earth's surface. Negative values in ocean.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710870"/>
                  </a:ext>
                </a:extLst>
              </a:tr>
              <a:tr h="4036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Vertical Resolution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d.o.f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 pieces of information in one GIFOV.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 are degrees of freedom. Influence of prior is eliminated by considering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d.o.f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Should be 1 for surface or column amount.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62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827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ASPEN Attributes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E9C84-E806-4BCB-9177-5DCB69DAE73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123480"/>
              </p:ext>
            </p:extLst>
          </p:nvPr>
        </p:nvGraphicFramePr>
        <p:xfrm>
          <a:off x="457199" y="940585"/>
          <a:ext cx="8483600" cy="4628304"/>
        </p:xfrm>
        <a:graphic>
          <a:graphicData uri="http://schemas.openxmlformats.org/drawingml/2006/table">
            <a:tbl>
              <a:tblPr/>
              <a:tblGrid>
                <a:gridCol w="904978">
                  <a:extLst>
                    <a:ext uri="{9D8B030D-6E8A-4147-A177-3AD203B41FA5}">
                      <a16:colId xmlns:a16="http://schemas.microsoft.com/office/drawing/2014/main" val="2730386201"/>
                    </a:ext>
                  </a:extLst>
                </a:gridCol>
                <a:gridCol w="1227145">
                  <a:extLst>
                    <a:ext uri="{9D8B030D-6E8A-4147-A177-3AD203B41FA5}">
                      <a16:colId xmlns:a16="http://schemas.microsoft.com/office/drawing/2014/main" val="1802571825"/>
                    </a:ext>
                  </a:extLst>
                </a:gridCol>
                <a:gridCol w="2958037">
                  <a:extLst>
                    <a:ext uri="{9D8B030D-6E8A-4147-A177-3AD203B41FA5}">
                      <a16:colId xmlns:a16="http://schemas.microsoft.com/office/drawing/2014/main" val="3250905713"/>
                    </a:ext>
                  </a:extLst>
                </a:gridCol>
                <a:gridCol w="848360">
                  <a:extLst>
                    <a:ext uri="{9D8B030D-6E8A-4147-A177-3AD203B41FA5}">
                      <a16:colId xmlns:a16="http://schemas.microsoft.com/office/drawing/2014/main" val="3119753690"/>
                    </a:ext>
                  </a:extLst>
                </a:gridCol>
                <a:gridCol w="2545080">
                  <a:extLst>
                    <a:ext uri="{9D8B030D-6E8A-4147-A177-3AD203B41FA5}">
                      <a16:colId xmlns:a16="http://schemas.microsoft.com/office/drawing/2014/main" val="3091718766"/>
                    </a:ext>
                  </a:extLst>
                </a:gridCol>
              </a:tblGrid>
              <a:tr h="6538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>
                          <a:effectLst/>
                        </a:rPr>
                        <a:t>Error Standard Deviation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units</a:t>
                      </a:r>
                    </a:p>
                  </a:txBody>
                  <a:tcPr marL="18468" marR="18468" marT="12312" marB="1231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standard deviation of the errors. This is a composite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s.d.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over the appropriate subsets or dimensions such as over the vertical domain, over clear and cloudy conditions and over different surface backgrounds.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aspects of quality include bias, correlations, etc. that are not considered. The validity range and data continuity attributes are also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realted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data quality. MLV=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Master_List_Variables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032147"/>
                  </a:ext>
                </a:extLst>
              </a:tr>
              <a:tr h="4036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Validity Range Low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Units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468" marR="18468" marT="12312" marB="1231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value that can be observed.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800">
                        <a:effectLst/>
                      </a:endParaRP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E.g.,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scatterometers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can observe winds in the range [2,30] m/s. Units from MLV=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Master_List_Variables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31703"/>
                  </a:ext>
                </a:extLst>
              </a:tr>
              <a:tr h="4036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Validity Range High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Units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468" marR="18468" marT="12312" marB="1231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value that can be observed.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800" dirty="0">
                        <a:effectLst/>
                      </a:endParaRP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E.g.,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scatterometers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can observe winds in the range [2,30] m/s. Units from MLV=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Master_List_Variables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791814"/>
                  </a:ext>
                </a:extLst>
              </a:tr>
              <a:tr h="346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Robustness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effectLst/>
                        </a:rPr>
                        <a:t>Dimensionless</a:t>
                      </a:r>
                      <a:endParaRPr lang="en-US" sz="1200" dirty="0">
                        <a:effectLst/>
                      </a:endParaRP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sources making this observation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800">
                        <a:effectLst/>
                      </a:endParaRP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Always 1 for a single sensor.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578012"/>
                  </a:ext>
                </a:extLst>
              </a:tr>
              <a:tr h="278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Continuity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effectLst/>
                        </a:rPr>
                        <a:t>S</a:t>
                      </a:r>
                      <a:endParaRPr lang="en-US" sz="1200" dirty="0">
                        <a:effectLst/>
                      </a:endParaRP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for which the observations can be intercalibrated for climate monitoring purposes.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Long-Term Continuity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not appropriate enter NA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733801"/>
                  </a:ext>
                </a:extLst>
              </a:tr>
              <a:tr h="278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Data Latency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effectLst/>
                        </a:rPr>
                        <a:t>S</a:t>
                      </a:r>
                      <a:endParaRPr lang="en-US" sz="1200" dirty="0">
                        <a:effectLst/>
                      </a:endParaRP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from ‘image taken’ to full relay of data to a ground station.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 that this includes processing time.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59470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488720"/>
              </p:ext>
            </p:extLst>
          </p:nvPr>
        </p:nvGraphicFramePr>
        <p:xfrm>
          <a:off x="457199" y="538328"/>
          <a:ext cx="8483600" cy="390384"/>
        </p:xfrm>
        <a:graphic>
          <a:graphicData uri="http://schemas.openxmlformats.org/drawingml/2006/table">
            <a:tbl>
              <a:tblPr/>
              <a:tblGrid>
                <a:gridCol w="964827">
                  <a:extLst>
                    <a:ext uri="{9D8B030D-6E8A-4147-A177-3AD203B41FA5}">
                      <a16:colId xmlns:a16="http://schemas.microsoft.com/office/drawing/2014/main" val="4062355095"/>
                    </a:ext>
                  </a:extLst>
                </a:gridCol>
                <a:gridCol w="1190842">
                  <a:extLst>
                    <a:ext uri="{9D8B030D-6E8A-4147-A177-3AD203B41FA5}">
                      <a16:colId xmlns:a16="http://schemas.microsoft.com/office/drawing/2014/main" val="3819100794"/>
                    </a:ext>
                  </a:extLst>
                </a:gridCol>
                <a:gridCol w="2952170">
                  <a:extLst>
                    <a:ext uri="{9D8B030D-6E8A-4147-A177-3AD203B41FA5}">
                      <a16:colId xmlns:a16="http://schemas.microsoft.com/office/drawing/2014/main" val="472752779"/>
                    </a:ext>
                  </a:extLst>
                </a:gridCol>
                <a:gridCol w="806733">
                  <a:extLst>
                    <a:ext uri="{9D8B030D-6E8A-4147-A177-3AD203B41FA5}">
                      <a16:colId xmlns:a16="http://schemas.microsoft.com/office/drawing/2014/main" val="3717804328"/>
                    </a:ext>
                  </a:extLst>
                </a:gridCol>
                <a:gridCol w="2569028">
                  <a:extLst>
                    <a:ext uri="{9D8B030D-6E8A-4147-A177-3AD203B41FA5}">
                      <a16:colId xmlns:a16="http://schemas.microsoft.com/office/drawing/2014/main" val="3419865481"/>
                    </a:ext>
                  </a:extLst>
                </a:gridCol>
              </a:tblGrid>
              <a:tr h="346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</a:rPr>
                        <a:t>Attribute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</a:rPr>
                        <a:t>Units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1" dirty="0">
                          <a:effectLst/>
                        </a:rPr>
                        <a:t>Definition/Formulation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</a:rPr>
                        <a:t>Also know as (AKA)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1" dirty="0">
                          <a:effectLst/>
                        </a:rPr>
                        <a:t>Comments</a:t>
                      </a:r>
                    </a:p>
                  </a:txBody>
                  <a:tcPr marL="18468" marR="18468" marT="12312" marB="1231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625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766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7857</TotalTime>
  <Words>1232</Words>
  <Application>Microsoft Office PowerPoint</Application>
  <PresentationFormat>On-screen Show (4:3)</PresentationFormat>
  <Paragraphs>221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Times New Roman</vt:lpstr>
      <vt:lpstr>ＭＳ Ｐゴシック</vt:lpstr>
      <vt:lpstr>Candara</vt:lpstr>
      <vt:lpstr>Calibri</vt:lpstr>
      <vt:lpstr>Arial</vt:lpstr>
      <vt:lpstr>Office Theme</vt:lpstr>
      <vt:lpstr>PowerPoint Presentation</vt:lpstr>
      <vt:lpstr>ASPEN Overview</vt:lpstr>
      <vt:lpstr>Sensor Design Support: Case of Hyperspectral IR on Geo (with or without LW)</vt:lpstr>
      <vt:lpstr>ASPEN Template</vt:lpstr>
      <vt:lpstr>ASPEN Variables - Atmosphere</vt:lpstr>
      <vt:lpstr>ASPEN Variables – Biosphere and Cryosphere</vt:lpstr>
      <vt:lpstr>ASPEN Variables – Hydrosphere and Ocean</vt:lpstr>
      <vt:lpstr>ASPEN Attributes</vt:lpstr>
      <vt:lpstr>ASPEN Attributes</vt:lpstr>
      <vt:lpstr>Discussion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Transformation: Future Architecture</dc:title>
  <dc:creator>Erika Brown</dc:creator>
  <cp:lastModifiedBy>Stacy Bunin</cp:lastModifiedBy>
  <cp:revision>94</cp:revision>
  <dcterms:modified xsi:type="dcterms:W3CDTF">2020-11-06T16:29:29Z</dcterms:modified>
</cp:coreProperties>
</file>